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74" r:id="rId2"/>
  </p:sldMasterIdLst>
  <p:notesMasterIdLst>
    <p:notesMasterId r:id="rId60"/>
  </p:notesMasterIdLst>
  <p:handoutMasterIdLst>
    <p:handoutMasterId r:id="rId61"/>
  </p:handoutMasterIdLst>
  <p:sldIdLst>
    <p:sldId id="277" r:id="rId3"/>
    <p:sldId id="259" r:id="rId4"/>
    <p:sldId id="260" r:id="rId5"/>
    <p:sldId id="261" r:id="rId6"/>
    <p:sldId id="262" r:id="rId7"/>
    <p:sldId id="263" r:id="rId8"/>
    <p:sldId id="264" r:id="rId9"/>
    <p:sldId id="265" r:id="rId10"/>
    <p:sldId id="266" r:id="rId11"/>
    <p:sldId id="278" r:id="rId12"/>
    <p:sldId id="279" r:id="rId13"/>
    <p:sldId id="280" r:id="rId14"/>
    <p:sldId id="281" r:id="rId15"/>
    <p:sldId id="282" r:id="rId16"/>
    <p:sldId id="323" r:id="rId17"/>
    <p:sldId id="324" r:id="rId18"/>
    <p:sldId id="325" r:id="rId19"/>
    <p:sldId id="327" r:id="rId20"/>
    <p:sldId id="326" r:id="rId21"/>
    <p:sldId id="328" r:id="rId22"/>
    <p:sldId id="330" r:id="rId23"/>
    <p:sldId id="339" r:id="rId24"/>
    <p:sldId id="340" r:id="rId25"/>
    <p:sldId id="338" r:id="rId26"/>
    <p:sldId id="341" r:id="rId27"/>
    <p:sldId id="287" r:id="rId28"/>
    <p:sldId id="342" r:id="rId29"/>
    <p:sldId id="343" r:id="rId30"/>
    <p:sldId id="291" r:id="rId31"/>
    <p:sldId id="289" r:id="rId32"/>
    <p:sldId id="293" r:id="rId33"/>
    <p:sldId id="292" r:id="rId34"/>
    <p:sldId id="295" r:id="rId35"/>
    <p:sldId id="296" r:id="rId36"/>
    <p:sldId id="298" r:id="rId37"/>
    <p:sldId id="344" r:id="rId38"/>
    <p:sldId id="299" r:id="rId39"/>
    <p:sldId id="302" r:id="rId40"/>
    <p:sldId id="304" r:id="rId41"/>
    <p:sldId id="303" r:id="rId42"/>
    <p:sldId id="305" r:id="rId43"/>
    <p:sldId id="307" r:id="rId44"/>
    <p:sldId id="309" r:id="rId45"/>
    <p:sldId id="312" r:id="rId46"/>
    <p:sldId id="308" r:id="rId47"/>
    <p:sldId id="310" r:id="rId48"/>
    <p:sldId id="311" r:id="rId49"/>
    <p:sldId id="320" r:id="rId50"/>
    <p:sldId id="332" r:id="rId51"/>
    <p:sldId id="345" r:id="rId52"/>
    <p:sldId id="331" r:id="rId53"/>
    <p:sldId id="316" r:id="rId54"/>
    <p:sldId id="335" r:id="rId55"/>
    <p:sldId id="317" r:id="rId56"/>
    <p:sldId id="318" r:id="rId57"/>
    <p:sldId id="319" r:id="rId58"/>
    <p:sldId id="32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83817F-5D25-4B32-9F4B-4A32E3E66130}">
          <p14:sldIdLst>
            <p14:sldId id="277"/>
            <p14:sldId id="259"/>
            <p14:sldId id="260"/>
          </p14:sldIdLst>
        </p14:section>
        <p14:section name="Cấu trúc dữ liệu" id="{B988F25F-E946-42B9-8815-C7B0F58FE732}">
          <p14:sldIdLst>
            <p14:sldId id="261"/>
            <p14:sldId id="262"/>
            <p14:sldId id="263"/>
          </p14:sldIdLst>
        </p14:section>
        <p14:section name="Thuật giải và mối quan hệ" id="{224800D1-DE26-4E9C-AA53-4CE075ADF591}">
          <p14:sldIdLst>
            <p14:sldId id="264"/>
            <p14:sldId id="265"/>
            <p14:sldId id="266"/>
            <p14:sldId id="278"/>
            <p14:sldId id="279"/>
            <p14:sldId id="280"/>
            <p14:sldId id="281"/>
            <p14:sldId id="282"/>
            <p14:sldId id="323"/>
            <p14:sldId id="324"/>
            <p14:sldId id="325"/>
            <p14:sldId id="327"/>
            <p14:sldId id="326"/>
            <p14:sldId id="328"/>
            <p14:sldId id="330"/>
            <p14:sldId id="339"/>
            <p14:sldId id="340"/>
            <p14:sldId id="338"/>
            <p14:sldId id="341"/>
            <p14:sldId id="287"/>
          </p14:sldIdLst>
        </p14:section>
        <p14:section name="Độ phức tạp thuật giải" id="{FD9B0581-A9D0-4779-B76E-3864A6900184}">
          <p14:sldIdLst>
            <p14:sldId id="342"/>
            <p14:sldId id="343"/>
            <p14:sldId id="291"/>
            <p14:sldId id="289"/>
            <p14:sldId id="293"/>
            <p14:sldId id="292"/>
            <p14:sldId id="295"/>
            <p14:sldId id="296"/>
            <p14:sldId id="298"/>
            <p14:sldId id="344"/>
            <p14:sldId id="299"/>
            <p14:sldId id="302"/>
            <p14:sldId id="304"/>
            <p14:sldId id="303"/>
            <p14:sldId id="305"/>
            <p14:sldId id="307"/>
            <p14:sldId id="309"/>
            <p14:sldId id="312"/>
            <p14:sldId id="308"/>
            <p14:sldId id="310"/>
            <p14:sldId id="311"/>
            <p14:sldId id="320"/>
            <p14:sldId id="332"/>
            <p14:sldId id="345"/>
            <p14:sldId id="331"/>
            <p14:sldId id="316"/>
          </p14:sldIdLst>
        </p14:section>
        <p14:section name="Tài liệu tham khảo" id="{E72FAE70-6B9A-4BB1-9FB6-52345CC563FF}">
          <p14:sldIdLst>
            <p14:sldId id="335"/>
          </p14:sldIdLst>
        </p14:section>
        <p14:section name="Bài Tập Chương" id="{B42CA17F-E80E-4BB9-B65A-C87C8AEC781B}">
          <p14:sldIdLst>
            <p14:sldId id="317"/>
            <p14:sldId id="318"/>
            <p14:sldId id="319"/>
            <p14:sldId id="32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5" d="100"/>
          <a:sy n="75" d="100"/>
        </p:scale>
        <p:origin x="516" y="6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4" d="100"/>
          <a:sy n="54"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12/09/2018</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495D24-5651-4F6D-8285-3ED28860A7A4}" type="slidenum">
              <a:rPr lang="en-US" smtClean="0"/>
              <a:t>‹#›</a:t>
            </a:fld>
            <a:endParaRPr lang="en-US"/>
          </a:p>
        </p:txBody>
      </p:sp>
    </p:spTree>
    <p:extLst>
      <p:ext uri="{BB962C8B-B14F-4D97-AF65-F5344CB8AC3E}">
        <p14:creationId xmlns:p14="http://schemas.microsoft.com/office/powerpoint/2010/main" val="2679639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12/09/2018</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Nhóm tác giả: Truong L.Xuan – Thanh T.Mai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CD9EB-5874-45C7-87CC-BCAA38EF12FE}" type="slidenum">
              <a:rPr lang="en-US" smtClean="0"/>
              <a:t>‹#›</a:t>
            </a:fld>
            <a:endParaRPr lang="en-US"/>
          </a:p>
        </p:txBody>
      </p:sp>
    </p:spTree>
    <p:extLst>
      <p:ext uri="{BB962C8B-B14F-4D97-AF65-F5344CB8AC3E}">
        <p14:creationId xmlns:p14="http://schemas.microsoft.com/office/powerpoint/2010/main" val="143214399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REFERENCES/design_and_analysis_of_algorithms_tutorial.pdf"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en.wikipedia.org/wiki/Potential_method"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16172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a:t>Potentail Method dựa trên độ phức tạp của dữ liệu để xem xét thời gian và không gian sử dụng của thuật giải [</a:t>
            </a:r>
            <a:r>
              <a:rPr lang="en-US" sz="1200">
                <a:hlinkClick r:id="rId3" action="ppaction://hlinkfile"/>
              </a:rPr>
              <a:t>1</a:t>
            </a:r>
            <a:r>
              <a:rPr lang="en-US" sz="1200"/>
              <a:t> or </a:t>
            </a:r>
            <a:r>
              <a:rPr lang="en-US" sz="1200">
                <a:hlinkClick r:id="rId4"/>
              </a:rPr>
              <a:t>2</a:t>
            </a:r>
            <a:r>
              <a:rPr lang="en-US" sz="1200"/>
              <a:t>].</a:t>
            </a:r>
          </a:p>
          <a:p>
            <a:r>
              <a:rPr lang="en-US" sz="1200"/>
              <a:t>Sinh viên</a:t>
            </a:r>
            <a:r>
              <a:rPr lang="en-US" sz="1200" baseline="0"/>
              <a:t> sẽ xem them, tài liệu tham khảo cho hai phương pháp trên.</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1349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01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3003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8483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3096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348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637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0449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243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925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9006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4245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2586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90444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7182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836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89561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a:t>Khi nói đến một cấu trúc dữ liệu, người ta sẽ nghĩ ngay đến các thao tác (mà khi nói đến các thao tác/vấn đề thì mặc nhiên sẽ có thuật giải để giải quyết các vấn đề đó)</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4294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a:t>Khi nói đến một cấu trúc dữ liệu, người ta sẽ nghĩ ngay đến các thao tác (mà khi nói đến các thao tác/vấn đề thì mặc nhiên sẽ có thuật giải để giải quyết các vấn đề đó)</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2945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a:t>Khi nói đến một cấu trúc dữ liệu, người ta sẽ nghĩ ngay đến các thao tác (mà khi nói đến các thao tác/vấn đề thì mặc nhiên sẽ có thuật giải để giải quyết các vấn đề đó)</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7819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5231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7323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FF0000"/>
                </a:solidFill>
              </a:rPr>
              <a:t>Trong nhiều tình huống, người ta thường chỉ quan tâm đến trường hợp xấu nhất</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247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latin typeface="Tahoma" panose="020B0604030504040204" pitchFamily="34" charset="0"/>
                <a:ea typeface="Tahoma" panose="020B0604030504040204" pitchFamily="34" charset="0"/>
                <a:cs typeface="Tahom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5D8BEED-26CD-44E3-A67F-C865A528EB1C}" type="datetime1">
              <a:rPr lang="en-US" smtClean="0">
                <a:solidFill>
                  <a:prstClr val="black">
                    <a:tint val="75000"/>
                  </a:prstClr>
                </a:solidFill>
              </a:rPr>
              <a:t>2/1/2023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KHOA CÔNG NGHỆ THÔNG TIN</a:t>
            </a:r>
          </a:p>
        </p:txBody>
      </p:sp>
      <p:sp>
        <p:nvSpPr>
          <p:cNvPr id="6" name="Slide Number Placeholder 5"/>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235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8FE44-3BE7-43C9-97DD-23D47263A055}" type="datetime1">
              <a:rPr lang="en-US" smtClean="0">
                <a:solidFill>
                  <a:prstClr val="black">
                    <a:tint val="75000"/>
                  </a:prstClr>
                </a:solidFill>
              </a:rPr>
              <a:t>2/1/2023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KHOA CÔNG NGHỆ THÔNG TIN</a:t>
            </a:r>
          </a:p>
        </p:txBody>
      </p:sp>
      <p:sp>
        <p:nvSpPr>
          <p:cNvPr id="6" name="Slide Number Placeholder 5"/>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131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C863C-C9D6-4830-A10D-B09B39902401}" type="datetime1">
              <a:rPr lang="en-US" smtClean="0">
                <a:solidFill>
                  <a:prstClr val="black">
                    <a:tint val="75000"/>
                  </a:prstClr>
                </a:solidFill>
              </a:rPr>
              <a:t>2/1/2023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KHOA CÔNG NGHỆ THÔNG TIN</a:t>
            </a:r>
          </a:p>
        </p:txBody>
      </p:sp>
      <p:sp>
        <p:nvSpPr>
          <p:cNvPr id="6" name="Slide Number Placeholder 5"/>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448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latin typeface="Tahoma" panose="020B0604030504040204" pitchFamily="34" charset="0"/>
                <a:ea typeface="Tahoma" panose="020B0604030504040204" pitchFamily="34" charset="0"/>
                <a:cs typeface="Tahoma" panose="020B060403050404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12/09/2018</a:t>
            </a:r>
          </a:p>
        </p:txBody>
      </p:sp>
      <p:sp>
        <p:nvSpPr>
          <p:cNvPr id="6" name="Slide Number Placeholder 5"/>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323481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atin typeface="Tahoma" panose="020B0604030504040204" pitchFamily="34" charset="0"/>
                <a:ea typeface="Tahoma" panose="020B0604030504040204" pitchFamily="34" charset="0"/>
                <a:cs typeface="Tahoma" panose="020B0604030504040204" pitchFamily="34" charset="0"/>
              </a:defRPr>
            </a:lvl1pPr>
            <a:lvl2pPr>
              <a:defRPr sz="3200">
                <a:latin typeface="Tahoma" panose="020B0604030504040204" pitchFamily="34" charset="0"/>
                <a:ea typeface="Tahoma" panose="020B0604030504040204" pitchFamily="34" charset="0"/>
                <a:cs typeface="Tahoma" panose="020B0604030504040204" pitchFamily="34" charset="0"/>
              </a:defRPr>
            </a:lvl2pPr>
            <a:lvl3pPr>
              <a:defRPr sz="3200">
                <a:latin typeface="Tahoma" panose="020B0604030504040204" pitchFamily="34" charset="0"/>
                <a:ea typeface="Tahoma" panose="020B0604030504040204" pitchFamily="34" charset="0"/>
                <a:cs typeface="Tahoma" panose="020B0604030504040204" pitchFamily="34" charset="0"/>
              </a:defRPr>
            </a:lvl3pPr>
            <a:lvl4pPr>
              <a:defRPr sz="3200">
                <a:latin typeface="Tahoma" panose="020B0604030504040204" pitchFamily="34" charset="0"/>
                <a:ea typeface="Tahoma" panose="020B0604030504040204" pitchFamily="34" charset="0"/>
                <a:cs typeface="Tahoma" panose="020B0604030504040204" pitchFamily="34" charset="0"/>
              </a:defRPr>
            </a:lvl4pPr>
            <a:lvl5pPr>
              <a:defRPr sz="3200">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12/09/2018</a:t>
            </a:r>
          </a:p>
        </p:txBody>
      </p:sp>
      <p:sp>
        <p:nvSpPr>
          <p:cNvPr id="6" name="Slide Number Placeholder 5"/>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3688540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12/09/2018</a:t>
            </a:r>
          </a:p>
        </p:txBody>
      </p:sp>
      <p:sp>
        <p:nvSpPr>
          <p:cNvPr id="6" name="Slide Number Placeholder 5"/>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304570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12/09/2018</a:t>
            </a:r>
          </a:p>
        </p:txBody>
      </p:sp>
      <p:sp>
        <p:nvSpPr>
          <p:cNvPr id="7" name="Slide Number Placeholder 6"/>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2887794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12/09/2018</a:t>
            </a:r>
          </a:p>
        </p:txBody>
      </p:sp>
      <p:sp>
        <p:nvSpPr>
          <p:cNvPr id="9" name="Slide Number Placeholder 8"/>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1456134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12/09/2018</a:t>
            </a:r>
          </a:p>
        </p:txBody>
      </p:sp>
      <p:sp>
        <p:nvSpPr>
          <p:cNvPr id="5" name="Slide Number Placeholder 4"/>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107465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12/09/2018</a:t>
            </a:r>
          </a:p>
        </p:txBody>
      </p:sp>
      <p:sp>
        <p:nvSpPr>
          <p:cNvPr id="4" name="Slide Number Placeholder 3"/>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887956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12/09/2018</a:t>
            </a:r>
          </a:p>
        </p:txBody>
      </p:sp>
      <p:sp>
        <p:nvSpPr>
          <p:cNvPr id="7" name="Slide Number Placeholder 6"/>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204497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atin typeface="Tahoma" panose="020B0604030504040204" pitchFamily="34" charset="0"/>
                <a:ea typeface="Tahoma" panose="020B0604030504040204" pitchFamily="34" charset="0"/>
                <a:cs typeface="Tahoma" panose="020B0604030504040204" pitchFamily="34" charset="0"/>
              </a:defRPr>
            </a:lvl1pPr>
            <a:lvl2pPr>
              <a:defRPr sz="3200">
                <a:latin typeface="Tahoma" panose="020B0604030504040204" pitchFamily="34" charset="0"/>
                <a:ea typeface="Tahoma" panose="020B0604030504040204" pitchFamily="34" charset="0"/>
                <a:cs typeface="Tahoma" panose="020B0604030504040204" pitchFamily="34" charset="0"/>
              </a:defRPr>
            </a:lvl2pPr>
            <a:lvl3pPr>
              <a:defRPr sz="3200">
                <a:latin typeface="Tahoma" panose="020B0604030504040204" pitchFamily="34" charset="0"/>
                <a:ea typeface="Tahoma" panose="020B0604030504040204" pitchFamily="34" charset="0"/>
                <a:cs typeface="Tahoma" panose="020B0604030504040204" pitchFamily="34" charset="0"/>
              </a:defRPr>
            </a:lvl3pPr>
            <a:lvl4pPr>
              <a:defRPr sz="3200">
                <a:latin typeface="Tahoma" panose="020B0604030504040204" pitchFamily="34" charset="0"/>
                <a:ea typeface="Tahoma" panose="020B0604030504040204" pitchFamily="34" charset="0"/>
                <a:cs typeface="Tahoma" panose="020B0604030504040204" pitchFamily="34" charset="0"/>
              </a:defRPr>
            </a:lvl4pPr>
            <a:lvl5pPr>
              <a:defRPr sz="3200">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F8252A-AAE6-4B03-9A0D-45857E4B8B7F}" type="datetime1">
              <a:rPr lang="en-US" smtClean="0">
                <a:solidFill>
                  <a:prstClr val="black">
                    <a:tint val="75000"/>
                  </a:prstClr>
                </a:solidFill>
              </a:rPr>
              <a:t>2/1/2023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KHOA CÔNG NGHỆ THÔNG TIN</a:t>
            </a:r>
          </a:p>
        </p:txBody>
      </p:sp>
      <p:sp>
        <p:nvSpPr>
          <p:cNvPr id="6" name="Slide Number Placeholder 5"/>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90031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12/09/2018</a:t>
            </a:r>
          </a:p>
        </p:txBody>
      </p:sp>
      <p:sp>
        <p:nvSpPr>
          <p:cNvPr id="7" name="Slide Number Placeholder 6"/>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3959676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12/09/2018</a:t>
            </a:r>
          </a:p>
        </p:txBody>
      </p:sp>
      <p:sp>
        <p:nvSpPr>
          <p:cNvPr id="6" name="Slide Number Placeholder 5"/>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1301321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12/09/2018</a:t>
            </a:r>
          </a:p>
        </p:txBody>
      </p:sp>
      <p:sp>
        <p:nvSpPr>
          <p:cNvPr id="5" name="Footer Placeholder 4"/>
          <p:cNvSpPr>
            <a:spLocks noGrp="1"/>
          </p:cNvSpPr>
          <p:nvPr>
            <p:ph type="ftr" sz="quarter" idx="11"/>
          </p:nvPr>
        </p:nvSpPr>
        <p:spPr>
          <a:xfrm>
            <a:off x="4038600" y="6356356"/>
            <a:ext cx="4114800" cy="365125"/>
          </a:xfrm>
          <a:prstGeom prst="rect">
            <a:avLst/>
          </a:prstGeom>
        </p:spPr>
        <p:txBody>
          <a:bodyPr/>
          <a:lstStyle/>
          <a:p>
            <a:r>
              <a:rPr lang="en-US"/>
              <a:t>Authors: Truong L. Xuan – Thanh T. Mai</a:t>
            </a:r>
          </a:p>
        </p:txBody>
      </p:sp>
      <p:sp>
        <p:nvSpPr>
          <p:cNvPr id="6" name="Slide Number Placeholder 5"/>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293124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71263-62BC-460E-8852-50D341F09A1E}" type="datetime1">
              <a:rPr lang="en-US" smtClean="0">
                <a:solidFill>
                  <a:prstClr val="black">
                    <a:tint val="75000"/>
                  </a:prstClr>
                </a:solidFill>
              </a:rPr>
              <a:t>2/1/2023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KHOA CÔNG NGHỆ THÔNG TIN</a:t>
            </a:r>
          </a:p>
        </p:txBody>
      </p:sp>
      <p:sp>
        <p:nvSpPr>
          <p:cNvPr id="6" name="Slide Number Placeholder 5"/>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656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0AD9F46-5D3E-4973-B764-AB2C0402D30E}" type="datetime1">
              <a:rPr lang="en-US" smtClean="0">
                <a:solidFill>
                  <a:prstClr val="black">
                    <a:tint val="75000"/>
                  </a:prstClr>
                </a:solidFill>
              </a:rPr>
              <a:t>2/1/2023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KHOA CÔNG NGHỆ THÔNG TIN</a:t>
            </a:r>
          </a:p>
        </p:txBody>
      </p:sp>
      <p:sp>
        <p:nvSpPr>
          <p:cNvPr id="7" name="Slide Number Placeholder 6"/>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030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89732-2BDF-4B02-9098-0ABF569A606B}" type="datetime1">
              <a:rPr lang="en-US" smtClean="0">
                <a:solidFill>
                  <a:prstClr val="black">
                    <a:tint val="75000"/>
                  </a:prstClr>
                </a:solidFill>
              </a:rPr>
              <a:t>2/1/2023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KHOA CÔNG NGHỆ THÔNG TIN</a:t>
            </a:r>
          </a:p>
        </p:txBody>
      </p:sp>
      <p:sp>
        <p:nvSpPr>
          <p:cNvPr id="9" name="Slide Number Placeholder 8"/>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897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DF865-8697-43D0-9431-F23956A5A06A}" type="datetime1">
              <a:rPr lang="en-US" smtClean="0">
                <a:solidFill>
                  <a:prstClr val="black">
                    <a:tint val="75000"/>
                  </a:prstClr>
                </a:solidFill>
              </a:rPr>
              <a:t>2/1/2023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KHOA CÔNG NGHỆ THÔNG TIN</a:t>
            </a:r>
          </a:p>
        </p:txBody>
      </p:sp>
      <p:sp>
        <p:nvSpPr>
          <p:cNvPr id="5" name="Slide Number Placeholder 4"/>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222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5CC49-E69F-4CC0-AD73-6CB02EE9496F}" type="datetime1">
              <a:rPr lang="en-US" smtClean="0">
                <a:solidFill>
                  <a:prstClr val="black">
                    <a:tint val="75000"/>
                  </a:prstClr>
                </a:solidFill>
              </a:rPr>
              <a:t>2/1/2023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KHOA CÔNG NGHỆ THÔNG TIN</a:t>
            </a:r>
          </a:p>
        </p:txBody>
      </p:sp>
      <p:sp>
        <p:nvSpPr>
          <p:cNvPr id="4" name="Slide Number Placeholder 3"/>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73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5AFF0E-C389-4677-9EFA-3BBE8B26D36E}" type="datetime1">
              <a:rPr lang="en-US" smtClean="0">
                <a:solidFill>
                  <a:prstClr val="black">
                    <a:tint val="75000"/>
                  </a:prstClr>
                </a:solidFill>
              </a:rPr>
              <a:t>2/1/2023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KHOA CÔNG NGHỆ THÔNG TIN</a:t>
            </a:r>
          </a:p>
        </p:txBody>
      </p:sp>
      <p:sp>
        <p:nvSpPr>
          <p:cNvPr id="7" name="Slide Number Placeholder 6"/>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128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BF101-C875-4A72-8B0F-8D91FF9B0EB0}" type="datetime1">
              <a:rPr lang="en-US" smtClean="0">
                <a:solidFill>
                  <a:prstClr val="black">
                    <a:tint val="75000"/>
                  </a:prstClr>
                </a:solidFill>
              </a:rPr>
              <a:t>2/1/2023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KHOA CÔNG NGHỆ THÔNG TIN</a:t>
            </a:r>
          </a:p>
        </p:txBody>
      </p:sp>
      <p:sp>
        <p:nvSpPr>
          <p:cNvPr id="7" name="Slide Number Placeholder 6"/>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153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D583C-A019-43DC-A208-CC7ECC41AD97}" type="datetime1">
              <a:rPr lang="en-US" smtClean="0">
                <a:solidFill>
                  <a:prstClr val="black">
                    <a:tint val="75000"/>
                  </a:prstClr>
                </a:solidFill>
              </a:rPr>
              <a:t>2/1/2023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KHOA CÔNG NGHỆ THÔNG TIN</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589644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12/09/2018</a:t>
            </a:r>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88C88-10BC-4BE1-B72E-0A6B1F4813EC}" type="slidenum">
              <a:rPr lang="en-US" smtClean="0"/>
              <a:pPr/>
              <a:t>‹#›</a:t>
            </a:fld>
            <a:endParaRPr lang="en-US"/>
          </a:p>
        </p:txBody>
      </p:sp>
      <p:sp>
        <p:nvSpPr>
          <p:cNvPr id="7" name="Footer Placeholder 4"/>
          <p:cNvSpPr txBox="1">
            <a:spLocks/>
          </p:cNvSpPr>
          <p:nvPr userDrawn="1"/>
        </p:nvSpPr>
        <p:spPr>
          <a:xfrm>
            <a:off x="4191000" y="63261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Footer Placeholder 4"/>
          <p:cNvSpPr txBox="1">
            <a:spLocks/>
          </p:cNvSpPr>
          <p:nvPr userDrawn="1"/>
        </p:nvSpPr>
        <p:spPr>
          <a:xfrm>
            <a:off x="4343400" y="633772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US" dirty="0" err="1"/>
              <a:t>KHOA</a:t>
            </a:r>
            <a:r>
              <a:rPr lang="en-US" dirty="0"/>
              <a:t> </a:t>
            </a:r>
            <a:r>
              <a:rPr lang="en-US" dirty="0" err="1"/>
              <a:t>CÔNG</a:t>
            </a:r>
            <a:r>
              <a:rPr lang="en-US" dirty="0"/>
              <a:t> </a:t>
            </a:r>
            <a:r>
              <a:rPr lang="en-US" dirty="0" err="1"/>
              <a:t>NGHỆ</a:t>
            </a:r>
            <a:r>
              <a:rPr lang="en-US" dirty="0"/>
              <a:t> </a:t>
            </a:r>
            <a:r>
              <a:rPr lang="en-US" dirty="0" err="1"/>
              <a:t>THÔNG</a:t>
            </a:r>
            <a:r>
              <a:rPr lang="en-US" dirty="0"/>
              <a:t> TIN</a:t>
            </a:r>
          </a:p>
        </p:txBody>
      </p:sp>
    </p:spTree>
    <p:extLst>
      <p:ext uri="{BB962C8B-B14F-4D97-AF65-F5344CB8AC3E}">
        <p14:creationId xmlns:p14="http://schemas.microsoft.com/office/powerpoint/2010/main" val="28231886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REFERENCES/design_and_analysis_of_algorithms_tutorial.pdf"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s://xlinux.nist.gov/dads/HTML/bigOnotation.html"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 y="0"/>
            <a:ext cx="12191999" cy="969656"/>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b">
            <a:normAutofit/>
          </a:bodyPr>
          <a:lstStyle>
            <a:lvl1pPr algn="l" defTabSz="457200" rtl="0" eaLnBrk="1" latinLnBrk="0" hangingPunct="1">
              <a:spcBef>
                <a:spcPct val="0"/>
              </a:spcBef>
              <a:buNone/>
              <a:defRPr sz="3600" kern="1200">
                <a:solidFill>
                  <a:schemeClr val="tx1">
                    <a:lumMod val="85000"/>
                    <a:lumOff val="15000"/>
                  </a:schemeClr>
                </a:solidFill>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50000"/>
              </a:lnSpc>
              <a:spcBef>
                <a:spcPct val="0"/>
              </a:spcBef>
              <a:spcAft>
                <a:spcPts val="0"/>
              </a:spcAft>
              <a:buClrTx/>
              <a:buSzTx/>
              <a:buFontTx/>
              <a:buNone/>
              <a:tabLst/>
              <a:defRPr/>
            </a:pPr>
            <a:endParaRPr kumimoji="0" lang="en-US" sz="36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mj-ea"/>
              <a:cs typeface="Arial" panose="020B0604020202020204" pitchFamily="34" charset="0"/>
            </a:endParaRPr>
          </a:p>
        </p:txBody>
      </p:sp>
      <p:sp>
        <p:nvSpPr>
          <p:cNvPr id="2" name="Title 1"/>
          <p:cNvSpPr>
            <a:spLocks noGrp="1"/>
          </p:cNvSpPr>
          <p:nvPr>
            <p:ph type="ctrTitle"/>
          </p:nvPr>
        </p:nvSpPr>
        <p:spPr>
          <a:xfrm>
            <a:off x="461572" y="2998033"/>
            <a:ext cx="11268858" cy="2157231"/>
          </a:xfrm>
        </p:spPr>
        <p:txBody>
          <a:bodyPr>
            <a:noAutofit/>
            <a:scene3d>
              <a:camera prst="orthographicFront"/>
              <a:lightRig rig="soft" dir="t">
                <a:rot lat="0" lon="0" rev="15600000"/>
              </a:lightRig>
            </a:scene3d>
            <a:sp3d extrusionH="57150" prstMaterial="softEdge">
              <a:bevelT w="25400" h="38100"/>
            </a:sp3d>
          </a:bodyPr>
          <a:lstStyle/>
          <a:p>
            <a:pPr algn="l">
              <a:lnSpc>
                <a:spcPct val="100000"/>
              </a:lnSpc>
            </a:pPr>
            <a:r>
              <a:rPr lang="en-US" sz="4800" b="1" dirty="0">
                <a:ln/>
                <a:solidFill>
                  <a:schemeClr val="accent4"/>
                </a:solidFill>
              </a:rPr>
              <a:t>CHƯƠNG 1</a:t>
            </a:r>
            <a:br>
              <a:rPr lang="en-US" sz="4800" b="1" dirty="0">
                <a:ln/>
                <a:solidFill>
                  <a:schemeClr val="accent4"/>
                </a:solidFill>
              </a:rPr>
            </a:br>
            <a:r>
              <a:rPr lang="en-US" sz="6000" dirty="0">
                <a:ln/>
                <a:solidFill>
                  <a:schemeClr val="accent4"/>
                </a:solidFill>
              </a:rPr>
              <a:t>GIỚI THIỆU THUẬT GIẢI</a:t>
            </a:r>
            <a:endParaRPr lang="en-US" sz="4800" dirty="0">
              <a:ln/>
              <a:solidFill>
                <a:schemeClr val="accent4"/>
              </a:solidFill>
            </a:endParaRPr>
          </a:p>
        </p:txBody>
      </p:sp>
      <p:sp>
        <p:nvSpPr>
          <p:cNvPr id="6" name="Title 1"/>
          <p:cNvSpPr txBox="1">
            <a:spLocks/>
          </p:cNvSpPr>
          <p:nvPr/>
        </p:nvSpPr>
        <p:spPr>
          <a:xfrm>
            <a:off x="3" y="0"/>
            <a:ext cx="12191997" cy="969656"/>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err="1">
                <a:ln>
                  <a:noFill/>
                </a:ln>
                <a:solidFill>
                  <a:prstClr val="white"/>
                </a:solidFill>
                <a:effectLst/>
                <a:uLnTx/>
                <a:uFillTx/>
                <a:latin typeface="Arial" panose="020B0604020202020204" pitchFamily="34" charset="0"/>
                <a:ea typeface="+mj-ea"/>
                <a:cs typeface="Arial" panose="020B0604020202020204" pitchFamily="34" charset="0"/>
              </a:rPr>
              <a:t>TRƯỜNG</a:t>
            </a: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 </a:t>
            </a:r>
            <a:r>
              <a:rPr kumimoji="0" lang="en-US" sz="2000" b="1" i="0" u="none" strike="noStrike" kern="1200" cap="none" spc="0" normalizeH="0" baseline="0" noProof="0" dirty="0" err="1">
                <a:ln>
                  <a:noFill/>
                </a:ln>
                <a:solidFill>
                  <a:prstClr val="white"/>
                </a:solidFill>
                <a:effectLst/>
                <a:uLnTx/>
                <a:uFillTx/>
                <a:latin typeface="Arial" panose="020B0604020202020204" pitchFamily="34" charset="0"/>
                <a:ea typeface="+mj-ea"/>
                <a:cs typeface="Arial" panose="020B0604020202020204" pitchFamily="34" charset="0"/>
              </a:rPr>
              <a:t>ĐẠI</a:t>
            </a: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 </a:t>
            </a:r>
            <a:r>
              <a:rPr kumimoji="0" lang="en-US" sz="2000" b="1" i="0" u="none" strike="noStrike" kern="1200" cap="none" spc="0" normalizeH="0" baseline="0" noProof="0" dirty="0" err="1">
                <a:ln>
                  <a:noFill/>
                </a:ln>
                <a:solidFill>
                  <a:prstClr val="white"/>
                </a:solidFill>
                <a:effectLst/>
                <a:uLnTx/>
                <a:uFillTx/>
                <a:latin typeface="Arial" panose="020B0604020202020204" pitchFamily="34" charset="0"/>
                <a:ea typeface="+mj-ea"/>
                <a:cs typeface="Arial" panose="020B0604020202020204" pitchFamily="34" charset="0"/>
              </a:rPr>
              <a:t>HỌC</a:t>
            </a: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 </a:t>
            </a:r>
            <a:r>
              <a:rPr kumimoji="0" lang="en-US" sz="2000" b="1" i="0" u="none" strike="noStrike" kern="1200" cap="none" spc="0" normalizeH="0" baseline="0" noProof="0" dirty="0" err="1">
                <a:ln>
                  <a:noFill/>
                </a:ln>
                <a:solidFill>
                  <a:prstClr val="white"/>
                </a:solidFill>
                <a:effectLst/>
                <a:uLnTx/>
                <a:uFillTx/>
                <a:latin typeface="Arial" panose="020B0604020202020204" pitchFamily="34" charset="0"/>
                <a:ea typeface="+mj-ea"/>
                <a:cs typeface="Arial" panose="020B0604020202020204" pitchFamily="34" charset="0"/>
              </a:rPr>
              <a:t>MỞ</a:t>
            </a: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 </a:t>
            </a:r>
            <a:r>
              <a:rPr kumimoji="0" lang="en-US" sz="2000" b="1" i="0" u="none" strike="noStrike" kern="1200" cap="none" spc="0" normalizeH="0" baseline="0" noProof="0" dirty="0" err="1">
                <a:ln>
                  <a:noFill/>
                </a:ln>
                <a:solidFill>
                  <a:prstClr val="white"/>
                </a:solidFill>
                <a:effectLst/>
                <a:uLnTx/>
                <a:uFillTx/>
                <a:latin typeface="Arial" panose="020B0604020202020204" pitchFamily="34" charset="0"/>
                <a:ea typeface="+mj-ea"/>
                <a:cs typeface="Arial" panose="020B0604020202020204" pitchFamily="34" charset="0"/>
              </a:rPr>
              <a:t>TP-HCM</a:t>
            </a:r>
            <a:endParaRPr kumimoji="0" lang="en-US" sz="28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endParaRP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uLnTx/>
                <a:uFillTx/>
                <a:latin typeface="Arial" panose="020B0604020202020204" pitchFamily="34" charset="0"/>
                <a:ea typeface="+mj-ea"/>
                <a:cs typeface="Arial" panose="020B0604020202020204" pitchFamily="34" charset="0"/>
              </a:rPr>
              <a:t>KHOA</a:t>
            </a: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 </a:t>
            </a:r>
            <a:r>
              <a:rPr kumimoji="0" lang="en-US" sz="3200" b="1" i="0" u="none" strike="noStrike" kern="1200" cap="none" spc="0" normalizeH="0" baseline="0" noProof="0" dirty="0" err="1">
                <a:ln>
                  <a:noFill/>
                </a:ln>
                <a:solidFill>
                  <a:prstClr val="white"/>
                </a:solidFill>
                <a:effectLst/>
                <a:uLnTx/>
                <a:uFillTx/>
                <a:latin typeface="Arial" panose="020B0604020202020204" pitchFamily="34" charset="0"/>
                <a:ea typeface="+mj-ea"/>
                <a:cs typeface="Arial" panose="020B0604020202020204" pitchFamily="34" charset="0"/>
              </a:rPr>
              <a:t>CÔNG</a:t>
            </a: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 </a:t>
            </a:r>
            <a:r>
              <a:rPr kumimoji="0" lang="en-US" sz="3200" b="1" i="0" u="none" strike="noStrike" kern="1200" cap="none" spc="0" normalizeH="0" baseline="0" noProof="0" dirty="0" err="1">
                <a:ln>
                  <a:noFill/>
                </a:ln>
                <a:solidFill>
                  <a:prstClr val="white"/>
                </a:solidFill>
                <a:effectLst/>
                <a:uLnTx/>
                <a:uFillTx/>
                <a:latin typeface="Arial" panose="020B0604020202020204" pitchFamily="34" charset="0"/>
                <a:ea typeface="+mj-ea"/>
                <a:cs typeface="Arial" panose="020B0604020202020204" pitchFamily="34" charset="0"/>
              </a:rPr>
              <a:t>NGHỆ</a:t>
            </a: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 </a:t>
            </a:r>
            <a:r>
              <a:rPr kumimoji="0" lang="en-US" sz="3200" b="1" i="0" u="none" strike="noStrike" kern="1200" cap="none" spc="0" normalizeH="0" baseline="0" noProof="0" dirty="0" err="1">
                <a:ln>
                  <a:noFill/>
                </a:ln>
                <a:solidFill>
                  <a:prstClr val="white"/>
                </a:solidFill>
                <a:effectLst/>
                <a:uLnTx/>
                <a:uFillTx/>
                <a:latin typeface="Arial" panose="020B0604020202020204" pitchFamily="34" charset="0"/>
                <a:ea typeface="+mj-ea"/>
                <a:cs typeface="Arial" panose="020B0604020202020204" pitchFamily="34" charset="0"/>
              </a:rPr>
              <a:t>THÔNG</a:t>
            </a: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 TIN</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tint val="75000"/>
                  </a:prstClr>
                </a:solidFill>
                <a:effectLst/>
                <a:uLnTx/>
                <a:uFillTx/>
                <a:latin typeface="Calibri"/>
                <a:ea typeface="+mn-ea"/>
                <a:cs typeface="+mn-cs"/>
              </a:rPr>
              <a:t>Tháng</a:t>
            </a: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 10 -2022</a:t>
            </a: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4329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5559190" y="34027"/>
              <a:ext cx="6632812" cy="6760684"/>
            </p:xfrm>
            <a:graphic>
              <a:graphicData uri="http://schemas.openxmlformats.org/drawingml/2006/table">
                <a:tbl>
                  <a:tblPr firstRow="1" firstCol="1" bandRow="1">
                    <a:tableStyleId>{5940675A-B579-460E-94D1-54222C63F5DA}</a:tableStyleId>
                  </a:tblPr>
                  <a:tblGrid>
                    <a:gridCol w="6632812">
                      <a:extLst>
                        <a:ext uri="{9D8B030D-6E8A-4147-A177-3AD203B41FA5}">
                          <a16:colId xmlns:a16="http://schemas.microsoft.com/office/drawing/2014/main" val="20000"/>
                        </a:ext>
                      </a:extLst>
                    </a:gridCol>
                  </a:tblGrid>
                  <a:tr h="1828800">
                    <a:tc>
                      <a:txBody>
                        <a:bodyPr/>
                        <a:lstStyle/>
                        <a:p>
                          <a:pPr marL="0" marR="0" algn="just">
                            <a:lnSpc>
                              <a:spcPct val="100000"/>
                            </a:lnSpc>
                            <a:spcBef>
                              <a:spcPts val="0"/>
                            </a:spcBef>
                            <a:spcAft>
                              <a:spcPts val="0"/>
                            </a:spcAft>
                          </a:pPr>
                          <a:r>
                            <a:rPr lang="en-US" sz="2400" b="1" u="none" dirty="0" err="1">
                              <a:solidFill>
                                <a:srgbClr val="0070C0"/>
                              </a:solidFill>
                              <a:effectLst/>
                            </a:rPr>
                            <a:t>Thuật</a:t>
                          </a:r>
                          <a:r>
                            <a:rPr lang="en-US" sz="2400" b="1" u="none" baseline="0" dirty="0">
                              <a:solidFill>
                                <a:srgbClr val="0070C0"/>
                              </a:solidFill>
                              <a:effectLst/>
                            </a:rPr>
                            <a:t> </a:t>
                          </a:r>
                          <a:r>
                            <a:rPr lang="en-US" sz="2400" b="1" u="none" baseline="0" dirty="0" err="1">
                              <a:solidFill>
                                <a:srgbClr val="0070C0"/>
                              </a:solidFill>
                              <a:effectLst/>
                            </a:rPr>
                            <a:t>giải</a:t>
                          </a:r>
                          <a:r>
                            <a:rPr lang="en-US" sz="2400" b="1" u="none" baseline="0" dirty="0">
                              <a:solidFill>
                                <a:srgbClr val="0070C0"/>
                              </a:solidFill>
                              <a:effectLst/>
                            </a:rPr>
                            <a:t> (T):</a:t>
                          </a:r>
                        </a:p>
                        <a:p>
                          <a:pPr marL="0" marR="0" algn="just">
                            <a:lnSpc>
                              <a:spcPct val="100000"/>
                            </a:lnSpc>
                            <a:spcBef>
                              <a:spcPts val="0"/>
                            </a:spcBef>
                            <a:spcAft>
                              <a:spcPts val="0"/>
                            </a:spcAft>
                          </a:pPr>
                          <a:endParaRPr lang="en-US" sz="2400" u="sng" dirty="0">
                            <a:effectLst/>
                          </a:endParaRPr>
                        </a:p>
                        <a:p>
                          <a:pPr marL="0" marR="0" algn="just">
                            <a:lnSpc>
                              <a:spcPct val="100000"/>
                            </a:lnSpc>
                            <a:spcBef>
                              <a:spcPts val="0"/>
                            </a:spcBef>
                            <a:spcAft>
                              <a:spcPts val="0"/>
                            </a:spcAft>
                          </a:pPr>
                          <a:r>
                            <a:rPr lang="en-US" sz="2400" u="sng" dirty="0" err="1">
                              <a:effectLst/>
                            </a:rPr>
                            <a:t>Đầu</a:t>
                          </a:r>
                          <a:r>
                            <a:rPr lang="en-US" sz="2400" u="sng" dirty="0">
                              <a:effectLst/>
                            </a:rPr>
                            <a:t> </a:t>
                          </a:r>
                          <a:r>
                            <a:rPr lang="en-US" sz="2400" u="sng" dirty="0" err="1">
                              <a:effectLst/>
                            </a:rPr>
                            <a:t>vào</a:t>
                          </a:r>
                          <a:r>
                            <a:rPr lang="en-US" sz="2400" u="sng" dirty="0">
                              <a:effectLst/>
                            </a:rPr>
                            <a:t> (</a:t>
                          </a:r>
                          <a:r>
                            <a:rPr lang="en-US" sz="2400" b="1" u="sng" dirty="0">
                              <a:effectLst/>
                            </a:rPr>
                            <a:t>input</a:t>
                          </a:r>
                          <a:r>
                            <a:rPr lang="en-US" sz="2400" u="sng" dirty="0">
                              <a:effectLst/>
                            </a:rPr>
                            <a:t>)</a:t>
                          </a:r>
                          <a:r>
                            <a:rPr lang="en-US" sz="2400" dirty="0">
                              <a:effectLst/>
                            </a:rPr>
                            <a:t>: a, b, c (a, b, c, </a:t>
                          </a:r>
                          <a:r>
                            <a:rPr lang="en-US" sz="2400" dirty="0">
                              <a:effectLst/>
                              <a:sym typeface="Symbol" panose="05050102010706020507" pitchFamily="18" charset="2"/>
                            </a:rPr>
                            <a:t></a:t>
                          </a:r>
                          <a:r>
                            <a:rPr lang="en-US" sz="2400" dirty="0">
                              <a:effectLst/>
                            </a:rPr>
                            <a:t> </a:t>
                          </a:r>
                          <a14:m>
                            <m:oMath xmlns:m="http://schemas.openxmlformats.org/officeDocument/2006/math">
                              <m:r>
                                <a:rPr lang="en-US" sz="2400">
                                  <a:effectLst/>
                                  <a:latin typeface="Cambria Math" panose="02040503050406030204" pitchFamily="18" charset="0"/>
                                </a:rPr>
                                <m:t>ℝ</m:t>
                              </m:r>
                            </m:oMath>
                          </a14:m>
                          <a:r>
                            <a:rPr lang="en-US" sz="2400" dirty="0">
                              <a:effectLst/>
                            </a:rPr>
                            <a:t>)</a:t>
                          </a:r>
                        </a:p>
                        <a:p>
                          <a:pPr marL="0" marR="0" algn="just">
                            <a:lnSpc>
                              <a:spcPct val="100000"/>
                            </a:lnSpc>
                            <a:spcBef>
                              <a:spcPts val="0"/>
                            </a:spcBef>
                            <a:spcAft>
                              <a:spcPts val="0"/>
                            </a:spcAft>
                          </a:pPr>
                          <a:r>
                            <a:rPr lang="en-US" sz="2400" u="sng" dirty="0" err="1">
                              <a:effectLst/>
                            </a:rPr>
                            <a:t>Đầu</a:t>
                          </a:r>
                          <a:r>
                            <a:rPr lang="en-US" sz="2400" u="sng" dirty="0">
                              <a:effectLst/>
                            </a:rPr>
                            <a:t> </a:t>
                          </a:r>
                          <a:r>
                            <a:rPr lang="en-US" sz="2400" u="sng" dirty="0" err="1">
                              <a:effectLst/>
                            </a:rPr>
                            <a:t>ra</a:t>
                          </a:r>
                          <a:r>
                            <a:rPr lang="en-US" sz="2400" u="sng" dirty="0">
                              <a:effectLst/>
                            </a:rPr>
                            <a:t> (</a:t>
                          </a:r>
                          <a:r>
                            <a:rPr lang="en-US" sz="2400" b="1" u="sng" dirty="0">
                              <a:effectLst/>
                            </a:rPr>
                            <a:t>output</a:t>
                          </a:r>
                          <a:r>
                            <a:rPr lang="en-US" sz="2400" u="sng" dirty="0">
                              <a:effectLst/>
                            </a:rPr>
                            <a:t>)</a:t>
                          </a:r>
                          <a:r>
                            <a:rPr lang="en-US" sz="2400" dirty="0">
                              <a:effectLst/>
                            </a:rPr>
                            <a:t>: </a:t>
                          </a:r>
                          <a:r>
                            <a:rPr lang="en-US" sz="2400" dirty="0" err="1">
                              <a:effectLst/>
                            </a:rPr>
                            <a:t>kết</a:t>
                          </a:r>
                          <a:r>
                            <a:rPr lang="en-US" sz="2400" baseline="0" dirty="0">
                              <a:effectLst/>
                            </a:rPr>
                            <a:t> </a:t>
                          </a:r>
                          <a:r>
                            <a:rPr lang="en-US" sz="2400" baseline="0" dirty="0" err="1">
                              <a:effectLst/>
                            </a:rPr>
                            <a:t>luận</a:t>
                          </a:r>
                          <a:r>
                            <a:rPr lang="en-US" sz="2400" baseline="0" dirty="0">
                              <a:effectLst/>
                            </a:rPr>
                            <a:t> </a:t>
                          </a:r>
                          <a:r>
                            <a:rPr lang="en-US" sz="2400" dirty="0" err="1">
                              <a:effectLst/>
                            </a:rPr>
                            <a:t>nghiệm</a:t>
                          </a:r>
                          <a:endParaRPr lang="en-US" sz="2400" dirty="0">
                            <a:effectLst/>
                          </a:endParaRPr>
                        </a:p>
                        <a:p>
                          <a:pPr marL="0" marR="0" algn="just">
                            <a:lnSpc>
                              <a:spcPct val="100000"/>
                            </a:lnSpc>
                            <a:spcBef>
                              <a:spcPts val="0"/>
                            </a:spcBef>
                            <a:spcAft>
                              <a:spcPts val="0"/>
                            </a:spcAft>
                          </a:pPr>
                          <a:endParaRPr lang="en-US" sz="2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0000"/>
                      </a:ext>
                    </a:extLst>
                  </a:tr>
                  <a:tr h="4931884">
                    <a:tc>
                      <a:txBody>
                        <a:bodyPr/>
                        <a:lstStyle/>
                        <a:p>
                          <a:pPr marL="0" marR="0" algn="just">
                            <a:lnSpc>
                              <a:spcPct val="100000"/>
                            </a:lnSpc>
                            <a:spcBef>
                              <a:spcPts val="0"/>
                            </a:spcBef>
                            <a:spcAft>
                              <a:spcPts val="0"/>
                            </a:spcAft>
                          </a:pPr>
                          <a:r>
                            <a:rPr lang="en-US" sz="2400" u="sng" dirty="0" err="1">
                              <a:solidFill>
                                <a:srgbClr val="FF0000"/>
                              </a:solidFill>
                              <a:effectLst/>
                            </a:rPr>
                            <a:t>Bước</a:t>
                          </a:r>
                          <a:r>
                            <a:rPr lang="en-US" sz="2400" u="sng" dirty="0">
                              <a:solidFill>
                                <a:srgbClr val="FF0000"/>
                              </a:solidFill>
                              <a:effectLst/>
                            </a:rPr>
                            <a:t> 1</a:t>
                          </a:r>
                          <a:r>
                            <a:rPr lang="en-US" sz="2400" u="sng" dirty="0">
                              <a:effectLst/>
                            </a:rPr>
                            <a:t>:</a:t>
                          </a:r>
                          <a:r>
                            <a:rPr lang="en-US" sz="2400" dirty="0">
                              <a:effectLst/>
                            </a:rPr>
                            <a:t> </a:t>
                          </a:r>
                          <a:r>
                            <a:rPr lang="en-US" sz="2400" dirty="0" err="1">
                              <a:effectLst/>
                            </a:rPr>
                            <a:t>tính</a:t>
                          </a:r>
                          <a:r>
                            <a:rPr lang="en-US" sz="2400" dirty="0">
                              <a:effectLst/>
                            </a:rPr>
                            <a:t> delta = </a:t>
                          </a:r>
                          <a:r>
                            <a:rPr lang="en-US" sz="2400" dirty="0" err="1">
                              <a:effectLst/>
                            </a:rPr>
                            <a:t>b</a:t>
                          </a:r>
                          <a:r>
                            <a:rPr lang="en-US" sz="2400" baseline="30000" dirty="0" err="1">
                              <a:effectLst/>
                            </a:rPr>
                            <a:t>2</a:t>
                          </a:r>
                          <a:r>
                            <a:rPr lang="en-US" sz="2400" dirty="0">
                              <a:effectLst/>
                            </a:rPr>
                            <a:t> – </a:t>
                          </a:r>
                          <a:r>
                            <a:rPr lang="en-US" sz="2400" dirty="0" err="1">
                              <a:effectLst/>
                            </a:rPr>
                            <a:t>4ac</a:t>
                          </a:r>
                          <a:endParaRPr lang="en-US" sz="2400" dirty="0">
                            <a:effectLst/>
                          </a:endParaRPr>
                        </a:p>
                        <a:p>
                          <a:pPr marL="0" marR="0" algn="just">
                            <a:lnSpc>
                              <a:spcPct val="100000"/>
                            </a:lnSpc>
                            <a:spcBef>
                              <a:spcPts val="0"/>
                            </a:spcBef>
                            <a:spcAft>
                              <a:spcPts val="0"/>
                            </a:spcAft>
                          </a:pPr>
                          <a:endParaRPr lang="en-US" sz="2400" u="sng" dirty="0">
                            <a:solidFill>
                              <a:srgbClr val="FF0000"/>
                            </a:solidFill>
                            <a:effectLst/>
                          </a:endParaRPr>
                        </a:p>
                        <a:p>
                          <a:pPr marL="0" marR="0" algn="just">
                            <a:lnSpc>
                              <a:spcPct val="100000"/>
                            </a:lnSpc>
                            <a:spcBef>
                              <a:spcPts val="0"/>
                            </a:spcBef>
                            <a:spcAft>
                              <a:spcPts val="0"/>
                            </a:spcAft>
                          </a:pPr>
                          <a:r>
                            <a:rPr lang="en-US" sz="2400" u="sng" dirty="0" err="1">
                              <a:solidFill>
                                <a:srgbClr val="FF0000"/>
                              </a:solidFill>
                              <a:effectLst/>
                            </a:rPr>
                            <a:t>Bước</a:t>
                          </a:r>
                          <a:r>
                            <a:rPr lang="en-US" sz="2400" u="sng" dirty="0">
                              <a:solidFill>
                                <a:srgbClr val="FF0000"/>
                              </a:solidFill>
                              <a:effectLst/>
                            </a:rPr>
                            <a:t> 2</a:t>
                          </a:r>
                          <a:r>
                            <a:rPr lang="en-US" sz="2400" u="sng" dirty="0">
                              <a:effectLst/>
                            </a:rPr>
                            <a:t>:</a:t>
                          </a:r>
                          <a:r>
                            <a:rPr lang="en-US" sz="2400" dirty="0">
                              <a:effectLst/>
                            </a:rPr>
                            <a:t> </a:t>
                          </a:r>
                          <a:r>
                            <a:rPr lang="en-US" sz="2400" dirty="0" err="1">
                              <a:effectLst/>
                            </a:rPr>
                            <a:t>thực</a:t>
                          </a:r>
                          <a:r>
                            <a:rPr lang="en-US" sz="2400" dirty="0">
                              <a:effectLst/>
                            </a:rPr>
                            <a:t> </a:t>
                          </a:r>
                          <a:r>
                            <a:rPr lang="en-US" sz="2400" dirty="0" err="1">
                              <a:effectLst/>
                            </a:rPr>
                            <a:t>hiện</a:t>
                          </a:r>
                          <a:r>
                            <a:rPr lang="en-US" sz="2400" dirty="0">
                              <a:effectLst/>
                            </a:rPr>
                            <a:t> </a:t>
                          </a:r>
                          <a:r>
                            <a:rPr lang="en-US" sz="2400" dirty="0" err="1">
                              <a:effectLst/>
                            </a:rPr>
                            <a:t>kiểm</a:t>
                          </a:r>
                          <a:r>
                            <a:rPr lang="en-US" sz="2400" dirty="0">
                              <a:effectLst/>
                            </a:rPr>
                            <a:t> </a:t>
                          </a:r>
                          <a:r>
                            <a:rPr lang="en-US" sz="2400" dirty="0" err="1">
                              <a:effectLst/>
                            </a:rPr>
                            <a:t>tra</a:t>
                          </a:r>
                          <a:r>
                            <a:rPr lang="en-US" sz="2400" dirty="0">
                              <a:effectLst/>
                            </a:rPr>
                            <a:t> delta</a:t>
                          </a:r>
                        </a:p>
                        <a:p>
                          <a:pPr marL="457200" marR="0" algn="just">
                            <a:lnSpc>
                              <a:spcPct val="100000"/>
                            </a:lnSpc>
                            <a:spcBef>
                              <a:spcPts val="0"/>
                            </a:spcBef>
                            <a:spcAft>
                              <a:spcPts val="0"/>
                            </a:spcAft>
                          </a:pPr>
                          <a:r>
                            <a:rPr lang="en-US" sz="2400" dirty="0">
                              <a:solidFill>
                                <a:srgbClr val="FF0000"/>
                              </a:solidFill>
                              <a:effectLst/>
                            </a:rPr>
                            <a:t>2.1</a:t>
                          </a:r>
                          <a:r>
                            <a:rPr lang="en-US" sz="2400" dirty="0">
                              <a:effectLst/>
                            </a:rPr>
                            <a:t> </a:t>
                          </a:r>
                          <a:r>
                            <a:rPr lang="en-US" sz="2400" dirty="0" err="1">
                              <a:effectLst/>
                            </a:rPr>
                            <a:t>Nếu</a:t>
                          </a:r>
                          <a:r>
                            <a:rPr lang="en-US" sz="2400" dirty="0">
                              <a:effectLst/>
                            </a:rPr>
                            <a:t> delta &lt; 0 </a:t>
                          </a:r>
                          <a:r>
                            <a:rPr lang="en-US" sz="2400" dirty="0" err="1">
                              <a:effectLst/>
                            </a:rPr>
                            <a:t>thì</a:t>
                          </a:r>
                          <a:r>
                            <a:rPr lang="en-US" sz="2400" dirty="0">
                              <a:effectLst/>
                            </a:rPr>
                            <a:t> </a:t>
                          </a:r>
                        </a:p>
                        <a:p>
                          <a:pPr marL="457200" marR="0" algn="just">
                            <a:lnSpc>
                              <a:spcPct val="100000"/>
                            </a:lnSpc>
                            <a:spcBef>
                              <a:spcPts val="0"/>
                            </a:spcBef>
                            <a:spcAft>
                              <a:spcPts val="0"/>
                            </a:spcAft>
                          </a:pPr>
                          <a:r>
                            <a:rPr lang="en-US" sz="2400" dirty="0">
                              <a:effectLst/>
                            </a:rPr>
                            <a:t>        </a:t>
                          </a:r>
                          <a:r>
                            <a:rPr lang="en-US" sz="2400" dirty="0" err="1">
                              <a:effectLst/>
                            </a:rPr>
                            <a:t>phương</a:t>
                          </a:r>
                          <a:r>
                            <a:rPr lang="en-US" sz="2400" dirty="0">
                              <a:effectLst/>
                            </a:rPr>
                            <a:t> </a:t>
                          </a:r>
                          <a:r>
                            <a:rPr lang="en-US" sz="2400" dirty="0" err="1">
                              <a:effectLst/>
                            </a:rPr>
                            <a:t>trình</a:t>
                          </a:r>
                          <a:r>
                            <a:rPr lang="en-US" sz="2400" dirty="0">
                              <a:effectLst/>
                            </a:rPr>
                            <a:t> </a:t>
                          </a:r>
                          <a:r>
                            <a:rPr lang="en-US" sz="2400" dirty="0" err="1">
                              <a:effectLst/>
                            </a:rPr>
                            <a:t>vô</a:t>
                          </a:r>
                          <a:r>
                            <a:rPr lang="en-US" sz="2400" dirty="0">
                              <a:effectLst/>
                            </a:rPr>
                            <a:t> </a:t>
                          </a:r>
                          <a:r>
                            <a:rPr lang="en-US" sz="2400" dirty="0" err="1">
                              <a:effectLst/>
                            </a:rPr>
                            <a:t>nghiệm</a:t>
                          </a:r>
                          <a:r>
                            <a:rPr lang="en-US" sz="2400" dirty="0">
                              <a:effectLst/>
                            </a:rPr>
                            <a:t>;</a:t>
                          </a:r>
                        </a:p>
                        <a:p>
                          <a:pPr marL="457200" marR="0" algn="just">
                            <a:lnSpc>
                              <a:spcPct val="100000"/>
                            </a:lnSpc>
                            <a:spcBef>
                              <a:spcPts val="0"/>
                            </a:spcBef>
                            <a:spcAft>
                              <a:spcPts val="0"/>
                            </a:spcAft>
                          </a:pPr>
                          <a:r>
                            <a:rPr lang="en-US" sz="2400" dirty="0">
                              <a:solidFill>
                                <a:srgbClr val="FF0000"/>
                              </a:solidFill>
                              <a:effectLst/>
                            </a:rPr>
                            <a:t>2.2</a:t>
                          </a:r>
                          <a:r>
                            <a:rPr lang="en-US" sz="2400" dirty="0">
                              <a:effectLst/>
                            </a:rPr>
                            <a:t> </a:t>
                          </a:r>
                          <a:r>
                            <a:rPr lang="en-US" sz="2400" dirty="0" err="1">
                              <a:effectLst/>
                            </a:rPr>
                            <a:t>Nếu</a:t>
                          </a:r>
                          <a:r>
                            <a:rPr lang="en-US" sz="2400" dirty="0">
                              <a:effectLst/>
                            </a:rPr>
                            <a:t> delta = 0 </a:t>
                          </a:r>
                          <a:r>
                            <a:rPr lang="en-US" sz="2400" dirty="0" err="1">
                              <a:effectLst/>
                            </a:rPr>
                            <a:t>thì</a:t>
                          </a:r>
                          <a:r>
                            <a:rPr lang="en-US" sz="2400" dirty="0">
                              <a:effectLst/>
                            </a:rPr>
                            <a:t> </a:t>
                          </a:r>
                        </a:p>
                        <a:p>
                          <a:pPr marL="457200" marR="0" algn="just">
                            <a:lnSpc>
                              <a:spcPct val="100000"/>
                            </a:lnSpc>
                            <a:spcBef>
                              <a:spcPts val="0"/>
                            </a:spcBef>
                            <a:spcAft>
                              <a:spcPts val="0"/>
                            </a:spcAft>
                          </a:pPr>
                          <a:r>
                            <a:rPr lang="en-US" sz="2400" dirty="0">
                              <a:effectLst/>
                            </a:rPr>
                            <a:t>        </a:t>
                          </a:r>
                          <a:r>
                            <a:rPr lang="en-US" sz="2400" dirty="0" err="1">
                              <a:effectLst/>
                            </a:rPr>
                            <a:t>phương</a:t>
                          </a:r>
                          <a:r>
                            <a:rPr lang="en-US" sz="2400" dirty="0">
                              <a:effectLst/>
                            </a:rPr>
                            <a:t> </a:t>
                          </a:r>
                          <a:r>
                            <a:rPr lang="en-US" sz="2400" dirty="0" err="1">
                              <a:effectLst/>
                            </a:rPr>
                            <a:t>trình</a:t>
                          </a:r>
                          <a:r>
                            <a:rPr lang="en-US" sz="2400" dirty="0">
                              <a:effectLst/>
                            </a:rPr>
                            <a:t> </a:t>
                          </a:r>
                          <a:r>
                            <a:rPr lang="en-US" sz="2400" dirty="0" err="1">
                              <a:effectLst/>
                            </a:rPr>
                            <a:t>có</a:t>
                          </a:r>
                          <a:r>
                            <a:rPr lang="en-US" sz="2400" dirty="0">
                              <a:effectLst/>
                            </a:rPr>
                            <a:t> </a:t>
                          </a:r>
                          <a:r>
                            <a:rPr lang="en-US" sz="2400" dirty="0" err="1">
                              <a:effectLst/>
                            </a:rPr>
                            <a:t>nghiệm</a:t>
                          </a:r>
                          <a:r>
                            <a:rPr lang="en-US" sz="2400" dirty="0">
                              <a:effectLst/>
                            </a:rPr>
                            <a:t> </a:t>
                          </a:r>
                          <a:r>
                            <a:rPr lang="en-US" sz="2400" dirty="0" err="1">
                              <a:effectLst/>
                            </a:rPr>
                            <a:t>kép</a:t>
                          </a:r>
                          <a:r>
                            <a:rPr lang="en-US" sz="2400" dirty="0">
                              <a:effectLst/>
                            </a:rPr>
                            <a:t>: </a:t>
                          </a:r>
                          <a:r>
                            <a:rPr lang="en-US" sz="2400" dirty="0" err="1">
                              <a:effectLst/>
                            </a:rPr>
                            <a:t>x</a:t>
                          </a:r>
                          <a:r>
                            <a:rPr lang="en-US" sz="2400" baseline="-25000" dirty="0" err="1">
                              <a:effectLst/>
                            </a:rPr>
                            <a:t>1</a:t>
                          </a:r>
                          <a:r>
                            <a:rPr lang="en-US" sz="2400" dirty="0">
                              <a:effectLst/>
                            </a:rPr>
                            <a:t> = </a:t>
                          </a:r>
                          <a:r>
                            <a:rPr lang="en-US" sz="2400" dirty="0" err="1">
                              <a:effectLst/>
                            </a:rPr>
                            <a:t>x</a:t>
                          </a:r>
                          <a:r>
                            <a:rPr lang="en-US" sz="2400" baseline="-25000" dirty="0" err="1">
                              <a:effectLst/>
                            </a:rPr>
                            <a:t>2</a:t>
                          </a:r>
                          <a:r>
                            <a:rPr lang="en-US" sz="2400" dirty="0">
                              <a:effectLst/>
                            </a:rPr>
                            <a:t> = </a:t>
                          </a:r>
                          <a14:m>
                            <m:oMath xmlns:m="http://schemas.openxmlformats.org/officeDocument/2006/math">
                              <m:f>
                                <m:fPr>
                                  <m:ctrlPr>
                                    <a:rPr lang="en-US" sz="2400" i="1">
                                      <a:effectLst/>
                                      <a:latin typeface="Cambria Math" panose="02040503050406030204" pitchFamily="18" charset="0"/>
                                    </a:rPr>
                                  </m:ctrlPr>
                                </m:fPr>
                                <m:num>
                                  <m:r>
                                    <a:rPr lang="en-US" sz="2400">
                                      <a:effectLst/>
                                      <a:latin typeface="Cambria Math" panose="02040503050406030204" pitchFamily="18" charset="0"/>
                                    </a:rPr>
                                    <m:t>−</m:t>
                                  </m:r>
                                  <m:r>
                                    <m:rPr>
                                      <m:sty m:val="p"/>
                                    </m:rPr>
                                    <a:rPr lang="en-US" sz="2400">
                                      <a:effectLst/>
                                      <a:latin typeface="Cambria Math" panose="02040503050406030204" pitchFamily="18" charset="0"/>
                                    </a:rPr>
                                    <m:t>b</m:t>
                                  </m:r>
                                </m:num>
                                <m:den>
                                  <m:r>
                                    <a:rPr lang="en-US" sz="2400">
                                      <a:effectLst/>
                                      <a:latin typeface="Cambria Math" panose="02040503050406030204" pitchFamily="18" charset="0"/>
                                    </a:rPr>
                                    <m:t>2</m:t>
                                  </m:r>
                                  <m:r>
                                    <m:rPr>
                                      <m:sty m:val="p"/>
                                    </m:rPr>
                                    <a:rPr lang="en-US" sz="2400">
                                      <a:effectLst/>
                                      <a:latin typeface="Cambria Math" panose="02040503050406030204" pitchFamily="18" charset="0"/>
                                    </a:rPr>
                                    <m:t>a</m:t>
                                  </m:r>
                                </m:den>
                              </m:f>
                            </m:oMath>
                          </a14:m>
                          <a:endParaRPr lang="en-US" sz="2400" dirty="0">
                            <a:effectLst/>
                          </a:endParaRPr>
                        </a:p>
                        <a:p>
                          <a:pPr marL="457200" marR="0" algn="just">
                            <a:lnSpc>
                              <a:spcPct val="100000"/>
                            </a:lnSpc>
                            <a:spcBef>
                              <a:spcPts val="0"/>
                            </a:spcBef>
                            <a:spcAft>
                              <a:spcPts val="0"/>
                            </a:spcAft>
                          </a:pPr>
                          <a:r>
                            <a:rPr lang="en-US" sz="2400" dirty="0">
                              <a:solidFill>
                                <a:srgbClr val="FF0000"/>
                              </a:solidFill>
                              <a:effectLst/>
                            </a:rPr>
                            <a:t>2.3</a:t>
                          </a:r>
                          <a:r>
                            <a:rPr lang="en-US" sz="2400" dirty="0">
                              <a:effectLst/>
                            </a:rPr>
                            <a:t> </a:t>
                          </a:r>
                          <a:r>
                            <a:rPr lang="en-US" sz="2400" dirty="0" err="1">
                              <a:effectLst/>
                            </a:rPr>
                            <a:t>Nếu</a:t>
                          </a:r>
                          <a:r>
                            <a:rPr lang="en-US" sz="2400" dirty="0">
                              <a:effectLst/>
                            </a:rPr>
                            <a:t> delta &gt; 0 </a:t>
                          </a:r>
                          <a:r>
                            <a:rPr lang="en-US" sz="2400" dirty="0" err="1">
                              <a:effectLst/>
                            </a:rPr>
                            <a:t>thì</a:t>
                          </a:r>
                          <a:r>
                            <a:rPr lang="en-US" sz="2400" dirty="0">
                              <a:effectLst/>
                            </a:rPr>
                            <a:t> </a:t>
                          </a:r>
                        </a:p>
                        <a:p>
                          <a:pPr marL="457200" marR="0" algn="just">
                            <a:lnSpc>
                              <a:spcPct val="100000"/>
                            </a:lnSpc>
                            <a:spcBef>
                              <a:spcPts val="0"/>
                            </a:spcBef>
                            <a:spcAft>
                              <a:spcPts val="0"/>
                            </a:spcAft>
                          </a:pPr>
                          <a:r>
                            <a:rPr lang="en-US" sz="2400" dirty="0">
                              <a:effectLst/>
                            </a:rPr>
                            <a:t>       </a:t>
                          </a:r>
                          <a:r>
                            <a:rPr lang="en-US" sz="2400" dirty="0" err="1">
                              <a:effectLst/>
                            </a:rPr>
                            <a:t>phương</a:t>
                          </a:r>
                          <a:r>
                            <a:rPr lang="en-US" sz="2400" dirty="0">
                              <a:effectLst/>
                            </a:rPr>
                            <a:t> </a:t>
                          </a:r>
                          <a:r>
                            <a:rPr lang="en-US" sz="2400" dirty="0" err="1">
                              <a:effectLst/>
                            </a:rPr>
                            <a:t>trình</a:t>
                          </a:r>
                          <a:r>
                            <a:rPr lang="en-US" sz="2400" dirty="0">
                              <a:effectLst/>
                            </a:rPr>
                            <a:t> </a:t>
                          </a:r>
                          <a:r>
                            <a:rPr lang="en-US" sz="2400" dirty="0" err="1">
                              <a:effectLst/>
                            </a:rPr>
                            <a:t>có</a:t>
                          </a:r>
                          <a:r>
                            <a:rPr lang="en-US" sz="2400" dirty="0">
                              <a:effectLst/>
                            </a:rPr>
                            <a:t> </a:t>
                          </a:r>
                          <a:r>
                            <a:rPr lang="en-US" sz="2400" dirty="0" err="1">
                              <a:effectLst/>
                            </a:rPr>
                            <a:t>hai</a:t>
                          </a:r>
                          <a:r>
                            <a:rPr lang="en-US" sz="2400" dirty="0">
                              <a:effectLst/>
                            </a:rPr>
                            <a:t> </a:t>
                          </a:r>
                          <a:r>
                            <a:rPr lang="en-US" sz="2400" dirty="0" err="1">
                              <a:effectLst/>
                            </a:rPr>
                            <a:t>nghiệm</a:t>
                          </a:r>
                          <a:r>
                            <a:rPr lang="en-US" sz="2400" dirty="0">
                              <a:effectLst/>
                            </a:rPr>
                            <a:t> </a:t>
                          </a:r>
                          <a:r>
                            <a:rPr lang="en-US" sz="2400" dirty="0" err="1">
                              <a:effectLst/>
                            </a:rPr>
                            <a:t>phân</a:t>
                          </a:r>
                          <a:r>
                            <a:rPr lang="en-US" sz="2400" dirty="0">
                              <a:effectLst/>
                            </a:rPr>
                            <a:t> </a:t>
                          </a:r>
                          <a:r>
                            <a:rPr lang="en-US" sz="2400" dirty="0" err="1">
                              <a:effectLst/>
                            </a:rPr>
                            <a:t>biệt</a:t>
                          </a:r>
                          <a:r>
                            <a:rPr lang="en-US" sz="2400" dirty="0">
                              <a:effectLst/>
                            </a:rPr>
                            <a:t>:</a:t>
                          </a:r>
                        </a:p>
                        <a:p>
                          <a:pPr marL="914400" marR="0" algn="just">
                            <a:lnSpc>
                              <a:spcPct val="100000"/>
                            </a:lnSpc>
                            <a:spcBef>
                              <a:spcPts val="0"/>
                            </a:spcBef>
                            <a:spcAft>
                              <a:spcPts val="0"/>
                            </a:spcAft>
                          </a:pPr>
                          <a:r>
                            <a:rPr lang="en-US" sz="2400" dirty="0">
                              <a:effectLst/>
                            </a:rPr>
                            <a:t>           </a:t>
                          </a:r>
                          <a:r>
                            <a:rPr lang="en-US" sz="2400" dirty="0" err="1">
                              <a:effectLst/>
                            </a:rPr>
                            <a:t>x</a:t>
                          </a:r>
                          <a:r>
                            <a:rPr lang="en-US" sz="2400" baseline="-25000" dirty="0" err="1">
                              <a:effectLst/>
                            </a:rPr>
                            <a:t>1</a:t>
                          </a:r>
                          <a:r>
                            <a:rPr lang="en-US" sz="2400" dirty="0">
                              <a:effectLst/>
                            </a:rPr>
                            <a:t>=  </a:t>
                          </a:r>
                          <a14:m>
                            <m:oMath xmlns:m="http://schemas.openxmlformats.org/officeDocument/2006/math">
                              <m:f>
                                <m:fPr>
                                  <m:ctrlPr>
                                    <a:rPr lang="en-US" sz="2400" i="1">
                                      <a:effectLst/>
                                      <a:latin typeface="Cambria Math" panose="02040503050406030204" pitchFamily="18" charset="0"/>
                                    </a:rPr>
                                  </m:ctrlPr>
                                </m:fPr>
                                <m:num>
                                  <m:r>
                                    <a:rPr lang="en-US" sz="2400">
                                      <a:effectLst/>
                                      <a:latin typeface="Cambria Math" panose="02040503050406030204" pitchFamily="18" charset="0"/>
                                    </a:rPr>
                                    <m:t>−</m:t>
                                  </m:r>
                                  <m:r>
                                    <m:rPr>
                                      <m:sty m:val="p"/>
                                    </m:rPr>
                                    <a:rPr lang="en-US" sz="2400">
                                      <a:effectLst/>
                                      <a:latin typeface="Cambria Math" panose="02040503050406030204" pitchFamily="18" charset="0"/>
                                    </a:rPr>
                                    <m:t>b</m:t>
                                  </m:r>
                                  <m:r>
                                    <a:rPr lang="en-US" sz="2400">
                                      <a:effectLst/>
                                      <a:latin typeface="Cambria Math" panose="02040503050406030204" pitchFamily="18" charset="0"/>
                                    </a:rPr>
                                    <m:t> − </m:t>
                                  </m:r>
                                  <m:rad>
                                    <m:radPr>
                                      <m:degHide m:val="on"/>
                                      <m:ctrlPr>
                                        <a:rPr lang="en-US" sz="2400" i="1">
                                          <a:effectLst/>
                                          <a:latin typeface="Cambria Math" panose="02040503050406030204" pitchFamily="18" charset="0"/>
                                        </a:rPr>
                                      </m:ctrlPr>
                                    </m:radPr>
                                    <m:deg/>
                                    <m:e>
                                      <m:r>
                                        <a:rPr lang="en-US" sz="2400">
                                          <a:effectLst/>
                                          <a:latin typeface="Cambria Math" panose="02040503050406030204" pitchFamily="18" charset="0"/>
                                        </a:rPr>
                                        <m:t>𝑑𝑒𝑙𝑡𝑎</m:t>
                                      </m:r>
                                    </m:e>
                                  </m:rad>
                                </m:num>
                                <m:den>
                                  <m:r>
                                    <a:rPr lang="en-US" sz="2400">
                                      <a:effectLst/>
                                      <a:latin typeface="Cambria Math" panose="02040503050406030204" pitchFamily="18" charset="0"/>
                                    </a:rPr>
                                    <m:t>2</m:t>
                                  </m:r>
                                  <m:r>
                                    <m:rPr>
                                      <m:sty m:val="p"/>
                                    </m:rPr>
                                    <a:rPr lang="en-US" sz="2400">
                                      <a:effectLst/>
                                      <a:latin typeface="Cambria Math" panose="02040503050406030204" pitchFamily="18" charset="0"/>
                                    </a:rPr>
                                    <m:t>a</m:t>
                                  </m:r>
                                </m:den>
                              </m:f>
                            </m:oMath>
                          </a14:m>
                          <a:endParaRPr lang="en-US" sz="2400" dirty="0">
                            <a:effectLst/>
                          </a:endParaRPr>
                        </a:p>
                        <a:p>
                          <a:pPr marL="914400" marR="0" algn="just">
                            <a:lnSpc>
                              <a:spcPct val="100000"/>
                            </a:lnSpc>
                            <a:spcBef>
                              <a:spcPts val="0"/>
                            </a:spcBef>
                            <a:spcAft>
                              <a:spcPts val="0"/>
                            </a:spcAft>
                          </a:pPr>
                          <a:r>
                            <a:rPr lang="en-US" sz="2400" dirty="0">
                              <a:effectLst/>
                            </a:rPr>
                            <a:t>           </a:t>
                          </a:r>
                          <a:r>
                            <a:rPr lang="en-US" sz="2400" dirty="0" err="1">
                              <a:effectLst/>
                            </a:rPr>
                            <a:t>x</a:t>
                          </a:r>
                          <a:r>
                            <a:rPr lang="en-US" sz="2400" baseline="-25000" dirty="0" err="1">
                              <a:effectLst/>
                            </a:rPr>
                            <a:t>2</a:t>
                          </a:r>
                          <a:r>
                            <a:rPr lang="en-US" sz="2400" dirty="0">
                              <a:effectLst/>
                            </a:rPr>
                            <a:t> = </a:t>
                          </a:r>
                          <a14:m>
                            <m:oMath xmlns:m="http://schemas.openxmlformats.org/officeDocument/2006/math">
                              <m:f>
                                <m:fPr>
                                  <m:ctrlPr>
                                    <a:rPr lang="en-US" sz="2400" i="1">
                                      <a:effectLst/>
                                      <a:latin typeface="Cambria Math" panose="02040503050406030204" pitchFamily="18" charset="0"/>
                                    </a:rPr>
                                  </m:ctrlPr>
                                </m:fPr>
                                <m:num>
                                  <m:r>
                                    <a:rPr lang="en-US" sz="2400">
                                      <a:effectLst/>
                                      <a:latin typeface="Cambria Math" panose="02040503050406030204" pitchFamily="18" charset="0"/>
                                    </a:rPr>
                                    <m:t>−</m:t>
                                  </m:r>
                                  <m:r>
                                    <m:rPr>
                                      <m:sty m:val="p"/>
                                    </m:rPr>
                                    <a:rPr lang="en-US" sz="2400">
                                      <a:effectLst/>
                                      <a:latin typeface="Cambria Math" panose="02040503050406030204" pitchFamily="18" charset="0"/>
                                    </a:rPr>
                                    <m:t>b</m:t>
                                  </m:r>
                                  <m:r>
                                    <a:rPr lang="en-US" sz="2400">
                                      <a:effectLst/>
                                      <a:latin typeface="Cambria Math" panose="02040503050406030204" pitchFamily="18" charset="0"/>
                                    </a:rPr>
                                    <m:t> + </m:t>
                                  </m:r>
                                  <m:rad>
                                    <m:radPr>
                                      <m:degHide m:val="on"/>
                                      <m:ctrlPr>
                                        <a:rPr lang="en-US" sz="2400" i="1">
                                          <a:effectLst/>
                                          <a:latin typeface="Cambria Math" panose="02040503050406030204" pitchFamily="18" charset="0"/>
                                        </a:rPr>
                                      </m:ctrlPr>
                                    </m:radPr>
                                    <m:deg/>
                                    <m:e>
                                      <m:r>
                                        <a:rPr lang="en-US" sz="2400">
                                          <a:effectLst/>
                                          <a:latin typeface="Cambria Math" panose="02040503050406030204" pitchFamily="18" charset="0"/>
                                        </a:rPr>
                                        <m:t>𝑑𝑒𝑙𝑡𝑎</m:t>
                                      </m:r>
                                    </m:e>
                                  </m:rad>
                                </m:num>
                                <m:den>
                                  <m:r>
                                    <a:rPr lang="en-US" sz="2400">
                                      <a:effectLst/>
                                      <a:latin typeface="Cambria Math" panose="02040503050406030204" pitchFamily="18" charset="0"/>
                                    </a:rPr>
                                    <m:t>2</m:t>
                                  </m:r>
                                  <m:r>
                                    <m:rPr>
                                      <m:sty m:val="p"/>
                                    </m:rPr>
                                    <a:rPr lang="en-US" sz="2400">
                                      <a:effectLst/>
                                      <a:latin typeface="Cambria Math" panose="02040503050406030204" pitchFamily="18" charset="0"/>
                                    </a:rPr>
                                    <m:t>a</m:t>
                                  </m:r>
                                </m:den>
                              </m:f>
                            </m:oMath>
                          </a14:m>
                          <a:endPar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566220330"/>
                  </p:ext>
                </p:extLst>
              </p:nvPr>
            </p:nvGraphicFramePr>
            <p:xfrm>
              <a:off x="5559188" y="34027"/>
              <a:ext cx="6632812" cy="6760684"/>
            </p:xfrm>
            <a:graphic>
              <a:graphicData uri="http://schemas.openxmlformats.org/drawingml/2006/table">
                <a:tbl>
                  <a:tblPr firstRow="1" firstCol="1" bandRow="1">
                    <a:tableStyleId>{5940675A-B579-460E-94D1-54222C63F5DA}</a:tableStyleId>
                  </a:tblPr>
                  <a:tblGrid>
                    <a:gridCol w="6632812"/>
                  </a:tblGrid>
                  <a:tr h="1828800">
                    <a:tc>
                      <a:txBody>
                        <a:bodyPr/>
                        <a:lstStyle/>
                        <a:p>
                          <a:endParaRPr lang="en-US"/>
                        </a:p>
                      </a:txBody>
                      <a:tcPr marL="68580" marR="68580" marT="0" marB="0">
                        <a:blipFill rotWithShape="0">
                          <a:blip r:embed="rId2"/>
                          <a:stretch>
                            <a:fillRect l="-92" t="-5000" r="-275" b="-270667"/>
                          </a:stretch>
                        </a:blipFill>
                      </a:tcPr>
                    </a:tc>
                  </a:tr>
                  <a:tr h="4931884">
                    <a:tc>
                      <a:txBody>
                        <a:bodyPr/>
                        <a:lstStyle/>
                        <a:p>
                          <a:endParaRPr lang="en-US"/>
                        </a:p>
                      </a:txBody>
                      <a:tcPr marL="68580" marR="68580" marT="0" marB="0">
                        <a:blipFill rotWithShape="0">
                          <a:blip r:embed="rId2"/>
                          <a:stretch>
                            <a:fillRect l="-92" t="-38889" r="-275" b="-247"/>
                          </a:stretch>
                        </a:blipFill>
                      </a:tcPr>
                    </a:tc>
                  </a:tr>
                </a:tbl>
              </a:graphicData>
            </a:graphic>
          </p:graphicFrame>
        </mc:Fallback>
      </mc:AlternateContent>
      <p:graphicFrame>
        <p:nvGraphicFramePr>
          <p:cNvPr id="6" name="Table 5"/>
          <p:cNvGraphicFramePr>
            <a:graphicFrameLocks noGrp="1"/>
          </p:cNvGraphicFramePr>
          <p:nvPr/>
        </p:nvGraphicFramePr>
        <p:xfrm>
          <a:off x="3" y="188685"/>
          <a:ext cx="5527343" cy="6669315"/>
        </p:xfrm>
        <a:graphic>
          <a:graphicData uri="http://schemas.openxmlformats.org/drawingml/2006/table">
            <a:tbl>
              <a:tblPr firstRow="1" firstCol="1" bandRow="1">
                <a:tableStyleId>{5940675A-B579-460E-94D1-54222C63F5DA}</a:tableStyleId>
              </a:tblPr>
              <a:tblGrid>
                <a:gridCol w="5527343">
                  <a:extLst>
                    <a:ext uri="{9D8B030D-6E8A-4147-A177-3AD203B41FA5}">
                      <a16:colId xmlns:a16="http://schemas.microsoft.com/office/drawing/2014/main" val="20000"/>
                    </a:ext>
                  </a:extLst>
                </a:gridCol>
              </a:tblGrid>
              <a:tr h="6669315">
                <a:tc>
                  <a:txBody>
                    <a:bodyPr/>
                    <a:lstStyle/>
                    <a:p>
                      <a:pPr marL="0" marR="0" algn="just">
                        <a:lnSpc>
                          <a:spcPct val="100000"/>
                        </a:lnSpc>
                        <a:spcBef>
                          <a:spcPts val="0"/>
                        </a:spcBef>
                        <a:spcAft>
                          <a:spcPts val="0"/>
                        </a:spcAft>
                      </a:pPr>
                      <a:r>
                        <a:rPr lang="en-US" sz="1900" u="none">
                          <a:solidFill>
                            <a:srgbClr val="0070C0"/>
                          </a:solidFill>
                          <a:effectLst/>
                          <a:latin typeface="Tahoma" panose="020B0604030504040204" pitchFamily="34" charset="0"/>
                          <a:ea typeface="Tahoma" panose="020B0604030504040204" pitchFamily="34" charset="0"/>
                          <a:cs typeface="Tahoma" panose="020B0604030504040204" pitchFamily="34" charset="0"/>
                        </a:rPr>
                        <a:t>void</a:t>
                      </a:r>
                      <a:r>
                        <a:rPr lang="en-US" sz="1900" u="none">
                          <a:effectLst/>
                          <a:latin typeface="Tahoma" panose="020B0604030504040204" pitchFamily="34" charset="0"/>
                          <a:ea typeface="Tahoma" panose="020B0604030504040204" pitchFamily="34" charset="0"/>
                          <a:cs typeface="Tahoma" panose="020B0604030504040204" pitchFamily="34" charset="0"/>
                        </a:rPr>
                        <a:t> TimNghiem(</a:t>
                      </a:r>
                      <a:r>
                        <a:rPr lang="en-US" sz="1900" u="none">
                          <a:solidFill>
                            <a:srgbClr val="0070C0"/>
                          </a:solidFill>
                          <a:effectLst/>
                          <a:latin typeface="Tahoma" panose="020B0604030504040204" pitchFamily="34" charset="0"/>
                          <a:ea typeface="Tahoma" panose="020B0604030504040204" pitchFamily="34" charset="0"/>
                          <a:cs typeface="Tahoma" panose="020B0604030504040204" pitchFamily="34" charset="0"/>
                        </a:rPr>
                        <a:t>float</a:t>
                      </a:r>
                      <a:r>
                        <a:rPr lang="en-US" sz="1900" u="none">
                          <a:effectLst/>
                          <a:latin typeface="Tahoma" panose="020B0604030504040204" pitchFamily="34" charset="0"/>
                          <a:ea typeface="Tahoma" panose="020B0604030504040204" pitchFamily="34" charset="0"/>
                          <a:cs typeface="Tahoma" panose="020B0604030504040204" pitchFamily="34" charset="0"/>
                        </a:rPr>
                        <a:t> </a:t>
                      </a:r>
                      <a:r>
                        <a:rPr lang="en-US" sz="1900">
                          <a:effectLst/>
                          <a:latin typeface="Tahoma" panose="020B0604030504040204" pitchFamily="34" charset="0"/>
                          <a:ea typeface="Tahoma" panose="020B0604030504040204" pitchFamily="34" charset="0"/>
                          <a:cs typeface="Tahoma" panose="020B0604030504040204" pitchFamily="34" charset="0"/>
                        </a:rPr>
                        <a:t>a, </a:t>
                      </a:r>
                      <a:r>
                        <a:rPr lang="en-US" sz="1900">
                          <a:solidFill>
                            <a:srgbClr val="0070C0"/>
                          </a:solidFill>
                          <a:effectLst/>
                          <a:latin typeface="Tahoma" panose="020B0604030504040204" pitchFamily="34" charset="0"/>
                          <a:ea typeface="Tahoma" panose="020B0604030504040204" pitchFamily="34" charset="0"/>
                          <a:cs typeface="Tahoma" panose="020B0604030504040204" pitchFamily="34" charset="0"/>
                        </a:rPr>
                        <a:t>float</a:t>
                      </a:r>
                      <a:r>
                        <a:rPr lang="en-US" sz="1900" baseline="0">
                          <a:solidFill>
                            <a:srgbClr val="0070C0"/>
                          </a:solidFill>
                          <a:effectLst/>
                          <a:latin typeface="Tahoma" panose="020B0604030504040204" pitchFamily="34" charset="0"/>
                          <a:ea typeface="Tahoma" panose="020B0604030504040204" pitchFamily="34" charset="0"/>
                          <a:cs typeface="Tahoma" panose="020B0604030504040204" pitchFamily="34" charset="0"/>
                        </a:rPr>
                        <a:t> </a:t>
                      </a:r>
                      <a:r>
                        <a:rPr lang="en-US" sz="1900">
                          <a:effectLst/>
                          <a:latin typeface="Tahoma" panose="020B0604030504040204" pitchFamily="34" charset="0"/>
                          <a:ea typeface="Tahoma" panose="020B0604030504040204" pitchFamily="34" charset="0"/>
                          <a:cs typeface="Tahoma" panose="020B0604030504040204" pitchFamily="34" charset="0"/>
                        </a:rPr>
                        <a:t>b, </a:t>
                      </a:r>
                      <a:r>
                        <a:rPr lang="en-US" sz="1900">
                          <a:solidFill>
                            <a:srgbClr val="0070C0"/>
                          </a:solidFill>
                          <a:effectLst/>
                          <a:latin typeface="Tahoma" panose="020B0604030504040204" pitchFamily="34" charset="0"/>
                          <a:ea typeface="Tahoma" panose="020B0604030504040204" pitchFamily="34" charset="0"/>
                          <a:cs typeface="Tahoma" panose="020B0604030504040204" pitchFamily="34" charset="0"/>
                        </a:rPr>
                        <a:t>float</a:t>
                      </a:r>
                      <a:r>
                        <a:rPr lang="en-US" sz="1900">
                          <a:effectLst/>
                          <a:latin typeface="Tahoma" panose="020B0604030504040204" pitchFamily="34" charset="0"/>
                          <a:ea typeface="Tahoma" panose="020B0604030504040204" pitchFamily="34" charset="0"/>
                          <a:cs typeface="Tahoma" panose="020B0604030504040204" pitchFamily="34" charset="0"/>
                        </a:rPr>
                        <a:t> c)</a:t>
                      </a:r>
                    </a:p>
                    <a:p>
                      <a:pPr marL="0" marR="0" algn="just">
                        <a:lnSpc>
                          <a:spcPct val="100000"/>
                        </a:lnSpc>
                        <a:spcBef>
                          <a:spcPts val="0"/>
                        </a:spcBef>
                        <a:spcAft>
                          <a:spcPts val="0"/>
                        </a:spcAft>
                      </a:pPr>
                      <a:r>
                        <a:rPr lang="en-US" sz="1900">
                          <a:effectLst/>
                          <a:latin typeface="Tahoma" panose="020B0604030504040204" pitchFamily="34" charset="0"/>
                          <a:ea typeface="Tahoma" panose="020B0604030504040204" pitchFamily="34" charset="0"/>
                          <a:cs typeface="Tahoma" panose="020B0604030504040204" pitchFamily="34" charset="0"/>
                        </a:rPr>
                        <a:t>{</a:t>
                      </a:r>
                    </a:p>
                    <a:p>
                      <a:pPr marL="0" marR="0" algn="just">
                        <a:lnSpc>
                          <a:spcPct val="100000"/>
                        </a:lnSpc>
                        <a:spcBef>
                          <a:spcPts val="0"/>
                        </a:spcBef>
                        <a:spcAft>
                          <a:spcPts val="0"/>
                        </a:spcAft>
                      </a:pPr>
                      <a:endParaRPr lang="en-US" sz="190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00000"/>
                        </a:lnSpc>
                        <a:spcBef>
                          <a:spcPts val="0"/>
                        </a:spcBef>
                        <a:spcAft>
                          <a:spcPts val="0"/>
                        </a:spcAft>
                      </a:pPr>
                      <a:r>
                        <a:rPr lang="en-US" sz="1900">
                          <a:effectLst/>
                          <a:latin typeface="Tahoma" panose="020B0604030504040204" pitchFamily="34" charset="0"/>
                          <a:ea typeface="Tahoma" panose="020B0604030504040204" pitchFamily="34" charset="0"/>
                          <a:cs typeface="Tahoma" panose="020B0604030504040204" pitchFamily="34" charset="0"/>
                        </a:rPr>
                        <a:t>     </a:t>
                      </a:r>
                      <a:r>
                        <a:rPr lang="en-US" sz="1900">
                          <a:solidFill>
                            <a:srgbClr val="0070C0"/>
                          </a:solidFill>
                          <a:effectLst/>
                          <a:latin typeface="Tahoma" panose="020B0604030504040204" pitchFamily="34" charset="0"/>
                          <a:ea typeface="Tahoma" panose="020B0604030504040204" pitchFamily="34" charset="0"/>
                          <a:cs typeface="Tahoma" panose="020B0604030504040204" pitchFamily="34" charset="0"/>
                        </a:rPr>
                        <a:t>float</a:t>
                      </a:r>
                      <a:r>
                        <a:rPr lang="en-US" sz="1900" baseline="0">
                          <a:solidFill>
                            <a:srgbClr val="0070C0"/>
                          </a:solidFill>
                          <a:effectLst/>
                          <a:latin typeface="Tahoma" panose="020B0604030504040204" pitchFamily="34" charset="0"/>
                          <a:ea typeface="Tahoma" panose="020B0604030504040204" pitchFamily="34" charset="0"/>
                          <a:cs typeface="Tahoma" panose="020B0604030504040204" pitchFamily="34" charset="0"/>
                        </a:rPr>
                        <a:t> </a:t>
                      </a:r>
                      <a:r>
                        <a:rPr lang="en-US" sz="1900" baseline="0">
                          <a:effectLst/>
                          <a:latin typeface="Tahoma" panose="020B0604030504040204" pitchFamily="34" charset="0"/>
                          <a:ea typeface="Tahoma" panose="020B0604030504040204" pitchFamily="34" charset="0"/>
                          <a:cs typeface="Tahoma" panose="020B0604030504040204" pitchFamily="34" charset="0"/>
                        </a:rPr>
                        <a:t>delta = b*b – 4*a*c, x1, x2;</a:t>
                      </a:r>
                    </a:p>
                    <a:p>
                      <a:pPr marL="0" marR="0" algn="just">
                        <a:lnSpc>
                          <a:spcPct val="100000"/>
                        </a:lnSpc>
                        <a:spcBef>
                          <a:spcPts val="0"/>
                        </a:spcBef>
                        <a:spcAft>
                          <a:spcPts val="0"/>
                        </a:spcAft>
                      </a:pPr>
                      <a:r>
                        <a:rPr lang="en-US" sz="1900" baseline="0">
                          <a:effectLst/>
                          <a:latin typeface="Tahoma" panose="020B0604030504040204" pitchFamily="34" charset="0"/>
                          <a:ea typeface="Tahoma" panose="020B0604030504040204" pitchFamily="34" charset="0"/>
                          <a:cs typeface="Tahoma" panose="020B0604030504040204" pitchFamily="34" charset="0"/>
                        </a:rPr>
                        <a:t>     </a:t>
                      </a:r>
                      <a:r>
                        <a:rPr lang="en-US" sz="1900" baseline="0">
                          <a:solidFill>
                            <a:srgbClr val="0070C0"/>
                          </a:solidFill>
                          <a:effectLst/>
                          <a:latin typeface="Tahoma" panose="020B0604030504040204" pitchFamily="34" charset="0"/>
                          <a:ea typeface="Tahoma" panose="020B0604030504040204" pitchFamily="34" charset="0"/>
                          <a:cs typeface="Tahoma" panose="020B0604030504040204" pitchFamily="34" charset="0"/>
                        </a:rPr>
                        <a:t>if</a:t>
                      </a:r>
                      <a:r>
                        <a:rPr lang="en-US" sz="1900" baseline="0">
                          <a:effectLst/>
                          <a:latin typeface="Tahoma" panose="020B0604030504040204" pitchFamily="34" charset="0"/>
                          <a:ea typeface="Tahoma" panose="020B0604030504040204" pitchFamily="34" charset="0"/>
                          <a:cs typeface="Tahoma" panose="020B0604030504040204" pitchFamily="34" charset="0"/>
                        </a:rPr>
                        <a:t> (delta&lt;0)</a:t>
                      </a:r>
                    </a:p>
                    <a:p>
                      <a:pPr marL="0" marR="0" algn="just">
                        <a:lnSpc>
                          <a:spcPct val="100000"/>
                        </a:lnSpc>
                        <a:spcBef>
                          <a:spcPts val="0"/>
                        </a:spcBef>
                        <a:spcAft>
                          <a:spcPts val="0"/>
                        </a:spcAft>
                      </a:pPr>
                      <a:r>
                        <a:rPr lang="en-US" sz="1900" baseline="0">
                          <a:effectLst/>
                          <a:latin typeface="Tahoma" panose="020B0604030504040204" pitchFamily="34" charset="0"/>
                          <a:ea typeface="Tahoma" panose="020B0604030504040204" pitchFamily="34" charset="0"/>
                          <a:cs typeface="Tahoma" panose="020B0604030504040204" pitchFamily="34" charset="0"/>
                        </a:rPr>
                        <a:t>         </a:t>
                      </a:r>
                      <a:r>
                        <a:rPr lang="en-US" sz="1900" baseline="0">
                          <a:solidFill>
                            <a:srgbClr val="0070C0"/>
                          </a:solidFill>
                          <a:effectLst/>
                          <a:latin typeface="Tahoma" panose="020B0604030504040204" pitchFamily="34" charset="0"/>
                          <a:ea typeface="Tahoma" panose="020B0604030504040204" pitchFamily="34" charset="0"/>
                          <a:cs typeface="Tahoma" panose="020B0604030504040204" pitchFamily="34" charset="0"/>
                        </a:rPr>
                        <a:t>cout</a:t>
                      </a:r>
                      <a:r>
                        <a:rPr lang="en-US" sz="1900" baseline="0">
                          <a:effectLst/>
                          <a:latin typeface="Tahoma" panose="020B0604030504040204" pitchFamily="34" charset="0"/>
                          <a:ea typeface="Tahoma" panose="020B0604030504040204" pitchFamily="34" charset="0"/>
                          <a:cs typeface="Tahoma" panose="020B0604030504040204" pitchFamily="34" charset="0"/>
                        </a:rPr>
                        <a:t>&lt;&lt;“</a:t>
                      </a:r>
                      <a:r>
                        <a:rPr lang="en-US" sz="1900" baseline="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Phuong trinh vo nghiem</a:t>
                      </a:r>
                      <a:r>
                        <a:rPr lang="en-US" sz="1900" baseline="0">
                          <a:effectLst/>
                          <a:latin typeface="Tahoma" panose="020B0604030504040204" pitchFamily="34" charset="0"/>
                          <a:ea typeface="Tahoma" panose="020B0604030504040204" pitchFamily="34" charset="0"/>
                          <a:cs typeface="Tahoma" panose="020B0604030504040204" pitchFamily="34" charset="0"/>
                        </a:rPr>
                        <a:t>”;</a:t>
                      </a:r>
                    </a:p>
                    <a:p>
                      <a:pPr marL="0" marR="0" algn="just">
                        <a:lnSpc>
                          <a:spcPct val="100000"/>
                        </a:lnSpc>
                        <a:spcBef>
                          <a:spcPts val="0"/>
                        </a:spcBef>
                        <a:spcAft>
                          <a:spcPts val="0"/>
                        </a:spcAft>
                      </a:pPr>
                      <a:r>
                        <a:rPr lang="en-US" sz="1900" baseline="0">
                          <a:effectLst/>
                          <a:latin typeface="Tahoma" panose="020B0604030504040204" pitchFamily="34" charset="0"/>
                          <a:ea typeface="Tahoma" panose="020B0604030504040204" pitchFamily="34" charset="0"/>
                          <a:cs typeface="Tahoma" panose="020B0604030504040204" pitchFamily="34" charset="0"/>
                        </a:rPr>
                        <a:t>     </a:t>
                      </a:r>
                      <a:r>
                        <a:rPr lang="en-US" sz="1900" baseline="0">
                          <a:solidFill>
                            <a:srgbClr val="0070C0"/>
                          </a:solidFill>
                          <a:effectLst/>
                          <a:latin typeface="Tahoma" panose="020B0604030504040204" pitchFamily="34" charset="0"/>
                          <a:ea typeface="Tahoma" panose="020B0604030504040204" pitchFamily="34" charset="0"/>
                          <a:cs typeface="Tahoma" panose="020B0604030504040204" pitchFamily="34" charset="0"/>
                        </a:rPr>
                        <a:t>if</a:t>
                      </a:r>
                      <a:r>
                        <a:rPr lang="en-US" sz="1900" baseline="0">
                          <a:effectLst/>
                          <a:latin typeface="Tahoma" panose="020B0604030504040204" pitchFamily="34" charset="0"/>
                          <a:ea typeface="Tahoma" panose="020B0604030504040204" pitchFamily="34" charset="0"/>
                          <a:cs typeface="Tahoma" panose="020B0604030504040204" pitchFamily="34" charset="0"/>
                        </a:rPr>
                        <a:t> (delta==0)</a:t>
                      </a:r>
                    </a:p>
                    <a:p>
                      <a:pPr marL="0" marR="0" algn="just">
                        <a:lnSpc>
                          <a:spcPct val="100000"/>
                        </a:lnSpc>
                        <a:spcBef>
                          <a:spcPts val="0"/>
                        </a:spcBef>
                        <a:spcAft>
                          <a:spcPts val="0"/>
                        </a:spcAft>
                      </a:pPr>
                      <a:r>
                        <a:rPr lang="en-US" sz="1900" baseline="0">
                          <a:effectLst/>
                          <a:latin typeface="Tahoma" panose="020B0604030504040204" pitchFamily="34" charset="0"/>
                          <a:ea typeface="Tahoma" panose="020B0604030504040204" pitchFamily="34" charset="0"/>
                          <a:cs typeface="Tahoma" panose="020B0604030504040204" pitchFamily="34" charset="0"/>
                        </a:rPr>
                        <a:t>     {</a:t>
                      </a:r>
                    </a:p>
                    <a:p>
                      <a:pPr marL="0" marR="0" algn="just">
                        <a:lnSpc>
                          <a:spcPct val="100000"/>
                        </a:lnSpc>
                        <a:spcBef>
                          <a:spcPts val="0"/>
                        </a:spcBef>
                        <a:spcAft>
                          <a:spcPts val="0"/>
                        </a:spcAft>
                      </a:pPr>
                      <a:r>
                        <a:rPr lang="en-US" sz="1900" baseline="0">
                          <a:effectLst/>
                          <a:latin typeface="Tahoma" panose="020B0604030504040204" pitchFamily="34" charset="0"/>
                          <a:ea typeface="Tahoma" panose="020B0604030504040204" pitchFamily="34" charset="0"/>
                          <a:cs typeface="Tahoma" panose="020B0604030504040204" pitchFamily="34" charset="0"/>
                        </a:rPr>
                        <a:t>         </a:t>
                      </a:r>
                      <a:r>
                        <a:rPr lang="en-US" sz="1900">
                          <a:effectLst/>
                          <a:latin typeface="Tahoma" panose="020B0604030504040204" pitchFamily="34" charset="0"/>
                          <a:ea typeface="Tahoma" panose="020B0604030504040204" pitchFamily="34" charset="0"/>
                          <a:cs typeface="Tahoma" panose="020B0604030504040204" pitchFamily="34" charset="0"/>
                        </a:rPr>
                        <a:t>x1 =-b/(2*a);</a:t>
                      </a:r>
                    </a:p>
                    <a:p>
                      <a:pPr marL="0" marR="0" algn="just">
                        <a:lnSpc>
                          <a:spcPct val="100000"/>
                        </a:lnSpc>
                        <a:spcBef>
                          <a:spcPts val="0"/>
                        </a:spcBef>
                        <a:spcAft>
                          <a:spcPts val="0"/>
                        </a:spcAft>
                      </a:pPr>
                      <a:r>
                        <a:rPr lang="en-US" sz="1900">
                          <a:effectLst/>
                          <a:latin typeface="Tahoma" panose="020B0604030504040204" pitchFamily="34" charset="0"/>
                          <a:ea typeface="Tahoma" panose="020B0604030504040204" pitchFamily="34" charset="0"/>
                          <a:cs typeface="Tahoma" panose="020B0604030504040204" pitchFamily="34" charset="0"/>
                        </a:rPr>
                        <a:t>         x2</a:t>
                      </a:r>
                      <a:r>
                        <a:rPr lang="en-US" sz="1900" baseline="0">
                          <a:effectLst/>
                          <a:latin typeface="Tahoma" panose="020B0604030504040204" pitchFamily="34" charset="0"/>
                          <a:ea typeface="Tahoma" panose="020B0604030504040204" pitchFamily="34" charset="0"/>
                          <a:cs typeface="Tahoma" panose="020B0604030504040204" pitchFamily="34" charset="0"/>
                        </a:rPr>
                        <a:t> =</a:t>
                      </a:r>
                      <a:r>
                        <a:rPr lang="en-US" sz="1900">
                          <a:effectLst/>
                          <a:latin typeface="Tahoma" panose="020B0604030504040204" pitchFamily="34" charset="0"/>
                          <a:ea typeface="Tahoma" panose="020B0604030504040204" pitchFamily="34" charset="0"/>
                          <a:cs typeface="Tahoma" panose="020B0604030504040204" pitchFamily="34" charset="0"/>
                        </a:rPr>
                        <a:t>-b/(2*a);</a:t>
                      </a:r>
                      <a:endParaRPr lang="en-US" sz="1900" baseline="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00000"/>
                        </a:lnSpc>
                        <a:spcBef>
                          <a:spcPts val="0"/>
                        </a:spcBef>
                        <a:spcAft>
                          <a:spcPts val="0"/>
                        </a:spcAft>
                      </a:pPr>
                      <a:r>
                        <a:rPr lang="en-US" sz="1900" baseline="0">
                          <a:effectLst/>
                          <a:latin typeface="Tahoma" panose="020B0604030504040204" pitchFamily="34" charset="0"/>
                          <a:ea typeface="Tahoma" panose="020B0604030504040204" pitchFamily="34" charset="0"/>
                          <a:cs typeface="Tahoma" panose="020B0604030504040204" pitchFamily="34" charset="0"/>
                        </a:rPr>
                        <a:t>         </a:t>
                      </a:r>
                      <a:r>
                        <a:rPr lang="en-US" sz="1900" baseline="0">
                          <a:solidFill>
                            <a:srgbClr val="0070C0"/>
                          </a:solidFill>
                          <a:effectLst/>
                          <a:latin typeface="Tahoma" panose="020B0604030504040204" pitchFamily="34" charset="0"/>
                          <a:ea typeface="Tahoma" panose="020B0604030504040204" pitchFamily="34" charset="0"/>
                          <a:cs typeface="Tahoma" panose="020B0604030504040204" pitchFamily="34" charset="0"/>
                        </a:rPr>
                        <a:t>cout</a:t>
                      </a:r>
                      <a:r>
                        <a:rPr lang="en-US" sz="1900" baseline="0">
                          <a:effectLst/>
                          <a:latin typeface="Tahoma" panose="020B0604030504040204" pitchFamily="34" charset="0"/>
                          <a:ea typeface="Tahoma" panose="020B0604030504040204" pitchFamily="34" charset="0"/>
                          <a:cs typeface="Tahoma" panose="020B0604030504040204" pitchFamily="34" charset="0"/>
                        </a:rPr>
                        <a:t>&lt;&lt;“</a:t>
                      </a:r>
                      <a:r>
                        <a:rPr lang="en-US" sz="1900" baseline="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Phuong trinh co Nghiem kep x1 = </a:t>
                      </a:r>
                    </a:p>
                    <a:p>
                      <a:pPr marL="0" marR="0" algn="just">
                        <a:lnSpc>
                          <a:spcPct val="100000"/>
                        </a:lnSpc>
                        <a:spcBef>
                          <a:spcPts val="0"/>
                        </a:spcBef>
                        <a:spcAft>
                          <a:spcPts val="0"/>
                        </a:spcAft>
                      </a:pPr>
                      <a:r>
                        <a:rPr lang="en-US" sz="1900" baseline="0">
                          <a:effectLst/>
                          <a:latin typeface="Tahoma" panose="020B0604030504040204" pitchFamily="34" charset="0"/>
                          <a:ea typeface="Tahoma" panose="020B0604030504040204" pitchFamily="34" charset="0"/>
                          <a:cs typeface="Tahoma" panose="020B0604030504040204" pitchFamily="34" charset="0"/>
                        </a:rPr>
                        <a:t>         ”&lt;&lt;x1&lt;&lt;“ </a:t>
                      </a:r>
                      <a:r>
                        <a:rPr lang="en-US" sz="1900" baseline="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x2 = </a:t>
                      </a:r>
                      <a:r>
                        <a:rPr lang="en-US" sz="1900" baseline="0">
                          <a:effectLst/>
                          <a:latin typeface="Tahoma" panose="020B0604030504040204" pitchFamily="34" charset="0"/>
                          <a:ea typeface="Tahoma" panose="020B0604030504040204" pitchFamily="34" charset="0"/>
                          <a:cs typeface="Tahoma" panose="020B0604030504040204" pitchFamily="34" charset="0"/>
                        </a:rPr>
                        <a:t>”&lt;&lt;x2;</a:t>
                      </a:r>
                    </a:p>
                    <a:p>
                      <a:pPr marL="0" marR="0" algn="just">
                        <a:lnSpc>
                          <a:spcPct val="100000"/>
                        </a:lnSpc>
                        <a:spcBef>
                          <a:spcPts val="0"/>
                        </a:spcBef>
                        <a:spcAft>
                          <a:spcPts val="0"/>
                        </a:spcAft>
                      </a:pPr>
                      <a:r>
                        <a:rPr lang="en-US" sz="1900" baseline="0">
                          <a:effectLst/>
                          <a:latin typeface="Tahoma" panose="020B0604030504040204" pitchFamily="34" charset="0"/>
                          <a:ea typeface="Tahoma" panose="020B0604030504040204" pitchFamily="34" charset="0"/>
                          <a:cs typeface="Tahoma" panose="020B0604030504040204" pitchFamily="34" charset="0"/>
                        </a:rPr>
                        <a:t>    }</a:t>
                      </a:r>
                    </a:p>
                    <a:p>
                      <a:pPr marL="0" marR="0" algn="just">
                        <a:lnSpc>
                          <a:spcPct val="100000"/>
                        </a:lnSpc>
                        <a:spcBef>
                          <a:spcPts val="0"/>
                        </a:spcBef>
                        <a:spcAft>
                          <a:spcPts val="0"/>
                        </a:spcAft>
                      </a:pPr>
                      <a:r>
                        <a:rPr lang="en-US" sz="1900" baseline="0">
                          <a:effectLst/>
                          <a:latin typeface="Tahoma" panose="020B0604030504040204" pitchFamily="34" charset="0"/>
                          <a:ea typeface="Tahoma" panose="020B0604030504040204" pitchFamily="34" charset="0"/>
                          <a:cs typeface="Tahoma" panose="020B0604030504040204" pitchFamily="34" charset="0"/>
                        </a:rPr>
                        <a:t>    </a:t>
                      </a:r>
                      <a:r>
                        <a:rPr lang="en-US" sz="1900" baseline="0">
                          <a:solidFill>
                            <a:srgbClr val="0070C0"/>
                          </a:solidFill>
                          <a:effectLst/>
                          <a:latin typeface="Tahoma" panose="020B0604030504040204" pitchFamily="34" charset="0"/>
                          <a:ea typeface="Tahoma" panose="020B0604030504040204" pitchFamily="34" charset="0"/>
                          <a:cs typeface="Tahoma" panose="020B0604030504040204" pitchFamily="34" charset="0"/>
                        </a:rPr>
                        <a:t>if </a:t>
                      </a:r>
                      <a:r>
                        <a:rPr lang="en-US" sz="1900" baseline="0">
                          <a:effectLst/>
                          <a:latin typeface="Tahoma" panose="020B0604030504040204" pitchFamily="34" charset="0"/>
                          <a:ea typeface="Tahoma" panose="020B0604030504040204" pitchFamily="34" charset="0"/>
                          <a:cs typeface="Tahoma" panose="020B0604030504040204" pitchFamily="34" charset="0"/>
                        </a:rPr>
                        <a:t>(delta&gt;0)</a:t>
                      </a:r>
                    </a:p>
                    <a:p>
                      <a:pPr marL="0" marR="0" algn="just">
                        <a:lnSpc>
                          <a:spcPct val="100000"/>
                        </a:lnSpc>
                        <a:spcBef>
                          <a:spcPts val="0"/>
                        </a:spcBef>
                        <a:spcAft>
                          <a:spcPts val="0"/>
                        </a:spcAft>
                      </a:pPr>
                      <a:r>
                        <a:rPr lang="en-US" sz="1900" baseline="0">
                          <a:effectLst/>
                          <a:latin typeface="Tahoma" panose="020B0604030504040204" pitchFamily="34" charset="0"/>
                          <a:ea typeface="Tahoma" panose="020B0604030504040204" pitchFamily="34" charset="0"/>
                          <a:cs typeface="Tahoma" panose="020B0604030504040204" pitchFamily="34" charset="0"/>
                        </a:rPr>
                        <a:t>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900">
                          <a:effectLst/>
                          <a:latin typeface="Tahoma" panose="020B0604030504040204" pitchFamily="34" charset="0"/>
                          <a:ea typeface="Tahoma" panose="020B0604030504040204" pitchFamily="34" charset="0"/>
                          <a:cs typeface="Tahoma" panose="020B0604030504040204" pitchFamily="34" charset="0"/>
                        </a:rPr>
                        <a:t>          x1 = (-b-sqrt(delta))/(2*a);</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900">
                          <a:effectLst/>
                          <a:latin typeface="Tahoma" panose="020B0604030504040204" pitchFamily="34" charset="0"/>
                          <a:ea typeface="Tahoma" panose="020B0604030504040204" pitchFamily="34" charset="0"/>
                          <a:cs typeface="Tahoma" panose="020B0604030504040204" pitchFamily="34" charset="0"/>
                        </a:rPr>
                        <a:t>          x2 = (-b+sqrt(delta))/(2*a);</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900" baseline="0">
                          <a:effectLst/>
                          <a:latin typeface="Tahoma" panose="020B0604030504040204" pitchFamily="34" charset="0"/>
                          <a:ea typeface="Tahoma" panose="020B0604030504040204" pitchFamily="34" charset="0"/>
                          <a:cs typeface="Tahoma" panose="020B0604030504040204" pitchFamily="34" charset="0"/>
                        </a:rPr>
                        <a:t>        </a:t>
                      </a:r>
                      <a:r>
                        <a:rPr lang="en-US" sz="1900" baseline="0">
                          <a:solidFill>
                            <a:srgbClr val="0070C0"/>
                          </a:solidFill>
                          <a:effectLst/>
                          <a:latin typeface="Tahoma" panose="020B0604030504040204" pitchFamily="34" charset="0"/>
                          <a:ea typeface="Tahoma" panose="020B0604030504040204" pitchFamily="34" charset="0"/>
                          <a:cs typeface="Tahoma" panose="020B0604030504040204" pitchFamily="34" charset="0"/>
                        </a:rPr>
                        <a:t>cout</a:t>
                      </a:r>
                      <a:r>
                        <a:rPr lang="en-US" sz="1900" baseline="0">
                          <a:effectLst/>
                          <a:latin typeface="Tahoma" panose="020B0604030504040204" pitchFamily="34" charset="0"/>
                          <a:ea typeface="Tahoma" panose="020B0604030504040204" pitchFamily="34" charset="0"/>
                          <a:cs typeface="Tahoma" panose="020B0604030504040204" pitchFamily="34" charset="0"/>
                        </a:rPr>
                        <a:t>&lt;&lt;“</a:t>
                      </a:r>
                      <a:r>
                        <a:rPr lang="en-US" sz="1900" baseline="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Phuong trinh co 2 Nghiem kep x1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900" baseline="0">
                          <a:effectLst/>
                          <a:latin typeface="Tahoma" panose="020B0604030504040204" pitchFamily="34" charset="0"/>
                          <a:ea typeface="Tahoma" panose="020B0604030504040204" pitchFamily="34" charset="0"/>
                          <a:cs typeface="Tahoma" panose="020B0604030504040204" pitchFamily="34" charset="0"/>
                        </a:rPr>
                        <a:t>          ”&lt;&lt;x1&lt;&lt;“</a:t>
                      </a:r>
                      <a:r>
                        <a:rPr lang="en-US" sz="1900" baseline="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  x2 = </a:t>
                      </a:r>
                      <a:r>
                        <a:rPr lang="en-US" sz="1900" baseline="0">
                          <a:effectLst/>
                          <a:latin typeface="Tahoma" panose="020B0604030504040204" pitchFamily="34" charset="0"/>
                          <a:ea typeface="Tahoma" panose="020B0604030504040204" pitchFamily="34" charset="0"/>
                          <a:cs typeface="Tahoma" panose="020B0604030504040204" pitchFamily="34" charset="0"/>
                        </a:rPr>
                        <a:t>”&lt;&lt;x2;</a:t>
                      </a:r>
                    </a:p>
                    <a:p>
                      <a:pPr marL="0" marR="0" algn="just">
                        <a:lnSpc>
                          <a:spcPct val="100000"/>
                        </a:lnSpc>
                        <a:spcBef>
                          <a:spcPts val="0"/>
                        </a:spcBef>
                        <a:spcAft>
                          <a:spcPts val="0"/>
                        </a:spcAft>
                      </a:pPr>
                      <a:r>
                        <a:rPr lang="en-US" sz="1900" baseline="0">
                          <a:effectLst/>
                          <a:latin typeface="Tahoma" panose="020B0604030504040204" pitchFamily="34" charset="0"/>
                          <a:ea typeface="Tahoma" panose="020B0604030504040204" pitchFamily="34" charset="0"/>
                          <a:cs typeface="Tahoma" panose="020B0604030504040204" pitchFamily="34" charset="0"/>
                        </a:rPr>
                        <a:t>    }</a:t>
                      </a:r>
                    </a:p>
                    <a:p>
                      <a:pPr marL="0" marR="0" algn="just">
                        <a:lnSpc>
                          <a:spcPct val="100000"/>
                        </a:lnSpc>
                        <a:spcBef>
                          <a:spcPts val="0"/>
                        </a:spcBef>
                        <a:spcAft>
                          <a:spcPts val="0"/>
                        </a:spcAft>
                      </a:pPr>
                      <a:r>
                        <a:rPr lang="en-US" sz="1900" baseline="0">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6005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pPr>
              <a:lnSpc>
                <a:spcPct val="100000"/>
              </a:lnSpc>
            </a:pPr>
            <a:r>
              <a:rPr lang="en-US" b="1">
                <a:ln/>
                <a:solidFill>
                  <a:schemeClr val="accent4"/>
                </a:solidFill>
              </a:rPr>
              <a:t>NHƯ THẾ NÀO LÀ THUẬT GIẢI ĐÚNG</a:t>
            </a:r>
          </a:p>
        </p:txBody>
      </p:sp>
      <p:sp>
        <p:nvSpPr>
          <p:cNvPr id="3" name="Content Placeholder 2"/>
          <p:cNvSpPr>
            <a:spLocks noGrp="1"/>
          </p:cNvSpPr>
          <p:nvPr>
            <p:ph idx="1"/>
          </p:nvPr>
        </p:nvSpPr>
        <p:spPr>
          <a:xfrm>
            <a:off x="586853" y="1839273"/>
            <a:ext cx="11605147" cy="4351339"/>
          </a:xfrm>
        </p:spPr>
        <p:txBody>
          <a:bodyPr>
            <a:normAutofit fontScale="92500" lnSpcReduction="10000"/>
          </a:bodyPr>
          <a:lstStyle/>
          <a:p>
            <a:pPr marL="731484" indent="-731484" algn="just">
              <a:lnSpc>
                <a:spcPct val="150000"/>
              </a:lnSpc>
              <a:spcBef>
                <a:spcPts val="0"/>
              </a:spcBef>
              <a:buFont typeface="Wingdings" panose="05000000000000000000" pitchFamily="2" charset="2"/>
              <a:buChar char="&amp;"/>
            </a:pPr>
            <a:r>
              <a:rPr lang="en-US" sz="2800"/>
              <a:t>Thuật giải đúng là thuật giải </a:t>
            </a:r>
            <a:r>
              <a:rPr lang="en-US" sz="2800">
                <a:solidFill>
                  <a:srgbClr val="FF0000"/>
                </a:solidFill>
              </a:rPr>
              <a:t>sẽ dừng lại với kết quả đúng</a:t>
            </a:r>
            <a:r>
              <a:rPr lang="en-US" sz="2800"/>
              <a:t> (cho ra kết quả đúng)  mọi trường hợp của đầu vào (theo bài toán).</a:t>
            </a:r>
          </a:p>
          <a:p>
            <a:pPr marL="0" indent="0" algn="just">
              <a:lnSpc>
                <a:spcPct val="150000"/>
              </a:lnSpc>
              <a:spcBef>
                <a:spcPts val="0"/>
              </a:spcBef>
              <a:buNone/>
            </a:pPr>
            <a:endParaRPr lang="en-US" sz="2800" b="1">
              <a:solidFill>
                <a:srgbClr val="0070C0"/>
              </a:solidFill>
            </a:endParaRPr>
          </a:p>
          <a:p>
            <a:pPr marL="0" indent="0" algn="just">
              <a:lnSpc>
                <a:spcPct val="150000"/>
              </a:lnSpc>
              <a:spcBef>
                <a:spcPts val="0"/>
              </a:spcBef>
              <a:buNone/>
            </a:pPr>
            <a:r>
              <a:rPr lang="en-US" sz="2800" b="1">
                <a:solidFill>
                  <a:srgbClr val="0070C0"/>
                </a:solidFill>
              </a:rPr>
              <a:t>Ví dụ 1.4:  </a:t>
            </a:r>
          </a:p>
          <a:p>
            <a:pPr marL="0" indent="0" algn="just">
              <a:lnSpc>
                <a:spcPct val="150000"/>
              </a:lnSpc>
              <a:spcBef>
                <a:spcPts val="0"/>
              </a:spcBef>
              <a:buNone/>
            </a:pPr>
            <a:r>
              <a:rPr lang="en-US" sz="2400" b="1"/>
              <a:t>TH1</a:t>
            </a:r>
            <a:r>
              <a:rPr lang="en-US" sz="2400"/>
              <a:t>: a = 1, b = -2, c = 1 thì </a:t>
            </a:r>
            <a:r>
              <a:rPr lang="en-US" sz="2400">
                <a:solidFill>
                  <a:srgbClr val="0070C0"/>
                </a:solidFill>
              </a:rPr>
              <a:t>TimNghiem</a:t>
            </a:r>
            <a:r>
              <a:rPr lang="en-US" sz="2400"/>
              <a:t>(a,b,c) =&gt; cho ra kết quả đúng; (x1 = 1, x2 = 1);</a:t>
            </a:r>
            <a:endParaRPr lang="en-US" sz="2400" b="1"/>
          </a:p>
          <a:p>
            <a:pPr marL="0" indent="0" algn="just">
              <a:lnSpc>
                <a:spcPct val="150000"/>
              </a:lnSpc>
              <a:spcBef>
                <a:spcPts val="0"/>
              </a:spcBef>
              <a:buNone/>
            </a:pPr>
            <a:r>
              <a:rPr lang="en-US" sz="2400" b="1"/>
              <a:t>TH2</a:t>
            </a:r>
            <a:r>
              <a:rPr lang="en-US" sz="2400"/>
              <a:t>: a = 1, b = 3, c = 2 thì </a:t>
            </a:r>
            <a:r>
              <a:rPr lang="en-US" sz="2400">
                <a:solidFill>
                  <a:srgbClr val="0070C0"/>
                </a:solidFill>
              </a:rPr>
              <a:t>TimNghiem</a:t>
            </a:r>
            <a:r>
              <a:rPr lang="en-US" sz="2400"/>
              <a:t>(a,b,c) =&gt; cho ra kết quả đúng; (x1 = -2, x2 = -1);</a:t>
            </a:r>
          </a:p>
          <a:p>
            <a:pPr marL="0" indent="0" algn="just">
              <a:lnSpc>
                <a:spcPct val="150000"/>
              </a:lnSpc>
              <a:spcBef>
                <a:spcPts val="0"/>
              </a:spcBef>
              <a:buNone/>
            </a:pPr>
            <a:r>
              <a:rPr lang="en-US" sz="2400"/>
              <a:t>….</a:t>
            </a:r>
          </a:p>
          <a:p>
            <a:pPr marL="0" indent="0" algn="just">
              <a:lnSpc>
                <a:spcPct val="150000"/>
              </a:lnSpc>
              <a:spcBef>
                <a:spcPts val="0"/>
              </a:spcBef>
              <a:buNone/>
            </a:pPr>
            <a:r>
              <a:rPr lang="en-US" sz="2400" b="1"/>
              <a:t>THn</a:t>
            </a:r>
            <a:r>
              <a:rPr lang="en-US" sz="2400"/>
              <a:t>: a = .. b = .., c = .. thì </a:t>
            </a:r>
            <a:r>
              <a:rPr lang="en-US" sz="2400">
                <a:solidFill>
                  <a:srgbClr val="0070C0"/>
                </a:solidFill>
              </a:rPr>
              <a:t>TimNghiem</a:t>
            </a:r>
            <a:r>
              <a:rPr lang="en-US" sz="2400"/>
              <a:t>(a,b,c) =&gt; cho ra kết quả đúng; (…);</a:t>
            </a:r>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731484" indent="-731484" algn="just">
              <a:lnSpc>
                <a:spcPct val="150000"/>
              </a:lnSpc>
              <a:spcBef>
                <a:spcPts val="0"/>
              </a:spcBef>
              <a:buFont typeface="Wingdings" panose="05000000000000000000" pitchFamily="2" charset="2"/>
              <a:buChar char="&amp;"/>
            </a:pPr>
            <a:endParaRPr lang="en-US" sz="280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13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pPr>
              <a:lnSpc>
                <a:spcPct val="100000"/>
              </a:lnSpc>
            </a:pPr>
            <a:r>
              <a:rPr lang="en-US" b="1">
                <a:ln/>
                <a:solidFill>
                  <a:schemeClr val="accent4"/>
                </a:solidFill>
              </a:rPr>
              <a:t>THẾ NÀO LÀ THUẬT GIẢI SAI</a:t>
            </a:r>
          </a:p>
        </p:txBody>
      </p:sp>
      <p:sp>
        <p:nvSpPr>
          <p:cNvPr id="3" name="Content Placeholder 2"/>
          <p:cNvSpPr>
            <a:spLocks noGrp="1"/>
          </p:cNvSpPr>
          <p:nvPr>
            <p:ph idx="1"/>
          </p:nvPr>
        </p:nvSpPr>
        <p:spPr>
          <a:xfrm>
            <a:off x="586853" y="1839275"/>
            <a:ext cx="10766947" cy="4741831"/>
          </a:xfrm>
        </p:spPr>
        <p:txBody>
          <a:bodyPr>
            <a:normAutofit fontScale="92500" lnSpcReduction="20000"/>
          </a:bodyPr>
          <a:lstStyle/>
          <a:p>
            <a:pPr marL="731484" indent="-731484" algn="just">
              <a:lnSpc>
                <a:spcPct val="150000"/>
              </a:lnSpc>
              <a:spcBef>
                <a:spcPts val="0"/>
              </a:spcBef>
              <a:buFont typeface="Wingdings" panose="05000000000000000000" pitchFamily="2" charset="2"/>
              <a:buChar char="&amp;"/>
            </a:pPr>
            <a:r>
              <a:rPr lang="en-US" sz="2800"/>
              <a:t>Thuật giải sai là thuật giải nếu </a:t>
            </a:r>
            <a:r>
              <a:rPr lang="en-US" sz="2800">
                <a:solidFill>
                  <a:srgbClr val="FF0000"/>
                </a:solidFill>
              </a:rPr>
              <a:t>tồn tại một trường</a:t>
            </a:r>
            <a:r>
              <a:rPr lang="en-US" sz="2800"/>
              <a:t> hợp đầu vào khiến cho thuật giải </a:t>
            </a:r>
            <a:r>
              <a:rPr lang="en-US" sz="2800">
                <a:solidFill>
                  <a:srgbClr val="0070C0"/>
                </a:solidFill>
              </a:rPr>
              <a:t>không dừng</a:t>
            </a:r>
            <a:r>
              <a:rPr lang="en-US" sz="2800"/>
              <a:t> hoặc </a:t>
            </a:r>
            <a:r>
              <a:rPr lang="en-US" sz="2800">
                <a:solidFill>
                  <a:srgbClr val="0070C0"/>
                </a:solidFill>
              </a:rPr>
              <a:t>dừng với một kết quả không đúng </a:t>
            </a:r>
            <a:r>
              <a:rPr lang="en-US" sz="2800"/>
              <a:t>(hoặc không phù hợp).</a:t>
            </a:r>
          </a:p>
          <a:p>
            <a:pPr marL="731484" indent="-731484" algn="just">
              <a:lnSpc>
                <a:spcPct val="150000"/>
              </a:lnSpc>
              <a:spcBef>
                <a:spcPts val="0"/>
              </a:spcBef>
              <a:buFont typeface="Wingdings" panose="05000000000000000000" pitchFamily="2" charset="2"/>
              <a:buChar char="&amp;"/>
            </a:pPr>
            <a:endParaRPr lang="en-US" sz="2800"/>
          </a:p>
          <a:p>
            <a:pPr marL="0" indent="0" algn="just">
              <a:lnSpc>
                <a:spcPct val="150000"/>
              </a:lnSpc>
              <a:spcBef>
                <a:spcPts val="0"/>
              </a:spcBef>
              <a:buNone/>
            </a:pPr>
            <a:r>
              <a:rPr lang="en-US" sz="2800" b="1">
                <a:solidFill>
                  <a:srgbClr val="0070C0"/>
                </a:solidFill>
              </a:rPr>
              <a:t>Ví dụ 1.5:  </a:t>
            </a:r>
            <a:r>
              <a:rPr lang="en-US" sz="2800"/>
              <a:t>giả sử (T) bỏ đi </a:t>
            </a:r>
            <a:r>
              <a:rPr lang="en-US" sz="2800">
                <a:solidFill>
                  <a:srgbClr val="C00000"/>
                </a:solidFill>
              </a:rPr>
              <a:t>bước 2.3 </a:t>
            </a:r>
            <a:r>
              <a:rPr lang="en-US" sz="2800"/>
              <a:t>(delta &gt; 0) thì chắc chắn (T) sẽ </a:t>
            </a:r>
            <a:r>
              <a:rPr lang="en-US" sz="2800" i="1">
                <a:solidFill>
                  <a:srgbClr val="0070C0"/>
                </a:solidFill>
              </a:rPr>
              <a:t>không cho ra kết quả gì</a:t>
            </a:r>
            <a:r>
              <a:rPr lang="en-US" sz="2800"/>
              <a:t> với trường hợp</a:t>
            </a:r>
            <a:r>
              <a:rPr lang="en-US" sz="2800" i="1"/>
              <a:t> </a:t>
            </a:r>
            <a:r>
              <a:rPr lang="en-US" sz="2800" i="1">
                <a:solidFill>
                  <a:srgbClr val="0070C0"/>
                </a:solidFill>
              </a:rPr>
              <a:t>có hai nghiệm phân biệt</a:t>
            </a:r>
            <a:r>
              <a:rPr lang="en-US" sz="2800" i="1"/>
              <a:t>. </a:t>
            </a:r>
            <a:r>
              <a:rPr lang="en-US" sz="2800"/>
              <a:t>(vì (T) đã xét thiếu trường hợp này).</a:t>
            </a:r>
          </a:p>
          <a:p>
            <a:pPr marL="0" indent="0" algn="just">
              <a:lnSpc>
                <a:spcPct val="150000"/>
              </a:lnSpc>
              <a:spcBef>
                <a:spcPts val="0"/>
              </a:spcBef>
              <a:buNone/>
            </a:pPr>
            <a:r>
              <a:rPr lang="en-US" sz="2000" b="1"/>
              <a:t>TH1</a:t>
            </a:r>
            <a:r>
              <a:rPr lang="en-US" sz="2000"/>
              <a:t>: a = 1, b = -2, c = 1 thì </a:t>
            </a:r>
            <a:r>
              <a:rPr lang="en-US" sz="2000">
                <a:solidFill>
                  <a:srgbClr val="0070C0"/>
                </a:solidFill>
              </a:rPr>
              <a:t>TimNghiem</a:t>
            </a:r>
            <a:r>
              <a:rPr lang="en-US" sz="2000"/>
              <a:t>(a,b,c) =&gt; cho ra kết quả đúng; (x1 = 1, x2 = 1);</a:t>
            </a:r>
          </a:p>
          <a:p>
            <a:pPr marL="0" indent="0" algn="just">
              <a:lnSpc>
                <a:spcPct val="150000"/>
              </a:lnSpc>
              <a:spcBef>
                <a:spcPts val="0"/>
              </a:spcBef>
              <a:buNone/>
            </a:pPr>
            <a:r>
              <a:rPr lang="en-US" sz="2100" b="1"/>
              <a:t>TH2</a:t>
            </a:r>
            <a:r>
              <a:rPr lang="en-US" sz="2100"/>
              <a:t>: a = 1, b = 3, c = 2 thì </a:t>
            </a:r>
            <a:r>
              <a:rPr lang="en-US" sz="2100">
                <a:solidFill>
                  <a:srgbClr val="0070C0"/>
                </a:solidFill>
              </a:rPr>
              <a:t>TimNghiem</a:t>
            </a:r>
            <a:r>
              <a:rPr lang="en-US" sz="2100"/>
              <a:t>(a,b,c) =&gt; không cho ra kết quả (</a:t>
            </a:r>
            <a:r>
              <a:rPr lang="en-US" sz="2100" i="1"/>
              <a:t>không đúng</a:t>
            </a:r>
            <a:r>
              <a:rPr lang="en-US" sz="2100"/>
              <a:t>);</a:t>
            </a:r>
            <a:endParaRPr lang="en-US" sz="36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731484" indent="-731484" algn="just">
              <a:lnSpc>
                <a:spcPct val="150000"/>
              </a:lnSpc>
              <a:spcBef>
                <a:spcPts val="0"/>
              </a:spcBef>
              <a:buFont typeface="Wingdings" panose="05000000000000000000" pitchFamily="2" charset="2"/>
              <a:buChar char="&amp;"/>
            </a:pPr>
            <a:endParaRPr lang="en-US" sz="280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4644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MỘT SỐ TÍNH CHẤT CỦA THUẬT GIẢI</a:t>
            </a:r>
          </a:p>
        </p:txBody>
      </p:sp>
      <p:sp>
        <p:nvSpPr>
          <p:cNvPr id="3" name="Content Placeholder 2"/>
          <p:cNvSpPr>
            <a:spLocks noGrp="1"/>
          </p:cNvSpPr>
          <p:nvPr>
            <p:ph idx="1"/>
          </p:nvPr>
        </p:nvSpPr>
        <p:spPr>
          <a:xfrm>
            <a:off x="182432" y="1870572"/>
            <a:ext cx="11659797" cy="4499923"/>
          </a:xfrm>
        </p:spPr>
        <p:txBody>
          <a:bodyPr>
            <a:noAutofit/>
          </a:bodyPr>
          <a:lstStyle/>
          <a:p>
            <a:pPr marL="731484" indent="-731484" algn="just">
              <a:lnSpc>
                <a:spcPct val="150000"/>
              </a:lnSpc>
              <a:spcBef>
                <a:spcPts val="0"/>
              </a:spcBef>
              <a:buFont typeface="Wingdings" panose="05000000000000000000" pitchFamily="2" charset="2"/>
              <a:buChar char="&amp;"/>
            </a:pPr>
            <a:r>
              <a:rPr lang="en-US" sz="2500">
                <a:solidFill>
                  <a:srgbClr val="FF0000"/>
                </a:solidFill>
              </a:rPr>
              <a:t>Tính đúng: </a:t>
            </a:r>
            <a:r>
              <a:rPr lang="en-US" sz="2500"/>
              <a:t>Thuật giải cho ra </a:t>
            </a:r>
            <a:r>
              <a:rPr lang="en-US" sz="2500" b="1"/>
              <a:t>kết quả</a:t>
            </a:r>
            <a:r>
              <a:rPr lang="en-US" sz="2500"/>
              <a:t> quả đúng từ các </a:t>
            </a:r>
            <a:r>
              <a:rPr lang="en-US" sz="2500" b="1" i="1"/>
              <a:t>đầu vào</a:t>
            </a:r>
            <a:r>
              <a:rPr lang="en-US" sz="2500"/>
              <a:t> tương ứng.</a:t>
            </a:r>
          </a:p>
          <a:p>
            <a:pPr marL="731484" indent="-731484" algn="just">
              <a:lnSpc>
                <a:spcPct val="150000"/>
              </a:lnSpc>
              <a:spcBef>
                <a:spcPts val="0"/>
              </a:spcBef>
              <a:buFont typeface="Wingdings" panose="05000000000000000000" pitchFamily="2" charset="2"/>
              <a:buChar char="&amp;"/>
            </a:pPr>
            <a:r>
              <a:rPr lang="en-US" sz="2500">
                <a:solidFill>
                  <a:srgbClr val="FF0000"/>
                </a:solidFill>
              </a:rPr>
              <a:t>Tính dừng</a:t>
            </a:r>
            <a:r>
              <a:rPr lang="en-US" sz="2500">
                <a:solidFill>
                  <a:srgbClr val="C00000"/>
                </a:solidFill>
              </a:rPr>
              <a:t>: </a:t>
            </a:r>
            <a:r>
              <a:rPr lang="en-US" sz="2500"/>
              <a:t>Thuật giải phải dừng ở một hữu hạn bước (không lặp vô hạn).</a:t>
            </a:r>
          </a:p>
          <a:p>
            <a:pPr marL="731484" indent="-731484" algn="just">
              <a:lnSpc>
                <a:spcPct val="150000"/>
              </a:lnSpc>
              <a:spcBef>
                <a:spcPts val="0"/>
              </a:spcBef>
              <a:buFont typeface="Wingdings" panose="05000000000000000000" pitchFamily="2" charset="2"/>
              <a:buChar char="&amp;"/>
            </a:pPr>
            <a:r>
              <a:rPr lang="en-US" sz="2500">
                <a:solidFill>
                  <a:srgbClr val="FF0000"/>
                </a:solidFill>
              </a:rPr>
              <a:t>Tính rõ ràng, xác định</a:t>
            </a:r>
            <a:r>
              <a:rPr lang="en-US" sz="2500"/>
              <a:t>: Các bước trong thuật toán phải tường minh (không mập mờ, không ẩn bên trong các thao tác con).</a:t>
            </a:r>
          </a:p>
          <a:p>
            <a:pPr marL="731484" indent="-731484" algn="just">
              <a:lnSpc>
                <a:spcPct val="150000"/>
              </a:lnSpc>
              <a:spcBef>
                <a:spcPts val="0"/>
              </a:spcBef>
              <a:buFont typeface="Wingdings" panose="05000000000000000000" pitchFamily="2" charset="2"/>
              <a:buChar char="&amp;"/>
            </a:pPr>
            <a:r>
              <a:rPr lang="en-US" sz="2500">
                <a:solidFill>
                  <a:srgbClr val="0070C0"/>
                </a:solidFill>
              </a:rPr>
              <a:t>Tính khách quan: </a:t>
            </a:r>
            <a:r>
              <a:rPr lang="en-US" sz="2500"/>
              <a:t>Thuật giải phải độc lập với ngôn ngữ lập trình, có thể được viết bằng các ngôn ngữ lập trình khác nhau, bởi nhiều người khác nhau, nhưng cho ra kết quả giống nhau.</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201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30" y="365129"/>
            <a:ext cx="11446135" cy="1325563"/>
          </a:xfrm>
        </p:spPr>
        <p:txBody>
          <a:bodyPr>
            <a:normAutofit/>
            <a:scene3d>
              <a:camera prst="orthographicFront"/>
              <a:lightRig rig="soft" dir="t">
                <a:rot lat="0" lon="0" rev="15600000"/>
              </a:lightRig>
            </a:scene3d>
            <a:sp3d extrusionH="57150" prstMaterial="softEdge">
              <a:bevelT w="25400" h="38100"/>
            </a:sp3d>
          </a:bodyPr>
          <a:lstStyle/>
          <a:p>
            <a:pPr algn="just"/>
            <a:r>
              <a:rPr lang="en-US" sz="3600" b="1">
                <a:ln/>
                <a:solidFill>
                  <a:schemeClr val="accent4"/>
                </a:solidFill>
              </a:rPr>
              <a:t>MỘT SỐ PHƯƠNG PHÁP BIỄU DIỄN THUẬT GIẢI</a:t>
            </a:r>
          </a:p>
        </p:txBody>
      </p:sp>
      <p:sp>
        <p:nvSpPr>
          <p:cNvPr id="3" name="Content Placeholder 2"/>
          <p:cNvSpPr>
            <a:spLocks noGrp="1"/>
          </p:cNvSpPr>
          <p:nvPr>
            <p:ph idx="1"/>
          </p:nvPr>
        </p:nvSpPr>
        <p:spPr>
          <a:xfrm>
            <a:off x="586853" y="1839273"/>
            <a:ext cx="10766947" cy="4351339"/>
          </a:xfrm>
        </p:spPr>
        <p:txBody>
          <a:bodyPr>
            <a:normAutofit/>
          </a:bodyPr>
          <a:lstStyle/>
          <a:p>
            <a:pPr marL="731484" indent="-731484" algn="just">
              <a:lnSpc>
                <a:spcPct val="150000"/>
              </a:lnSpc>
              <a:spcBef>
                <a:spcPts val="0"/>
              </a:spcBef>
              <a:buFont typeface="Wingdings" panose="05000000000000000000" pitchFamily="2" charset="2"/>
              <a:buChar char="&amp;"/>
            </a:pPr>
            <a:r>
              <a:rPr lang="en-US"/>
              <a:t>Ngôn ngữ tự nhiên</a:t>
            </a:r>
          </a:p>
          <a:p>
            <a:pPr marL="731484" indent="-731484" algn="just">
              <a:lnSpc>
                <a:spcPct val="150000"/>
              </a:lnSpc>
              <a:spcBef>
                <a:spcPts val="0"/>
              </a:spcBef>
              <a:buFont typeface="Wingdings" panose="05000000000000000000" pitchFamily="2" charset="2"/>
              <a:buChar char="&amp;"/>
            </a:pPr>
            <a:r>
              <a:rPr lang="en-US"/>
              <a:t>Lưu đồ (sơ đồ khối)</a:t>
            </a:r>
          </a:p>
          <a:p>
            <a:pPr marL="731484" indent="-731484" algn="just">
              <a:lnSpc>
                <a:spcPct val="150000"/>
              </a:lnSpc>
              <a:spcBef>
                <a:spcPts val="0"/>
              </a:spcBef>
              <a:buFont typeface="Wingdings" panose="05000000000000000000" pitchFamily="2" charset="2"/>
              <a:buChar char="&amp;"/>
            </a:pPr>
            <a:r>
              <a:rPr lang="en-US"/>
              <a:t>Mã giả (Pseudocode)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6264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30" y="365129"/>
            <a:ext cx="11446135"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NGÔN NGỮ TỰ NHIÊN</a:t>
            </a:r>
          </a:p>
        </p:txBody>
      </p:sp>
      <p:sp>
        <p:nvSpPr>
          <p:cNvPr id="3" name="Content Placeholder 2"/>
          <p:cNvSpPr>
            <a:spLocks noGrp="1"/>
          </p:cNvSpPr>
          <p:nvPr>
            <p:ph idx="1"/>
          </p:nvPr>
        </p:nvSpPr>
        <p:spPr>
          <a:xfrm>
            <a:off x="586853" y="1839273"/>
            <a:ext cx="10766947" cy="4351339"/>
          </a:xfrm>
        </p:spPr>
        <p:txBody>
          <a:bodyPr>
            <a:normAutofit lnSpcReduction="10000"/>
          </a:bodyPr>
          <a:lstStyle/>
          <a:p>
            <a:pPr marL="731484" indent="-731484" algn="just">
              <a:lnSpc>
                <a:spcPct val="150000"/>
              </a:lnSpc>
              <a:spcBef>
                <a:spcPts val="0"/>
              </a:spcBef>
              <a:buFont typeface="Wingdings" panose="05000000000000000000" pitchFamily="2" charset="2"/>
              <a:buChar char="&amp;"/>
            </a:pPr>
            <a:r>
              <a:rPr lang="en-US" dirty="0" err="1"/>
              <a:t>Là</a:t>
            </a:r>
            <a:r>
              <a:rPr lang="en-US" dirty="0"/>
              <a:t> </a:t>
            </a:r>
            <a:r>
              <a:rPr lang="en-US" dirty="0" err="1"/>
              <a:t>một</a:t>
            </a:r>
            <a:r>
              <a:rPr lang="en-US" dirty="0"/>
              <a:t> </a:t>
            </a:r>
            <a:r>
              <a:rPr lang="en-US" dirty="0" err="1"/>
              <a:t>dạng</a:t>
            </a:r>
            <a:r>
              <a:rPr lang="en-US" dirty="0"/>
              <a:t> </a:t>
            </a:r>
            <a:r>
              <a:rPr lang="en-US" dirty="0" err="1"/>
              <a:t>trình</a:t>
            </a:r>
            <a:r>
              <a:rPr lang="en-US" dirty="0"/>
              <a:t> </a:t>
            </a:r>
            <a:r>
              <a:rPr lang="en-US" dirty="0" err="1"/>
              <a:t>bày</a:t>
            </a:r>
            <a:r>
              <a:rPr lang="en-US" dirty="0"/>
              <a:t> </a:t>
            </a:r>
            <a:r>
              <a:rPr lang="en-US" dirty="0" err="1"/>
              <a:t>thuật</a:t>
            </a:r>
            <a:r>
              <a:rPr lang="en-US" dirty="0"/>
              <a:t> </a:t>
            </a:r>
            <a:r>
              <a:rPr lang="en-US" dirty="0" err="1"/>
              <a:t>giải</a:t>
            </a:r>
            <a:r>
              <a:rPr lang="en-US" dirty="0"/>
              <a:t> </a:t>
            </a:r>
            <a:r>
              <a:rPr lang="en-US" dirty="0" err="1"/>
              <a:t>dựa</a:t>
            </a:r>
            <a:r>
              <a:rPr lang="en-US" dirty="0"/>
              <a:t> </a:t>
            </a:r>
            <a:r>
              <a:rPr lang="en-US" dirty="0" err="1"/>
              <a:t>hoàn</a:t>
            </a:r>
            <a:r>
              <a:rPr lang="en-US" dirty="0"/>
              <a:t> </a:t>
            </a:r>
            <a:r>
              <a:rPr lang="en-US" dirty="0" err="1"/>
              <a:t>toàn</a:t>
            </a:r>
            <a:r>
              <a:rPr lang="en-US" dirty="0"/>
              <a:t> </a:t>
            </a:r>
            <a:r>
              <a:rPr lang="en-US" dirty="0" err="1"/>
              <a:t>bằng</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a:t>
            </a:r>
            <a:r>
              <a:rPr lang="en-US" dirty="0" err="1"/>
              <a:t>dạng</a:t>
            </a:r>
            <a:r>
              <a:rPr lang="en-US" dirty="0"/>
              <a:t> text, </a:t>
            </a:r>
            <a:r>
              <a:rPr lang="en-US" dirty="0" err="1"/>
              <a:t>âm</a:t>
            </a:r>
            <a:r>
              <a:rPr lang="en-US" dirty="0"/>
              <a:t> </a:t>
            </a:r>
            <a:r>
              <a:rPr lang="en-US" dirty="0" err="1"/>
              <a:t>thanh</a:t>
            </a:r>
            <a:r>
              <a:rPr lang="en-US" dirty="0"/>
              <a:t>, …).</a:t>
            </a:r>
          </a:p>
          <a:p>
            <a:pPr marL="731484" indent="-731484" algn="just">
              <a:lnSpc>
                <a:spcPct val="150000"/>
              </a:lnSpc>
              <a:spcBef>
                <a:spcPts val="0"/>
              </a:spcBef>
              <a:buFont typeface="Wingdings" panose="05000000000000000000" pitchFamily="2" charset="2"/>
              <a:buChar char="&amp;"/>
            </a:pPr>
            <a:r>
              <a:rPr lang="en-US" dirty="0" err="1"/>
              <a:t>Phải</a:t>
            </a:r>
            <a:r>
              <a:rPr lang="en-US" dirty="0"/>
              <a:t> </a:t>
            </a:r>
            <a:r>
              <a:rPr lang="en-US" dirty="0" err="1"/>
              <a:t>đảm</a:t>
            </a:r>
            <a:r>
              <a:rPr lang="en-US" dirty="0"/>
              <a:t> </a:t>
            </a:r>
            <a:r>
              <a:rPr lang="en-US" dirty="0" err="1"/>
              <a:t>bảo</a:t>
            </a:r>
            <a:r>
              <a:rPr lang="en-US" dirty="0"/>
              <a:t> </a:t>
            </a:r>
            <a:r>
              <a:rPr lang="en-US" dirty="0" err="1"/>
              <a:t>được</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về</a:t>
            </a:r>
            <a:r>
              <a:rPr lang="en-US" dirty="0"/>
              <a:t> </a:t>
            </a:r>
            <a:r>
              <a:rPr lang="en-US" dirty="0" err="1"/>
              <a:t>thuật</a:t>
            </a:r>
            <a:r>
              <a:rPr lang="en-US" dirty="0"/>
              <a:t> </a:t>
            </a:r>
            <a:r>
              <a:rPr lang="en-US" dirty="0" err="1"/>
              <a:t>giải</a:t>
            </a:r>
            <a:endParaRPr lang="en-US" dirty="0"/>
          </a:p>
          <a:p>
            <a:pPr lvl="2" algn="just">
              <a:lnSpc>
                <a:spcPct val="150000"/>
              </a:lnSpc>
              <a:spcBef>
                <a:spcPts val="0"/>
              </a:spcBef>
              <a:buFont typeface="Wingdings" panose="05000000000000000000" pitchFamily="2" charset="2"/>
              <a:buChar char="§"/>
            </a:pPr>
            <a:r>
              <a:rPr lang="en-US" dirty="0"/>
              <a:t>  </a:t>
            </a:r>
            <a:r>
              <a:rPr lang="en-US" dirty="0" err="1"/>
              <a:t>Tính</a:t>
            </a:r>
            <a:r>
              <a:rPr lang="en-US" dirty="0"/>
              <a:t> </a:t>
            </a:r>
            <a:r>
              <a:rPr lang="en-US" dirty="0" err="1"/>
              <a:t>đúng</a:t>
            </a:r>
            <a:endParaRPr lang="en-US" dirty="0"/>
          </a:p>
          <a:p>
            <a:pPr lvl="2" algn="just">
              <a:lnSpc>
                <a:spcPct val="150000"/>
              </a:lnSpc>
              <a:spcBef>
                <a:spcPts val="0"/>
              </a:spcBef>
              <a:buFont typeface="Wingdings" panose="05000000000000000000" pitchFamily="2" charset="2"/>
              <a:buChar char="§"/>
            </a:pPr>
            <a:r>
              <a:rPr lang="en-US" dirty="0"/>
              <a:t>  </a:t>
            </a:r>
            <a:r>
              <a:rPr lang="en-US" dirty="0" err="1"/>
              <a:t>Tính</a:t>
            </a:r>
            <a:r>
              <a:rPr lang="en-US" dirty="0"/>
              <a:t> </a:t>
            </a:r>
            <a:r>
              <a:rPr lang="en-US" dirty="0" err="1"/>
              <a:t>dừng</a:t>
            </a:r>
            <a:endParaRPr lang="en-US" dirty="0"/>
          </a:p>
          <a:p>
            <a:pPr lvl="2" algn="just">
              <a:lnSpc>
                <a:spcPct val="150000"/>
              </a:lnSpc>
              <a:spcBef>
                <a:spcPts val="0"/>
              </a:spcBef>
              <a:buFont typeface="Wingdings" panose="05000000000000000000" pitchFamily="2" charset="2"/>
              <a:buChar char="§"/>
            </a:pPr>
            <a:r>
              <a:rPr lang="en-US" dirty="0"/>
              <a:t>  </a:t>
            </a:r>
            <a:r>
              <a:rPr lang="en-US" dirty="0" err="1"/>
              <a:t>Tính</a:t>
            </a:r>
            <a:r>
              <a:rPr lang="en-US" dirty="0"/>
              <a:t> </a:t>
            </a:r>
            <a:r>
              <a:rPr lang="en-US" dirty="0" err="1"/>
              <a:t>rõ</a:t>
            </a:r>
            <a:r>
              <a:rPr lang="en-US" dirty="0"/>
              <a:t> </a:t>
            </a:r>
            <a:r>
              <a:rPr lang="en-US" dirty="0" err="1"/>
              <a:t>ràng</a:t>
            </a:r>
            <a:r>
              <a:rPr lang="en-US" dirty="0"/>
              <a:t>, </a:t>
            </a:r>
            <a:r>
              <a:rPr lang="en-US" dirty="0" err="1"/>
              <a:t>xác</a:t>
            </a:r>
            <a:r>
              <a:rPr lang="en-US" dirty="0"/>
              <a:t> </a:t>
            </a:r>
            <a:r>
              <a:rPr lang="en-US" dirty="0" err="1"/>
              <a:t>định</a:t>
            </a:r>
            <a:r>
              <a:rPr lang="en-US" dirty="0"/>
              <a:t>.</a:t>
            </a:r>
          </a:p>
          <a:p>
            <a:pPr marL="731484" indent="-731484" algn="just">
              <a:lnSpc>
                <a:spcPct val="150000"/>
              </a:lnSpc>
              <a:spcBef>
                <a:spcPts val="0"/>
              </a:spcBef>
              <a:buFont typeface="Wingdings" panose="05000000000000000000" pitchFamily="2" charset="2"/>
              <a:buChar char="&amp;"/>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454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30" y="365129"/>
            <a:ext cx="11446135"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Ví dụ 1.6: giải phương trình ax</a:t>
            </a:r>
            <a:r>
              <a:rPr lang="en-US" b="1" baseline="30000">
                <a:ln/>
                <a:solidFill>
                  <a:schemeClr val="accent4"/>
                </a:solidFill>
              </a:rPr>
              <a:t>2</a:t>
            </a:r>
            <a:r>
              <a:rPr lang="en-US" b="1">
                <a:ln/>
                <a:solidFill>
                  <a:schemeClr val="accent4"/>
                </a:solidFill>
              </a:rPr>
              <a:t> + bx + c = 0 (a </a:t>
            </a:r>
            <a:r>
              <a:rPr lang="en-US" b="1">
                <a:ln/>
                <a:solidFill>
                  <a:schemeClr val="accent4"/>
                </a:solidFill>
                <a:sym typeface="Symbol" panose="05050102010706020507" pitchFamily="18" charset="2"/>
              </a:rPr>
              <a:t> 0</a:t>
            </a:r>
            <a:r>
              <a:rPr lang="en-US" b="1">
                <a:ln/>
                <a:solidFill>
                  <a:schemeClr val="accent4"/>
                </a:solidFill>
              </a:rPr>
              <a:t>)</a:t>
            </a:r>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1681451" y="1978704"/>
                <a:ext cx="8631784" cy="4442053"/>
              </a:xfrm>
            </p:spPr>
            <p:txBody>
              <a:bodyPr>
                <a:normAutofit fontScale="77500" lnSpcReduction="20000"/>
              </a:bodyPr>
              <a:lstStyle/>
              <a:p>
                <a:pPr marL="0" indent="0" algn="just">
                  <a:lnSpc>
                    <a:spcPct val="150000"/>
                  </a:lnSpc>
                  <a:spcBef>
                    <a:spcPts val="0"/>
                  </a:spcBef>
                  <a:buNone/>
                </a:pPr>
                <a:r>
                  <a:rPr lang="en-US"/>
                  <a:t>Cho a,b,c (a</a:t>
                </a:r>
                <a:r>
                  <a:rPr lang="en-US">
                    <a:sym typeface="Symbol" panose="05050102010706020507" pitchFamily="18" charset="2"/>
                  </a:rPr>
                  <a:t>0</a:t>
                </a:r>
                <a:r>
                  <a:rPr lang="en-US"/>
                  <a:t>)</a:t>
                </a:r>
              </a:p>
              <a:p>
                <a:pPr marL="0" indent="0" algn="just">
                  <a:lnSpc>
                    <a:spcPct val="150000"/>
                  </a:lnSpc>
                  <a:spcBef>
                    <a:spcPts val="0"/>
                  </a:spcBef>
                  <a:buNone/>
                </a:pPr>
                <a:r>
                  <a:rPr lang="en-US"/>
                  <a:t>Xuất: nghiệm phương trình</a:t>
                </a:r>
              </a:p>
              <a:p>
                <a:pPr marL="0" indent="0" algn="just">
                  <a:lnSpc>
                    <a:spcPct val="150000"/>
                  </a:lnSpc>
                  <a:spcBef>
                    <a:spcPts val="0"/>
                  </a:spcBef>
                  <a:buNone/>
                </a:pPr>
                <a:r>
                  <a:rPr lang="en-US"/>
                  <a:t>Tính </a:t>
                </a:r>
                <a:r>
                  <a:rPr lang="en-US">
                    <a:sym typeface="Symbol" panose="05050102010706020507" pitchFamily="18" charset="2"/>
                  </a:rPr>
                  <a:t></a:t>
                </a:r>
                <a:r>
                  <a:rPr lang="en-US"/>
                  <a:t> = b</a:t>
                </a:r>
                <a:r>
                  <a:rPr lang="en-US" baseline="30000"/>
                  <a:t>2</a:t>
                </a:r>
                <a:r>
                  <a:rPr lang="en-US"/>
                  <a:t> – 4ac;</a:t>
                </a:r>
              </a:p>
              <a:p>
                <a:pPr marL="0" indent="0" algn="just">
                  <a:lnSpc>
                    <a:spcPct val="150000"/>
                  </a:lnSpc>
                  <a:spcBef>
                    <a:spcPts val="0"/>
                  </a:spcBef>
                  <a:buNone/>
                </a:pPr>
                <a:r>
                  <a:rPr lang="en-US"/>
                  <a:t>Nếu </a:t>
                </a:r>
                <a:r>
                  <a:rPr lang="en-US">
                    <a:sym typeface="Symbol" panose="05050102010706020507" pitchFamily="18" charset="2"/>
                  </a:rPr>
                  <a:t></a:t>
                </a:r>
                <a:r>
                  <a:rPr lang="en-US"/>
                  <a:t> &lt; 0 thì phương trình vô nghiệm;</a:t>
                </a:r>
              </a:p>
              <a:p>
                <a:pPr marL="0" indent="0" algn="just">
                  <a:lnSpc>
                    <a:spcPct val="150000"/>
                  </a:lnSpc>
                  <a:spcBef>
                    <a:spcPts val="0"/>
                  </a:spcBef>
                  <a:buNone/>
                </a:pPr>
                <a:r>
                  <a:rPr lang="en-US"/>
                  <a:t>Nếu </a:t>
                </a:r>
                <a:r>
                  <a:rPr lang="en-US">
                    <a:sym typeface="Symbol" panose="05050102010706020507" pitchFamily="18" charset="2"/>
                  </a:rPr>
                  <a:t></a:t>
                </a:r>
                <a:r>
                  <a:rPr lang="en-US"/>
                  <a:t> = 0 thì phương trình có nghiệm kép: x</a:t>
                </a:r>
                <a:r>
                  <a:rPr lang="en-US" baseline="-25000"/>
                  <a:t>1</a:t>
                </a:r>
                <a:r>
                  <a:rPr lang="en-US"/>
                  <a:t> = x</a:t>
                </a:r>
                <a:r>
                  <a:rPr lang="en-US" baseline="-25000"/>
                  <a:t>2</a:t>
                </a:r>
                <a:r>
                  <a:rPr lang="en-US"/>
                  <a:t> = </a:t>
                </a:r>
                <a14:m>
                  <m:oMath xmlns:m="http://schemas.openxmlformats.org/officeDocument/2006/math">
                    <m:f>
                      <m:fPr>
                        <m:ctrlPr>
                          <a:rPr lang="en-US" i="1" smtClean="0">
                            <a:latin typeface="Cambria Math" panose="02040503050406030204" pitchFamily="18" charset="0"/>
                          </a:rPr>
                        </m:ctrlPr>
                      </m:fPr>
                      <m:num>
                        <m:r>
                          <a:rPr lang="en-US" b="0" i="0" smtClean="0">
                            <a:latin typeface="Cambria Math" panose="02040503050406030204" pitchFamily="18" charset="0"/>
                          </a:rPr>
                          <m:t>−</m:t>
                        </m:r>
                        <m:r>
                          <m:rPr>
                            <m:sty m:val="p"/>
                          </m:rPr>
                          <a:rPr lang="en-US" b="0" i="0" smtClean="0">
                            <a:latin typeface="Cambria Math" panose="02040503050406030204" pitchFamily="18" charset="0"/>
                          </a:rPr>
                          <m:t>b</m:t>
                        </m:r>
                      </m:num>
                      <m:den>
                        <m:r>
                          <a:rPr lang="en-US" b="0" i="0" smtClean="0">
                            <a:latin typeface="Cambria Math" panose="02040503050406030204" pitchFamily="18" charset="0"/>
                          </a:rPr>
                          <m:t>2</m:t>
                        </m:r>
                        <m:r>
                          <m:rPr>
                            <m:sty m:val="p"/>
                          </m:rPr>
                          <a:rPr lang="en-US" b="0" i="0" smtClean="0">
                            <a:latin typeface="Cambria Math" panose="02040503050406030204" pitchFamily="18" charset="0"/>
                          </a:rPr>
                          <m:t>a</m:t>
                        </m:r>
                      </m:den>
                    </m:f>
                  </m:oMath>
                </a14:m>
                <a:r>
                  <a:rPr lang="en-US"/>
                  <a:t>;</a:t>
                </a:r>
              </a:p>
              <a:p>
                <a:pPr marL="0" indent="0" algn="just">
                  <a:lnSpc>
                    <a:spcPct val="150000"/>
                  </a:lnSpc>
                  <a:spcBef>
                    <a:spcPts val="0"/>
                  </a:spcBef>
                  <a:buNone/>
                </a:pPr>
                <a:r>
                  <a:rPr lang="en-US"/>
                  <a:t>Nếu </a:t>
                </a:r>
                <a:r>
                  <a:rPr lang="en-US">
                    <a:sym typeface="Symbol" panose="05050102010706020507" pitchFamily="18" charset="2"/>
                  </a:rPr>
                  <a:t></a:t>
                </a:r>
                <a:r>
                  <a:rPr lang="en-US"/>
                  <a:t> &gt; 0 thì phương trình có hai nghiệm phân biệt: </a:t>
                </a:r>
              </a:p>
              <a:p>
                <a:pPr marL="0" indent="0" algn="just">
                  <a:lnSpc>
                    <a:spcPct val="150000"/>
                  </a:lnSpc>
                  <a:spcBef>
                    <a:spcPts val="0"/>
                  </a:spcBef>
                  <a:buNone/>
                </a:pPr>
                <a:r>
                  <a:rPr lang="en-US"/>
                  <a:t>x</a:t>
                </a:r>
                <a:r>
                  <a:rPr lang="en-US" baseline="-25000"/>
                  <a:t>1</a:t>
                </a:r>
                <a:r>
                  <a:rPr lang="en-US"/>
                  <a:t> = </a:t>
                </a:r>
                <a14:m>
                  <m:oMath xmlns:m="http://schemas.openxmlformats.org/officeDocument/2006/math">
                    <m:f>
                      <m:fPr>
                        <m:ctrlPr>
                          <a:rPr lang="en-US" i="1" smtClean="0">
                            <a:latin typeface="Cambria Math" panose="02040503050406030204" pitchFamily="18" charset="0"/>
                          </a:rPr>
                        </m:ctrlPr>
                      </m:fPr>
                      <m:num>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r>
                              <m:rPr>
                                <m:nor/>
                              </m:rPr>
                              <a:rPr lang="en-US">
                                <a:sym typeface="Symbol" panose="05050102010706020507" pitchFamily="18" charset="2"/>
                              </a:rPr>
                              <m:t></m:t>
                            </m:r>
                          </m:e>
                        </m:rad>
                      </m:num>
                      <m:den>
                        <m:r>
                          <a:rPr lang="en-US" b="0" i="0" smtClean="0">
                            <a:latin typeface="Cambria Math" panose="02040503050406030204" pitchFamily="18" charset="0"/>
                          </a:rPr>
                          <m:t>2</m:t>
                        </m:r>
                        <m:r>
                          <m:rPr>
                            <m:sty m:val="p"/>
                          </m:rPr>
                          <a:rPr lang="en-US" b="0" i="0" smtClean="0">
                            <a:latin typeface="Cambria Math" panose="02040503050406030204" pitchFamily="18" charset="0"/>
                          </a:rPr>
                          <m:t>a</m:t>
                        </m:r>
                      </m:den>
                    </m:f>
                  </m:oMath>
                </a14:m>
                <a:r>
                  <a:rPr lang="en-US"/>
                  <a:t> và x</a:t>
                </a:r>
                <a:r>
                  <a:rPr lang="en-US" baseline="-25000"/>
                  <a:t>2</a:t>
                </a:r>
                <a:r>
                  <a:rPr lang="en-US"/>
                  <a:t> =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m:t>
                        </m:r>
                        <m:r>
                          <m:rPr>
                            <m:sty m:val="p"/>
                          </m:rPr>
                          <a:rPr lang="en-US">
                            <a:latin typeface="Cambria Math" panose="02040503050406030204" pitchFamily="18" charset="0"/>
                          </a:rPr>
                          <m:t>b</m:t>
                        </m:r>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m:rPr>
                                <m:nor/>
                              </m:rPr>
                              <a:rPr lang="en-US">
                                <a:sym typeface="Symbol" panose="05050102010706020507" pitchFamily="18" charset="2"/>
                              </a:rPr>
                              <m:t></m:t>
                            </m:r>
                          </m:e>
                        </m:rad>
                      </m:num>
                      <m:den>
                        <m:r>
                          <a:rPr lang="en-US">
                            <a:latin typeface="Cambria Math" panose="02040503050406030204" pitchFamily="18" charset="0"/>
                          </a:rPr>
                          <m:t>2</m:t>
                        </m:r>
                        <m:r>
                          <m:rPr>
                            <m:sty m:val="p"/>
                          </m:rPr>
                          <a:rPr lang="en-US">
                            <a:latin typeface="Cambria Math" panose="02040503050406030204" pitchFamily="18" charset="0"/>
                          </a:rPr>
                          <m:t>a</m:t>
                        </m:r>
                      </m:den>
                    </m:f>
                  </m:oMath>
                </a14:m>
                <a:r>
                  <a:rPr lang="en-US"/>
                  <a:t>;</a:t>
                </a:r>
              </a:p>
              <a:p>
                <a:pPr marL="0" indent="0" algn="just">
                  <a:lnSpc>
                    <a:spcPct val="150000"/>
                  </a:lnSpc>
                  <a:spcBef>
                    <a:spcPts val="0"/>
                  </a:spcBef>
                  <a:buNone/>
                </a:pPr>
                <a:endParaRPr lang="en-US"/>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1681451" y="1978704"/>
                <a:ext cx="8631784" cy="4442053"/>
              </a:xfrm>
              <a:blipFill rotWithShape="0">
                <a:blip r:embed="rId2"/>
                <a:stretch>
                  <a:fillRect l="-120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9927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30" y="365129"/>
            <a:ext cx="11446135"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SƠ ĐỒ KHỐI</a:t>
            </a:r>
          </a:p>
        </p:txBody>
      </p:sp>
      <p:sp>
        <p:nvSpPr>
          <p:cNvPr id="3" name="Content Placeholder 2"/>
          <p:cNvSpPr>
            <a:spLocks noGrp="1"/>
          </p:cNvSpPr>
          <p:nvPr>
            <p:ph idx="1"/>
          </p:nvPr>
        </p:nvSpPr>
        <p:spPr>
          <a:xfrm>
            <a:off x="586853" y="1839273"/>
            <a:ext cx="10766947" cy="4351339"/>
          </a:xfrm>
        </p:spPr>
        <p:txBody>
          <a:bodyPr>
            <a:normAutofit/>
          </a:bodyPr>
          <a:lstStyle/>
          <a:p>
            <a:pPr marL="731484" indent="-731484" algn="just">
              <a:lnSpc>
                <a:spcPct val="150000"/>
              </a:lnSpc>
              <a:spcBef>
                <a:spcPts val="0"/>
              </a:spcBef>
              <a:buFont typeface="Wingdings" panose="05000000000000000000" pitchFamily="2" charset="2"/>
              <a:buChar char="&amp;"/>
            </a:pPr>
            <a:r>
              <a:rPr lang="en-US"/>
              <a:t>Là dạng trình bày thuật giải theo các quy ước chuẩn.</a:t>
            </a:r>
          </a:p>
          <a:p>
            <a:pPr marL="731484" indent="-731484" algn="just">
              <a:lnSpc>
                <a:spcPct val="150000"/>
              </a:lnSpc>
              <a:spcBef>
                <a:spcPts val="0"/>
              </a:spcBef>
              <a:buFont typeface="Wingdings" panose="05000000000000000000" pitchFamily="2" charset="2"/>
              <a:buChar char="&amp;"/>
            </a:pPr>
            <a:r>
              <a:rPr lang="en-US"/>
              <a:t>Là bộ quy ước chung của các lập trình viên, các nhà phân tích thiết kế thuật giải.</a:t>
            </a:r>
          </a:p>
          <a:p>
            <a:pPr marL="731484" indent="-731484" algn="just">
              <a:lnSpc>
                <a:spcPct val="150000"/>
              </a:lnSpc>
              <a:spcBef>
                <a:spcPts val="0"/>
              </a:spcBef>
              <a:buFont typeface="Wingdings" panose="05000000000000000000" pitchFamily="2" charset="2"/>
              <a:buChar char="&amp;"/>
            </a:pPr>
            <a:endParaRPr lang="en-US"/>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7395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87119" y="1705680"/>
            <a:ext cx="1646239" cy="8223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Rounded Rectangle 4"/>
          <p:cNvSpPr/>
          <p:nvPr/>
        </p:nvSpPr>
        <p:spPr bwMode="auto">
          <a:xfrm>
            <a:off x="4696917" y="1781879"/>
            <a:ext cx="4038600" cy="762000"/>
          </a:xfrm>
          <a:prstGeom prst="roundRect">
            <a:avLst/>
          </a:prstGeom>
          <a:ln>
            <a:solidFill>
              <a:schemeClr val="bg2">
                <a:lumMod val="60000"/>
                <a:lumOff val="4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60000"/>
                    <a:lumOff val="40000"/>
                  </a:prstClr>
                </a:solidFill>
                <a:effectLst/>
                <a:uLnTx/>
                <a:uFillTx/>
                <a:latin typeface="Calibri"/>
                <a:ea typeface="+mn-ea"/>
                <a:cs typeface="+mn-cs"/>
              </a:rPr>
              <a:t>Khối giới hạn</a:t>
            </a:r>
            <a:endParaRPr kumimoji="0" lang="en-US" sz="2000" b="0" i="0" u="none" strike="noStrike" kern="1200" cap="none" spc="0" normalizeH="0" baseline="0" noProof="0" dirty="0">
              <a:ln>
                <a:noFill/>
              </a:ln>
              <a:solidFill>
                <a:prstClr val="black">
                  <a:lumMod val="60000"/>
                  <a:lumOff val="40000"/>
                </a:prstClr>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Calibri"/>
                <a:ea typeface="+mn-ea"/>
                <a:cs typeface="+mn-cs"/>
              </a:rPr>
              <a:t>Chỉ thị bắt </a:t>
            </a:r>
            <a:r>
              <a:rPr kumimoji="0" lang="vi-VN"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đầ</a:t>
            </a:r>
            <a:r>
              <a:rPr kumimoji="0" lang="en-US" sz="2000" b="0" i="0" u="none" strike="noStrike" kern="1200" cap="none" spc="0" normalizeH="0" baseline="0" noProof="0">
                <a:ln>
                  <a:noFill/>
                </a:ln>
                <a:solidFill>
                  <a:srgbClr val="FF0000"/>
                </a:solidFill>
                <a:effectLst/>
                <a:uLnTx/>
                <a:uFillTx/>
                <a:latin typeface="Calibri"/>
                <a:ea typeface="+mn-ea"/>
                <a:cs typeface="+mn-cs"/>
              </a:rPr>
              <a:t>u và kết thúc.</a:t>
            </a:r>
          </a:p>
        </p:txBody>
      </p:sp>
      <p:sp>
        <p:nvSpPr>
          <p:cNvPr id="6" name="Parallelogram 5"/>
          <p:cNvSpPr/>
          <p:nvPr/>
        </p:nvSpPr>
        <p:spPr>
          <a:xfrm>
            <a:off x="2410919" y="2696280"/>
            <a:ext cx="1646239" cy="822325"/>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Rounded Rectangle 6"/>
          <p:cNvSpPr/>
          <p:nvPr/>
        </p:nvSpPr>
        <p:spPr bwMode="auto">
          <a:xfrm>
            <a:off x="4696917" y="2772479"/>
            <a:ext cx="4038600" cy="762000"/>
          </a:xfrm>
          <a:prstGeom prst="roundRect">
            <a:avLst/>
          </a:prstGeom>
          <a:ln>
            <a:solidFill>
              <a:schemeClr val="bg2">
                <a:lumMod val="60000"/>
                <a:lumOff val="4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60000"/>
                    <a:lumOff val="40000"/>
                  </a:prstClr>
                </a:solidFill>
                <a:effectLst/>
                <a:uLnTx/>
                <a:uFillTx/>
                <a:latin typeface="Calibri"/>
                <a:ea typeface="+mn-ea"/>
                <a:cs typeface="+mn-cs"/>
              </a:rPr>
              <a:t>Khối vào ra</a:t>
            </a:r>
            <a:endParaRPr kumimoji="0" lang="en-US" sz="2000" b="0" i="0" u="none" strike="noStrike" kern="1200" cap="none" spc="0" normalizeH="0" baseline="0" noProof="0" dirty="0">
              <a:ln>
                <a:noFill/>
              </a:ln>
              <a:solidFill>
                <a:prstClr val="black">
                  <a:lumMod val="60000"/>
                  <a:lumOff val="40000"/>
                </a:prstClr>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Calibri"/>
                <a:ea typeface="+mn-ea"/>
                <a:cs typeface="+mn-cs"/>
              </a:rPr>
              <a:t>Nhập/Xuất dữ liệu.</a:t>
            </a:r>
          </a:p>
        </p:txBody>
      </p:sp>
      <p:sp>
        <p:nvSpPr>
          <p:cNvPr id="8" name="Diamond 7"/>
          <p:cNvSpPr/>
          <p:nvPr/>
        </p:nvSpPr>
        <p:spPr>
          <a:xfrm>
            <a:off x="2410919" y="3763080"/>
            <a:ext cx="1646239" cy="822325"/>
          </a:xfrm>
          <a:prstGeom prst="diamond">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Rounded Rectangle 8"/>
          <p:cNvSpPr/>
          <p:nvPr/>
        </p:nvSpPr>
        <p:spPr bwMode="auto">
          <a:xfrm>
            <a:off x="4696917" y="3763079"/>
            <a:ext cx="4038600" cy="762000"/>
          </a:xfrm>
          <a:prstGeom prst="roundRect">
            <a:avLst/>
          </a:prstGeom>
          <a:ln>
            <a:solidFill>
              <a:schemeClr val="bg2">
                <a:lumMod val="60000"/>
                <a:lumOff val="4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60000"/>
                    <a:lumOff val="40000"/>
                  </a:prstClr>
                </a:solidFill>
                <a:effectLst/>
                <a:uLnTx/>
                <a:uFillTx/>
                <a:latin typeface="Calibri"/>
                <a:ea typeface="+mn-ea"/>
                <a:cs typeface="+mn-cs"/>
              </a:rPr>
              <a:t>Khối lựa chọn</a:t>
            </a:r>
            <a:endParaRPr kumimoji="0" lang="en-US" sz="2000" b="0" i="0" u="none" strike="noStrike" kern="1200" cap="none" spc="0" normalizeH="0" baseline="0" noProof="0" dirty="0">
              <a:ln>
                <a:noFill/>
              </a:ln>
              <a:solidFill>
                <a:prstClr val="black">
                  <a:lumMod val="60000"/>
                  <a:lumOff val="40000"/>
                </a:prstClr>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Calibri"/>
                <a:ea typeface="+mn-ea"/>
                <a:cs typeface="+mn-cs"/>
              </a:rPr>
              <a:t>Tùy </a:t>
            </a:r>
            <a:r>
              <a:rPr kumimoji="0" lang="vi-VN"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đ</a:t>
            </a:r>
            <a:r>
              <a:rPr kumimoji="0" lang="en-US" sz="2000" b="0" i="0" u="none" strike="noStrike" kern="1200" cap="none" spc="0" normalizeH="0" baseline="0" noProof="0">
                <a:ln>
                  <a:noFill/>
                </a:ln>
                <a:solidFill>
                  <a:srgbClr val="FF0000"/>
                </a:solidFill>
                <a:effectLst/>
                <a:uLnTx/>
                <a:uFillTx/>
                <a:latin typeface="Calibri"/>
                <a:ea typeface="+mn-ea"/>
                <a:cs typeface="+mn-cs"/>
              </a:rPr>
              <a:t>iều kiện sẽ rẽ nhánh.</a:t>
            </a:r>
          </a:p>
        </p:txBody>
      </p:sp>
      <p:sp>
        <p:nvSpPr>
          <p:cNvPr id="10" name="Rectangle 9"/>
          <p:cNvSpPr/>
          <p:nvPr/>
        </p:nvSpPr>
        <p:spPr>
          <a:xfrm>
            <a:off x="2410919" y="4753680"/>
            <a:ext cx="1646239" cy="82232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Rounded Rectangle 10"/>
          <p:cNvSpPr/>
          <p:nvPr/>
        </p:nvSpPr>
        <p:spPr bwMode="auto">
          <a:xfrm>
            <a:off x="4696917" y="4753679"/>
            <a:ext cx="4038600" cy="762000"/>
          </a:xfrm>
          <a:prstGeom prst="roundRect">
            <a:avLst/>
          </a:prstGeom>
          <a:ln>
            <a:solidFill>
              <a:schemeClr val="bg2">
                <a:lumMod val="60000"/>
                <a:lumOff val="4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60000"/>
                    <a:lumOff val="40000"/>
                  </a:prstClr>
                </a:solidFill>
                <a:effectLst/>
                <a:uLnTx/>
                <a:uFillTx/>
                <a:latin typeface="Calibri"/>
                <a:ea typeface="+mn-ea"/>
                <a:cs typeface="+mn-cs"/>
              </a:rPr>
              <a:t>Khối thao tác</a:t>
            </a:r>
            <a:endParaRPr kumimoji="0" lang="en-US" sz="2000" b="0" i="0" u="none" strike="noStrike" kern="1200" cap="none" spc="0" normalizeH="0" baseline="0" noProof="0" dirty="0">
              <a:ln>
                <a:noFill/>
              </a:ln>
              <a:solidFill>
                <a:prstClr val="black">
                  <a:lumMod val="60000"/>
                  <a:lumOff val="40000"/>
                </a:prstClr>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Calibri"/>
                <a:ea typeface="+mn-ea"/>
                <a:cs typeface="+mn-cs"/>
              </a:rPr>
              <a:t>Ghi thao tác cần thực hiện.</a:t>
            </a:r>
          </a:p>
        </p:txBody>
      </p:sp>
      <p:sp>
        <p:nvSpPr>
          <p:cNvPr id="12" name="Rounded Rectangle 11"/>
          <p:cNvSpPr/>
          <p:nvPr/>
        </p:nvSpPr>
        <p:spPr bwMode="auto">
          <a:xfrm>
            <a:off x="4696917" y="5647904"/>
            <a:ext cx="4038600" cy="762000"/>
          </a:xfrm>
          <a:prstGeom prst="roundRect">
            <a:avLst/>
          </a:prstGeom>
          <a:ln>
            <a:solidFill>
              <a:schemeClr val="bg2">
                <a:lumMod val="60000"/>
                <a:lumOff val="4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0000"/>
                    <a:lumOff val="40000"/>
                  </a:prstClr>
                </a:solidFill>
                <a:effectLst/>
                <a:uLnTx/>
                <a:uFillTx/>
                <a:latin typeface="Calibri"/>
                <a:ea typeface="+mn-ea"/>
                <a:cs typeface="+mn-cs"/>
              </a:rPr>
              <a:t>Đ</a:t>
            </a:r>
            <a:r>
              <a:rPr kumimoji="0" lang="vi-VN" sz="2000" b="0" i="0" u="none" strike="noStrike" kern="1200" cap="none" spc="0" normalizeH="0" baseline="0" noProof="0" dirty="0">
                <a:ln>
                  <a:noFill/>
                </a:ln>
                <a:solidFill>
                  <a:prstClr val="black">
                    <a:lumMod val="60000"/>
                    <a:lumOff val="40000"/>
                  </a:prstClr>
                </a:solidFill>
                <a:effectLst/>
                <a:uLnTx/>
                <a:uFillTx/>
                <a:latin typeface="Arial" panose="020B0604020202020204" pitchFamily="34" charset="0"/>
                <a:ea typeface="+mn-ea"/>
                <a:cs typeface="+mn-cs"/>
              </a:rPr>
              <a:t>ườ</a:t>
            </a:r>
            <a:r>
              <a:rPr kumimoji="0" lang="en-US" sz="2000" b="0" i="0" u="none" strike="noStrike" kern="1200" cap="none" spc="0" normalizeH="0" baseline="0" noProof="0" dirty="0" err="1">
                <a:ln>
                  <a:noFill/>
                </a:ln>
                <a:solidFill>
                  <a:prstClr val="black">
                    <a:lumMod val="60000"/>
                    <a:lumOff val="40000"/>
                  </a:prstClr>
                </a:solidFill>
                <a:effectLst/>
                <a:uLnTx/>
                <a:uFillTx/>
                <a:latin typeface="Calibri"/>
                <a:ea typeface="+mn-ea"/>
                <a:cs typeface="+mn-cs"/>
              </a:rPr>
              <a:t>ng</a:t>
            </a:r>
            <a:r>
              <a:rPr kumimoji="0" lang="en-US" sz="2000" b="0" i="0" u="none" strike="noStrike" kern="1200" cap="none" spc="0" normalizeH="0" baseline="0" noProof="0" dirty="0">
                <a:ln>
                  <a:noFill/>
                </a:ln>
                <a:solidFill>
                  <a:prstClr val="black">
                    <a:lumMod val="60000"/>
                    <a:lumOff val="40000"/>
                  </a:prstClr>
                </a:solidFill>
                <a:effectLst/>
                <a:uLnTx/>
                <a:uFillTx/>
                <a:latin typeface="Calibri"/>
                <a:ea typeface="+mn-ea"/>
                <a:cs typeface="+mn-cs"/>
              </a:rPr>
              <a:t> </a:t>
            </a:r>
            <a:r>
              <a:rPr kumimoji="0" lang="vi-VN" sz="2000" b="0" i="0" u="none" strike="noStrike" kern="1200" cap="none" spc="0" normalizeH="0" baseline="0" noProof="0" dirty="0">
                <a:ln>
                  <a:noFill/>
                </a:ln>
                <a:solidFill>
                  <a:prstClr val="black">
                    <a:lumMod val="60000"/>
                    <a:lumOff val="40000"/>
                  </a:prstClr>
                </a:solidFill>
                <a:effectLst/>
                <a:uLnTx/>
                <a:uFillTx/>
                <a:latin typeface="Arial" panose="020B0604020202020204" pitchFamily="34" charset="0"/>
                <a:ea typeface="+mn-ea"/>
                <a:cs typeface="+mn-cs"/>
              </a:rPr>
              <a:t>đ</a:t>
            </a:r>
            <a:r>
              <a:rPr kumimoji="0" lang="en-US" sz="2000" b="0" i="0" u="none" strike="noStrike" kern="1200" cap="none" spc="0" normalizeH="0" baseline="0" noProof="0" dirty="0">
                <a:ln>
                  <a:noFill/>
                </a:ln>
                <a:solidFill>
                  <a:prstClr val="black">
                    <a:lumMod val="60000"/>
                    <a:lumOff val="40000"/>
                  </a:prstClr>
                </a:solidFill>
                <a:effectLst/>
                <a:uLnTx/>
                <a:uFillTx/>
                <a:latin typeface="Calibri"/>
                <a:ea typeface="+mn-ea"/>
                <a:cs typeface="+mn-cs"/>
              </a:rPr>
              <a:t>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0000"/>
                </a:solidFill>
                <a:effectLst/>
                <a:uLnTx/>
                <a:uFillTx/>
                <a:latin typeface="Calibri"/>
                <a:ea typeface="+mn-ea"/>
                <a:cs typeface="+mn-cs"/>
              </a:rPr>
              <a:t>Chỉ</a:t>
            </a:r>
            <a:r>
              <a:rPr kumimoji="0" lang="en-US" sz="2000" b="0" i="0" u="none" strike="noStrike" kern="1200" cap="none" spc="0" normalizeH="0" baseline="0" noProof="0" dirty="0">
                <a:ln>
                  <a:noFill/>
                </a:ln>
                <a:solidFill>
                  <a:srgbClr val="FF0000"/>
                </a:solidFill>
                <a:effectLst/>
                <a:uLnTx/>
                <a:uFillTx/>
                <a:latin typeface="Calibri"/>
                <a:ea typeface="+mn-ea"/>
                <a:cs typeface="+mn-cs"/>
              </a:rPr>
              <a:t> h</a:t>
            </a:r>
            <a:r>
              <a:rPr kumimoji="0" lang="vi-VN" sz="20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ướ</a:t>
            </a:r>
            <a:r>
              <a:rPr kumimoji="0" lang="en-US" sz="2000" b="0" i="0" u="none" strike="noStrike" kern="1200" cap="none" spc="0" normalizeH="0" baseline="0" noProof="0" dirty="0" err="1">
                <a:ln>
                  <a:noFill/>
                </a:ln>
                <a:solidFill>
                  <a:srgbClr val="FF0000"/>
                </a:solidFill>
                <a:effectLst/>
                <a:uLnTx/>
                <a:uFillTx/>
                <a:latin typeface="Calibri"/>
                <a:ea typeface="+mn-ea"/>
                <a:cs typeface="+mn-cs"/>
              </a:rPr>
              <a:t>ng</a:t>
            </a:r>
            <a:r>
              <a:rPr kumimoji="0" lang="en-US" sz="2000" b="0" i="0" u="none" strike="noStrike" kern="1200" cap="none" spc="0" normalizeH="0" baseline="0" noProof="0" dirty="0">
                <a:ln>
                  <a:noFill/>
                </a:ln>
                <a:solidFill>
                  <a:srgbClr val="FF0000"/>
                </a:solidFill>
                <a:effectLst/>
                <a:uLnTx/>
                <a:uFillTx/>
                <a:latin typeface="Calibri"/>
                <a:ea typeface="+mn-ea"/>
                <a:cs typeface="+mn-cs"/>
              </a:rPr>
              <a:t> </a:t>
            </a:r>
            <a:r>
              <a:rPr kumimoji="0" lang="en-US" sz="2000" b="0" i="0" u="none" strike="noStrike" kern="1200" cap="none" spc="0" normalizeH="0" baseline="0" noProof="0" dirty="0" err="1">
                <a:ln>
                  <a:noFill/>
                </a:ln>
                <a:solidFill>
                  <a:srgbClr val="FF0000"/>
                </a:solidFill>
                <a:effectLst/>
                <a:uLnTx/>
                <a:uFillTx/>
                <a:latin typeface="Calibri"/>
                <a:ea typeface="+mn-ea"/>
                <a:cs typeface="+mn-cs"/>
              </a:rPr>
              <a:t>thao</a:t>
            </a:r>
            <a:r>
              <a:rPr kumimoji="0" lang="en-US" sz="2000" b="0" i="0" u="none" strike="noStrike" kern="1200" cap="none" spc="0" normalizeH="0" baseline="0" noProof="0" dirty="0">
                <a:ln>
                  <a:noFill/>
                </a:ln>
                <a:solidFill>
                  <a:srgbClr val="FF0000"/>
                </a:solidFill>
                <a:effectLst/>
                <a:uLnTx/>
                <a:uFillTx/>
                <a:latin typeface="Calibri"/>
                <a:ea typeface="+mn-ea"/>
                <a:cs typeface="+mn-cs"/>
              </a:rPr>
              <a:t> </a:t>
            </a:r>
            <a:r>
              <a:rPr kumimoji="0" lang="en-US" sz="2000" b="0" i="0" u="none" strike="noStrike" kern="1200" cap="none" spc="0" normalizeH="0" baseline="0" noProof="0" dirty="0" err="1">
                <a:ln>
                  <a:noFill/>
                </a:ln>
                <a:solidFill>
                  <a:srgbClr val="FF0000"/>
                </a:solidFill>
                <a:effectLst/>
                <a:uLnTx/>
                <a:uFillTx/>
                <a:latin typeface="Calibri"/>
                <a:ea typeface="+mn-ea"/>
                <a:cs typeface="+mn-cs"/>
              </a:rPr>
              <a:t>tác</a:t>
            </a:r>
            <a:r>
              <a:rPr kumimoji="0" lang="en-US" sz="2000" b="0" i="0" u="none" strike="noStrike" kern="1200" cap="none" spc="0" normalizeH="0" baseline="0" noProof="0" dirty="0">
                <a:ln>
                  <a:noFill/>
                </a:ln>
                <a:solidFill>
                  <a:srgbClr val="FF0000"/>
                </a:solidFill>
                <a:effectLst/>
                <a:uLnTx/>
                <a:uFillTx/>
                <a:latin typeface="Calibri"/>
                <a:ea typeface="+mn-ea"/>
                <a:cs typeface="+mn-cs"/>
              </a:rPr>
              <a:t> </a:t>
            </a:r>
            <a:r>
              <a:rPr kumimoji="0" lang="en-US" sz="2000" b="0" i="0" u="none" strike="noStrike" kern="1200" cap="none" spc="0" normalizeH="0" baseline="0" noProof="0" dirty="0" err="1">
                <a:ln>
                  <a:noFill/>
                </a:ln>
                <a:solidFill>
                  <a:srgbClr val="FF0000"/>
                </a:solidFill>
                <a:effectLst/>
                <a:uLnTx/>
                <a:uFillTx/>
                <a:latin typeface="Calibri"/>
                <a:ea typeface="+mn-ea"/>
                <a:cs typeface="+mn-cs"/>
              </a:rPr>
              <a:t>tiếp</a:t>
            </a:r>
            <a:r>
              <a:rPr kumimoji="0" lang="en-US" sz="2000" b="0" i="0" u="none" strike="noStrike" kern="1200" cap="none" spc="0" normalizeH="0" baseline="0" noProof="0" dirty="0">
                <a:ln>
                  <a:noFill/>
                </a:ln>
                <a:solidFill>
                  <a:srgbClr val="FF0000"/>
                </a:solidFill>
                <a:effectLst/>
                <a:uLnTx/>
                <a:uFillTx/>
                <a:latin typeface="Calibri"/>
                <a:ea typeface="+mn-ea"/>
                <a:cs typeface="+mn-cs"/>
              </a:rPr>
              <a:t> </a:t>
            </a:r>
            <a:r>
              <a:rPr kumimoji="0" lang="en-US" sz="2000" b="0" i="0" u="none" strike="noStrike" kern="1200" cap="none" spc="0" normalizeH="0" baseline="0" noProof="0" dirty="0" err="1">
                <a:ln>
                  <a:noFill/>
                </a:ln>
                <a:solidFill>
                  <a:srgbClr val="FF0000"/>
                </a:solidFill>
                <a:effectLst/>
                <a:uLnTx/>
                <a:uFillTx/>
                <a:latin typeface="Calibri"/>
                <a:ea typeface="+mn-ea"/>
                <a:cs typeface="+mn-cs"/>
              </a:rPr>
              <a:t>theo.</a:t>
            </a:r>
            <a:endParaRPr kumimoji="0" lang="en-US" sz="2000" b="0" i="0" u="none" strike="noStrike" kern="1200" cap="none" spc="0" normalizeH="0" baseline="0" noProof="0" dirty="0">
              <a:ln>
                <a:noFill/>
              </a:ln>
              <a:solidFill>
                <a:srgbClr val="FF0000"/>
              </a:solidFill>
              <a:effectLst/>
              <a:uLnTx/>
              <a:uFillTx/>
              <a:latin typeface="Calibri"/>
              <a:ea typeface="+mn-ea"/>
              <a:cs typeface="+mn-cs"/>
            </a:endParaRPr>
          </a:p>
        </p:txBody>
      </p:sp>
      <p:cxnSp>
        <p:nvCxnSpPr>
          <p:cNvPr id="13" name="Straight Arrow Connector 12"/>
          <p:cNvCxnSpPr/>
          <p:nvPr/>
        </p:nvCxnSpPr>
        <p:spPr>
          <a:xfrm>
            <a:off x="2410919" y="6125279"/>
            <a:ext cx="1646239" cy="1588"/>
          </a:xfrm>
          <a:prstGeom prst="straightConnector1">
            <a:avLst/>
          </a:prstGeom>
          <a:ln w="38100">
            <a:tailEnd type="arrow"/>
          </a:ln>
          <a:effectLst/>
        </p:spPr>
        <p:style>
          <a:lnRef idx="2">
            <a:schemeClr val="accent2"/>
          </a:lnRef>
          <a:fillRef idx="0">
            <a:schemeClr val="accent2"/>
          </a:fillRef>
          <a:effectRef idx="1">
            <a:schemeClr val="accent2"/>
          </a:effectRef>
          <a:fontRef idx="minor">
            <a:schemeClr val="tx1"/>
          </a:fontRef>
        </p:style>
      </p:cxnSp>
      <p:sp>
        <p:nvSpPr>
          <p:cNvPr id="14" name="Title 1"/>
          <p:cNvSpPr>
            <a:spLocks noGrp="1"/>
          </p:cNvSpPr>
          <p:nvPr>
            <p:ph type="title"/>
          </p:nvPr>
        </p:nvSpPr>
        <p:spPr>
          <a:xfrm>
            <a:off x="647130" y="365129"/>
            <a:ext cx="11446135"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Ý NGHĨA CÁC KÍ HIỆU</a:t>
            </a:r>
          </a:p>
        </p:txBody>
      </p:sp>
      <p:sp>
        <p:nvSpPr>
          <p:cNvPr id="15" name="Slide Number Placeholder 1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6053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192000" cy="1325563"/>
          </a:xfrm>
        </p:spPr>
        <p:txBody>
          <a:bodyPr>
            <a:normAutofit/>
            <a:scene3d>
              <a:camera prst="orthographicFront"/>
              <a:lightRig rig="soft" dir="t">
                <a:rot lat="0" lon="0" rev="15600000"/>
              </a:lightRig>
            </a:scene3d>
            <a:sp3d extrusionH="57150" prstMaterial="softEdge">
              <a:bevelT w="25400" h="38100"/>
            </a:sp3d>
          </a:bodyPr>
          <a:lstStyle/>
          <a:p>
            <a:r>
              <a:rPr lang="en-US" sz="3600" b="1">
                <a:ln/>
                <a:solidFill>
                  <a:schemeClr val="accent4"/>
                </a:solidFill>
              </a:rPr>
              <a:t>Ví dụ 1.7: giải phương trình ax</a:t>
            </a:r>
            <a:r>
              <a:rPr lang="en-US" sz="3600" b="1" baseline="30000">
                <a:ln/>
                <a:solidFill>
                  <a:schemeClr val="accent4"/>
                </a:solidFill>
              </a:rPr>
              <a:t>2</a:t>
            </a:r>
            <a:r>
              <a:rPr lang="en-US" sz="3600" b="1">
                <a:ln/>
                <a:solidFill>
                  <a:schemeClr val="accent4"/>
                </a:solidFill>
              </a:rPr>
              <a:t> + bx + c = 0 (a </a:t>
            </a:r>
            <a:r>
              <a:rPr lang="en-US" sz="3600" b="1">
                <a:ln/>
                <a:solidFill>
                  <a:schemeClr val="accent4"/>
                </a:solidFill>
                <a:sym typeface="Symbol" panose="05050102010706020507" pitchFamily="18" charset="2"/>
              </a:rPr>
              <a:t> 0</a:t>
            </a:r>
            <a:r>
              <a:rPr lang="en-US" sz="3600" b="1">
                <a:ln/>
                <a:solidFill>
                  <a:schemeClr val="accent4"/>
                </a:solidFill>
              </a:rPr>
              <a:t>)</a:t>
            </a:r>
          </a:p>
        </p:txBody>
      </p:sp>
      <p:sp>
        <p:nvSpPr>
          <p:cNvPr id="5" name="Oval 4"/>
          <p:cNvSpPr/>
          <p:nvPr/>
        </p:nvSpPr>
        <p:spPr>
          <a:xfrm>
            <a:off x="194075" y="1166035"/>
            <a:ext cx="1646239" cy="8223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Bắt đầu</a:t>
            </a:r>
          </a:p>
        </p:txBody>
      </p:sp>
      <p:sp>
        <p:nvSpPr>
          <p:cNvPr id="7" name="Parallelogram 6"/>
          <p:cNvSpPr/>
          <p:nvPr/>
        </p:nvSpPr>
        <p:spPr>
          <a:xfrm>
            <a:off x="2" y="2591348"/>
            <a:ext cx="2039913" cy="822325"/>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Nhập: a, b, c</a:t>
            </a:r>
          </a:p>
        </p:txBody>
      </p:sp>
      <p:sp>
        <p:nvSpPr>
          <p:cNvPr id="8" name="Rectangle 7"/>
          <p:cNvSpPr/>
          <p:nvPr/>
        </p:nvSpPr>
        <p:spPr>
          <a:xfrm>
            <a:off x="2597318" y="2591348"/>
            <a:ext cx="1646239" cy="82232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sym typeface="Symbol" panose="05050102010706020507" pitchFamily="18" charset="2"/>
              </a:rPr>
              <a:t></a:t>
            </a:r>
            <a:r>
              <a:rPr kumimoji="0" lang="en-US" sz="1800" b="0" i="0" u="none" strike="noStrike" kern="1200" cap="none" spc="0" normalizeH="0" baseline="0" noProof="0">
                <a:ln>
                  <a:noFill/>
                </a:ln>
                <a:solidFill>
                  <a:prstClr val="black"/>
                </a:solidFill>
                <a:effectLst/>
                <a:uLnTx/>
                <a:uFillTx/>
                <a:latin typeface="Calibri"/>
                <a:ea typeface="+mn-ea"/>
                <a:cs typeface="+mn-cs"/>
              </a:rPr>
              <a:t> = b</a:t>
            </a:r>
            <a:r>
              <a:rPr kumimoji="0" lang="en-US" sz="1800" b="0" i="0" u="none" strike="noStrike" kern="1200" cap="none" spc="0" normalizeH="0" baseline="30000" noProof="0">
                <a:ln>
                  <a:noFill/>
                </a:ln>
                <a:solidFill>
                  <a:prstClr val="black"/>
                </a:solidFill>
                <a:effectLst/>
                <a:uLnTx/>
                <a:uFillTx/>
                <a:latin typeface="Calibri"/>
                <a:ea typeface="+mn-ea"/>
                <a:cs typeface="+mn-cs"/>
              </a:rPr>
              <a:t>2</a:t>
            </a:r>
            <a:r>
              <a:rPr kumimoji="0" lang="en-US" sz="1800" b="0" i="0" u="none" strike="noStrike" kern="1200" cap="none" spc="0" normalizeH="0" baseline="0" noProof="0">
                <a:ln>
                  <a:noFill/>
                </a:ln>
                <a:solidFill>
                  <a:prstClr val="black"/>
                </a:solidFill>
                <a:effectLst/>
                <a:uLnTx/>
                <a:uFillTx/>
                <a:latin typeface="Calibri"/>
                <a:ea typeface="+mn-ea"/>
                <a:cs typeface="+mn-cs"/>
              </a:rPr>
              <a:t> – 4ac;</a:t>
            </a:r>
          </a:p>
        </p:txBody>
      </p:sp>
      <p:sp>
        <p:nvSpPr>
          <p:cNvPr id="9" name="Diamond 8"/>
          <p:cNvSpPr/>
          <p:nvPr/>
        </p:nvSpPr>
        <p:spPr>
          <a:xfrm>
            <a:off x="4864578" y="2591348"/>
            <a:ext cx="1646239" cy="822325"/>
          </a:xfrm>
          <a:prstGeom prst="diamond">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sym typeface="Symbol" panose="05050102010706020507" pitchFamily="18" charset="2"/>
              </a:rPr>
              <a:t> &lt; 0</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Diamond 10"/>
          <p:cNvSpPr/>
          <p:nvPr/>
        </p:nvSpPr>
        <p:spPr>
          <a:xfrm>
            <a:off x="7315651" y="2591348"/>
            <a:ext cx="1646239" cy="822325"/>
          </a:xfrm>
          <a:prstGeom prst="diamond">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sym typeface="Symbol" panose="05050102010706020507" pitchFamily="18" charset="2"/>
              </a:rPr>
              <a:t> &gt; 0</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2" name="Rectangle 11"/>
              <p:cNvSpPr/>
              <p:nvPr/>
            </p:nvSpPr>
            <p:spPr>
              <a:xfrm>
                <a:off x="9899538" y="2592416"/>
                <a:ext cx="1646239" cy="82232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x</a:t>
                </a:r>
                <a:r>
                  <a:rPr kumimoji="0" lang="en-US" sz="1800" b="0" i="0" u="none" strike="noStrike" kern="1200" cap="none" spc="0" normalizeH="0" baseline="-25000" noProof="0">
                    <a:ln>
                      <a:noFill/>
                    </a:ln>
                    <a:solidFill>
                      <a:prstClr val="black"/>
                    </a:solidFill>
                    <a:effectLst/>
                    <a:uLnTx/>
                    <a:uFillTx/>
                    <a:latin typeface="Calibri"/>
                    <a:ea typeface="+mn-ea"/>
                    <a:cs typeface="+mn-cs"/>
                  </a:rPr>
                  <a:t>1</a:t>
                </a:r>
                <a:r>
                  <a:rPr kumimoji="0" lang="en-US" sz="1800" b="0" i="0" u="none" strike="noStrike" kern="1200" cap="none" spc="0" normalizeH="0" baseline="0" noProof="0">
                    <a:ln>
                      <a:noFill/>
                    </a:ln>
                    <a:solidFill>
                      <a:prstClr val="black"/>
                    </a:solidFill>
                    <a:effectLst/>
                    <a:uLnTx/>
                    <a:uFillTx/>
                    <a:latin typeface="Calibri"/>
                    <a:ea typeface="+mn-ea"/>
                    <a:cs typeface="+mn-cs"/>
                  </a:rPr>
                  <a:t> = x</a:t>
                </a:r>
                <a:r>
                  <a:rPr kumimoji="0" lang="en-US" sz="1800" b="0" i="0" u="none" strike="noStrike" kern="1200" cap="none" spc="0" normalizeH="0" baseline="-25000" noProof="0">
                    <a:ln>
                      <a:noFill/>
                    </a:ln>
                    <a:solidFill>
                      <a:prstClr val="black"/>
                    </a:solidFill>
                    <a:effectLst/>
                    <a:uLnTx/>
                    <a:uFillTx/>
                    <a:latin typeface="Calibri"/>
                    <a:ea typeface="+mn-ea"/>
                    <a:cs typeface="+mn-cs"/>
                  </a:rPr>
                  <a:t>2</a:t>
                </a:r>
                <a:r>
                  <a:rPr kumimoji="0" lang="en-US" sz="1800" b="0" i="0" u="none" strike="noStrike" kern="1200" cap="none" spc="0" normalizeH="0" baseline="0" noProof="0">
                    <a:ln>
                      <a:noFill/>
                    </a:ln>
                    <a:solidFill>
                      <a:prstClr val="black"/>
                    </a:solidFill>
                    <a:effectLst/>
                    <a:uLnTx/>
                    <a:uFillTx/>
                    <a:latin typeface="Calibri"/>
                    <a:ea typeface="+mn-ea"/>
                    <a:cs typeface="+mn-cs"/>
                  </a:rPr>
                  <a:t> = </a:t>
                </a:r>
                <a14:m>
                  <m:oMath xmlns:m="http://schemas.openxmlformats.org/officeDocument/2006/math">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b</m:t>
                        </m:r>
                      </m:num>
                      <m:den>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t>
                        </m:r>
                      </m:den>
                    </m:f>
                  </m:oMath>
                </a14:m>
                <a:r>
                  <a:rPr kumimoji="0" lang="en-US" sz="1800" b="0" i="0" u="none" strike="noStrike" kern="1200" cap="none" spc="0" normalizeH="0" baseline="0" noProof="0">
                    <a:ln>
                      <a:noFill/>
                    </a:ln>
                    <a:solidFill>
                      <a:prstClr val="black"/>
                    </a:solidFill>
                    <a:effectLst/>
                    <a:uLnTx/>
                    <a:uFillTx/>
                    <a:latin typeface="Calibri"/>
                    <a:ea typeface="+mn-ea"/>
                    <a:cs typeface="+mn-cs"/>
                  </a:rPr>
                  <a:t>;</a:t>
                </a:r>
              </a:p>
            </p:txBody>
          </p:sp>
        </mc:Choice>
        <mc:Fallback xmlns="">
          <p:sp>
            <p:nvSpPr>
              <p:cNvPr id="12" name="Rectangle 11"/>
              <p:cNvSpPr>
                <a:spLocks noRot="1" noChangeAspect="1" noMove="1" noResize="1" noEditPoints="1" noAdjustHandles="1" noChangeArrowheads="1" noChangeShapeType="1" noTextEdit="1"/>
              </p:cNvSpPr>
              <p:nvPr/>
            </p:nvSpPr>
            <p:spPr>
              <a:xfrm>
                <a:off x="9899536" y="2592412"/>
                <a:ext cx="1646238" cy="822325"/>
              </a:xfrm>
              <a:prstGeom prst="rect">
                <a:avLst/>
              </a:prstGeom>
              <a:blipFill rotWithShape="0">
                <a:blip r:embed="rId2"/>
                <a:stretch>
                  <a:fillRect/>
                </a:stretch>
              </a:blipFill>
            </p:spPr>
            <p:txBody>
              <a:bodyPr/>
              <a:lstStyle/>
              <a:p>
                <a:r>
                  <a:rPr lang="en-US">
                    <a:noFill/>
                  </a:rPr>
                  <a:t> </a:t>
                </a:r>
              </a:p>
            </p:txBody>
          </p:sp>
        </mc:Fallback>
      </mc:AlternateContent>
      <p:sp>
        <p:nvSpPr>
          <p:cNvPr id="13" name="Parallelogram 12"/>
          <p:cNvSpPr/>
          <p:nvPr/>
        </p:nvSpPr>
        <p:spPr>
          <a:xfrm>
            <a:off x="4667742" y="4088412"/>
            <a:ext cx="2039913" cy="822325"/>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phương trình vô nghiệm</a:t>
            </a:r>
          </a:p>
        </p:txBody>
      </p:sp>
      <p:sp>
        <p:nvSpPr>
          <p:cNvPr id="10" name="Parallelogram 9"/>
          <p:cNvSpPr/>
          <p:nvPr/>
        </p:nvSpPr>
        <p:spPr>
          <a:xfrm>
            <a:off x="9702702" y="4042960"/>
            <a:ext cx="2039913" cy="822325"/>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phương có nghiệm kép x1,x2</a:t>
            </a:r>
          </a:p>
        </p:txBody>
      </p:sp>
      <mc:AlternateContent xmlns:mc="http://schemas.openxmlformats.org/markup-compatibility/2006" xmlns:a14="http://schemas.microsoft.com/office/drawing/2010/main">
        <mc:Choice Requires="a14">
          <p:sp>
            <p:nvSpPr>
              <p:cNvPr id="14" name="Rectangle 13"/>
              <p:cNvSpPr/>
              <p:nvPr/>
            </p:nvSpPr>
            <p:spPr>
              <a:xfrm>
                <a:off x="7037836" y="3997404"/>
                <a:ext cx="2197939" cy="1004341"/>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x</a:t>
                </a:r>
                <a:r>
                  <a:rPr kumimoji="0" lang="en-US" sz="1800" b="0" i="0" u="none" strike="noStrike" kern="1200" cap="none" spc="0" normalizeH="0" baseline="-25000" noProof="0">
                    <a:ln>
                      <a:noFill/>
                    </a:ln>
                    <a:solidFill>
                      <a:prstClr val="black"/>
                    </a:solidFill>
                    <a:effectLst/>
                    <a:uLnTx/>
                    <a:uFillTx/>
                    <a:latin typeface="Calibri"/>
                    <a:ea typeface="+mn-ea"/>
                    <a:cs typeface="+mn-cs"/>
                  </a:rPr>
                  <a:t>1</a:t>
                </a:r>
                <a:r>
                  <a:rPr kumimoji="0" lang="en-US" sz="1800" b="0" i="0" u="none" strike="noStrike" kern="1200" cap="none" spc="0" normalizeH="0" baseline="0" noProof="0">
                    <a:ln>
                      <a:noFill/>
                    </a:ln>
                    <a:solidFill>
                      <a:prstClr val="black"/>
                    </a:solidFill>
                    <a:effectLst/>
                    <a:uLnTx/>
                    <a:uFillTx/>
                    <a:latin typeface="Calibri"/>
                    <a:ea typeface="+mn-ea"/>
                    <a:cs typeface="+mn-cs"/>
                  </a:rPr>
                  <a:t> = </a:t>
                </a:r>
                <a14:m>
                  <m:oMath xmlns:m="http://schemas.openxmlformats.org/officeDocument/2006/math">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b</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ad>
                          <m:radPr>
                            <m:degHide m:val="on"/>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radPr>
                          <m:deg/>
                          <m:e>
                            <m:r>
                              <m:rPr>
                                <m:nor/>
                              </m:rPr>
                              <a:rPr kumimoji="0" lang="en-US" sz="1800" b="0" i="0" u="none" strike="noStrike" kern="1200" cap="none" spc="0" normalizeH="0" baseline="0" noProof="0">
                                <a:ln>
                                  <a:noFill/>
                                </a:ln>
                                <a:solidFill>
                                  <a:prstClr val="black"/>
                                </a:solidFill>
                                <a:effectLst/>
                                <a:uLnTx/>
                                <a:uFillTx/>
                                <a:latin typeface="Calibri"/>
                                <a:ea typeface="+mn-ea"/>
                                <a:cs typeface="+mn-cs"/>
                                <a:sym typeface="Symbol" panose="05050102010706020507" pitchFamily="18" charset="2"/>
                              </a:rPr>
                              <m:t></m:t>
                            </m:r>
                          </m:e>
                        </m:rad>
                      </m:num>
                      <m:den>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t>
                        </m:r>
                      </m:den>
                    </m:f>
                  </m:oMath>
                </a14:m>
                <a:r>
                  <a:rPr kumimoji="0" lang="en-US" sz="1800" b="0" i="0" u="none" strike="noStrike" kern="1200" cap="none" spc="0" normalizeH="0" baseline="0" noProof="0">
                    <a:ln>
                      <a:noFill/>
                    </a:ln>
                    <a:solidFill>
                      <a:prstClr val="black"/>
                    </a:solidFill>
                    <a:effectLst/>
                    <a:uLnTx/>
                    <a:uFillTx/>
                    <a:latin typeface="Calibri"/>
                    <a:ea typeface="+mn-ea"/>
                    <a:cs typeface="+mn-cs"/>
                  </a:rPr>
                  <a:t>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x</a:t>
                </a:r>
                <a:r>
                  <a:rPr kumimoji="0" lang="en-US" sz="1800" b="0" i="0" u="none" strike="noStrike" kern="1200" cap="none" spc="0" normalizeH="0" baseline="-25000" noProof="0">
                    <a:ln>
                      <a:noFill/>
                    </a:ln>
                    <a:solidFill>
                      <a:prstClr val="black"/>
                    </a:solidFill>
                    <a:effectLst/>
                    <a:uLnTx/>
                    <a:uFillTx/>
                    <a:latin typeface="Calibri"/>
                    <a:ea typeface="+mn-ea"/>
                    <a:cs typeface="+mn-cs"/>
                  </a:rPr>
                  <a:t>2</a:t>
                </a:r>
                <a:r>
                  <a:rPr kumimoji="0" lang="en-US" sz="1800" b="0" i="0" u="none" strike="noStrike" kern="1200" cap="none" spc="0" normalizeH="0" baseline="0" noProof="0">
                    <a:ln>
                      <a:noFill/>
                    </a:ln>
                    <a:solidFill>
                      <a:prstClr val="black"/>
                    </a:solidFill>
                    <a:effectLst/>
                    <a:uLnTx/>
                    <a:uFillTx/>
                    <a:latin typeface="Calibri"/>
                    <a:ea typeface="+mn-ea"/>
                    <a:cs typeface="+mn-cs"/>
                  </a:rPr>
                  <a:t> = </a:t>
                </a:r>
                <a14:m>
                  <m:oMath xmlns:m="http://schemas.openxmlformats.org/officeDocument/2006/math">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b</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ad>
                          <m:radPr>
                            <m:degHide m:val="on"/>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radPr>
                          <m:deg/>
                          <m:e>
                            <m:r>
                              <m:rPr>
                                <m:nor/>
                              </m:rPr>
                              <a:rPr kumimoji="0" lang="en-US" sz="1800" b="0" i="0" u="none" strike="noStrike" kern="1200" cap="none" spc="0" normalizeH="0" baseline="0" noProof="0">
                                <a:ln>
                                  <a:noFill/>
                                </a:ln>
                                <a:solidFill>
                                  <a:prstClr val="black"/>
                                </a:solidFill>
                                <a:effectLst/>
                                <a:uLnTx/>
                                <a:uFillTx/>
                                <a:latin typeface="Calibri"/>
                                <a:ea typeface="+mn-ea"/>
                                <a:cs typeface="+mn-cs"/>
                                <a:sym typeface="Symbol" panose="05050102010706020507" pitchFamily="18" charset="2"/>
                              </a:rPr>
                              <m:t></m:t>
                            </m:r>
                          </m:e>
                        </m:rad>
                      </m:num>
                      <m:den>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t>
                        </m:r>
                      </m:den>
                    </m:f>
                  </m:oMath>
                </a14:m>
                <a:r>
                  <a:rPr kumimoji="0" lang="en-US" sz="1800" b="0" i="0" u="none" strike="noStrike" kern="1200" cap="none" spc="0" normalizeH="0" baseline="0" noProof="0">
                    <a:ln>
                      <a:noFill/>
                    </a:ln>
                    <a:solidFill>
                      <a:prstClr val="black"/>
                    </a:solidFill>
                    <a:effectLst/>
                    <a:uLnTx/>
                    <a:uFillTx/>
                    <a:latin typeface="Calibri"/>
                    <a:ea typeface="+mn-ea"/>
                    <a:cs typeface="+mn-cs"/>
                  </a:rPr>
                  <a:t>;</a:t>
                </a:r>
              </a:p>
            </p:txBody>
          </p:sp>
        </mc:Choice>
        <mc:Fallback xmlns="">
          <p:sp>
            <p:nvSpPr>
              <p:cNvPr id="14" name="Rectangle 13"/>
              <p:cNvSpPr>
                <a:spLocks noRot="1" noChangeAspect="1" noMove="1" noResize="1" noEditPoints="1" noAdjustHandles="1" noChangeArrowheads="1" noChangeShapeType="1" noTextEdit="1"/>
              </p:cNvSpPr>
              <p:nvPr/>
            </p:nvSpPr>
            <p:spPr>
              <a:xfrm>
                <a:off x="7037832" y="3997400"/>
                <a:ext cx="2197939" cy="1004341"/>
              </a:xfrm>
              <a:prstGeom prst="rect">
                <a:avLst/>
              </a:prstGeom>
              <a:blipFill rotWithShape="0">
                <a:blip r:embed="rId3"/>
                <a:stretch>
                  <a:fillRect b="-6627"/>
                </a:stretch>
              </a:blipFill>
            </p:spPr>
            <p:txBody>
              <a:bodyPr/>
              <a:lstStyle/>
              <a:p>
                <a:r>
                  <a:rPr lang="en-US">
                    <a:noFill/>
                  </a:rPr>
                  <a:t> </a:t>
                </a:r>
              </a:p>
            </p:txBody>
          </p:sp>
        </mc:Fallback>
      </mc:AlternateContent>
      <p:sp>
        <p:nvSpPr>
          <p:cNvPr id="15" name="Parallelogram 14"/>
          <p:cNvSpPr/>
          <p:nvPr/>
        </p:nvSpPr>
        <p:spPr>
          <a:xfrm>
            <a:off x="7127892" y="5509112"/>
            <a:ext cx="2039913" cy="822325"/>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phương có 2 nghiệm: x1,x2</a:t>
            </a:r>
          </a:p>
        </p:txBody>
      </p:sp>
      <p:cxnSp>
        <p:nvCxnSpPr>
          <p:cNvPr id="4" name="Straight Arrow Connector 3"/>
          <p:cNvCxnSpPr>
            <a:stCxn id="5" idx="4"/>
            <a:endCxn id="7" idx="0"/>
          </p:cNvCxnSpPr>
          <p:nvPr/>
        </p:nvCxnSpPr>
        <p:spPr>
          <a:xfrm>
            <a:off x="1017192" y="1988360"/>
            <a:ext cx="2765" cy="602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1"/>
          </p:cNvCxnSpPr>
          <p:nvPr/>
        </p:nvCxnSpPr>
        <p:spPr>
          <a:xfrm flipV="1">
            <a:off x="1937121" y="3002509"/>
            <a:ext cx="660195"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4243555" y="3002508"/>
            <a:ext cx="621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11" idx="1"/>
          </p:cNvCxnSpPr>
          <p:nvPr/>
        </p:nvCxnSpPr>
        <p:spPr>
          <a:xfrm>
            <a:off x="6510817" y="3002508"/>
            <a:ext cx="804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4" idx="0"/>
          </p:cNvCxnSpPr>
          <p:nvPr/>
        </p:nvCxnSpPr>
        <p:spPr>
          <a:xfrm flipH="1">
            <a:off x="8136803" y="3413669"/>
            <a:ext cx="1967" cy="583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3" idx="0"/>
          </p:cNvCxnSpPr>
          <p:nvPr/>
        </p:nvCxnSpPr>
        <p:spPr>
          <a:xfrm>
            <a:off x="5687695" y="3413673"/>
            <a:ext cx="0" cy="67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2" idx="1"/>
          </p:cNvCxnSpPr>
          <p:nvPr/>
        </p:nvCxnSpPr>
        <p:spPr>
          <a:xfrm>
            <a:off x="8961892" y="3002512"/>
            <a:ext cx="937649" cy="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2"/>
            <a:endCxn id="15" idx="0"/>
          </p:cNvCxnSpPr>
          <p:nvPr/>
        </p:nvCxnSpPr>
        <p:spPr>
          <a:xfrm>
            <a:off x="8136801" y="5001746"/>
            <a:ext cx="11043" cy="507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9899538" y="5509112"/>
            <a:ext cx="1646239" cy="8223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Kết thúc</a:t>
            </a:r>
          </a:p>
        </p:txBody>
      </p:sp>
      <p:cxnSp>
        <p:nvCxnSpPr>
          <p:cNvPr id="32" name="Straight Arrow Connector 31"/>
          <p:cNvCxnSpPr>
            <a:stCxn id="12" idx="2"/>
            <a:endCxn id="10" idx="0"/>
          </p:cNvCxnSpPr>
          <p:nvPr/>
        </p:nvCxnSpPr>
        <p:spPr>
          <a:xfrm>
            <a:off x="10722655" y="3414739"/>
            <a:ext cx="0" cy="62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2"/>
            <a:endCxn id="31" idx="2"/>
          </p:cNvCxnSpPr>
          <p:nvPr/>
        </p:nvCxnSpPr>
        <p:spPr>
          <a:xfrm>
            <a:off x="9065014" y="5920273"/>
            <a:ext cx="834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4"/>
            <a:endCxn id="31" idx="0"/>
          </p:cNvCxnSpPr>
          <p:nvPr/>
        </p:nvCxnSpPr>
        <p:spPr>
          <a:xfrm>
            <a:off x="10722655" y="4865285"/>
            <a:ext cx="0" cy="64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507011" y="3504680"/>
            <a:ext cx="898207" cy="379029"/>
          </a:xfrm>
          <a:prstGeom prst="ellipse">
            <a:avLst/>
          </a:prstGeom>
          <a:noFill/>
          <a:ln>
            <a:no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True</a:t>
            </a:r>
          </a:p>
        </p:txBody>
      </p:sp>
      <p:sp>
        <p:nvSpPr>
          <p:cNvPr id="42" name="Oval 41"/>
          <p:cNvSpPr/>
          <p:nvPr/>
        </p:nvSpPr>
        <p:spPr>
          <a:xfrm>
            <a:off x="6263125" y="2661664"/>
            <a:ext cx="1052527" cy="379029"/>
          </a:xfrm>
          <a:prstGeom prst="ellipse">
            <a:avLst/>
          </a:prstGeom>
          <a:noFill/>
          <a:ln>
            <a:no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False</a:t>
            </a:r>
          </a:p>
        </p:txBody>
      </p:sp>
      <p:sp>
        <p:nvSpPr>
          <p:cNvPr id="43" name="Oval 42"/>
          <p:cNvSpPr/>
          <p:nvPr/>
        </p:nvSpPr>
        <p:spPr>
          <a:xfrm>
            <a:off x="8714191" y="2699843"/>
            <a:ext cx="1141928" cy="379029"/>
          </a:xfrm>
          <a:prstGeom prst="ellipse">
            <a:avLst/>
          </a:prstGeom>
          <a:noFill/>
          <a:ln>
            <a:no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False</a:t>
            </a:r>
          </a:p>
        </p:txBody>
      </p:sp>
      <p:sp>
        <p:nvSpPr>
          <p:cNvPr id="69" name="Oval 68"/>
          <p:cNvSpPr/>
          <p:nvPr/>
        </p:nvSpPr>
        <p:spPr>
          <a:xfrm>
            <a:off x="7892101" y="3561903"/>
            <a:ext cx="898207" cy="379029"/>
          </a:xfrm>
          <a:prstGeom prst="ellipse">
            <a:avLst/>
          </a:prstGeom>
          <a:noFill/>
          <a:ln>
            <a:no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True</a:t>
            </a:r>
          </a:p>
        </p:txBody>
      </p:sp>
      <p:cxnSp>
        <p:nvCxnSpPr>
          <p:cNvPr id="70" name="Straight Arrow Connector 69"/>
          <p:cNvCxnSpPr>
            <a:stCxn id="13" idx="3"/>
          </p:cNvCxnSpPr>
          <p:nvPr/>
        </p:nvCxnSpPr>
        <p:spPr>
          <a:xfrm>
            <a:off x="5584904" y="4910735"/>
            <a:ext cx="0" cy="1834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31" idx="4"/>
          </p:cNvCxnSpPr>
          <p:nvPr/>
        </p:nvCxnSpPr>
        <p:spPr>
          <a:xfrm flipV="1">
            <a:off x="10722655" y="6331437"/>
            <a:ext cx="0" cy="41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584909" y="6745575"/>
            <a:ext cx="513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5215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fade">
                                      <p:cBhvr>
                                        <p:cTn id="57" dur="500"/>
                                        <p:tgtEl>
                                          <p:spTgt spid="70"/>
                                        </p:tgtEl>
                                      </p:cBhvr>
                                    </p:animEffect>
                                  </p:childTnLst>
                                </p:cTn>
                              </p:par>
                              <p:par>
                                <p:cTn id="58" presetID="10" presetClass="entr" presetSubtype="0" fill="hold" nodeType="with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fade">
                                      <p:cBhvr>
                                        <p:cTn id="60" dur="500"/>
                                        <p:tgtEl>
                                          <p:spTgt spid="78"/>
                                        </p:tgtEl>
                                      </p:cBhvr>
                                    </p:animEffect>
                                  </p:childTnLst>
                                </p:cTn>
                              </p:par>
                              <p:par>
                                <p:cTn id="61" presetID="10" presetClass="entr" presetSubtype="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fade">
                                      <p:cBhvr>
                                        <p:cTn id="63" dur="500"/>
                                        <p:tgtEl>
                                          <p:spTgt spid="7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500"/>
                                        <p:tgtEl>
                                          <p:spTgt spid="69"/>
                                        </p:tgtEl>
                                      </p:cBhvr>
                                    </p:animEffect>
                                  </p:childTnLst>
                                </p:cTn>
                              </p:par>
                              <p:par>
                                <p:cTn id="89" presetID="10" presetClass="entr" presetSubtype="0" fill="hold"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fade">
                                      <p:cBhvr>
                                        <p:cTn id="91" dur="500"/>
                                        <p:tgtEl>
                                          <p:spTgt spid="2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fade">
                                      <p:cBhvr>
                                        <p:cTn id="96" dur="500"/>
                                        <p:tgtEl>
                                          <p:spTgt spid="1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fade">
                                      <p:cBhvr>
                                        <p:cTn id="101" dur="500"/>
                                        <p:tgtEl>
                                          <p:spTgt spid="30"/>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fade">
                                      <p:cBhvr>
                                        <p:cTn id="106" dur="500"/>
                                        <p:tgtEl>
                                          <p:spTgt spid="15"/>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500"/>
                                        <p:tgtEl>
                                          <p:spTgt spid="35"/>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fade">
                                      <p:cBhvr>
                                        <p:cTn id="116" dur="500"/>
                                        <p:tgtEl>
                                          <p:spTgt spid="2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500"/>
                                        <p:tgtEl>
                                          <p:spTgt spid="43"/>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12"/>
                                        </p:tgtEl>
                                        <p:attrNameLst>
                                          <p:attrName>style.visibility</p:attrName>
                                        </p:attrNameLst>
                                      </p:cBhvr>
                                      <p:to>
                                        <p:strVal val="visible"/>
                                      </p:to>
                                    </p:set>
                                    <p:animEffect transition="in" filter="fade">
                                      <p:cBhvr>
                                        <p:cTn id="124" dur="500"/>
                                        <p:tgtEl>
                                          <p:spTgt spid="12"/>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2"/>
                                        </p:tgtEl>
                                        <p:attrNameLst>
                                          <p:attrName>style.visibility</p:attrName>
                                        </p:attrNameLst>
                                      </p:cBhvr>
                                      <p:to>
                                        <p:strVal val="visible"/>
                                      </p:to>
                                    </p:set>
                                    <p:animEffect transition="in" filter="fade">
                                      <p:cBhvr>
                                        <p:cTn id="129" dur="500"/>
                                        <p:tgtEl>
                                          <p:spTgt spid="32"/>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0"/>
                                        </p:tgtEl>
                                        <p:attrNameLst>
                                          <p:attrName>style.visibility</p:attrName>
                                        </p:attrNameLst>
                                      </p:cBhvr>
                                      <p:to>
                                        <p:strVal val="visible"/>
                                      </p:to>
                                    </p:set>
                                    <p:animEffect transition="in" filter="fade">
                                      <p:cBhvr>
                                        <p:cTn id="134" dur="500"/>
                                        <p:tgtEl>
                                          <p:spTgt spid="10"/>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fade">
                                      <p:cBhvr>
                                        <p:cTn id="1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P spid="13" grpId="0" animBg="1"/>
      <p:bldP spid="10" grpId="0" animBg="1"/>
      <p:bldP spid="14" grpId="0" animBg="1"/>
      <p:bldP spid="15" grpId="0" animBg="1"/>
      <p:bldP spid="31" grpId="0" animBg="1"/>
      <p:bldP spid="41" grpId="0"/>
      <p:bldP spid="42" grpId="0"/>
      <p:bldP spid="43" grpId="0"/>
      <p:bldP spid="6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MỤC TIÊU</a:t>
            </a:r>
          </a:p>
        </p:txBody>
      </p:sp>
      <p:sp>
        <p:nvSpPr>
          <p:cNvPr id="3" name="Content Placeholder 2"/>
          <p:cNvSpPr>
            <a:spLocks noGrp="1"/>
          </p:cNvSpPr>
          <p:nvPr>
            <p:ph idx="1"/>
          </p:nvPr>
        </p:nvSpPr>
        <p:spPr>
          <a:xfrm>
            <a:off x="647128" y="1839273"/>
            <a:ext cx="11300036" cy="4351339"/>
          </a:xfrm>
        </p:spPr>
        <p:txBody>
          <a:bodyPr>
            <a:normAutofit/>
          </a:bodyPr>
          <a:lstStyle/>
          <a:p>
            <a:pPr marL="731484" indent="-731484" algn="just">
              <a:lnSpc>
                <a:spcPct val="150000"/>
              </a:lnSpc>
              <a:spcBef>
                <a:spcPts val="0"/>
              </a:spcBef>
              <a:buFont typeface="Wingdings" panose="05000000000000000000" pitchFamily="2" charset="2"/>
              <a:buChar char="&amp;"/>
            </a:pPr>
            <a:r>
              <a:rPr lang="en-US" sz="3000" dirty="0" err="1"/>
              <a:t>Hiểu</a:t>
            </a:r>
            <a:r>
              <a:rPr lang="en-US" sz="3000" dirty="0"/>
              <a:t> </a:t>
            </a:r>
            <a:r>
              <a:rPr lang="en-US" sz="3000" dirty="0" err="1"/>
              <a:t>được</a:t>
            </a:r>
            <a:r>
              <a:rPr lang="en-US" sz="3000" dirty="0"/>
              <a:t> </a:t>
            </a:r>
            <a:r>
              <a:rPr lang="en-US" sz="3000" dirty="0" err="1"/>
              <a:t>khái</a:t>
            </a:r>
            <a:r>
              <a:rPr lang="en-US" sz="3000" dirty="0"/>
              <a:t> </a:t>
            </a:r>
            <a:r>
              <a:rPr lang="en-US" sz="3000" dirty="0" err="1"/>
              <a:t>niệm</a:t>
            </a:r>
            <a:r>
              <a:rPr lang="en-US" sz="3000" dirty="0"/>
              <a:t> </a:t>
            </a:r>
            <a:r>
              <a:rPr lang="en-US" sz="3000" dirty="0" err="1"/>
              <a:t>về</a:t>
            </a:r>
            <a:r>
              <a:rPr lang="en-US" sz="3000" dirty="0"/>
              <a:t> “</a:t>
            </a:r>
            <a:r>
              <a:rPr lang="en-US" sz="3000" dirty="0" err="1">
                <a:solidFill>
                  <a:srgbClr val="FF0000"/>
                </a:solidFill>
              </a:rPr>
              <a:t>cấu</a:t>
            </a:r>
            <a:r>
              <a:rPr lang="en-US" sz="3000" dirty="0">
                <a:solidFill>
                  <a:srgbClr val="FF0000"/>
                </a:solidFill>
              </a:rPr>
              <a:t> </a:t>
            </a:r>
            <a:r>
              <a:rPr lang="en-US" sz="3000" dirty="0" err="1">
                <a:solidFill>
                  <a:srgbClr val="FF0000"/>
                </a:solidFill>
              </a:rPr>
              <a:t>trúc</a:t>
            </a:r>
            <a:r>
              <a:rPr lang="en-US" sz="3000" dirty="0">
                <a:solidFill>
                  <a:srgbClr val="FF0000"/>
                </a:solidFill>
              </a:rPr>
              <a:t> </a:t>
            </a:r>
            <a:r>
              <a:rPr lang="en-US" sz="3000" dirty="0" err="1">
                <a:solidFill>
                  <a:srgbClr val="FF0000"/>
                </a:solidFill>
              </a:rPr>
              <a:t>dữ</a:t>
            </a:r>
            <a:r>
              <a:rPr lang="en-US" sz="3000" dirty="0">
                <a:solidFill>
                  <a:srgbClr val="FF0000"/>
                </a:solidFill>
              </a:rPr>
              <a:t> </a:t>
            </a:r>
            <a:r>
              <a:rPr lang="en-US" sz="3000" dirty="0" err="1">
                <a:solidFill>
                  <a:srgbClr val="FF0000"/>
                </a:solidFill>
              </a:rPr>
              <a:t>liệu</a:t>
            </a:r>
            <a:r>
              <a:rPr lang="en-US" sz="3000" dirty="0"/>
              <a:t>” </a:t>
            </a:r>
            <a:r>
              <a:rPr lang="en-US" sz="3000" dirty="0" err="1"/>
              <a:t>và</a:t>
            </a:r>
            <a:r>
              <a:rPr lang="en-US" sz="3000" dirty="0"/>
              <a:t> </a:t>
            </a:r>
            <a:r>
              <a:rPr lang="en-US" sz="3000" dirty="0" err="1"/>
              <a:t>các</a:t>
            </a:r>
            <a:r>
              <a:rPr lang="en-US" sz="3000" dirty="0"/>
              <a:t> </a:t>
            </a:r>
            <a:r>
              <a:rPr lang="en-US" sz="3000" dirty="0" err="1"/>
              <a:t>ứng</a:t>
            </a:r>
            <a:r>
              <a:rPr lang="en-US" sz="3000" dirty="0"/>
              <a:t> </a:t>
            </a:r>
            <a:r>
              <a:rPr lang="en-US" sz="3000" dirty="0" err="1"/>
              <a:t>dụng</a:t>
            </a:r>
            <a:r>
              <a:rPr lang="en-US" sz="3000" dirty="0"/>
              <a:t>.</a:t>
            </a:r>
          </a:p>
          <a:p>
            <a:pPr marL="731484" indent="-731484" algn="just">
              <a:lnSpc>
                <a:spcPct val="150000"/>
              </a:lnSpc>
              <a:spcBef>
                <a:spcPts val="0"/>
              </a:spcBef>
              <a:buFont typeface="Wingdings" panose="05000000000000000000" pitchFamily="2" charset="2"/>
              <a:buChar char="&amp;"/>
            </a:pPr>
            <a:r>
              <a:rPr lang="en-US" sz="3000" dirty="0" err="1"/>
              <a:t>Hiểu</a:t>
            </a:r>
            <a:r>
              <a:rPr lang="en-US" sz="3000" dirty="0"/>
              <a:t> </a:t>
            </a:r>
            <a:r>
              <a:rPr lang="en-US" sz="3000" dirty="0" err="1"/>
              <a:t>được</a:t>
            </a:r>
            <a:r>
              <a:rPr lang="en-US" sz="3000" dirty="0"/>
              <a:t> </a:t>
            </a:r>
            <a:r>
              <a:rPr lang="en-US" sz="3000" dirty="0" err="1"/>
              <a:t>khái</a:t>
            </a:r>
            <a:r>
              <a:rPr lang="en-US" sz="3000" dirty="0"/>
              <a:t> </a:t>
            </a:r>
            <a:r>
              <a:rPr lang="en-US" sz="3000" dirty="0" err="1"/>
              <a:t>niệm</a:t>
            </a:r>
            <a:r>
              <a:rPr lang="en-US" sz="3000" dirty="0"/>
              <a:t> </a:t>
            </a:r>
            <a:r>
              <a:rPr lang="en-US" sz="3000" dirty="0" err="1"/>
              <a:t>về</a:t>
            </a:r>
            <a:r>
              <a:rPr lang="en-US" sz="3000" dirty="0"/>
              <a:t> “</a:t>
            </a:r>
            <a:r>
              <a:rPr lang="en-US" sz="3000" dirty="0" err="1">
                <a:solidFill>
                  <a:srgbClr val="FF0000"/>
                </a:solidFill>
              </a:rPr>
              <a:t>giải</a:t>
            </a:r>
            <a:r>
              <a:rPr lang="en-US" sz="3000" dirty="0">
                <a:solidFill>
                  <a:srgbClr val="FF0000"/>
                </a:solidFill>
              </a:rPr>
              <a:t> </a:t>
            </a:r>
            <a:r>
              <a:rPr lang="en-US" sz="3000" dirty="0" err="1">
                <a:solidFill>
                  <a:srgbClr val="FF0000"/>
                </a:solidFill>
              </a:rPr>
              <a:t>thuật</a:t>
            </a:r>
            <a:r>
              <a:rPr lang="en-US" sz="3000" dirty="0"/>
              <a:t>”</a:t>
            </a:r>
          </a:p>
          <a:p>
            <a:pPr marL="731484" indent="-731484" algn="just">
              <a:lnSpc>
                <a:spcPct val="150000"/>
              </a:lnSpc>
              <a:spcBef>
                <a:spcPts val="0"/>
              </a:spcBef>
              <a:buFont typeface="Wingdings" panose="05000000000000000000" pitchFamily="2" charset="2"/>
              <a:buChar char="&amp;"/>
            </a:pPr>
            <a:r>
              <a:rPr lang="en-US" sz="3000" dirty="0" err="1"/>
              <a:t>Hiểu</a:t>
            </a:r>
            <a:r>
              <a:rPr lang="en-US" sz="3000" dirty="0"/>
              <a:t> </a:t>
            </a:r>
            <a:r>
              <a:rPr lang="en-US" sz="3000" dirty="0" err="1"/>
              <a:t>được</a:t>
            </a:r>
            <a:r>
              <a:rPr lang="en-US" sz="3000" dirty="0"/>
              <a:t> </a:t>
            </a:r>
            <a:r>
              <a:rPr lang="en-US" sz="3000" i="1" dirty="0" err="1">
                <a:solidFill>
                  <a:srgbClr val="FF0000"/>
                </a:solidFill>
              </a:rPr>
              <a:t>mối</a:t>
            </a:r>
            <a:r>
              <a:rPr lang="en-US" sz="3000" i="1" dirty="0">
                <a:solidFill>
                  <a:srgbClr val="FF0000"/>
                </a:solidFill>
              </a:rPr>
              <a:t> </a:t>
            </a:r>
            <a:r>
              <a:rPr lang="en-US" sz="3000" i="1" dirty="0" err="1">
                <a:solidFill>
                  <a:srgbClr val="FF0000"/>
                </a:solidFill>
              </a:rPr>
              <a:t>quan</a:t>
            </a:r>
            <a:r>
              <a:rPr lang="en-US" sz="3000" i="1" dirty="0">
                <a:solidFill>
                  <a:srgbClr val="FF0000"/>
                </a:solidFill>
              </a:rPr>
              <a:t> </a:t>
            </a:r>
            <a:r>
              <a:rPr lang="en-US" sz="3000" i="1" dirty="0" err="1">
                <a:solidFill>
                  <a:srgbClr val="FF0000"/>
                </a:solidFill>
              </a:rPr>
              <a:t>hệ</a:t>
            </a:r>
            <a:r>
              <a:rPr lang="en-US" sz="3000" i="1" dirty="0"/>
              <a:t> </a:t>
            </a:r>
            <a:r>
              <a:rPr lang="en-US" sz="3000" dirty="0" err="1"/>
              <a:t>giữa</a:t>
            </a:r>
            <a:r>
              <a:rPr lang="en-US" sz="3000" dirty="0"/>
              <a:t> </a:t>
            </a:r>
            <a:r>
              <a:rPr lang="en-US" sz="3000" dirty="0" err="1"/>
              <a:t>cấu</a:t>
            </a:r>
            <a:r>
              <a:rPr lang="en-US" sz="3000" dirty="0"/>
              <a:t> </a:t>
            </a:r>
            <a:r>
              <a:rPr lang="en-US" sz="3000" dirty="0" err="1"/>
              <a:t>trúc</a:t>
            </a:r>
            <a:r>
              <a:rPr lang="en-US" sz="3000" dirty="0"/>
              <a:t> </a:t>
            </a:r>
            <a:r>
              <a:rPr lang="en-US" sz="3000" dirty="0" err="1"/>
              <a:t>dữ</a:t>
            </a:r>
            <a:r>
              <a:rPr lang="en-US" sz="3000" dirty="0"/>
              <a:t> </a:t>
            </a:r>
            <a:r>
              <a:rPr lang="en-US" sz="3000" dirty="0" err="1"/>
              <a:t>liệu</a:t>
            </a:r>
            <a:r>
              <a:rPr lang="en-US" sz="3000" dirty="0"/>
              <a:t> </a:t>
            </a:r>
            <a:r>
              <a:rPr lang="en-US" sz="3000" dirty="0" err="1"/>
              <a:t>và</a:t>
            </a:r>
            <a:r>
              <a:rPr lang="en-US" sz="3000" dirty="0"/>
              <a:t> </a:t>
            </a:r>
            <a:r>
              <a:rPr lang="en-US" sz="3000" dirty="0" err="1"/>
              <a:t>giải</a:t>
            </a:r>
            <a:r>
              <a:rPr lang="en-US" sz="3000" dirty="0"/>
              <a:t> </a:t>
            </a:r>
            <a:r>
              <a:rPr lang="en-US" sz="3000" dirty="0" err="1"/>
              <a:t>thuật</a:t>
            </a:r>
            <a:endParaRPr lang="en-US" sz="3000" dirty="0"/>
          </a:p>
          <a:p>
            <a:pPr marL="731484" indent="-731484" algn="just">
              <a:lnSpc>
                <a:spcPct val="150000"/>
              </a:lnSpc>
              <a:spcBef>
                <a:spcPts val="0"/>
              </a:spcBef>
              <a:buFont typeface="Wingdings" panose="05000000000000000000" pitchFamily="2" charset="2"/>
              <a:buChar char="&amp;"/>
            </a:pPr>
            <a:r>
              <a:rPr lang="en-US" sz="3000" dirty="0" err="1"/>
              <a:t>Biết</a:t>
            </a:r>
            <a:r>
              <a:rPr lang="en-US" sz="3000" dirty="0"/>
              <a:t> </a:t>
            </a:r>
            <a:r>
              <a:rPr lang="en-US" sz="3000" dirty="0" err="1"/>
              <a:t>cách</a:t>
            </a:r>
            <a:r>
              <a:rPr lang="en-US" sz="3000" dirty="0"/>
              <a:t> </a:t>
            </a:r>
            <a:r>
              <a:rPr lang="en-US" sz="3000" dirty="0" err="1"/>
              <a:t>biểu</a:t>
            </a:r>
            <a:r>
              <a:rPr lang="en-US" sz="3000" dirty="0"/>
              <a:t> </a:t>
            </a:r>
            <a:r>
              <a:rPr lang="en-US" sz="3000" dirty="0" err="1"/>
              <a:t>diễn</a:t>
            </a:r>
            <a:r>
              <a:rPr lang="en-US" sz="3000" dirty="0"/>
              <a:t> </a:t>
            </a:r>
            <a:r>
              <a:rPr lang="en-US" sz="3000" dirty="0" err="1"/>
              <a:t>giải</a:t>
            </a:r>
            <a:r>
              <a:rPr lang="en-US" sz="3000" dirty="0"/>
              <a:t> </a:t>
            </a:r>
            <a:r>
              <a:rPr lang="en-US" sz="3000" dirty="0" err="1"/>
              <a:t>thuật</a:t>
            </a:r>
            <a:r>
              <a:rPr lang="en-US" sz="3000" dirty="0"/>
              <a:t>.</a:t>
            </a:r>
          </a:p>
          <a:p>
            <a:pPr marL="731484" indent="-731484" algn="just">
              <a:lnSpc>
                <a:spcPct val="150000"/>
              </a:lnSpc>
              <a:spcBef>
                <a:spcPts val="0"/>
              </a:spcBef>
              <a:buFont typeface="Wingdings" panose="05000000000000000000" pitchFamily="2" charset="2"/>
              <a:buChar char="&amp;"/>
            </a:pPr>
            <a:r>
              <a:rPr lang="en-US" sz="3000" dirty="0" err="1"/>
              <a:t>Biết</a:t>
            </a:r>
            <a:r>
              <a:rPr lang="en-US" sz="3000" dirty="0"/>
              <a:t> </a:t>
            </a:r>
            <a:r>
              <a:rPr lang="en-US" sz="3000" dirty="0" err="1"/>
              <a:t>cách</a:t>
            </a:r>
            <a:r>
              <a:rPr lang="en-US" sz="3000" dirty="0"/>
              <a:t> </a:t>
            </a:r>
            <a:r>
              <a:rPr lang="en-US" sz="3000" dirty="0" err="1"/>
              <a:t>tính</a:t>
            </a:r>
            <a:r>
              <a:rPr lang="en-US" sz="3000" dirty="0"/>
              <a:t>/</a:t>
            </a:r>
            <a:r>
              <a:rPr lang="en-US" sz="3000" dirty="0" err="1"/>
              <a:t>đánh</a:t>
            </a:r>
            <a:r>
              <a:rPr lang="en-US" sz="3000" dirty="0"/>
              <a:t> </a:t>
            </a:r>
            <a:r>
              <a:rPr lang="en-US" sz="3000" dirty="0" err="1"/>
              <a:t>giá</a:t>
            </a:r>
            <a:r>
              <a:rPr lang="en-US" sz="3000" dirty="0"/>
              <a:t> </a:t>
            </a:r>
            <a:r>
              <a:rPr lang="en-US" sz="3000" dirty="0" err="1"/>
              <a:t>được</a:t>
            </a:r>
            <a:r>
              <a:rPr lang="en-US" sz="3000" dirty="0"/>
              <a:t> </a:t>
            </a:r>
            <a:r>
              <a:rPr lang="en-US" sz="3000" dirty="0" err="1"/>
              <a:t>độ</a:t>
            </a:r>
            <a:r>
              <a:rPr lang="en-US" sz="3000" dirty="0"/>
              <a:t> </a:t>
            </a:r>
            <a:r>
              <a:rPr lang="en-US" sz="3000" dirty="0" err="1"/>
              <a:t>phức</a:t>
            </a:r>
            <a:r>
              <a:rPr lang="en-US" sz="3000" dirty="0"/>
              <a:t> </a:t>
            </a:r>
            <a:r>
              <a:rPr lang="en-US" sz="3000" dirty="0" err="1"/>
              <a:t>tạp</a:t>
            </a:r>
            <a:r>
              <a:rPr lang="en-US" sz="3000" dirty="0"/>
              <a:t> </a:t>
            </a:r>
            <a:r>
              <a:rPr lang="en-US" sz="3000" dirty="0" err="1"/>
              <a:t>một</a:t>
            </a:r>
            <a:r>
              <a:rPr lang="en-US" sz="3000" dirty="0"/>
              <a:t> </a:t>
            </a:r>
            <a:r>
              <a:rPr lang="en-US" sz="3000" dirty="0" err="1"/>
              <a:t>thuật</a:t>
            </a:r>
            <a:r>
              <a:rPr lang="en-US" sz="3000" dirty="0"/>
              <a:t> </a:t>
            </a:r>
            <a:r>
              <a:rPr lang="en-US" sz="3000" dirty="0" err="1"/>
              <a:t>giải</a:t>
            </a:r>
            <a:r>
              <a:rPr lang="en-US" sz="3000" dirty="0"/>
              <a:t>, </a:t>
            </a:r>
            <a:r>
              <a:rPr lang="en-US" sz="3000" dirty="0" err="1"/>
              <a:t>bằng</a:t>
            </a:r>
            <a:r>
              <a:rPr lang="en-US" sz="3000" dirty="0"/>
              <a:t> </a:t>
            </a:r>
            <a:r>
              <a:rPr lang="en-US" sz="3000" dirty="0" err="1"/>
              <a:t>phương</a:t>
            </a:r>
            <a:r>
              <a:rPr lang="en-US" sz="3000" dirty="0"/>
              <a:t> </a:t>
            </a:r>
            <a:r>
              <a:rPr lang="en-US" sz="3000" dirty="0" err="1"/>
              <a:t>pháp</a:t>
            </a:r>
            <a:r>
              <a:rPr lang="en-US" sz="3000" dirty="0"/>
              <a:t> </a:t>
            </a:r>
            <a:r>
              <a:rPr lang="en-US" sz="3000" dirty="0" err="1"/>
              <a:t>đếm</a:t>
            </a:r>
            <a:r>
              <a:rPr lang="en-US" sz="3000" dirty="0"/>
              <a:t>.</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0660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30" y="365129"/>
            <a:ext cx="11446135"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MÃ GIẢ (Pseudocode)</a:t>
            </a:r>
          </a:p>
        </p:txBody>
      </p:sp>
      <p:sp>
        <p:nvSpPr>
          <p:cNvPr id="3" name="Content Placeholder 2"/>
          <p:cNvSpPr>
            <a:spLocks noGrp="1"/>
          </p:cNvSpPr>
          <p:nvPr>
            <p:ph idx="1"/>
          </p:nvPr>
        </p:nvSpPr>
        <p:spPr>
          <a:xfrm>
            <a:off x="586853" y="1839273"/>
            <a:ext cx="10766947" cy="3227403"/>
          </a:xfrm>
        </p:spPr>
        <p:txBody>
          <a:bodyPr>
            <a:normAutofit/>
          </a:bodyPr>
          <a:lstStyle/>
          <a:p>
            <a:pPr marL="731484" indent="-731484" algn="just">
              <a:lnSpc>
                <a:spcPct val="150000"/>
              </a:lnSpc>
              <a:spcBef>
                <a:spcPts val="0"/>
              </a:spcBef>
              <a:buFont typeface="Wingdings" panose="05000000000000000000" pitchFamily="2" charset="2"/>
              <a:buChar char="&amp;"/>
            </a:pPr>
            <a:r>
              <a:rPr lang="en-US"/>
              <a:t>Là loại lai giữa ngôn ngữ lập trình và ngôn ngữ tự nhiên.</a:t>
            </a:r>
          </a:p>
          <a:p>
            <a:pPr marL="731484" indent="-731484" algn="just">
              <a:lnSpc>
                <a:spcPct val="150000"/>
              </a:lnSpc>
              <a:spcBef>
                <a:spcPts val="0"/>
              </a:spcBef>
              <a:buFont typeface="Wingdings" panose="05000000000000000000" pitchFamily="2" charset="2"/>
              <a:buChar char="&amp;"/>
            </a:pPr>
            <a:r>
              <a:rPr lang="en-US"/>
              <a:t>Hoặc là là dạng một ngôn ngữ quy ước (theo chuẩn).</a:t>
            </a:r>
          </a:p>
          <a:p>
            <a:pPr marL="731484" indent="-731484" algn="just">
              <a:lnSpc>
                <a:spcPct val="150000"/>
              </a:lnSpc>
              <a:spcBef>
                <a:spcPts val="0"/>
              </a:spcBef>
              <a:buFont typeface="Wingdings" panose="05000000000000000000" pitchFamily="2" charset="2"/>
              <a:buChar char="&amp;"/>
            </a:pPr>
            <a:r>
              <a:rPr lang="en-US"/>
              <a:t>Hoặc là dạng ngôn ngữ lập trình.</a:t>
            </a:r>
          </a:p>
          <a:p>
            <a:pPr marL="731484" indent="-731484" algn="just">
              <a:lnSpc>
                <a:spcPct val="150000"/>
              </a:lnSpc>
              <a:spcBef>
                <a:spcPts val="0"/>
              </a:spcBef>
              <a:buFont typeface="Wingdings" panose="05000000000000000000" pitchFamily="2" charset="2"/>
              <a:buChar char="&amp;"/>
            </a:pPr>
            <a:endParaRPr lang="en-US"/>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1035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192000" cy="1325563"/>
          </a:xfrm>
        </p:spPr>
        <p:txBody>
          <a:bodyPr>
            <a:normAutofit/>
            <a:scene3d>
              <a:camera prst="orthographicFront"/>
              <a:lightRig rig="soft" dir="t">
                <a:rot lat="0" lon="0" rev="15600000"/>
              </a:lightRig>
            </a:scene3d>
            <a:sp3d extrusionH="57150" prstMaterial="softEdge">
              <a:bevelT w="25400" h="38100"/>
            </a:sp3d>
          </a:bodyPr>
          <a:lstStyle/>
          <a:p>
            <a:r>
              <a:rPr lang="en-US" sz="3600" b="1">
                <a:ln/>
                <a:solidFill>
                  <a:schemeClr val="accent4"/>
                </a:solidFill>
              </a:rPr>
              <a:t>Ví dụ 1.8: giải phương trình ax</a:t>
            </a:r>
            <a:r>
              <a:rPr lang="en-US" sz="3600" b="1" baseline="30000">
                <a:ln/>
                <a:solidFill>
                  <a:schemeClr val="accent4"/>
                </a:solidFill>
              </a:rPr>
              <a:t>2</a:t>
            </a:r>
            <a:r>
              <a:rPr lang="en-US" sz="3600" b="1">
                <a:ln/>
                <a:solidFill>
                  <a:schemeClr val="accent4"/>
                </a:solidFill>
              </a:rPr>
              <a:t> + bx + c = 0 (a </a:t>
            </a:r>
            <a:r>
              <a:rPr lang="en-US" sz="3600" b="1">
                <a:ln/>
                <a:solidFill>
                  <a:schemeClr val="accent4"/>
                </a:solidFill>
                <a:sym typeface="Symbol" panose="05050102010706020507" pitchFamily="18" charset="2"/>
              </a:rPr>
              <a:t> 0</a:t>
            </a:r>
            <a:r>
              <a:rPr lang="en-US" sz="3600" b="1">
                <a:ln/>
                <a:solidFill>
                  <a:schemeClr val="accent4"/>
                </a:solidFill>
              </a:rPr>
              <a:t>)</a:t>
            </a:r>
          </a:p>
        </p:txBody>
      </p:sp>
      <p:graphicFrame>
        <p:nvGraphicFramePr>
          <p:cNvPr id="33" name="Table 32"/>
          <p:cNvGraphicFramePr>
            <a:graphicFrameLocks noGrp="1"/>
          </p:cNvGraphicFramePr>
          <p:nvPr/>
        </p:nvGraphicFramePr>
        <p:xfrm>
          <a:off x="599609" y="1888765"/>
          <a:ext cx="5527343" cy="4077321"/>
        </p:xfrm>
        <a:graphic>
          <a:graphicData uri="http://schemas.openxmlformats.org/drawingml/2006/table">
            <a:tbl>
              <a:tblPr firstRow="1" firstCol="1" bandRow="1">
                <a:tableStyleId>{5940675A-B579-460E-94D1-54222C63F5DA}</a:tableStyleId>
              </a:tblPr>
              <a:tblGrid>
                <a:gridCol w="5527343">
                  <a:extLst>
                    <a:ext uri="{9D8B030D-6E8A-4147-A177-3AD203B41FA5}">
                      <a16:colId xmlns:a16="http://schemas.microsoft.com/office/drawing/2014/main" val="20000"/>
                    </a:ext>
                  </a:extLst>
                </a:gridCol>
              </a:tblGrid>
              <a:tr h="4077321">
                <a:tc>
                  <a:txBody>
                    <a:bodyPr/>
                    <a:lstStyle/>
                    <a:p>
                      <a:pPr marL="0" marR="0" algn="just">
                        <a:lnSpc>
                          <a:spcPct val="100000"/>
                        </a:lnSpc>
                        <a:spcBef>
                          <a:spcPts val="0"/>
                        </a:spcBef>
                        <a:spcAft>
                          <a:spcPts val="0"/>
                        </a:spcAft>
                      </a:pPr>
                      <a:r>
                        <a:rPr lang="en-US" sz="2400" u="none">
                          <a:solidFill>
                            <a:srgbClr val="0070C0"/>
                          </a:solidFill>
                          <a:effectLst/>
                          <a:latin typeface="Tahoma" panose="020B0604030504040204" pitchFamily="34" charset="0"/>
                          <a:ea typeface="Tahoma" panose="020B0604030504040204" pitchFamily="34" charset="0"/>
                          <a:cs typeface="Tahoma" panose="020B0604030504040204" pitchFamily="34" charset="0"/>
                        </a:rPr>
                        <a:t>void</a:t>
                      </a:r>
                      <a:r>
                        <a:rPr lang="en-US" sz="2400" u="none">
                          <a:effectLst/>
                          <a:latin typeface="Tahoma" panose="020B0604030504040204" pitchFamily="34" charset="0"/>
                          <a:ea typeface="Tahoma" panose="020B0604030504040204" pitchFamily="34" charset="0"/>
                          <a:cs typeface="Tahoma" panose="020B0604030504040204" pitchFamily="34" charset="0"/>
                        </a:rPr>
                        <a:t> TimNghiem(</a:t>
                      </a:r>
                      <a:r>
                        <a:rPr lang="en-US" sz="2400">
                          <a:effectLst/>
                          <a:latin typeface="Tahoma" panose="020B0604030504040204" pitchFamily="34" charset="0"/>
                          <a:ea typeface="Tahoma" panose="020B0604030504040204" pitchFamily="34" charset="0"/>
                          <a:cs typeface="Tahoma" panose="020B0604030504040204" pitchFamily="34" charset="0"/>
                        </a:rPr>
                        <a:t>a, b, c)</a:t>
                      </a:r>
                    </a:p>
                    <a:p>
                      <a:pPr marL="0" marR="0" algn="just">
                        <a:lnSpc>
                          <a:spcPct val="100000"/>
                        </a:lnSpc>
                        <a:spcBef>
                          <a:spcPts val="0"/>
                        </a:spcBef>
                        <a:spcAft>
                          <a:spcPts val="0"/>
                        </a:spcAft>
                      </a:pPr>
                      <a:r>
                        <a:rPr lang="en-US" sz="2400">
                          <a:effectLst/>
                          <a:latin typeface="Tahoma" panose="020B0604030504040204" pitchFamily="34" charset="0"/>
                          <a:ea typeface="Tahoma" panose="020B0604030504040204" pitchFamily="34" charset="0"/>
                          <a:cs typeface="Tahoma" panose="020B0604030504040204" pitchFamily="34" charset="0"/>
                        </a:rPr>
                        <a:t>{</a:t>
                      </a:r>
                    </a:p>
                    <a:p>
                      <a:pPr marL="0" marR="0" algn="just">
                        <a:lnSpc>
                          <a:spcPct val="100000"/>
                        </a:lnSpc>
                        <a:spcBef>
                          <a:spcPts val="0"/>
                        </a:spcBef>
                        <a:spcAft>
                          <a:spcPts val="0"/>
                        </a:spcAft>
                      </a:pPr>
                      <a:r>
                        <a:rPr lang="en-US" sz="2400">
                          <a:effectLst/>
                          <a:latin typeface="Tahoma" panose="020B0604030504040204" pitchFamily="34" charset="0"/>
                          <a:ea typeface="Tahoma" panose="020B0604030504040204" pitchFamily="34" charset="0"/>
                          <a:cs typeface="Tahoma" panose="020B0604030504040204" pitchFamily="34" charset="0"/>
                        </a:rPr>
                        <a:t>     </a:t>
                      </a:r>
                      <a:r>
                        <a:rPr lang="en-US" sz="2400" baseline="0">
                          <a:effectLst/>
                          <a:latin typeface="Tahoma" panose="020B0604030504040204" pitchFamily="34" charset="0"/>
                          <a:ea typeface="Tahoma" panose="020B0604030504040204" pitchFamily="34" charset="0"/>
                          <a:cs typeface="Tahoma" panose="020B0604030504040204" pitchFamily="34" charset="0"/>
                        </a:rPr>
                        <a:t>delta = b*b – 4*a*c, x1, x2;</a:t>
                      </a:r>
                    </a:p>
                    <a:p>
                      <a:pPr marL="0" marR="0" algn="just">
                        <a:lnSpc>
                          <a:spcPct val="100000"/>
                        </a:lnSpc>
                        <a:spcBef>
                          <a:spcPts val="0"/>
                        </a:spcBef>
                        <a:spcAft>
                          <a:spcPts val="0"/>
                        </a:spcAft>
                      </a:pPr>
                      <a:r>
                        <a:rPr lang="en-US" sz="2400" baseline="0">
                          <a:effectLst/>
                          <a:latin typeface="Tahoma" panose="020B0604030504040204" pitchFamily="34" charset="0"/>
                          <a:ea typeface="Tahoma" panose="020B0604030504040204" pitchFamily="34" charset="0"/>
                          <a:cs typeface="Tahoma" panose="020B0604030504040204" pitchFamily="34" charset="0"/>
                        </a:rPr>
                        <a:t>     </a:t>
                      </a:r>
                      <a:r>
                        <a:rPr lang="en-US" sz="2400" baseline="0">
                          <a:solidFill>
                            <a:srgbClr val="0070C0"/>
                          </a:solidFill>
                          <a:effectLst/>
                          <a:latin typeface="Tahoma" panose="020B0604030504040204" pitchFamily="34" charset="0"/>
                          <a:ea typeface="Tahoma" panose="020B0604030504040204" pitchFamily="34" charset="0"/>
                          <a:cs typeface="Tahoma" panose="020B0604030504040204" pitchFamily="34" charset="0"/>
                        </a:rPr>
                        <a:t>Nếu </a:t>
                      </a:r>
                      <a:r>
                        <a:rPr lang="en-US" sz="2400" baseline="0">
                          <a:effectLst/>
                          <a:latin typeface="Tahoma" panose="020B0604030504040204" pitchFamily="34" charset="0"/>
                          <a:ea typeface="Tahoma" panose="020B0604030504040204" pitchFamily="34" charset="0"/>
                          <a:cs typeface="Tahoma" panose="020B0604030504040204" pitchFamily="34" charset="0"/>
                        </a:rPr>
                        <a:t>delta&lt;0</a:t>
                      </a:r>
                    </a:p>
                    <a:p>
                      <a:pPr marL="0" marR="0" algn="just">
                        <a:lnSpc>
                          <a:spcPct val="100000"/>
                        </a:lnSpc>
                        <a:spcBef>
                          <a:spcPts val="0"/>
                        </a:spcBef>
                        <a:spcAft>
                          <a:spcPts val="0"/>
                        </a:spcAft>
                      </a:pPr>
                      <a:r>
                        <a:rPr lang="en-US" sz="2400" baseline="0">
                          <a:effectLst/>
                          <a:latin typeface="Tahoma" panose="020B0604030504040204" pitchFamily="34" charset="0"/>
                          <a:ea typeface="Tahoma" panose="020B0604030504040204" pitchFamily="34" charset="0"/>
                          <a:cs typeface="Tahoma" panose="020B0604030504040204" pitchFamily="34" charset="0"/>
                        </a:rPr>
                        <a:t>         thì phương trình vô nghiệm;</a:t>
                      </a:r>
                    </a:p>
                    <a:p>
                      <a:pPr marL="0" marR="0" algn="just">
                        <a:lnSpc>
                          <a:spcPct val="100000"/>
                        </a:lnSpc>
                        <a:spcBef>
                          <a:spcPts val="0"/>
                        </a:spcBef>
                        <a:spcAft>
                          <a:spcPts val="0"/>
                        </a:spcAft>
                      </a:pPr>
                      <a:r>
                        <a:rPr lang="en-US" sz="2400" baseline="0">
                          <a:effectLst/>
                          <a:latin typeface="Tahoma" panose="020B0604030504040204" pitchFamily="34" charset="0"/>
                          <a:ea typeface="Tahoma" panose="020B0604030504040204" pitchFamily="34" charset="0"/>
                          <a:cs typeface="Tahoma" panose="020B0604030504040204" pitchFamily="34" charset="0"/>
                        </a:rPr>
                        <a:t>     </a:t>
                      </a:r>
                      <a:r>
                        <a:rPr lang="en-US" sz="2400" baseline="0">
                          <a:solidFill>
                            <a:srgbClr val="0070C0"/>
                          </a:solidFill>
                          <a:effectLst/>
                          <a:latin typeface="Tahoma" panose="020B0604030504040204" pitchFamily="34" charset="0"/>
                          <a:ea typeface="Tahoma" panose="020B0604030504040204" pitchFamily="34" charset="0"/>
                          <a:cs typeface="Tahoma" panose="020B0604030504040204" pitchFamily="34" charset="0"/>
                        </a:rPr>
                        <a:t>Nếu</a:t>
                      </a:r>
                      <a:r>
                        <a:rPr lang="en-US" sz="2400" baseline="0">
                          <a:effectLst/>
                          <a:latin typeface="Tahoma" panose="020B0604030504040204" pitchFamily="34" charset="0"/>
                          <a:ea typeface="Tahoma" panose="020B0604030504040204" pitchFamily="34" charset="0"/>
                          <a:cs typeface="Tahoma" panose="020B0604030504040204" pitchFamily="34" charset="0"/>
                        </a:rPr>
                        <a:t> delta==0</a:t>
                      </a:r>
                    </a:p>
                    <a:p>
                      <a:pPr marL="0" marR="0" algn="just">
                        <a:lnSpc>
                          <a:spcPct val="100000"/>
                        </a:lnSpc>
                        <a:spcBef>
                          <a:spcPts val="0"/>
                        </a:spcBef>
                        <a:spcAft>
                          <a:spcPts val="0"/>
                        </a:spcAft>
                      </a:pPr>
                      <a:r>
                        <a:rPr lang="en-US" sz="2400" baseline="0">
                          <a:effectLst/>
                          <a:latin typeface="Tahoma" panose="020B0604030504040204" pitchFamily="34" charset="0"/>
                          <a:ea typeface="Tahoma" panose="020B0604030504040204" pitchFamily="34" charset="0"/>
                          <a:cs typeface="Tahoma" panose="020B0604030504040204" pitchFamily="34" charset="0"/>
                        </a:rPr>
                        <a:t>         phương trình có hai nghiệm phân biệt:</a:t>
                      </a:r>
                    </a:p>
                    <a:p>
                      <a:pPr marL="0" marR="0" algn="just">
                        <a:lnSpc>
                          <a:spcPct val="100000"/>
                        </a:lnSpc>
                        <a:spcBef>
                          <a:spcPts val="0"/>
                        </a:spcBef>
                        <a:spcAft>
                          <a:spcPts val="0"/>
                        </a:spcAft>
                      </a:pPr>
                      <a:r>
                        <a:rPr lang="en-US" sz="2400" baseline="0">
                          <a:effectLst/>
                          <a:latin typeface="Tahoma" panose="020B0604030504040204" pitchFamily="34" charset="0"/>
                          <a:ea typeface="Tahoma" panose="020B0604030504040204" pitchFamily="34" charset="0"/>
                          <a:cs typeface="Tahoma" panose="020B0604030504040204" pitchFamily="34" charset="0"/>
                        </a:rPr>
                        <a:t>         </a:t>
                      </a:r>
                      <a:r>
                        <a:rPr lang="en-US" sz="2400">
                          <a:effectLst/>
                          <a:latin typeface="Tahoma" panose="020B0604030504040204" pitchFamily="34" charset="0"/>
                          <a:ea typeface="Tahoma" panose="020B0604030504040204" pitchFamily="34" charset="0"/>
                          <a:cs typeface="Tahoma" panose="020B0604030504040204" pitchFamily="34" charset="0"/>
                        </a:rPr>
                        <a:t>x1 =-b/(2*a);</a:t>
                      </a:r>
                    </a:p>
                    <a:p>
                      <a:pPr marL="0" marR="0" algn="just">
                        <a:lnSpc>
                          <a:spcPct val="100000"/>
                        </a:lnSpc>
                        <a:spcBef>
                          <a:spcPts val="0"/>
                        </a:spcBef>
                        <a:spcAft>
                          <a:spcPts val="0"/>
                        </a:spcAft>
                      </a:pPr>
                      <a:r>
                        <a:rPr lang="en-US" sz="2400">
                          <a:effectLst/>
                          <a:latin typeface="Tahoma" panose="020B0604030504040204" pitchFamily="34" charset="0"/>
                          <a:ea typeface="Tahoma" panose="020B0604030504040204" pitchFamily="34" charset="0"/>
                          <a:cs typeface="Tahoma" panose="020B0604030504040204" pitchFamily="34" charset="0"/>
                        </a:rPr>
                        <a:t>         x2</a:t>
                      </a:r>
                      <a:r>
                        <a:rPr lang="en-US" sz="2400" baseline="0">
                          <a:effectLst/>
                          <a:latin typeface="Tahoma" panose="020B0604030504040204" pitchFamily="34" charset="0"/>
                          <a:ea typeface="Tahoma" panose="020B0604030504040204" pitchFamily="34" charset="0"/>
                          <a:cs typeface="Tahoma" panose="020B0604030504040204" pitchFamily="34" charset="0"/>
                        </a:rPr>
                        <a:t> =</a:t>
                      </a:r>
                      <a:r>
                        <a:rPr lang="en-US" sz="2400">
                          <a:effectLst/>
                          <a:latin typeface="Tahoma" panose="020B0604030504040204" pitchFamily="34" charset="0"/>
                          <a:ea typeface="Tahoma" panose="020B0604030504040204" pitchFamily="34" charset="0"/>
                          <a:cs typeface="Tahoma" panose="020B0604030504040204" pitchFamily="34" charset="0"/>
                        </a:rPr>
                        <a:t>-b/(2*a);</a:t>
                      </a:r>
                      <a:endParaRPr lang="en-US" sz="2400" baseline="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00000"/>
                        </a:lnSpc>
                        <a:spcBef>
                          <a:spcPts val="0"/>
                        </a:spcBef>
                        <a:spcAft>
                          <a:spcPts val="0"/>
                        </a:spcAft>
                      </a:pPr>
                      <a:r>
                        <a:rPr lang="en-US" sz="2400" baseline="0">
                          <a:effectLst/>
                          <a:latin typeface="Tahoma" panose="020B0604030504040204" pitchFamily="34" charset="0"/>
                          <a:ea typeface="Tahoma" panose="020B0604030504040204" pitchFamily="34" charset="0"/>
                          <a:cs typeface="Tahoma" panose="020B0604030504040204"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nvGraphicFramePr>
        <p:xfrm>
          <a:off x="6388314" y="1822738"/>
          <a:ext cx="5527343" cy="3528752"/>
        </p:xfrm>
        <a:graphic>
          <a:graphicData uri="http://schemas.openxmlformats.org/drawingml/2006/table">
            <a:tbl>
              <a:tblPr firstRow="1" firstCol="1" bandRow="1">
                <a:tableStyleId>{5940675A-B579-460E-94D1-54222C63F5DA}</a:tableStyleId>
              </a:tblPr>
              <a:tblGrid>
                <a:gridCol w="5527343">
                  <a:extLst>
                    <a:ext uri="{9D8B030D-6E8A-4147-A177-3AD203B41FA5}">
                      <a16:colId xmlns:a16="http://schemas.microsoft.com/office/drawing/2014/main" val="20000"/>
                    </a:ext>
                  </a:extLst>
                </a:gridCol>
              </a:tblGrid>
              <a:tr h="3528752">
                <a:tc>
                  <a:txBody>
                    <a:bodyPr/>
                    <a:lstStyle/>
                    <a:p>
                      <a:pPr marL="0" marR="0" algn="just">
                        <a:lnSpc>
                          <a:spcPct val="100000"/>
                        </a:lnSpc>
                        <a:spcBef>
                          <a:spcPts val="0"/>
                        </a:spcBef>
                        <a:spcAft>
                          <a:spcPts val="0"/>
                        </a:spcAft>
                      </a:pPr>
                      <a:r>
                        <a:rPr lang="en-US" sz="2400" baseline="0">
                          <a:solidFill>
                            <a:srgbClr val="0070C0"/>
                          </a:solidFill>
                          <a:effectLst/>
                          <a:latin typeface="Tahoma" panose="020B0604030504040204" pitchFamily="34" charset="0"/>
                          <a:ea typeface="Tahoma" panose="020B0604030504040204" pitchFamily="34" charset="0"/>
                          <a:cs typeface="Tahoma" panose="020B0604030504040204" pitchFamily="34" charset="0"/>
                        </a:rPr>
                        <a:t>Nếu </a:t>
                      </a:r>
                      <a:r>
                        <a:rPr lang="en-US" sz="2400" baseline="0">
                          <a:effectLst/>
                          <a:latin typeface="Tahoma" panose="020B0604030504040204" pitchFamily="34" charset="0"/>
                          <a:ea typeface="Tahoma" panose="020B0604030504040204" pitchFamily="34" charset="0"/>
                          <a:cs typeface="Tahoma" panose="020B0604030504040204" pitchFamily="34" charset="0"/>
                        </a:rPr>
                        <a:t>delta&gt;0 thì:</a:t>
                      </a:r>
                    </a:p>
                    <a:p>
                      <a:pPr marL="0" marR="0" algn="just">
                        <a:lnSpc>
                          <a:spcPct val="100000"/>
                        </a:lnSpc>
                        <a:spcBef>
                          <a:spcPts val="0"/>
                        </a:spcBef>
                        <a:spcAft>
                          <a:spcPts val="0"/>
                        </a:spcAft>
                      </a:pPr>
                      <a:r>
                        <a:rPr lang="en-US" sz="2400" baseline="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        Phuong trinh co 2 Nghiem kep x1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400">
                          <a:effectLst/>
                          <a:latin typeface="Tahoma" panose="020B0604030504040204" pitchFamily="34" charset="0"/>
                          <a:ea typeface="Tahoma" panose="020B0604030504040204" pitchFamily="34" charset="0"/>
                          <a:cs typeface="Tahoma" panose="020B0604030504040204" pitchFamily="34" charset="0"/>
                        </a:rPr>
                        <a:t>        x1 = (-b-sqrt(delta))/(2*a);</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400">
                          <a:effectLst/>
                          <a:latin typeface="Tahoma" panose="020B0604030504040204" pitchFamily="34" charset="0"/>
                          <a:ea typeface="Tahoma" panose="020B0604030504040204" pitchFamily="34" charset="0"/>
                          <a:cs typeface="Tahoma" panose="020B0604030504040204" pitchFamily="34" charset="0"/>
                        </a:rPr>
                        <a:t>         x2 = (-b+sqrt(delta))/(2*a);</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400" baseline="0">
                          <a:effectLst/>
                          <a:latin typeface="Tahoma" panose="020B0604030504040204" pitchFamily="34" charset="0"/>
                          <a:ea typeface="Tahoma" panose="020B0604030504040204" pitchFamily="34" charset="0"/>
                          <a:cs typeface="Tahoma" panose="020B0604030504040204" pitchFamily="34" charset="0"/>
                        </a:rPr>
                        <a:t> </a:t>
                      </a:r>
                    </a:p>
                    <a:p>
                      <a:pPr marL="0" marR="0" algn="just">
                        <a:lnSpc>
                          <a:spcPct val="100000"/>
                        </a:lnSpc>
                        <a:spcBef>
                          <a:spcPts val="0"/>
                        </a:spcBef>
                        <a:spcAft>
                          <a:spcPts val="0"/>
                        </a:spcAft>
                      </a:pPr>
                      <a:r>
                        <a:rPr lang="en-US" sz="2400" baseline="0">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1509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4"/>
            <a:ext cx="12192000" cy="1325563"/>
          </a:xfrm>
          <a:solidFill>
            <a:srgbClr val="0070C0"/>
          </a:solidFill>
        </p:spPr>
        <p:txBody>
          <a:bodyPr>
            <a:scene3d>
              <a:camera prst="orthographicFront"/>
              <a:lightRig rig="soft" dir="t">
                <a:rot lat="0" lon="0" rev="15600000"/>
              </a:lightRig>
            </a:scene3d>
            <a:sp3d extrusionH="57150" prstMaterial="softEdge">
              <a:bevelT w="25400" h="38100"/>
            </a:sp3d>
          </a:bodyPr>
          <a:lstStyle/>
          <a:p>
            <a:r>
              <a:rPr lang="en-US" b="1">
                <a:ln/>
                <a:solidFill>
                  <a:schemeClr val="bg1"/>
                </a:solidFill>
              </a:rPr>
              <a:t>MỐI QUAN HỆ GIỮA CTDL VÀ THUẬT GIẢI</a:t>
            </a:r>
          </a:p>
        </p:txBody>
      </p:sp>
      <p:sp>
        <p:nvSpPr>
          <p:cNvPr id="9" name="Rectangle 8"/>
          <p:cNvSpPr/>
          <p:nvPr/>
        </p:nvSpPr>
        <p:spPr>
          <a:xfrm>
            <a:off x="8948833" y="3595167"/>
            <a:ext cx="1064596"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a:ea typeface="+mn-ea"/>
                <a:cs typeface="+mn-cs"/>
                <a:sym typeface="Symbol" panose="05050102010706020507" pitchFamily="18" charset="2"/>
              </a:rPr>
              <a:t>Dog</a:t>
            </a:r>
            <a:endParaRPr kumimoji="0" lang="en-US" sz="2400" b="1" i="0" u="none" strike="noStrike" kern="1200" cap="none" spc="0" normalizeH="0" baseline="0" noProof="0">
              <a:ln>
                <a:noFill/>
              </a:ln>
              <a:solidFill>
                <a:srgbClr val="FF0000"/>
              </a:solidFill>
              <a:effectLst/>
              <a:uLnTx/>
              <a:uFillTx/>
              <a:latin typeface="Calibri"/>
              <a:ea typeface="+mn-ea"/>
              <a:cs typeface="+mn-cs"/>
            </a:endParaRPr>
          </a:p>
        </p:txBody>
      </p:sp>
      <p:sp>
        <p:nvSpPr>
          <p:cNvPr id="10" name="Rectangle 9"/>
          <p:cNvSpPr/>
          <p:nvPr/>
        </p:nvSpPr>
        <p:spPr>
          <a:xfrm>
            <a:off x="10223290" y="3595167"/>
            <a:ext cx="1451843"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a:ea typeface="+mn-ea"/>
                <a:cs typeface="+mn-cs"/>
                <a:sym typeface="Symbol" panose="05050102010706020507" pitchFamily="18" charset="2"/>
              </a:rPr>
              <a:t></a:t>
            </a:r>
            <a:r>
              <a:rPr kumimoji="0" lang="en-US" sz="2400" b="1" i="0" u="none" strike="noStrike" kern="1200" cap="none" spc="0" normalizeH="0" baseline="0" noProof="0">
                <a:ln>
                  <a:noFill/>
                </a:ln>
                <a:solidFill>
                  <a:srgbClr val="FF0000"/>
                </a:solidFill>
                <a:effectLst/>
                <a:uLnTx/>
                <a:uFillTx/>
                <a:latin typeface="Calibri"/>
                <a:ea typeface="+mn-ea"/>
                <a:cs typeface="+mn-cs"/>
              </a:rPr>
              <a:t> 9 lần</a:t>
            </a:r>
          </a:p>
        </p:txBody>
      </p:sp>
      <p:graphicFrame>
        <p:nvGraphicFramePr>
          <p:cNvPr id="13" name="Table 12"/>
          <p:cNvGraphicFramePr>
            <a:graphicFrameLocks noGrp="1"/>
          </p:cNvGraphicFramePr>
          <p:nvPr/>
        </p:nvGraphicFramePr>
        <p:xfrm>
          <a:off x="4062336" y="1373100"/>
          <a:ext cx="4361845" cy="5057680"/>
        </p:xfrm>
        <a:graphic>
          <a:graphicData uri="http://schemas.openxmlformats.org/drawingml/2006/table">
            <a:tbl>
              <a:tblPr firstRow="1" bandRow="1">
                <a:tableStyleId>{5940675A-B579-460E-94D1-54222C63F5DA}</a:tableStyleId>
              </a:tblPr>
              <a:tblGrid>
                <a:gridCol w="704536">
                  <a:extLst>
                    <a:ext uri="{9D8B030D-6E8A-4147-A177-3AD203B41FA5}">
                      <a16:colId xmlns:a16="http://schemas.microsoft.com/office/drawing/2014/main" val="20000"/>
                    </a:ext>
                  </a:extLst>
                </a:gridCol>
                <a:gridCol w="1855333">
                  <a:extLst>
                    <a:ext uri="{9D8B030D-6E8A-4147-A177-3AD203B41FA5}">
                      <a16:colId xmlns:a16="http://schemas.microsoft.com/office/drawing/2014/main" val="20001"/>
                    </a:ext>
                  </a:extLst>
                </a:gridCol>
                <a:gridCol w="1801976">
                  <a:extLst>
                    <a:ext uri="{9D8B030D-6E8A-4147-A177-3AD203B41FA5}">
                      <a16:colId xmlns:a16="http://schemas.microsoft.com/office/drawing/2014/main" val="20002"/>
                    </a:ext>
                  </a:extLst>
                </a:gridCol>
              </a:tblGrid>
              <a:tr h="457200">
                <a:tc>
                  <a:txBody>
                    <a:bodyPr/>
                    <a:lstStyle/>
                    <a:p>
                      <a:r>
                        <a:rPr lang="en-US" sz="2400">
                          <a:solidFill>
                            <a:schemeClr val="tx1"/>
                          </a:solidFill>
                        </a:rPr>
                        <a:t>STT</a:t>
                      </a:r>
                    </a:p>
                  </a:txBody>
                  <a:tcPr>
                    <a:solidFill>
                      <a:schemeClr val="accent1">
                        <a:lumMod val="20000"/>
                        <a:lumOff val="80000"/>
                      </a:schemeClr>
                    </a:solidFill>
                  </a:tcPr>
                </a:tc>
                <a:tc>
                  <a:txBody>
                    <a:bodyPr/>
                    <a:lstStyle/>
                    <a:p>
                      <a:r>
                        <a:rPr lang="en-US" sz="2400">
                          <a:solidFill>
                            <a:schemeClr val="tx1"/>
                          </a:solidFill>
                        </a:rPr>
                        <a:t>English</a:t>
                      </a:r>
                    </a:p>
                  </a:txBody>
                  <a:tcPr>
                    <a:solidFill>
                      <a:schemeClr val="accent1">
                        <a:lumMod val="20000"/>
                        <a:lumOff val="80000"/>
                      </a:schemeClr>
                    </a:solidFill>
                  </a:tcPr>
                </a:tc>
                <a:tc>
                  <a:txBody>
                    <a:bodyPr/>
                    <a:lstStyle/>
                    <a:p>
                      <a:r>
                        <a:rPr lang="en-US" sz="2400">
                          <a:solidFill>
                            <a:schemeClr val="tx1"/>
                          </a:solidFill>
                        </a:rPr>
                        <a:t>Tiếng</a:t>
                      </a:r>
                      <a:r>
                        <a:rPr lang="en-US" sz="2400" baseline="0">
                          <a:solidFill>
                            <a:schemeClr val="tx1"/>
                          </a:solidFill>
                        </a:rPr>
                        <a:t> Việt</a:t>
                      </a:r>
                      <a:endParaRPr lang="en-US" sz="240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r h="457200">
                <a:tc>
                  <a:txBody>
                    <a:bodyPr/>
                    <a:lstStyle/>
                    <a:p>
                      <a:r>
                        <a:rPr lang="en-US" sz="2400"/>
                        <a:t>1</a:t>
                      </a:r>
                    </a:p>
                  </a:txBody>
                  <a:tcPr/>
                </a:tc>
                <a:tc>
                  <a:txBody>
                    <a:bodyPr/>
                    <a:lstStyle/>
                    <a:p>
                      <a:r>
                        <a:rPr lang="en-US" sz="2400"/>
                        <a:t>Animal</a:t>
                      </a:r>
                    </a:p>
                  </a:txBody>
                  <a:tcPr/>
                </a:tc>
                <a:tc>
                  <a:txBody>
                    <a:bodyPr/>
                    <a:lstStyle/>
                    <a:p>
                      <a:r>
                        <a:rPr lang="en-US" sz="2400"/>
                        <a:t>Động</a:t>
                      </a:r>
                      <a:r>
                        <a:rPr lang="en-US" sz="2400" baseline="0"/>
                        <a:t> vật</a:t>
                      </a:r>
                      <a:endParaRPr lang="en-US" sz="2400"/>
                    </a:p>
                  </a:txBody>
                  <a:tcPr/>
                </a:tc>
                <a:extLst>
                  <a:ext uri="{0D108BD9-81ED-4DB2-BD59-A6C34878D82A}">
                    <a16:rowId xmlns:a16="http://schemas.microsoft.com/office/drawing/2014/main" val="10001"/>
                  </a:ext>
                </a:extLst>
              </a:tr>
              <a:tr h="485680">
                <a:tc>
                  <a:txBody>
                    <a:bodyPr/>
                    <a:lstStyle/>
                    <a:p>
                      <a:r>
                        <a:rPr lang="en-US" sz="2400"/>
                        <a:t>2</a:t>
                      </a:r>
                    </a:p>
                  </a:txBody>
                  <a:tcPr/>
                </a:tc>
                <a:tc>
                  <a:txBody>
                    <a:bodyPr/>
                    <a:lstStyle/>
                    <a:p>
                      <a:r>
                        <a:rPr lang="en-US" sz="2400"/>
                        <a:t>Award</a:t>
                      </a:r>
                    </a:p>
                  </a:txBody>
                  <a:tcPr/>
                </a:tc>
                <a:tc>
                  <a:txBody>
                    <a:bodyPr/>
                    <a:lstStyle/>
                    <a:p>
                      <a:r>
                        <a:rPr lang="en-US" sz="2400"/>
                        <a:t>Giải</a:t>
                      </a:r>
                      <a:r>
                        <a:rPr lang="en-US" sz="2400" baseline="0"/>
                        <a:t> thưởng</a:t>
                      </a:r>
                      <a:endParaRPr lang="en-US" sz="2400"/>
                    </a:p>
                  </a:txBody>
                  <a:tcPr/>
                </a:tc>
                <a:extLst>
                  <a:ext uri="{0D108BD9-81ED-4DB2-BD59-A6C34878D82A}">
                    <a16:rowId xmlns:a16="http://schemas.microsoft.com/office/drawing/2014/main" val="10002"/>
                  </a:ext>
                </a:extLst>
              </a:tr>
              <a:tr h="457200">
                <a:tc>
                  <a:txBody>
                    <a:bodyPr/>
                    <a:lstStyle/>
                    <a:p>
                      <a:r>
                        <a:rPr lang="en-US" sz="2400"/>
                        <a:t>3</a:t>
                      </a:r>
                    </a:p>
                  </a:txBody>
                  <a:tcPr/>
                </a:tc>
                <a:tc>
                  <a:txBody>
                    <a:bodyPr/>
                    <a:lstStyle/>
                    <a:p>
                      <a:r>
                        <a:rPr lang="en-US" sz="2400"/>
                        <a:t>Apple</a:t>
                      </a:r>
                    </a:p>
                  </a:txBody>
                  <a:tcPr/>
                </a:tc>
                <a:tc>
                  <a:txBody>
                    <a:bodyPr/>
                    <a:lstStyle/>
                    <a:p>
                      <a:r>
                        <a:rPr lang="en-US" sz="2400"/>
                        <a:t>Quả táo</a:t>
                      </a:r>
                    </a:p>
                  </a:txBody>
                  <a:tcPr/>
                </a:tc>
                <a:extLst>
                  <a:ext uri="{0D108BD9-81ED-4DB2-BD59-A6C34878D82A}">
                    <a16:rowId xmlns:a16="http://schemas.microsoft.com/office/drawing/2014/main" val="10003"/>
                  </a:ext>
                </a:extLst>
              </a:tr>
              <a:tr h="457200">
                <a:tc>
                  <a:txBody>
                    <a:bodyPr/>
                    <a:lstStyle/>
                    <a:p>
                      <a:r>
                        <a:rPr lang="en-US" sz="2400"/>
                        <a:t>4</a:t>
                      </a:r>
                    </a:p>
                  </a:txBody>
                  <a:tcPr/>
                </a:tc>
                <a:tc>
                  <a:txBody>
                    <a:bodyPr/>
                    <a:lstStyle/>
                    <a:p>
                      <a:r>
                        <a:rPr lang="en-US" sz="2400"/>
                        <a:t>Bread</a:t>
                      </a:r>
                    </a:p>
                  </a:txBody>
                  <a:tcPr/>
                </a:tc>
                <a:tc>
                  <a:txBody>
                    <a:bodyPr/>
                    <a:lstStyle/>
                    <a:p>
                      <a:r>
                        <a:rPr lang="en-US" sz="2400"/>
                        <a:t>Bánh</a:t>
                      </a:r>
                      <a:r>
                        <a:rPr lang="en-US" sz="2400" baseline="0"/>
                        <a:t> mì</a:t>
                      </a:r>
                      <a:endParaRPr lang="en-US" sz="2400"/>
                    </a:p>
                  </a:txBody>
                  <a:tcPr/>
                </a:tc>
                <a:extLst>
                  <a:ext uri="{0D108BD9-81ED-4DB2-BD59-A6C34878D82A}">
                    <a16:rowId xmlns:a16="http://schemas.microsoft.com/office/drawing/2014/main" val="10004"/>
                  </a:ext>
                </a:extLst>
              </a:tr>
              <a:tr h="457200">
                <a:tc>
                  <a:txBody>
                    <a:bodyPr/>
                    <a:lstStyle/>
                    <a:p>
                      <a:r>
                        <a:rPr lang="en-US" sz="2400"/>
                        <a:t>5</a:t>
                      </a:r>
                    </a:p>
                  </a:txBody>
                  <a:tcPr/>
                </a:tc>
                <a:tc>
                  <a:txBody>
                    <a:bodyPr/>
                    <a:lstStyle/>
                    <a:p>
                      <a:r>
                        <a:rPr lang="en-US" sz="2400"/>
                        <a:t>Busy</a:t>
                      </a:r>
                    </a:p>
                  </a:txBody>
                  <a:tcPr/>
                </a:tc>
                <a:tc>
                  <a:txBody>
                    <a:bodyPr/>
                    <a:lstStyle/>
                    <a:p>
                      <a:r>
                        <a:rPr lang="en-US" sz="2400"/>
                        <a:t>Bận rộn</a:t>
                      </a:r>
                    </a:p>
                  </a:txBody>
                  <a:tcPr/>
                </a:tc>
                <a:extLst>
                  <a:ext uri="{0D108BD9-81ED-4DB2-BD59-A6C34878D82A}">
                    <a16:rowId xmlns:a16="http://schemas.microsoft.com/office/drawing/2014/main" val="10005"/>
                  </a:ext>
                </a:extLst>
              </a:tr>
              <a:tr h="457200">
                <a:tc>
                  <a:txBody>
                    <a:bodyPr/>
                    <a:lstStyle/>
                    <a:p>
                      <a:r>
                        <a:rPr lang="en-US" sz="2400"/>
                        <a:t>6</a:t>
                      </a:r>
                    </a:p>
                  </a:txBody>
                  <a:tcPr/>
                </a:tc>
                <a:tc>
                  <a:txBody>
                    <a:bodyPr/>
                    <a:lstStyle/>
                    <a:p>
                      <a:r>
                        <a:rPr lang="en-US" sz="2400"/>
                        <a:t>Bus</a:t>
                      </a:r>
                    </a:p>
                  </a:txBody>
                  <a:tcPr/>
                </a:tc>
                <a:tc>
                  <a:txBody>
                    <a:bodyPr/>
                    <a:lstStyle/>
                    <a:p>
                      <a:r>
                        <a:rPr lang="en-US" sz="2400"/>
                        <a:t>Xe buýt</a:t>
                      </a:r>
                    </a:p>
                  </a:txBody>
                  <a:tcPr/>
                </a:tc>
                <a:extLst>
                  <a:ext uri="{0D108BD9-81ED-4DB2-BD59-A6C34878D82A}">
                    <a16:rowId xmlns:a16="http://schemas.microsoft.com/office/drawing/2014/main" val="10006"/>
                  </a:ext>
                </a:extLst>
              </a:tr>
              <a:tr h="457200">
                <a:tc>
                  <a:txBody>
                    <a:bodyPr/>
                    <a:lstStyle/>
                    <a:p>
                      <a:r>
                        <a:rPr lang="en-US" sz="2400"/>
                        <a:t>7</a:t>
                      </a:r>
                    </a:p>
                  </a:txBody>
                  <a:tcPr/>
                </a:tc>
                <a:tc>
                  <a:txBody>
                    <a:bodyPr/>
                    <a:lstStyle/>
                    <a:p>
                      <a:r>
                        <a:rPr lang="en-US" sz="2400"/>
                        <a:t>Chair</a:t>
                      </a:r>
                    </a:p>
                  </a:txBody>
                  <a:tcPr/>
                </a:tc>
                <a:tc>
                  <a:txBody>
                    <a:bodyPr/>
                    <a:lstStyle/>
                    <a:p>
                      <a:r>
                        <a:rPr lang="en-US" sz="2400"/>
                        <a:t>Cái</a:t>
                      </a:r>
                      <a:r>
                        <a:rPr lang="en-US" sz="2400" baseline="0"/>
                        <a:t> ghế</a:t>
                      </a:r>
                      <a:endParaRPr lang="en-US" sz="2400"/>
                    </a:p>
                  </a:txBody>
                  <a:tcPr/>
                </a:tc>
                <a:extLst>
                  <a:ext uri="{0D108BD9-81ED-4DB2-BD59-A6C34878D82A}">
                    <a16:rowId xmlns:a16="http://schemas.microsoft.com/office/drawing/2014/main" val="10007"/>
                  </a:ext>
                </a:extLst>
              </a:tr>
              <a:tr h="457200">
                <a:tc>
                  <a:txBody>
                    <a:bodyPr/>
                    <a:lstStyle/>
                    <a:p>
                      <a:r>
                        <a:rPr lang="en-US" sz="2400"/>
                        <a:t>8</a:t>
                      </a:r>
                    </a:p>
                  </a:txBody>
                  <a:tcPr/>
                </a:tc>
                <a:tc>
                  <a:txBody>
                    <a:bodyPr/>
                    <a:lstStyle/>
                    <a:p>
                      <a:r>
                        <a:rPr lang="en-US" sz="2400"/>
                        <a:t>City</a:t>
                      </a:r>
                    </a:p>
                  </a:txBody>
                  <a:tcPr/>
                </a:tc>
                <a:tc>
                  <a:txBody>
                    <a:bodyPr/>
                    <a:lstStyle/>
                    <a:p>
                      <a:r>
                        <a:rPr lang="en-US" sz="2400"/>
                        <a:t>Thàn</a:t>
                      </a:r>
                      <a:r>
                        <a:rPr lang="en-US" sz="2400" baseline="0"/>
                        <a:t> phố</a:t>
                      </a:r>
                      <a:endParaRPr lang="en-US" sz="2400"/>
                    </a:p>
                  </a:txBody>
                  <a:tcPr/>
                </a:tc>
                <a:extLst>
                  <a:ext uri="{0D108BD9-81ED-4DB2-BD59-A6C34878D82A}">
                    <a16:rowId xmlns:a16="http://schemas.microsoft.com/office/drawing/2014/main" val="10008"/>
                  </a:ext>
                </a:extLst>
              </a:tr>
              <a:tr h="457200">
                <a:tc>
                  <a:txBody>
                    <a:bodyPr/>
                    <a:lstStyle/>
                    <a:p>
                      <a:r>
                        <a:rPr lang="en-US" sz="2400"/>
                        <a:t>9</a:t>
                      </a:r>
                    </a:p>
                  </a:txBody>
                  <a:tcPr/>
                </a:tc>
                <a:tc>
                  <a:txBody>
                    <a:bodyPr/>
                    <a:lstStyle/>
                    <a:p>
                      <a:r>
                        <a:rPr lang="en-US" sz="2400"/>
                        <a:t>Dog</a:t>
                      </a:r>
                      <a:r>
                        <a:rPr lang="en-US" sz="2400" baseline="0"/>
                        <a:t> </a:t>
                      </a:r>
                      <a:endParaRPr lang="en-US" sz="2400"/>
                    </a:p>
                  </a:txBody>
                  <a:tcPr/>
                </a:tc>
                <a:tc>
                  <a:txBody>
                    <a:bodyPr/>
                    <a:lstStyle/>
                    <a:p>
                      <a:r>
                        <a:rPr lang="en-US" sz="2400"/>
                        <a:t>Con chó</a:t>
                      </a:r>
                    </a:p>
                  </a:txBody>
                  <a:tcPr/>
                </a:tc>
                <a:extLst>
                  <a:ext uri="{0D108BD9-81ED-4DB2-BD59-A6C34878D82A}">
                    <a16:rowId xmlns:a16="http://schemas.microsoft.com/office/drawing/2014/main" val="10009"/>
                  </a:ext>
                </a:extLst>
              </a:tr>
              <a:tr h="457200">
                <a:tc>
                  <a:txBody>
                    <a:bodyPr/>
                    <a:lstStyle/>
                    <a:p>
                      <a:r>
                        <a:rPr lang="en-US" sz="2400"/>
                        <a:t>10</a:t>
                      </a:r>
                    </a:p>
                  </a:txBody>
                  <a:tcPr/>
                </a:tc>
                <a:tc>
                  <a:txBody>
                    <a:bodyPr/>
                    <a:lstStyle/>
                    <a:p>
                      <a:r>
                        <a:rPr lang="en-US" sz="2400"/>
                        <a:t>Design</a:t>
                      </a:r>
                    </a:p>
                  </a:txBody>
                  <a:tcPr/>
                </a:tc>
                <a:tc>
                  <a:txBody>
                    <a:bodyPr/>
                    <a:lstStyle/>
                    <a:p>
                      <a:r>
                        <a:rPr lang="en-US" sz="2400"/>
                        <a:t>Thiết kế</a:t>
                      </a:r>
                    </a:p>
                  </a:txBody>
                  <a:tcPr/>
                </a:tc>
                <a:extLst>
                  <a:ext uri="{0D108BD9-81ED-4DB2-BD59-A6C34878D82A}">
                    <a16:rowId xmlns:a16="http://schemas.microsoft.com/office/drawing/2014/main" val="10010"/>
                  </a:ext>
                </a:extLst>
              </a:tr>
            </a:tbl>
          </a:graphicData>
        </a:graphic>
      </p:graphicFrame>
      <p:sp>
        <p:nvSpPr>
          <p:cNvPr id="6" name="Rectangle 5"/>
          <p:cNvSpPr/>
          <p:nvPr/>
        </p:nvSpPr>
        <p:spPr>
          <a:xfrm>
            <a:off x="8948833" y="1800494"/>
            <a:ext cx="2696320"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a:ea typeface="+mn-ea"/>
                <a:cs typeface="+mn-cs"/>
                <a:sym typeface="Symbol" panose="05050102010706020507" pitchFamily="18" charset="2"/>
              </a:rPr>
              <a:t>Tra từ “Dog”</a:t>
            </a:r>
            <a:endParaRPr kumimoji="0" lang="en-US" sz="2400" b="1" i="0" u="none" strike="noStrike" kern="1200" cap="none" spc="0" normalizeH="0" baseline="0" noProof="0">
              <a:ln>
                <a:noFill/>
              </a:ln>
              <a:solidFill>
                <a:srgbClr val="FF0000"/>
              </a:solidFill>
              <a:effectLst/>
              <a:uLnTx/>
              <a:uFillTx/>
              <a:latin typeface="Calibri"/>
              <a:ea typeface="+mn-ea"/>
              <a:cs typeface="+mn-cs"/>
            </a:endParaRPr>
          </a:p>
        </p:txBody>
      </p:sp>
      <p:sp>
        <p:nvSpPr>
          <p:cNvPr id="8" name="Content Placeholder 2"/>
          <p:cNvSpPr>
            <a:spLocks noGrp="1"/>
          </p:cNvSpPr>
          <p:nvPr>
            <p:ph idx="1"/>
          </p:nvPr>
        </p:nvSpPr>
        <p:spPr>
          <a:xfrm>
            <a:off x="0" y="1325567"/>
            <a:ext cx="2606052" cy="993868"/>
          </a:xfrm>
        </p:spPr>
        <p:txBody>
          <a:bodyPr>
            <a:normAutofit/>
          </a:bodyPr>
          <a:lstStyle/>
          <a:p>
            <a:pPr marL="0" indent="0" algn="just">
              <a:lnSpc>
                <a:spcPct val="150000"/>
              </a:lnSpc>
              <a:spcBef>
                <a:spcPts val="0"/>
              </a:spcBef>
              <a:buNone/>
            </a:pPr>
            <a:r>
              <a:rPr lang="en-US" b="1">
                <a:solidFill>
                  <a:srgbClr val="0070C0"/>
                </a:solidFill>
              </a:rPr>
              <a:t>Ví dụ 1.9</a:t>
            </a:r>
            <a:r>
              <a:rPr lang="en-US">
                <a:solidFill>
                  <a:srgbClr val="0070C0"/>
                </a:solidFill>
              </a:rPr>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9542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6" grpId="0" animBg="1"/>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616" y="6433"/>
            <a:ext cx="10897844"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NHẬN XÉT</a:t>
            </a:r>
          </a:p>
        </p:txBody>
      </p:sp>
      <p:sp>
        <p:nvSpPr>
          <p:cNvPr id="5" name="Content Placeholder 2"/>
          <p:cNvSpPr txBox="1">
            <a:spLocks/>
          </p:cNvSpPr>
          <p:nvPr/>
        </p:nvSpPr>
        <p:spPr>
          <a:xfrm>
            <a:off x="584616" y="1325565"/>
            <a:ext cx="10538086" cy="2901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Phải dò tuần tự từ vị trí thứ 1 đến vị trí 10</a:t>
            </a: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Nếu tìm thấy thì thực hiện lấy giá trị Tiếng Việt tương ứng, xuất ra ngoài màn hình.</a:t>
            </a: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Cách này sẽ chạy lâu nếu số từ Tiếng Anh lưu trữ lớn.</a:t>
            </a: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5868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4"/>
            <a:ext cx="12192000" cy="1325563"/>
          </a:xfrm>
          <a:solidFill>
            <a:srgbClr val="0070C0"/>
          </a:solidFill>
        </p:spPr>
        <p:txBody>
          <a:bodyPr>
            <a:scene3d>
              <a:camera prst="orthographicFront"/>
              <a:lightRig rig="soft" dir="t">
                <a:rot lat="0" lon="0" rev="15600000"/>
              </a:lightRig>
            </a:scene3d>
            <a:sp3d extrusionH="57150" prstMaterial="softEdge">
              <a:bevelT w="25400" h="38100"/>
            </a:sp3d>
          </a:bodyPr>
          <a:lstStyle/>
          <a:p>
            <a:r>
              <a:rPr lang="en-US" b="1">
                <a:ln/>
                <a:solidFill>
                  <a:schemeClr val="bg1"/>
                </a:solidFill>
              </a:rPr>
              <a:t>MỐI QUAN HỆ GIỮA CTDL VÀ THUẬT GIẢI</a:t>
            </a:r>
          </a:p>
        </p:txBody>
      </p:sp>
      <p:graphicFrame>
        <p:nvGraphicFramePr>
          <p:cNvPr id="8" name="Table 7"/>
          <p:cNvGraphicFramePr>
            <a:graphicFrameLocks noGrp="1"/>
          </p:cNvGraphicFramePr>
          <p:nvPr/>
        </p:nvGraphicFramePr>
        <p:xfrm>
          <a:off x="2863122" y="1174163"/>
          <a:ext cx="5546369" cy="5102651"/>
        </p:xfrm>
        <a:graphic>
          <a:graphicData uri="http://schemas.openxmlformats.org/drawingml/2006/table">
            <a:tbl>
              <a:tblPr firstRow="1" bandRow="1">
                <a:tableStyleId>{5940675A-B579-460E-94D1-54222C63F5DA}</a:tableStyleId>
              </a:tblPr>
              <a:tblGrid>
                <a:gridCol w="704538">
                  <a:extLst>
                    <a:ext uri="{9D8B030D-6E8A-4147-A177-3AD203B41FA5}">
                      <a16:colId xmlns:a16="http://schemas.microsoft.com/office/drawing/2014/main" val="20000"/>
                    </a:ext>
                  </a:extLst>
                </a:gridCol>
                <a:gridCol w="749516">
                  <a:extLst>
                    <a:ext uri="{9D8B030D-6E8A-4147-A177-3AD203B41FA5}">
                      <a16:colId xmlns:a16="http://schemas.microsoft.com/office/drawing/2014/main" val="20001"/>
                    </a:ext>
                  </a:extLst>
                </a:gridCol>
                <a:gridCol w="357621">
                  <a:extLst>
                    <a:ext uri="{9D8B030D-6E8A-4147-A177-3AD203B41FA5}">
                      <a16:colId xmlns:a16="http://schemas.microsoft.com/office/drawing/2014/main" val="20002"/>
                    </a:ext>
                  </a:extLst>
                </a:gridCol>
                <a:gridCol w="1860924">
                  <a:extLst>
                    <a:ext uri="{9D8B030D-6E8A-4147-A177-3AD203B41FA5}">
                      <a16:colId xmlns:a16="http://schemas.microsoft.com/office/drawing/2014/main" val="20003"/>
                    </a:ext>
                  </a:extLst>
                </a:gridCol>
                <a:gridCol w="1873770">
                  <a:extLst>
                    <a:ext uri="{9D8B030D-6E8A-4147-A177-3AD203B41FA5}">
                      <a16:colId xmlns:a16="http://schemas.microsoft.com/office/drawing/2014/main" val="20004"/>
                    </a:ext>
                  </a:extLst>
                </a:gridCol>
              </a:tblGrid>
              <a:tr h="457200">
                <a:tc>
                  <a:txBody>
                    <a:bodyPr/>
                    <a:lstStyle/>
                    <a:p>
                      <a:r>
                        <a:rPr lang="en-US" sz="2400">
                          <a:solidFill>
                            <a:schemeClr val="tx1"/>
                          </a:solidFill>
                        </a:rPr>
                        <a:t>STT</a:t>
                      </a:r>
                    </a:p>
                  </a:txBody>
                  <a:tcPr>
                    <a:solidFill>
                      <a:schemeClr val="accent1">
                        <a:lumMod val="20000"/>
                        <a:lumOff val="80000"/>
                      </a:schemeClr>
                    </a:solidFill>
                  </a:tcPr>
                </a:tc>
                <a:tc gridSpan="2">
                  <a:txBody>
                    <a:bodyPr/>
                    <a:lstStyle/>
                    <a:p>
                      <a:r>
                        <a:rPr lang="en-US" sz="2400">
                          <a:solidFill>
                            <a:schemeClr val="tx1"/>
                          </a:solidFill>
                        </a:rPr>
                        <a:t>Index</a:t>
                      </a:r>
                    </a:p>
                  </a:txBody>
                  <a:tcPr>
                    <a:solidFill>
                      <a:schemeClr val="accent1">
                        <a:lumMod val="20000"/>
                        <a:lumOff val="80000"/>
                      </a:schemeClr>
                    </a:solidFill>
                  </a:tcPr>
                </a:tc>
                <a:tc hMerge="1">
                  <a:txBody>
                    <a:bodyPr/>
                    <a:lstStyle/>
                    <a:p>
                      <a:endParaRPr lang="en-US" sz="2400">
                        <a:solidFill>
                          <a:schemeClr val="tx1"/>
                        </a:solidFill>
                      </a:endParaRPr>
                    </a:p>
                  </a:txBody>
                  <a:tcPr>
                    <a:solidFill>
                      <a:schemeClr val="accent1">
                        <a:lumMod val="20000"/>
                        <a:lumOff val="80000"/>
                      </a:schemeClr>
                    </a:solidFill>
                  </a:tcPr>
                </a:tc>
                <a:tc>
                  <a:txBody>
                    <a:bodyPr/>
                    <a:lstStyle/>
                    <a:p>
                      <a:r>
                        <a:rPr lang="en-US" sz="2400">
                          <a:solidFill>
                            <a:schemeClr val="tx1"/>
                          </a:solidFill>
                        </a:rPr>
                        <a:t>English</a:t>
                      </a:r>
                    </a:p>
                  </a:txBody>
                  <a:tcPr>
                    <a:solidFill>
                      <a:schemeClr val="accent1">
                        <a:lumMod val="20000"/>
                        <a:lumOff val="80000"/>
                      </a:schemeClr>
                    </a:solidFill>
                  </a:tcPr>
                </a:tc>
                <a:tc>
                  <a:txBody>
                    <a:bodyPr/>
                    <a:lstStyle/>
                    <a:p>
                      <a:r>
                        <a:rPr lang="en-US" sz="2400">
                          <a:solidFill>
                            <a:schemeClr val="tx1"/>
                          </a:solidFill>
                        </a:rPr>
                        <a:t>Tiếng</a:t>
                      </a:r>
                      <a:r>
                        <a:rPr lang="en-US" sz="2400" baseline="0">
                          <a:solidFill>
                            <a:schemeClr val="tx1"/>
                          </a:solidFill>
                        </a:rPr>
                        <a:t> Việt</a:t>
                      </a:r>
                      <a:endParaRPr lang="en-US" sz="240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r h="457200">
                <a:tc rowSpan="3">
                  <a:txBody>
                    <a:bodyPr/>
                    <a:lstStyle/>
                    <a:p>
                      <a:r>
                        <a:rPr lang="en-US" sz="2400"/>
                        <a:t>1</a:t>
                      </a:r>
                    </a:p>
                  </a:txBody>
                  <a:tcPr/>
                </a:tc>
                <a:tc rowSpan="3">
                  <a:txBody>
                    <a:bodyPr/>
                    <a:lstStyle/>
                    <a:p>
                      <a:r>
                        <a:rPr lang="en-US" sz="2400"/>
                        <a:t>A</a:t>
                      </a:r>
                    </a:p>
                  </a:txBody>
                  <a:tcPr/>
                </a:tc>
                <a:tc>
                  <a:txBody>
                    <a:bodyPr/>
                    <a:lstStyle/>
                    <a:p>
                      <a:r>
                        <a:rPr lang="en-US" sz="1400"/>
                        <a:t>1</a:t>
                      </a:r>
                    </a:p>
                  </a:txBody>
                  <a:tcPr/>
                </a:tc>
                <a:tc>
                  <a:txBody>
                    <a:bodyPr/>
                    <a:lstStyle/>
                    <a:p>
                      <a:r>
                        <a:rPr lang="en-US" sz="2400"/>
                        <a:t>Animal</a:t>
                      </a:r>
                    </a:p>
                  </a:txBody>
                  <a:tcPr/>
                </a:tc>
                <a:tc>
                  <a:txBody>
                    <a:bodyPr/>
                    <a:lstStyle/>
                    <a:p>
                      <a:r>
                        <a:rPr lang="en-US" sz="2400"/>
                        <a:t>Động</a:t>
                      </a:r>
                      <a:r>
                        <a:rPr lang="en-US" sz="2400" baseline="0"/>
                        <a:t> vật</a:t>
                      </a:r>
                      <a:endParaRPr lang="en-US" sz="2400"/>
                    </a:p>
                  </a:txBody>
                  <a:tcPr/>
                </a:tc>
                <a:extLst>
                  <a:ext uri="{0D108BD9-81ED-4DB2-BD59-A6C34878D82A}">
                    <a16:rowId xmlns:a16="http://schemas.microsoft.com/office/drawing/2014/main" val="10001"/>
                  </a:ext>
                </a:extLst>
              </a:tr>
              <a:tr h="530651">
                <a:tc vMerge="1">
                  <a:txBody>
                    <a:bodyPr/>
                    <a:lstStyle/>
                    <a:p>
                      <a:endParaRPr lang="en-US" sz="2400"/>
                    </a:p>
                  </a:txBody>
                  <a:tcPr/>
                </a:tc>
                <a:tc vMerge="1">
                  <a:txBody>
                    <a:bodyPr/>
                    <a:lstStyle/>
                    <a:p>
                      <a:endParaRPr lang="en-US" sz="2400"/>
                    </a:p>
                  </a:txBody>
                  <a:tcPr/>
                </a:tc>
                <a:tc>
                  <a:txBody>
                    <a:bodyPr/>
                    <a:lstStyle/>
                    <a:p>
                      <a:r>
                        <a:rPr lang="en-US" sz="1400"/>
                        <a:t>2</a:t>
                      </a:r>
                    </a:p>
                  </a:txBody>
                  <a:tcPr/>
                </a:tc>
                <a:tc>
                  <a:txBody>
                    <a:bodyPr/>
                    <a:lstStyle/>
                    <a:p>
                      <a:r>
                        <a:rPr lang="en-US" sz="2400"/>
                        <a:t>Award</a:t>
                      </a:r>
                    </a:p>
                  </a:txBody>
                  <a:tcPr/>
                </a:tc>
                <a:tc>
                  <a:txBody>
                    <a:bodyPr/>
                    <a:lstStyle/>
                    <a:p>
                      <a:r>
                        <a:rPr lang="en-US" sz="2400"/>
                        <a:t>Giải</a:t>
                      </a:r>
                      <a:r>
                        <a:rPr lang="en-US" sz="2400" baseline="0"/>
                        <a:t> thưởng</a:t>
                      </a:r>
                      <a:endParaRPr lang="en-US" sz="2400"/>
                    </a:p>
                  </a:txBody>
                  <a:tcPr/>
                </a:tc>
                <a:extLst>
                  <a:ext uri="{0D108BD9-81ED-4DB2-BD59-A6C34878D82A}">
                    <a16:rowId xmlns:a16="http://schemas.microsoft.com/office/drawing/2014/main" val="10002"/>
                  </a:ext>
                </a:extLst>
              </a:tr>
              <a:tr h="457200">
                <a:tc vMerge="1">
                  <a:txBody>
                    <a:bodyPr/>
                    <a:lstStyle/>
                    <a:p>
                      <a:endParaRPr lang="en-US" sz="2400"/>
                    </a:p>
                  </a:txBody>
                  <a:tcPr/>
                </a:tc>
                <a:tc vMerge="1">
                  <a:txBody>
                    <a:bodyPr/>
                    <a:lstStyle/>
                    <a:p>
                      <a:endParaRPr lang="en-US" sz="2400"/>
                    </a:p>
                  </a:txBody>
                  <a:tcPr/>
                </a:tc>
                <a:tc>
                  <a:txBody>
                    <a:bodyPr/>
                    <a:lstStyle/>
                    <a:p>
                      <a:r>
                        <a:rPr lang="en-US" sz="1400"/>
                        <a:t>3</a:t>
                      </a:r>
                    </a:p>
                  </a:txBody>
                  <a:tcPr/>
                </a:tc>
                <a:tc>
                  <a:txBody>
                    <a:bodyPr/>
                    <a:lstStyle/>
                    <a:p>
                      <a:r>
                        <a:rPr lang="en-US" sz="2400"/>
                        <a:t>Apple</a:t>
                      </a:r>
                    </a:p>
                  </a:txBody>
                  <a:tcPr/>
                </a:tc>
                <a:tc>
                  <a:txBody>
                    <a:bodyPr/>
                    <a:lstStyle/>
                    <a:p>
                      <a:r>
                        <a:rPr lang="en-US" sz="2400"/>
                        <a:t>Quả táo</a:t>
                      </a:r>
                    </a:p>
                  </a:txBody>
                  <a:tcPr/>
                </a:tc>
                <a:extLst>
                  <a:ext uri="{0D108BD9-81ED-4DB2-BD59-A6C34878D82A}">
                    <a16:rowId xmlns:a16="http://schemas.microsoft.com/office/drawing/2014/main" val="10003"/>
                  </a:ext>
                </a:extLst>
              </a:tr>
              <a:tr h="457200">
                <a:tc rowSpan="3">
                  <a:txBody>
                    <a:bodyPr/>
                    <a:lstStyle/>
                    <a:p>
                      <a:r>
                        <a:rPr lang="en-US" sz="2400"/>
                        <a:t>2</a:t>
                      </a:r>
                    </a:p>
                  </a:txBody>
                  <a:tcPr/>
                </a:tc>
                <a:tc rowSpan="3">
                  <a:txBody>
                    <a:bodyPr/>
                    <a:lstStyle/>
                    <a:p>
                      <a:r>
                        <a:rPr lang="en-US" sz="2400"/>
                        <a:t>B</a:t>
                      </a:r>
                    </a:p>
                  </a:txBody>
                  <a:tcPr/>
                </a:tc>
                <a:tc>
                  <a:txBody>
                    <a:bodyPr/>
                    <a:lstStyle/>
                    <a:p>
                      <a:r>
                        <a:rPr lang="en-US" sz="1400"/>
                        <a:t>1</a:t>
                      </a:r>
                    </a:p>
                  </a:txBody>
                  <a:tcPr/>
                </a:tc>
                <a:tc>
                  <a:txBody>
                    <a:bodyPr/>
                    <a:lstStyle/>
                    <a:p>
                      <a:r>
                        <a:rPr lang="en-US" sz="2400"/>
                        <a:t>Bread</a:t>
                      </a:r>
                    </a:p>
                  </a:txBody>
                  <a:tcPr/>
                </a:tc>
                <a:tc>
                  <a:txBody>
                    <a:bodyPr/>
                    <a:lstStyle/>
                    <a:p>
                      <a:r>
                        <a:rPr lang="en-US" sz="2400"/>
                        <a:t>Bánh</a:t>
                      </a:r>
                      <a:r>
                        <a:rPr lang="en-US" sz="2400" baseline="0"/>
                        <a:t> mì</a:t>
                      </a:r>
                      <a:endParaRPr lang="en-US" sz="2400"/>
                    </a:p>
                  </a:txBody>
                  <a:tcPr/>
                </a:tc>
                <a:extLst>
                  <a:ext uri="{0D108BD9-81ED-4DB2-BD59-A6C34878D82A}">
                    <a16:rowId xmlns:a16="http://schemas.microsoft.com/office/drawing/2014/main" val="10004"/>
                  </a:ext>
                </a:extLst>
              </a:tr>
              <a:tr h="457200">
                <a:tc vMerge="1">
                  <a:txBody>
                    <a:bodyPr/>
                    <a:lstStyle/>
                    <a:p>
                      <a:endParaRPr lang="en-US" sz="2400"/>
                    </a:p>
                  </a:txBody>
                  <a:tcPr/>
                </a:tc>
                <a:tc vMerge="1">
                  <a:txBody>
                    <a:bodyPr/>
                    <a:lstStyle/>
                    <a:p>
                      <a:endParaRPr lang="en-US" sz="2400"/>
                    </a:p>
                  </a:txBody>
                  <a:tcPr/>
                </a:tc>
                <a:tc>
                  <a:txBody>
                    <a:bodyPr/>
                    <a:lstStyle/>
                    <a:p>
                      <a:r>
                        <a:rPr lang="en-US" sz="1400"/>
                        <a:t>2</a:t>
                      </a:r>
                    </a:p>
                  </a:txBody>
                  <a:tcPr/>
                </a:tc>
                <a:tc>
                  <a:txBody>
                    <a:bodyPr/>
                    <a:lstStyle/>
                    <a:p>
                      <a:r>
                        <a:rPr lang="en-US" sz="2400"/>
                        <a:t>Busy</a:t>
                      </a:r>
                    </a:p>
                  </a:txBody>
                  <a:tcPr/>
                </a:tc>
                <a:tc>
                  <a:txBody>
                    <a:bodyPr/>
                    <a:lstStyle/>
                    <a:p>
                      <a:r>
                        <a:rPr lang="en-US" sz="2400"/>
                        <a:t>Bận rộn</a:t>
                      </a:r>
                    </a:p>
                  </a:txBody>
                  <a:tcPr/>
                </a:tc>
                <a:extLst>
                  <a:ext uri="{0D108BD9-81ED-4DB2-BD59-A6C34878D82A}">
                    <a16:rowId xmlns:a16="http://schemas.microsoft.com/office/drawing/2014/main" val="10005"/>
                  </a:ext>
                </a:extLst>
              </a:tr>
              <a:tr h="457200">
                <a:tc vMerge="1">
                  <a:txBody>
                    <a:bodyPr/>
                    <a:lstStyle/>
                    <a:p>
                      <a:endParaRPr lang="en-US" sz="2400"/>
                    </a:p>
                  </a:txBody>
                  <a:tcPr/>
                </a:tc>
                <a:tc vMerge="1">
                  <a:txBody>
                    <a:bodyPr/>
                    <a:lstStyle/>
                    <a:p>
                      <a:endParaRPr lang="en-US" sz="2400"/>
                    </a:p>
                  </a:txBody>
                  <a:tcPr/>
                </a:tc>
                <a:tc>
                  <a:txBody>
                    <a:bodyPr/>
                    <a:lstStyle/>
                    <a:p>
                      <a:r>
                        <a:rPr lang="en-US" sz="1400"/>
                        <a:t>3</a:t>
                      </a:r>
                    </a:p>
                  </a:txBody>
                  <a:tcPr/>
                </a:tc>
                <a:tc>
                  <a:txBody>
                    <a:bodyPr/>
                    <a:lstStyle/>
                    <a:p>
                      <a:r>
                        <a:rPr lang="en-US" sz="2400"/>
                        <a:t>Bus</a:t>
                      </a:r>
                    </a:p>
                  </a:txBody>
                  <a:tcPr/>
                </a:tc>
                <a:tc>
                  <a:txBody>
                    <a:bodyPr/>
                    <a:lstStyle/>
                    <a:p>
                      <a:r>
                        <a:rPr lang="en-US" sz="2400"/>
                        <a:t>Xe buýt</a:t>
                      </a:r>
                    </a:p>
                  </a:txBody>
                  <a:tcPr/>
                </a:tc>
                <a:extLst>
                  <a:ext uri="{0D108BD9-81ED-4DB2-BD59-A6C34878D82A}">
                    <a16:rowId xmlns:a16="http://schemas.microsoft.com/office/drawing/2014/main" val="10006"/>
                  </a:ext>
                </a:extLst>
              </a:tr>
              <a:tr h="457200">
                <a:tc rowSpan="2">
                  <a:txBody>
                    <a:bodyPr/>
                    <a:lstStyle/>
                    <a:p>
                      <a:r>
                        <a:rPr lang="en-US" sz="2400"/>
                        <a:t>3</a:t>
                      </a:r>
                    </a:p>
                  </a:txBody>
                  <a:tcPr/>
                </a:tc>
                <a:tc rowSpan="2">
                  <a:txBody>
                    <a:bodyPr/>
                    <a:lstStyle/>
                    <a:p>
                      <a:r>
                        <a:rPr lang="en-US" sz="2400"/>
                        <a:t>C</a:t>
                      </a:r>
                    </a:p>
                  </a:txBody>
                  <a:tcPr/>
                </a:tc>
                <a:tc>
                  <a:txBody>
                    <a:bodyPr/>
                    <a:lstStyle/>
                    <a:p>
                      <a:r>
                        <a:rPr lang="en-US" sz="1400"/>
                        <a:t>1</a:t>
                      </a:r>
                    </a:p>
                  </a:txBody>
                  <a:tcPr/>
                </a:tc>
                <a:tc>
                  <a:txBody>
                    <a:bodyPr/>
                    <a:lstStyle/>
                    <a:p>
                      <a:r>
                        <a:rPr lang="en-US" sz="2400"/>
                        <a:t>Chair</a:t>
                      </a:r>
                    </a:p>
                  </a:txBody>
                  <a:tcPr/>
                </a:tc>
                <a:tc>
                  <a:txBody>
                    <a:bodyPr/>
                    <a:lstStyle/>
                    <a:p>
                      <a:r>
                        <a:rPr lang="en-US" sz="2400"/>
                        <a:t>Cái</a:t>
                      </a:r>
                      <a:r>
                        <a:rPr lang="en-US" sz="2400" baseline="0"/>
                        <a:t> ghế</a:t>
                      </a:r>
                      <a:endParaRPr lang="en-US" sz="2400"/>
                    </a:p>
                  </a:txBody>
                  <a:tcPr/>
                </a:tc>
                <a:extLst>
                  <a:ext uri="{0D108BD9-81ED-4DB2-BD59-A6C34878D82A}">
                    <a16:rowId xmlns:a16="http://schemas.microsoft.com/office/drawing/2014/main" val="10007"/>
                  </a:ext>
                </a:extLst>
              </a:tr>
              <a:tr h="457200">
                <a:tc vMerge="1">
                  <a:txBody>
                    <a:bodyPr/>
                    <a:lstStyle/>
                    <a:p>
                      <a:endParaRPr lang="en-US" sz="2400"/>
                    </a:p>
                  </a:txBody>
                  <a:tcPr/>
                </a:tc>
                <a:tc vMerge="1">
                  <a:txBody>
                    <a:bodyPr/>
                    <a:lstStyle/>
                    <a:p>
                      <a:endParaRPr lang="en-US" sz="2400"/>
                    </a:p>
                  </a:txBody>
                  <a:tcPr/>
                </a:tc>
                <a:tc>
                  <a:txBody>
                    <a:bodyPr/>
                    <a:lstStyle/>
                    <a:p>
                      <a:r>
                        <a:rPr lang="en-US" sz="1400"/>
                        <a:t>2</a:t>
                      </a:r>
                    </a:p>
                  </a:txBody>
                  <a:tcPr/>
                </a:tc>
                <a:tc>
                  <a:txBody>
                    <a:bodyPr/>
                    <a:lstStyle/>
                    <a:p>
                      <a:r>
                        <a:rPr lang="en-US" sz="2400"/>
                        <a:t>City</a:t>
                      </a:r>
                    </a:p>
                  </a:txBody>
                  <a:tcPr/>
                </a:tc>
                <a:tc>
                  <a:txBody>
                    <a:bodyPr/>
                    <a:lstStyle/>
                    <a:p>
                      <a:r>
                        <a:rPr lang="en-US" sz="2400"/>
                        <a:t>Thàn</a:t>
                      </a:r>
                      <a:r>
                        <a:rPr lang="en-US" sz="2400" baseline="0"/>
                        <a:t> phố</a:t>
                      </a:r>
                      <a:endParaRPr lang="en-US" sz="2400"/>
                    </a:p>
                  </a:txBody>
                  <a:tcPr/>
                </a:tc>
                <a:extLst>
                  <a:ext uri="{0D108BD9-81ED-4DB2-BD59-A6C34878D82A}">
                    <a16:rowId xmlns:a16="http://schemas.microsoft.com/office/drawing/2014/main" val="10008"/>
                  </a:ext>
                </a:extLst>
              </a:tr>
              <a:tr h="457200">
                <a:tc rowSpan="2">
                  <a:txBody>
                    <a:bodyPr/>
                    <a:lstStyle/>
                    <a:p>
                      <a:r>
                        <a:rPr lang="en-US" sz="2400"/>
                        <a:t>4</a:t>
                      </a:r>
                    </a:p>
                  </a:txBody>
                  <a:tcPr/>
                </a:tc>
                <a:tc rowSpan="2">
                  <a:txBody>
                    <a:bodyPr/>
                    <a:lstStyle/>
                    <a:p>
                      <a:r>
                        <a:rPr lang="en-US" sz="2400"/>
                        <a:t>D</a:t>
                      </a:r>
                    </a:p>
                  </a:txBody>
                  <a:tcPr/>
                </a:tc>
                <a:tc>
                  <a:txBody>
                    <a:bodyPr/>
                    <a:lstStyle/>
                    <a:p>
                      <a:r>
                        <a:rPr lang="en-US" sz="1400"/>
                        <a:t>1</a:t>
                      </a:r>
                    </a:p>
                  </a:txBody>
                  <a:tcPr/>
                </a:tc>
                <a:tc>
                  <a:txBody>
                    <a:bodyPr/>
                    <a:lstStyle/>
                    <a:p>
                      <a:r>
                        <a:rPr lang="en-US" sz="2400"/>
                        <a:t>Dog</a:t>
                      </a:r>
                      <a:r>
                        <a:rPr lang="en-US" sz="2400" baseline="0"/>
                        <a:t> </a:t>
                      </a:r>
                      <a:endParaRPr lang="en-US" sz="2400"/>
                    </a:p>
                  </a:txBody>
                  <a:tcPr/>
                </a:tc>
                <a:tc>
                  <a:txBody>
                    <a:bodyPr/>
                    <a:lstStyle/>
                    <a:p>
                      <a:r>
                        <a:rPr lang="en-US" sz="2400"/>
                        <a:t>Con chó</a:t>
                      </a:r>
                    </a:p>
                  </a:txBody>
                  <a:tcPr/>
                </a:tc>
                <a:extLst>
                  <a:ext uri="{0D108BD9-81ED-4DB2-BD59-A6C34878D82A}">
                    <a16:rowId xmlns:a16="http://schemas.microsoft.com/office/drawing/2014/main" val="10009"/>
                  </a:ext>
                </a:extLst>
              </a:tr>
              <a:tr h="258263">
                <a:tc vMerge="1">
                  <a:txBody>
                    <a:bodyPr/>
                    <a:lstStyle/>
                    <a:p>
                      <a:endParaRPr lang="en-US" sz="2400"/>
                    </a:p>
                  </a:txBody>
                  <a:tcPr/>
                </a:tc>
                <a:tc vMerge="1">
                  <a:txBody>
                    <a:bodyPr/>
                    <a:lstStyle/>
                    <a:p>
                      <a:endParaRPr lang="en-US" sz="2400"/>
                    </a:p>
                  </a:txBody>
                  <a:tcPr/>
                </a:tc>
                <a:tc>
                  <a:txBody>
                    <a:bodyPr/>
                    <a:lstStyle/>
                    <a:p>
                      <a:r>
                        <a:rPr lang="en-US" sz="1400"/>
                        <a:t>2</a:t>
                      </a:r>
                    </a:p>
                  </a:txBody>
                  <a:tcPr/>
                </a:tc>
                <a:tc>
                  <a:txBody>
                    <a:bodyPr/>
                    <a:lstStyle/>
                    <a:p>
                      <a:r>
                        <a:rPr lang="en-US" sz="2400"/>
                        <a:t>Design</a:t>
                      </a:r>
                    </a:p>
                  </a:txBody>
                  <a:tcPr/>
                </a:tc>
                <a:tc>
                  <a:txBody>
                    <a:bodyPr/>
                    <a:lstStyle/>
                    <a:p>
                      <a:r>
                        <a:rPr lang="en-US" sz="2400" dirty="0" err="1"/>
                        <a:t>Thiết</a:t>
                      </a:r>
                      <a:r>
                        <a:rPr lang="en-US" sz="2400" dirty="0"/>
                        <a:t> </a:t>
                      </a:r>
                      <a:r>
                        <a:rPr lang="en-US" sz="2400" dirty="0" err="1"/>
                        <a:t>kế</a:t>
                      </a:r>
                      <a:endParaRPr lang="en-US" sz="2400" dirty="0"/>
                    </a:p>
                  </a:txBody>
                  <a:tcPr/>
                </a:tc>
                <a:extLst>
                  <a:ext uri="{0D108BD9-81ED-4DB2-BD59-A6C34878D82A}">
                    <a16:rowId xmlns:a16="http://schemas.microsoft.com/office/drawing/2014/main" val="10010"/>
                  </a:ext>
                </a:extLst>
              </a:tr>
            </a:tbl>
          </a:graphicData>
        </a:graphic>
      </p:graphicFrame>
      <p:sp>
        <p:nvSpPr>
          <p:cNvPr id="11" name="Rectangle 10"/>
          <p:cNvSpPr/>
          <p:nvPr/>
        </p:nvSpPr>
        <p:spPr>
          <a:xfrm>
            <a:off x="8948833" y="1800494"/>
            <a:ext cx="2696320"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a:ea typeface="+mn-ea"/>
                <a:cs typeface="+mn-cs"/>
                <a:sym typeface="Symbol" panose="05050102010706020507" pitchFamily="18" charset="2"/>
              </a:rPr>
              <a:t>Tra từ “Dog”</a:t>
            </a:r>
            <a:endParaRPr kumimoji="0" lang="en-US" sz="2400" b="1" i="0" u="none" strike="noStrike" kern="1200" cap="none" spc="0" normalizeH="0" baseline="0" noProof="0">
              <a:ln>
                <a:noFill/>
              </a:ln>
              <a:solidFill>
                <a:srgbClr val="FF0000"/>
              </a:solidFill>
              <a:effectLst/>
              <a:uLnTx/>
              <a:uFillTx/>
              <a:latin typeface="Calibri"/>
              <a:ea typeface="+mn-ea"/>
              <a:cs typeface="+mn-cs"/>
            </a:endParaRPr>
          </a:p>
        </p:txBody>
      </p:sp>
      <p:sp>
        <p:nvSpPr>
          <p:cNvPr id="12" name="Rectangle 11"/>
          <p:cNvSpPr/>
          <p:nvPr/>
        </p:nvSpPr>
        <p:spPr>
          <a:xfrm>
            <a:off x="10193310" y="2917023"/>
            <a:ext cx="1451843"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a:ea typeface="+mn-ea"/>
                <a:cs typeface="+mn-cs"/>
                <a:sym typeface="Symbol" panose="05050102010706020507" pitchFamily="18" charset="2"/>
              </a:rPr>
              <a:t></a:t>
            </a:r>
            <a:r>
              <a:rPr kumimoji="0" lang="en-US" sz="2400" b="1" i="0" u="none" strike="noStrike" kern="1200" cap="none" spc="0" normalizeH="0" baseline="0" noProof="0">
                <a:ln>
                  <a:noFill/>
                </a:ln>
                <a:solidFill>
                  <a:prstClr val="black"/>
                </a:solidFill>
                <a:effectLst/>
                <a:uLnTx/>
                <a:uFillTx/>
                <a:latin typeface="Calibri"/>
                <a:ea typeface="+mn-ea"/>
                <a:cs typeface="+mn-cs"/>
              </a:rPr>
              <a:t> 4 lần</a:t>
            </a:r>
          </a:p>
        </p:txBody>
      </p:sp>
      <p:sp>
        <p:nvSpPr>
          <p:cNvPr id="13" name="Rectangle 12"/>
          <p:cNvSpPr/>
          <p:nvPr/>
        </p:nvSpPr>
        <p:spPr>
          <a:xfrm>
            <a:off x="8948833" y="2917023"/>
            <a:ext cx="1064596"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a:ea typeface="+mn-ea"/>
                <a:cs typeface="+mn-cs"/>
                <a:sym typeface="Symbol" panose="05050102010706020507" pitchFamily="18" charset="2"/>
              </a:rPr>
              <a:t>D</a:t>
            </a:r>
            <a:endParaRPr kumimoji="0" lang="en-US" sz="2400" b="1" i="0" u="none" strike="noStrike" kern="1200" cap="none" spc="0" normalizeH="0" baseline="0" noProof="0">
              <a:ln>
                <a:noFill/>
              </a:ln>
              <a:solidFill>
                <a:prstClr val="black"/>
              </a:solidFill>
              <a:effectLst/>
              <a:uLnTx/>
              <a:uFillTx/>
              <a:latin typeface="Calibri"/>
              <a:ea typeface="+mn-ea"/>
              <a:cs typeface="+mn-cs"/>
            </a:endParaRPr>
          </a:p>
        </p:txBody>
      </p:sp>
      <p:sp>
        <p:nvSpPr>
          <p:cNvPr id="14" name="Rectangle 13"/>
          <p:cNvSpPr/>
          <p:nvPr/>
        </p:nvSpPr>
        <p:spPr>
          <a:xfrm>
            <a:off x="8948833" y="4221166"/>
            <a:ext cx="1064596"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a:ea typeface="+mn-ea"/>
                <a:cs typeface="+mn-cs"/>
                <a:sym typeface="Symbol" panose="05050102010706020507" pitchFamily="18" charset="2"/>
              </a:rPr>
              <a:t>Dog</a:t>
            </a:r>
            <a:endParaRPr kumimoji="0" lang="en-US" sz="2400" b="1" i="0" u="none" strike="noStrike" kern="1200" cap="none" spc="0" normalizeH="0" baseline="0" noProof="0">
              <a:ln>
                <a:noFill/>
              </a:ln>
              <a:solidFill>
                <a:prstClr val="black"/>
              </a:solidFill>
              <a:effectLst/>
              <a:uLnTx/>
              <a:uFillTx/>
              <a:latin typeface="Calibri"/>
              <a:ea typeface="+mn-ea"/>
              <a:cs typeface="+mn-cs"/>
            </a:endParaRPr>
          </a:p>
        </p:txBody>
      </p:sp>
      <p:sp>
        <p:nvSpPr>
          <p:cNvPr id="15" name="Rectangle 14"/>
          <p:cNvSpPr/>
          <p:nvPr/>
        </p:nvSpPr>
        <p:spPr>
          <a:xfrm>
            <a:off x="10193310" y="4221166"/>
            <a:ext cx="1451843"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a:ea typeface="+mn-ea"/>
                <a:cs typeface="+mn-cs"/>
                <a:sym typeface="Symbol" panose="05050102010706020507" pitchFamily="18" charset="2"/>
              </a:rPr>
              <a:t></a:t>
            </a:r>
            <a:r>
              <a:rPr kumimoji="0" lang="en-US" sz="2400" b="1" i="0" u="none" strike="noStrike" kern="1200" cap="none" spc="0" normalizeH="0" baseline="0" noProof="0">
                <a:ln>
                  <a:noFill/>
                </a:ln>
                <a:solidFill>
                  <a:prstClr val="black"/>
                </a:solidFill>
                <a:effectLst/>
                <a:uLnTx/>
                <a:uFillTx/>
                <a:latin typeface="Calibri"/>
                <a:ea typeface="+mn-ea"/>
                <a:cs typeface="+mn-cs"/>
              </a:rPr>
              <a:t> 1 lần</a:t>
            </a:r>
          </a:p>
        </p:txBody>
      </p:sp>
      <p:sp>
        <p:nvSpPr>
          <p:cNvPr id="16" name="Rectangle 15"/>
          <p:cNvSpPr/>
          <p:nvPr/>
        </p:nvSpPr>
        <p:spPr>
          <a:xfrm>
            <a:off x="8948833" y="5525309"/>
            <a:ext cx="2696320"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a:ea typeface="+mn-ea"/>
                <a:cs typeface="+mn-cs"/>
              </a:rPr>
              <a:t>Tổng = 5 lần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6190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616" y="6433"/>
            <a:ext cx="10897844"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NHẬN XÉT</a:t>
            </a:r>
          </a:p>
        </p:txBody>
      </p:sp>
      <p:sp>
        <p:nvSpPr>
          <p:cNvPr id="5" name="Content Placeholder 2"/>
          <p:cNvSpPr txBox="1">
            <a:spLocks/>
          </p:cNvSpPr>
          <p:nvPr/>
        </p:nvSpPr>
        <p:spPr>
          <a:xfrm>
            <a:off x="0" y="1325564"/>
            <a:ext cx="12192000" cy="54200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40080" marR="0" lvl="0" indent="-64008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5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Không tổ chức tuần tự danh mục từ tiếng Anh. Mà thực hiện nhóm các từ Tiếng Anh có cùng chữ cái đầu tiên lại với nhau.</a:t>
            </a:r>
          </a:p>
          <a:p>
            <a:pPr marL="640080" marR="0" lvl="0" indent="-64008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5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Khi nhập vào </a:t>
            </a:r>
            <a:r>
              <a:rPr kumimoji="0" lang="en-US" sz="2500" b="0" i="0" u="none" strike="noStrike" kern="1200" cap="none" spc="0" normalizeH="0" baseline="0" noProof="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một từ</a:t>
            </a:r>
            <a:r>
              <a:rPr kumimoji="0" lang="en-US" sz="25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Tiếng Anh cần tìm, Chỉ cần tìm chữ cái đầu tiên của từ này với nhóm chữ cái đầu tiên được lưu trữ.</a:t>
            </a:r>
          </a:p>
          <a:p>
            <a:pPr marL="640080" marR="0" lvl="0" indent="-64008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5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Nếu tìm thấy thì thực hiện dò từng từ trong “nhóm từ” vừa tìm được.</a:t>
            </a:r>
          </a:p>
          <a:p>
            <a:pPr marL="640080" marR="0" lvl="0" indent="-64008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5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Nếu tìm thấy trong nhóm này thi thực hiện xuất nghĩa Tiếng việt tương ứng.</a:t>
            </a:r>
          </a:p>
          <a:p>
            <a:pPr marL="640080" marR="0" lvl="0" indent="-64008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5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Cách này sẽ chạy tốt hơn cách lưu trữ tuần tự nếu số từ Tiếng Anh lưu trữ lớn. (vẫn chưa phải là cách tốt).</a:t>
            </a:r>
          </a:p>
          <a:p>
            <a:pPr marL="640080" marR="0" lvl="0" indent="-64008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5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640080" marR="0" lvl="0" indent="-64008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5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640080" marR="0" lvl="0" indent="-64008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5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4222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000"/>
                                        <p:tgtEl>
                                          <p:spTgt spid="5">
                                            <p:txEl>
                                              <p:pRg st="1" end="1"/>
                                            </p:txEl>
                                          </p:spTgt>
                                        </p:tgtEl>
                                      </p:cBhvr>
                                    </p:animEffect>
                                    <p:anim calcmode="lin" valueType="num">
                                      <p:cBhvr>
                                        <p:cTn id="2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 y="4"/>
            <a:ext cx="12191999"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MỐI QUAN HỆ GIỮA CTDL VÀ THUẬT GIẢI</a:t>
            </a:r>
          </a:p>
        </p:txBody>
      </p:sp>
      <p:sp>
        <p:nvSpPr>
          <p:cNvPr id="5" name="Content Placeholder 2"/>
          <p:cNvSpPr txBox="1">
            <a:spLocks/>
          </p:cNvSpPr>
          <p:nvPr/>
        </p:nvSpPr>
        <p:spPr>
          <a:xfrm>
            <a:off x="2" y="1000099"/>
            <a:ext cx="11940988" cy="55324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Cấu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dữ</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liệu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khác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nhau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sẽ</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những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xử</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lý</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đặc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thù</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khác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nhau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thuật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giải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khác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nhau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Cấu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trúc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dữ</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liệu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giống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nhau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nhưng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trạng</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thái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của</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dữ</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liệu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khác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nhau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thì</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cũng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sẽ</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những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xử</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lý</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đặc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thù</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riêng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Thuật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giải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và</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cấu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trúc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dữ</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liệu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quan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hệ</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mật</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thiết</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với</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nhau</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 </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không</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tách</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rời</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Khi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thiết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kế</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cấu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trúc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dữ</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liệu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cho</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một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hệ</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thống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nghĩa</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là</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bạn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cần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phải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nghĩ</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đến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các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thao</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tác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(hay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vấn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đề</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trên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cấu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trúc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dữ</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liệu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này</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để</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thuật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tiện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cho</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phần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thiết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kế</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thuật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giải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67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933" y="53791"/>
            <a:ext cx="11805635" cy="2713143"/>
          </a:xfrm>
        </p:spPr>
        <p:txBody>
          <a:bodyPr>
            <a:normAutofit fontScale="92500" lnSpcReduction="10000"/>
          </a:bodyPr>
          <a:lstStyle/>
          <a:p>
            <a:pPr marL="457200" indent="-457200" algn="just">
              <a:lnSpc>
                <a:spcPct val="150000"/>
              </a:lnSpc>
              <a:spcBef>
                <a:spcPts val="0"/>
              </a:spcBef>
              <a:buSzPct val="140000"/>
              <a:buFont typeface="Wingdings" panose="05000000000000000000" pitchFamily="2" charset="2"/>
              <a:buChar char="§"/>
            </a:pPr>
            <a:r>
              <a:rPr lang="en-US"/>
              <a:t>Thuật giải được đưa ra để giải quyết một bài toán nào đó? </a:t>
            </a:r>
          </a:p>
          <a:p>
            <a:pPr marL="457200" indent="-457200" algn="just">
              <a:lnSpc>
                <a:spcPct val="150000"/>
              </a:lnSpc>
              <a:spcBef>
                <a:spcPts val="0"/>
              </a:spcBef>
              <a:buSzPct val="140000"/>
              <a:buFont typeface="Wingdings" panose="05000000000000000000" pitchFamily="2" charset="2"/>
              <a:buChar char="§"/>
            </a:pPr>
            <a:endParaRPr lang="en-US"/>
          </a:p>
          <a:p>
            <a:pPr marL="457200" indent="-457200" algn="just">
              <a:lnSpc>
                <a:spcPct val="150000"/>
              </a:lnSpc>
              <a:spcBef>
                <a:spcPts val="0"/>
              </a:spcBef>
              <a:buSzPct val="140000"/>
              <a:buFont typeface="Wingdings" panose="05000000000000000000" pitchFamily="2" charset="2"/>
              <a:buChar char="§"/>
            </a:pPr>
            <a:r>
              <a:rPr lang="en-US"/>
              <a:t>Vấn đề nếu có 2 hoặc nhiều hơn 2 thuật giải/thuật toán cùng giải quyết một bài toán thì ta chọn thuật giải nào?</a:t>
            </a:r>
          </a:p>
          <a:p>
            <a:pPr marL="457200" indent="-457200" algn="just">
              <a:lnSpc>
                <a:spcPct val="150000"/>
              </a:lnSpc>
              <a:spcBef>
                <a:spcPts val="0"/>
              </a:spcBef>
              <a:buSzPct val="140000"/>
              <a:buFont typeface="Wingdings" panose="05000000000000000000" pitchFamily="2" charset="2"/>
              <a:buChar char="§"/>
            </a:pPr>
            <a:endParaRPr lang="en-US"/>
          </a:p>
          <a:p>
            <a:pPr marL="457200" indent="-457200" algn="just">
              <a:lnSpc>
                <a:spcPct val="150000"/>
              </a:lnSpc>
              <a:spcBef>
                <a:spcPts val="0"/>
              </a:spcBef>
              <a:buSzPct val="140000"/>
              <a:buFont typeface="Wingdings" panose="05000000000000000000" pitchFamily="2" charset="2"/>
              <a:buChar char="§"/>
            </a:pPr>
            <a:endParaRPr lang="en-US"/>
          </a:p>
        </p:txBody>
      </p:sp>
      <p:sp>
        <p:nvSpPr>
          <p:cNvPr id="4" name="Title 1"/>
          <p:cNvSpPr>
            <a:spLocks noGrp="1"/>
          </p:cNvSpPr>
          <p:nvPr>
            <p:ph type="title"/>
          </p:nvPr>
        </p:nvSpPr>
        <p:spPr>
          <a:xfrm>
            <a:off x="2892763" y="2719889"/>
            <a:ext cx="4236076" cy="1325563"/>
          </a:xfrm>
        </p:spPr>
        <p:txBody>
          <a:bodyPr>
            <a:scene3d>
              <a:camera prst="orthographicFront"/>
              <a:lightRig rig="soft" dir="t">
                <a:rot lat="0" lon="0" rev="15600000"/>
              </a:lightRig>
            </a:scene3d>
            <a:sp3d extrusionH="57150" prstMaterial="softEdge">
              <a:bevelT w="25400" h="38100"/>
            </a:sp3d>
          </a:bodyPr>
          <a:lstStyle/>
          <a:p>
            <a:r>
              <a:rPr lang="en-US" sz="2800" b="1">
                <a:ln/>
                <a:solidFill>
                  <a:schemeClr val="accent4"/>
                </a:solidFill>
              </a:rPr>
              <a:t>Ít vùng nhớ,</a:t>
            </a:r>
          </a:p>
        </p:txBody>
      </p:sp>
      <p:sp>
        <p:nvSpPr>
          <p:cNvPr id="5" name="Title 1"/>
          <p:cNvSpPr txBox="1">
            <a:spLocks/>
          </p:cNvSpPr>
          <p:nvPr/>
        </p:nvSpPr>
        <p:spPr>
          <a:xfrm>
            <a:off x="242934" y="2725385"/>
            <a:ext cx="4236076"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a:ln/>
                <a:solidFill>
                  <a:srgbClr val="1D6FA9"/>
                </a:solidFill>
                <a:effectLst/>
                <a:uLnTx/>
                <a:uFillTx/>
                <a:latin typeface="Tahoma" panose="020B0604030504040204" pitchFamily="34" charset="0"/>
                <a:ea typeface="Tahoma" panose="020B0604030504040204" pitchFamily="34" charset="0"/>
                <a:cs typeface="Tahoma" panose="020B0604030504040204" pitchFamily="34" charset="0"/>
              </a:rPr>
              <a:t>Đọc dễ hiểu,</a:t>
            </a:r>
          </a:p>
        </p:txBody>
      </p:sp>
      <p:sp>
        <p:nvSpPr>
          <p:cNvPr id="6" name="Title 1"/>
          <p:cNvSpPr txBox="1">
            <a:spLocks/>
          </p:cNvSpPr>
          <p:nvPr/>
        </p:nvSpPr>
        <p:spPr>
          <a:xfrm>
            <a:off x="5474719" y="2696001"/>
            <a:ext cx="4236076"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a:ln/>
                <a:solidFill>
                  <a:srgbClr val="1D6FA9"/>
                </a:solidFill>
                <a:effectLst/>
                <a:uLnTx/>
                <a:uFillTx/>
                <a:latin typeface="Tahoma" panose="020B0604030504040204" pitchFamily="34" charset="0"/>
                <a:ea typeface="Tahoma" panose="020B0604030504040204" pitchFamily="34" charset="0"/>
                <a:cs typeface="Tahoma" panose="020B0604030504040204" pitchFamily="34" charset="0"/>
              </a:rPr>
              <a:t>Ngôn ngữ LT, </a:t>
            </a:r>
          </a:p>
        </p:txBody>
      </p:sp>
      <p:sp>
        <p:nvSpPr>
          <p:cNvPr id="7" name="Title 1"/>
          <p:cNvSpPr txBox="1">
            <a:spLocks/>
          </p:cNvSpPr>
          <p:nvPr/>
        </p:nvSpPr>
        <p:spPr>
          <a:xfrm>
            <a:off x="4293750" y="3901245"/>
            <a:ext cx="4430332"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1" i="0" u="none" strike="noStrike" kern="1200" cap="none" spc="0" normalizeH="0" baseline="0" noProof="0">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kumimoji="0" lang="en-US" sz="2800" b="1" i="0" u="none" strike="noStrike" kern="1200" cap="none" spc="0" normalizeH="0" baseline="0" noProof="0">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Độ phức tạp (time)</a:t>
            </a:r>
          </a:p>
        </p:txBody>
      </p:sp>
      <p:sp>
        <p:nvSpPr>
          <p:cNvPr id="9" name="Title 1"/>
          <p:cNvSpPr txBox="1">
            <a:spLocks/>
          </p:cNvSpPr>
          <p:nvPr/>
        </p:nvSpPr>
        <p:spPr>
          <a:xfrm>
            <a:off x="1812343" y="5196241"/>
            <a:ext cx="8411172"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kumimoji="0" lang="en-US" sz="2800" b="1" i="0" u="none" strike="noStrike" kern="1200" cap="none" spc="0" normalizeH="0" baseline="0" noProof="0">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Làm thế nào để đo được độ phức tạp???</a:t>
            </a:r>
          </a:p>
        </p:txBody>
      </p:sp>
      <p:sp>
        <p:nvSpPr>
          <p:cNvPr id="8" name="Content Placeholder 2"/>
          <p:cNvSpPr txBox="1">
            <a:spLocks/>
          </p:cNvSpPr>
          <p:nvPr/>
        </p:nvSpPr>
        <p:spPr>
          <a:xfrm>
            <a:off x="6633667" y="3965995"/>
            <a:ext cx="4741573" cy="1247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Tx/>
              <a:buChar char="-"/>
              <a:tabLst/>
              <a:defRPr/>
            </a:pPr>
            <a:endParaRPr kumimoji="0" lang="en-US" sz="24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1" name="Title 1"/>
          <p:cNvSpPr txBox="1">
            <a:spLocks/>
          </p:cNvSpPr>
          <p:nvPr/>
        </p:nvSpPr>
        <p:spPr>
          <a:xfrm>
            <a:off x="3301553" y="3912225"/>
            <a:ext cx="2641779"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Time</a:t>
            </a:r>
            <a:endParaRPr kumimoji="0" lang="en-US" sz="3200" b="1" i="0" u="none" strike="noStrike" kern="1200" cap="none" spc="0" normalizeH="0" baseline="0" noProof="0">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2" name="Title 1"/>
          <p:cNvSpPr txBox="1">
            <a:spLocks/>
          </p:cNvSpPr>
          <p:nvPr/>
        </p:nvSpPr>
        <p:spPr>
          <a:xfrm>
            <a:off x="8293234" y="2696001"/>
            <a:ext cx="4236076"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a:ln/>
                <a:solidFill>
                  <a:srgbClr val="1D6FA9"/>
                </a:solidFill>
                <a:effectLst/>
                <a:uLnTx/>
                <a:uFillTx/>
                <a:latin typeface="Tahoma" panose="020B0604030504040204" pitchFamily="34" charset="0"/>
                <a:ea typeface="Tahoma" panose="020B0604030504040204" pitchFamily="34" charset="0"/>
                <a:cs typeface="Tahoma" panose="020B0604030504040204" pitchFamily="34" charset="0"/>
              </a:rPr>
              <a:t>Tùy máy tính, …?</a:t>
            </a:r>
          </a:p>
        </p:txBody>
      </p:sp>
      <p:sp>
        <p:nvSpPr>
          <p:cNvPr id="13" name="Slide Number Placeholder 1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6814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1.3. ĐỘ PHỨC TẠP THUẬT GIẢI</a:t>
            </a:r>
          </a:p>
        </p:txBody>
      </p:sp>
      <p:sp>
        <p:nvSpPr>
          <p:cNvPr id="3" name="Content Placeholder 2"/>
          <p:cNvSpPr>
            <a:spLocks noGrp="1"/>
          </p:cNvSpPr>
          <p:nvPr>
            <p:ph idx="1"/>
          </p:nvPr>
        </p:nvSpPr>
        <p:spPr>
          <a:xfrm>
            <a:off x="586853" y="1405322"/>
            <a:ext cx="10970563" cy="5018727"/>
          </a:xfrm>
        </p:spPr>
        <p:txBody>
          <a:bodyPr>
            <a:normAutofit lnSpcReduction="10000"/>
          </a:bodyPr>
          <a:lstStyle/>
          <a:p>
            <a:pPr marL="731484" indent="-731484" algn="just">
              <a:lnSpc>
                <a:spcPct val="150000"/>
              </a:lnSpc>
              <a:spcBef>
                <a:spcPts val="0"/>
              </a:spcBef>
              <a:buFont typeface="Wingdings" panose="05000000000000000000" pitchFamily="2" charset="2"/>
              <a:buChar char="&amp;"/>
            </a:pPr>
            <a:r>
              <a:rPr lang="en-US" sz="2800" dirty="0" err="1">
                <a:solidFill>
                  <a:srgbClr val="FF0000"/>
                </a:solidFill>
              </a:rPr>
              <a:t>Ước</a:t>
            </a:r>
            <a:r>
              <a:rPr lang="en-US" sz="2800" dirty="0">
                <a:solidFill>
                  <a:srgbClr val="FF0000"/>
                </a:solidFill>
              </a:rPr>
              <a:t> </a:t>
            </a:r>
            <a:r>
              <a:rPr lang="en-US" sz="2800" dirty="0" err="1">
                <a:solidFill>
                  <a:srgbClr val="FF0000"/>
                </a:solidFill>
              </a:rPr>
              <a:t>lượng</a:t>
            </a:r>
            <a:r>
              <a:rPr lang="en-US" sz="2800" dirty="0">
                <a:solidFill>
                  <a:srgbClr val="FF0000"/>
                </a:solidFill>
              </a:rPr>
              <a:t> </a:t>
            </a:r>
            <a:r>
              <a:rPr lang="en-US" sz="2800" dirty="0" err="1">
                <a:solidFill>
                  <a:srgbClr val="FF0000"/>
                </a:solidFill>
              </a:rPr>
              <a:t>thời</a:t>
            </a:r>
            <a:r>
              <a:rPr lang="en-US" sz="2800" dirty="0">
                <a:solidFill>
                  <a:srgbClr val="FF0000"/>
                </a:solidFill>
              </a:rPr>
              <a:t> </a:t>
            </a:r>
            <a:r>
              <a:rPr lang="en-US" sz="2800" dirty="0" err="1">
                <a:solidFill>
                  <a:srgbClr val="FF0000"/>
                </a:solidFill>
              </a:rPr>
              <a:t>gian</a:t>
            </a:r>
            <a:r>
              <a:rPr lang="en-US" sz="2800" dirty="0"/>
              <a:t> </a:t>
            </a:r>
            <a:r>
              <a:rPr lang="en-US" sz="2800" dirty="0" err="1"/>
              <a:t>chạy</a:t>
            </a:r>
            <a:r>
              <a:rPr lang="en-US" sz="2800" dirty="0"/>
              <a:t> </a:t>
            </a:r>
            <a:r>
              <a:rPr lang="en-US" sz="2800" dirty="0" err="1"/>
              <a:t>của</a:t>
            </a:r>
            <a:r>
              <a:rPr lang="en-US" sz="2800" dirty="0"/>
              <a:t> </a:t>
            </a:r>
            <a:r>
              <a:rPr lang="en-US" sz="2800" dirty="0" err="1"/>
              <a:t>một</a:t>
            </a:r>
            <a:r>
              <a:rPr lang="en-US" sz="2800" dirty="0"/>
              <a:t> </a:t>
            </a:r>
            <a:r>
              <a:rPr lang="en-US" sz="2800" dirty="0" err="1"/>
              <a:t>thuật</a:t>
            </a:r>
            <a:r>
              <a:rPr lang="en-US" sz="2800" dirty="0"/>
              <a:t> </a:t>
            </a:r>
            <a:r>
              <a:rPr lang="en-US" sz="2800" dirty="0" err="1"/>
              <a:t>giải</a:t>
            </a:r>
            <a:r>
              <a:rPr lang="en-US" sz="2800" dirty="0"/>
              <a:t> / </a:t>
            </a:r>
            <a:r>
              <a:rPr lang="en-US" sz="2800" dirty="0" err="1"/>
              <a:t>thuật</a:t>
            </a:r>
            <a:r>
              <a:rPr lang="en-US" sz="2800" dirty="0"/>
              <a:t> </a:t>
            </a:r>
            <a:r>
              <a:rPr lang="en-US" sz="2800" dirty="0" err="1"/>
              <a:t>toán</a:t>
            </a:r>
            <a:r>
              <a:rPr lang="en-US" sz="2800" dirty="0"/>
              <a:t> </a:t>
            </a:r>
            <a:r>
              <a:rPr lang="en-US" sz="2800" dirty="0" err="1"/>
              <a:t>dựa</a:t>
            </a:r>
            <a:r>
              <a:rPr lang="en-US" sz="2800" dirty="0"/>
              <a:t> </a:t>
            </a:r>
            <a:r>
              <a:rPr lang="en-US" sz="2800" dirty="0" err="1"/>
              <a:t>vào</a:t>
            </a:r>
            <a:r>
              <a:rPr lang="en-US" sz="2800" dirty="0"/>
              <a:t> </a:t>
            </a:r>
            <a:r>
              <a:rPr lang="en-US" sz="2800" dirty="0" err="1">
                <a:solidFill>
                  <a:srgbClr val="FF0000"/>
                </a:solidFill>
              </a:rPr>
              <a:t>kích</a:t>
            </a:r>
            <a:r>
              <a:rPr lang="en-US" sz="2800" dirty="0">
                <a:solidFill>
                  <a:srgbClr val="FF0000"/>
                </a:solidFill>
              </a:rPr>
              <a:t> </a:t>
            </a:r>
            <a:r>
              <a:rPr lang="en-US" sz="2800" dirty="0" err="1">
                <a:solidFill>
                  <a:srgbClr val="FF0000"/>
                </a:solidFill>
              </a:rPr>
              <a:t>cỡ</a:t>
            </a:r>
            <a:r>
              <a:rPr lang="en-US" sz="2800" dirty="0">
                <a:solidFill>
                  <a:srgbClr val="FF0000"/>
                </a:solidFill>
              </a:rPr>
              <a:t> </a:t>
            </a:r>
            <a:r>
              <a:rPr lang="en-US" sz="2800" dirty="0" err="1">
                <a:solidFill>
                  <a:srgbClr val="FF0000"/>
                </a:solidFill>
              </a:rPr>
              <a:t>đầu</a:t>
            </a:r>
            <a:r>
              <a:rPr lang="en-US" sz="2800" dirty="0">
                <a:solidFill>
                  <a:srgbClr val="FF0000"/>
                </a:solidFill>
              </a:rPr>
              <a:t> </a:t>
            </a:r>
            <a:r>
              <a:rPr lang="en-US" sz="2800" dirty="0" err="1">
                <a:solidFill>
                  <a:srgbClr val="FF0000"/>
                </a:solidFill>
              </a:rPr>
              <a:t>vào</a:t>
            </a:r>
            <a:r>
              <a:rPr lang="en-US" sz="2800" dirty="0"/>
              <a:t>.</a:t>
            </a:r>
          </a:p>
          <a:p>
            <a:pPr marL="0" indent="0" algn="just">
              <a:lnSpc>
                <a:spcPct val="150000"/>
              </a:lnSpc>
              <a:spcBef>
                <a:spcPts val="0"/>
              </a:spcBef>
              <a:buNone/>
            </a:pPr>
            <a:endParaRPr lang="en-US" sz="2800" dirty="0"/>
          </a:p>
          <a:p>
            <a:pPr marL="0" indent="0" algn="just">
              <a:lnSpc>
                <a:spcPct val="150000"/>
              </a:lnSpc>
              <a:spcBef>
                <a:spcPts val="0"/>
              </a:spcBef>
              <a:buNone/>
            </a:pPr>
            <a:r>
              <a:rPr lang="en-US" sz="2800" dirty="0" err="1">
                <a:solidFill>
                  <a:srgbClr val="0070C0"/>
                </a:solidFill>
              </a:rPr>
              <a:t>Ví</a:t>
            </a:r>
            <a:r>
              <a:rPr lang="en-US" sz="2800" dirty="0">
                <a:solidFill>
                  <a:srgbClr val="0070C0"/>
                </a:solidFill>
              </a:rPr>
              <a:t> </a:t>
            </a:r>
            <a:r>
              <a:rPr lang="en-US" sz="2800" dirty="0" err="1">
                <a:solidFill>
                  <a:srgbClr val="0070C0"/>
                </a:solidFill>
              </a:rPr>
              <a:t>dụ</a:t>
            </a:r>
            <a:r>
              <a:rPr lang="en-US" sz="2800" dirty="0">
                <a:solidFill>
                  <a:srgbClr val="0070C0"/>
                </a:solidFill>
              </a:rPr>
              <a:t> 1.10:</a:t>
            </a:r>
            <a:r>
              <a:rPr lang="en-US" sz="2800" dirty="0"/>
              <a:t> Cho </a:t>
            </a:r>
            <a:r>
              <a:rPr lang="en-US" sz="2800" dirty="0" err="1"/>
              <a:t>một</a:t>
            </a:r>
            <a:r>
              <a:rPr lang="en-US" sz="2800" dirty="0"/>
              <a:t> </a:t>
            </a:r>
            <a:r>
              <a:rPr lang="en-US" sz="2800" dirty="0" err="1"/>
              <a:t>mảng</a:t>
            </a:r>
            <a:r>
              <a:rPr lang="en-US" sz="2800" dirty="0"/>
              <a:t> </a:t>
            </a:r>
            <a:r>
              <a:rPr lang="en-US" sz="2800" dirty="0" err="1"/>
              <a:t>số</a:t>
            </a:r>
            <a:r>
              <a:rPr lang="en-US" sz="2800" dirty="0"/>
              <a:t> </a:t>
            </a:r>
            <a:r>
              <a:rPr lang="en-US" sz="2800" dirty="0" err="1"/>
              <a:t>nguyên</a:t>
            </a:r>
            <a:r>
              <a:rPr lang="en-US" sz="2800" dirty="0"/>
              <a:t> </a:t>
            </a:r>
            <a:r>
              <a:rPr lang="en-US" sz="2800" dirty="0" err="1"/>
              <a:t>gồm</a:t>
            </a:r>
            <a:r>
              <a:rPr lang="en-US" sz="2800" dirty="0"/>
              <a:t> n </a:t>
            </a:r>
            <a:r>
              <a:rPr lang="en-US" sz="2800" dirty="0" err="1"/>
              <a:t>phần</a:t>
            </a:r>
            <a:r>
              <a:rPr lang="en-US" sz="2800" dirty="0"/>
              <a:t> </a:t>
            </a:r>
            <a:r>
              <a:rPr lang="en-US" sz="2800" dirty="0" err="1"/>
              <a:t>tử</a:t>
            </a:r>
            <a:r>
              <a:rPr lang="en-US" sz="2800" dirty="0"/>
              <a:t>, </a:t>
            </a:r>
            <a:r>
              <a:rPr lang="en-US" sz="2800" dirty="0" err="1"/>
              <a:t>hãy</a:t>
            </a:r>
            <a:r>
              <a:rPr lang="en-US" sz="2800" dirty="0"/>
              <a:t> </a:t>
            </a:r>
            <a:r>
              <a:rPr lang="en-US" sz="2800" dirty="0" err="1"/>
              <a:t>kiểm</a:t>
            </a:r>
            <a:r>
              <a:rPr lang="en-US" sz="2800" dirty="0"/>
              <a:t> </a:t>
            </a:r>
            <a:r>
              <a:rPr lang="en-US" sz="2800" dirty="0" err="1"/>
              <a:t>tra</a:t>
            </a:r>
            <a:r>
              <a:rPr lang="en-US" sz="2800" dirty="0"/>
              <a:t> x </a:t>
            </a:r>
            <a:r>
              <a:rPr lang="en-US" sz="2800" dirty="0" err="1"/>
              <a:t>có</a:t>
            </a:r>
            <a:r>
              <a:rPr lang="en-US" sz="2800" dirty="0"/>
              <a:t> </a:t>
            </a:r>
            <a:r>
              <a:rPr lang="en-US" sz="2800" dirty="0" err="1"/>
              <a:t>tồn</a:t>
            </a:r>
            <a:r>
              <a:rPr lang="en-US" sz="2800" dirty="0"/>
              <a:t> </a:t>
            </a:r>
            <a:r>
              <a:rPr lang="en-US" sz="2800" dirty="0" err="1"/>
              <a:t>tại</a:t>
            </a:r>
            <a:r>
              <a:rPr lang="en-US" sz="2800" dirty="0"/>
              <a:t> </a:t>
            </a:r>
            <a:r>
              <a:rPr lang="en-US" sz="2800" dirty="0" err="1"/>
              <a:t>trong</a:t>
            </a:r>
            <a:r>
              <a:rPr lang="en-US" sz="2800" dirty="0"/>
              <a:t> </a:t>
            </a:r>
            <a:r>
              <a:rPr lang="en-US" sz="2800" dirty="0" err="1"/>
              <a:t>mảng</a:t>
            </a:r>
            <a:r>
              <a:rPr lang="en-US" sz="2800" dirty="0"/>
              <a:t> hay </a:t>
            </a:r>
            <a:r>
              <a:rPr lang="en-US" sz="2800" dirty="0" err="1"/>
              <a:t>không</a:t>
            </a:r>
            <a:r>
              <a:rPr lang="en-US" sz="2800" dirty="0"/>
              <a:t>? -&gt; n </a:t>
            </a:r>
            <a:r>
              <a:rPr lang="en-US" sz="2800" dirty="0" err="1"/>
              <a:t>phần</a:t>
            </a:r>
            <a:r>
              <a:rPr lang="en-US" sz="2800" dirty="0"/>
              <a:t> </a:t>
            </a:r>
            <a:r>
              <a:rPr lang="en-US" sz="2800" dirty="0" err="1"/>
              <a:t>tử</a:t>
            </a:r>
            <a:r>
              <a:rPr lang="en-US" sz="2800" dirty="0"/>
              <a:t> (</a:t>
            </a:r>
            <a:r>
              <a:rPr lang="en-US" sz="2800" dirty="0" err="1">
                <a:solidFill>
                  <a:srgbClr val="0070C0"/>
                </a:solidFill>
              </a:rPr>
              <a:t>cỡ</a:t>
            </a:r>
            <a:r>
              <a:rPr lang="en-US" sz="2800" dirty="0">
                <a:solidFill>
                  <a:srgbClr val="0070C0"/>
                </a:solidFill>
              </a:rPr>
              <a:t> n</a:t>
            </a:r>
            <a:r>
              <a:rPr lang="en-US" sz="2800" dirty="0"/>
              <a:t>).</a:t>
            </a:r>
          </a:p>
          <a:p>
            <a:pPr marL="0" indent="0" algn="just">
              <a:lnSpc>
                <a:spcPct val="150000"/>
              </a:lnSpc>
              <a:spcBef>
                <a:spcPts val="0"/>
              </a:spcBef>
              <a:buNone/>
            </a:pPr>
            <a:endParaRPr lang="en-US" sz="2800" dirty="0"/>
          </a:p>
          <a:p>
            <a:pPr marL="0" indent="0" algn="just">
              <a:lnSpc>
                <a:spcPct val="150000"/>
              </a:lnSpc>
              <a:spcBef>
                <a:spcPts val="0"/>
              </a:spcBef>
              <a:buNone/>
            </a:pPr>
            <a:r>
              <a:rPr lang="en-US" sz="2800" dirty="0" err="1">
                <a:solidFill>
                  <a:srgbClr val="0070C0"/>
                </a:solidFill>
              </a:rPr>
              <a:t>Ví</a:t>
            </a:r>
            <a:r>
              <a:rPr lang="en-US" sz="2800" dirty="0">
                <a:solidFill>
                  <a:srgbClr val="0070C0"/>
                </a:solidFill>
              </a:rPr>
              <a:t> </a:t>
            </a:r>
            <a:r>
              <a:rPr lang="en-US" sz="2800" dirty="0" err="1">
                <a:solidFill>
                  <a:srgbClr val="0070C0"/>
                </a:solidFill>
              </a:rPr>
              <a:t>dụ</a:t>
            </a:r>
            <a:r>
              <a:rPr lang="en-US" sz="2800" dirty="0">
                <a:solidFill>
                  <a:srgbClr val="0070C0"/>
                </a:solidFill>
              </a:rPr>
              <a:t> 1.11:</a:t>
            </a:r>
            <a:r>
              <a:rPr lang="en-US" sz="2800" dirty="0"/>
              <a:t> </a:t>
            </a:r>
            <a:r>
              <a:rPr lang="en-US" sz="2800" dirty="0" err="1"/>
              <a:t>Thực</a:t>
            </a:r>
            <a:r>
              <a:rPr lang="en-US" sz="2800" dirty="0"/>
              <a:t> </a:t>
            </a:r>
            <a:r>
              <a:rPr lang="en-US" sz="2800" dirty="0" err="1"/>
              <a:t>hiện</a:t>
            </a:r>
            <a:r>
              <a:rPr lang="en-US" sz="2800" dirty="0"/>
              <a:t> </a:t>
            </a:r>
            <a:r>
              <a:rPr lang="en-US" sz="2800" dirty="0" err="1"/>
              <a:t>sắp</a:t>
            </a:r>
            <a:r>
              <a:rPr lang="en-US" sz="2800" dirty="0"/>
              <a:t> </a:t>
            </a:r>
            <a:r>
              <a:rPr lang="en-US" sz="2800" dirty="0" err="1"/>
              <a:t>xếp</a:t>
            </a:r>
            <a:r>
              <a:rPr lang="en-US" sz="2800" dirty="0"/>
              <a:t> </a:t>
            </a:r>
            <a:r>
              <a:rPr lang="en-US" sz="2800" dirty="0" err="1"/>
              <a:t>một</a:t>
            </a:r>
            <a:r>
              <a:rPr lang="en-US" sz="2800" dirty="0"/>
              <a:t> </a:t>
            </a:r>
            <a:r>
              <a:rPr lang="en-US" sz="2800" dirty="0" err="1"/>
              <a:t>mảng</a:t>
            </a:r>
            <a:r>
              <a:rPr lang="en-US" sz="2800" dirty="0"/>
              <a:t> </a:t>
            </a:r>
            <a:r>
              <a:rPr lang="en-US" sz="2800" dirty="0" err="1"/>
              <a:t>số</a:t>
            </a:r>
            <a:r>
              <a:rPr lang="en-US" sz="2800" dirty="0"/>
              <a:t> </a:t>
            </a:r>
            <a:r>
              <a:rPr lang="en-US" sz="2800" dirty="0" err="1"/>
              <a:t>nguyên</a:t>
            </a:r>
            <a:r>
              <a:rPr lang="en-US" sz="2800" dirty="0"/>
              <a:t> </a:t>
            </a:r>
            <a:r>
              <a:rPr lang="en-US" sz="2800" dirty="0" err="1"/>
              <a:t>gồm</a:t>
            </a:r>
            <a:r>
              <a:rPr lang="en-US" sz="2800" dirty="0"/>
              <a:t> n </a:t>
            </a:r>
            <a:r>
              <a:rPr lang="en-US" sz="2800" dirty="0" err="1"/>
              <a:t>phần</a:t>
            </a:r>
            <a:r>
              <a:rPr lang="en-US" sz="2800" dirty="0"/>
              <a:t> </a:t>
            </a:r>
            <a:r>
              <a:rPr lang="en-US" sz="2800" dirty="0" err="1"/>
              <a:t>tử</a:t>
            </a:r>
            <a:r>
              <a:rPr lang="en-US" sz="2800" dirty="0"/>
              <a:t> </a:t>
            </a:r>
            <a:r>
              <a:rPr lang="en-US" sz="2800" dirty="0" err="1"/>
              <a:t>theo</a:t>
            </a:r>
            <a:r>
              <a:rPr lang="en-US" sz="2800" dirty="0"/>
              <a:t> </a:t>
            </a:r>
            <a:r>
              <a:rPr lang="en-US" sz="2800" dirty="0" err="1"/>
              <a:t>thứ</a:t>
            </a:r>
            <a:r>
              <a:rPr lang="en-US" sz="2800" dirty="0"/>
              <a:t> </a:t>
            </a:r>
            <a:r>
              <a:rPr lang="en-US" sz="2800" dirty="0" err="1"/>
              <a:t>tự</a:t>
            </a:r>
            <a:r>
              <a:rPr lang="en-US" sz="2800" dirty="0"/>
              <a:t> </a:t>
            </a:r>
            <a:r>
              <a:rPr lang="en-US" sz="2800" dirty="0" err="1"/>
              <a:t>tăng</a:t>
            </a:r>
            <a:r>
              <a:rPr lang="en-US" sz="2800" dirty="0"/>
              <a:t> </a:t>
            </a:r>
            <a:r>
              <a:rPr lang="en-US" sz="2800" dirty="0" err="1"/>
              <a:t>dần</a:t>
            </a:r>
            <a:r>
              <a:rPr lang="en-US" sz="2800" dirty="0"/>
              <a:t>. -&gt; n </a:t>
            </a:r>
            <a:r>
              <a:rPr lang="en-US" sz="2800" dirty="0" err="1"/>
              <a:t>phần</a:t>
            </a:r>
            <a:r>
              <a:rPr lang="en-US" sz="2800" dirty="0"/>
              <a:t> </a:t>
            </a:r>
            <a:r>
              <a:rPr lang="en-US" sz="2800" dirty="0" err="1"/>
              <a:t>tử</a:t>
            </a:r>
            <a:r>
              <a:rPr lang="en-US" sz="2800" dirty="0"/>
              <a:t> (</a:t>
            </a:r>
            <a:r>
              <a:rPr lang="en-US" sz="2800" dirty="0" err="1">
                <a:solidFill>
                  <a:srgbClr val="0070C0"/>
                </a:solidFill>
              </a:rPr>
              <a:t>cỡ</a:t>
            </a:r>
            <a:r>
              <a:rPr lang="en-US" sz="2800" dirty="0">
                <a:solidFill>
                  <a:srgbClr val="0070C0"/>
                </a:solidFill>
              </a:rPr>
              <a:t> n</a:t>
            </a:r>
            <a:r>
              <a:rPr lang="en-US" sz="2800" dirty="0"/>
              <a:t>)</a:t>
            </a:r>
          </a:p>
          <a:p>
            <a:pPr marL="0" indent="0" algn="just">
              <a:lnSpc>
                <a:spcPct val="150000"/>
              </a:lnSpc>
              <a:spcBef>
                <a:spcPts val="0"/>
              </a:spcBef>
              <a:buNone/>
            </a:pPr>
            <a:endParaRPr lang="en-US" sz="2800" dirty="0"/>
          </a:p>
          <a:p>
            <a:pPr marL="731484" indent="-731484" algn="just">
              <a:lnSpc>
                <a:spcPct val="150000"/>
              </a:lnSpc>
              <a:spcBef>
                <a:spcPts val="0"/>
              </a:spcBef>
              <a:buFont typeface="Wingdings" panose="05000000000000000000" pitchFamily="2" charset="2"/>
              <a:buChar char="&amp;"/>
            </a:pPr>
            <a:endParaRPr lang="en-US" sz="28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9306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normAutofit/>
            <a:scene3d>
              <a:camera prst="orthographicFront"/>
              <a:lightRig rig="soft" dir="t">
                <a:rot lat="0" lon="0" rev="15600000"/>
              </a:lightRig>
            </a:scene3d>
            <a:sp3d extrusionH="57150" prstMaterial="softEdge">
              <a:bevelT w="25400" h="38100"/>
            </a:sp3d>
          </a:bodyPr>
          <a:lstStyle/>
          <a:p>
            <a:r>
              <a:rPr lang="en-US" sz="3200" b="1">
                <a:ln/>
                <a:solidFill>
                  <a:schemeClr val="accent4"/>
                </a:solidFill>
              </a:rPr>
              <a:t>Xét lại ví dụ 1.9:</a:t>
            </a:r>
          </a:p>
        </p:txBody>
      </p:sp>
      <p:graphicFrame>
        <p:nvGraphicFramePr>
          <p:cNvPr id="7" name="Table 6"/>
          <p:cNvGraphicFramePr>
            <a:graphicFrameLocks noGrp="1"/>
          </p:cNvGraphicFramePr>
          <p:nvPr/>
        </p:nvGraphicFramePr>
        <p:xfrm>
          <a:off x="884346" y="2263692"/>
          <a:ext cx="10676590" cy="761405"/>
        </p:xfrm>
        <a:graphic>
          <a:graphicData uri="http://schemas.openxmlformats.org/drawingml/2006/table">
            <a:tbl>
              <a:tblPr firstRow="1" bandRow="1">
                <a:tableStyleId>{5C22544A-7EE6-4342-B048-85BDC9FD1C3A}</a:tableStyleId>
              </a:tblPr>
              <a:tblGrid>
                <a:gridCol w="1067659">
                  <a:extLst>
                    <a:ext uri="{9D8B030D-6E8A-4147-A177-3AD203B41FA5}">
                      <a16:colId xmlns:a16="http://schemas.microsoft.com/office/drawing/2014/main" val="20000"/>
                    </a:ext>
                  </a:extLst>
                </a:gridCol>
                <a:gridCol w="1067659">
                  <a:extLst>
                    <a:ext uri="{9D8B030D-6E8A-4147-A177-3AD203B41FA5}">
                      <a16:colId xmlns:a16="http://schemas.microsoft.com/office/drawing/2014/main" val="20001"/>
                    </a:ext>
                  </a:extLst>
                </a:gridCol>
                <a:gridCol w="1067659">
                  <a:extLst>
                    <a:ext uri="{9D8B030D-6E8A-4147-A177-3AD203B41FA5}">
                      <a16:colId xmlns:a16="http://schemas.microsoft.com/office/drawing/2014/main" val="20002"/>
                    </a:ext>
                  </a:extLst>
                </a:gridCol>
                <a:gridCol w="1067659">
                  <a:extLst>
                    <a:ext uri="{9D8B030D-6E8A-4147-A177-3AD203B41FA5}">
                      <a16:colId xmlns:a16="http://schemas.microsoft.com/office/drawing/2014/main" val="20003"/>
                    </a:ext>
                  </a:extLst>
                </a:gridCol>
                <a:gridCol w="1067659">
                  <a:extLst>
                    <a:ext uri="{9D8B030D-6E8A-4147-A177-3AD203B41FA5}">
                      <a16:colId xmlns:a16="http://schemas.microsoft.com/office/drawing/2014/main" val="20004"/>
                    </a:ext>
                  </a:extLst>
                </a:gridCol>
                <a:gridCol w="1067659">
                  <a:extLst>
                    <a:ext uri="{9D8B030D-6E8A-4147-A177-3AD203B41FA5}">
                      <a16:colId xmlns:a16="http://schemas.microsoft.com/office/drawing/2014/main" val="20005"/>
                    </a:ext>
                  </a:extLst>
                </a:gridCol>
                <a:gridCol w="1067659">
                  <a:extLst>
                    <a:ext uri="{9D8B030D-6E8A-4147-A177-3AD203B41FA5}">
                      <a16:colId xmlns:a16="http://schemas.microsoft.com/office/drawing/2014/main" val="20006"/>
                    </a:ext>
                  </a:extLst>
                </a:gridCol>
                <a:gridCol w="1067659">
                  <a:extLst>
                    <a:ext uri="{9D8B030D-6E8A-4147-A177-3AD203B41FA5}">
                      <a16:colId xmlns:a16="http://schemas.microsoft.com/office/drawing/2014/main" val="20007"/>
                    </a:ext>
                  </a:extLst>
                </a:gridCol>
                <a:gridCol w="1067659">
                  <a:extLst>
                    <a:ext uri="{9D8B030D-6E8A-4147-A177-3AD203B41FA5}">
                      <a16:colId xmlns:a16="http://schemas.microsoft.com/office/drawing/2014/main" val="20008"/>
                    </a:ext>
                  </a:extLst>
                </a:gridCol>
                <a:gridCol w="1067659">
                  <a:extLst>
                    <a:ext uri="{9D8B030D-6E8A-4147-A177-3AD203B41FA5}">
                      <a16:colId xmlns:a16="http://schemas.microsoft.com/office/drawing/2014/main" val="20009"/>
                    </a:ext>
                  </a:extLst>
                </a:gridCol>
              </a:tblGrid>
              <a:tr h="761405">
                <a:tc>
                  <a:txBody>
                    <a:bodyPr/>
                    <a:lstStyle/>
                    <a:p>
                      <a:pPr algn="ctr"/>
                      <a:r>
                        <a:rPr lang="en-US" sz="2400">
                          <a:solidFill>
                            <a:schemeClr val="bg1"/>
                          </a:solidFill>
                        </a:rPr>
                        <a:t>4</a:t>
                      </a:r>
                    </a:p>
                  </a:txBody>
                  <a:tcPr anchor="ctr">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bg1"/>
                          </a:solidFill>
                        </a:rPr>
                        <a:t>3</a:t>
                      </a:r>
                    </a:p>
                  </a:txBody>
                  <a:tcPr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bg1"/>
                          </a:solidFill>
                        </a:rPr>
                        <a:t>2</a:t>
                      </a:r>
                    </a:p>
                  </a:txBody>
                  <a:tcPr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bg1"/>
                          </a:solidFill>
                        </a:rPr>
                        <a:t>6</a:t>
                      </a:r>
                    </a:p>
                  </a:txBody>
                  <a:tcPr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bg1"/>
                          </a:solidFill>
                        </a:rPr>
                        <a:t>8</a:t>
                      </a:r>
                    </a:p>
                  </a:txBody>
                  <a:tcPr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bg1"/>
                          </a:solidFill>
                        </a:rPr>
                        <a:t>7</a:t>
                      </a:r>
                    </a:p>
                  </a:txBody>
                  <a:tcPr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bg1"/>
                          </a:solidFill>
                        </a:rPr>
                        <a:t>10</a:t>
                      </a:r>
                    </a:p>
                  </a:txBody>
                  <a:tcPr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bg1"/>
                          </a:solidFill>
                        </a:rPr>
                        <a:t>1</a:t>
                      </a:r>
                    </a:p>
                  </a:txBody>
                  <a:tcPr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bg1"/>
                          </a:solidFill>
                        </a:rPr>
                        <a:t>9</a:t>
                      </a:r>
                    </a:p>
                  </a:txBody>
                  <a:tcPr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bg1"/>
                          </a:solidFill>
                        </a:rPr>
                        <a:t>5</a:t>
                      </a:r>
                    </a:p>
                  </a:txBody>
                  <a:tcPr anchor="ctr">
                    <a:lnL w="12700" cap="flat" cmpd="sng" algn="ctr">
                      <a:solidFill>
                        <a:srgbClr val="FFFF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8" name="Rectangle 7"/>
          <p:cNvSpPr/>
          <p:nvPr/>
        </p:nvSpPr>
        <p:spPr>
          <a:xfrm>
            <a:off x="1907120" y="3411485"/>
            <a:ext cx="1078643" cy="708339"/>
          </a:xfrm>
          <a:prstGeom prst="rect">
            <a:avLst/>
          </a:prstGeom>
          <a:solidFill>
            <a:srgbClr val="00B050"/>
          </a:solidFill>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Calibri"/>
                <a:ea typeface="+mn-ea"/>
                <a:cs typeface="+mn-cs"/>
              </a:rPr>
              <a:t>X = 4</a:t>
            </a:r>
          </a:p>
        </p:txBody>
      </p:sp>
      <p:sp>
        <p:nvSpPr>
          <p:cNvPr id="12" name="Rectangle 11"/>
          <p:cNvSpPr/>
          <p:nvPr/>
        </p:nvSpPr>
        <p:spPr>
          <a:xfrm>
            <a:off x="4016541" y="3411485"/>
            <a:ext cx="2239121"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a:ea typeface="+mn-ea"/>
                <a:cs typeface="+mn-cs"/>
                <a:sym typeface="Symbol" panose="05050102010706020507" pitchFamily="18" charset="2"/>
              </a:rPr>
              <a:t></a:t>
            </a:r>
            <a:r>
              <a:rPr kumimoji="0" lang="en-US" sz="2400" b="1" i="0" u="none" strike="noStrike" kern="1200" cap="none" spc="0" normalizeH="0" baseline="0" noProof="0">
                <a:ln>
                  <a:noFill/>
                </a:ln>
                <a:solidFill>
                  <a:srgbClr val="FF0000"/>
                </a:solidFill>
                <a:effectLst/>
                <a:uLnTx/>
                <a:uFillTx/>
                <a:latin typeface="Calibri"/>
                <a:ea typeface="+mn-ea"/>
                <a:cs typeface="+mn-cs"/>
              </a:rPr>
              <a:t> 1 lần</a:t>
            </a:r>
          </a:p>
        </p:txBody>
      </p:sp>
      <p:sp>
        <p:nvSpPr>
          <p:cNvPr id="13" name="Rectangle 12"/>
          <p:cNvSpPr/>
          <p:nvPr/>
        </p:nvSpPr>
        <p:spPr>
          <a:xfrm>
            <a:off x="5980000" y="696045"/>
            <a:ext cx="2629429"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a:ea typeface="+mn-ea"/>
                <a:cs typeface="+mn-cs"/>
              </a:rPr>
              <a:t>n = 10 (phần tử)</a:t>
            </a:r>
          </a:p>
        </p:txBody>
      </p:sp>
      <p:sp>
        <p:nvSpPr>
          <p:cNvPr id="11" name="Rectangle 10"/>
          <p:cNvSpPr/>
          <p:nvPr/>
        </p:nvSpPr>
        <p:spPr>
          <a:xfrm>
            <a:off x="1907120" y="4611922"/>
            <a:ext cx="1078643" cy="708339"/>
          </a:xfrm>
          <a:prstGeom prst="rect">
            <a:avLst/>
          </a:prstGeom>
          <a:solidFill>
            <a:srgbClr val="00B050"/>
          </a:solidFill>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Calibri"/>
                <a:ea typeface="+mn-ea"/>
                <a:cs typeface="+mn-cs"/>
              </a:rPr>
              <a:t>X = 5</a:t>
            </a:r>
          </a:p>
        </p:txBody>
      </p:sp>
      <p:sp>
        <p:nvSpPr>
          <p:cNvPr id="14" name="Rectangle 13"/>
          <p:cNvSpPr/>
          <p:nvPr/>
        </p:nvSpPr>
        <p:spPr>
          <a:xfrm>
            <a:off x="4016541" y="4611922"/>
            <a:ext cx="2239121"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a:ea typeface="+mn-ea"/>
                <a:cs typeface="+mn-cs"/>
                <a:sym typeface="Symbol" panose="05050102010706020507" pitchFamily="18" charset="2"/>
              </a:rPr>
              <a:t></a:t>
            </a:r>
            <a:r>
              <a:rPr kumimoji="0" lang="en-US" sz="2400" b="1" i="0" u="none" strike="noStrike" kern="1200" cap="none" spc="0" normalizeH="0" baseline="0" noProof="0">
                <a:ln>
                  <a:noFill/>
                </a:ln>
                <a:solidFill>
                  <a:srgbClr val="FF0000"/>
                </a:solidFill>
                <a:effectLst/>
                <a:uLnTx/>
                <a:uFillTx/>
                <a:latin typeface="Calibri"/>
                <a:ea typeface="+mn-ea"/>
                <a:cs typeface="+mn-cs"/>
              </a:rPr>
              <a:t> 10 lần</a:t>
            </a:r>
          </a:p>
        </p:txBody>
      </p:sp>
      <p:sp>
        <p:nvSpPr>
          <p:cNvPr id="15" name="Rectangle 14"/>
          <p:cNvSpPr/>
          <p:nvPr/>
        </p:nvSpPr>
        <p:spPr>
          <a:xfrm>
            <a:off x="7301423" y="3411484"/>
            <a:ext cx="3140792"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a:ea typeface="+mn-ea"/>
                <a:cs typeface="+mn-cs"/>
              </a:rPr>
              <a:t>Trường hợp tốt nhất</a:t>
            </a:r>
          </a:p>
        </p:txBody>
      </p:sp>
      <p:sp>
        <p:nvSpPr>
          <p:cNvPr id="17" name="Rectangle 16"/>
          <p:cNvSpPr/>
          <p:nvPr/>
        </p:nvSpPr>
        <p:spPr>
          <a:xfrm>
            <a:off x="7286432" y="4611922"/>
            <a:ext cx="3140792" cy="7083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a:ea typeface="+mn-ea"/>
                <a:cs typeface="+mn-cs"/>
              </a:rPr>
              <a:t>Trường hợp xấu nhất</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8206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4" grpId="0" animBg="1"/>
      <p:bldP spid="15"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NỘI DUNG</a:t>
            </a:r>
          </a:p>
        </p:txBody>
      </p:sp>
      <p:sp>
        <p:nvSpPr>
          <p:cNvPr id="3" name="Content Placeholder 2"/>
          <p:cNvSpPr>
            <a:spLocks noGrp="1"/>
          </p:cNvSpPr>
          <p:nvPr>
            <p:ph idx="1"/>
          </p:nvPr>
        </p:nvSpPr>
        <p:spPr>
          <a:xfrm>
            <a:off x="586853" y="1854263"/>
            <a:ext cx="10766947" cy="4351339"/>
          </a:xfrm>
        </p:spPr>
        <p:txBody>
          <a:bodyPr>
            <a:normAutofit/>
          </a:bodyPr>
          <a:lstStyle/>
          <a:p>
            <a:pPr marL="731484" indent="-731484" algn="just">
              <a:lnSpc>
                <a:spcPct val="150000"/>
              </a:lnSpc>
              <a:spcBef>
                <a:spcPts val="0"/>
              </a:spcBef>
              <a:buFont typeface="Wingdings" panose="05000000000000000000" pitchFamily="2" charset="2"/>
              <a:buChar char="&amp;"/>
            </a:pPr>
            <a:r>
              <a:rPr lang="en-US" sz="3000" dirty="0" err="1"/>
              <a:t>Một</a:t>
            </a:r>
            <a:r>
              <a:rPr lang="en-US" sz="3000" dirty="0"/>
              <a:t> </a:t>
            </a:r>
            <a:r>
              <a:rPr lang="en-US" sz="3000" dirty="0" err="1"/>
              <a:t>số</a:t>
            </a:r>
            <a:r>
              <a:rPr lang="en-US" sz="3000" dirty="0"/>
              <a:t> </a:t>
            </a:r>
            <a:r>
              <a:rPr lang="en-US" sz="3000" dirty="0" err="1"/>
              <a:t>khái</a:t>
            </a:r>
            <a:r>
              <a:rPr lang="en-US" sz="3000" dirty="0"/>
              <a:t> </a:t>
            </a:r>
            <a:r>
              <a:rPr lang="en-US" sz="3000" dirty="0" err="1"/>
              <a:t>niệm</a:t>
            </a:r>
            <a:r>
              <a:rPr lang="en-US" sz="3000" dirty="0"/>
              <a:t> </a:t>
            </a:r>
            <a:r>
              <a:rPr lang="en-US" sz="3000" dirty="0" err="1"/>
              <a:t>cơ</a:t>
            </a:r>
            <a:r>
              <a:rPr lang="en-US" sz="3000" dirty="0"/>
              <a:t> </a:t>
            </a:r>
            <a:r>
              <a:rPr lang="en-US" sz="3000" dirty="0" err="1"/>
              <a:t>bản</a:t>
            </a:r>
            <a:endParaRPr lang="en-US" sz="3000" dirty="0"/>
          </a:p>
          <a:p>
            <a:pPr marL="731484" indent="-731484" algn="just">
              <a:lnSpc>
                <a:spcPct val="150000"/>
              </a:lnSpc>
              <a:spcBef>
                <a:spcPts val="0"/>
              </a:spcBef>
              <a:buFont typeface="Wingdings" panose="05000000000000000000" pitchFamily="2" charset="2"/>
              <a:buChar char="&amp;"/>
            </a:pPr>
            <a:r>
              <a:rPr lang="en-US" sz="3000" dirty="0" err="1"/>
              <a:t>Một</a:t>
            </a:r>
            <a:r>
              <a:rPr lang="en-US" sz="3000" dirty="0"/>
              <a:t> </a:t>
            </a:r>
            <a:r>
              <a:rPr lang="en-US" sz="3000" dirty="0" err="1"/>
              <a:t>số</a:t>
            </a:r>
            <a:r>
              <a:rPr lang="en-US" sz="3000" dirty="0"/>
              <a:t> </a:t>
            </a:r>
            <a:r>
              <a:rPr lang="en-US" sz="3000" dirty="0" err="1"/>
              <a:t>phương</a:t>
            </a:r>
            <a:r>
              <a:rPr lang="en-US" sz="3000" dirty="0"/>
              <a:t> </a:t>
            </a:r>
            <a:r>
              <a:rPr lang="en-US" sz="3000" dirty="0" err="1"/>
              <a:t>pháp</a:t>
            </a:r>
            <a:r>
              <a:rPr lang="en-US" sz="3000" dirty="0"/>
              <a:t> </a:t>
            </a:r>
            <a:r>
              <a:rPr lang="en-US" sz="3000" dirty="0" err="1"/>
              <a:t>biểu</a:t>
            </a:r>
            <a:r>
              <a:rPr lang="en-US" sz="3000" dirty="0"/>
              <a:t> </a:t>
            </a:r>
            <a:r>
              <a:rPr lang="en-US" sz="3000" dirty="0" err="1"/>
              <a:t>diễn</a:t>
            </a:r>
            <a:r>
              <a:rPr lang="en-US" sz="3000" dirty="0"/>
              <a:t> </a:t>
            </a:r>
            <a:r>
              <a:rPr lang="en-US" sz="3000" dirty="0" err="1"/>
              <a:t>thuật</a:t>
            </a:r>
            <a:r>
              <a:rPr lang="en-US" sz="3000" dirty="0"/>
              <a:t> </a:t>
            </a:r>
            <a:r>
              <a:rPr lang="en-US" sz="3000" dirty="0" err="1"/>
              <a:t>giải</a:t>
            </a:r>
            <a:endParaRPr lang="en-US" sz="3000" dirty="0"/>
          </a:p>
          <a:p>
            <a:pPr marL="731484" indent="-731484" algn="just">
              <a:lnSpc>
                <a:spcPct val="150000"/>
              </a:lnSpc>
              <a:spcBef>
                <a:spcPts val="0"/>
              </a:spcBef>
              <a:buFont typeface="Wingdings" panose="05000000000000000000" pitchFamily="2" charset="2"/>
              <a:buChar char="&amp;"/>
            </a:pPr>
            <a:r>
              <a:rPr lang="en-US" sz="3000" dirty="0" err="1"/>
              <a:t>Độ</a:t>
            </a:r>
            <a:r>
              <a:rPr lang="en-US" sz="3000" dirty="0"/>
              <a:t> </a:t>
            </a:r>
            <a:r>
              <a:rPr lang="en-US" sz="3000" dirty="0" err="1"/>
              <a:t>phức</a:t>
            </a:r>
            <a:r>
              <a:rPr lang="en-US" sz="3000" dirty="0"/>
              <a:t> </a:t>
            </a:r>
            <a:r>
              <a:rPr lang="en-US" sz="3000" dirty="0" err="1"/>
              <a:t>tạp</a:t>
            </a:r>
            <a:r>
              <a:rPr lang="en-US" sz="3000" dirty="0"/>
              <a:t> </a:t>
            </a:r>
            <a:r>
              <a:rPr lang="en-US" sz="3000" dirty="0" err="1"/>
              <a:t>của</a:t>
            </a:r>
            <a:r>
              <a:rPr lang="en-US" sz="3000" dirty="0"/>
              <a:t> </a:t>
            </a:r>
            <a:r>
              <a:rPr lang="en-US" sz="3000" dirty="0" err="1"/>
              <a:t>thuật</a:t>
            </a:r>
            <a:r>
              <a:rPr lang="en-US" sz="3000" dirty="0"/>
              <a:t> </a:t>
            </a:r>
            <a:r>
              <a:rPr lang="en-US" sz="3000" dirty="0" err="1"/>
              <a:t>giải</a:t>
            </a:r>
            <a:endParaRPr lang="en-US" sz="30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7254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617" y="365129"/>
            <a:ext cx="11197652" cy="1325563"/>
          </a:xfrm>
        </p:spPr>
        <p:txBody>
          <a:bodyPr>
            <a:normAutofit/>
            <a:scene3d>
              <a:camera prst="orthographicFront"/>
              <a:lightRig rig="soft" dir="t">
                <a:rot lat="0" lon="0" rev="15600000"/>
              </a:lightRig>
            </a:scene3d>
            <a:sp3d extrusionH="57150" prstMaterial="softEdge">
              <a:bevelT w="25400" h="38100"/>
            </a:sp3d>
          </a:bodyPr>
          <a:lstStyle/>
          <a:p>
            <a:pPr>
              <a:lnSpc>
                <a:spcPct val="100000"/>
              </a:lnSpc>
            </a:pPr>
            <a:r>
              <a:rPr lang="en-US" b="1">
                <a:ln/>
                <a:solidFill>
                  <a:schemeClr val="accent4"/>
                </a:solidFill>
              </a:rPr>
              <a:t>CÁC TRƯỜNG HỢP ĐÁNH GIÁ</a:t>
            </a:r>
          </a:p>
        </p:txBody>
      </p:sp>
      <p:sp>
        <p:nvSpPr>
          <p:cNvPr id="3" name="Content Placeholder 2"/>
          <p:cNvSpPr>
            <a:spLocks noGrp="1"/>
          </p:cNvSpPr>
          <p:nvPr>
            <p:ph idx="1"/>
          </p:nvPr>
        </p:nvSpPr>
        <p:spPr>
          <a:xfrm>
            <a:off x="689885" y="2121135"/>
            <a:ext cx="10766947" cy="2600768"/>
          </a:xfrm>
        </p:spPr>
        <p:txBody>
          <a:bodyPr>
            <a:normAutofit/>
          </a:bodyPr>
          <a:lstStyle/>
          <a:p>
            <a:pPr marL="731484" indent="-731484" algn="just">
              <a:lnSpc>
                <a:spcPct val="150000"/>
              </a:lnSpc>
              <a:spcBef>
                <a:spcPts val="0"/>
              </a:spcBef>
              <a:buFont typeface="Wingdings" panose="05000000000000000000" pitchFamily="2" charset="2"/>
              <a:buChar char="&amp;"/>
            </a:pPr>
            <a:r>
              <a:rPr lang="en-US"/>
              <a:t>Trường hợp tốt nhất</a:t>
            </a:r>
          </a:p>
          <a:p>
            <a:pPr marL="731484" indent="-731484" algn="just">
              <a:lnSpc>
                <a:spcPct val="150000"/>
              </a:lnSpc>
              <a:spcBef>
                <a:spcPts val="0"/>
              </a:spcBef>
              <a:buFont typeface="Wingdings" panose="05000000000000000000" pitchFamily="2" charset="2"/>
              <a:buChar char="&amp;"/>
            </a:pPr>
            <a:r>
              <a:rPr lang="en-US"/>
              <a:t>Trường hợp trung bình</a:t>
            </a:r>
          </a:p>
          <a:p>
            <a:pPr marL="731484" indent="-731484" algn="just">
              <a:lnSpc>
                <a:spcPct val="150000"/>
              </a:lnSpc>
              <a:spcBef>
                <a:spcPts val="0"/>
              </a:spcBef>
              <a:buFont typeface="Wingdings" panose="05000000000000000000" pitchFamily="2" charset="2"/>
              <a:buChar char="&amp;"/>
            </a:pPr>
            <a:r>
              <a:rPr lang="en-US"/>
              <a:t>Trường hợp xấu nhất</a:t>
            </a:r>
          </a:p>
          <a:p>
            <a:pPr marL="0" indent="0" algn="just">
              <a:lnSpc>
                <a:spcPct val="150000"/>
              </a:lnSpc>
              <a:spcBef>
                <a:spcPts val="0"/>
              </a:spcBef>
              <a:buNone/>
            </a:pPr>
            <a:endParaRPr lang="en-US"/>
          </a:p>
          <a:p>
            <a:pPr marL="731484" indent="-731484" algn="just">
              <a:lnSpc>
                <a:spcPct val="150000"/>
              </a:lnSpc>
              <a:spcBef>
                <a:spcPts val="0"/>
              </a:spcBef>
              <a:buFont typeface="Wingdings" panose="05000000000000000000" pitchFamily="2" charset="2"/>
              <a:buChar char="&amp;"/>
            </a:pPr>
            <a:endParaRPr lang="en-US"/>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6188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pPr>
              <a:lnSpc>
                <a:spcPct val="100000"/>
              </a:lnSpc>
            </a:pPr>
            <a:r>
              <a:rPr lang="en-US" b="1">
                <a:ln/>
                <a:solidFill>
                  <a:schemeClr val="accent4"/>
                </a:solidFill>
              </a:rPr>
              <a:t>MỘT SỐ PHƯƠNG PHÁP ĐÁNH GIÁ</a:t>
            </a:r>
          </a:p>
        </p:txBody>
      </p:sp>
      <p:sp>
        <p:nvSpPr>
          <p:cNvPr id="3" name="Content Placeholder 2"/>
          <p:cNvSpPr>
            <a:spLocks noGrp="1"/>
          </p:cNvSpPr>
          <p:nvPr>
            <p:ph idx="1"/>
          </p:nvPr>
        </p:nvSpPr>
        <p:spPr>
          <a:xfrm>
            <a:off x="586853" y="1839273"/>
            <a:ext cx="10766947" cy="4426616"/>
          </a:xfrm>
        </p:spPr>
        <p:txBody>
          <a:bodyPr>
            <a:normAutofit/>
          </a:bodyPr>
          <a:lstStyle/>
          <a:p>
            <a:pPr marL="731484" indent="-731484" algn="just">
              <a:lnSpc>
                <a:spcPct val="150000"/>
              </a:lnSpc>
              <a:spcBef>
                <a:spcPts val="0"/>
              </a:spcBef>
              <a:buFont typeface="Wingdings" panose="05000000000000000000" pitchFamily="2" charset="2"/>
              <a:buChar char="&amp;"/>
            </a:pPr>
            <a:r>
              <a:rPr lang="en-US" sz="2800" dirty="0"/>
              <a:t>Accounting Method </a:t>
            </a:r>
            <a:r>
              <a:rPr lang="en-US" sz="2800" dirty="0" err="1"/>
              <a:t>đếm</a:t>
            </a:r>
            <a:r>
              <a:rPr lang="en-US" sz="2800" dirty="0"/>
              <a:t> </a:t>
            </a:r>
            <a:r>
              <a:rPr lang="en-US" sz="2800" dirty="0" err="1"/>
              <a:t>các</a:t>
            </a:r>
            <a:r>
              <a:rPr lang="en-US" sz="2800" dirty="0"/>
              <a:t> </a:t>
            </a:r>
            <a:r>
              <a:rPr lang="en-US" sz="2800" dirty="0" err="1"/>
              <a:t>phép</a:t>
            </a:r>
            <a:r>
              <a:rPr lang="en-US" sz="2800" dirty="0"/>
              <a:t> </a:t>
            </a:r>
            <a:r>
              <a:rPr lang="en-US" sz="2800" dirty="0" err="1"/>
              <a:t>toán</a:t>
            </a:r>
            <a:r>
              <a:rPr lang="en-US" sz="2800" dirty="0"/>
              <a:t> </a:t>
            </a:r>
            <a:r>
              <a:rPr lang="en-US" sz="2800" dirty="0" err="1"/>
              <a:t>cơ</a:t>
            </a:r>
            <a:r>
              <a:rPr lang="en-US" sz="2800" dirty="0"/>
              <a:t> </a:t>
            </a:r>
            <a:r>
              <a:rPr lang="en-US" sz="2800" dirty="0" err="1"/>
              <a:t>bản</a:t>
            </a:r>
            <a:r>
              <a:rPr lang="en-US" sz="2800" dirty="0"/>
              <a:t> </a:t>
            </a:r>
            <a:r>
              <a:rPr lang="en-US" sz="2800" dirty="0" err="1"/>
              <a:t>bên</a:t>
            </a:r>
            <a:r>
              <a:rPr lang="en-US" sz="2800" dirty="0"/>
              <a:t> </a:t>
            </a:r>
            <a:r>
              <a:rPr lang="en-US" sz="2800" dirty="0" err="1"/>
              <a:t>trong</a:t>
            </a:r>
            <a:r>
              <a:rPr lang="en-US" sz="2800" dirty="0"/>
              <a:t> </a:t>
            </a:r>
            <a:r>
              <a:rPr lang="en-US" sz="2800" dirty="0" err="1"/>
              <a:t>của</a:t>
            </a:r>
            <a:r>
              <a:rPr lang="en-US" sz="2800" dirty="0"/>
              <a:t> </a:t>
            </a:r>
            <a:r>
              <a:rPr lang="en-US" sz="2800" dirty="0" err="1"/>
              <a:t>một</a:t>
            </a:r>
            <a:r>
              <a:rPr lang="en-US" sz="2800" dirty="0"/>
              <a:t> </a:t>
            </a:r>
            <a:r>
              <a:rPr lang="en-US" sz="2800" dirty="0" err="1"/>
              <a:t>thuật</a:t>
            </a:r>
            <a:r>
              <a:rPr lang="en-US" sz="2800" dirty="0"/>
              <a:t> </a:t>
            </a:r>
            <a:r>
              <a:rPr lang="en-US" sz="2800" dirty="0" err="1"/>
              <a:t>toán</a:t>
            </a:r>
            <a:r>
              <a:rPr lang="en-US" sz="2800" dirty="0"/>
              <a:t>.</a:t>
            </a:r>
          </a:p>
          <a:p>
            <a:pPr marL="731484" indent="-731484" algn="just">
              <a:lnSpc>
                <a:spcPct val="150000"/>
              </a:lnSpc>
              <a:spcBef>
                <a:spcPts val="0"/>
              </a:spcBef>
              <a:buFont typeface="Wingdings" panose="05000000000000000000" pitchFamily="2" charset="2"/>
              <a:buChar char="&amp;"/>
            </a:pPr>
            <a:r>
              <a:rPr lang="en-US" sz="2800" dirty="0"/>
              <a:t>Potential Method [</a:t>
            </a:r>
            <a:r>
              <a:rPr lang="en-US" sz="2800" dirty="0">
                <a:hlinkClick r:id="rId3" action="ppaction://hlinkfile"/>
              </a:rPr>
              <a:t>5</a:t>
            </a:r>
            <a:r>
              <a:rPr lang="en-US" sz="2800" dirty="0"/>
              <a:t> or </a:t>
            </a:r>
            <a:r>
              <a:rPr lang="en-US" sz="2000" dirty="0"/>
              <a:t>https://en.wikipedia.org/wiki/Potential_method</a:t>
            </a:r>
            <a:r>
              <a:rPr lang="en-US" sz="2800" dirty="0"/>
              <a:t>].</a:t>
            </a:r>
          </a:p>
          <a:p>
            <a:pPr marL="731484" indent="-731484" algn="just">
              <a:lnSpc>
                <a:spcPct val="150000"/>
              </a:lnSpc>
              <a:spcBef>
                <a:spcPts val="0"/>
              </a:spcBef>
              <a:buFont typeface="Wingdings" panose="05000000000000000000" pitchFamily="2" charset="2"/>
              <a:buChar char="&amp;"/>
            </a:pPr>
            <a:r>
              <a:rPr lang="en-US" sz="2800" dirty="0"/>
              <a:t>Dynamic Table [</a:t>
            </a:r>
            <a:r>
              <a:rPr lang="en-US" sz="1800" dirty="0"/>
              <a:t>https://www.cs.cornell.edu/courses/cs3110/2009sp/lectures/lec21.html</a:t>
            </a:r>
            <a:r>
              <a:rPr lang="en-US" sz="2800" dirty="0"/>
              <a:t>]</a:t>
            </a:r>
          </a:p>
          <a:p>
            <a:pPr marL="731484" indent="-731484" algn="just">
              <a:lnSpc>
                <a:spcPct val="150000"/>
              </a:lnSpc>
              <a:spcBef>
                <a:spcPts val="0"/>
              </a:spcBef>
              <a:buFont typeface="Wingdings" panose="05000000000000000000" pitchFamily="2" charset="2"/>
              <a:buChar char="&amp;"/>
            </a:pPr>
            <a:endParaRPr lang="en-US" sz="2800" dirty="0"/>
          </a:p>
          <a:p>
            <a:pPr marL="731484" indent="-731484" algn="just">
              <a:lnSpc>
                <a:spcPct val="150000"/>
              </a:lnSpc>
              <a:spcBef>
                <a:spcPts val="0"/>
              </a:spcBef>
              <a:buFont typeface="Wingdings" panose="05000000000000000000" pitchFamily="2" charset="2"/>
              <a:buChar char="&amp;"/>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731484" indent="-731484" algn="just">
              <a:lnSpc>
                <a:spcPct val="150000"/>
              </a:lnSpc>
              <a:spcBef>
                <a:spcPts val="0"/>
              </a:spcBef>
              <a:buFont typeface="Wingdings" panose="05000000000000000000" pitchFamily="2" charset="2"/>
              <a:buChar char="&amp;"/>
            </a:pPr>
            <a:endParaRPr lang="en-US" sz="28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19970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PHƯƠNG PHÁP ĐẾM - </a:t>
            </a:r>
            <a:r>
              <a:rPr lang="en-US" sz="3600" b="1">
                <a:ln/>
                <a:solidFill>
                  <a:schemeClr val="accent4"/>
                </a:solidFill>
              </a:rPr>
              <a:t>Accounting Method</a:t>
            </a:r>
            <a:endParaRPr lang="en-US" b="1">
              <a:ln/>
              <a:solidFill>
                <a:schemeClr val="accent4"/>
              </a:solidFill>
            </a:endParaRPr>
          </a:p>
        </p:txBody>
      </p:sp>
      <p:sp>
        <p:nvSpPr>
          <p:cNvPr id="3" name="Content Placeholder 2"/>
          <p:cNvSpPr>
            <a:spLocks noGrp="1"/>
          </p:cNvSpPr>
          <p:nvPr>
            <p:ph idx="1"/>
          </p:nvPr>
        </p:nvSpPr>
        <p:spPr>
          <a:xfrm>
            <a:off x="586855" y="1839273"/>
            <a:ext cx="11480228" cy="802328"/>
          </a:xfrm>
        </p:spPr>
        <p:txBody>
          <a:bodyPr>
            <a:noAutofit/>
          </a:bodyPr>
          <a:lstStyle/>
          <a:p>
            <a:pPr marL="731484" indent="-731484" algn="just">
              <a:lnSpc>
                <a:spcPct val="150000"/>
              </a:lnSpc>
              <a:spcBef>
                <a:spcPts val="0"/>
              </a:spcBef>
              <a:buFont typeface="Wingdings" panose="05000000000000000000" pitchFamily="2" charset="2"/>
              <a:buChar char="&amp;"/>
            </a:pPr>
            <a:r>
              <a:rPr lang="en-US" dirty="0" err="1"/>
              <a:t>Đếm</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cơ</a:t>
            </a:r>
            <a:r>
              <a:rPr lang="en-US" dirty="0"/>
              <a:t> </a:t>
            </a:r>
            <a:r>
              <a:rPr lang="en-US" dirty="0" err="1"/>
              <a:t>bản</a:t>
            </a:r>
            <a:r>
              <a:rPr lang="en-US" dirty="0"/>
              <a:t> </a:t>
            </a:r>
            <a:r>
              <a:rPr lang="en-US" dirty="0" err="1"/>
              <a:t>bên</a:t>
            </a:r>
            <a:r>
              <a:rPr lang="en-US" dirty="0"/>
              <a:t> </a:t>
            </a:r>
            <a:r>
              <a:rPr lang="en-US" dirty="0" err="1"/>
              <a:t>trong</a:t>
            </a:r>
            <a:r>
              <a:rPr lang="en-US" dirty="0"/>
              <a:t> </a:t>
            </a:r>
            <a:r>
              <a:rPr lang="en-US" dirty="0" err="1"/>
              <a:t>một</a:t>
            </a:r>
            <a:r>
              <a:rPr lang="en-US" dirty="0"/>
              <a:t> </a:t>
            </a:r>
            <a:r>
              <a:rPr lang="en-US" dirty="0" err="1"/>
              <a:t>thuật</a:t>
            </a:r>
            <a:r>
              <a:rPr lang="en-US" dirty="0"/>
              <a:t> </a:t>
            </a:r>
            <a:r>
              <a:rPr lang="en-US" dirty="0" err="1"/>
              <a:t>toán</a:t>
            </a:r>
            <a:r>
              <a:rPr lang="en-US" dirty="0"/>
              <a:t>.</a:t>
            </a:r>
          </a:p>
          <a:p>
            <a:pPr marL="731484" indent="-731484" algn="just">
              <a:lnSpc>
                <a:spcPct val="150000"/>
              </a:lnSpc>
              <a:spcBef>
                <a:spcPts val="0"/>
              </a:spcBef>
              <a:buFont typeface="Wingdings" panose="05000000000000000000" pitchFamily="2" charset="2"/>
              <a:buChar char="&amp;"/>
            </a:pPr>
            <a:endParaRPr lang="en-US" dirty="0"/>
          </a:p>
          <a:p>
            <a:pPr marL="731484" indent="-731484" algn="just">
              <a:lnSpc>
                <a:spcPct val="150000"/>
              </a:lnSpc>
              <a:spcBef>
                <a:spcPts val="0"/>
              </a:spcBef>
              <a:buFont typeface="Wingdings" panose="05000000000000000000" pitchFamily="2" charset="2"/>
              <a:buChar char="&amp;"/>
            </a:pPr>
            <a:endParaRPr lang="en-US" dirty="0"/>
          </a:p>
          <a:p>
            <a:pPr marL="0" indent="0" algn="just">
              <a:lnSpc>
                <a:spcPct val="150000"/>
              </a:lnSpc>
              <a:spcBef>
                <a:spcPts val="0"/>
              </a:spcBef>
              <a:buNone/>
            </a:pPr>
            <a:endParaRPr lang="en-US" dirty="0"/>
          </a:p>
          <a:p>
            <a:pPr marL="0" indent="0" algn="just">
              <a:lnSpc>
                <a:spcPct val="150000"/>
              </a:lnSpc>
              <a:spcBef>
                <a:spcPts val="0"/>
              </a:spcBef>
              <a:buNone/>
            </a:pPr>
            <a:endParaRPr lang="en-US" dirty="0"/>
          </a:p>
          <a:p>
            <a:pPr marL="0" indent="0" algn="just">
              <a:lnSpc>
                <a:spcPct val="150000"/>
              </a:lnSpc>
              <a:spcBef>
                <a:spcPts val="0"/>
              </a:spcBef>
              <a:buNone/>
            </a:pPr>
            <a:endParaRPr lang="en-US" dirty="0"/>
          </a:p>
          <a:p>
            <a:pPr marL="731484" indent="-731484" algn="just">
              <a:lnSpc>
                <a:spcPct val="150000"/>
              </a:lnSpc>
              <a:spcBef>
                <a:spcPts val="0"/>
              </a:spcBef>
              <a:buFont typeface="Wingdings" panose="05000000000000000000" pitchFamily="2" charset="2"/>
              <a:buChar char="&amp;"/>
            </a:pPr>
            <a:endParaRPr lang="en-US" dirty="0"/>
          </a:p>
        </p:txBody>
      </p:sp>
      <p:sp>
        <p:nvSpPr>
          <p:cNvPr id="4" name="Rectangle 3"/>
          <p:cNvSpPr/>
          <p:nvPr/>
        </p:nvSpPr>
        <p:spPr>
          <a:xfrm>
            <a:off x="1329300" y="2946941"/>
            <a:ext cx="8163043" cy="7083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a:ea typeface="+mn-ea"/>
                <a:cs typeface="+mn-cs"/>
              </a:rPr>
              <a:t>Các phép toán số học:</a:t>
            </a:r>
            <a:r>
              <a:rPr kumimoji="0" lang="en-US" sz="3200" b="1" i="0" u="none" strike="noStrike" kern="1200" cap="none" spc="0" normalizeH="0" baseline="0" noProof="0">
                <a:ln>
                  <a:noFill/>
                </a:ln>
                <a:solidFill>
                  <a:srgbClr val="FF0000"/>
                </a:solidFill>
                <a:effectLst/>
                <a:uLnTx/>
                <a:uFillTx/>
                <a:latin typeface="Calibri"/>
                <a:ea typeface="+mn-ea"/>
                <a:cs typeface="+mn-cs"/>
              </a:rPr>
              <a:t> </a:t>
            </a:r>
            <a:r>
              <a:rPr kumimoji="0" lang="en-US" sz="3200" b="0" i="0" u="none" strike="noStrike" kern="1200" cap="none" spc="0" normalizeH="0" baseline="0" noProof="0">
                <a:ln>
                  <a:noFill/>
                </a:ln>
                <a:solidFill>
                  <a:prstClr val="black"/>
                </a:solidFill>
                <a:effectLst/>
                <a:uLnTx/>
                <a:uFillTx/>
                <a:latin typeface="Calibri"/>
                <a:ea typeface="+mn-ea"/>
                <a:cs typeface="+mn-cs"/>
              </a:rPr>
              <a:t>+, -, *, /..</a:t>
            </a:r>
          </a:p>
        </p:txBody>
      </p:sp>
      <p:sp>
        <p:nvSpPr>
          <p:cNvPr id="5" name="Rectangle 4"/>
          <p:cNvSpPr/>
          <p:nvPr/>
        </p:nvSpPr>
        <p:spPr>
          <a:xfrm>
            <a:off x="1329301" y="3960017"/>
            <a:ext cx="8163043" cy="7083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a:ea typeface="+mn-ea"/>
                <a:cs typeface="+mn-cs"/>
              </a:rPr>
              <a:t>Các phép toán so sánh:</a:t>
            </a:r>
            <a:r>
              <a:rPr kumimoji="0" lang="en-US" sz="3200" b="1" i="0" u="none" strike="noStrike" kern="1200" cap="none" spc="0" normalizeH="0" baseline="0" noProof="0">
                <a:ln>
                  <a:noFill/>
                </a:ln>
                <a:solidFill>
                  <a:srgbClr val="FF0000"/>
                </a:solidFill>
                <a:effectLst/>
                <a:uLnTx/>
                <a:uFillTx/>
                <a:latin typeface="Calibri"/>
                <a:ea typeface="+mn-ea"/>
                <a:cs typeface="+mn-cs"/>
              </a:rPr>
              <a:t> </a:t>
            </a:r>
            <a:r>
              <a:rPr kumimoji="0" lang="en-US" sz="3200" b="0" i="0" u="none" strike="noStrike" kern="1200" cap="none" spc="0" normalizeH="0" baseline="0" noProof="0">
                <a:ln>
                  <a:noFill/>
                </a:ln>
                <a:solidFill>
                  <a:prstClr val="black"/>
                </a:solidFill>
                <a:effectLst/>
                <a:uLnTx/>
                <a:uFillTx/>
                <a:latin typeface="Calibri"/>
                <a:ea typeface="+mn-ea"/>
                <a:cs typeface="+mn-cs"/>
              </a:rPr>
              <a:t>&lt;, &gt;, </a:t>
            </a:r>
            <a:r>
              <a:rPr kumimoji="0" lang="en-US" sz="3200" b="0" i="0" u="none" strike="noStrike" kern="1200" cap="none" spc="0" normalizeH="0" baseline="0" noProof="0">
                <a:ln>
                  <a:noFill/>
                </a:ln>
                <a:solidFill>
                  <a:prstClr val="black"/>
                </a:solidFill>
                <a:effectLst/>
                <a:uLnTx/>
                <a:uFillTx/>
                <a:latin typeface="Calibri"/>
                <a:ea typeface="+mn-ea"/>
                <a:cs typeface="+mn-cs"/>
                <a:sym typeface="Symbol" panose="05050102010706020507" pitchFamily="18" charset="2"/>
              </a:rPr>
              <a:t>, , …</a:t>
            </a:r>
            <a:endParaRPr kumimoji="0" lang="en-US" sz="3200" b="0" i="0" u="none" strike="noStrike" kern="1200" cap="none" spc="0" normalizeH="0" baseline="0" noProof="0">
              <a:ln>
                <a:noFill/>
              </a:ln>
              <a:solidFill>
                <a:prstClr val="black"/>
              </a:solidFill>
              <a:effectLst/>
              <a:uLnTx/>
              <a:uFillTx/>
              <a:latin typeface="Calibri"/>
              <a:ea typeface="+mn-ea"/>
              <a:cs typeface="+mn-cs"/>
            </a:endParaRPr>
          </a:p>
        </p:txBody>
      </p:sp>
      <p:sp>
        <p:nvSpPr>
          <p:cNvPr id="6" name="Rectangle 5"/>
          <p:cNvSpPr/>
          <p:nvPr/>
        </p:nvSpPr>
        <p:spPr>
          <a:xfrm>
            <a:off x="1329301" y="4944065"/>
            <a:ext cx="8163043" cy="7083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FF0000"/>
                </a:solidFill>
                <a:effectLst/>
                <a:uLnTx/>
                <a:uFillTx/>
                <a:latin typeface="Calibri"/>
                <a:ea typeface="+mn-ea"/>
                <a:cs typeface="+mn-cs"/>
              </a:rPr>
              <a:t>Các</a:t>
            </a:r>
            <a:r>
              <a:rPr kumimoji="0" lang="en-US" sz="3200" b="0" i="0" u="none" strike="noStrike" kern="1200" cap="none" spc="0" normalizeH="0" baseline="0" noProof="0" dirty="0">
                <a:ln>
                  <a:noFill/>
                </a:ln>
                <a:solidFill>
                  <a:srgbClr val="FF0000"/>
                </a:solidFill>
                <a:effectLst/>
                <a:uLnTx/>
                <a:uFillTx/>
                <a:latin typeface="Calibri"/>
                <a:ea typeface="+mn-ea"/>
                <a:cs typeface="+mn-cs"/>
              </a:rPr>
              <a:t> </a:t>
            </a:r>
            <a:r>
              <a:rPr kumimoji="0" lang="en-US" sz="3200" b="0" i="0" u="none" strike="noStrike" kern="1200" cap="none" spc="0" normalizeH="0" baseline="0" noProof="0" dirty="0" err="1">
                <a:ln>
                  <a:noFill/>
                </a:ln>
                <a:solidFill>
                  <a:srgbClr val="FF0000"/>
                </a:solidFill>
                <a:effectLst/>
                <a:uLnTx/>
                <a:uFillTx/>
                <a:latin typeface="Calibri"/>
                <a:ea typeface="+mn-ea"/>
                <a:cs typeface="+mn-cs"/>
              </a:rPr>
              <a:t>phép</a:t>
            </a:r>
            <a:r>
              <a:rPr kumimoji="0" lang="en-US" sz="3200" b="0" i="0" u="none" strike="noStrike" kern="1200" cap="none" spc="0" normalizeH="0" baseline="0" noProof="0" dirty="0">
                <a:ln>
                  <a:noFill/>
                </a:ln>
                <a:solidFill>
                  <a:srgbClr val="FF0000"/>
                </a:solidFill>
                <a:effectLst/>
                <a:uLnTx/>
                <a:uFillTx/>
                <a:latin typeface="Calibri"/>
                <a:ea typeface="+mn-ea"/>
                <a:cs typeface="+mn-cs"/>
              </a:rPr>
              <a:t> </a:t>
            </a:r>
            <a:r>
              <a:rPr kumimoji="0" lang="en-US" sz="3200" b="0" i="0" u="none" strike="noStrike" kern="1200" cap="none" spc="0" normalizeH="0" baseline="0" noProof="0" dirty="0" err="1">
                <a:ln>
                  <a:noFill/>
                </a:ln>
                <a:solidFill>
                  <a:srgbClr val="FF0000"/>
                </a:solidFill>
                <a:effectLst/>
                <a:uLnTx/>
                <a:uFillTx/>
                <a:latin typeface="Calibri"/>
                <a:ea typeface="+mn-ea"/>
                <a:cs typeface="+mn-cs"/>
              </a:rPr>
              <a:t>gán</a:t>
            </a:r>
            <a:r>
              <a:rPr kumimoji="0" lang="en-US" sz="32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7" name="Rectangle 6"/>
          <p:cNvSpPr/>
          <p:nvPr/>
        </p:nvSpPr>
        <p:spPr>
          <a:xfrm>
            <a:off x="8567057" y="3676989"/>
            <a:ext cx="1850571" cy="70833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prstClr val="white"/>
                </a:solidFill>
                <a:effectLst/>
                <a:uLnTx/>
                <a:uFillTx/>
                <a:latin typeface="Calibri"/>
                <a:ea typeface="+mn-ea"/>
                <a:cs typeface="+mn-cs"/>
              </a:rPr>
              <a:t>T(n)</a:t>
            </a: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7320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NGUYÊN TẮC</a:t>
            </a:r>
          </a:p>
        </p:txBody>
      </p:sp>
      <p:sp>
        <p:nvSpPr>
          <p:cNvPr id="3" name="Content Placeholder 2"/>
          <p:cNvSpPr>
            <a:spLocks noGrp="1"/>
          </p:cNvSpPr>
          <p:nvPr>
            <p:ph idx="1"/>
          </p:nvPr>
        </p:nvSpPr>
        <p:spPr>
          <a:xfrm>
            <a:off x="586853" y="1839274"/>
            <a:ext cx="10766947" cy="2706969"/>
          </a:xfrm>
        </p:spPr>
        <p:txBody>
          <a:bodyPr>
            <a:normAutofit/>
          </a:bodyPr>
          <a:lstStyle/>
          <a:p>
            <a:pPr marL="731484" indent="-731484" algn="just">
              <a:lnSpc>
                <a:spcPct val="150000"/>
              </a:lnSpc>
              <a:spcBef>
                <a:spcPts val="0"/>
              </a:spcBef>
              <a:buFont typeface="Wingdings" panose="05000000000000000000" pitchFamily="2" charset="2"/>
              <a:buChar char="&amp;"/>
            </a:pPr>
            <a:r>
              <a:rPr lang="en-US" sz="2800" dirty="0" err="1">
                <a:solidFill>
                  <a:srgbClr val="FF0000"/>
                </a:solidFill>
              </a:rPr>
              <a:t>Độ</a:t>
            </a:r>
            <a:r>
              <a:rPr lang="en-US" sz="2800" dirty="0">
                <a:solidFill>
                  <a:srgbClr val="FF0000"/>
                </a:solidFill>
              </a:rPr>
              <a:t> </a:t>
            </a:r>
            <a:r>
              <a:rPr lang="en-US" sz="2800" dirty="0" err="1">
                <a:solidFill>
                  <a:srgbClr val="FF0000"/>
                </a:solidFill>
              </a:rPr>
              <a:t>phức</a:t>
            </a:r>
            <a:r>
              <a:rPr lang="en-US" sz="2800" dirty="0">
                <a:solidFill>
                  <a:srgbClr val="FF0000"/>
                </a:solidFill>
              </a:rPr>
              <a:t> </a:t>
            </a:r>
            <a:r>
              <a:rPr lang="en-US" sz="2800" dirty="0" err="1">
                <a:solidFill>
                  <a:srgbClr val="FF0000"/>
                </a:solidFill>
              </a:rPr>
              <a:t>tạp</a:t>
            </a:r>
            <a:r>
              <a:rPr lang="en-US" sz="2800" dirty="0">
                <a:solidFill>
                  <a:srgbClr val="FF0000"/>
                </a:solidFill>
              </a:rPr>
              <a:t> </a:t>
            </a:r>
            <a:r>
              <a:rPr lang="en-US" sz="2800" dirty="0" err="1">
                <a:solidFill>
                  <a:srgbClr val="FF0000"/>
                </a:solidFill>
              </a:rPr>
              <a:t>về</a:t>
            </a:r>
            <a:r>
              <a:rPr lang="en-US" sz="2800" dirty="0">
                <a:solidFill>
                  <a:srgbClr val="FF0000"/>
                </a:solidFill>
              </a:rPr>
              <a:t> </a:t>
            </a:r>
            <a:r>
              <a:rPr lang="en-US" sz="2800" dirty="0" err="1">
                <a:solidFill>
                  <a:srgbClr val="FF0000"/>
                </a:solidFill>
              </a:rPr>
              <a:t>thời</a:t>
            </a:r>
            <a:r>
              <a:rPr lang="en-US" sz="2800" dirty="0">
                <a:solidFill>
                  <a:srgbClr val="FF0000"/>
                </a:solidFill>
              </a:rPr>
              <a:t> </a:t>
            </a:r>
            <a:r>
              <a:rPr lang="en-US" sz="2800" dirty="0" err="1">
                <a:solidFill>
                  <a:srgbClr val="FF0000"/>
                </a:solidFill>
              </a:rPr>
              <a:t>gian</a:t>
            </a:r>
            <a:r>
              <a:rPr lang="en-US" sz="2800" dirty="0">
                <a:solidFill>
                  <a:srgbClr val="FF0000"/>
                </a:solidFill>
              </a:rPr>
              <a:t> </a:t>
            </a:r>
            <a:r>
              <a:rPr lang="en-US" sz="2800" dirty="0" err="1"/>
              <a:t>của</a:t>
            </a:r>
            <a:r>
              <a:rPr lang="en-US" sz="2800" dirty="0"/>
              <a:t> </a:t>
            </a:r>
            <a:r>
              <a:rPr lang="en-US" sz="2800" dirty="0" err="1"/>
              <a:t>một</a:t>
            </a:r>
            <a:r>
              <a:rPr lang="en-US" sz="2800" dirty="0"/>
              <a:t> </a:t>
            </a:r>
            <a:r>
              <a:rPr lang="en-US" sz="2800" dirty="0" err="1"/>
              <a:t>thuật</a:t>
            </a:r>
            <a:r>
              <a:rPr lang="en-US" sz="2800" dirty="0"/>
              <a:t> </a:t>
            </a:r>
            <a:r>
              <a:rPr lang="en-US" sz="2800" dirty="0" err="1"/>
              <a:t>toán</a:t>
            </a:r>
            <a:r>
              <a:rPr lang="en-US" sz="2800" dirty="0"/>
              <a:t> </a:t>
            </a:r>
            <a:r>
              <a:rPr lang="en-US" sz="2800" dirty="0" err="1"/>
              <a:t>được</a:t>
            </a:r>
            <a:r>
              <a:rPr lang="en-US" sz="2800" dirty="0"/>
              <a:t> </a:t>
            </a:r>
            <a:r>
              <a:rPr lang="en-US" sz="2800" dirty="0" err="1"/>
              <a:t>xác</a:t>
            </a:r>
            <a:r>
              <a:rPr lang="en-US" sz="2800" dirty="0"/>
              <a:t> </a:t>
            </a:r>
            <a:r>
              <a:rPr lang="en-US" sz="2800" dirty="0" err="1"/>
              <a:t>định</a:t>
            </a:r>
            <a:r>
              <a:rPr lang="en-US" sz="2800" dirty="0"/>
              <a:t> </a:t>
            </a:r>
            <a:r>
              <a:rPr lang="en-US" sz="2800" dirty="0" err="1"/>
              <a:t>bằng</a:t>
            </a:r>
            <a:r>
              <a:rPr lang="en-US" sz="2800" dirty="0"/>
              <a:t> </a:t>
            </a:r>
            <a:r>
              <a:rPr lang="en-US" sz="2800" dirty="0" err="1">
                <a:solidFill>
                  <a:srgbClr val="FF0000"/>
                </a:solidFill>
              </a:rPr>
              <a:t>số</a:t>
            </a:r>
            <a:r>
              <a:rPr lang="en-US" sz="2800" dirty="0">
                <a:solidFill>
                  <a:srgbClr val="FF0000"/>
                </a:solidFill>
              </a:rPr>
              <a:t> </a:t>
            </a:r>
            <a:r>
              <a:rPr lang="en-US" sz="2800" dirty="0" err="1">
                <a:solidFill>
                  <a:srgbClr val="FF0000"/>
                </a:solidFill>
              </a:rPr>
              <a:t>lượng</a:t>
            </a:r>
            <a:r>
              <a:rPr lang="en-US" sz="2800" dirty="0">
                <a:solidFill>
                  <a:srgbClr val="FF0000"/>
                </a:solidFill>
              </a:rPr>
              <a:t> </a:t>
            </a:r>
            <a:r>
              <a:rPr lang="en-US" sz="2800" dirty="0" err="1">
                <a:solidFill>
                  <a:srgbClr val="FF0000"/>
                </a:solidFill>
              </a:rPr>
              <a:t>các</a:t>
            </a:r>
            <a:r>
              <a:rPr lang="en-US" sz="2800" dirty="0">
                <a:solidFill>
                  <a:srgbClr val="FF0000"/>
                </a:solidFill>
              </a:rPr>
              <a:t> </a:t>
            </a:r>
            <a:r>
              <a:rPr lang="en-US" sz="2800" dirty="0" err="1">
                <a:solidFill>
                  <a:srgbClr val="FF0000"/>
                </a:solidFill>
              </a:rPr>
              <a:t>thao</a:t>
            </a:r>
            <a:r>
              <a:rPr lang="en-US" sz="2800" dirty="0">
                <a:solidFill>
                  <a:srgbClr val="FF0000"/>
                </a:solidFill>
              </a:rPr>
              <a:t> </a:t>
            </a:r>
            <a:r>
              <a:rPr lang="en-US" sz="2800" dirty="0" err="1">
                <a:solidFill>
                  <a:srgbClr val="FF0000"/>
                </a:solidFill>
              </a:rPr>
              <a:t>tác</a:t>
            </a:r>
            <a:r>
              <a:rPr lang="en-US" sz="2800" dirty="0">
                <a:solidFill>
                  <a:srgbClr val="FF0000"/>
                </a:solidFill>
              </a:rPr>
              <a:t> </a:t>
            </a:r>
            <a:r>
              <a:rPr lang="en-US" sz="2800" dirty="0" err="1">
                <a:solidFill>
                  <a:srgbClr val="FF0000"/>
                </a:solidFill>
              </a:rPr>
              <a:t>cơ</a:t>
            </a:r>
            <a:r>
              <a:rPr lang="en-US" sz="2800" dirty="0">
                <a:solidFill>
                  <a:srgbClr val="FF0000"/>
                </a:solidFill>
              </a:rPr>
              <a:t> </a:t>
            </a:r>
            <a:r>
              <a:rPr lang="en-US" sz="2800" dirty="0" err="1">
                <a:solidFill>
                  <a:srgbClr val="FF0000"/>
                </a:solidFill>
              </a:rPr>
              <a:t>bản</a:t>
            </a:r>
            <a:r>
              <a:rPr lang="en-US" sz="2800" dirty="0"/>
              <a:t> </a:t>
            </a:r>
            <a:r>
              <a:rPr lang="en-US" sz="2800" dirty="0" err="1"/>
              <a:t>cần</a:t>
            </a:r>
            <a:r>
              <a:rPr lang="en-US" sz="2800" dirty="0"/>
              <a:t> </a:t>
            </a:r>
            <a:r>
              <a:rPr lang="en-US" sz="2800" dirty="0" err="1"/>
              <a:t>thiết</a:t>
            </a:r>
            <a:r>
              <a:rPr lang="en-US" sz="2800" dirty="0"/>
              <a:t> </a:t>
            </a:r>
            <a:r>
              <a:rPr lang="en-US" sz="2800" dirty="0" err="1"/>
              <a:t>để</a:t>
            </a:r>
            <a:r>
              <a:rPr lang="en-US" sz="2800" dirty="0"/>
              <a:t> </a:t>
            </a:r>
            <a:r>
              <a:rPr lang="en-US" sz="2800" dirty="0" err="1"/>
              <a:t>giải</a:t>
            </a:r>
            <a:r>
              <a:rPr lang="en-US" sz="2800" dirty="0"/>
              <a:t> </a:t>
            </a:r>
            <a:r>
              <a:rPr lang="en-US" sz="2800" dirty="0" err="1"/>
              <a:t>quyết</a:t>
            </a:r>
            <a:r>
              <a:rPr lang="en-US" sz="2800" dirty="0"/>
              <a:t> </a:t>
            </a:r>
            <a:r>
              <a:rPr lang="en-US" sz="2800" dirty="0" err="1"/>
              <a:t>vấn</a:t>
            </a:r>
            <a:r>
              <a:rPr lang="en-US" sz="2800" dirty="0"/>
              <a:t> </a:t>
            </a:r>
            <a:r>
              <a:rPr lang="en-US" sz="2800" dirty="0" err="1"/>
              <a:t>đề</a:t>
            </a:r>
            <a:r>
              <a:rPr lang="en-US" sz="2800" dirty="0"/>
              <a:t> </a:t>
            </a:r>
            <a:r>
              <a:rPr lang="en-US" sz="2800" dirty="0" err="1"/>
              <a:t>đặt</a:t>
            </a:r>
            <a:r>
              <a:rPr lang="en-US" sz="2800" dirty="0"/>
              <a:t> </a:t>
            </a:r>
            <a:r>
              <a:rPr lang="en-US" sz="2800" dirty="0" err="1"/>
              <a:t>ra.</a:t>
            </a:r>
            <a:endParaRPr lang="en-US" sz="2800" dirty="0"/>
          </a:p>
          <a:p>
            <a:pPr marL="731484" indent="-731484" algn="just">
              <a:lnSpc>
                <a:spcPct val="150000"/>
              </a:lnSpc>
              <a:spcBef>
                <a:spcPts val="0"/>
              </a:spcBef>
              <a:buFont typeface="Wingdings" panose="05000000000000000000" pitchFamily="2" charset="2"/>
              <a:buChar char="&amp;"/>
            </a:pPr>
            <a:endParaRPr lang="en-US" sz="2800" dirty="0"/>
          </a:p>
          <a:p>
            <a:pPr marL="731484" indent="-731484" algn="just">
              <a:lnSpc>
                <a:spcPct val="150000"/>
              </a:lnSpc>
              <a:spcBef>
                <a:spcPts val="0"/>
              </a:spcBef>
              <a:buFont typeface="Wingdings" panose="05000000000000000000" pitchFamily="2" charset="2"/>
              <a:buChar char="&amp;"/>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731484" indent="-731484" algn="just">
              <a:lnSpc>
                <a:spcPct val="150000"/>
              </a:lnSpc>
              <a:spcBef>
                <a:spcPts val="0"/>
              </a:spcBef>
              <a:buFont typeface="Wingdings" panose="05000000000000000000" pitchFamily="2" charset="2"/>
              <a:buChar char="&amp;"/>
            </a:pPr>
            <a:endParaRPr lang="en-US" sz="28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4168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MỤC TIÊU ĐÁNH GIÁ</a:t>
            </a:r>
          </a:p>
        </p:txBody>
      </p:sp>
      <p:sp>
        <p:nvSpPr>
          <p:cNvPr id="3" name="Content Placeholder 2"/>
          <p:cNvSpPr>
            <a:spLocks noGrp="1"/>
          </p:cNvSpPr>
          <p:nvPr>
            <p:ph idx="1"/>
          </p:nvPr>
        </p:nvSpPr>
        <p:spPr>
          <a:xfrm>
            <a:off x="586853" y="1839275"/>
            <a:ext cx="10766947" cy="3930463"/>
          </a:xfrm>
        </p:spPr>
        <p:txBody>
          <a:bodyPr>
            <a:normAutofit lnSpcReduction="10000"/>
          </a:bodyPr>
          <a:lstStyle/>
          <a:p>
            <a:pPr marL="731484" indent="-731484" algn="just">
              <a:lnSpc>
                <a:spcPct val="150000"/>
              </a:lnSpc>
              <a:spcBef>
                <a:spcPts val="0"/>
              </a:spcBef>
              <a:buFont typeface="Wingdings" panose="05000000000000000000" pitchFamily="2" charset="2"/>
              <a:buChar char="&amp;"/>
            </a:pPr>
            <a:r>
              <a:rPr lang="en-US" sz="2800" dirty="0" err="1"/>
              <a:t>Xác</a:t>
            </a:r>
            <a:r>
              <a:rPr lang="en-US" sz="2800" dirty="0"/>
              <a:t> </a:t>
            </a:r>
            <a:r>
              <a:rPr lang="en-US" sz="2800" dirty="0" err="1"/>
              <a:t>định</a:t>
            </a:r>
            <a:r>
              <a:rPr lang="en-US" sz="2800" dirty="0"/>
              <a:t> </a:t>
            </a:r>
            <a:r>
              <a:rPr lang="en-US" sz="2800" dirty="0" err="1"/>
              <a:t>thời</a:t>
            </a:r>
            <a:r>
              <a:rPr lang="en-US" sz="2800" dirty="0"/>
              <a:t> </a:t>
            </a:r>
            <a:r>
              <a:rPr lang="en-US" sz="2800" dirty="0" err="1"/>
              <a:t>gian</a:t>
            </a:r>
            <a:r>
              <a:rPr lang="en-US" sz="2800" dirty="0"/>
              <a:t> </a:t>
            </a:r>
            <a:r>
              <a:rPr lang="en-US" sz="2800" dirty="0" err="1"/>
              <a:t>chạy</a:t>
            </a:r>
            <a:r>
              <a:rPr lang="en-US" sz="2800" dirty="0"/>
              <a:t> </a:t>
            </a:r>
            <a:r>
              <a:rPr lang="en-US" sz="2800" dirty="0" err="1"/>
              <a:t>của</a:t>
            </a:r>
            <a:r>
              <a:rPr lang="en-US" sz="2800" dirty="0"/>
              <a:t> </a:t>
            </a:r>
            <a:r>
              <a:rPr lang="en-US" sz="2800" dirty="0" err="1"/>
              <a:t>thuật</a:t>
            </a:r>
            <a:r>
              <a:rPr lang="en-US" sz="2800" dirty="0"/>
              <a:t> </a:t>
            </a:r>
            <a:r>
              <a:rPr lang="en-US" sz="2800" dirty="0" err="1"/>
              <a:t>toán</a:t>
            </a:r>
            <a:r>
              <a:rPr lang="en-US" sz="2800" dirty="0"/>
              <a:t> </a:t>
            </a:r>
            <a:r>
              <a:rPr lang="en-US" sz="2800" dirty="0" err="1"/>
              <a:t>là</a:t>
            </a:r>
            <a:r>
              <a:rPr lang="en-US" sz="2800" dirty="0"/>
              <a:t> </a:t>
            </a:r>
            <a:r>
              <a:rPr lang="en-US" sz="2800" dirty="0" err="1"/>
              <a:t>một</a:t>
            </a:r>
            <a:r>
              <a:rPr lang="en-US" sz="2800" dirty="0"/>
              <a:t> </a:t>
            </a:r>
            <a:r>
              <a:rPr lang="en-US" sz="2800" dirty="0" err="1">
                <a:solidFill>
                  <a:srgbClr val="FF0000"/>
                </a:solidFill>
              </a:rPr>
              <a:t>hàm</a:t>
            </a:r>
            <a:r>
              <a:rPr lang="en-US" sz="2800" dirty="0"/>
              <a:t> </a:t>
            </a:r>
            <a:r>
              <a:rPr lang="en-US" sz="2800" dirty="0" err="1"/>
              <a:t>theo</a:t>
            </a:r>
            <a:r>
              <a:rPr lang="en-US" sz="2800" dirty="0"/>
              <a:t> </a:t>
            </a:r>
            <a:r>
              <a:rPr lang="en-US" sz="2800" dirty="0" err="1">
                <a:solidFill>
                  <a:srgbClr val="FF0000"/>
                </a:solidFill>
              </a:rPr>
              <a:t>kích</a:t>
            </a:r>
            <a:r>
              <a:rPr lang="en-US" sz="2800" dirty="0">
                <a:solidFill>
                  <a:srgbClr val="FF0000"/>
                </a:solidFill>
              </a:rPr>
              <a:t> </a:t>
            </a:r>
            <a:r>
              <a:rPr lang="en-US" sz="2800" dirty="0" err="1">
                <a:solidFill>
                  <a:srgbClr val="FF0000"/>
                </a:solidFill>
              </a:rPr>
              <a:t>thước</a:t>
            </a:r>
            <a:r>
              <a:rPr lang="en-US" sz="2800" dirty="0">
                <a:solidFill>
                  <a:srgbClr val="FF0000"/>
                </a:solidFill>
              </a:rPr>
              <a:t> </a:t>
            </a:r>
            <a:r>
              <a:rPr lang="en-US" sz="2800" dirty="0" err="1"/>
              <a:t>của</a:t>
            </a:r>
            <a:r>
              <a:rPr lang="en-US" sz="2800" dirty="0"/>
              <a:t> </a:t>
            </a:r>
            <a:r>
              <a:rPr lang="en-US" sz="2800" dirty="0" err="1"/>
              <a:t>dữ</a:t>
            </a:r>
            <a:r>
              <a:rPr lang="en-US" sz="2800" dirty="0"/>
              <a:t> </a:t>
            </a:r>
            <a:r>
              <a:rPr lang="en-US" sz="2800" dirty="0" err="1"/>
              <a:t>liệu</a:t>
            </a:r>
            <a:r>
              <a:rPr lang="en-US" sz="2800" dirty="0"/>
              <a:t> </a:t>
            </a:r>
            <a:r>
              <a:rPr lang="en-US" sz="2800" dirty="0" err="1"/>
              <a:t>nhập</a:t>
            </a:r>
            <a:r>
              <a:rPr lang="en-US" sz="2800" dirty="0"/>
              <a:t>.</a:t>
            </a:r>
          </a:p>
          <a:p>
            <a:pPr marL="731484" indent="-731484" algn="just">
              <a:lnSpc>
                <a:spcPct val="150000"/>
              </a:lnSpc>
              <a:spcBef>
                <a:spcPts val="0"/>
              </a:spcBef>
              <a:buFont typeface="Wingdings" panose="05000000000000000000" pitchFamily="2" charset="2"/>
              <a:buChar char="&amp;"/>
            </a:pPr>
            <a:r>
              <a:rPr lang="en-US" sz="2800" dirty="0" err="1"/>
              <a:t>Xác</a:t>
            </a:r>
            <a:r>
              <a:rPr lang="en-US" sz="2800" dirty="0"/>
              <a:t> </a:t>
            </a:r>
            <a:r>
              <a:rPr lang="en-US" sz="2800" dirty="0" err="1"/>
              <a:t>định</a:t>
            </a:r>
            <a:r>
              <a:rPr lang="en-US" sz="2800" dirty="0"/>
              <a:t> </a:t>
            </a:r>
            <a:r>
              <a:rPr lang="en-US" sz="2800" dirty="0" err="1"/>
              <a:t>xem</a:t>
            </a:r>
            <a:r>
              <a:rPr lang="en-US" sz="2800" dirty="0"/>
              <a:t> </a:t>
            </a:r>
            <a:r>
              <a:rPr lang="en-US" sz="2800" dirty="0" err="1"/>
              <a:t>số</a:t>
            </a:r>
            <a:r>
              <a:rPr lang="en-US" sz="2800" dirty="0"/>
              <a:t> </a:t>
            </a:r>
            <a:r>
              <a:rPr lang="en-US" sz="2800" dirty="0" err="1"/>
              <a:t>lượng</a:t>
            </a:r>
            <a:r>
              <a:rPr lang="en-US" sz="2800" dirty="0"/>
              <a:t> </a:t>
            </a:r>
            <a:r>
              <a:rPr lang="en-US" sz="2800" dirty="0" err="1"/>
              <a:t>các</a:t>
            </a:r>
            <a:r>
              <a:rPr lang="en-US" sz="2800" dirty="0"/>
              <a:t> </a:t>
            </a:r>
            <a:r>
              <a:rPr lang="en-US" sz="2800" dirty="0" err="1"/>
              <a:t>thao</a:t>
            </a:r>
            <a:r>
              <a:rPr lang="en-US" sz="2800" dirty="0"/>
              <a:t> </a:t>
            </a:r>
            <a:r>
              <a:rPr lang="en-US" sz="2800" dirty="0" err="1"/>
              <a:t>tác</a:t>
            </a:r>
            <a:r>
              <a:rPr lang="en-US" sz="2800" dirty="0"/>
              <a:t> </a:t>
            </a:r>
            <a:r>
              <a:rPr lang="en-US" sz="2800" dirty="0" err="1"/>
              <a:t>cơ</a:t>
            </a:r>
            <a:r>
              <a:rPr lang="en-US" sz="2800" dirty="0"/>
              <a:t> </a:t>
            </a:r>
            <a:r>
              <a:rPr lang="en-US" sz="2800" dirty="0" err="1"/>
              <a:t>bản</a:t>
            </a:r>
            <a:r>
              <a:rPr lang="en-US" sz="2800" dirty="0"/>
              <a:t> </a:t>
            </a:r>
            <a:r>
              <a:rPr lang="en-US" sz="2800" dirty="0" err="1"/>
              <a:t>phụ</a:t>
            </a:r>
            <a:r>
              <a:rPr lang="en-US" sz="2800" dirty="0"/>
              <a:t> </a:t>
            </a:r>
            <a:r>
              <a:rPr lang="en-US" sz="2800" dirty="0" err="1"/>
              <a:t>thuộc</a:t>
            </a:r>
            <a:r>
              <a:rPr lang="en-US" sz="2800" dirty="0"/>
              <a:t> </a:t>
            </a:r>
            <a:r>
              <a:rPr lang="en-US" sz="2800" dirty="0" err="1"/>
              <a:t>vào</a:t>
            </a:r>
            <a:r>
              <a:rPr lang="en-US" sz="2800" dirty="0"/>
              <a:t> </a:t>
            </a:r>
            <a:r>
              <a:rPr lang="en-US" sz="2800" dirty="0" err="1"/>
              <a:t>kích</a:t>
            </a:r>
            <a:r>
              <a:rPr lang="en-US" sz="2800" dirty="0"/>
              <a:t> </a:t>
            </a:r>
            <a:r>
              <a:rPr lang="en-US" sz="2800" dirty="0" err="1"/>
              <a:t>thước</a:t>
            </a:r>
            <a:r>
              <a:rPr lang="en-US" sz="2800" dirty="0"/>
              <a:t> input </a:t>
            </a:r>
            <a:r>
              <a:rPr lang="en-US" sz="2800" dirty="0" err="1"/>
              <a:t>như</a:t>
            </a:r>
            <a:r>
              <a:rPr lang="en-US" sz="2800" dirty="0"/>
              <a:t> </a:t>
            </a:r>
            <a:r>
              <a:rPr lang="en-US" sz="2800" dirty="0" err="1"/>
              <a:t>thế</a:t>
            </a:r>
            <a:r>
              <a:rPr lang="en-US" sz="2800" dirty="0"/>
              <a:t> </a:t>
            </a:r>
            <a:r>
              <a:rPr lang="en-US" sz="2800" dirty="0" err="1"/>
              <a:t>nào</a:t>
            </a:r>
            <a:r>
              <a:rPr lang="en-US" sz="2800" dirty="0"/>
              <a:t> :</a:t>
            </a:r>
          </a:p>
          <a:p>
            <a:pPr lvl="2" algn="just">
              <a:lnSpc>
                <a:spcPct val="150000"/>
              </a:lnSpc>
              <a:spcBef>
                <a:spcPts val="0"/>
              </a:spcBef>
              <a:buFont typeface="Wingdings" panose="05000000000000000000" pitchFamily="2" charset="2"/>
              <a:buChar char="§"/>
            </a:pPr>
            <a:r>
              <a:rPr lang="en-US" sz="2800" dirty="0"/>
              <a:t>n : </a:t>
            </a:r>
            <a:r>
              <a:rPr lang="en-US" sz="2800" dirty="0" err="1">
                <a:solidFill>
                  <a:srgbClr val="FF0000"/>
                </a:solidFill>
              </a:rPr>
              <a:t>kích</a:t>
            </a:r>
            <a:r>
              <a:rPr lang="en-US" sz="2800" dirty="0">
                <a:solidFill>
                  <a:srgbClr val="FF0000"/>
                </a:solidFill>
              </a:rPr>
              <a:t> </a:t>
            </a:r>
            <a:r>
              <a:rPr lang="en-US" sz="2800" dirty="0" err="1">
                <a:solidFill>
                  <a:srgbClr val="FF0000"/>
                </a:solidFill>
              </a:rPr>
              <a:t>thước</a:t>
            </a:r>
            <a:r>
              <a:rPr lang="en-US" sz="2800" dirty="0">
                <a:solidFill>
                  <a:srgbClr val="FF0000"/>
                </a:solidFill>
              </a:rPr>
              <a:t> </a:t>
            </a:r>
            <a:r>
              <a:rPr lang="en-US" sz="2800" dirty="0" err="1">
                <a:solidFill>
                  <a:srgbClr val="FF0000"/>
                </a:solidFill>
              </a:rPr>
              <a:t>đầu</a:t>
            </a:r>
            <a:r>
              <a:rPr lang="en-US" sz="2800" dirty="0">
                <a:solidFill>
                  <a:srgbClr val="FF0000"/>
                </a:solidFill>
              </a:rPr>
              <a:t> </a:t>
            </a:r>
            <a:r>
              <a:rPr lang="en-US" sz="2800" dirty="0" err="1">
                <a:solidFill>
                  <a:srgbClr val="FF0000"/>
                </a:solidFill>
              </a:rPr>
              <a:t>vào</a:t>
            </a:r>
            <a:r>
              <a:rPr lang="en-US" sz="2800" dirty="0"/>
              <a:t> (input)</a:t>
            </a:r>
          </a:p>
          <a:p>
            <a:pPr lvl="2" algn="just">
              <a:lnSpc>
                <a:spcPct val="150000"/>
              </a:lnSpc>
              <a:spcBef>
                <a:spcPts val="0"/>
              </a:spcBef>
              <a:buFont typeface="Wingdings" panose="05000000000000000000" pitchFamily="2" charset="2"/>
              <a:buChar char="§"/>
            </a:pPr>
            <a:r>
              <a:rPr lang="en-US" sz="2800" dirty="0"/>
              <a:t>T(n):  </a:t>
            </a:r>
            <a:r>
              <a:rPr lang="en-US" sz="2800" dirty="0" err="1">
                <a:solidFill>
                  <a:srgbClr val="FF0000"/>
                </a:solidFill>
              </a:rPr>
              <a:t>số</a:t>
            </a:r>
            <a:r>
              <a:rPr lang="en-US" sz="2800" dirty="0">
                <a:solidFill>
                  <a:srgbClr val="FF0000"/>
                </a:solidFill>
              </a:rPr>
              <a:t> </a:t>
            </a:r>
            <a:r>
              <a:rPr lang="en-US" sz="2800" dirty="0" err="1">
                <a:solidFill>
                  <a:srgbClr val="FF0000"/>
                </a:solidFill>
              </a:rPr>
              <a:t>các</a:t>
            </a:r>
            <a:r>
              <a:rPr lang="en-US" sz="2800" dirty="0">
                <a:solidFill>
                  <a:srgbClr val="FF0000"/>
                </a:solidFill>
              </a:rPr>
              <a:t> </a:t>
            </a:r>
            <a:r>
              <a:rPr lang="en-US" sz="2800" dirty="0" err="1">
                <a:solidFill>
                  <a:srgbClr val="FF0000"/>
                </a:solidFill>
              </a:rPr>
              <a:t>thác</a:t>
            </a:r>
            <a:r>
              <a:rPr lang="en-US" sz="2800" dirty="0">
                <a:solidFill>
                  <a:srgbClr val="FF0000"/>
                </a:solidFill>
              </a:rPr>
              <a:t> </a:t>
            </a:r>
            <a:r>
              <a:rPr lang="en-US" sz="2800" dirty="0" err="1">
                <a:solidFill>
                  <a:srgbClr val="FF0000"/>
                </a:solidFill>
              </a:rPr>
              <a:t>tác</a:t>
            </a:r>
            <a:r>
              <a:rPr lang="en-US" sz="2800" dirty="0">
                <a:solidFill>
                  <a:srgbClr val="FF0000"/>
                </a:solidFill>
              </a:rPr>
              <a:t> </a:t>
            </a:r>
            <a:r>
              <a:rPr lang="en-US" sz="2800" dirty="0" err="1">
                <a:solidFill>
                  <a:srgbClr val="FF0000"/>
                </a:solidFill>
              </a:rPr>
              <a:t>cơ</a:t>
            </a:r>
            <a:r>
              <a:rPr lang="en-US" sz="2800" dirty="0">
                <a:solidFill>
                  <a:srgbClr val="FF0000"/>
                </a:solidFill>
              </a:rPr>
              <a:t> </a:t>
            </a:r>
            <a:r>
              <a:rPr lang="en-US" sz="2800" dirty="0" err="1">
                <a:solidFill>
                  <a:srgbClr val="FF0000"/>
                </a:solidFill>
              </a:rPr>
              <a:t>bản</a:t>
            </a:r>
            <a:endParaRPr lang="en-US" sz="2800" dirty="0">
              <a:solidFill>
                <a:srgbClr val="FF0000"/>
              </a:solidFill>
            </a:endParaRPr>
          </a:p>
          <a:p>
            <a:pPr marL="457178" lvl="1" indent="0" algn="just">
              <a:lnSpc>
                <a:spcPct val="150000"/>
              </a:lnSpc>
              <a:spcBef>
                <a:spcPts val="0"/>
              </a:spcBef>
              <a:buNone/>
            </a:pPr>
            <a:endParaRPr lang="en-US" sz="2800" dirty="0"/>
          </a:p>
          <a:p>
            <a:pPr marL="731484" indent="-731484" algn="just">
              <a:lnSpc>
                <a:spcPct val="150000"/>
              </a:lnSpc>
              <a:spcBef>
                <a:spcPts val="0"/>
              </a:spcBef>
              <a:buFont typeface="Wingdings" panose="05000000000000000000" pitchFamily="2" charset="2"/>
              <a:buChar char="&amp;"/>
            </a:pPr>
            <a:endParaRPr lang="en-US" sz="2800" dirty="0"/>
          </a:p>
          <a:p>
            <a:pPr marL="731484" indent="-731484" algn="just">
              <a:lnSpc>
                <a:spcPct val="150000"/>
              </a:lnSpc>
              <a:spcBef>
                <a:spcPts val="0"/>
              </a:spcBef>
              <a:buFont typeface="Wingdings" panose="05000000000000000000" pitchFamily="2" charset="2"/>
              <a:buChar char="&amp;"/>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731484" indent="-731484" algn="just">
              <a:lnSpc>
                <a:spcPct val="150000"/>
              </a:lnSpc>
              <a:spcBef>
                <a:spcPts val="0"/>
              </a:spcBef>
              <a:buFont typeface="Wingdings" panose="05000000000000000000" pitchFamily="2" charset="2"/>
              <a:buChar char="&amp;"/>
            </a:pPr>
            <a:endParaRPr lang="en-US" sz="28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0303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30" y="365129"/>
            <a:ext cx="11419952"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ƯỚC LƯỢNG TỊM CẬN </a:t>
            </a:r>
            <a:r>
              <a:rPr lang="en-US" sz="3600" b="1">
                <a:ln/>
                <a:solidFill>
                  <a:schemeClr val="accent4"/>
                </a:solidFill>
              </a:rPr>
              <a:t>(Asymptotic Notations)</a:t>
            </a:r>
            <a:endParaRPr lang="en-US" b="1">
              <a:ln/>
              <a:solidFill>
                <a:schemeClr val="accent4"/>
              </a:solidFill>
            </a:endParaRPr>
          </a:p>
        </p:txBody>
      </p:sp>
      <p:sp>
        <p:nvSpPr>
          <p:cNvPr id="3" name="Content Placeholder 2"/>
          <p:cNvSpPr>
            <a:spLocks noGrp="1"/>
          </p:cNvSpPr>
          <p:nvPr>
            <p:ph idx="1"/>
          </p:nvPr>
        </p:nvSpPr>
        <p:spPr>
          <a:xfrm>
            <a:off x="586853" y="1839275"/>
            <a:ext cx="10766947" cy="3930463"/>
          </a:xfrm>
        </p:spPr>
        <p:txBody>
          <a:bodyPr>
            <a:normAutofit/>
          </a:bodyPr>
          <a:lstStyle/>
          <a:p>
            <a:pPr marL="731484" indent="-731484" algn="just">
              <a:lnSpc>
                <a:spcPct val="150000"/>
              </a:lnSpc>
              <a:spcBef>
                <a:spcPts val="0"/>
              </a:spcBef>
              <a:buFont typeface="Wingdings" panose="05000000000000000000" pitchFamily="2" charset="2"/>
              <a:buChar char="&amp;"/>
            </a:pPr>
            <a:r>
              <a:rPr lang="en-US" sz="2800"/>
              <a:t>O : Big Oh</a:t>
            </a:r>
          </a:p>
          <a:p>
            <a:pPr marL="731484" indent="-731484" algn="just">
              <a:lnSpc>
                <a:spcPct val="150000"/>
              </a:lnSpc>
              <a:spcBef>
                <a:spcPts val="0"/>
              </a:spcBef>
              <a:buFont typeface="Wingdings" panose="05000000000000000000" pitchFamily="2" charset="2"/>
              <a:buChar char="&amp;"/>
            </a:pPr>
            <a:r>
              <a:rPr lang="en-US" sz="2800">
                <a:sym typeface="Symbol" panose="05050102010706020507" pitchFamily="18" charset="2"/>
                <a:hlinkClick r:id="rId3"/>
              </a:rPr>
              <a:t> : Big Omega</a:t>
            </a:r>
            <a:endParaRPr lang="en-US" sz="2800">
              <a:sym typeface="Symbol" panose="05050102010706020507" pitchFamily="18" charset="2"/>
            </a:endParaRPr>
          </a:p>
          <a:p>
            <a:pPr marL="731484" indent="-731484" algn="just">
              <a:lnSpc>
                <a:spcPct val="150000"/>
              </a:lnSpc>
              <a:spcBef>
                <a:spcPts val="0"/>
              </a:spcBef>
              <a:buFont typeface="Wingdings" panose="05000000000000000000" pitchFamily="2" charset="2"/>
              <a:buChar char="&amp;"/>
            </a:pPr>
            <a:r>
              <a:rPr lang="en-US" sz="2800" b="1">
                <a:sym typeface="Symbol" panose="05050102010706020507" pitchFamily="18" charset="2"/>
                <a:hlinkClick r:id="rId3"/>
              </a:rPr>
              <a:t></a:t>
            </a:r>
            <a:r>
              <a:rPr lang="en-US" sz="2800">
                <a:sym typeface="Symbol" panose="05050102010706020507" pitchFamily="18" charset="2"/>
                <a:hlinkClick r:id="rId3"/>
              </a:rPr>
              <a:t>  : Big Theta</a:t>
            </a:r>
            <a:endParaRPr lang="en-US" sz="2800">
              <a:sym typeface="Symbol" panose="05050102010706020507" pitchFamily="18" charset="2"/>
            </a:endParaRPr>
          </a:p>
          <a:p>
            <a:pPr marL="731484" indent="-731484" algn="just">
              <a:lnSpc>
                <a:spcPct val="150000"/>
              </a:lnSpc>
              <a:spcBef>
                <a:spcPts val="0"/>
              </a:spcBef>
              <a:buFont typeface="Wingdings" panose="05000000000000000000" pitchFamily="2" charset="2"/>
              <a:buChar char="&amp;"/>
            </a:pPr>
            <a:r>
              <a:rPr lang="en-US" sz="2800" b="1">
                <a:sym typeface="Symbol" panose="05050102010706020507" pitchFamily="18" charset="2"/>
                <a:hlinkClick r:id="rId3"/>
              </a:rPr>
              <a:t>  </a:t>
            </a:r>
            <a:r>
              <a:rPr lang="en-US" sz="2800">
                <a:sym typeface="Symbol" panose="05050102010706020507" pitchFamily="18" charset="2"/>
                <a:hlinkClick r:id="rId3"/>
              </a:rPr>
              <a:t>: Little Oh</a:t>
            </a:r>
            <a:endParaRPr lang="en-US" sz="2800">
              <a:sym typeface="Symbol" panose="05050102010706020507" pitchFamily="18" charset="2"/>
            </a:endParaRPr>
          </a:p>
          <a:p>
            <a:pPr marL="731484" indent="-731484" algn="just">
              <a:lnSpc>
                <a:spcPct val="150000"/>
              </a:lnSpc>
              <a:spcBef>
                <a:spcPts val="0"/>
              </a:spcBef>
              <a:buFont typeface="Wingdings" panose="05000000000000000000" pitchFamily="2" charset="2"/>
              <a:buChar char="&amp;"/>
            </a:pPr>
            <a:r>
              <a:rPr lang="en-US" sz="2800" b="1">
                <a:sym typeface="Symbol" panose="05050102010706020507" pitchFamily="18" charset="2"/>
                <a:hlinkClick r:id="rId3"/>
              </a:rPr>
              <a:t></a:t>
            </a:r>
            <a:r>
              <a:rPr lang="en-US" sz="2800">
                <a:sym typeface="Symbol" panose="05050102010706020507" pitchFamily="18" charset="2"/>
                <a:hlinkClick r:id="rId3"/>
              </a:rPr>
              <a:t>  : Little Omega</a:t>
            </a:r>
            <a:endParaRPr lang="en-US" sz="2800"/>
          </a:p>
          <a:p>
            <a:pPr marL="457178" lvl="1" indent="0" algn="just">
              <a:lnSpc>
                <a:spcPct val="150000"/>
              </a:lnSpc>
              <a:spcBef>
                <a:spcPts val="0"/>
              </a:spcBef>
              <a:buNone/>
            </a:pPr>
            <a:endParaRPr lang="en-US" sz="2800"/>
          </a:p>
          <a:p>
            <a:pPr marL="731484" indent="-731484" algn="just">
              <a:lnSpc>
                <a:spcPct val="150000"/>
              </a:lnSpc>
              <a:spcBef>
                <a:spcPts val="0"/>
              </a:spcBef>
              <a:buFont typeface="Wingdings" panose="05000000000000000000" pitchFamily="2" charset="2"/>
              <a:buChar char="&amp;"/>
            </a:pPr>
            <a:endParaRPr lang="en-US" sz="2800"/>
          </a:p>
          <a:p>
            <a:pPr marL="731484" indent="-731484" algn="just">
              <a:lnSpc>
                <a:spcPct val="150000"/>
              </a:lnSpc>
              <a:spcBef>
                <a:spcPts val="0"/>
              </a:spcBef>
              <a:buFont typeface="Wingdings" panose="05000000000000000000" pitchFamily="2" charset="2"/>
              <a:buChar char="&amp;"/>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731484" indent="-731484" algn="just">
              <a:lnSpc>
                <a:spcPct val="150000"/>
              </a:lnSpc>
              <a:spcBef>
                <a:spcPts val="0"/>
              </a:spcBef>
              <a:buFont typeface="Wingdings" panose="05000000000000000000" pitchFamily="2" charset="2"/>
              <a:buChar char="&amp;"/>
            </a:pPr>
            <a:endParaRPr lang="en-US" sz="2800"/>
          </a:p>
        </p:txBody>
      </p:sp>
      <p:sp>
        <p:nvSpPr>
          <p:cNvPr id="4" name="Rectangle 3"/>
          <p:cNvSpPr/>
          <p:nvPr/>
        </p:nvSpPr>
        <p:spPr>
          <a:xfrm>
            <a:off x="7472776" y="2826345"/>
            <a:ext cx="3020341" cy="708339"/>
          </a:xfrm>
          <a:prstGeom prst="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prstClr val="white"/>
                </a:solidFill>
                <a:effectLst/>
                <a:uLnTx/>
                <a:uFillTx/>
                <a:latin typeface="Calibri"/>
                <a:ea typeface="+mn-ea"/>
                <a:cs typeface="+mn-cs"/>
              </a:rPr>
              <a:t>O : Big Oh</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9302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r>
              <a:rPr lang="en-US" b="1" dirty="0">
                <a:solidFill>
                  <a:srgbClr val="0070C0"/>
                </a:solidFill>
              </a:rPr>
              <a:t>ĐỊNH NGHĨA</a:t>
            </a:r>
            <a:r>
              <a:rPr lang="en-US" b="1" dirty="0">
                <a:ln/>
                <a:solidFill>
                  <a:srgbClr val="0070C0"/>
                </a:solidFill>
              </a:rPr>
              <a:t> O</a:t>
            </a:r>
          </a:p>
        </p:txBody>
      </p:sp>
      <p:sp>
        <p:nvSpPr>
          <p:cNvPr id="3" name="Content Placeholder 2"/>
          <p:cNvSpPr>
            <a:spLocks noGrp="1"/>
          </p:cNvSpPr>
          <p:nvPr>
            <p:ph idx="1"/>
          </p:nvPr>
        </p:nvSpPr>
        <p:spPr>
          <a:xfrm>
            <a:off x="586857" y="1558977"/>
            <a:ext cx="11180425" cy="5006715"/>
          </a:xfrm>
        </p:spPr>
        <p:txBody>
          <a:bodyPr>
            <a:noAutofit/>
          </a:bodyPr>
          <a:lstStyle/>
          <a:p>
            <a:pPr marL="0" indent="0" algn="just">
              <a:lnSpc>
                <a:spcPct val="150000"/>
              </a:lnSpc>
              <a:spcBef>
                <a:spcPts val="0"/>
              </a:spcBef>
              <a:buNone/>
            </a:pPr>
            <a:r>
              <a:rPr lang="en-US" sz="3000" dirty="0" err="1"/>
              <a:t>Giả</a:t>
            </a:r>
            <a:r>
              <a:rPr lang="en-US" sz="3000" dirty="0"/>
              <a:t> </a:t>
            </a:r>
            <a:r>
              <a:rPr lang="en-US" sz="3000" dirty="0" err="1"/>
              <a:t>sử</a:t>
            </a:r>
            <a:r>
              <a:rPr lang="en-US" sz="3000" dirty="0"/>
              <a:t> </a:t>
            </a:r>
            <a:r>
              <a:rPr lang="en-US" sz="3000" dirty="0" err="1"/>
              <a:t>cho</a:t>
            </a:r>
            <a:r>
              <a:rPr lang="en-US" sz="3000" dirty="0"/>
              <a:t> T(n) </a:t>
            </a:r>
            <a:r>
              <a:rPr lang="en-US" sz="3000" dirty="0" err="1"/>
              <a:t>là</a:t>
            </a:r>
            <a:r>
              <a:rPr lang="en-US" sz="3000" dirty="0"/>
              <a:t> </a:t>
            </a:r>
            <a:r>
              <a:rPr lang="en-US" sz="3000" dirty="0" err="1"/>
              <a:t>hàm</a:t>
            </a:r>
            <a:r>
              <a:rPr lang="en-US" sz="3000" dirty="0"/>
              <a:t> </a:t>
            </a:r>
            <a:r>
              <a:rPr lang="en-US" sz="3000" dirty="0" err="1"/>
              <a:t>có</a:t>
            </a:r>
            <a:r>
              <a:rPr lang="en-US" sz="3000" dirty="0"/>
              <a:t> </a:t>
            </a:r>
            <a:r>
              <a:rPr lang="en-US" sz="3000" dirty="0" err="1"/>
              <a:t>tốc</a:t>
            </a:r>
            <a:r>
              <a:rPr lang="en-US" sz="3000" dirty="0"/>
              <a:t> </a:t>
            </a:r>
            <a:r>
              <a:rPr lang="en-US" sz="3000" dirty="0" err="1"/>
              <a:t>độ</a:t>
            </a:r>
            <a:r>
              <a:rPr lang="en-US" sz="3000" dirty="0"/>
              <a:t> </a:t>
            </a:r>
            <a:r>
              <a:rPr lang="en-US" sz="3000" dirty="0" err="1"/>
              <a:t>thời</a:t>
            </a:r>
            <a:r>
              <a:rPr lang="en-US" sz="3000" dirty="0"/>
              <a:t> </a:t>
            </a:r>
            <a:r>
              <a:rPr lang="en-US" sz="3000" dirty="0" err="1"/>
              <a:t>gian</a:t>
            </a:r>
            <a:r>
              <a:rPr lang="en-US" sz="3000" dirty="0"/>
              <a:t> tang </a:t>
            </a:r>
            <a:r>
              <a:rPr lang="en-US" sz="3000" dirty="0" err="1"/>
              <a:t>theo</a:t>
            </a:r>
            <a:r>
              <a:rPr lang="en-US" sz="3000" dirty="0"/>
              <a:t> n </a:t>
            </a:r>
            <a:r>
              <a:rPr lang="en-US" sz="3000" dirty="0" err="1"/>
              <a:t>như</a:t>
            </a:r>
            <a:r>
              <a:rPr lang="en-US" sz="3000" dirty="0"/>
              <a:t> </a:t>
            </a:r>
            <a:r>
              <a:rPr lang="en-US" sz="3000" dirty="0" err="1"/>
              <a:t>sau</a:t>
            </a:r>
            <a:r>
              <a:rPr lang="en-US" sz="3000" dirty="0"/>
              <a:t>:</a:t>
            </a:r>
          </a:p>
          <a:p>
            <a:pPr marL="0" indent="0" algn="ctr">
              <a:lnSpc>
                <a:spcPct val="150000"/>
              </a:lnSpc>
              <a:spcBef>
                <a:spcPts val="0"/>
              </a:spcBef>
              <a:buNone/>
            </a:pPr>
            <a:r>
              <a:rPr lang="en-US" sz="3000" dirty="0"/>
              <a:t> T(n) = 4n</a:t>
            </a:r>
            <a:r>
              <a:rPr lang="en-US" sz="3000" baseline="30000" dirty="0"/>
              <a:t>2</a:t>
            </a:r>
            <a:r>
              <a:rPr lang="en-US" sz="3000" dirty="0"/>
              <a:t> – 2n + 2</a:t>
            </a:r>
          </a:p>
          <a:p>
            <a:pPr marL="0" indent="0" algn="just">
              <a:lnSpc>
                <a:spcPct val="150000"/>
              </a:lnSpc>
              <a:spcBef>
                <a:spcPts val="0"/>
              </a:spcBef>
              <a:buNone/>
            </a:pPr>
            <a:r>
              <a:rPr lang="en-US" sz="3000" dirty="0" err="1"/>
              <a:t>Nếu</a:t>
            </a:r>
            <a:r>
              <a:rPr lang="en-US" sz="3000" dirty="0"/>
              <a:t> ta </a:t>
            </a:r>
            <a:r>
              <a:rPr lang="en-US" sz="3000" dirty="0" err="1"/>
              <a:t>bỏ</a:t>
            </a:r>
            <a:r>
              <a:rPr lang="en-US" sz="3000" dirty="0"/>
              <a:t> qua </a:t>
            </a:r>
            <a:r>
              <a:rPr lang="en-US" sz="3000" dirty="0" err="1"/>
              <a:t>các</a:t>
            </a:r>
            <a:r>
              <a:rPr lang="en-US" sz="3000" dirty="0"/>
              <a:t> </a:t>
            </a:r>
            <a:r>
              <a:rPr lang="en-US" sz="3000" dirty="0" err="1"/>
              <a:t>hằng</a:t>
            </a:r>
            <a:r>
              <a:rPr lang="en-US" sz="3000" dirty="0"/>
              <a:t> </a:t>
            </a:r>
            <a:r>
              <a:rPr lang="en-US" sz="3000" dirty="0" err="1"/>
              <a:t>số</a:t>
            </a:r>
            <a:r>
              <a:rPr lang="en-US" sz="3000" dirty="0"/>
              <a:t> </a:t>
            </a:r>
            <a:r>
              <a:rPr lang="en-US" sz="3000" dirty="0" err="1"/>
              <a:t>và</a:t>
            </a:r>
            <a:r>
              <a:rPr lang="en-US" sz="3000" dirty="0"/>
              <a:t> </a:t>
            </a:r>
            <a:r>
              <a:rPr lang="en-US" sz="3000" dirty="0" err="1"/>
              <a:t>các</a:t>
            </a:r>
            <a:r>
              <a:rPr lang="en-US" sz="3000" dirty="0"/>
              <a:t> n </a:t>
            </a:r>
            <a:r>
              <a:rPr lang="en-US" sz="3000" dirty="0" err="1"/>
              <a:t>có</a:t>
            </a:r>
            <a:r>
              <a:rPr lang="en-US" sz="3000" dirty="0"/>
              <a:t> </a:t>
            </a:r>
            <a:r>
              <a:rPr lang="en-US" sz="3000" dirty="0" err="1"/>
              <a:t>hệ</a:t>
            </a:r>
            <a:r>
              <a:rPr lang="en-US" sz="3000" dirty="0"/>
              <a:t> </a:t>
            </a:r>
            <a:r>
              <a:rPr lang="en-US" sz="3000" dirty="0" err="1"/>
              <a:t>số</a:t>
            </a:r>
            <a:r>
              <a:rPr lang="en-US" sz="3000" dirty="0"/>
              <a:t> </a:t>
            </a:r>
            <a:r>
              <a:rPr lang="en-US" sz="3000" dirty="0" err="1"/>
              <a:t>lũy</a:t>
            </a:r>
            <a:r>
              <a:rPr lang="en-US" sz="3000" dirty="0"/>
              <a:t> </a:t>
            </a:r>
            <a:r>
              <a:rPr lang="en-US" sz="3000" dirty="0" err="1"/>
              <a:t>thừa</a:t>
            </a:r>
            <a:r>
              <a:rPr lang="en-US" sz="3000" dirty="0"/>
              <a:t> </a:t>
            </a:r>
            <a:r>
              <a:rPr lang="en-US" sz="3000" dirty="0" err="1"/>
              <a:t>thấp</a:t>
            </a:r>
            <a:r>
              <a:rPr lang="en-US" sz="3000" dirty="0"/>
              <a:t> </a:t>
            </a:r>
            <a:r>
              <a:rPr lang="en-US" sz="3000" dirty="0" err="1"/>
              <a:t>hơn</a:t>
            </a:r>
            <a:r>
              <a:rPr lang="en-US" sz="3000" dirty="0"/>
              <a:t> (hay </a:t>
            </a:r>
            <a:r>
              <a:rPr lang="en-US" sz="3000" dirty="0" err="1"/>
              <a:t>còn</a:t>
            </a:r>
            <a:r>
              <a:rPr lang="en-US" sz="3000" dirty="0"/>
              <a:t> </a:t>
            </a:r>
            <a:r>
              <a:rPr lang="en-US" sz="3000" dirty="0" err="1"/>
              <a:t>gọi</a:t>
            </a:r>
            <a:r>
              <a:rPr lang="en-US" sz="3000" dirty="0"/>
              <a:t> </a:t>
            </a:r>
            <a:r>
              <a:rPr lang="en-US" sz="3000" dirty="0" err="1"/>
              <a:t>là</a:t>
            </a:r>
            <a:r>
              <a:rPr lang="en-US" sz="3000" dirty="0"/>
              <a:t> </a:t>
            </a:r>
            <a:r>
              <a:rPr lang="en-US" sz="3000" dirty="0" err="1"/>
              <a:t>tốc</a:t>
            </a:r>
            <a:r>
              <a:rPr lang="en-US" sz="3000" dirty="0"/>
              <a:t> </a:t>
            </a:r>
            <a:r>
              <a:rPr lang="en-US" sz="3000" dirty="0" err="1"/>
              <a:t>độ</a:t>
            </a:r>
            <a:r>
              <a:rPr lang="en-US" sz="3000" dirty="0"/>
              <a:t> </a:t>
            </a:r>
            <a:r>
              <a:rPr lang="en-US" sz="3000" dirty="0" err="1"/>
              <a:t>tăng</a:t>
            </a:r>
            <a:r>
              <a:rPr lang="en-US" sz="3000" dirty="0"/>
              <a:t> </a:t>
            </a:r>
            <a:r>
              <a:rPr lang="en-US" sz="3000" dirty="0" err="1"/>
              <a:t>thấp</a:t>
            </a:r>
            <a:r>
              <a:rPr lang="en-US" sz="3000" dirty="0"/>
              <a:t> </a:t>
            </a:r>
            <a:r>
              <a:rPr lang="en-US" sz="3000" dirty="0" err="1"/>
              <a:t>hơn</a:t>
            </a:r>
            <a:r>
              <a:rPr lang="en-US" sz="3000" dirty="0"/>
              <a:t>) </a:t>
            </a:r>
            <a:r>
              <a:rPr lang="en-US" sz="3000" dirty="0" err="1"/>
              <a:t>thì</a:t>
            </a:r>
            <a:r>
              <a:rPr lang="en-US" sz="3000" dirty="0"/>
              <a:t> ta </a:t>
            </a:r>
            <a:r>
              <a:rPr lang="en-US" sz="3000" dirty="0" err="1"/>
              <a:t>có</a:t>
            </a:r>
            <a:r>
              <a:rPr lang="en-US" sz="3000" dirty="0"/>
              <a:t> </a:t>
            </a:r>
            <a:r>
              <a:rPr lang="en-US" sz="3000" dirty="0" err="1"/>
              <a:t>thể</a:t>
            </a:r>
            <a:r>
              <a:rPr lang="en-US" sz="3000" dirty="0"/>
              <a:t> </a:t>
            </a:r>
            <a:r>
              <a:rPr lang="en-US" sz="3000" dirty="0" err="1"/>
              <a:t>nói</a:t>
            </a:r>
            <a:r>
              <a:rPr lang="en-US" sz="3000" dirty="0"/>
              <a:t> “T(n) </a:t>
            </a:r>
            <a:r>
              <a:rPr lang="en-US" sz="3000" dirty="0" err="1"/>
              <a:t>có</a:t>
            </a:r>
            <a:r>
              <a:rPr lang="en-US" sz="3000" dirty="0"/>
              <a:t> </a:t>
            </a:r>
            <a:r>
              <a:rPr lang="en-US" sz="3000" dirty="0" err="1"/>
              <a:t>tộc</a:t>
            </a:r>
            <a:r>
              <a:rPr lang="en-US" sz="3000" dirty="0"/>
              <a:t> </a:t>
            </a:r>
            <a:r>
              <a:rPr lang="en-US" sz="3000" dirty="0" err="1"/>
              <a:t>độ</a:t>
            </a:r>
            <a:r>
              <a:rPr lang="en-US" sz="3000" dirty="0"/>
              <a:t> </a:t>
            </a:r>
            <a:r>
              <a:rPr lang="en-US" sz="3000" dirty="0" err="1"/>
              <a:t>tăng</a:t>
            </a:r>
            <a:r>
              <a:rPr lang="en-US" sz="3000" dirty="0"/>
              <a:t> </a:t>
            </a:r>
            <a:r>
              <a:rPr lang="en-US" sz="3000" dirty="0" err="1"/>
              <a:t>theo</a:t>
            </a:r>
            <a:r>
              <a:rPr lang="en-US" sz="3000" dirty="0"/>
              <a:t> n</a:t>
            </a:r>
            <a:r>
              <a:rPr lang="en-US" sz="3000" baseline="30000" dirty="0"/>
              <a:t>2</a:t>
            </a:r>
            <a:r>
              <a:rPr lang="en-US" sz="3000" dirty="0"/>
              <a:t>”, </a:t>
            </a:r>
            <a:r>
              <a:rPr lang="en-US" sz="3000" dirty="0" err="1"/>
              <a:t>và</a:t>
            </a:r>
            <a:r>
              <a:rPr lang="en-US" sz="3000" dirty="0"/>
              <a:t> ta </a:t>
            </a:r>
            <a:r>
              <a:rPr lang="en-US" sz="3000" dirty="0" err="1"/>
              <a:t>viết</a:t>
            </a:r>
            <a:r>
              <a:rPr lang="en-US" sz="3000" dirty="0"/>
              <a:t> </a:t>
            </a:r>
            <a:r>
              <a:rPr lang="en-US" sz="3000" dirty="0" err="1"/>
              <a:t>như</a:t>
            </a:r>
            <a:r>
              <a:rPr lang="en-US" sz="3000" dirty="0"/>
              <a:t> </a:t>
            </a:r>
            <a:r>
              <a:rPr lang="en-US" sz="3000" dirty="0" err="1"/>
              <a:t>sau</a:t>
            </a:r>
            <a:r>
              <a:rPr lang="en-US" sz="3000" dirty="0"/>
              <a:t>: </a:t>
            </a:r>
          </a:p>
          <a:p>
            <a:pPr marL="0" indent="0" algn="ctr">
              <a:lnSpc>
                <a:spcPct val="150000"/>
              </a:lnSpc>
              <a:spcBef>
                <a:spcPts val="0"/>
              </a:spcBef>
              <a:buNone/>
            </a:pPr>
            <a:r>
              <a:rPr lang="en-US" sz="3000" dirty="0">
                <a:solidFill>
                  <a:srgbClr val="FF0000"/>
                </a:solidFill>
              </a:rPr>
              <a:t>T(n) </a:t>
            </a:r>
            <a:r>
              <a:rPr lang="en-US" sz="3000" dirty="0">
                <a:solidFill>
                  <a:srgbClr val="FF0000"/>
                </a:solidFill>
                <a:sym typeface="Symbol" panose="05050102010706020507" pitchFamily="18" charset="2"/>
              </a:rPr>
              <a:t></a:t>
            </a:r>
            <a:r>
              <a:rPr lang="en-US" sz="3000" dirty="0">
                <a:solidFill>
                  <a:srgbClr val="FF0000"/>
                </a:solidFill>
              </a:rPr>
              <a:t> O(n</a:t>
            </a:r>
            <a:r>
              <a:rPr lang="en-US" sz="3000" baseline="30000" dirty="0">
                <a:solidFill>
                  <a:srgbClr val="FF0000"/>
                </a:solidFill>
              </a:rPr>
              <a:t>2</a:t>
            </a:r>
            <a:r>
              <a:rPr lang="en-US" sz="3000" dirty="0">
                <a:solidFill>
                  <a:srgbClr val="FF0000"/>
                </a:solidFill>
              </a:rPr>
              <a:t>) hay T(n) = O(n</a:t>
            </a:r>
            <a:r>
              <a:rPr lang="en-US" sz="3000" baseline="30000" dirty="0">
                <a:solidFill>
                  <a:srgbClr val="FF0000"/>
                </a:solidFill>
              </a:rPr>
              <a:t>2</a:t>
            </a:r>
            <a:r>
              <a:rPr lang="en-US" sz="3000" dirty="0">
                <a:solidFill>
                  <a:srgbClr val="FF0000"/>
                </a:solidFill>
              </a:rPr>
              <a:t>)</a:t>
            </a:r>
          </a:p>
          <a:p>
            <a:pPr marL="0" indent="0" algn="ctr">
              <a:lnSpc>
                <a:spcPct val="150000"/>
              </a:lnSpc>
              <a:spcBef>
                <a:spcPts val="0"/>
              </a:spcBef>
              <a:buNone/>
            </a:pPr>
            <a:r>
              <a:rPr lang="en-US" sz="3000" dirty="0">
                <a:sym typeface="Symbol" panose="05050102010706020507" pitchFamily="18" charset="2"/>
              </a:rPr>
              <a:t> Ta </a:t>
            </a:r>
            <a:r>
              <a:rPr lang="en-US" sz="3000" dirty="0" err="1">
                <a:sym typeface="Symbol" panose="05050102010706020507" pitchFamily="18" charset="2"/>
              </a:rPr>
              <a:t>đọc</a:t>
            </a:r>
            <a:r>
              <a:rPr lang="en-US" sz="3000" dirty="0">
                <a:sym typeface="Symbol" panose="05050102010706020507" pitchFamily="18" charset="2"/>
              </a:rPr>
              <a:t> </a:t>
            </a:r>
            <a:r>
              <a:rPr lang="en-US" sz="3000" dirty="0" err="1">
                <a:sym typeface="Symbol" panose="05050102010706020507" pitchFamily="18" charset="2"/>
              </a:rPr>
              <a:t>là</a:t>
            </a:r>
            <a:r>
              <a:rPr lang="en-US" sz="3000" dirty="0">
                <a:sym typeface="Symbol" panose="05050102010706020507" pitchFamily="18" charset="2"/>
              </a:rPr>
              <a:t> </a:t>
            </a:r>
            <a:r>
              <a:rPr lang="en-US" sz="3000" dirty="0" err="1">
                <a:sym typeface="Symbol" panose="05050102010706020507" pitchFamily="18" charset="2"/>
              </a:rPr>
              <a:t>độ</a:t>
            </a:r>
            <a:r>
              <a:rPr lang="en-US" sz="3000" dirty="0">
                <a:sym typeface="Symbol" panose="05050102010706020507" pitchFamily="18" charset="2"/>
              </a:rPr>
              <a:t> </a:t>
            </a:r>
            <a:r>
              <a:rPr lang="en-US" sz="3000" dirty="0" err="1">
                <a:sym typeface="Symbol" panose="05050102010706020507" pitchFamily="18" charset="2"/>
              </a:rPr>
              <a:t>phức</a:t>
            </a:r>
            <a:r>
              <a:rPr lang="en-US" sz="3000" dirty="0">
                <a:sym typeface="Symbol" panose="05050102010706020507" pitchFamily="18" charset="2"/>
              </a:rPr>
              <a:t> </a:t>
            </a:r>
            <a:r>
              <a:rPr lang="en-US" sz="3000" dirty="0" err="1">
                <a:sym typeface="Symbol" panose="05050102010706020507" pitchFamily="18" charset="2"/>
              </a:rPr>
              <a:t>tạp</a:t>
            </a:r>
            <a:r>
              <a:rPr lang="en-US" sz="3000" dirty="0">
                <a:sym typeface="Symbol" panose="05050102010706020507" pitchFamily="18" charset="2"/>
              </a:rPr>
              <a:t> T(n) </a:t>
            </a:r>
            <a:r>
              <a:rPr lang="en-US" sz="3000" dirty="0" err="1">
                <a:sym typeface="Symbol" panose="05050102010706020507" pitchFamily="18" charset="2"/>
              </a:rPr>
              <a:t>thuộc</a:t>
            </a:r>
            <a:r>
              <a:rPr lang="en-US" sz="3000" dirty="0">
                <a:sym typeface="Symbol" panose="05050102010706020507" pitchFamily="18" charset="2"/>
              </a:rPr>
              <a:t> </a:t>
            </a:r>
            <a:r>
              <a:rPr lang="en-US" sz="3000" dirty="0" err="1">
                <a:sym typeface="Symbol" panose="05050102010706020507" pitchFamily="18" charset="2"/>
              </a:rPr>
              <a:t>lớp</a:t>
            </a:r>
            <a:r>
              <a:rPr lang="en-US" sz="3000" dirty="0">
                <a:sym typeface="Symbol" panose="05050102010706020507" pitchFamily="18" charset="2"/>
              </a:rPr>
              <a:t> O(n</a:t>
            </a:r>
            <a:r>
              <a:rPr lang="en-US" sz="3000" baseline="30000" dirty="0">
                <a:sym typeface="Symbol" panose="05050102010706020507" pitchFamily="18" charset="2"/>
              </a:rPr>
              <a:t>2</a:t>
            </a:r>
            <a:r>
              <a:rPr lang="en-US" sz="3000" dirty="0">
                <a:sym typeface="Symbol" panose="05050102010706020507" pitchFamily="18" charset="2"/>
              </a:rPr>
              <a:t>)</a:t>
            </a:r>
            <a:endParaRPr lang="en-US" sz="3000" dirty="0"/>
          </a:p>
          <a:p>
            <a:pPr marL="731484" indent="-731484" algn="just">
              <a:lnSpc>
                <a:spcPct val="150000"/>
              </a:lnSpc>
              <a:spcBef>
                <a:spcPts val="0"/>
              </a:spcBef>
              <a:buFont typeface="Wingdings" panose="05000000000000000000" pitchFamily="2" charset="2"/>
              <a:buChar char="&amp;"/>
            </a:pPr>
            <a:endParaRPr lang="en-US" sz="30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3858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r>
              <a:rPr lang="en-US" b="1">
                <a:ln/>
                <a:solidFill>
                  <a:srgbClr val="0070C0"/>
                </a:solidFill>
              </a:rPr>
              <a:t>(Formal) </a:t>
            </a:r>
            <a:r>
              <a:rPr lang="en-US" b="1">
                <a:solidFill>
                  <a:srgbClr val="0070C0"/>
                </a:solidFill>
              </a:rPr>
              <a:t>ĐỊNH NGHĨA</a:t>
            </a:r>
            <a:r>
              <a:rPr lang="en-US" b="1">
                <a:ln/>
                <a:solidFill>
                  <a:srgbClr val="0070C0"/>
                </a:solidFill>
              </a:rPr>
              <a:t> O</a:t>
            </a:r>
          </a:p>
        </p:txBody>
      </p:sp>
      <p:sp>
        <p:nvSpPr>
          <p:cNvPr id="3" name="Content Placeholder 2"/>
          <p:cNvSpPr>
            <a:spLocks noGrp="1"/>
          </p:cNvSpPr>
          <p:nvPr>
            <p:ph idx="1"/>
          </p:nvPr>
        </p:nvSpPr>
        <p:spPr>
          <a:xfrm>
            <a:off x="586853" y="1839273"/>
            <a:ext cx="10766947" cy="4351339"/>
          </a:xfrm>
        </p:spPr>
        <p:txBody>
          <a:bodyPr>
            <a:normAutofit/>
          </a:bodyPr>
          <a:lstStyle/>
          <a:p>
            <a:pPr marL="731484" indent="-731484" algn="just">
              <a:lnSpc>
                <a:spcPct val="150000"/>
              </a:lnSpc>
              <a:spcBef>
                <a:spcPts val="0"/>
              </a:spcBef>
              <a:buFont typeface="Wingdings" panose="05000000000000000000" pitchFamily="2" charset="2"/>
              <a:buChar char="&amp;"/>
            </a:pPr>
            <a:r>
              <a:rPr lang="en-US"/>
              <a:t>Cho f(n) và g(n) là hai hàm số thực, ta nói </a:t>
            </a:r>
          </a:p>
          <a:p>
            <a:pPr marL="0" indent="0" algn="ctr">
              <a:lnSpc>
                <a:spcPct val="150000"/>
              </a:lnSpc>
              <a:spcBef>
                <a:spcPts val="0"/>
              </a:spcBef>
              <a:buNone/>
            </a:pPr>
            <a:r>
              <a:rPr lang="en-US" sz="4400">
                <a:solidFill>
                  <a:srgbClr val="FF0000"/>
                </a:solidFill>
              </a:rPr>
              <a:t>f(n) = O(g(n))</a:t>
            </a:r>
            <a:endParaRPr lang="en-US">
              <a:solidFill>
                <a:srgbClr val="FF0000"/>
              </a:solidFill>
            </a:endParaRPr>
          </a:p>
          <a:p>
            <a:pPr marL="0" indent="0" algn="just">
              <a:lnSpc>
                <a:spcPct val="150000"/>
              </a:lnSpc>
              <a:spcBef>
                <a:spcPts val="0"/>
              </a:spcBef>
              <a:buNone/>
            </a:pPr>
            <a:r>
              <a:rPr lang="en-US" i="1"/>
              <a:t>Nếu và chỉ nếu tồn</a:t>
            </a:r>
            <a:r>
              <a:rPr lang="en-US"/>
              <a:t> tại một hằng số C, K sao cho: </a:t>
            </a:r>
          </a:p>
          <a:p>
            <a:pPr marL="0" indent="0" algn="ctr">
              <a:lnSpc>
                <a:spcPct val="150000"/>
              </a:lnSpc>
              <a:spcBef>
                <a:spcPts val="0"/>
              </a:spcBef>
              <a:buNone/>
            </a:pPr>
            <a:r>
              <a:rPr lang="en-US"/>
              <a:t>|f(n)| </a:t>
            </a:r>
            <a:r>
              <a:rPr lang="en-US">
                <a:sym typeface="Symbol" panose="05050102010706020507" pitchFamily="18" charset="2"/>
              </a:rPr>
              <a:t> C*|g(n)|, n &gt; K</a:t>
            </a:r>
            <a:endParaRPr lang="en-US"/>
          </a:p>
          <a:p>
            <a:pPr marL="0" indent="0" algn="just">
              <a:lnSpc>
                <a:spcPct val="150000"/>
              </a:lnSpc>
              <a:spcBef>
                <a:spcPts val="0"/>
              </a:spcBef>
              <a:buNone/>
            </a:pPr>
            <a:r>
              <a:rPr lang="en-US" i="1">
                <a:solidFill>
                  <a:srgbClr val="0070C0"/>
                </a:solidFill>
              </a:rPr>
              <a:t>Có nghĩa là tốc độ tăng của f(n) nhỏ hơn g(n).</a:t>
            </a:r>
          </a:p>
          <a:p>
            <a:pPr marL="731484" indent="-731484" algn="just">
              <a:lnSpc>
                <a:spcPct val="150000"/>
              </a:lnSpc>
              <a:spcBef>
                <a:spcPts val="0"/>
              </a:spcBef>
              <a:buFont typeface="Wingdings" panose="05000000000000000000" pitchFamily="2" charset="2"/>
              <a:buChar char="&amp;"/>
            </a:pPr>
            <a:endParaRPr lang="en-US"/>
          </a:p>
        </p:txBody>
      </p:sp>
      <p:sp>
        <p:nvSpPr>
          <p:cNvPr id="5" name="Footer Placeholder 4"/>
          <p:cNvSpPr>
            <a:spLocks noGrp="1"/>
          </p:cNvSpPr>
          <p:nvPr>
            <p:ph type="ftr" sz="quarter" idx="4294967295"/>
          </p:nvPr>
        </p:nvSpPr>
        <p:spPr>
          <a:xfrm>
            <a:off x="4038600" y="6356356"/>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Authors: Truong L. Xuan – Thanh T. Mai</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07607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572" y="365125"/>
            <a:ext cx="10867869" cy="1325563"/>
          </a:xfrm>
        </p:spPr>
        <p:txBody>
          <a:bodyPr>
            <a:noAutofit/>
            <a:scene3d>
              <a:camera prst="orthographicFront"/>
              <a:lightRig rig="soft" dir="t">
                <a:rot lat="0" lon="0" rev="15600000"/>
              </a:lightRig>
            </a:scene3d>
            <a:sp3d extrusionH="57150" prstMaterial="softEdge">
              <a:bevelT w="25400" h="38100"/>
            </a:sp3d>
          </a:bodyPr>
          <a:lstStyle/>
          <a:p>
            <a:pPr>
              <a:lnSpc>
                <a:spcPct val="100000"/>
              </a:lnSpc>
              <a:spcBef>
                <a:spcPts val="1200"/>
              </a:spcBef>
              <a:spcAft>
                <a:spcPts val="600"/>
              </a:spcAft>
            </a:pPr>
            <a:r>
              <a:rPr lang="en-US" sz="3200" b="1">
                <a:ln/>
                <a:solidFill>
                  <a:srgbClr val="0070C0"/>
                </a:solidFill>
              </a:rPr>
              <a:t>Ví dụ 1.12:  </a:t>
            </a:r>
            <a:r>
              <a:rPr lang="en-US" sz="3200"/>
              <a:t>Cho f(n) = 5n</a:t>
            </a:r>
            <a:r>
              <a:rPr lang="en-US" sz="3200" baseline="30000"/>
              <a:t>2 </a:t>
            </a:r>
            <a:r>
              <a:rPr lang="en-US" sz="3200"/>
              <a:t>+ 2n + 6 </a:t>
            </a:r>
            <a:r>
              <a:rPr lang="en-US" sz="2800"/>
              <a:t>(n là số nguyên dương)</a:t>
            </a:r>
            <a:br>
              <a:rPr lang="en-US" sz="2800"/>
            </a:br>
            <a:endParaRPr lang="en-US" sz="3200" b="1">
              <a:ln/>
              <a:solidFill>
                <a:srgbClr val="0070C0"/>
              </a:solidFill>
            </a:endParaRPr>
          </a:p>
        </p:txBody>
      </p:sp>
      <p:sp>
        <p:nvSpPr>
          <p:cNvPr id="3" name="Content Placeholder 2"/>
          <p:cNvSpPr>
            <a:spLocks noGrp="1"/>
          </p:cNvSpPr>
          <p:nvPr>
            <p:ph idx="1"/>
          </p:nvPr>
        </p:nvSpPr>
        <p:spPr>
          <a:xfrm>
            <a:off x="586853" y="1839273"/>
            <a:ext cx="10766947" cy="4351339"/>
          </a:xfrm>
        </p:spPr>
        <p:txBody>
          <a:bodyPr>
            <a:normAutofit/>
          </a:bodyPr>
          <a:lstStyle/>
          <a:p>
            <a:pPr marL="0" indent="0" algn="just">
              <a:lnSpc>
                <a:spcPct val="150000"/>
              </a:lnSpc>
              <a:spcBef>
                <a:spcPts val="0"/>
              </a:spcBef>
              <a:buNone/>
            </a:pPr>
            <a:r>
              <a:rPr lang="en-US">
                <a:sym typeface="Symbol" panose="05050102010706020507" pitchFamily="18" charset="2"/>
              </a:rPr>
              <a:t> </a:t>
            </a:r>
            <a:r>
              <a:rPr lang="en-US"/>
              <a:t>f(n) </a:t>
            </a:r>
            <a:r>
              <a:rPr lang="en-US">
                <a:sym typeface="Symbol" panose="05050102010706020507" pitchFamily="18" charset="2"/>
              </a:rPr>
              <a:t> </a:t>
            </a:r>
            <a:r>
              <a:rPr lang="en-US"/>
              <a:t>5n</a:t>
            </a:r>
            <a:r>
              <a:rPr lang="en-US" baseline="30000"/>
              <a:t>2 </a:t>
            </a:r>
            <a:r>
              <a:rPr lang="en-US"/>
              <a:t>+ 2n</a:t>
            </a:r>
            <a:r>
              <a:rPr lang="en-US" baseline="30000"/>
              <a:t>2</a:t>
            </a:r>
            <a:r>
              <a:rPr lang="en-US"/>
              <a:t> + 6n</a:t>
            </a:r>
            <a:r>
              <a:rPr lang="en-US" baseline="30000"/>
              <a:t>2</a:t>
            </a:r>
          </a:p>
          <a:p>
            <a:pPr algn="just">
              <a:lnSpc>
                <a:spcPct val="150000"/>
              </a:lnSpc>
              <a:spcBef>
                <a:spcPts val="0"/>
              </a:spcBef>
              <a:buFont typeface="Symbol" panose="05050102010706020507" pitchFamily="18" charset="2"/>
              <a:buChar char="Û"/>
            </a:pPr>
            <a:r>
              <a:rPr lang="en-US">
                <a:sym typeface="Symbol" panose="05050102010706020507" pitchFamily="18" charset="2"/>
              </a:rPr>
              <a:t> </a:t>
            </a:r>
            <a:r>
              <a:rPr lang="en-US"/>
              <a:t>f(n) </a:t>
            </a:r>
            <a:r>
              <a:rPr lang="en-US">
                <a:sym typeface="Symbol" panose="05050102010706020507" pitchFamily="18" charset="2"/>
              </a:rPr>
              <a:t> 13n</a:t>
            </a:r>
            <a:r>
              <a:rPr lang="en-US" baseline="30000">
                <a:sym typeface="Symbol" panose="05050102010706020507" pitchFamily="18" charset="2"/>
              </a:rPr>
              <a:t>2</a:t>
            </a:r>
            <a:r>
              <a:rPr lang="en-US">
                <a:sym typeface="Symbol" panose="05050102010706020507" pitchFamily="18" charset="2"/>
              </a:rPr>
              <a:t> </a:t>
            </a:r>
          </a:p>
          <a:p>
            <a:pPr marL="0" indent="0" algn="just">
              <a:lnSpc>
                <a:spcPct val="150000"/>
              </a:lnSpc>
              <a:spcBef>
                <a:spcPts val="0"/>
              </a:spcBef>
              <a:buNone/>
            </a:pPr>
            <a:r>
              <a:rPr lang="en-US">
                <a:sym typeface="Symbol" panose="05050102010706020507" pitchFamily="18" charset="2"/>
              </a:rPr>
              <a:t>    Bỏ qua hằng số C = 13 (không đáng kế)</a:t>
            </a:r>
          </a:p>
          <a:p>
            <a:pPr algn="just">
              <a:lnSpc>
                <a:spcPct val="150000"/>
              </a:lnSpc>
              <a:spcBef>
                <a:spcPts val="0"/>
              </a:spcBef>
              <a:buFont typeface="Symbol" panose="05050102010706020507" pitchFamily="18" charset="2"/>
              <a:buChar char="Û"/>
            </a:pPr>
            <a:r>
              <a:rPr lang="en-US">
                <a:sym typeface="Symbol" panose="05050102010706020507" pitchFamily="18" charset="2"/>
              </a:rPr>
              <a:t> f(n)  O(n</a:t>
            </a:r>
            <a:r>
              <a:rPr lang="en-US" baseline="30000">
                <a:sym typeface="Symbol" panose="05050102010706020507" pitchFamily="18" charset="2"/>
              </a:rPr>
              <a:t>2</a:t>
            </a:r>
            <a:r>
              <a:rPr lang="en-US">
                <a:sym typeface="Symbol" panose="05050102010706020507" pitchFamily="18" charset="2"/>
              </a:rPr>
              <a:t>) (hay  f(n) = O(n</a:t>
            </a:r>
            <a:r>
              <a:rPr lang="en-US" baseline="30000">
                <a:sym typeface="Symbol" panose="05050102010706020507" pitchFamily="18" charset="2"/>
              </a:rPr>
              <a:t>2</a:t>
            </a:r>
            <a:r>
              <a:rPr lang="en-US">
                <a:sym typeface="Symbol" panose="05050102010706020507" pitchFamily="18" charset="2"/>
              </a:rPr>
              <a:t>))</a:t>
            </a:r>
          </a:p>
          <a:p>
            <a:pPr marL="0" indent="0" algn="just">
              <a:lnSpc>
                <a:spcPct val="150000"/>
              </a:lnSpc>
              <a:spcBef>
                <a:spcPts val="0"/>
              </a:spcBef>
              <a:buNone/>
            </a:pPr>
            <a:endParaRPr lang="en-US" baseline="30000">
              <a:sym typeface="Symbol" panose="05050102010706020507" pitchFamily="18" charset="2"/>
            </a:endParaRPr>
          </a:p>
          <a:p>
            <a:pPr marL="0" indent="0" algn="ctr">
              <a:lnSpc>
                <a:spcPct val="150000"/>
              </a:lnSpc>
              <a:spcBef>
                <a:spcPts val="0"/>
              </a:spcBef>
              <a:buNone/>
            </a:pPr>
            <a:r>
              <a:rPr lang="en-US">
                <a:solidFill>
                  <a:srgbClr val="FF0000"/>
                </a:solidFill>
                <a:sym typeface="Symbol" panose="05050102010706020507" pitchFamily="18" charset="2"/>
              </a:rPr>
              <a:t> </a:t>
            </a:r>
            <a:r>
              <a:rPr lang="en-US">
                <a:solidFill>
                  <a:srgbClr val="FF0000"/>
                </a:solidFill>
              </a:rPr>
              <a:t>Ta nói f(n) có độ phức tạp thuộc lớp O(n</a:t>
            </a:r>
            <a:r>
              <a:rPr lang="en-US" baseline="30000">
                <a:solidFill>
                  <a:srgbClr val="FF0000"/>
                </a:solidFill>
              </a:rPr>
              <a:t>2</a:t>
            </a:r>
            <a:r>
              <a:rPr lang="en-US">
                <a:solidFill>
                  <a:srgbClr val="FF0000"/>
                </a:solidFill>
              </a:rPr>
              <a:t>)</a:t>
            </a:r>
          </a:p>
          <a:p>
            <a:pPr marL="0" indent="0" algn="just">
              <a:lnSpc>
                <a:spcPct val="150000"/>
              </a:lnSpc>
              <a:spcBef>
                <a:spcPts val="0"/>
              </a:spcBef>
              <a:buNone/>
            </a:pPr>
            <a:endParaRPr lang="en-US"/>
          </a:p>
          <a:p>
            <a:pPr marL="0" indent="0" algn="ctr">
              <a:lnSpc>
                <a:spcPct val="150000"/>
              </a:lnSpc>
              <a:spcBef>
                <a:spcPts val="0"/>
              </a:spcBef>
              <a:buNone/>
            </a:pPr>
            <a:endParaRPr lang="en-US"/>
          </a:p>
          <a:p>
            <a:pPr marL="731484" indent="-731484" algn="just">
              <a:lnSpc>
                <a:spcPct val="150000"/>
              </a:lnSpc>
              <a:spcBef>
                <a:spcPts val="0"/>
              </a:spcBef>
              <a:buFont typeface="Wingdings" panose="05000000000000000000" pitchFamily="2" charset="2"/>
              <a:buChar char="&amp;"/>
            </a:pPr>
            <a:endParaRPr lang="en-US"/>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7738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765" y="365125"/>
            <a:ext cx="11632366" cy="1325563"/>
          </a:xfrm>
        </p:spPr>
        <p:txBody>
          <a:bodyPr>
            <a:normAutofit fontScale="90000"/>
            <a:scene3d>
              <a:camera prst="orthographicFront"/>
              <a:lightRig rig="soft" dir="t">
                <a:rot lat="0" lon="0" rev="15600000"/>
              </a:lightRig>
            </a:scene3d>
            <a:sp3d extrusionH="57150" prstMaterial="softEdge">
              <a:bevelT w="25400" h="38100"/>
            </a:sp3d>
          </a:bodyPr>
          <a:lstStyle/>
          <a:p>
            <a:pPr>
              <a:lnSpc>
                <a:spcPct val="150000"/>
              </a:lnSpc>
            </a:pPr>
            <a:r>
              <a:rPr lang="en-US" b="1">
                <a:ln/>
                <a:solidFill>
                  <a:srgbClr val="0070C0"/>
                </a:solidFill>
              </a:rPr>
              <a:t>CÁC BƯỚC ĐÁNH GIÁ ĐỘ PHỨC TẠP THUẬT TOÁN</a:t>
            </a:r>
          </a:p>
        </p:txBody>
      </p:sp>
      <p:sp>
        <p:nvSpPr>
          <p:cNvPr id="5" name="Text Box 4"/>
          <p:cNvSpPr txBox="1">
            <a:spLocks noChangeArrowheads="1"/>
          </p:cNvSpPr>
          <p:nvPr/>
        </p:nvSpPr>
        <p:spPr bwMode="auto">
          <a:xfrm>
            <a:off x="647130" y="2112369"/>
            <a:ext cx="11232631" cy="2585323"/>
          </a:xfrm>
          <a:prstGeom prst="rect">
            <a:avLst/>
          </a:prstGeom>
          <a:noFill/>
          <a:ln w="12700">
            <a:noFill/>
            <a:miter lim="800000"/>
            <a:headEnd type="none" w="sm" len="sm"/>
            <a:tailEnd type="none" w="sm" len="sm"/>
          </a:ln>
          <a:effectLst/>
        </p:spPr>
        <p:txBody>
          <a:bodyPr wrap="square">
            <a:spAutoFit/>
          </a:bodyPr>
          <a:lstStyle/>
          <a:p>
            <a:pPr marL="571500" marR="0" lvl="0" indent="-571500" algn="l" defTabSz="914400" rtl="0" eaLnBrk="1" fontAlgn="auto" latinLnBrk="0" hangingPunct="1">
              <a:lnSpc>
                <a:spcPct val="150000"/>
              </a:lnSpc>
              <a:spcBef>
                <a:spcPts val="0"/>
              </a:spcBef>
              <a:spcAft>
                <a:spcPts val="0"/>
              </a:spcAft>
              <a:buClrTx/>
              <a:buSzPct val="100000"/>
              <a:buFont typeface="Wingdings" panose="05000000000000000000" pitchFamily="2" charset="2"/>
              <a:buChar char="§"/>
              <a:tabLst/>
              <a:defRPr/>
            </a:pPr>
            <a:r>
              <a:rPr kumimoji="0" lang="en-US" sz="3600" b="1" i="0" u="none" strike="noStrike" kern="1200" cap="none" spc="0" normalizeH="0" baseline="0" noProof="0">
                <a:ln>
                  <a:noFill/>
                </a:ln>
                <a:solidFill>
                  <a:prstClr val="black"/>
                </a:solidFill>
                <a:effectLst/>
                <a:uLnTx/>
                <a:uFillTx/>
                <a:latin typeface="Calibri Light"/>
                <a:ea typeface="+mn-ea"/>
                <a:cs typeface="+mn-cs"/>
              </a:rPr>
              <a:t>  Tìm/nhận diện các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thao</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err="1">
                <a:ln>
                  <a:noFill/>
                </a:ln>
                <a:solidFill>
                  <a:srgbClr val="FF0000"/>
                </a:solidFill>
                <a:effectLst/>
                <a:uLnTx/>
                <a:uFillTx/>
                <a:latin typeface="Calibri Light"/>
                <a:ea typeface="+mn-ea"/>
                <a:cs typeface="+mn-cs"/>
              </a:rPr>
              <a:t>tác</a:t>
            </a:r>
            <a:r>
              <a:rPr kumimoji="0" lang="en-US" sz="3600" b="1" i="0" u="none" strike="noStrike" kern="1200" cap="none" spc="0" normalizeH="0" baseline="0" noProof="0">
                <a:ln>
                  <a:noFill/>
                </a:ln>
                <a:solidFill>
                  <a:srgbClr val="FF0000"/>
                </a:solidFill>
                <a:effectLst/>
                <a:uLnTx/>
                <a:uFillTx/>
                <a:latin typeface="Calibri Light"/>
                <a:ea typeface="+mn-ea"/>
                <a:cs typeface="+mn-cs"/>
              </a:rPr>
              <a:t> cơ </a:t>
            </a:r>
            <a:r>
              <a:rPr kumimoji="0" lang="en-US" sz="3600" b="1" i="0" u="none" strike="noStrike" kern="1200" cap="none" spc="0" normalizeH="0" baseline="0" noProof="0" err="1">
                <a:ln>
                  <a:noFill/>
                </a:ln>
                <a:solidFill>
                  <a:srgbClr val="FF0000"/>
                </a:solidFill>
                <a:effectLst/>
                <a:uLnTx/>
                <a:uFillTx/>
                <a:latin typeface="Calibri Light"/>
                <a:ea typeface="+mn-ea"/>
                <a:cs typeface="+mn-cs"/>
              </a:rPr>
              <a:t>bản</a:t>
            </a:r>
            <a:r>
              <a:rPr kumimoji="0" lang="en-US" sz="3600" b="1" i="0" u="none" strike="noStrike" kern="1200" cap="none" spc="0" normalizeH="0" baseline="0" noProof="0">
                <a:ln>
                  <a:noFill/>
                </a:ln>
                <a:solidFill>
                  <a:srgbClr val="FF0000"/>
                </a:solidFill>
                <a:effectLst/>
                <a:uLnTx/>
                <a:uFillTx/>
                <a:latin typeface="Calibri Light"/>
                <a:ea typeface="+mn-ea"/>
                <a:cs typeface="+mn-cs"/>
              </a:rPr>
              <a:t> </a:t>
            </a:r>
            <a:r>
              <a:rPr kumimoji="0" lang="en-US" sz="3600" b="1" i="0" u="none" strike="noStrike" kern="1200" cap="none" spc="0" normalizeH="0" baseline="0" noProof="0">
                <a:ln>
                  <a:noFill/>
                </a:ln>
                <a:solidFill>
                  <a:prstClr val="black"/>
                </a:solidFill>
                <a:effectLst/>
                <a:uLnTx/>
                <a:uFillTx/>
                <a:latin typeface="Calibri Light"/>
                <a:ea typeface="+mn-ea"/>
                <a:cs typeface="+mn-cs"/>
              </a:rPr>
              <a:t>của một thuật toán.</a:t>
            </a:r>
            <a:endParaRPr kumimoji="0" lang="en-US" sz="3600" b="1" i="0" u="none" strike="noStrike" kern="1200" cap="none" spc="0" normalizeH="0" baseline="0" noProof="0" dirty="0">
              <a:ln>
                <a:noFill/>
              </a:ln>
              <a:solidFill>
                <a:prstClr val="black"/>
              </a:solidFill>
              <a:effectLst/>
              <a:uLnTx/>
              <a:uFillTx/>
              <a:latin typeface="Calibri Light"/>
              <a:ea typeface="+mn-ea"/>
              <a:cs typeface="+mn-cs"/>
            </a:endParaRPr>
          </a:p>
          <a:p>
            <a:pPr marL="571500" marR="0" lvl="0" indent="-571500" algn="l" defTabSz="914400" rtl="0" eaLnBrk="1" fontAlgn="auto" latinLnBrk="0" hangingPunct="1">
              <a:lnSpc>
                <a:spcPct val="150000"/>
              </a:lnSpc>
              <a:spcBef>
                <a:spcPts val="0"/>
              </a:spcBef>
              <a:spcAft>
                <a:spcPts val="0"/>
              </a:spcAft>
              <a:buClrTx/>
              <a:buSzPct val="100000"/>
              <a:buFont typeface="Wingdings" panose="05000000000000000000" pitchFamily="2" charset="2"/>
              <a:buChar char="§"/>
              <a:tabLst/>
              <a:defRPr/>
            </a:pPr>
            <a:r>
              <a:rPr kumimoji="0" lang="en-US" sz="3600" b="1" i="0" u="none" strike="noStrike" kern="1200" cap="none" spc="0" normalizeH="0" baseline="0" noProof="0">
                <a:ln>
                  <a:noFill/>
                </a:ln>
                <a:solidFill>
                  <a:prstClr val="black"/>
                </a:solidFill>
                <a:effectLst/>
                <a:uLnTx/>
                <a:uFillTx/>
                <a:latin typeface="Calibri Light"/>
                <a:ea typeface="+mn-ea"/>
                <a:cs typeface="+mn-cs"/>
              </a:rPr>
              <a:t>  Thực hiện tính tổng (đếm) các thao tác cơ bản T(n)</a:t>
            </a:r>
          </a:p>
          <a:p>
            <a:pPr marL="571500" marR="0" lvl="0" indent="-571500" algn="l" defTabSz="914400" rtl="0" eaLnBrk="1" fontAlgn="auto" latinLnBrk="0" hangingPunct="1">
              <a:lnSpc>
                <a:spcPct val="150000"/>
              </a:lnSpc>
              <a:spcBef>
                <a:spcPts val="0"/>
              </a:spcBef>
              <a:spcAft>
                <a:spcPts val="0"/>
              </a:spcAft>
              <a:buClrTx/>
              <a:buSzPct val="100000"/>
              <a:buFont typeface="Wingdings" panose="05000000000000000000" pitchFamily="2" charset="2"/>
              <a:buChar char="§"/>
              <a:tabLst/>
              <a:defRPr/>
            </a:pPr>
            <a:r>
              <a:rPr kumimoji="0" lang="en-US" sz="3600" b="1" i="0" u="none" strike="noStrike" kern="1200" cap="none" spc="0" normalizeH="0" baseline="0" noProof="0">
                <a:ln>
                  <a:noFill/>
                </a:ln>
                <a:solidFill>
                  <a:prstClr val="black"/>
                </a:solidFill>
                <a:effectLst/>
                <a:uLnTx/>
                <a:uFillTx/>
                <a:latin typeface="Calibri Light"/>
                <a:ea typeface="+mn-ea"/>
                <a:cs typeface="+mn-cs"/>
              </a:rPr>
              <a:t>  Kiểm tra thuộc lớp nào của Big O.</a:t>
            </a:r>
            <a:endParaRPr kumimoji="0" lang="en-US" sz="3600" b="1" i="0" u="none" strike="noStrike" kern="1200" cap="none" spc="0" normalizeH="0" baseline="0" noProof="0" dirty="0">
              <a:ln>
                <a:noFill/>
              </a:ln>
              <a:solidFill>
                <a:prstClr val="black"/>
              </a:solidFill>
              <a:effectLst/>
              <a:uLnTx/>
              <a:uFillTx/>
              <a:latin typeface="Calibri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7565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1.1 CẤU TRÚC DỮ LIỆU (Data struture)</a:t>
            </a:r>
          </a:p>
        </p:txBody>
      </p:sp>
      <p:sp>
        <p:nvSpPr>
          <p:cNvPr id="3" name="Content Placeholder 2"/>
          <p:cNvSpPr>
            <a:spLocks noGrp="1"/>
          </p:cNvSpPr>
          <p:nvPr>
            <p:ph idx="1"/>
          </p:nvPr>
        </p:nvSpPr>
        <p:spPr>
          <a:xfrm>
            <a:off x="586853" y="1839273"/>
            <a:ext cx="10766947" cy="4351339"/>
          </a:xfrm>
        </p:spPr>
        <p:txBody>
          <a:bodyPr>
            <a:normAutofit/>
          </a:bodyPr>
          <a:lstStyle/>
          <a:p>
            <a:pPr marL="731484" indent="-731484" algn="just">
              <a:lnSpc>
                <a:spcPct val="150000"/>
              </a:lnSpc>
              <a:spcBef>
                <a:spcPts val="0"/>
              </a:spcBef>
              <a:buFont typeface="Wingdings" panose="05000000000000000000" pitchFamily="2" charset="2"/>
              <a:buChar char="&amp;"/>
            </a:pPr>
            <a:r>
              <a:rPr lang="en-US"/>
              <a:t>Là cấu trúc (sự tổ chức) của dữ liệu/thông tin lên trên máy tính, mà ở đó với cấu trúc này </a:t>
            </a:r>
            <a:r>
              <a:rPr lang="en-US" i="1">
                <a:solidFill>
                  <a:srgbClr val="C00000"/>
                </a:solidFill>
              </a:rPr>
              <a:t>máy tính có thể xử lý được</a:t>
            </a:r>
            <a:r>
              <a:rPr lang="en-US"/>
              <a:t>.</a:t>
            </a:r>
          </a:p>
          <a:p>
            <a:pPr marL="731484" indent="-731484" algn="just">
              <a:lnSpc>
                <a:spcPct val="150000"/>
              </a:lnSpc>
              <a:spcBef>
                <a:spcPts val="0"/>
              </a:spcBef>
              <a:buFont typeface="Wingdings" panose="05000000000000000000" pitchFamily="2" charset="2"/>
              <a:buChar char="&amp;"/>
            </a:pPr>
            <a:r>
              <a:rPr lang="en-US"/>
              <a:t>Cấu trúc này phải rõ ràng, xác định, các thành phần bên trong cấu trúc cũng phải rõ ràng, và xác định.</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9503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90" y="-216973"/>
            <a:ext cx="12192000" cy="1325563"/>
          </a:xfrm>
        </p:spPr>
        <p:txBody>
          <a:bodyPr>
            <a:normAutofit/>
            <a:scene3d>
              <a:camera prst="orthographicFront"/>
              <a:lightRig rig="soft" dir="t">
                <a:rot lat="0" lon="0" rev="15600000"/>
              </a:lightRig>
            </a:scene3d>
            <a:sp3d extrusionH="57150" prstMaterial="softEdge">
              <a:bevelT w="25400" h="38100"/>
            </a:sp3d>
          </a:bodyPr>
          <a:lstStyle/>
          <a:p>
            <a:pPr>
              <a:lnSpc>
                <a:spcPct val="150000"/>
              </a:lnSpc>
            </a:pPr>
            <a:r>
              <a:rPr lang="en-US" b="1" dirty="0">
                <a:ln/>
                <a:solidFill>
                  <a:srgbClr val="0070C0"/>
                </a:solidFill>
              </a:rPr>
              <a:t>(1) </a:t>
            </a:r>
            <a:r>
              <a:rPr lang="en-US" b="1" dirty="0" err="1">
                <a:ln/>
                <a:solidFill>
                  <a:srgbClr val="0070C0"/>
                </a:solidFill>
              </a:rPr>
              <a:t>Cách</a:t>
            </a:r>
            <a:r>
              <a:rPr lang="en-US" b="1" dirty="0">
                <a:ln/>
                <a:solidFill>
                  <a:srgbClr val="0070C0"/>
                </a:solidFill>
              </a:rPr>
              <a:t> </a:t>
            </a:r>
            <a:r>
              <a:rPr lang="en-US" b="1" dirty="0" err="1">
                <a:ln/>
                <a:solidFill>
                  <a:srgbClr val="0070C0"/>
                </a:solidFill>
              </a:rPr>
              <a:t>tính</a:t>
            </a:r>
            <a:r>
              <a:rPr lang="en-US" b="1" dirty="0">
                <a:ln/>
                <a:solidFill>
                  <a:srgbClr val="0070C0"/>
                </a:solidFill>
              </a:rPr>
              <a:t> </a:t>
            </a:r>
            <a:r>
              <a:rPr lang="en-US" b="1" dirty="0" err="1">
                <a:ln/>
                <a:solidFill>
                  <a:srgbClr val="0070C0"/>
                </a:solidFill>
              </a:rPr>
              <a:t>các</a:t>
            </a:r>
            <a:r>
              <a:rPr lang="en-US" b="1" dirty="0">
                <a:ln/>
                <a:solidFill>
                  <a:srgbClr val="0070C0"/>
                </a:solidFill>
              </a:rPr>
              <a:t> </a:t>
            </a:r>
            <a:r>
              <a:rPr lang="en-US" b="1" dirty="0" err="1">
                <a:ln/>
                <a:solidFill>
                  <a:srgbClr val="0070C0"/>
                </a:solidFill>
              </a:rPr>
              <a:t>thao</a:t>
            </a:r>
            <a:r>
              <a:rPr lang="en-US" b="1" dirty="0">
                <a:ln/>
                <a:solidFill>
                  <a:srgbClr val="0070C0"/>
                </a:solidFill>
              </a:rPr>
              <a:t> </a:t>
            </a:r>
            <a:r>
              <a:rPr lang="en-US" b="1" dirty="0" err="1">
                <a:ln/>
                <a:solidFill>
                  <a:srgbClr val="0070C0"/>
                </a:solidFill>
              </a:rPr>
              <a:t>tác</a:t>
            </a:r>
            <a:r>
              <a:rPr lang="en-US" b="1" dirty="0">
                <a:ln/>
                <a:solidFill>
                  <a:srgbClr val="0070C0"/>
                </a:solidFill>
              </a:rPr>
              <a:t> </a:t>
            </a:r>
            <a:r>
              <a:rPr lang="en-US" b="1" dirty="0" err="1">
                <a:ln/>
                <a:solidFill>
                  <a:srgbClr val="0070C0"/>
                </a:solidFill>
              </a:rPr>
              <a:t>cơ</a:t>
            </a:r>
            <a:r>
              <a:rPr lang="en-US" b="1" dirty="0">
                <a:ln/>
                <a:solidFill>
                  <a:srgbClr val="0070C0"/>
                </a:solidFill>
              </a:rPr>
              <a:t> </a:t>
            </a:r>
            <a:r>
              <a:rPr lang="en-US" b="1" dirty="0" err="1">
                <a:ln/>
                <a:solidFill>
                  <a:srgbClr val="0070C0"/>
                </a:solidFill>
              </a:rPr>
              <a:t>bản</a:t>
            </a:r>
            <a:r>
              <a:rPr lang="en-US" b="1" dirty="0">
                <a:ln/>
                <a:solidFill>
                  <a:srgbClr val="0070C0"/>
                </a:solidFill>
              </a:rPr>
              <a:t> </a:t>
            </a:r>
            <a:r>
              <a:rPr lang="en-US" b="1" dirty="0" err="1">
                <a:ln/>
                <a:solidFill>
                  <a:srgbClr val="0070C0"/>
                </a:solidFill>
              </a:rPr>
              <a:t>vòng</a:t>
            </a:r>
            <a:r>
              <a:rPr lang="en-US" b="1" dirty="0">
                <a:ln/>
                <a:solidFill>
                  <a:srgbClr val="0070C0"/>
                </a:solidFill>
              </a:rPr>
              <a:t> </a:t>
            </a:r>
            <a:r>
              <a:rPr lang="en-US" b="1" dirty="0" err="1">
                <a:ln/>
                <a:solidFill>
                  <a:srgbClr val="0070C0"/>
                </a:solidFill>
              </a:rPr>
              <a:t>lặp</a:t>
            </a:r>
            <a:r>
              <a:rPr lang="en-US" b="1" dirty="0">
                <a:ln/>
                <a:solidFill>
                  <a:srgbClr val="0070C0"/>
                </a:solidFill>
              </a:rPr>
              <a:t> for</a:t>
            </a:r>
          </a:p>
        </p:txBody>
      </p:sp>
      <p:sp>
        <p:nvSpPr>
          <p:cNvPr id="5" name="Text Box 4"/>
          <p:cNvSpPr txBox="1">
            <a:spLocks noChangeArrowheads="1"/>
          </p:cNvSpPr>
          <p:nvPr/>
        </p:nvSpPr>
        <p:spPr bwMode="auto">
          <a:xfrm>
            <a:off x="242398" y="947438"/>
            <a:ext cx="4221113" cy="812530"/>
          </a:xfrm>
          <a:prstGeom prst="rect">
            <a:avLst/>
          </a:prstGeom>
          <a:noFill/>
          <a:ln w="12700">
            <a:noFill/>
            <a:miter lim="800000"/>
            <a:headEnd type="none" w="sm" len="sm"/>
            <a:tailEnd type="none" w="sm" len="sm"/>
          </a:ln>
          <a:effectLst/>
        </p:spPr>
        <p:txBody>
          <a:bodyPr wrap="square">
            <a:spAutoFit/>
          </a:bodyPr>
          <a:lstStyle/>
          <a:p>
            <a:pPr marL="571500" marR="0" lvl="0" indent="-571500" algn="l" defTabSz="914400" rtl="0" eaLnBrk="1" fontAlgn="auto" latinLnBrk="0" hangingPunct="1">
              <a:lnSpc>
                <a:spcPct val="130000"/>
              </a:lnSpc>
              <a:spcBef>
                <a:spcPts val="0"/>
              </a:spcBef>
              <a:spcAft>
                <a:spcPts val="0"/>
              </a:spcAft>
              <a:buClrTx/>
              <a:buSzPct val="100000"/>
              <a:buFont typeface="Wingdings" panose="05000000000000000000" pitchFamily="2" charset="2"/>
              <a:buChar char=""/>
              <a:tabLst/>
              <a:defRPr/>
            </a:pP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sng" strike="noStrike" kern="1200" cap="none" spc="0" normalizeH="0" baseline="0" noProof="0" dirty="0" err="1">
                <a:ln>
                  <a:noFill/>
                </a:ln>
                <a:solidFill>
                  <a:prstClr val="black"/>
                </a:solidFill>
                <a:effectLst/>
                <a:uLnTx/>
                <a:uFillTx/>
                <a:latin typeface="Calibri Light"/>
                <a:ea typeface="+mn-ea"/>
                <a:cs typeface="+mn-cs"/>
              </a:rPr>
              <a:t>Vòng</a:t>
            </a:r>
            <a:r>
              <a:rPr kumimoji="0" lang="en-US" sz="3600" b="1" i="0" u="sng" strike="noStrike" kern="1200" cap="none" spc="0" normalizeH="0" baseline="0" noProof="0" dirty="0">
                <a:ln>
                  <a:noFill/>
                </a:ln>
                <a:solidFill>
                  <a:prstClr val="black"/>
                </a:solidFill>
                <a:effectLst/>
                <a:uLnTx/>
                <a:uFillTx/>
                <a:latin typeface="Calibri Light"/>
                <a:ea typeface="+mn-ea"/>
                <a:cs typeface="+mn-cs"/>
              </a:rPr>
              <a:t> </a:t>
            </a:r>
            <a:r>
              <a:rPr kumimoji="0" lang="en-US" sz="3600" b="1" i="0" u="sng" strike="noStrike" kern="1200" cap="none" spc="0" normalizeH="0" baseline="0" noProof="0" dirty="0" err="1">
                <a:ln>
                  <a:noFill/>
                </a:ln>
                <a:solidFill>
                  <a:prstClr val="black"/>
                </a:solidFill>
                <a:effectLst/>
                <a:uLnTx/>
                <a:uFillTx/>
                <a:latin typeface="Calibri Light"/>
                <a:ea typeface="+mn-ea"/>
                <a:cs typeface="+mn-cs"/>
              </a:rPr>
              <a:t>lặp</a:t>
            </a:r>
            <a:r>
              <a:rPr kumimoji="0" lang="en-US" sz="3600" b="1" i="0" u="sng" strike="noStrike" kern="1200" cap="none" spc="0" normalizeH="0" baseline="0" noProof="0" dirty="0">
                <a:ln>
                  <a:noFill/>
                </a:ln>
                <a:solidFill>
                  <a:prstClr val="black"/>
                </a:solidFill>
                <a:effectLst/>
                <a:uLnTx/>
                <a:uFillTx/>
                <a:latin typeface="Calibri Light"/>
                <a:ea typeface="+mn-ea"/>
                <a:cs typeface="+mn-cs"/>
              </a:rPr>
              <a:t> for</a:t>
            </a:r>
          </a:p>
        </p:txBody>
      </p:sp>
      <p:sp>
        <p:nvSpPr>
          <p:cNvPr id="7" name="Text Box 1027"/>
          <p:cNvSpPr txBox="1">
            <a:spLocks noChangeArrowheads="1"/>
          </p:cNvSpPr>
          <p:nvPr/>
        </p:nvSpPr>
        <p:spPr bwMode="auto">
          <a:xfrm>
            <a:off x="4928462" y="827168"/>
            <a:ext cx="3721426"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Phép</a:t>
            </a:r>
            <a:r>
              <a:rPr kumimoji="0" lang="en-US" sz="32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1"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gán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gan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p>
        </p:txBody>
      </p:sp>
      <p:sp>
        <p:nvSpPr>
          <p:cNvPr id="10" name="Text Box 1027"/>
          <p:cNvSpPr txBox="1">
            <a:spLocks noChangeArrowheads="1"/>
          </p:cNvSpPr>
          <p:nvPr/>
        </p:nvSpPr>
        <p:spPr bwMode="auto">
          <a:xfrm>
            <a:off x="5051688" y="1411943"/>
            <a:ext cx="7030387"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 = 0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thì</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gan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1 + 1 = 2</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lần</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5" name="Text Box 1027"/>
          <p:cNvSpPr txBox="1">
            <a:spLocks noChangeArrowheads="1"/>
          </p:cNvSpPr>
          <p:nvPr/>
        </p:nvSpPr>
        <p:spPr bwMode="auto">
          <a:xfrm>
            <a:off x="5051686" y="2005909"/>
            <a:ext cx="1876056"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 = 1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thì</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6" name="Text Box 1027"/>
          <p:cNvSpPr txBox="1">
            <a:spLocks noChangeArrowheads="1"/>
          </p:cNvSpPr>
          <p:nvPr/>
        </p:nvSpPr>
        <p:spPr bwMode="auto">
          <a:xfrm>
            <a:off x="6756263" y="2015100"/>
            <a:ext cx="5399007"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gan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1 + 3 = 4</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lần</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7" name="Text Box 1027"/>
          <p:cNvSpPr txBox="1">
            <a:spLocks noChangeArrowheads="1"/>
          </p:cNvSpPr>
          <p:nvPr/>
        </p:nvSpPr>
        <p:spPr bwMode="auto">
          <a:xfrm>
            <a:off x="5081564" y="2602342"/>
            <a:ext cx="1760438"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 = 2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thì</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8" name="Text Box 1027"/>
          <p:cNvSpPr txBox="1">
            <a:spLocks noChangeArrowheads="1"/>
          </p:cNvSpPr>
          <p:nvPr/>
        </p:nvSpPr>
        <p:spPr bwMode="auto">
          <a:xfrm>
            <a:off x="6789175" y="2599874"/>
            <a:ext cx="5621309"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gan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1 + 5 = 6</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lần</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9" name="Text Box 1027"/>
          <p:cNvSpPr txBox="1">
            <a:spLocks noChangeArrowheads="1"/>
          </p:cNvSpPr>
          <p:nvPr/>
        </p:nvSpPr>
        <p:spPr bwMode="auto">
          <a:xfrm>
            <a:off x="5109495" y="3306692"/>
            <a:ext cx="1760438"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 = 3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thì</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0" name="Text Box 1027"/>
          <p:cNvSpPr txBox="1">
            <a:spLocks noChangeArrowheads="1"/>
          </p:cNvSpPr>
          <p:nvPr/>
        </p:nvSpPr>
        <p:spPr bwMode="auto">
          <a:xfrm>
            <a:off x="6927742" y="3306692"/>
            <a:ext cx="5621309"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gan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1 + 7 = 8</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lần</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1" name="Text Box 1027"/>
          <p:cNvSpPr txBox="1">
            <a:spLocks noChangeArrowheads="1"/>
          </p:cNvSpPr>
          <p:nvPr/>
        </p:nvSpPr>
        <p:spPr bwMode="auto">
          <a:xfrm>
            <a:off x="5040212" y="4498605"/>
            <a:ext cx="1760439"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 = k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thì</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2" name="Text Box 1027"/>
          <p:cNvSpPr txBox="1">
            <a:spLocks noChangeArrowheads="1"/>
          </p:cNvSpPr>
          <p:nvPr/>
        </p:nvSpPr>
        <p:spPr bwMode="auto">
          <a:xfrm>
            <a:off x="6645112" y="4498946"/>
            <a:ext cx="5621309"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gan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1 + (</a:t>
            </a:r>
            <a:r>
              <a:rPr kumimoji="0" lang="en-US" sz="3200" b="0"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rPr>
              <a:t>2k+1</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lần</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3" name="Text Box 1027"/>
          <p:cNvSpPr txBox="1">
            <a:spLocks noChangeArrowheads="1"/>
          </p:cNvSpPr>
          <p:nvPr/>
        </p:nvSpPr>
        <p:spPr bwMode="auto">
          <a:xfrm>
            <a:off x="5081564" y="3894576"/>
            <a:ext cx="1588959"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4" name="Text Box 1027"/>
          <p:cNvSpPr txBox="1">
            <a:spLocks noChangeArrowheads="1"/>
          </p:cNvSpPr>
          <p:nvPr/>
        </p:nvSpPr>
        <p:spPr bwMode="auto">
          <a:xfrm>
            <a:off x="5051689" y="5313992"/>
            <a:ext cx="1737486"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 = n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thì</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5" name="Text Box 1027"/>
          <p:cNvSpPr txBox="1">
            <a:spLocks noChangeArrowheads="1"/>
          </p:cNvSpPr>
          <p:nvPr/>
        </p:nvSpPr>
        <p:spPr bwMode="auto">
          <a:xfrm>
            <a:off x="6670523" y="5299000"/>
            <a:ext cx="5621309"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gan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1 + (</a:t>
            </a:r>
            <a:r>
              <a:rPr kumimoji="0" lang="en-US" sz="3200" b="0"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rPr>
              <a:t>2n+1</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lần</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7" name="Text Box 1027"/>
          <p:cNvSpPr txBox="1">
            <a:spLocks noChangeArrowheads="1"/>
          </p:cNvSpPr>
          <p:nvPr/>
        </p:nvSpPr>
        <p:spPr bwMode="auto">
          <a:xfrm>
            <a:off x="670948" y="5883775"/>
            <a:ext cx="5445042"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T(n) = 1 +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2n+1</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2n+2</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32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28" name="Text Box 1027"/>
          <p:cNvSpPr txBox="1">
            <a:spLocks noChangeArrowheads="1"/>
          </p:cNvSpPr>
          <p:nvPr/>
        </p:nvSpPr>
        <p:spPr bwMode="auto">
          <a:xfrm>
            <a:off x="6103221" y="5883774"/>
            <a:ext cx="3776450"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T(n) </a:t>
            </a:r>
            <a:r>
              <a:rPr kumimoji="0" lang="en-US" sz="32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O(</a:t>
            </a:r>
            <a:r>
              <a:rPr kumimoji="0" lang="en-US" sz="3200" b="1"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2n+2</a:t>
            </a:r>
            <a:r>
              <a:rPr kumimoji="0" lang="en-US" sz="32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endParaRPr kumimoji="0" lang="en-US" sz="32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29" name="Text Box 1027"/>
          <p:cNvSpPr txBox="1">
            <a:spLocks noChangeArrowheads="1"/>
          </p:cNvSpPr>
          <p:nvPr/>
        </p:nvSpPr>
        <p:spPr bwMode="auto">
          <a:xfrm>
            <a:off x="9455767" y="5791441"/>
            <a:ext cx="1602671" cy="769441"/>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O(n)</a:t>
            </a:r>
            <a:endParaRPr kumimoji="0" lang="en-US" sz="44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26" name="Text Box 1027"/>
          <p:cNvSpPr txBox="1">
            <a:spLocks noChangeArrowheads="1"/>
          </p:cNvSpPr>
          <p:nvPr/>
        </p:nvSpPr>
        <p:spPr bwMode="auto">
          <a:xfrm>
            <a:off x="0" y="1765243"/>
            <a:ext cx="5109495" cy="3667671"/>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err="1">
                <a:ln>
                  <a:noFill/>
                </a:ln>
                <a:solidFill>
                  <a:srgbClr val="C00000"/>
                </a:solidFill>
                <a:effectLst/>
                <a:uLnTx/>
                <a:uFillTx/>
                <a:latin typeface="Calibri Light"/>
                <a:ea typeface="Arial Unicode MS" pitchFamily="34" charset="-128"/>
                <a:cs typeface="Arial Unicode MS" pitchFamily="34" charset="-128"/>
              </a:rPr>
              <a:t>TongTu1DenN</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r>
              <a:rPr kumimoji="0" lang="en-US" sz="32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n)</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sum = 0, i;</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r>
            <a:b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b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for</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i = 1;</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i &lt;= n</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i++</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sum</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sum + i</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return</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sum</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9533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fill="hold"/>
                                        <p:tgtEl>
                                          <p:spTgt spid="21"/>
                                        </p:tgtEl>
                                        <p:attrNameLst>
                                          <p:attrName>ppt_x</p:attrName>
                                        </p:attrNameLst>
                                      </p:cBhvr>
                                      <p:tavLst>
                                        <p:tav tm="0">
                                          <p:val>
                                            <p:strVal val="#ppt_x"/>
                                          </p:val>
                                        </p:tav>
                                        <p:tav tm="100000">
                                          <p:val>
                                            <p:strVal val="#ppt_x"/>
                                          </p:val>
                                        </p:tav>
                                      </p:tavLst>
                                    </p:anim>
                                    <p:anim calcmode="lin" valueType="num">
                                      <p:cBhvr additive="base">
                                        <p:cTn id="5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ppt_x"/>
                                          </p:val>
                                        </p:tav>
                                        <p:tav tm="100000">
                                          <p:val>
                                            <p:strVal val="#ppt_x"/>
                                          </p:val>
                                        </p:tav>
                                      </p:tavLst>
                                    </p:anim>
                                    <p:anim calcmode="lin" valueType="num">
                                      <p:cBhvr additive="base">
                                        <p:cTn id="7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additive="base">
                                        <p:cTn id="80" dur="500" fill="hold"/>
                                        <p:tgtEl>
                                          <p:spTgt spid="27"/>
                                        </p:tgtEl>
                                        <p:attrNameLst>
                                          <p:attrName>ppt_x</p:attrName>
                                        </p:attrNameLst>
                                      </p:cBhvr>
                                      <p:tavLst>
                                        <p:tav tm="0">
                                          <p:val>
                                            <p:strVal val="#ppt_x"/>
                                          </p:val>
                                        </p:tav>
                                        <p:tav tm="100000">
                                          <p:val>
                                            <p:strVal val="#ppt_x"/>
                                          </p:val>
                                        </p:tav>
                                      </p:tavLst>
                                    </p:anim>
                                    <p:anim calcmode="lin" valueType="num">
                                      <p:cBhvr additive="base">
                                        <p:cTn id="8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1000"/>
                                        <p:tgtEl>
                                          <p:spTgt spid="28"/>
                                        </p:tgtEl>
                                      </p:cBhvr>
                                    </p:animEffect>
                                    <p:anim calcmode="lin" valueType="num">
                                      <p:cBhvr>
                                        <p:cTn id="87" dur="1000" fill="hold"/>
                                        <p:tgtEl>
                                          <p:spTgt spid="28"/>
                                        </p:tgtEl>
                                        <p:attrNameLst>
                                          <p:attrName>ppt_x</p:attrName>
                                        </p:attrNameLst>
                                      </p:cBhvr>
                                      <p:tavLst>
                                        <p:tav tm="0">
                                          <p:val>
                                            <p:strVal val="#ppt_x"/>
                                          </p:val>
                                        </p:tav>
                                        <p:tav tm="100000">
                                          <p:val>
                                            <p:strVal val="#ppt_x"/>
                                          </p:val>
                                        </p:tav>
                                      </p:tavLst>
                                    </p:anim>
                                    <p:anim calcmode="lin" valueType="num">
                                      <p:cBhvr>
                                        <p:cTn id="8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1000"/>
                                        <p:tgtEl>
                                          <p:spTgt spid="29"/>
                                        </p:tgtEl>
                                      </p:cBhvr>
                                    </p:animEffect>
                                    <p:anim calcmode="lin" valueType="num">
                                      <p:cBhvr>
                                        <p:cTn id="94" dur="1000" fill="hold"/>
                                        <p:tgtEl>
                                          <p:spTgt spid="29"/>
                                        </p:tgtEl>
                                        <p:attrNameLst>
                                          <p:attrName>ppt_x</p:attrName>
                                        </p:attrNameLst>
                                      </p:cBhvr>
                                      <p:tavLst>
                                        <p:tav tm="0">
                                          <p:val>
                                            <p:strVal val="#ppt_x"/>
                                          </p:val>
                                        </p:tav>
                                        <p:tav tm="100000">
                                          <p:val>
                                            <p:strVal val="#ppt_x"/>
                                          </p:val>
                                        </p:tav>
                                      </p:tavLst>
                                    </p:anim>
                                    <p:anim calcmode="lin" valueType="num">
                                      <p:cBhvr>
                                        <p:cTn id="9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5" grpId="0"/>
      <p:bldP spid="16" grpId="0"/>
      <p:bldP spid="17" grpId="0"/>
      <p:bldP spid="18" grpId="0"/>
      <p:bldP spid="19" grpId="0"/>
      <p:bldP spid="20" grpId="0"/>
      <p:bldP spid="21" grpId="0"/>
      <p:bldP spid="22" grpId="0"/>
      <p:bldP spid="23" grpId="0"/>
      <p:bldP spid="24" grpId="0"/>
      <p:bldP spid="25" grpId="0"/>
      <p:bldP spid="27" grpId="0"/>
      <p:bldP spid="28" grpId="0"/>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7"/>
          <p:cNvSpPr txBox="1">
            <a:spLocks noChangeArrowheads="1"/>
          </p:cNvSpPr>
          <p:nvPr/>
        </p:nvSpPr>
        <p:spPr bwMode="auto">
          <a:xfrm>
            <a:off x="1" y="1938708"/>
            <a:ext cx="5051686" cy="3667671"/>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err="1">
                <a:ln>
                  <a:noFill/>
                </a:ln>
                <a:solidFill>
                  <a:srgbClr val="C00000"/>
                </a:solidFill>
                <a:effectLst/>
                <a:uLnTx/>
                <a:uFillTx/>
                <a:latin typeface="Calibri Light"/>
                <a:ea typeface="Arial Unicode MS" pitchFamily="34" charset="-128"/>
                <a:cs typeface="Arial Unicode MS" pitchFamily="34" charset="-128"/>
              </a:rPr>
              <a:t>TongTu1DenN</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r>
              <a:rPr kumimoji="0" lang="en-US" sz="32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n)</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sum = 0, i;</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r>
            <a:b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b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for</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i = 1;</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i &lt;= n</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i++</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sum</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sum + i</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return</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32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sum</a:t>
            </a: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p:txBody>
      </p:sp>
      <p:sp>
        <p:nvSpPr>
          <p:cNvPr id="7" name="Text Box 1027"/>
          <p:cNvSpPr txBox="1">
            <a:spLocks noChangeArrowheads="1"/>
          </p:cNvSpPr>
          <p:nvPr/>
        </p:nvSpPr>
        <p:spPr bwMode="auto">
          <a:xfrm>
            <a:off x="4646955" y="1140965"/>
            <a:ext cx="6160957"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Phép</a:t>
            </a:r>
            <a:r>
              <a:rPr kumimoji="0" lang="en-US" sz="32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so </a:t>
            </a:r>
            <a:r>
              <a:rPr kumimoji="0" lang="en-US" sz="3200" b="1"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sánh</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00B0F0"/>
                </a:solidFill>
                <a:effectLst/>
                <a:uLnTx/>
                <a:uFillTx/>
                <a:latin typeface="Calibri Light"/>
                <a:ea typeface="Tahoma" panose="020B0604030504040204" pitchFamily="34" charset="0"/>
                <a:cs typeface="Tahoma" panose="020B0604030504040204" pitchFamily="34" charset="0"/>
              </a:rPr>
              <a:t>so_sanh</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p>
        </p:txBody>
      </p:sp>
      <p:sp>
        <p:nvSpPr>
          <p:cNvPr id="10" name="Text Box 1027"/>
          <p:cNvSpPr txBox="1">
            <a:spLocks noChangeArrowheads="1"/>
          </p:cNvSpPr>
          <p:nvPr/>
        </p:nvSpPr>
        <p:spPr bwMode="auto">
          <a:xfrm>
            <a:off x="4941761" y="1725740"/>
            <a:ext cx="7140315"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 = 0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thì</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so_sanh</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1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lần</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5" name="Text Box 1027"/>
          <p:cNvSpPr txBox="1">
            <a:spLocks noChangeArrowheads="1"/>
          </p:cNvSpPr>
          <p:nvPr/>
        </p:nvSpPr>
        <p:spPr bwMode="auto">
          <a:xfrm>
            <a:off x="4941761" y="2310515"/>
            <a:ext cx="1814060"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 = 1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thì</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6" name="Text Box 1027"/>
          <p:cNvSpPr txBox="1">
            <a:spLocks noChangeArrowheads="1"/>
          </p:cNvSpPr>
          <p:nvPr/>
        </p:nvSpPr>
        <p:spPr bwMode="auto">
          <a:xfrm>
            <a:off x="6640646" y="2313707"/>
            <a:ext cx="5399007"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so_sanh</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2</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lần</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7" name="Text Box 1027"/>
          <p:cNvSpPr txBox="1">
            <a:spLocks noChangeArrowheads="1"/>
          </p:cNvSpPr>
          <p:nvPr/>
        </p:nvSpPr>
        <p:spPr bwMode="auto">
          <a:xfrm>
            <a:off x="4941761" y="2913011"/>
            <a:ext cx="1860558"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 = 2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thì</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8" name="Text Box 1027"/>
          <p:cNvSpPr txBox="1">
            <a:spLocks noChangeArrowheads="1"/>
          </p:cNvSpPr>
          <p:nvPr/>
        </p:nvSpPr>
        <p:spPr bwMode="auto">
          <a:xfrm>
            <a:off x="6742910" y="2932282"/>
            <a:ext cx="5621309"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so_sanh</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3</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lần</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9" name="Text Box 1027"/>
          <p:cNvSpPr txBox="1">
            <a:spLocks noChangeArrowheads="1"/>
          </p:cNvSpPr>
          <p:nvPr/>
        </p:nvSpPr>
        <p:spPr bwMode="auto">
          <a:xfrm>
            <a:off x="4941762" y="3516758"/>
            <a:ext cx="1698884"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 = 3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thì</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0" name="Text Box 1027"/>
          <p:cNvSpPr txBox="1">
            <a:spLocks noChangeArrowheads="1"/>
          </p:cNvSpPr>
          <p:nvPr/>
        </p:nvSpPr>
        <p:spPr bwMode="auto">
          <a:xfrm>
            <a:off x="6742911" y="3480155"/>
            <a:ext cx="5621309"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so_sanh</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4 </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lần</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1" name="Text Box 1027"/>
          <p:cNvSpPr txBox="1">
            <a:spLocks noChangeArrowheads="1"/>
          </p:cNvSpPr>
          <p:nvPr/>
        </p:nvSpPr>
        <p:spPr bwMode="auto">
          <a:xfrm>
            <a:off x="4941762" y="4483794"/>
            <a:ext cx="1704132"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 = k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thì</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2" name="Text Box 1027"/>
          <p:cNvSpPr txBox="1">
            <a:spLocks noChangeArrowheads="1"/>
          </p:cNvSpPr>
          <p:nvPr/>
        </p:nvSpPr>
        <p:spPr bwMode="auto">
          <a:xfrm>
            <a:off x="6640645" y="4503048"/>
            <a:ext cx="5621309"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so_sanh</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rPr>
              <a:t>k+1</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lần</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3" name="Text Box 1027"/>
          <p:cNvSpPr txBox="1">
            <a:spLocks noChangeArrowheads="1"/>
          </p:cNvSpPr>
          <p:nvPr/>
        </p:nvSpPr>
        <p:spPr bwMode="auto">
          <a:xfrm>
            <a:off x="5051686" y="3864267"/>
            <a:ext cx="1588959"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4" name="Text Box 1027"/>
          <p:cNvSpPr txBox="1">
            <a:spLocks noChangeArrowheads="1"/>
          </p:cNvSpPr>
          <p:nvPr/>
        </p:nvSpPr>
        <p:spPr bwMode="auto">
          <a:xfrm>
            <a:off x="4999348" y="5101901"/>
            <a:ext cx="1743562"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 = n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thì</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5" name="Text Box 1027"/>
          <p:cNvSpPr txBox="1">
            <a:spLocks noChangeArrowheads="1"/>
          </p:cNvSpPr>
          <p:nvPr/>
        </p:nvSpPr>
        <p:spPr bwMode="auto">
          <a:xfrm>
            <a:off x="6780599" y="5113644"/>
            <a:ext cx="5621309"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200" b="0" i="0" u="none" strike="noStrike" kern="1200" cap="none" spc="0" normalizeH="0" baseline="0" noProof="0" dirty="0" err="1">
                <a:ln>
                  <a:noFill/>
                </a:ln>
                <a:solidFill>
                  <a:srgbClr val="1D6FA9">
                    <a:lumMod val="60000"/>
                    <a:lumOff val="40000"/>
                  </a:srgbClr>
                </a:solidFill>
                <a:effectLst/>
                <a:uLnTx/>
                <a:uFillTx/>
                <a:latin typeface="Calibri Light"/>
                <a:ea typeface="Tahoma" panose="020B0604030504040204" pitchFamily="34" charset="0"/>
                <a:cs typeface="Tahoma" panose="020B0604030504040204" pitchFamily="34" charset="0"/>
              </a:rPr>
              <a:t>so_sanh</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rPr>
              <a:t>n+1</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lần</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7" name="Text Box 1027"/>
          <p:cNvSpPr txBox="1">
            <a:spLocks noChangeArrowheads="1"/>
          </p:cNvSpPr>
          <p:nvPr/>
        </p:nvSpPr>
        <p:spPr bwMode="auto">
          <a:xfrm>
            <a:off x="2696705" y="5792559"/>
            <a:ext cx="8245098"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Số</a:t>
            </a:r>
            <a:r>
              <a:rPr kumimoji="0" lang="en-US" sz="32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1"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phép</a:t>
            </a:r>
            <a:r>
              <a:rPr kumimoji="0" lang="en-US" sz="32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so </a:t>
            </a:r>
            <a:r>
              <a:rPr kumimoji="0" lang="en-US" sz="3200" b="1"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sánh</a:t>
            </a:r>
            <a:r>
              <a:rPr kumimoji="0" lang="en-US" sz="32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&lt; </a:t>
            </a:r>
            <a:r>
              <a:rPr kumimoji="0" lang="en-US" sz="3200" b="1"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số</a:t>
            </a:r>
            <a:r>
              <a:rPr kumimoji="0" lang="en-US" sz="32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1"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phép</a:t>
            </a:r>
            <a:r>
              <a:rPr kumimoji="0" lang="en-US" sz="32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1"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phép</a:t>
            </a:r>
            <a:r>
              <a:rPr kumimoji="0" lang="en-US" sz="32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1"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gán</a:t>
            </a:r>
            <a:endParaRPr kumimoji="0" lang="en-US" sz="32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29" name="Text Box 1027"/>
          <p:cNvSpPr txBox="1">
            <a:spLocks noChangeArrowheads="1"/>
          </p:cNvSpPr>
          <p:nvPr/>
        </p:nvSpPr>
        <p:spPr bwMode="auto">
          <a:xfrm>
            <a:off x="10140467" y="5792559"/>
            <a:ext cx="1602671"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O(n)</a:t>
            </a:r>
            <a:endParaRPr kumimoji="0" lang="en-US" sz="32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26" name="Title 1"/>
          <p:cNvSpPr txBox="1">
            <a:spLocks/>
          </p:cNvSpPr>
          <p:nvPr/>
        </p:nvSpPr>
        <p:spPr>
          <a:xfrm>
            <a:off x="0" y="4"/>
            <a:ext cx="121920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4000" b="1" i="0" u="none" strike="noStrike" kern="1200" cap="none" spc="0" normalizeH="0" baseline="0" noProof="0">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(1) Cách tính các thao tác cơ bản vòng lặp for</a:t>
            </a:r>
          </a:p>
        </p:txBody>
      </p:sp>
      <p:sp>
        <p:nvSpPr>
          <p:cNvPr id="28" name="Text Box 4"/>
          <p:cNvSpPr txBox="1">
            <a:spLocks noChangeArrowheads="1"/>
          </p:cNvSpPr>
          <p:nvPr/>
        </p:nvSpPr>
        <p:spPr bwMode="auto">
          <a:xfrm>
            <a:off x="242399" y="1027088"/>
            <a:ext cx="3616679" cy="812530"/>
          </a:xfrm>
          <a:prstGeom prst="rect">
            <a:avLst/>
          </a:prstGeom>
          <a:noFill/>
          <a:ln w="12700">
            <a:noFill/>
            <a:miter lim="800000"/>
            <a:headEnd type="none" w="sm" len="sm"/>
            <a:tailEnd type="none" w="sm" len="sm"/>
          </a:ln>
          <a:effectLst/>
        </p:spPr>
        <p:txBody>
          <a:bodyPr wrap="square">
            <a:spAutoFit/>
          </a:bodyPr>
          <a:lstStyle/>
          <a:p>
            <a:pPr marL="571500" marR="0" lvl="0" indent="-571500" algn="l" defTabSz="914400" rtl="0" eaLnBrk="1" fontAlgn="auto" latinLnBrk="0" hangingPunct="1">
              <a:lnSpc>
                <a:spcPct val="130000"/>
              </a:lnSpc>
              <a:spcBef>
                <a:spcPts val="0"/>
              </a:spcBef>
              <a:spcAft>
                <a:spcPts val="0"/>
              </a:spcAft>
              <a:buClrTx/>
              <a:buSzPct val="100000"/>
              <a:buFont typeface="Wingdings" panose="05000000000000000000" pitchFamily="2" charset="2"/>
              <a:buChar char=""/>
              <a:tabLst/>
              <a:defRPr/>
            </a:pP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sng" strike="noStrike" kern="1200" cap="none" spc="0" normalizeH="0" baseline="0" noProof="0" dirty="0" err="1">
                <a:ln>
                  <a:noFill/>
                </a:ln>
                <a:solidFill>
                  <a:prstClr val="black"/>
                </a:solidFill>
                <a:effectLst/>
                <a:uLnTx/>
                <a:uFillTx/>
                <a:latin typeface="Calibri Light"/>
                <a:ea typeface="+mn-ea"/>
                <a:cs typeface="+mn-cs"/>
              </a:rPr>
              <a:t>Vòng</a:t>
            </a:r>
            <a:r>
              <a:rPr kumimoji="0" lang="en-US" sz="3600" b="1" i="0" u="sng" strike="noStrike" kern="1200" cap="none" spc="0" normalizeH="0" baseline="0" noProof="0" dirty="0">
                <a:ln>
                  <a:noFill/>
                </a:ln>
                <a:solidFill>
                  <a:prstClr val="black"/>
                </a:solidFill>
                <a:effectLst/>
                <a:uLnTx/>
                <a:uFillTx/>
                <a:latin typeface="Calibri Light"/>
                <a:ea typeface="+mn-ea"/>
                <a:cs typeface="+mn-cs"/>
              </a:rPr>
              <a:t> </a:t>
            </a:r>
            <a:r>
              <a:rPr kumimoji="0" lang="en-US" sz="3600" b="1" i="0" u="sng" strike="noStrike" kern="1200" cap="none" spc="0" normalizeH="0" baseline="0" noProof="0" dirty="0" err="1">
                <a:ln>
                  <a:noFill/>
                </a:ln>
                <a:solidFill>
                  <a:prstClr val="black"/>
                </a:solidFill>
                <a:effectLst/>
                <a:uLnTx/>
                <a:uFillTx/>
                <a:latin typeface="Calibri Light"/>
                <a:ea typeface="+mn-ea"/>
                <a:cs typeface="+mn-cs"/>
              </a:rPr>
              <a:t>lặp</a:t>
            </a:r>
            <a:r>
              <a:rPr kumimoji="0" lang="en-US" sz="3600" b="1" i="0" u="sng" strike="noStrike" kern="1200" cap="none" spc="0" normalizeH="0" baseline="0" noProof="0" dirty="0">
                <a:ln>
                  <a:noFill/>
                </a:ln>
                <a:solidFill>
                  <a:prstClr val="black"/>
                </a:solidFill>
                <a:effectLst/>
                <a:uLnTx/>
                <a:uFillTx/>
                <a:latin typeface="Calibri Light"/>
                <a:ea typeface="+mn-ea"/>
                <a:cs typeface="+mn-cs"/>
              </a:rPr>
              <a:t> for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887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fill="hold"/>
                                        <p:tgtEl>
                                          <p:spTgt spid="21"/>
                                        </p:tgtEl>
                                        <p:attrNameLst>
                                          <p:attrName>ppt_x</p:attrName>
                                        </p:attrNameLst>
                                      </p:cBhvr>
                                      <p:tavLst>
                                        <p:tav tm="0">
                                          <p:val>
                                            <p:strVal val="#ppt_x"/>
                                          </p:val>
                                        </p:tav>
                                        <p:tav tm="100000">
                                          <p:val>
                                            <p:strVal val="#ppt_x"/>
                                          </p:val>
                                        </p:tav>
                                      </p:tavLst>
                                    </p:anim>
                                    <p:anim calcmode="lin" valueType="num">
                                      <p:cBhvr additive="base">
                                        <p:cTn id="5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ppt_x"/>
                                          </p:val>
                                        </p:tav>
                                        <p:tav tm="100000">
                                          <p:val>
                                            <p:strVal val="#ppt_x"/>
                                          </p:val>
                                        </p:tav>
                                      </p:tavLst>
                                    </p:anim>
                                    <p:anim calcmode="lin" valueType="num">
                                      <p:cBhvr additive="base">
                                        <p:cTn id="7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additive="base">
                                        <p:cTn id="80" dur="500" fill="hold"/>
                                        <p:tgtEl>
                                          <p:spTgt spid="27"/>
                                        </p:tgtEl>
                                        <p:attrNameLst>
                                          <p:attrName>ppt_x</p:attrName>
                                        </p:attrNameLst>
                                      </p:cBhvr>
                                      <p:tavLst>
                                        <p:tav tm="0">
                                          <p:val>
                                            <p:strVal val="#ppt_x"/>
                                          </p:val>
                                        </p:tav>
                                        <p:tav tm="100000">
                                          <p:val>
                                            <p:strVal val="#ppt_x"/>
                                          </p:val>
                                        </p:tav>
                                      </p:tavLst>
                                    </p:anim>
                                    <p:anim calcmode="lin" valueType="num">
                                      <p:cBhvr additive="base">
                                        <p:cTn id="8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1000"/>
                                        <p:tgtEl>
                                          <p:spTgt spid="29"/>
                                        </p:tgtEl>
                                      </p:cBhvr>
                                    </p:animEffect>
                                    <p:anim calcmode="lin" valueType="num">
                                      <p:cBhvr>
                                        <p:cTn id="87" dur="1000" fill="hold"/>
                                        <p:tgtEl>
                                          <p:spTgt spid="29"/>
                                        </p:tgtEl>
                                        <p:attrNameLst>
                                          <p:attrName>ppt_x</p:attrName>
                                        </p:attrNameLst>
                                      </p:cBhvr>
                                      <p:tavLst>
                                        <p:tav tm="0">
                                          <p:val>
                                            <p:strVal val="#ppt_x"/>
                                          </p:val>
                                        </p:tav>
                                        <p:tav tm="100000">
                                          <p:val>
                                            <p:strVal val="#ppt_x"/>
                                          </p:val>
                                        </p:tav>
                                      </p:tavLst>
                                    </p:anim>
                                    <p:anim calcmode="lin" valueType="num">
                                      <p:cBhvr>
                                        <p:cTn id="8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5" grpId="0"/>
      <p:bldP spid="16" grpId="0"/>
      <p:bldP spid="17" grpId="0"/>
      <p:bldP spid="18" grpId="0"/>
      <p:bldP spid="19" grpId="0"/>
      <p:bldP spid="20" grpId="0"/>
      <p:bldP spid="21" grpId="0"/>
      <p:bldP spid="22" grpId="0"/>
      <p:bldP spid="23" grpId="0"/>
      <p:bldP spid="24" grpId="0"/>
      <p:bldP spid="25" grpId="0"/>
      <p:bldP spid="27" grpId="0"/>
      <p:bldP spid="2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30" y="4"/>
            <a:ext cx="11544870" cy="1325563"/>
          </a:xfrm>
        </p:spPr>
        <p:txBody>
          <a:bodyPr>
            <a:normAutofit/>
            <a:scene3d>
              <a:camera prst="orthographicFront"/>
              <a:lightRig rig="soft" dir="t">
                <a:rot lat="0" lon="0" rev="15600000"/>
              </a:lightRig>
            </a:scene3d>
            <a:sp3d extrusionH="57150" prstMaterial="softEdge">
              <a:bevelT w="25400" h="38100"/>
            </a:sp3d>
          </a:bodyPr>
          <a:lstStyle/>
          <a:p>
            <a:pPr>
              <a:lnSpc>
                <a:spcPct val="150000"/>
              </a:lnSpc>
            </a:pPr>
            <a:r>
              <a:rPr lang="en-US" b="1">
                <a:ln/>
                <a:solidFill>
                  <a:srgbClr val="0070C0"/>
                </a:solidFill>
              </a:rPr>
              <a:t>Nhận xét về vòng lặp for</a:t>
            </a:r>
          </a:p>
        </p:txBody>
      </p:sp>
      <p:sp>
        <p:nvSpPr>
          <p:cNvPr id="5" name="Text Box 4"/>
          <p:cNvSpPr txBox="1">
            <a:spLocks noChangeArrowheads="1"/>
          </p:cNvSpPr>
          <p:nvPr/>
        </p:nvSpPr>
        <p:spPr bwMode="auto">
          <a:xfrm>
            <a:off x="647130" y="984603"/>
            <a:ext cx="11232631" cy="6324808"/>
          </a:xfrm>
          <a:prstGeom prst="rect">
            <a:avLst/>
          </a:prstGeom>
          <a:noFill/>
          <a:ln w="12700">
            <a:noFill/>
            <a:miter lim="800000"/>
            <a:headEnd type="none" w="sm" len="sm"/>
            <a:tailEnd type="none" w="sm" len="sm"/>
          </a:ln>
          <a:effectLst/>
        </p:spPr>
        <p:txBody>
          <a:bodyPr wrap="square">
            <a:spAutoFit/>
          </a:bodyPr>
          <a:lstStyle/>
          <a:p>
            <a:pPr marL="731520" marR="0" lvl="0" indent="-731520" algn="just" defTabSz="914400" rtl="0" eaLnBrk="1" fontAlgn="auto" latinLnBrk="0" hangingPunct="1">
              <a:lnSpc>
                <a:spcPct val="150000"/>
              </a:lnSpc>
              <a:spcBef>
                <a:spcPts val="0"/>
              </a:spcBef>
              <a:spcAft>
                <a:spcPts val="0"/>
              </a:spcAft>
              <a:buClrTx/>
              <a:buSzPct val="100000"/>
              <a:buFont typeface="Wingdings" panose="05000000000000000000" pitchFamily="2" charset="2"/>
              <a:buChar char="&amp;"/>
              <a:tabLst/>
              <a:defRPr/>
            </a:pP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Thời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gian</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thực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một</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vòng</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lặp</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for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tối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đa</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srgbClr val="FF0000"/>
                </a:solidFill>
                <a:effectLst/>
                <a:uLnTx/>
                <a:uFillTx/>
                <a:latin typeface="Calibri Light"/>
                <a:ea typeface="+mn-ea"/>
                <a:cs typeface="+mn-cs"/>
              </a:rPr>
              <a:t>bằng</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thời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gian</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thực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các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srgbClr val="FF0000"/>
                </a:solidFill>
                <a:effectLst/>
                <a:uLnTx/>
                <a:uFillTx/>
                <a:latin typeface="Calibri Light"/>
                <a:ea typeface="+mn-ea"/>
                <a:cs typeface="+mn-cs"/>
              </a:rPr>
              <a:t>phép</a:t>
            </a:r>
            <a:r>
              <a:rPr kumimoji="0" lang="en-US" sz="3600" b="1" i="0" u="none" strike="noStrike" kern="1200" cap="none" spc="0" normalizeH="0" baseline="0" noProof="0" dirty="0">
                <a:ln>
                  <a:noFill/>
                </a:ln>
                <a:solidFill>
                  <a:srgbClr val="FF0000"/>
                </a:solidFill>
                <a:effectLst/>
                <a:uLnTx/>
                <a:uFillTx/>
                <a:latin typeface="Calibri Light"/>
                <a:ea typeface="+mn-ea"/>
                <a:cs typeface="+mn-cs"/>
              </a:rPr>
              <a:t> </a:t>
            </a:r>
            <a:r>
              <a:rPr kumimoji="0" lang="en-US" sz="3600" b="1" i="0" u="none" strike="noStrike" kern="1200" cap="none" spc="0" normalizeH="0" baseline="0" noProof="0" dirty="0" err="1">
                <a:ln>
                  <a:noFill/>
                </a:ln>
                <a:solidFill>
                  <a:srgbClr val="FF0000"/>
                </a:solidFill>
                <a:effectLst/>
                <a:uLnTx/>
                <a:uFillTx/>
                <a:latin typeface="Calibri Light"/>
                <a:ea typeface="+mn-ea"/>
                <a:cs typeface="+mn-cs"/>
              </a:rPr>
              <a:t>toán</a:t>
            </a:r>
            <a:r>
              <a:rPr kumimoji="0" lang="en-US" sz="3600" b="1" i="0" u="none" strike="noStrike" kern="1200" cap="none" spc="0" normalizeH="0" baseline="0" noProof="0" dirty="0">
                <a:ln>
                  <a:noFill/>
                </a:ln>
                <a:solidFill>
                  <a:srgbClr val="FF0000"/>
                </a:solidFill>
                <a:effectLst/>
                <a:uLnTx/>
                <a:uFillTx/>
                <a:latin typeface="Calibri Light"/>
                <a:ea typeface="+mn-ea"/>
                <a:cs typeface="+mn-cs"/>
              </a:rPr>
              <a:t> </a:t>
            </a:r>
            <a:r>
              <a:rPr kumimoji="0" lang="en-US" sz="3600" b="1" i="0" u="none" strike="noStrike" kern="1200" cap="none" spc="0" normalizeH="0" baseline="0" noProof="0" dirty="0" err="1">
                <a:ln>
                  <a:noFill/>
                </a:ln>
                <a:solidFill>
                  <a:srgbClr val="FF0000"/>
                </a:solidFill>
                <a:effectLst/>
                <a:uLnTx/>
                <a:uFillTx/>
                <a:latin typeface="Calibri Light"/>
                <a:ea typeface="+mn-ea"/>
                <a:cs typeface="+mn-cs"/>
              </a:rPr>
              <a:t>cơ</a:t>
            </a:r>
            <a:r>
              <a:rPr kumimoji="0" lang="en-US" sz="3600" b="1" i="0" u="none" strike="noStrike" kern="1200" cap="none" spc="0" normalizeH="0" baseline="0" noProof="0" dirty="0">
                <a:ln>
                  <a:noFill/>
                </a:ln>
                <a:solidFill>
                  <a:srgbClr val="FF0000"/>
                </a:solidFill>
                <a:effectLst/>
                <a:uLnTx/>
                <a:uFillTx/>
                <a:latin typeface="Calibri Light"/>
                <a:ea typeface="+mn-ea"/>
                <a:cs typeface="+mn-cs"/>
              </a:rPr>
              <a:t> </a:t>
            </a:r>
            <a:r>
              <a:rPr kumimoji="0" lang="en-US" sz="3600" b="1" i="0" u="none" strike="noStrike" kern="1200" cap="none" spc="0" normalizeH="0" baseline="0" noProof="0" dirty="0" err="1">
                <a:ln>
                  <a:noFill/>
                </a:ln>
                <a:solidFill>
                  <a:srgbClr val="FF0000"/>
                </a:solidFill>
                <a:effectLst/>
                <a:uLnTx/>
                <a:uFillTx/>
                <a:latin typeface="Calibri Light"/>
                <a:ea typeface="+mn-ea"/>
                <a:cs typeface="+mn-cs"/>
              </a:rPr>
              <a:t>bản</a:t>
            </a:r>
            <a:r>
              <a:rPr kumimoji="0" lang="en-US" sz="3600" b="1" i="0" u="none" strike="noStrike" kern="1200" cap="none" spc="0" normalizeH="0" baseline="0" noProof="0" dirty="0">
                <a:ln>
                  <a:noFill/>
                </a:ln>
                <a:solidFill>
                  <a:srgbClr val="FF0000"/>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bên</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trong</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for</a:t>
            </a:r>
            <a:r>
              <a:rPr kumimoji="0" lang="en-US" sz="3600" b="1" i="0" u="none" strike="noStrike" kern="1200" cap="none" spc="0" normalizeH="0" baseline="0" noProof="0" dirty="0">
                <a:ln>
                  <a:noFill/>
                </a:ln>
                <a:solidFill>
                  <a:srgbClr val="FF0000"/>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nhân</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với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số</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lượng</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vòng</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lặp</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a:t>
            </a:r>
          </a:p>
          <a:p>
            <a:pPr marL="731520" marR="0" lvl="0" indent="-731520" algn="just" defTabSz="914400" rtl="0" eaLnBrk="1" fontAlgn="auto" latinLnBrk="0" hangingPunct="1">
              <a:lnSpc>
                <a:spcPct val="150000"/>
              </a:lnSpc>
              <a:spcBef>
                <a:spcPts val="0"/>
              </a:spcBef>
              <a:spcAft>
                <a:spcPts val="0"/>
              </a:spcAft>
              <a:buClrTx/>
              <a:buSzPct val="100000"/>
              <a:buFont typeface="Wingdings" panose="05000000000000000000" pitchFamily="2" charset="2"/>
              <a:buChar char="&amp;"/>
              <a:tabLst/>
              <a:defRPr/>
            </a:pP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Độ</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phức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tạp</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của</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vòng</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lặp</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a:ln>
                  <a:noFill/>
                </a:ln>
                <a:solidFill>
                  <a:srgbClr val="0070C0"/>
                </a:solidFill>
                <a:effectLst/>
                <a:uLnTx/>
                <a:uFillTx/>
                <a:latin typeface="Calibri Light"/>
                <a:ea typeface="+mn-ea"/>
                <a:cs typeface="+mn-cs"/>
              </a:rPr>
              <a:t>for</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thuộc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lớp</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a:t>
            </a:r>
          </a:p>
          <a:p>
            <a:pPr marL="731520" marR="0" lvl="0" indent="-731520" algn="ctr" defTabSz="914400" rtl="0" eaLnBrk="1" fontAlgn="auto" latinLnBrk="0" hangingPunct="1">
              <a:lnSpc>
                <a:spcPct val="150000"/>
              </a:lnSpc>
              <a:spcBef>
                <a:spcPts val="0"/>
              </a:spcBef>
              <a:spcAft>
                <a:spcPts val="0"/>
              </a:spcAft>
              <a:buClrTx/>
              <a:buSzPct val="100000"/>
              <a:buFontTx/>
              <a:buNone/>
              <a:tabLst/>
              <a:defRPr/>
            </a:pPr>
            <a:r>
              <a:rPr kumimoji="0" lang="en-US" sz="5400" b="1" i="0" u="none" strike="noStrike" kern="1200" cap="none" spc="0" normalizeH="0" baseline="0" noProof="0" dirty="0">
                <a:ln>
                  <a:noFill/>
                </a:ln>
                <a:solidFill>
                  <a:srgbClr val="FF0000"/>
                </a:solidFill>
                <a:effectLst/>
                <a:uLnTx/>
                <a:uFillTx/>
                <a:latin typeface="Calibri Light"/>
                <a:ea typeface="+mn-ea"/>
                <a:cs typeface="+mn-cs"/>
              </a:rPr>
              <a:t>O(n)</a:t>
            </a:r>
            <a:endParaRPr kumimoji="0" lang="en-US" sz="3600" b="1" i="0" u="none" strike="noStrike" kern="1200" cap="none" spc="0" normalizeH="0" baseline="0" noProof="0" dirty="0">
              <a:ln>
                <a:noFill/>
              </a:ln>
              <a:solidFill>
                <a:srgbClr val="FF0000"/>
              </a:solidFill>
              <a:effectLst/>
              <a:uLnTx/>
              <a:uFillTx/>
              <a:latin typeface="Calibri Light"/>
              <a:ea typeface="+mn-ea"/>
              <a:cs typeface="+mn-cs"/>
            </a:endParaRPr>
          </a:p>
          <a:p>
            <a:pPr marL="731520" marR="0" lvl="0" indent="-731520" algn="ctr" defTabSz="914400" rtl="0" eaLnBrk="1" fontAlgn="auto" latinLnBrk="0" hangingPunct="1">
              <a:lnSpc>
                <a:spcPct val="150000"/>
              </a:lnSpc>
              <a:spcBef>
                <a:spcPts val="0"/>
              </a:spcBef>
              <a:spcAft>
                <a:spcPts val="0"/>
              </a:spcAft>
              <a:buClrTx/>
              <a:buSzPct val="100000"/>
              <a:buFontTx/>
              <a:buNone/>
              <a:tabLst/>
              <a:defRPr/>
            </a:pP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Với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a:ln>
                  <a:noFill/>
                </a:ln>
                <a:solidFill>
                  <a:srgbClr val="FF0000"/>
                </a:solidFill>
                <a:effectLst/>
                <a:uLnTx/>
                <a:uFillTx/>
                <a:latin typeface="Calibri Light"/>
                <a:ea typeface="+mn-ea"/>
                <a:cs typeface="+mn-cs"/>
              </a:rPr>
              <a:t>n</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là</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kích</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cỡ</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đầu</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vào</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a:t>
            </a:r>
          </a:p>
          <a:p>
            <a:pPr marL="731520" marR="0" lvl="0" indent="-731520" algn="l" defTabSz="914400" rtl="0" eaLnBrk="1" fontAlgn="auto" latinLnBrk="0" hangingPunct="1">
              <a:lnSpc>
                <a:spcPct val="150000"/>
              </a:lnSpc>
              <a:spcBef>
                <a:spcPts val="0"/>
              </a:spcBef>
              <a:spcAft>
                <a:spcPts val="0"/>
              </a:spcAft>
              <a:buClrTx/>
              <a:buSzPct val="100000"/>
              <a:buFont typeface="Wingdings" panose="05000000000000000000" pitchFamily="2" charset="2"/>
              <a:buChar char="&amp;"/>
              <a:tabLst/>
              <a:defRPr/>
            </a:pPr>
            <a:endParaRPr kumimoji="0" lang="en-US" sz="3600" b="1" i="0" u="none" strike="noStrike" kern="1200" cap="none" spc="0" normalizeH="0" baseline="0" noProof="0" dirty="0">
              <a:ln>
                <a:noFill/>
              </a:ln>
              <a:solidFill>
                <a:prstClr val="black"/>
              </a:solidFill>
              <a:effectLst/>
              <a:uLnTx/>
              <a:uFillTx/>
              <a:latin typeface="Calibri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50457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7"/>
          <p:cNvSpPr txBox="1">
            <a:spLocks noChangeArrowheads="1"/>
          </p:cNvSpPr>
          <p:nvPr/>
        </p:nvSpPr>
        <p:spPr bwMode="auto">
          <a:xfrm>
            <a:off x="97258" y="2187092"/>
            <a:ext cx="5345603" cy="317522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err="1">
                <a:ln>
                  <a:noFill/>
                </a:ln>
                <a:solidFill>
                  <a:srgbClr val="C00000"/>
                </a:solidFill>
                <a:effectLst/>
                <a:uLnTx/>
                <a:uFillTx/>
                <a:latin typeface="Calibri Light"/>
                <a:ea typeface="Arial Unicode MS" pitchFamily="34" charset="-128"/>
                <a:cs typeface="Courier New" panose="02070309020205020404" pitchFamily="49" charset="0"/>
              </a:rPr>
              <a:t>TinhTongMaTran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a[][]</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n)</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sum = 0, i, j;</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r>
            <a:b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b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for</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 = 0</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 &lt; 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          for</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j = 0</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j &lt; 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j++</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sum</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sum + a[i][j]</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return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sum</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p:txBody>
      </p:sp>
      <p:sp>
        <p:nvSpPr>
          <p:cNvPr id="32" name="Text Box 1027"/>
          <p:cNvSpPr txBox="1">
            <a:spLocks noChangeArrowheads="1"/>
          </p:cNvSpPr>
          <p:nvPr/>
        </p:nvSpPr>
        <p:spPr bwMode="auto">
          <a:xfrm>
            <a:off x="5500921" y="1298966"/>
            <a:ext cx="6545941" cy="55399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0</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0 </a:t>
            </a:r>
            <a:r>
              <a:rPr kumimoji="0" lang="en-US" sz="3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đến</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n-1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endPar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cxnSp>
        <p:nvCxnSpPr>
          <p:cNvPr id="4" name="Straight Connector 3"/>
          <p:cNvCxnSpPr/>
          <p:nvPr/>
        </p:nvCxnSpPr>
        <p:spPr>
          <a:xfrm>
            <a:off x="5196119" y="4394711"/>
            <a:ext cx="6850743" cy="0"/>
          </a:xfrm>
          <a:prstGeom prst="line">
            <a:avLst/>
          </a:prstGeom>
        </p:spPr>
        <p:style>
          <a:lnRef idx="1">
            <a:schemeClr val="dk1"/>
          </a:lnRef>
          <a:fillRef idx="0">
            <a:schemeClr val="dk1"/>
          </a:fillRef>
          <a:effectRef idx="0">
            <a:schemeClr val="dk1"/>
          </a:effectRef>
          <a:fontRef idx="minor">
            <a:schemeClr val="tx1"/>
          </a:fontRef>
        </p:style>
      </p:cxnSp>
      <p:sp>
        <p:nvSpPr>
          <p:cNvPr id="41" name="Text Box 1027"/>
          <p:cNvSpPr txBox="1">
            <a:spLocks noChangeArrowheads="1"/>
          </p:cNvSpPr>
          <p:nvPr/>
        </p:nvSpPr>
        <p:spPr bwMode="auto">
          <a:xfrm>
            <a:off x="4076054" y="4638878"/>
            <a:ext cx="5300179" cy="523220"/>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T(n) = 1 + 2 + …+(n-2) + (n-1) </a:t>
            </a:r>
            <a:r>
              <a:rPr kumimoji="0" lang="en-US" sz="28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28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2" name="Text Box 1027"/>
          <p:cNvSpPr txBox="1">
            <a:spLocks noChangeArrowheads="1"/>
          </p:cNvSpPr>
          <p:nvPr/>
        </p:nvSpPr>
        <p:spPr bwMode="auto">
          <a:xfrm>
            <a:off x="5500921" y="1910093"/>
            <a:ext cx="6545941" cy="55399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1</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0 </a:t>
            </a:r>
            <a:r>
              <a:rPr kumimoji="0" lang="en-US" sz="3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đến</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n-1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endPar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3" name="Text Box 1027"/>
          <p:cNvSpPr txBox="1">
            <a:spLocks noChangeArrowheads="1"/>
          </p:cNvSpPr>
          <p:nvPr/>
        </p:nvSpPr>
        <p:spPr bwMode="auto">
          <a:xfrm>
            <a:off x="5500921" y="2495266"/>
            <a:ext cx="6545941" cy="55399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2</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0 </a:t>
            </a:r>
            <a:r>
              <a:rPr kumimoji="0" lang="en-US" sz="3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đến</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n-1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endPar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4" name="Text Box 1027"/>
          <p:cNvSpPr txBox="1">
            <a:spLocks noChangeArrowheads="1"/>
          </p:cNvSpPr>
          <p:nvPr/>
        </p:nvSpPr>
        <p:spPr bwMode="auto">
          <a:xfrm>
            <a:off x="5500920" y="2932109"/>
            <a:ext cx="6792685"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rPr>
              <a:t>……</a:t>
            </a:r>
            <a:endPar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5" name="Text Box 1027"/>
          <p:cNvSpPr txBox="1">
            <a:spLocks noChangeArrowheads="1"/>
          </p:cNvSpPr>
          <p:nvPr/>
        </p:nvSpPr>
        <p:spPr bwMode="auto">
          <a:xfrm>
            <a:off x="5442861" y="3324726"/>
            <a:ext cx="7079769" cy="55399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n-2</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0 </a:t>
            </a:r>
            <a:r>
              <a:rPr kumimoji="0" lang="en-US" sz="3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đến</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n-1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endPar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6" name="Text Box 1027"/>
          <p:cNvSpPr txBox="1">
            <a:spLocks noChangeArrowheads="1"/>
          </p:cNvSpPr>
          <p:nvPr/>
        </p:nvSpPr>
        <p:spPr bwMode="auto">
          <a:xfrm>
            <a:off x="5442861" y="3866262"/>
            <a:ext cx="7079769" cy="55399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n-1</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0 </a:t>
            </a:r>
            <a:r>
              <a:rPr kumimoji="0" lang="en-US" sz="3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đến</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n-1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endPar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7" name="Text Box 1027"/>
          <p:cNvSpPr txBox="1">
            <a:spLocks noChangeArrowheads="1"/>
          </p:cNvSpPr>
          <p:nvPr/>
        </p:nvSpPr>
        <p:spPr bwMode="auto">
          <a:xfrm>
            <a:off x="4076054" y="5344108"/>
            <a:ext cx="5892800"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O(</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200" b="0" i="0" u="none" strike="noStrike" kern="1200" cap="none" spc="0" normalizeH="0" baseline="3000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n)  O(</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200" b="0" i="0" u="none" strike="noStrike" kern="1200" cap="none" spc="0" normalizeH="0" baseline="3000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48" name="Text Box 1027"/>
              <p:cNvSpPr txBox="1">
                <a:spLocks noChangeArrowheads="1"/>
              </p:cNvSpPr>
              <p:nvPr/>
            </p:nvSpPr>
            <p:spPr bwMode="auto">
              <a:xfrm>
                <a:off x="10698847" y="4390095"/>
                <a:ext cx="1369428" cy="954107"/>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2800" b="0" i="1" u="none" strike="noStrike" kern="1200" cap="none" spc="0" normalizeH="0" baseline="0" noProof="0">
                              <a:ln>
                                <a:noFill/>
                              </a:ln>
                              <a:solidFill>
                                <a:srgbClr val="FF0000"/>
                              </a:solidFill>
                              <a:effectLst/>
                              <a:uLnTx/>
                              <a:uFillTx/>
                              <a:latin typeface="Cambria Math" panose="02040503050406030204" pitchFamily="18" charset="0"/>
                              <a:ea typeface="Tahoma" panose="020B0604030504040204" pitchFamily="34" charset="0"/>
                              <a:cs typeface="Tahoma" panose="020B0604030504040204" pitchFamily="34" charset="0"/>
                            </a:rPr>
                          </m:ctrlPr>
                        </m:fPr>
                        <m:num>
                          <m:sSup>
                            <m:sSupPr>
                              <m:ctrlPr>
                                <a:rPr kumimoji="0" lang="en-US" sz="2800" b="0" i="1" u="none" strike="noStrike" kern="1200" cap="none" spc="0" normalizeH="0" baseline="0" noProof="0">
                                  <a:ln>
                                    <a:noFill/>
                                  </a:ln>
                                  <a:solidFill>
                                    <a:srgbClr val="FF0000"/>
                                  </a:solidFill>
                                  <a:effectLst/>
                                  <a:uLnTx/>
                                  <a:uFillTx/>
                                  <a:latin typeface="Cambria Math" panose="02040503050406030204" pitchFamily="18" charset="0"/>
                                  <a:ea typeface="Tahoma" panose="020B0604030504040204" pitchFamily="34" charset="0"/>
                                  <a:cs typeface="Tahoma" panose="020B0604030504040204" pitchFamily="34" charset="0"/>
                                </a:rPr>
                              </m:ctrlPr>
                            </m:sSupPr>
                            <m:e>
                              <m:r>
                                <a:rPr kumimoji="0" lang="en-US" sz="2800" b="0" i="1" u="none" strike="noStrike" kern="1200" cap="none" spc="0" normalizeH="0" baseline="0" noProof="0">
                                  <a:ln>
                                    <a:noFill/>
                                  </a:ln>
                                  <a:solidFill>
                                    <a:srgbClr val="FF0000"/>
                                  </a:solidFill>
                                  <a:effectLst/>
                                  <a:uLnTx/>
                                  <a:uFillTx/>
                                  <a:latin typeface="Cambria Math" panose="02040503050406030204" pitchFamily="18" charset="0"/>
                                  <a:ea typeface="Tahoma" panose="020B0604030504040204" pitchFamily="34" charset="0"/>
                                  <a:cs typeface="Tahoma" panose="020B0604030504040204" pitchFamily="34" charset="0"/>
                                </a:rPr>
                                <m:t>𝑛</m:t>
                              </m:r>
                            </m:e>
                            <m:sup>
                              <m:r>
                                <a:rPr kumimoji="0" lang="en-US" sz="2800" b="0" i="1" u="none" strike="noStrike" kern="1200" cap="none" spc="0" normalizeH="0" baseline="0" noProof="0">
                                  <a:ln>
                                    <a:noFill/>
                                  </a:ln>
                                  <a:solidFill>
                                    <a:srgbClr val="FF0000"/>
                                  </a:solidFill>
                                  <a:effectLst/>
                                  <a:uLnTx/>
                                  <a:uFillTx/>
                                  <a:latin typeface="Cambria Math" panose="02040503050406030204" pitchFamily="18" charset="0"/>
                                  <a:ea typeface="Tahoma" panose="020B0604030504040204" pitchFamily="34" charset="0"/>
                                  <a:cs typeface="Tahoma" panose="020B0604030504040204" pitchFamily="34" charset="0"/>
                                </a:rPr>
                                <m:t>2</m:t>
                              </m:r>
                            </m:sup>
                          </m:sSup>
                          <m:r>
                            <a:rPr kumimoji="0" lang="en-US" sz="2800" b="0" i="1" u="none" strike="noStrike" kern="1200" cap="none" spc="0" normalizeH="0" baseline="0" noProof="0">
                              <a:ln>
                                <a:noFill/>
                              </a:ln>
                              <a:solidFill>
                                <a:srgbClr val="FF0000"/>
                              </a:solidFill>
                              <a:effectLst/>
                              <a:uLnTx/>
                              <a:uFillTx/>
                              <a:latin typeface="Cambria Math" panose="02040503050406030204" pitchFamily="18" charset="0"/>
                              <a:ea typeface="Tahoma" panose="020B0604030504040204" pitchFamily="34" charset="0"/>
                              <a:cs typeface="Tahoma" panose="020B0604030504040204" pitchFamily="34" charset="0"/>
                            </a:rPr>
                            <m:t>+</m:t>
                          </m:r>
                          <m:r>
                            <a:rPr kumimoji="0" lang="en-US" sz="2800" b="0" i="1" u="none" strike="noStrike" kern="1200" cap="none" spc="0" normalizeH="0" baseline="0" noProof="0">
                              <a:ln>
                                <a:noFill/>
                              </a:ln>
                              <a:solidFill>
                                <a:srgbClr val="FF0000"/>
                              </a:solidFill>
                              <a:effectLst/>
                              <a:uLnTx/>
                              <a:uFillTx/>
                              <a:latin typeface="Cambria Math" panose="02040503050406030204" pitchFamily="18" charset="0"/>
                              <a:ea typeface="Tahoma" panose="020B0604030504040204" pitchFamily="34" charset="0"/>
                              <a:cs typeface="Tahoma" panose="020B0604030504040204" pitchFamily="34" charset="0"/>
                            </a:rPr>
                            <m:t>𝑛</m:t>
                          </m:r>
                        </m:num>
                        <m:den>
                          <m:r>
                            <a:rPr kumimoji="0" lang="en-US" sz="2800" b="0" i="1" u="none" strike="noStrike" kern="1200" cap="none" spc="0" normalizeH="0" baseline="0" noProof="0">
                              <a:ln>
                                <a:noFill/>
                              </a:ln>
                              <a:solidFill>
                                <a:srgbClr val="FF0000"/>
                              </a:solidFill>
                              <a:effectLst/>
                              <a:uLnTx/>
                              <a:uFillTx/>
                              <a:latin typeface="Cambria Math" panose="02040503050406030204" pitchFamily="18" charset="0"/>
                              <a:ea typeface="Tahoma" panose="020B0604030504040204" pitchFamily="34" charset="0"/>
                              <a:cs typeface="Tahoma" panose="020B0604030504040204" pitchFamily="34" charset="0"/>
                            </a:rPr>
                            <m:t>2</m:t>
                          </m:r>
                        </m:den>
                      </m:f>
                    </m:oMath>
                  </m:oMathPara>
                </a14:m>
                <a:endParaRPr kumimoji="0" lang="en-US" sz="28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endParaRPr>
              </a:p>
            </p:txBody>
          </p:sp>
        </mc:Choice>
        <mc:Fallback xmlns="">
          <p:sp>
            <p:nvSpPr>
              <p:cNvPr id="48" name="Text Box 1027"/>
              <p:cNvSpPr txBox="1">
                <a:spLocks noRot="1" noChangeAspect="1" noMove="1" noResize="1" noEditPoints="1" noAdjustHandles="1" noChangeArrowheads="1" noChangeShapeType="1" noTextEdit="1"/>
              </p:cNvSpPr>
              <p:nvPr/>
            </p:nvSpPr>
            <p:spPr bwMode="auto">
              <a:xfrm>
                <a:off x="10698845" y="4390094"/>
                <a:ext cx="1369428" cy="954107"/>
              </a:xfrm>
              <a:prstGeom prst="rect">
                <a:avLst/>
              </a:prstGeom>
              <a:blipFill rotWithShape="0">
                <a:blip r:embed="rId2"/>
                <a:stretch>
                  <a:fillRect/>
                </a:stretch>
              </a:blipFill>
              <a:ln w="12700">
                <a:noFill/>
                <a:miter lim="800000"/>
                <a:headEnd type="none" w="sm" len="sm"/>
                <a:tailEnd type="none" w="sm" len="sm"/>
              </a:ln>
              <a:effectLst/>
            </p:spPr>
            <p:txBody>
              <a:bodyPr/>
              <a:lstStyle/>
              <a:p>
                <a:r>
                  <a:rPr lang="en-US">
                    <a:noFill/>
                  </a:rPr>
                  <a:t> </a:t>
                </a:r>
              </a:p>
            </p:txBody>
          </p:sp>
        </mc:Fallback>
      </mc:AlternateContent>
      <p:sp>
        <p:nvSpPr>
          <p:cNvPr id="49" name="Text Box 1027"/>
          <p:cNvSpPr txBox="1">
            <a:spLocks noChangeArrowheads="1"/>
          </p:cNvSpPr>
          <p:nvPr/>
        </p:nvSpPr>
        <p:spPr bwMode="auto">
          <a:xfrm>
            <a:off x="7784956" y="5282552"/>
            <a:ext cx="3933371" cy="707886"/>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T(n)  </a:t>
            </a:r>
            <a:r>
              <a:rPr kumimoji="0" lang="en-US" sz="40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O(</a:t>
            </a:r>
            <a:r>
              <a:rPr kumimoji="0" lang="en-US" sz="4000" b="1"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4000" b="1" i="0" u="none" strike="noStrike" kern="1200" cap="none" spc="0" normalizeH="0" baseline="3000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40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32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51" name="Text Box 1027"/>
              <p:cNvSpPr txBox="1">
                <a:spLocks noChangeArrowheads="1"/>
              </p:cNvSpPr>
              <p:nvPr/>
            </p:nvSpPr>
            <p:spPr bwMode="auto">
              <a:xfrm>
                <a:off x="9281704" y="4452764"/>
                <a:ext cx="1722485" cy="883640"/>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kumimoji="0" lang="en-US" sz="3200" b="0" i="1" u="none" strike="noStrike" kern="1200" cap="none" spc="0" normalizeH="0" baseline="0" noProof="0">
                            <a:ln>
                              <a:noFill/>
                            </a:ln>
                            <a:solidFill>
                              <a:srgbClr val="FF0000"/>
                            </a:solidFill>
                            <a:effectLst/>
                            <a:uLnTx/>
                            <a:uFillTx/>
                            <a:latin typeface="Cambria Math" panose="02040503050406030204" pitchFamily="18" charset="0"/>
                            <a:ea typeface="Tahoma" panose="020B0604030504040204" pitchFamily="34" charset="0"/>
                            <a:cs typeface="Tahoma" panose="020B0604030504040204" pitchFamily="34" charset="0"/>
                          </a:rPr>
                        </m:ctrlPr>
                      </m:fPr>
                      <m:num>
                        <m:r>
                          <m:rPr>
                            <m:nor/>
                          </m:rPr>
                          <a:rPr kumimoji="0" lang="en-US" sz="3200" b="0" i="0" u="none" strike="noStrike" kern="1200" cap="none" spc="0" normalizeH="0" baseline="0" noProof="0">
                            <a:ln>
                              <a:noFill/>
                            </a:ln>
                            <a:solidFill>
                              <a:srgbClr val="FF0000"/>
                            </a:solidFill>
                            <a:effectLst/>
                            <a:uLnTx/>
                            <a:uFillTx/>
                            <a:latin typeface="Calibri"/>
                            <a:ea typeface="Tahoma" panose="020B0604030504040204" pitchFamily="34" charset="0"/>
                            <a:cs typeface="Tahoma" panose="020B0604030504040204" pitchFamily="34" charset="0"/>
                          </a:rPr>
                          <m:t>n</m:t>
                        </m:r>
                        <m:r>
                          <m:rPr>
                            <m:nor/>
                          </m:rPr>
                          <a:rPr kumimoji="0" lang="en-US" sz="3200" b="0" i="0" u="none" strike="noStrike" kern="1200" cap="none" spc="0" normalizeH="0" baseline="0" noProof="0">
                            <a:ln>
                              <a:noFill/>
                            </a:ln>
                            <a:solidFill>
                              <a:srgbClr val="FF0000"/>
                            </a:solidFill>
                            <a:effectLst/>
                            <a:uLnTx/>
                            <a:uFillTx/>
                            <a:latin typeface="Calibri"/>
                            <a:ea typeface="Tahoma" panose="020B0604030504040204" pitchFamily="34" charset="0"/>
                            <a:cs typeface="Tahoma" panose="020B0604030504040204" pitchFamily="34" charset="0"/>
                          </a:rPr>
                          <m:t>(</m:t>
                        </m:r>
                        <m:r>
                          <m:rPr>
                            <m:nor/>
                          </m:rPr>
                          <a:rPr kumimoji="0" lang="en-US" sz="3200" b="0" i="0" u="none" strike="noStrike" kern="1200" cap="none" spc="0" normalizeH="0" baseline="0" noProof="0">
                            <a:ln>
                              <a:noFill/>
                            </a:ln>
                            <a:solidFill>
                              <a:srgbClr val="FF0000"/>
                            </a:solidFill>
                            <a:effectLst/>
                            <a:uLnTx/>
                            <a:uFillTx/>
                            <a:latin typeface="Calibri"/>
                            <a:ea typeface="Tahoma" panose="020B0604030504040204" pitchFamily="34" charset="0"/>
                            <a:cs typeface="Tahoma" panose="020B0604030504040204" pitchFamily="34" charset="0"/>
                          </a:rPr>
                          <m:t>n</m:t>
                        </m:r>
                        <m:r>
                          <m:rPr>
                            <m:nor/>
                          </m:rPr>
                          <a:rPr kumimoji="0" lang="en-US" sz="3200" b="0" i="0" u="none" strike="noStrike" kern="1200" cap="none" spc="0" normalizeH="0" baseline="0" noProof="0">
                            <a:ln>
                              <a:noFill/>
                            </a:ln>
                            <a:solidFill>
                              <a:srgbClr val="FF0000"/>
                            </a:solidFill>
                            <a:effectLst/>
                            <a:uLnTx/>
                            <a:uFillTx/>
                            <a:latin typeface="Calibri"/>
                            <a:ea typeface="Tahoma" panose="020B0604030504040204" pitchFamily="34" charset="0"/>
                            <a:cs typeface="Tahoma" panose="020B0604030504040204" pitchFamily="34" charset="0"/>
                          </a:rPr>
                          <m:t>+1)</m:t>
                        </m:r>
                      </m:num>
                      <m:den>
                        <m:r>
                          <a:rPr kumimoji="0" lang="en-US" sz="3200" b="0" i="1" u="none" strike="noStrike" kern="1200" cap="none" spc="0" normalizeH="0" baseline="0" noProof="0">
                            <a:ln>
                              <a:noFill/>
                            </a:ln>
                            <a:solidFill>
                              <a:srgbClr val="FF0000"/>
                            </a:solidFill>
                            <a:effectLst/>
                            <a:uLnTx/>
                            <a:uFillTx/>
                            <a:latin typeface="Cambria Math" panose="02040503050406030204" pitchFamily="18" charset="0"/>
                            <a:ea typeface="Tahoma" panose="020B0604030504040204" pitchFamily="34" charset="0"/>
                            <a:cs typeface="Tahoma" panose="020B0604030504040204" pitchFamily="34" charset="0"/>
                          </a:rPr>
                          <m:t>2</m:t>
                        </m:r>
                      </m:den>
                    </m:f>
                  </m:oMath>
                </a14:m>
                <a:r>
                  <a:rPr kumimoji="0" lang="en-US" sz="32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a:t>
                </a:r>
              </a:p>
            </p:txBody>
          </p:sp>
        </mc:Choice>
        <mc:Fallback xmlns="">
          <p:sp>
            <p:nvSpPr>
              <p:cNvPr id="51" name="Text Box 1027"/>
              <p:cNvSpPr txBox="1">
                <a:spLocks noRot="1" noChangeAspect="1" noMove="1" noResize="1" noEditPoints="1" noAdjustHandles="1" noChangeArrowheads="1" noChangeShapeType="1" noTextEdit="1"/>
              </p:cNvSpPr>
              <p:nvPr/>
            </p:nvSpPr>
            <p:spPr bwMode="auto">
              <a:xfrm>
                <a:off x="9281702" y="4452764"/>
                <a:ext cx="1722485" cy="883640"/>
              </a:xfrm>
              <a:prstGeom prst="rect">
                <a:avLst/>
              </a:prstGeom>
              <a:blipFill rotWithShape="0">
                <a:blip r:embed="rId3"/>
                <a:stretch>
                  <a:fillRect b="-11034"/>
                </a:stretch>
              </a:blipFill>
              <a:ln w="12700">
                <a:noFill/>
                <a:miter lim="800000"/>
                <a:headEnd type="none" w="sm" len="sm"/>
                <a:tailEnd type="none" w="sm" len="sm"/>
              </a:ln>
              <a:effectLst/>
            </p:spPr>
            <p:txBody>
              <a:bodyPr/>
              <a:lstStyle/>
              <a:p>
                <a:r>
                  <a:rPr lang="en-US">
                    <a:noFill/>
                  </a:rPr>
                  <a:t> </a:t>
                </a:r>
              </a:p>
            </p:txBody>
          </p:sp>
        </mc:Fallback>
      </mc:AlternateContent>
      <p:sp>
        <p:nvSpPr>
          <p:cNvPr id="52" name="Left Brace 51"/>
          <p:cNvSpPr/>
          <p:nvPr/>
        </p:nvSpPr>
        <p:spPr>
          <a:xfrm>
            <a:off x="4796489" y="1406818"/>
            <a:ext cx="732979" cy="2894841"/>
          </a:xfrm>
          <a:prstGeom prst="leftBrace">
            <a:avLst>
              <a:gd name="adj1" fmla="val 91409"/>
              <a:gd name="adj2" fmla="val 67047"/>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Title 1"/>
          <p:cNvSpPr>
            <a:spLocks noGrp="1"/>
          </p:cNvSpPr>
          <p:nvPr>
            <p:ph type="title"/>
          </p:nvPr>
        </p:nvSpPr>
        <p:spPr>
          <a:xfrm>
            <a:off x="0" y="4"/>
            <a:ext cx="12592050" cy="1325563"/>
          </a:xfrm>
        </p:spPr>
        <p:txBody>
          <a:bodyPr>
            <a:normAutofit fontScale="90000"/>
            <a:scene3d>
              <a:camera prst="orthographicFront"/>
              <a:lightRig rig="soft" dir="t">
                <a:rot lat="0" lon="0" rev="15600000"/>
              </a:lightRig>
            </a:scene3d>
            <a:sp3d extrusionH="57150" prstMaterial="softEdge">
              <a:bevelT w="25400" h="38100"/>
            </a:sp3d>
          </a:bodyPr>
          <a:lstStyle/>
          <a:p>
            <a:pPr>
              <a:lnSpc>
                <a:spcPct val="150000"/>
              </a:lnSpc>
            </a:pPr>
            <a:r>
              <a:rPr lang="en-US" b="1">
                <a:ln/>
                <a:solidFill>
                  <a:srgbClr val="0070C0"/>
                </a:solidFill>
              </a:rPr>
              <a:t>(2) Cách tính các thao tác cơ bản vòng for lồng nhau</a:t>
            </a:r>
          </a:p>
        </p:txBody>
      </p:sp>
      <p:sp>
        <p:nvSpPr>
          <p:cNvPr id="18" name="Text Box 4"/>
          <p:cNvSpPr txBox="1">
            <a:spLocks noChangeArrowheads="1"/>
          </p:cNvSpPr>
          <p:nvPr/>
        </p:nvSpPr>
        <p:spPr bwMode="auto">
          <a:xfrm>
            <a:off x="17549" y="1305090"/>
            <a:ext cx="5178570" cy="652486"/>
          </a:xfrm>
          <a:prstGeom prst="rect">
            <a:avLst/>
          </a:prstGeom>
          <a:noFill/>
          <a:ln w="12700">
            <a:noFill/>
            <a:miter lim="800000"/>
            <a:headEnd type="none" w="sm" len="sm"/>
            <a:tailEnd type="none" w="sm" len="sm"/>
          </a:ln>
          <a:effectLst/>
        </p:spPr>
        <p:txBody>
          <a:bodyPr wrap="square">
            <a:spAutoFit/>
          </a:bodyPr>
          <a:lstStyle/>
          <a:p>
            <a:pPr marL="571500" marR="0" lvl="0" indent="-571500" algn="l" defTabSz="914400" rtl="0" eaLnBrk="1" fontAlgn="auto" latinLnBrk="0" hangingPunct="1">
              <a:lnSpc>
                <a:spcPct val="130000"/>
              </a:lnSpc>
              <a:spcBef>
                <a:spcPts val="0"/>
              </a:spcBef>
              <a:spcAft>
                <a:spcPts val="0"/>
              </a:spcAft>
              <a:buClrTx/>
              <a:buSzPct val="100000"/>
              <a:buFont typeface="Wingdings" panose="05000000000000000000" pitchFamily="2" charset="2"/>
              <a:buChar char=""/>
              <a:tabLst/>
              <a:defRPr/>
            </a:pPr>
            <a:r>
              <a:rPr kumimoji="0" lang="en-US" sz="2800" b="1"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1" i="0" u="sng" strike="noStrike" kern="1200" cap="none" spc="0" normalizeH="0" baseline="0" noProof="0" dirty="0" err="1">
                <a:ln>
                  <a:noFill/>
                </a:ln>
                <a:solidFill>
                  <a:prstClr val="black"/>
                </a:solidFill>
                <a:effectLst/>
                <a:uLnTx/>
                <a:uFillTx/>
                <a:latin typeface="Calibri Light"/>
                <a:ea typeface="+mn-ea"/>
                <a:cs typeface="+mn-cs"/>
              </a:rPr>
              <a:t>Vòng</a:t>
            </a:r>
            <a:r>
              <a:rPr kumimoji="0" lang="en-US" sz="2800" b="1" i="0" u="sng" strike="noStrike" kern="1200" cap="none" spc="0" normalizeH="0" baseline="0" noProof="0" dirty="0">
                <a:ln>
                  <a:noFill/>
                </a:ln>
                <a:solidFill>
                  <a:prstClr val="black"/>
                </a:solidFill>
                <a:effectLst/>
                <a:uLnTx/>
                <a:uFillTx/>
                <a:latin typeface="Calibri Light"/>
                <a:ea typeface="+mn-ea"/>
                <a:cs typeface="+mn-cs"/>
              </a:rPr>
              <a:t> </a:t>
            </a:r>
            <a:r>
              <a:rPr kumimoji="0" lang="en-US" sz="2800" b="1" i="0" u="sng" strike="noStrike" kern="1200" cap="none" spc="0" normalizeH="0" baseline="0" noProof="0" dirty="0" err="1">
                <a:ln>
                  <a:noFill/>
                </a:ln>
                <a:solidFill>
                  <a:prstClr val="black"/>
                </a:solidFill>
                <a:effectLst/>
                <a:uLnTx/>
                <a:uFillTx/>
                <a:latin typeface="Calibri Light"/>
                <a:ea typeface="+mn-ea"/>
                <a:cs typeface="+mn-cs"/>
              </a:rPr>
              <a:t>lặp</a:t>
            </a:r>
            <a:r>
              <a:rPr kumimoji="0" lang="en-US" sz="2800" b="1" i="0" u="sng" strike="noStrike" kern="1200" cap="none" spc="0" normalizeH="0" baseline="0" noProof="0" dirty="0">
                <a:ln>
                  <a:noFill/>
                </a:ln>
                <a:solidFill>
                  <a:prstClr val="black"/>
                </a:solidFill>
                <a:effectLst/>
                <a:uLnTx/>
                <a:uFillTx/>
                <a:latin typeface="Calibri Light"/>
                <a:ea typeface="+mn-ea"/>
                <a:cs typeface="+mn-cs"/>
              </a:rPr>
              <a:t> for </a:t>
            </a:r>
            <a:r>
              <a:rPr kumimoji="0" lang="en-US" sz="2800" b="1" i="0" u="sng" strike="noStrike" kern="1200" cap="none" spc="0" normalizeH="0" baseline="0" noProof="0" dirty="0" err="1">
                <a:ln>
                  <a:noFill/>
                </a:ln>
                <a:solidFill>
                  <a:prstClr val="black"/>
                </a:solidFill>
                <a:effectLst/>
                <a:uLnTx/>
                <a:uFillTx/>
                <a:latin typeface="Calibri Light"/>
                <a:ea typeface="+mn-ea"/>
                <a:cs typeface="+mn-cs"/>
              </a:rPr>
              <a:t>lồng</a:t>
            </a:r>
            <a:r>
              <a:rPr kumimoji="0" lang="en-US" sz="2800" b="1" i="0" u="sng" strike="noStrike" kern="1200" cap="none" spc="0" normalizeH="0" baseline="0" noProof="0" dirty="0">
                <a:ln>
                  <a:noFill/>
                </a:ln>
                <a:solidFill>
                  <a:prstClr val="black"/>
                </a:solidFill>
                <a:effectLst/>
                <a:uLnTx/>
                <a:uFillTx/>
                <a:latin typeface="Calibri Light"/>
                <a:ea typeface="+mn-ea"/>
                <a:cs typeface="+mn-cs"/>
              </a:rPr>
              <a:t> </a:t>
            </a:r>
            <a:r>
              <a:rPr kumimoji="0" lang="en-US" sz="2800" b="1" i="0" u="sng" strike="noStrike" kern="1200" cap="none" spc="0" normalizeH="0" baseline="0" noProof="0" dirty="0" err="1">
                <a:ln>
                  <a:noFill/>
                </a:ln>
                <a:solidFill>
                  <a:prstClr val="black"/>
                </a:solidFill>
                <a:effectLst/>
                <a:uLnTx/>
                <a:uFillTx/>
                <a:latin typeface="Calibri Light"/>
                <a:ea typeface="+mn-ea"/>
                <a:cs typeface="+mn-cs"/>
              </a:rPr>
              <a:t>nhau</a:t>
            </a:r>
            <a:endParaRPr kumimoji="0" lang="en-US" sz="2800" b="1" i="0" u="sng" strike="noStrike" kern="1200" cap="none" spc="0" normalizeH="0" baseline="0" noProof="0" dirty="0">
              <a:ln>
                <a:noFill/>
              </a:ln>
              <a:solidFill>
                <a:prstClr val="black"/>
              </a:solidFill>
              <a:effectLst/>
              <a:uLnTx/>
              <a:uFillTx/>
              <a:latin typeface="Calibri Ligh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4649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ppt_x"/>
                                          </p:val>
                                        </p:tav>
                                        <p:tav tm="100000">
                                          <p:val>
                                            <p:strVal val="#ppt_x"/>
                                          </p:val>
                                        </p:tav>
                                      </p:tavLst>
                                    </p:anim>
                                    <p:anim calcmode="lin" valueType="num">
                                      <p:cBhvr additive="base">
                                        <p:cTn id="2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ppt_x"/>
                                          </p:val>
                                        </p:tav>
                                        <p:tav tm="100000">
                                          <p:val>
                                            <p:strVal val="#ppt_x"/>
                                          </p:val>
                                        </p:tav>
                                      </p:tavLst>
                                    </p:anim>
                                    <p:anim calcmode="lin" valueType="num">
                                      <p:cBhvr additive="base">
                                        <p:cTn id="6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additive="base">
                                        <p:cTn id="65" dur="500" fill="hold"/>
                                        <p:tgtEl>
                                          <p:spTgt spid="48"/>
                                        </p:tgtEl>
                                        <p:attrNameLst>
                                          <p:attrName>ppt_x</p:attrName>
                                        </p:attrNameLst>
                                      </p:cBhvr>
                                      <p:tavLst>
                                        <p:tav tm="0">
                                          <p:val>
                                            <p:strVal val="#ppt_x"/>
                                          </p:val>
                                        </p:tav>
                                        <p:tav tm="100000">
                                          <p:val>
                                            <p:strVal val="#ppt_x"/>
                                          </p:val>
                                        </p:tav>
                                      </p:tavLst>
                                    </p:anim>
                                    <p:anim calcmode="lin" valueType="num">
                                      <p:cBhvr additive="base">
                                        <p:cTn id="6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additive="base">
                                        <p:cTn id="71" dur="500" fill="hold"/>
                                        <p:tgtEl>
                                          <p:spTgt spid="47"/>
                                        </p:tgtEl>
                                        <p:attrNameLst>
                                          <p:attrName>ppt_x</p:attrName>
                                        </p:attrNameLst>
                                      </p:cBhvr>
                                      <p:tavLst>
                                        <p:tav tm="0">
                                          <p:val>
                                            <p:strVal val="#ppt_x"/>
                                          </p:val>
                                        </p:tav>
                                        <p:tav tm="100000">
                                          <p:val>
                                            <p:strVal val="#ppt_x"/>
                                          </p:val>
                                        </p:tav>
                                      </p:tavLst>
                                    </p:anim>
                                    <p:anim calcmode="lin" valueType="num">
                                      <p:cBhvr additive="base">
                                        <p:cTn id="7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anim calcmode="lin" valueType="num">
                                      <p:cBhvr additive="base">
                                        <p:cTn id="77" dur="500" fill="hold"/>
                                        <p:tgtEl>
                                          <p:spTgt spid="49"/>
                                        </p:tgtEl>
                                        <p:attrNameLst>
                                          <p:attrName>ppt_x</p:attrName>
                                        </p:attrNameLst>
                                      </p:cBhvr>
                                      <p:tavLst>
                                        <p:tav tm="0">
                                          <p:val>
                                            <p:strVal val="#ppt_x"/>
                                          </p:val>
                                        </p:tav>
                                        <p:tav tm="100000">
                                          <p:val>
                                            <p:strVal val="#ppt_x"/>
                                          </p:val>
                                        </p:tav>
                                      </p:tavLst>
                                    </p:anim>
                                    <p:anim calcmode="lin" valueType="num">
                                      <p:cBhvr additive="base">
                                        <p:cTn id="7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1" grpId="0"/>
      <p:bldP spid="42" grpId="0"/>
      <p:bldP spid="43" grpId="0"/>
      <p:bldP spid="44" grpId="0"/>
      <p:bldP spid="45" grpId="0"/>
      <p:bldP spid="46" grpId="0"/>
      <p:bldP spid="47" grpId="0"/>
      <p:bldP spid="48" grpId="0"/>
      <p:bldP spid="49" grpId="0"/>
      <p:bldP spid="51" grpId="0"/>
      <p:bldP spid="5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7"/>
          <p:cNvSpPr txBox="1">
            <a:spLocks noChangeArrowheads="1"/>
          </p:cNvSpPr>
          <p:nvPr/>
        </p:nvSpPr>
        <p:spPr bwMode="auto">
          <a:xfrm>
            <a:off x="17549" y="2403915"/>
            <a:ext cx="5345603" cy="3667671"/>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err="1">
                <a:ln>
                  <a:noFill/>
                </a:ln>
                <a:solidFill>
                  <a:srgbClr val="C00000"/>
                </a:solidFill>
                <a:effectLst/>
                <a:uLnTx/>
                <a:uFillTx/>
                <a:latin typeface="Calibri Light"/>
                <a:ea typeface="Arial Unicode MS" pitchFamily="34" charset="-128"/>
                <a:cs typeface="Courier New" panose="02070309020205020404" pitchFamily="49" charset="0"/>
              </a:rPr>
              <a:t>TinhTongMaTran</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r>
              <a:rPr kumimoji="0" lang="en-US" sz="28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8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a[][]</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n)</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sum = 0, i, j;</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r>
            <a:b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b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for</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 = 0</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 &lt; n</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          for</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j = 0</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j &lt; n</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j++</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sum</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sum + a[i][j]</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return</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sum</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p:txBody>
      </p:sp>
      <p:sp>
        <p:nvSpPr>
          <p:cNvPr id="32" name="Text Box 1027"/>
          <p:cNvSpPr txBox="1">
            <a:spLocks noChangeArrowheads="1"/>
          </p:cNvSpPr>
          <p:nvPr/>
        </p:nvSpPr>
        <p:spPr bwMode="auto">
          <a:xfrm>
            <a:off x="5500921" y="1342229"/>
            <a:ext cx="6545941" cy="55399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0</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0 </a:t>
            </a:r>
            <a:r>
              <a:rPr kumimoji="0" lang="en-US" sz="3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đến</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n-1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endPar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cxnSp>
        <p:nvCxnSpPr>
          <p:cNvPr id="4" name="Straight Connector 3"/>
          <p:cNvCxnSpPr/>
          <p:nvPr/>
        </p:nvCxnSpPr>
        <p:spPr>
          <a:xfrm>
            <a:off x="5196119" y="4394711"/>
            <a:ext cx="6850743" cy="0"/>
          </a:xfrm>
          <a:prstGeom prst="line">
            <a:avLst/>
          </a:prstGeom>
        </p:spPr>
        <p:style>
          <a:lnRef idx="1">
            <a:schemeClr val="dk1"/>
          </a:lnRef>
          <a:fillRef idx="0">
            <a:schemeClr val="dk1"/>
          </a:fillRef>
          <a:effectRef idx="0">
            <a:schemeClr val="dk1"/>
          </a:effectRef>
          <a:fontRef idx="minor">
            <a:schemeClr val="tx1"/>
          </a:fontRef>
        </p:style>
      </p:cxnSp>
      <p:sp>
        <p:nvSpPr>
          <p:cNvPr id="41" name="Text Box 1027"/>
          <p:cNvSpPr txBox="1">
            <a:spLocks noChangeArrowheads="1"/>
          </p:cNvSpPr>
          <p:nvPr/>
        </p:nvSpPr>
        <p:spPr bwMode="auto">
          <a:xfrm>
            <a:off x="5363153" y="4663399"/>
            <a:ext cx="3534109" cy="523220"/>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T(n) = n * n </a:t>
            </a:r>
          </a:p>
        </p:txBody>
      </p:sp>
      <p:sp>
        <p:nvSpPr>
          <p:cNvPr id="42" name="Text Box 1027"/>
          <p:cNvSpPr txBox="1">
            <a:spLocks noChangeArrowheads="1"/>
          </p:cNvSpPr>
          <p:nvPr/>
        </p:nvSpPr>
        <p:spPr bwMode="auto">
          <a:xfrm>
            <a:off x="5500921" y="1910093"/>
            <a:ext cx="6545941" cy="55399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1</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0 </a:t>
            </a:r>
            <a:r>
              <a:rPr kumimoji="0" lang="en-US" sz="3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đến</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n-1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endPar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3" name="Text Box 1027"/>
          <p:cNvSpPr txBox="1">
            <a:spLocks noChangeArrowheads="1"/>
          </p:cNvSpPr>
          <p:nvPr/>
        </p:nvSpPr>
        <p:spPr bwMode="auto">
          <a:xfrm>
            <a:off x="5500921" y="2495266"/>
            <a:ext cx="6545941" cy="55399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2</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0 </a:t>
            </a:r>
            <a:r>
              <a:rPr kumimoji="0" lang="en-US" sz="3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đến</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n-1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endPar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4" name="Text Box 1027"/>
          <p:cNvSpPr txBox="1">
            <a:spLocks noChangeArrowheads="1"/>
          </p:cNvSpPr>
          <p:nvPr/>
        </p:nvSpPr>
        <p:spPr bwMode="auto">
          <a:xfrm>
            <a:off x="5500920" y="2932109"/>
            <a:ext cx="6792685"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rPr>
              <a:t>……</a:t>
            </a:r>
            <a:endPar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5" name="Text Box 1027"/>
          <p:cNvSpPr txBox="1">
            <a:spLocks noChangeArrowheads="1"/>
          </p:cNvSpPr>
          <p:nvPr/>
        </p:nvSpPr>
        <p:spPr bwMode="auto">
          <a:xfrm>
            <a:off x="5328730" y="3324726"/>
            <a:ext cx="7131907" cy="55399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n-2</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0 </a:t>
            </a:r>
            <a:r>
              <a:rPr kumimoji="0" lang="en-US" sz="3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đến</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n-1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endPar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6" name="Text Box 1027"/>
          <p:cNvSpPr txBox="1">
            <a:spLocks noChangeArrowheads="1"/>
          </p:cNvSpPr>
          <p:nvPr/>
        </p:nvSpPr>
        <p:spPr bwMode="auto">
          <a:xfrm>
            <a:off x="5363154" y="3885908"/>
            <a:ext cx="6949013" cy="55399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n-1</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0 </a:t>
            </a:r>
            <a:r>
              <a:rPr kumimoji="0" lang="en-US" sz="3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đến</a:t>
            </a:r>
            <a:r>
              <a:rPr kumimoji="0" lang="en-US" sz="3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n-1 </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endParaRPr kumimoji="0" lang="en-US" sz="3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7" name="Text Box 1027"/>
          <p:cNvSpPr txBox="1">
            <a:spLocks noChangeArrowheads="1"/>
          </p:cNvSpPr>
          <p:nvPr/>
        </p:nvSpPr>
        <p:spPr bwMode="auto">
          <a:xfrm>
            <a:off x="7255241" y="4617261"/>
            <a:ext cx="1873261"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O(</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200" b="0" i="0" u="none" strike="noStrike" kern="1200" cap="none" spc="0" normalizeH="0" baseline="3000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9" name="Text Box 1027"/>
          <p:cNvSpPr txBox="1">
            <a:spLocks noChangeArrowheads="1"/>
          </p:cNvSpPr>
          <p:nvPr/>
        </p:nvSpPr>
        <p:spPr bwMode="auto">
          <a:xfrm>
            <a:off x="7656898" y="5368604"/>
            <a:ext cx="3933371" cy="707886"/>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T(n)  </a:t>
            </a:r>
            <a:r>
              <a:rPr kumimoji="0" lang="en-US" sz="40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O(</a:t>
            </a:r>
            <a:r>
              <a:rPr kumimoji="0" lang="en-US" sz="4000" b="1"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4000" b="1" i="0" u="none" strike="noStrike" kern="1200" cap="none" spc="0" normalizeH="0" baseline="3000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40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32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52" name="Left Brace 51"/>
          <p:cNvSpPr/>
          <p:nvPr/>
        </p:nvSpPr>
        <p:spPr>
          <a:xfrm>
            <a:off x="4796489" y="1406818"/>
            <a:ext cx="732979" cy="2894841"/>
          </a:xfrm>
          <a:prstGeom prst="leftBrace">
            <a:avLst>
              <a:gd name="adj1" fmla="val 91409"/>
              <a:gd name="adj2" fmla="val 67047"/>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Title 1"/>
          <p:cNvSpPr>
            <a:spLocks noGrp="1"/>
          </p:cNvSpPr>
          <p:nvPr>
            <p:ph type="title"/>
          </p:nvPr>
        </p:nvSpPr>
        <p:spPr>
          <a:xfrm>
            <a:off x="0" y="4"/>
            <a:ext cx="12592050" cy="1325563"/>
          </a:xfrm>
        </p:spPr>
        <p:txBody>
          <a:bodyPr>
            <a:normAutofit fontScale="90000"/>
            <a:scene3d>
              <a:camera prst="orthographicFront"/>
              <a:lightRig rig="soft" dir="t">
                <a:rot lat="0" lon="0" rev="15600000"/>
              </a:lightRig>
            </a:scene3d>
            <a:sp3d extrusionH="57150" prstMaterial="softEdge">
              <a:bevelT w="25400" h="38100"/>
            </a:sp3d>
          </a:bodyPr>
          <a:lstStyle/>
          <a:p>
            <a:pPr>
              <a:lnSpc>
                <a:spcPct val="150000"/>
              </a:lnSpc>
            </a:pPr>
            <a:r>
              <a:rPr lang="en-US" b="1">
                <a:ln/>
                <a:solidFill>
                  <a:srgbClr val="0070C0"/>
                </a:solidFill>
              </a:rPr>
              <a:t>(2) Cách tính các thao tác cơ bản vòng for lồng nhau</a:t>
            </a:r>
          </a:p>
        </p:txBody>
      </p:sp>
      <p:sp>
        <p:nvSpPr>
          <p:cNvPr id="18" name="Text Box 1027"/>
          <p:cNvSpPr txBox="1">
            <a:spLocks noChangeArrowheads="1"/>
          </p:cNvSpPr>
          <p:nvPr/>
        </p:nvSpPr>
        <p:spPr bwMode="auto">
          <a:xfrm>
            <a:off x="6707533" y="5533717"/>
            <a:ext cx="1095416"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Hay </a:t>
            </a:r>
            <a:endParaRPr kumimoji="0" lang="en-US" sz="32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19" name="Text Box 1027"/>
          <p:cNvSpPr txBox="1">
            <a:spLocks noChangeArrowheads="1"/>
          </p:cNvSpPr>
          <p:nvPr/>
        </p:nvSpPr>
        <p:spPr bwMode="auto">
          <a:xfrm>
            <a:off x="3844563" y="3084748"/>
            <a:ext cx="1147164" cy="58477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 lần</a:t>
            </a:r>
            <a:endParaRPr kumimoji="0" lang="en-US" sz="3200" b="1" i="0" u="none" strike="noStrike" kern="1200" cap="none" spc="0" normalizeH="0" baseline="0" noProof="0">
              <a:ln>
                <a:noFill/>
              </a:ln>
              <a:solidFill>
                <a:prstClr val="white"/>
              </a:solidFill>
              <a:effectLst/>
              <a:uLnTx/>
              <a:uFillTx/>
              <a:latin typeface="Calibri Light"/>
              <a:ea typeface="Tahoma" panose="020B0604030504040204" pitchFamily="34" charset="0"/>
              <a:cs typeface="Tahoma" panose="020B0604030504040204" pitchFamily="34" charset="0"/>
            </a:endParaRPr>
          </a:p>
        </p:txBody>
      </p:sp>
      <p:sp>
        <p:nvSpPr>
          <p:cNvPr id="20" name="Text Box 4"/>
          <p:cNvSpPr txBox="1">
            <a:spLocks noChangeArrowheads="1"/>
          </p:cNvSpPr>
          <p:nvPr/>
        </p:nvSpPr>
        <p:spPr bwMode="auto">
          <a:xfrm>
            <a:off x="242399" y="1305090"/>
            <a:ext cx="4953720" cy="652486"/>
          </a:xfrm>
          <a:prstGeom prst="rect">
            <a:avLst/>
          </a:prstGeom>
          <a:noFill/>
          <a:ln w="12700">
            <a:noFill/>
            <a:miter lim="800000"/>
            <a:headEnd type="none" w="sm" len="sm"/>
            <a:tailEnd type="none" w="sm" len="sm"/>
          </a:ln>
          <a:effectLst/>
        </p:spPr>
        <p:txBody>
          <a:bodyPr wrap="square">
            <a:spAutoFit/>
          </a:bodyPr>
          <a:lstStyle/>
          <a:p>
            <a:pPr marL="571500" marR="0" lvl="0" indent="-571500" algn="l" defTabSz="914400" rtl="0" eaLnBrk="1" fontAlgn="auto" latinLnBrk="0" hangingPunct="1">
              <a:lnSpc>
                <a:spcPct val="130000"/>
              </a:lnSpc>
              <a:spcBef>
                <a:spcPts val="0"/>
              </a:spcBef>
              <a:spcAft>
                <a:spcPts val="0"/>
              </a:spcAft>
              <a:buClrTx/>
              <a:buSzPct val="100000"/>
              <a:buFont typeface="Wingdings" panose="05000000000000000000" pitchFamily="2" charset="2"/>
              <a:buChar char=""/>
              <a:tabLst/>
              <a:defRPr/>
            </a:pPr>
            <a:r>
              <a:rPr kumimoji="0" lang="en-US" sz="2800" b="1"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1" i="0" u="sng" strike="noStrike" kern="1200" cap="none" spc="0" normalizeH="0" baseline="0" noProof="0" dirty="0" err="1">
                <a:ln>
                  <a:noFill/>
                </a:ln>
                <a:solidFill>
                  <a:prstClr val="black"/>
                </a:solidFill>
                <a:effectLst/>
                <a:uLnTx/>
                <a:uFillTx/>
                <a:latin typeface="Calibri Light"/>
                <a:ea typeface="+mn-ea"/>
                <a:cs typeface="+mn-cs"/>
              </a:rPr>
              <a:t>Vòng</a:t>
            </a:r>
            <a:r>
              <a:rPr kumimoji="0" lang="en-US" sz="2800" b="1" i="0" u="sng" strike="noStrike" kern="1200" cap="none" spc="0" normalizeH="0" baseline="0" noProof="0" dirty="0">
                <a:ln>
                  <a:noFill/>
                </a:ln>
                <a:solidFill>
                  <a:prstClr val="black"/>
                </a:solidFill>
                <a:effectLst/>
                <a:uLnTx/>
                <a:uFillTx/>
                <a:latin typeface="Calibri Light"/>
                <a:ea typeface="+mn-ea"/>
                <a:cs typeface="+mn-cs"/>
              </a:rPr>
              <a:t> </a:t>
            </a:r>
            <a:r>
              <a:rPr kumimoji="0" lang="en-US" sz="2800" b="1" i="0" u="sng" strike="noStrike" kern="1200" cap="none" spc="0" normalizeH="0" baseline="0" noProof="0" dirty="0" err="1">
                <a:ln>
                  <a:noFill/>
                </a:ln>
                <a:solidFill>
                  <a:prstClr val="black"/>
                </a:solidFill>
                <a:effectLst/>
                <a:uLnTx/>
                <a:uFillTx/>
                <a:latin typeface="Calibri Light"/>
                <a:ea typeface="+mn-ea"/>
                <a:cs typeface="+mn-cs"/>
              </a:rPr>
              <a:t>lặp</a:t>
            </a:r>
            <a:r>
              <a:rPr kumimoji="0" lang="en-US" sz="2800" b="1" i="0" u="sng" strike="noStrike" kern="1200" cap="none" spc="0" normalizeH="0" baseline="0" noProof="0" dirty="0">
                <a:ln>
                  <a:noFill/>
                </a:ln>
                <a:solidFill>
                  <a:prstClr val="black"/>
                </a:solidFill>
                <a:effectLst/>
                <a:uLnTx/>
                <a:uFillTx/>
                <a:latin typeface="Calibri Light"/>
                <a:ea typeface="+mn-ea"/>
                <a:cs typeface="+mn-cs"/>
              </a:rPr>
              <a:t> for </a:t>
            </a:r>
            <a:r>
              <a:rPr kumimoji="0" lang="en-US" sz="2800" b="1" i="0" u="sng" strike="noStrike" kern="1200" cap="none" spc="0" normalizeH="0" baseline="0" noProof="0" dirty="0" err="1">
                <a:ln>
                  <a:noFill/>
                </a:ln>
                <a:solidFill>
                  <a:prstClr val="black"/>
                </a:solidFill>
                <a:effectLst/>
                <a:uLnTx/>
                <a:uFillTx/>
                <a:latin typeface="Calibri Light"/>
                <a:ea typeface="+mn-ea"/>
                <a:cs typeface="+mn-cs"/>
              </a:rPr>
              <a:t>lồng</a:t>
            </a:r>
            <a:r>
              <a:rPr kumimoji="0" lang="en-US" sz="2800" b="1" i="0" u="sng" strike="noStrike" kern="1200" cap="none" spc="0" normalizeH="0" baseline="0" noProof="0" dirty="0">
                <a:ln>
                  <a:noFill/>
                </a:ln>
                <a:solidFill>
                  <a:prstClr val="black"/>
                </a:solidFill>
                <a:effectLst/>
                <a:uLnTx/>
                <a:uFillTx/>
                <a:latin typeface="Calibri Light"/>
                <a:ea typeface="+mn-ea"/>
                <a:cs typeface="+mn-cs"/>
              </a:rPr>
              <a:t> </a:t>
            </a:r>
            <a:r>
              <a:rPr kumimoji="0" lang="en-US" sz="2800" b="1" i="0" u="sng" strike="noStrike" kern="1200" cap="none" spc="0" normalizeH="0" baseline="0" noProof="0" dirty="0" err="1">
                <a:ln>
                  <a:noFill/>
                </a:ln>
                <a:solidFill>
                  <a:prstClr val="black"/>
                </a:solidFill>
                <a:effectLst/>
                <a:uLnTx/>
                <a:uFillTx/>
                <a:latin typeface="Calibri Light"/>
                <a:ea typeface="+mn-ea"/>
                <a:cs typeface="+mn-cs"/>
              </a:rPr>
              <a:t>nhau</a:t>
            </a:r>
            <a:endParaRPr kumimoji="0" lang="en-US" sz="2800" b="1" i="0" u="sng" strike="noStrike" kern="1200" cap="none" spc="0" normalizeH="0" baseline="0" noProof="0" dirty="0">
              <a:ln>
                <a:noFill/>
              </a:ln>
              <a:solidFill>
                <a:prstClr val="black"/>
              </a:solidFill>
              <a:effectLst/>
              <a:uLnTx/>
              <a:uFillTx/>
              <a:latin typeface="Calibri Ligh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6279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7" grpId="0"/>
      <p:bldP spid="49" grpId="0"/>
      <p:bldP spid="18" grpId="0"/>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87" y="19050"/>
            <a:ext cx="12192000" cy="1325563"/>
          </a:xfrm>
        </p:spPr>
        <p:txBody>
          <a:bodyPr>
            <a:normAutofit/>
            <a:scene3d>
              <a:camera prst="orthographicFront"/>
              <a:lightRig rig="soft" dir="t">
                <a:rot lat="0" lon="0" rev="15600000"/>
              </a:lightRig>
            </a:scene3d>
            <a:sp3d extrusionH="57150" prstMaterial="softEdge">
              <a:bevelT w="25400" h="38100"/>
            </a:sp3d>
          </a:bodyPr>
          <a:lstStyle/>
          <a:p>
            <a:pPr>
              <a:lnSpc>
                <a:spcPct val="150000"/>
              </a:lnSpc>
            </a:pPr>
            <a:r>
              <a:rPr lang="en-US" b="1">
                <a:ln/>
                <a:solidFill>
                  <a:srgbClr val="0070C0"/>
                </a:solidFill>
              </a:rPr>
              <a:t>Nhận xét vòng lặp for lồng nhau</a:t>
            </a:r>
          </a:p>
        </p:txBody>
      </p:sp>
      <p:sp>
        <p:nvSpPr>
          <p:cNvPr id="5" name="Text Box 4"/>
          <p:cNvSpPr txBox="1">
            <a:spLocks noChangeArrowheads="1"/>
          </p:cNvSpPr>
          <p:nvPr/>
        </p:nvSpPr>
        <p:spPr bwMode="auto">
          <a:xfrm>
            <a:off x="479687" y="1601337"/>
            <a:ext cx="11232631" cy="2499467"/>
          </a:xfrm>
          <a:prstGeom prst="rect">
            <a:avLst/>
          </a:prstGeom>
          <a:noFill/>
          <a:ln w="12700">
            <a:noFill/>
            <a:miter lim="800000"/>
            <a:headEnd type="none" w="sm" len="sm"/>
            <a:tailEnd type="none" w="sm" len="sm"/>
          </a:ln>
          <a:effectLst/>
        </p:spPr>
        <p:txBody>
          <a:bodyPr wrap="square">
            <a:spAutoFit/>
          </a:bodyPr>
          <a:lstStyle/>
          <a:p>
            <a:pPr marL="571500" marR="0" lvl="0" indent="-571500" algn="l" defTabSz="914400" rtl="0" eaLnBrk="1" fontAlgn="auto" latinLnBrk="0" hangingPunct="1">
              <a:lnSpc>
                <a:spcPct val="150000"/>
              </a:lnSpc>
              <a:spcBef>
                <a:spcPts val="0"/>
              </a:spcBef>
              <a:spcAft>
                <a:spcPts val="0"/>
              </a:spcAft>
              <a:buClrTx/>
              <a:buSzPct val="100000"/>
              <a:buFont typeface="Wingdings" panose="05000000000000000000" pitchFamily="2" charset="2"/>
              <a:buChar char="&amp;"/>
              <a:tabLst/>
              <a:defRPr/>
            </a:pP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sng" strike="noStrike" kern="1200" cap="none" spc="0" normalizeH="0" baseline="0" noProof="0" dirty="0" err="1">
                <a:ln>
                  <a:noFill/>
                </a:ln>
                <a:solidFill>
                  <a:prstClr val="black"/>
                </a:solidFill>
                <a:effectLst/>
                <a:uLnTx/>
                <a:uFillTx/>
                <a:latin typeface="Calibri Light"/>
                <a:ea typeface="+mn-ea"/>
                <a:cs typeface="+mn-cs"/>
              </a:rPr>
              <a:t>Vòng</a:t>
            </a:r>
            <a:r>
              <a:rPr kumimoji="0" lang="en-US" sz="3600" b="1" i="0" u="sng" strike="noStrike" kern="1200" cap="none" spc="0" normalizeH="0" baseline="0" noProof="0" dirty="0">
                <a:ln>
                  <a:noFill/>
                </a:ln>
                <a:solidFill>
                  <a:prstClr val="black"/>
                </a:solidFill>
                <a:effectLst/>
                <a:uLnTx/>
                <a:uFillTx/>
                <a:latin typeface="Calibri Light"/>
                <a:ea typeface="+mn-ea"/>
                <a:cs typeface="+mn-cs"/>
              </a:rPr>
              <a:t> </a:t>
            </a:r>
            <a:r>
              <a:rPr kumimoji="0" lang="en-US" sz="3600" b="1" i="0" u="sng" strike="noStrike" kern="1200" cap="none" spc="0" normalizeH="0" baseline="0" noProof="0" dirty="0" err="1">
                <a:ln>
                  <a:noFill/>
                </a:ln>
                <a:solidFill>
                  <a:prstClr val="black"/>
                </a:solidFill>
                <a:effectLst/>
                <a:uLnTx/>
                <a:uFillTx/>
                <a:latin typeface="Calibri Light"/>
                <a:ea typeface="+mn-ea"/>
                <a:cs typeface="+mn-cs"/>
              </a:rPr>
              <a:t>lặp</a:t>
            </a:r>
            <a:r>
              <a:rPr kumimoji="0" lang="en-US" sz="3600" b="1" i="0" u="sng" strike="noStrike" kern="1200" cap="none" spc="0" normalizeH="0" baseline="0" noProof="0" dirty="0">
                <a:ln>
                  <a:noFill/>
                </a:ln>
                <a:solidFill>
                  <a:prstClr val="black"/>
                </a:solidFill>
                <a:effectLst/>
                <a:uLnTx/>
                <a:uFillTx/>
                <a:latin typeface="Calibri Light"/>
                <a:ea typeface="+mn-ea"/>
                <a:cs typeface="+mn-cs"/>
              </a:rPr>
              <a:t> for </a:t>
            </a:r>
            <a:r>
              <a:rPr kumimoji="0" lang="en-US" sz="3600" b="1" i="0" u="sng" strike="noStrike" kern="1200" cap="none" spc="0" normalizeH="0" baseline="0" noProof="0" dirty="0" err="1">
                <a:ln>
                  <a:noFill/>
                </a:ln>
                <a:solidFill>
                  <a:prstClr val="black"/>
                </a:solidFill>
                <a:effectLst/>
                <a:uLnTx/>
                <a:uFillTx/>
                <a:latin typeface="Calibri Light"/>
                <a:ea typeface="+mn-ea"/>
                <a:cs typeface="+mn-cs"/>
              </a:rPr>
              <a:t>lồng</a:t>
            </a:r>
            <a:r>
              <a:rPr kumimoji="0" lang="en-US" sz="3600" b="1" i="0" u="sng" strike="noStrike" kern="1200" cap="none" spc="0" normalizeH="0" baseline="0" noProof="0" dirty="0">
                <a:ln>
                  <a:noFill/>
                </a:ln>
                <a:solidFill>
                  <a:prstClr val="black"/>
                </a:solidFill>
                <a:effectLst/>
                <a:uLnTx/>
                <a:uFillTx/>
                <a:latin typeface="Calibri Light"/>
                <a:ea typeface="+mn-ea"/>
                <a:cs typeface="+mn-cs"/>
              </a:rPr>
              <a:t> </a:t>
            </a:r>
            <a:r>
              <a:rPr kumimoji="0" lang="en-US" sz="3600" b="1" i="0" u="sng" strike="noStrike" kern="1200" cap="none" spc="0" normalizeH="0" baseline="0" noProof="0" dirty="0" err="1">
                <a:ln>
                  <a:noFill/>
                </a:ln>
                <a:solidFill>
                  <a:prstClr val="black"/>
                </a:solidFill>
                <a:effectLst/>
                <a:uLnTx/>
                <a:uFillTx/>
                <a:latin typeface="Calibri Light"/>
                <a:ea typeface="+mn-ea"/>
                <a:cs typeface="+mn-cs"/>
              </a:rPr>
              <a:t>nhau</a:t>
            </a:r>
            <a:r>
              <a:rPr kumimoji="0" lang="en-US" sz="3600" b="1" i="0" u="sng" strike="noStrike" kern="1200" cap="none" spc="0" normalizeH="0" baseline="0" noProof="0" dirty="0">
                <a:ln>
                  <a:noFill/>
                </a:ln>
                <a:solidFill>
                  <a:prstClr val="black"/>
                </a:solidFill>
                <a:effectLst/>
                <a:uLnTx/>
                <a:uFillTx/>
                <a:latin typeface="Calibri Light"/>
                <a:ea typeface="+mn-ea"/>
                <a:cs typeface="+mn-cs"/>
              </a:rPr>
              <a:t>:</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thời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gian</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thực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vòng</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lặp</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a:ln>
                  <a:noFill/>
                </a:ln>
                <a:solidFill>
                  <a:srgbClr val="0070C0"/>
                </a:solidFill>
                <a:effectLst/>
                <a:uLnTx/>
                <a:uFillTx/>
                <a:latin typeface="Calibri Light"/>
                <a:ea typeface="+mn-ea"/>
                <a:cs typeface="+mn-cs"/>
              </a:rPr>
              <a:t>for</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lồng</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nhau</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srgbClr val="FF0000"/>
                </a:solidFill>
                <a:effectLst/>
                <a:uLnTx/>
                <a:uFillTx/>
                <a:latin typeface="Calibri Light"/>
                <a:ea typeface="+mn-ea"/>
                <a:cs typeface="+mn-cs"/>
              </a:rPr>
              <a:t>bằng</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thời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gian</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thực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các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phép</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toán</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cơ</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bản</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srgbClr val="FF0000"/>
                </a:solidFill>
                <a:effectLst/>
                <a:uLnTx/>
                <a:uFillTx/>
                <a:latin typeface="Calibri Light"/>
                <a:ea typeface="+mn-ea"/>
                <a:cs typeface="+mn-cs"/>
              </a:rPr>
              <a:t>nhân</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với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tích</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kích</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thước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của</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mỗi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vòng</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lặp</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030213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p:cNvSpPr>
            <a:spLocks noGrp="1"/>
          </p:cNvSpPr>
          <p:nvPr>
            <p:ph type="title"/>
          </p:nvPr>
        </p:nvSpPr>
        <p:spPr>
          <a:xfrm>
            <a:off x="0" y="4"/>
            <a:ext cx="12192000" cy="1325563"/>
          </a:xfrm>
        </p:spPr>
        <p:txBody>
          <a:bodyPr>
            <a:normAutofit fontScale="90000"/>
            <a:scene3d>
              <a:camera prst="orthographicFront"/>
              <a:lightRig rig="soft" dir="t">
                <a:rot lat="0" lon="0" rev="15600000"/>
              </a:lightRig>
            </a:scene3d>
            <a:sp3d extrusionH="57150" prstMaterial="softEdge">
              <a:bevelT w="25400" h="38100"/>
            </a:sp3d>
          </a:bodyPr>
          <a:lstStyle/>
          <a:p>
            <a:pPr>
              <a:lnSpc>
                <a:spcPct val="150000"/>
              </a:lnSpc>
            </a:pPr>
            <a:r>
              <a:rPr lang="en-US" b="1">
                <a:ln/>
                <a:solidFill>
                  <a:srgbClr val="0070C0"/>
                </a:solidFill>
              </a:rPr>
              <a:t>(3) Cách tính các thao tác cơ bản của các đoạn chương trình kế tiếp nhau (nối tiếp)</a:t>
            </a:r>
          </a:p>
        </p:txBody>
      </p:sp>
      <p:sp>
        <p:nvSpPr>
          <p:cNvPr id="4" name="Text Box 1027"/>
          <p:cNvSpPr txBox="1">
            <a:spLocks noChangeArrowheads="1"/>
          </p:cNvSpPr>
          <p:nvPr/>
        </p:nvSpPr>
        <p:spPr bwMode="auto">
          <a:xfrm>
            <a:off x="1" y="3862429"/>
            <a:ext cx="5345603" cy="2741776"/>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err="1">
                <a:ln>
                  <a:noFill/>
                </a:ln>
                <a:solidFill>
                  <a:srgbClr val="C00000"/>
                </a:solidFill>
                <a:effectLst/>
                <a:uLnTx/>
                <a:uFillTx/>
                <a:latin typeface="Calibri Light"/>
                <a:ea typeface="Arial Unicode MS" pitchFamily="34" charset="-128"/>
                <a:cs typeface="Courier New" panose="02070309020205020404" pitchFamily="49" charset="0"/>
              </a:rPr>
              <a:t>TongMaTran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a[][]</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sum = 0, i, j;</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r>
            <a:b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b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for</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 = 0</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 &lt; 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          for</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j = 0</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j &lt; 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j++</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sum</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sum + a[i][j]</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return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sum</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p>
        </p:txBody>
      </p:sp>
      <p:sp>
        <p:nvSpPr>
          <p:cNvPr id="5" name="Text Box 1027"/>
          <p:cNvSpPr txBox="1">
            <a:spLocks noChangeArrowheads="1"/>
          </p:cNvSpPr>
          <p:nvPr/>
        </p:nvSpPr>
        <p:spPr bwMode="auto">
          <a:xfrm>
            <a:off x="137468" y="1489985"/>
            <a:ext cx="4404557" cy="2372444"/>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err="1">
                <a:ln>
                  <a:noFill/>
                </a:ln>
                <a:solidFill>
                  <a:srgbClr val="C00000"/>
                </a:solidFill>
                <a:effectLst/>
                <a:uLnTx/>
                <a:uFillTx/>
                <a:latin typeface="Calibri Light"/>
                <a:ea typeface="Arial Unicode MS" pitchFamily="34" charset="-128"/>
                <a:cs typeface="Arial Unicode MS" pitchFamily="34" charset="-128"/>
              </a:rPr>
              <a:t>TongTu1DenN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sum = 0, i;</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r>
            <a:b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b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for</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i = 1;</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i &lt;= 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i++</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sum</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sum + i</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return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sum</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p>
        </p:txBody>
      </p:sp>
      <p:sp>
        <p:nvSpPr>
          <p:cNvPr id="6" name="Text Box 1027"/>
          <p:cNvSpPr txBox="1">
            <a:spLocks noChangeArrowheads="1"/>
          </p:cNvSpPr>
          <p:nvPr/>
        </p:nvSpPr>
        <p:spPr bwMode="auto">
          <a:xfrm>
            <a:off x="4542028" y="1594051"/>
            <a:ext cx="7150305" cy="397031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B0F0"/>
                </a:solidFill>
                <a:effectLst/>
                <a:uLnTx/>
                <a:uFillTx/>
                <a:latin typeface="Calibri Light"/>
                <a:ea typeface="Arial Unicode MS" pitchFamily="34" charset="-128"/>
                <a:cs typeface="Arial Unicode MS" pitchFamily="34" charset="-128"/>
              </a:rPr>
              <a:t>void</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a:ln>
                  <a:noFill/>
                </a:ln>
                <a:solidFill>
                  <a:srgbClr val="C00000"/>
                </a:solidFill>
                <a:effectLst/>
                <a:uLnTx/>
                <a:uFillTx/>
                <a:latin typeface="Calibri Light"/>
                <a:ea typeface="Arial Unicode MS" pitchFamily="34" charset="-128"/>
                <a:cs typeface="Arial Unicode MS" pitchFamily="34" charset="-128"/>
              </a:rPr>
              <a:t>main(</a:t>
            </a:r>
            <a:r>
              <a:rPr kumimoji="0" lang="en-US" sz="2800" b="1" i="0" u="none" strike="noStrike" kern="1200" cap="none" spc="0" normalizeH="0" baseline="0" noProof="0">
                <a:ln>
                  <a:noFill/>
                </a:ln>
                <a:solidFill>
                  <a:srgbClr val="00B0F0"/>
                </a:solidFill>
                <a:effectLst/>
                <a:uLnTx/>
                <a:uFillTx/>
                <a:latin typeface="Calibri Light"/>
                <a:ea typeface="Arial Unicode MS" pitchFamily="34" charset="-128"/>
                <a:cs typeface="Arial Unicode MS" pitchFamily="34" charset="-128"/>
              </a:rPr>
              <a:t>int</a:t>
            </a:r>
            <a:r>
              <a:rPr kumimoji="0" lang="en-US" sz="2800" b="1" i="0" u="none" strike="noStrike" kern="1200" cap="none" spc="0" normalizeH="0" baseline="0" noProof="0">
                <a:ln>
                  <a:noFill/>
                </a:ln>
                <a:solidFill>
                  <a:srgbClr val="C0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n)</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a:ln>
                  <a:noFill/>
                </a:ln>
                <a:solidFill>
                  <a:srgbClr val="00B0F0"/>
                </a:solidFill>
                <a:effectLst/>
                <a:uLnTx/>
                <a:uFillTx/>
                <a:latin typeface="Calibri Light"/>
                <a:ea typeface="Arial Unicode MS" pitchFamily="34" charset="-128"/>
                <a:cs typeface="Arial Unicode MS" pitchFamily="34" charset="-128"/>
              </a:rPr>
              <a:t>int</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sum1</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sum2</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n</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a[20][20]</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a:ln>
                  <a:noFill/>
                </a:ln>
                <a:solidFill>
                  <a:srgbClr val="00B0F0"/>
                </a:solidFill>
                <a:effectLst/>
                <a:uLnTx/>
                <a:uFillTx/>
                <a:latin typeface="Calibri Light"/>
                <a:ea typeface="Arial Unicode MS" pitchFamily="34" charset="-128"/>
                <a:cs typeface="Arial Unicode MS" pitchFamily="34" charset="-128"/>
              </a:rPr>
              <a:t>cout</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&lt;&lt;“</a:t>
            </a:r>
            <a:r>
              <a:rPr kumimoji="0" lang="en-US" sz="2800" b="1" i="0" u="none" strike="noStrike" kern="1200" cap="none" spc="0" normalizeH="0" baseline="0" noProof="0">
                <a:ln>
                  <a:noFill/>
                </a:ln>
                <a:solidFill>
                  <a:prstClr val="black"/>
                </a:solidFill>
                <a:effectLst/>
                <a:uLnTx/>
                <a:uFillTx/>
                <a:latin typeface="Calibri Light"/>
                <a:ea typeface="Arial Unicode MS" pitchFamily="34" charset="-128"/>
                <a:cs typeface="Arial Unicode MS" pitchFamily="34" charset="-128"/>
              </a:rPr>
              <a:t>Nhap n: </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a:ln>
                  <a:noFill/>
                </a:ln>
                <a:solidFill>
                  <a:srgbClr val="00B0F0"/>
                </a:solidFill>
                <a:effectLst/>
                <a:uLnTx/>
                <a:uFillTx/>
                <a:latin typeface="Calibri Light"/>
                <a:ea typeface="Arial Unicode MS" pitchFamily="34" charset="-128"/>
                <a:cs typeface="Arial Unicode MS" pitchFamily="34" charset="-128"/>
              </a:rPr>
              <a:t>cin</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&gt;&gt;</a:t>
            </a:r>
            <a:r>
              <a:rPr kumimoji="0" lang="en-US" sz="28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n</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a:ln>
                  <a:noFill/>
                </a:ln>
                <a:solidFill>
                  <a:srgbClr val="C00000"/>
                </a:solidFill>
                <a:effectLst/>
                <a:uLnTx/>
                <a:uFillTx/>
                <a:latin typeface="Calibri Light"/>
                <a:ea typeface="Arial Unicode MS" pitchFamily="34" charset="-128"/>
                <a:cs typeface="Arial Unicode MS" pitchFamily="34" charset="-128"/>
              </a:rPr>
              <a:t>NhapMaTran</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a:t>
            </a:r>
            <a:r>
              <a:rPr kumimoji="0" lang="en-US" sz="28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a, n</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sum1</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 </a:t>
            </a:r>
            <a:r>
              <a:rPr kumimoji="0" lang="en-US" sz="2800" b="1" i="0" u="none" strike="noStrike" kern="1200" cap="none" spc="0" normalizeH="0" baseline="0" noProof="0">
                <a:ln>
                  <a:noFill/>
                </a:ln>
                <a:solidFill>
                  <a:srgbClr val="C00000"/>
                </a:solidFill>
                <a:effectLst/>
                <a:uLnTx/>
                <a:uFillTx/>
                <a:latin typeface="Calibri Light"/>
                <a:ea typeface="Arial Unicode MS" pitchFamily="34" charset="-128"/>
                <a:cs typeface="Arial Unicode MS" pitchFamily="34" charset="-128"/>
              </a:rPr>
              <a:t>TongTu1DenN(</a:t>
            </a:r>
            <a:r>
              <a:rPr kumimoji="0" lang="en-US" sz="28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n</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sum2</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 = </a:t>
            </a:r>
            <a:r>
              <a:rPr kumimoji="0" lang="en-US" sz="2800" b="1" i="0" u="none" strike="noStrike" kern="1200" cap="none" spc="0" normalizeH="0" baseline="0" noProof="0">
                <a:ln>
                  <a:noFill/>
                </a:ln>
                <a:solidFill>
                  <a:srgbClr val="C00000"/>
                </a:solidFill>
                <a:effectLst/>
                <a:uLnTx/>
                <a:uFillTx/>
                <a:latin typeface="Calibri Light"/>
                <a:ea typeface="Arial Unicode MS" pitchFamily="34" charset="-128"/>
                <a:cs typeface="Arial Unicode MS" pitchFamily="34" charset="-128"/>
              </a:rPr>
              <a:t>TongMaTran</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a:t>
            </a:r>
            <a:r>
              <a:rPr kumimoji="0" lang="en-US" sz="28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a, n</a:t>
            </a: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800" b="1" i="0" u="none" strike="noStrike" kern="1200" cap="none" spc="0" normalizeH="0" baseline="0" noProof="0">
                <a:ln>
                  <a:noFill/>
                </a:ln>
                <a:solidFill>
                  <a:srgbClr val="FF0000"/>
                </a:solidFill>
                <a:effectLst/>
                <a:uLnTx/>
                <a:uFillTx/>
                <a:latin typeface="Calibri Light"/>
                <a:ea typeface="Arial Unicode MS" pitchFamily="34" charset="-128"/>
                <a:cs typeface="Arial Unicode MS" pitchFamily="34" charset="-128"/>
              </a:rPr>
              <a:t>}</a:t>
            </a:r>
            <a:endPar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endParaRPr>
          </a:p>
        </p:txBody>
      </p:sp>
      <p:sp>
        <p:nvSpPr>
          <p:cNvPr id="7" name="Text Box 1027"/>
          <p:cNvSpPr txBox="1">
            <a:spLocks noChangeArrowheads="1"/>
          </p:cNvSpPr>
          <p:nvPr/>
        </p:nvSpPr>
        <p:spPr bwMode="auto">
          <a:xfrm>
            <a:off x="10293786" y="3768953"/>
            <a:ext cx="2202124"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2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O(n</a:t>
            </a:r>
            <a:r>
              <a:rPr kumimoji="0" lang="en-US" sz="3200" b="0" i="0" u="none" strike="noStrike" kern="1200" cap="none" spc="0" normalizeH="0" baseline="3000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32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32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8" name="Text Box 1027"/>
          <p:cNvSpPr txBox="1">
            <a:spLocks noChangeArrowheads="1"/>
          </p:cNvSpPr>
          <p:nvPr/>
        </p:nvSpPr>
        <p:spPr bwMode="auto">
          <a:xfrm>
            <a:off x="10280848" y="4160218"/>
            <a:ext cx="1898216"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2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O(n)</a:t>
            </a:r>
            <a:endParaRPr kumimoji="0" lang="en-US" sz="32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9" name="Text Box 1027"/>
          <p:cNvSpPr txBox="1">
            <a:spLocks noChangeArrowheads="1"/>
          </p:cNvSpPr>
          <p:nvPr/>
        </p:nvSpPr>
        <p:spPr bwMode="auto">
          <a:xfrm>
            <a:off x="10300575" y="4572852"/>
            <a:ext cx="1891429"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2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O(n</a:t>
            </a:r>
            <a:r>
              <a:rPr kumimoji="0" lang="en-US" sz="3200" b="0" i="0" u="none" strike="noStrike" kern="1200" cap="none" spc="0" normalizeH="0" baseline="3000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32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32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10" name="Text Box 1027"/>
          <p:cNvSpPr txBox="1">
            <a:spLocks noChangeArrowheads="1"/>
          </p:cNvSpPr>
          <p:nvPr/>
        </p:nvSpPr>
        <p:spPr bwMode="auto">
          <a:xfrm>
            <a:off x="4640176" y="5818991"/>
            <a:ext cx="7157085"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T(n) =  </a:t>
            </a:r>
            <a:r>
              <a:rPr kumimoji="0" lang="en-US" sz="3200" b="1"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max</a:t>
            </a:r>
            <a:r>
              <a:rPr kumimoji="0" lang="en-US" sz="32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(O(n</a:t>
            </a:r>
            <a:r>
              <a:rPr kumimoji="0" lang="en-US" sz="3200" b="0" i="0" u="none" strike="noStrike" kern="1200" cap="none" spc="0" normalizeH="0" baseline="3000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32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O(n), O(n</a:t>
            </a:r>
            <a:r>
              <a:rPr kumimoji="0" lang="en-US" sz="3200" b="0" i="0" u="none" strike="noStrike" kern="1200" cap="none" spc="0" normalizeH="0" baseline="3000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32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3200" b="1"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1" name="Text Box 1027"/>
          <p:cNvSpPr txBox="1">
            <a:spLocks noChangeArrowheads="1"/>
          </p:cNvSpPr>
          <p:nvPr/>
        </p:nvSpPr>
        <p:spPr bwMode="auto">
          <a:xfrm>
            <a:off x="10336022" y="5818991"/>
            <a:ext cx="2165360"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32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O(</a:t>
            </a:r>
            <a:r>
              <a:rPr kumimoji="0" lang="en-US" sz="3200" b="1"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3200" b="1" i="0" u="none" strike="noStrike" kern="1200" cap="none" spc="0" normalizeH="0" baseline="3000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32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32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cxnSp>
        <p:nvCxnSpPr>
          <p:cNvPr id="3" name="Straight Arrow Connector 2"/>
          <p:cNvCxnSpPr>
            <a:endCxn id="7" idx="1"/>
          </p:cNvCxnSpPr>
          <p:nvPr/>
        </p:nvCxnSpPr>
        <p:spPr>
          <a:xfrm>
            <a:off x="7719934" y="4056154"/>
            <a:ext cx="2573852" cy="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 idx="1"/>
          </p:cNvCxnSpPr>
          <p:nvPr/>
        </p:nvCxnSpPr>
        <p:spPr>
          <a:xfrm>
            <a:off x="8694298" y="4452606"/>
            <a:ext cx="1586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1"/>
          </p:cNvCxnSpPr>
          <p:nvPr/>
        </p:nvCxnSpPr>
        <p:spPr>
          <a:xfrm>
            <a:off x="8694297" y="4864533"/>
            <a:ext cx="1606278" cy="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8757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p:cNvSpPr>
            <a:spLocks noGrp="1"/>
          </p:cNvSpPr>
          <p:nvPr>
            <p:ph type="title"/>
          </p:nvPr>
        </p:nvSpPr>
        <p:spPr>
          <a:xfrm>
            <a:off x="0" y="133354"/>
            <a:ext cx="12192000" cy="1325563"/>
          </a:xfrm>
        </p:spPr>
        <p:txBody>
          <a:bodyPr>
            <a:normAutofit fontScale="90000"/>
            <a:scene3d>
              <a:camera prst="orthographicFront"/>
              <a:lightRig rig="soft" dir="t">
                <a:rot lat="0" lon="0" rev="15600000"/>
              </a:lightRig>
            </a:scene3d>
            <a:sp3d extrusionH="57150" prstMaterial="softEdge">
              <a:bevelT w="25400" h="38100"/>
            </a:sp3d>
          </a:bodyPr>
          <a:lstStyle/>
          <a:p>
            <a:pPr>
              <a:lnSpc>
                <a:spcPct val="150000"/>
              </a:lnSpc>
            </a:pPr>
            <a:r>
              <a:rPr lang="en-US" b="1">
                <a:ln/>
                <a:solidFill>
                  <a:srgbClr val="0070C0"/>
                </a:solidFill>
              </a:rPr>
              <a:t>(4) Cách tính các thao tác cơ bản của câu lệnh điều kiện if…else</a:t>
            </a:r>
          </a:p>
        </p:txBody>
      </p:sp>
      <p:sp>
        <p:nvSpPr>
          <p:cNvPr id="6" name="Text Box 1027"/>
          <p:cNvSpPr txBox="1">
            <a:spLocks noChangeArrowheads="1"/>
          </p:cNvSpPr>
          <p:nvPr/>
        </p:nvSpPr>
        <p:spPr bwMode="auto">
          <a:xfrm>
            <a:off x="516097" y="2454650"/>
            <a:ext cx="7150305" cy="34778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00B0F0"/>
                </a:solidFill>
                <a:effectLst/>
                <a:uLnTx/>
                <a:uFillTx/>
                <a:latin typeface="Calibri Light"/>
                <a:ea typeface="Arial Unicode MS" pitchFamily="34" charset="-128"/>
                <a:cs typeface="Arial Unicode MS" pitchFamily="34" charset="-128"/>
              </a:rPr>
              <a:t>If &lt;</a:t>
            </a:r>
            <a:r>
              <a:rPr kumimoji="0" lang="en-US" sz="44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condition&gt;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00B0F0"/>
                </a:solidFill>
                <a:effectLst/>
                <a:uLnTx/>
                <a:uFillTx/>
                <a:latin typeface="Calibri Light"/>
                <a:ea typeface="Arial Unicode MS" pitchFamily="34" charset="-128"/>
                <a:cs typeface="Arial Unicode MS" pitchFamily="34" charset="-128"/>
              </a:rPr>
              <a:t>      </a:t>
            </a:r>
            <a:r>
              <a:rPr kumimoji="0" lang="en-US" sz="44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S1;</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00B0F0"/>
                </a:solidFill>
                <a:effectLst/>
                <a:uLnTx/>
                <a:uFillTx/>
                <a:latin typeface="Calibri Light"/>
                <a:ea typeface="Arial Unicode MS" pitchFamily="34" charset="-128"/>
                <a:cs typeface="Arial Unicode MS" pitchFamily="34" charset="-128"/>
              </a:rPr>
              <a:t>else</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00B0F0"/>
                </a:solidFill>
                <a:effectLst/>
                <a:uLnTx/>
                <a:uFillTx/>
                <a:latin typeface="Calibri Light"/>
                <a:ea typeface="Arial Unicode MS" pitchFamily="34" charset="-128"/>
                <a:cs typeface="Arial Unicode MS" pitchFamily="34" charset="-128"/>
              </a:rPr>
              <a:t>      </a:t>
            </a:r>
            <a:r>
              <a:rPr kumimoji="0" lang="en-US" sz="4400" b="1" i="0" u="none" strike="noStrike" kern="1200" cap="none" spc="0" normalizeH="0" baseline="0" noProof="0">
                <a:ln>
                  <a:noFill/>
                </a:ln>
                <a:solidFill>
                  <a:srgbClr val="00B050"/>
                </a:solidFill>
                <a:effectLst/>
                <a:uLnTx/>
                <a:uFillTx/>
                <a:latin typeface="Calibri Light"/>
                <a:ea typeface="Arial Unicode MS" pitchFamily="34" charset="-128"/>
                <a:cs typeface="Arial Unicode MS" pitchFamily="34" charset="-128"/>
              </a:rPr>
              <a:t>S2;</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00B0F0"/>
                </a:solidFill>
                <a:effectLst/>
                <a:uLnTx/>
                <a:uFillTx/>
                <a:latin typeface="Calibri Light"/>
                <a:ea typeface="Arial Unicode MS" pitchFamily="34" charset="-128"/>
                <a:cs typeface="Arial Unicode MS" pitchFamily="34" charset="-128"/>
              </a:rPr>
              <a:t>   </a:t>
            </a:r>
            <a:endParaRPr kumimoji="0" lang="en-US" sz="4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endParaRPr>
          </a:p>
        </p:txBody>
      </p:sp>
      <p:sp>
        <p:nvSpPr>
          <p:cNvPr id="10" name="Text Box 1027"/>
          <p:cNvSpPr txBox="1">
            <a:spLocks noChangeArrowheads="1"/>
          </p:cNvSpPr>
          <p:nvPr/>
        </p:nvSpPr>
        <p:spPr bwMode="auto">
          <a:xfrm>
            <a:off x="4167268" y="3299865"/>
            <a:ext cx="8769245" cy="58477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T(n) =  </a:t>
            </a:r>
            <a:r>
              <a:rPr kumimoji="0" lang="en-US" sz="3200" b="1"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max</a:t>
            </a:r>
            <a:r>
              <a:rPr kumimoji="0" lang="en-US" sz="32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(do_phuc_tap(S1), do_phuc_tap(S2));</a:t>
            </a:r>
            <a:endParaRPr kumimoji="0" lang="en-US" sz="3200" b="1"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4" name="Text Box 1027"/>
          <p:cNvSpPr txBox="1">
            <a:spLocks noChangeArrowheads="1"/>
          </p:cNvSpPr>
          <p:nvPr/>
        </p:nvSpPr>
        <p:spPr bwMode="auto">
          <a:xfrm>
            <a:off x="4167268" y="2170777"/>
            <a:ext cx="7157085" cy="107721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Độ phức tạp của chương trình là độ phức tạp lớn nhất của S1 và S2</a:t>
            </a:r>
            <a:endParaRPr kumimoji="0" lang="en-US" sz="3200" b="1"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12/09/2018</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7142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p:cNvSpPr>
            <a:spLocks noGrp="1"/>
          </p:cNvSpPr>
          <p:nvPr>
            <p:ph type="title"/>
          </p:nvPr>
        </p:nvSpPr>
        <p:spPr>
          <a:xfrm>
            <a:off x="0" y="4"/>
            <a:ext cx="12192000" cy="1325563"/>
          </a:xfrm>
        </p:spPr>
        <p:txBody>
          <a:bodyPr>
            <a:normAutofit/>
            <a:scene3d>
              <a:camera prst="orthographicFront"/>
              <a:lightRig rig="soft" dir="t">
                <a:rot lat="0" lon="0" rev="15600000"/>
              </a:lightRig>
            </a:scene3d>
            <a:sp3d extrusionH="57150" prstMaterial="softEdge">
              <a:bevelT w="25400" h="38100"/>
            </a:sp3d>
          </a:bodyPr>
          <a:lstStyle/>
          <a:p>
            <a:pPr>
              <a:lnSpc>
                <a:spcPct val="150000"/>
              </a:lnSpc>
            </a:pPr>
            <a:r>
              <a:rPr lang="en-US" b="1">
                <a:ln/>
                <a:solidFill>
                  <a:srgbClr val="0070C0"/>
                </a:solidFill>
              </a:rPr>
              <a:t>(5) Đánh giá thuật giải đệ quy</a:t>
            </a:r>
          </a:p>
        </p:txBody>
      </p:sp>
      <p:sp>
        <p:nvSpPr>
          <p:cNvPr id="7" name="Text Box 1027"/>
          <p:cNvSpPr txBox="1">
            <a:spLocks noChangeArrowheads="1"/>
          </p:cNvSpPr>
          <p:nvPr/>
        </p:nvSpPr>
        <p:spPr bwMode="auto">
          <a:xfrm>
            <a:off x="139485" y="2265965"/>
            <a:ext cx="5049377" cy="2805896"/>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dirty="0" err="1">
                <a:ln>
                  <a:noFill/>
                </a:ln>
                <a:solidFill>
                  <a:srgbClr val="C00000"/>
                </a:solidFill>
                <a:effectLst/>
                <a:uLnTx/>
                <a:uFillTx/>
                <a:latin typeface="Calibri Light"/>
                <a:ea typeface="Arial Unicode MS" pitchFamily="34" charset="-128"/>
                <a:cs typeface="Arial Unicode MS" pitchFamily="34" charset="-128"/>
              </a:rPr>
              <a:t>TinhTong</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r>
              <a:rPr kumimoji="0" lang="en-US" sz="28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n</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b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b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if</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n</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1</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return</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 1;</a:t>
            </a:r>
            <a:endPar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endParaRP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return</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n</a:t>
            </a: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 </a:t>
            </a:r>
            <a:r>
              <a:rPr kumimoji="0" lang="en-US" sz="2800" b="1" i="0" u="none" strike="noStrike" kern="1200" cap="none" spc="0" normalizeH="0" baseline="0" noProof="0" dirty="0" err="1">
                <a:ln>
                  <a:noFill/>
                </a:ln>
                <a:solidFill>
                  <a:srgbClr val="C00000"/>
                </a:solidFill>
                <a:effectLst/>
                <a:uLnTx/>
                <a:uFillTx/>
                <a:latin typeface="Calibri Light"/>
                <a:ea typeface="Arial Unicode MS" pitchFamily="34" charset="-128"/>
                <a:cs typeface="Arial Unicode MS" pitchFamily="34" charset="-128"/>
              </a:rPr>
              <a:t>TinhTong</a:t>
            </a:r>
            <a:r>
              <a:rPr kumimoji="0" lang="en-US" sz="28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(n-1);</a:t>
            </a:r>
            <a:endPar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endParaRP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p:txBody>
      </p:sp>
      <mc:AlternateContent xmlns:mc="http://schemas.openxmlformats.org/markup-compatibility/2006" xmlns:a14="http://schemas.microsoft.com/office/drawing/2010/main">
        <mc:Choice Requires="a14">
          <p:sp>
            <p:nvSpPr>
              <p:cNvPr id="8" name="Text Box 1027"/>
              <p:cNvSpPr txBox="1">
                <a:spLocks noChangeArrowheads="1"/>
              </p:cNvSpPr>
              <p:nvPr/>
            </p:nvSpPr>
            <p:spPr bwMode="auto">
              <a:xfrm>
                <a:off x="5021950" y="1489984"/>
                <a:ext cx="6294647" cy="91614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a:t>
                </a:r>
                <a14:m>
                  <m:oMath xmlns:m="http://schemas.openxmlformats.org/officeDocument/2006/math">
                    <m:d>
                      <m:dPr>
                        <m:begChr m:val="{"/>
                        <m:end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ctrlPr>
                      </m:dPr>
                      <m:e>
                        <m:eqArr>
                          <m:eqArr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ctrlPr>
                          </m:eqArrPr>
                          <m:e>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ctrlPr>
                              </m:dPr>
                              <m:e>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n</m:t>
                                </m:r>
                              </m:e>
                            </m:d>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 </m:t>
                            </m:r>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C</m:t>
                            </m:r>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1 </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ctrlPr>
                              </m:dPr>
                              <m:e>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khi</m:t>
                                </m:r>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 </m:t>
                                </m:r>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n</m:t>
                                </m:r>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=1</m:t>
                                </m:r>
                              </m:e>
                            </m:d>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               </m:t>
                            </m:r>
                          </m:e>
                          <m:e>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ctrlPr>
                              </m:dPr>
                              <m:e>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n</m:t>
                                </m:r>
                              </m:e>
                            </m:d>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 </m:t>
                            </m:r>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ctrlPr>
                              </m:dPr>
                              <m:e>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n</m:t>
                                </m:r>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−1</m:t>
                                </m:r>
                              </m:e>
                            </m:d>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m:t>
                            </m:r>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C</m:t>
                            </m:r>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2 (</m:t>
                            </m:r>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n</m:t>
                            </m:r>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&gt;1</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m:t>
                            </m:r>
                          </m:e>
                        </m:eqArr>
                      </m:e>
                    </m:d>
                  </m:oMath>
                </a14:m>
                <a:endPar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endParaRPr>
              </a:p>
            </p:txBody>
          </p:sp>
        </mc:Choice>
        <mc:Fallback xmlns="">
          <p:sp>
            <p:nvSpPr>
              <p:cNvPr id="8" name="Text Box 1027"/>
              <p:cNvSpPr txBox="1">
                <a:spLocks noRot="1" noChangeAspect="1" noMove="1" noResize="1" noEditPoints="1" noAdjustHandles="1" noChangeArrowheads="1" noChangeShapeType="1" noTextEdit="1"/>
              </p:cNvSpPr>
              <p:nvPr/>
            </p:nvSpPr>
            <p:spPr bwMode="auto">
              <a:xfrm>
                <a:off x="5021945" y="1489984"/>
                <a:ext cx="6294647" cy="916148"/>
              </a:xfrm>
              <a:prstGeom prst="rect">
                <a:avLst/>
              </a:prstGeom>
              <a:blipFill rotWithShape="0">
                <a:blip r:embed="rId3"/>
                <a:stretch>
                  <a:fillRect/>
                </a:stretch>
              </a:blipFill>
              <a:ln w="12700">
                <a:noFill/>
                <a:miter lim="800000"/>
                <a:headEnd type="none" w="sm" len="sm"/>
                <a:tailEnd type="none" w="sm" len="sm"/>
              </a:ln>
              <a:effectLst/>
            </p:spPr>
            <p:txBody>
              <a:bodyPr/>
              <a:lstStyle/>
              <a:p>
                <a:r>
                  <a:rPr lang="en-US">
                    <a:noFill/>
                  </a:rPr>
                  <a:t> </a:t>
                </a:r>
              </a:p>
            </p:txBody>
          </p:sp>
        </mc:Fallback>
      </mc:AlternateContent>
      <p:sp>
        <p:nvSpPr>
          <p:cNvPr id="9" name="Text Box 1027"/>
          <p:cNvSpPr txBox="1">
            <a:spLocks noChangeArrowheads="1"/>
          </p:cNvSpPr>
          <p:nvPr/>
        </p:nvSpPr>
        <p:spPr bwMode="auto">
          <a:xfrm>
            <a:off x="5188862" y="2512499"/>
            <a:ext cx="2656113"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T(n) = T(n-1) + </a:t>
            </a:r>
            <a:r>
              <a:rPr kumimoji="0" lang="en-US" sz="24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C2</a:t>
            </a:r>
            <a:endPar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1" name="Text Box 1027"/>
          <p:cNvSpPr txBox="1">
            <a:spLocks noChangeArrowheads="1"/>
          </p:cNvSpPr>
          <p:nvPr/>
        </p:nvSpPr>
        <p:spPr bwMode="auto">
          <a:xfrm>
            <a:off x="5740401" y="2950040"/>
            <a:ext cx="6350000"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(T(n-2) + C2) + C2 = T(n - 2) + 2C2</a:t>
            </a:r>
          </a:p>
        </p:txBody>
      </p:sp>
      <p:sp>
        <p:nvSpPr>
          <p:cNvPr id="12" name="Text Box 1027"/>
          <p:cNvSpPr txBox="1">
            <a:spLocks noChangeArrowheads="1"/>
          </p:cNvSpPr>
          <p:nvPr/>
        </p:nvSpPr>
        <p:spPr bwMode="auto">
          <a:xfrm>
            <a:off x="5740401" y="3395397"/>
            <a:ext cx="6350000"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(T(n-3) + C2) + 2C2 = T (n-3) + 3C2</a:t>
            </a:r>
          </a:p>
        </p:txBody>
      </p:sp>
      <p:sp>
        <p:nvSpPr>
          <p:cNvPr id="13" name="Text Box 1027"/>
          <p:cNvSpPr txBox="1">
            <a:spLocks noChangeArrowheads="1"/>
          </p:cNvSpPr>
          <p:nvPr/>
        </p:nvSpPr>
        <p:spPr bwMode="auto">
          <a:xfrm>
            <a:off x="5740401" y="4245730"/>
            <a:ext cx="6567715"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Tahoma" panose="020B0604030504040204" pitchFamily="34" charset="0"/>
                <a:cs typeface="Tahoma" panose="020B0604030504040204" pitchFamily="34" charset="0"/>
                <a:sym typeface="Symbol" panose="05050102010706020507" pitchFamily="18" charset="2"/>
              </a:rPr>
              <a:t></a:t>
            </a: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(T(n-k) + C2) + (k-1)C2 = T(n-k) + kC2</a:t>
            </a:r>
          </a:p>
        </p:txBody>
      </p:sp>
      <p:sp>
        <p:nvSpPr>
          <p:cNvPr id="15" name="Text Box 1027"/>
          <p:cNvSpPr txBox="1">
            <a:spLocks noChangeArrowheads="1"/>
          </p:cNvSpPr>
          <p:nvPr/>
        </p:nvSpPr>
        <p:spPr bwMode="auto">
          <a:xfrm>
            <a:off x="5246915" y="4737131"/>
            <a:ext cx="6593790"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C00000"/>
                </a:solidFill>
                <a:effectLst/>
                <a:uLnTx/>
                <a:uFillTx/>
                <a:latin typeface="Calibri Light"/>
                <a:ea typeface="Tahoma" panose="020B0604030504040204" pitchFamily="34" charset="0"/>
                <a:cs typeface="Tahoma" panose="020B0604030504040204" pitchFamily="34" charset="0"/>
              </a:rPr>
              <a:t>Chương</a:t>
            </a:r>
            <a:r>
              <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rPr>
              <a:t> </a:t>
            </a:r>
            <a:r>
              <a:rPr kumimoji="0" lang="en-US" sz="2400" b="1" i="0" u="none" strike="noStrike" kern="1200" cap="none" spc="0" normalizeH="0" baseline="0" noProof="0" dirty="0" err="1">
                <a:ln>
                  <a:noFill/>
                </a:ln>
                <a:solidFill>
                  <a:srgbClr val="C00000"/>
                </a:solidFill>
                <a:effectLst/>
                <a:uLnTx/>
                <a:uFillTx/>
                <a:latin typeface="Calibri Light"/>
                <a:ea typeface="Tahoma" panose="020B0604030504040204" pitchFamily="34" charset="0"/>
                <a:cs typeface="Tahoma" panose="020B0604030504040204" pitchFamily="34" charset="0"/>
              </a:rPr>
              <a:t>trình</a:t>
            </a:r>
            <a:r>
              <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rPr>
              <a:t> </a:t>
            </a:r>
            <a:r>
              <a:rPr kumimoji="0" lang="en-US" sz="2400" b="1" i="0" u="none" strike="noStrike" kern="1200" cap="none" spc="0" normalizeH="0" baseline="0" noProof="0" dirty="0" err="1">
                <a:ln>
                  <a:noFill/>
                </a:ln>
                <a:solidFill>
                  <a:srgbClr val="C00000"/>
                </a:solidFill>
                <a:effectLst/>
                <a:uLnTx/>
                <a:uFillTx/>
                <a:latin typeface="Calibri Light"/>
                <a:ea typeface="Tahoma" panose="020B0604030504040204" pitchFamily="34" charset="0"/>
                <a:cs typeface="Tahoma" panose="020B0604030504040204" pitchFamily="34" charset="0"/>
              </a:rPr>
              <a:t>dừng</a:t>
            </a:r>
            <a:r>
              <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rPr>
              <a:t> </a:t>
            </a:r>
            <a:r>
              <a:rPr kumimoji="0" lang="en-US" sz="2400" b="1" i="0" u="none" strike="noStrike" kern="1200" cap="none" spc="0" normalizeH="0" baseline="0" noProof="0" dirty="0" err="1">
                <a:ln>
                  <a:noFill/>
                </a:ln>
                <a:solidFill>
                  <a:srgbClr val="C00000"/>
                </a:solidFill>
                <a:effectLst/>
                <a:uLnTx/>
                <a:uFillTx/>
                <a:latin typeface="Calibri Light"/>
                <a:ea typeface="Tahoma" panose="020B0604030504040204" pitchFamily="34" charset="0"/>
                <a:cs typeface="Tahoma" panose="020B0604030504040204" pitchFamily="34" charset="0"/>
              </a:rPr>
              <a:t>khi</a:t>
            </a:r>
            <a:r>
              <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rPr>
              <a:t> n – k = 1 </a:t>
            </a:r>
            <a:r>
              <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k =n-1</a:t>
            </a:r>
            <a:endPar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endParaRPr>
          </a:p>
        </p:txBody>
      </p:sp>
      <p:sp>
        <p:nvSpPr>
          <p:cNvPr id="18" name="Text Box 1027"/>
          <p:cNvSpPr txBox="1">
            <a:spLocks noChangeArrowheads="1"/>
          </p:cNvSpPr>
          <p:nvPr/>
        </p:nvSpPr>
        <p:spPr bwMode="auto">
          <a:xfrm>
            <a:off x="5021951" y="5137243"/>
            <a:ext cx="6294646"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Tahoma" panose="020B0604030504040204" pitchFamily="34" charset="0"/>
                <a:cs typeface="Tahoma" panose="020B0604030504040204" pitchFamily="34" charset="0"/>
                <a:sym typeface="Symbol" panose="05050102010706020507" pitchFamily="18" charset="2"/>
              </a:rPr>
              <a:t> </a:t>
            </a: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T(n-(n-1)) + (n-1)</a:t>
            </a:r>
            <a:r>
              <a:rPr kumimoji="0" lang="en-US" sz="24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C2</a:t>
            </a: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 T(1)  + (n-1)</a:t>
            </a:r>
            <a:r>
              <a:rPr kumimoji="0" lang="en-US" sz="24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C2</a:t>
            </a:r>
            <a:endPar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19" name="Text Box 1027"/>
          <p:cNvSpPr txBox="1">
            <a:spLocks noChangeArrowheads="1"/>
          </p:cNvSpPr>
          <p:nvPr/>
        </p:nvSpPr>
        <p:spPr bwMode="auto">
          <a:xfrm>
            <a:off x="5769438" y="5537358"/>
            <a:ext cx="2656113"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Tahoma" panose="020B0604030504040204" pitchFamily="34" charset="0"/>
                <a:cs typeface="Tahoma" panose="020B0604030504040204" pitchFamily="34" charset="0"/>
                <a:sym typeface="Symbol" panose="05050102010706020507" pitchFamily="18" charset="2"/>
              </a:rPr>
              <a:t></a:t>
            </a: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C1 + (n-1)C2</a:t>
            </a:r>
          </a:p>
        </p:txBody>
      </p:sp>
      <p:sp>
        <p:nvSpPr>
          <p:cNvPr id="20" name="Text Box 1027"/>
          <p:cNvSpPr txBox="1">
            <a:spLocks noChangeArrowheads="1"/>
          </p:cNvSpPr>
          <p:nvPr/>
        </p:nvSpPr>
        <p:spPr bwMode="auto">
          <a:xfrm>
            <a:off x="5359408" y="5999023"/>
            <a:ext cx="3476172"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T(n) = </a:t>
            </a:r>
            <a:r>
              <a:rPr kumimoji="0" lang="en-US" sz="24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C1</a:t>
            </a: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 </a:t>
            </a:r>
            <a:r>
              <a:rPr kumimoji="0" lang="en-US" sz="24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nC2</a:t>
            </a: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 </a:t>
            </a:r>
            <a:r>
              <a:rPr kumimoji="0" lang="en-US" sz="24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C2</a:t>
            </a: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24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21" name="Text Box 1027"/>
          <p:cNvSpPr txBox="1">
            <a:spLocks noChangeArrowheads="1"/>
          </p:cNvSpPr>
          <p:nvPr/>
        </p:nvSpPr>
        <p:spPr bwMode="auto">
          <a:xfrm>
            <a:off x="8723087" y="5775875"/>
            <a:ext cx="1769266" cy="707886"/>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O(n)</a:t>
            </a:r>
            <a:endParaRPr kumimoji="0" lang="en-US" sz="40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14" name="Text Box 1027"/>
          <p:cNvSpPr txBox="1">
            <a:spLocks noChangeArrowheads="1"/>
          </p:cNvSpPr>
          <p:nvPr/>
        </p:nvSpPr>
        <p:spPr bwMode="auto">
          <a:xfrm>
            <a:off x="5740401" y="3828764"/>
            <a:ext cx="6567715"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Tahoma" panose="020B0604030504040204" pitchFamily="34" charset="0"/>
                <a:cs typeface="Tahoma" panose="020B0604030504040204" pitchFamily="34" charset="0"/>
                <a:sym typeface="Symbol" panose="05050102010706020507" pitchFamily="18" charset="2"/>
              </a:rPr>
              <a:t>……</a:t>
            </a:r>
            <a:endPar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12/09/2018</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6363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P spid="13" grpId="0"/>
      <p:bldP spid="15" grpId="0"/>
      <p:bldP spid="18" grpId="0"/>
      <p:bldP spid="19" grpId="0"/>
      <p:bldP spid="20" grpId="0"/>
      <p:bldP spid="21"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p:cNvSpPr>
            <a:spLocks noGrp="1"/>
          </p:cNvSpPr>
          <p:nvPr>
            <p:ph type="title"/>
          </p:nvPr>
        </p:nvSpPr>
        <p:spPr>
          <a:xfrm>
            <a:off x="389744" y="344779"/>
            <a:ext cx="11497456" cy="1325563"/>
          </a:xfrm>
        </p:spPr>
        <p:txBody>
          <a:bodyPr>
            <a:normAutofit/>
            <a:scene3d>
              <a:camera prst="orthographicFront"/>
              <a:lightRig rig="soft" dir="t">
                <a:rot lat="0" lon="0" rev="15600000"/>
              </a:lightRig>
            </a:scene3d>
            <a:sp3d extrusionH="57150" prstMaterial="softEdge">
              <a:bevelT w="25400" h="38100"/>
            </a:sp3d>
          </a:bodyPr>
          <a:lstStyle/>
          <a:p>
            <a:pPr>
              <a:lnSpc>
                <a:spcPct val="150000"/>
              </a:lnSpc>
            </a:pPr>
            <a:r>
              <a:rPr lang="en-US" b="1">
                <a:ln/>
                <a:solidFill>
                  <a:srgbClr val="0070C0"/>
                </a:solidFill>
              </a:rPr>
              <a:t>Một số chú ý khi đánh giá thuật giải đệ quy</a:t>
            </a:r>
          </a:p>
        </p:txBody>
      </p:sp>
      <p:sp>
        <p:nvSpPr>
          <p:cNvPr id="14" name="Text Box 4"/>
          <p:cNvSpPr txBox="1">
            <a:spLocks noChangeArrowheads="1"/>
          </p:cNvSpPr>
          <p:nvPr/>
        </p:nvSpPr>
        <p:spPr bwMode="auto">
          <a:xfrm>
            <a:off x="899412" y="2023202"/>
            <a:ext cx="10043408" cy="1754326"/>
          </a:xfrm>
          <a:prstGeom prst="rect">
            <a:avLst/>
          </a:prstGeom>
          <a:noFill/>
          <a:ln w="12700">
            <a:noFill/>
            <a:miter lim="800000"/>
            <a:headEnd type="none" w="sm" len="sm"/>
            <a:tailEnd type="none" w="sm" len="sm"/>
          </a:ln>
          <a:effectLst/>
        </p:spPr>
        <p:txBody>
          <a:bodyPr wrap="square">
            <a:spAutoFit/>
          </a:bodyPr>
          <a:lstStyle/>
          <a:p>
            <a:pPr marL="731520" marR="0" lvl="0" indent="-731520" algn="l" defTabSz="914400" rtl="0" eaLnBrk="1" fontAlgn="auto" latinLnBrk="0" hangingPunct="1">
              <a:lnSpc>
                <a:spcPct val="150000"/>
              </a:lnSpc>
              <a:spcBef>
                <a:spcPts val="0"/>
              </a:spcBef>
              <a:spcAft>
                <a:spcPts val="0"/>
              </a:spcAft>
              <a:buClrTx/>
              <a:buSzPct val="100000"/>
              <a:buFont typeface="Wingdings" panose="05000000000000000000" pitchFamily="2" charset="2"/>
              <a:buChar char="&amp;"/>
              <a:tabLst/>
              <a:defRPr/>
            </a:pP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Xác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định</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được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công</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thức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đệ</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quy</a:t>
            </a:r>
            <a:endParaRPr kumimoji="0" lang="en-US" sz="3600" b="1" i="0" u="none" strike="noStrike" kern="1200" cap="none" spc="0" normalizeH="0" baseline="0" noProof="0" dirty="0">
              <a:ln>
                <a:noFill/>
              </a:ln>
              <a:solidFill>
                <a:prstClr val="black"/>
              </a:solidFill>
              <a:effectLst/>
              <a:uLnTx/>
              <a:uFillTx/>
              <a:latin typeface="Calibri Light"/>
              <a:ea typeface="+mn-ea"/>
              <a:cs typeface="+mn-cs"/>
            </a:endParaRPr>
          </a:p>
          <a:p>
            <a:pPr marL="731520" marR="0" lvl="0" indent="-731520" algn="l" defTabSz="914400" rtl="0" eaLnBrk="1" fontAlgn="auto" latinLnBrk="0" hangingPunct="1">
              <a:lnSpc>
                <a:spcPct val="150000"/>
              </a:lnSpc>
              <a:spcBef>
                <a:spcPts val="0"/>
              </a:spcBef>
              <a:spcAft>
                <a:spcPts val="0"/>
              </a:spcAft>
              <a:buClrTx/>
              <a:buSzPct val="100000"/>
              <a:buFont typeface="Wingdings" panose="05000000000000000000" pitchFamily="2" charset="2"/>
              <a:buChar char="&amp;"/>
              <a:tabLst/>
              <a:defRPr/>
            </a:pP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Giải</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công</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thức</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đệ</a:t>
            </a:r>
            <a:r>
              <a:rPr kumimoji="0" lang="en-US" sz="3600" b="1" i="0" u="none" strike="noStrike" kern="1200" cap="none" spc="0" normalizeH="0" baseline="0" noProof="0" dirty="0">
                <a:ln>
                  <a:noFill/>
                </a:ln>
                <a:solidFill>
                  <a:prstClr val="black"/>
                </a:solidFill>
                <a:effectLst/>
                <a:uLnTx/>
                <a:uFillTx/>
                <a:latin typeface="Calibri Light"/>
                <a:ea typeface="+mn-ea"/>
                <a:cs typeface="+mn-cs"/>
              </a:rPr>
              <a:t> </a:t>
            </a:r>
            <a:r>
              <a:rPr kumimoji="0" lang="en-US" sz="3600" b="1" i="0" u="none" strike="noStrike" kern="1200" cap="none" spc="0" normalizeH="0" baseline="0" noProof="0" dirty="0" err="1">
                <a:ln>
                  <a:noFill/>
                </a:ln>
                <a:solidFill>
                  <a:prstClr val="black"/>
                </a:solidFill>
                <a:effectLst/>
                <a:uLnTx/>
                <a:uFillTx/>
                <a:latin typeface="Calibri Light"/>
                <a:ea typeface="+mn-ea"/>
                <a:cs typeface="+mn-cs"/>
              </a:rPr>
              <a:t>quy</a:t>
            </a:r>
            <a:endParaRPr kumimoji="0" lang="en-US" sz="3600" b="1" i="0" u="none" strike="noStrike" kern="1200" cap="none" spc="0" normalizeH="0" baseline="0" noProof="0" dirty="0">
              <a:ln>
                <a:noFill/>
              </a:ln>
              <a:solidFill>
                <a:prstClr val="black"/>
              </a:solidFill>
              <a:effectLst/>
              <a:uLnTx/>
              <a:uFillTx/>
              <a:latin typeface="Calibri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1474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526" y="194644"/>
            <a:ext cx="10515600" cy="1325563"/>
          </a:xfrm>
        </p:spPr>
        <p:txBody>
          <a:bodyPr>
            <a:scene3d>
              <a:camera prst="orthographicFront"/>
              <a:lightRig rig="soft" dir="t">
                <a:rot lat="0" lon="0" rev="15600000"/>
              </a:lightRig>
            </a:scene3d>
            <a:sp3d extrusionH="57150" prstMaterial="softEdge">
              <a:bevelT w="25400" h="38100"/>
            </a:sp3d>
          </a:bodyPr>
          <a:lstStyle/>
          <a:p>
            <a:r>
              <a:rPr lang="en-US" b="1" dirty="0" err="1">
                <a:ln/>
                <a:solidFill>
                  <a:schemeClr val="accent4"/>
                </a:solidFill>
              </a:rPr>
              <a:t>Ví</a:t>
            </a:r>
            <a:r>
              <a:rPr lang="en-US" b="1" dirty="0">
                <a:ln/>
                <a:solidFill>
                  <a:schemeClr val="accent4"/>
                </a:solidFill>
              </a:rPr>
              <a:t> </a:t>
            </a:r>
            <a:r>
              <a:rPr lang="en-US" b="1" dirty="0" err="1">
                <a:ln/>
                <a:solidFill>
                  <a:schemeClr val="accent4"/>
                </a:solidFill>
              </a:rPr>
              <a:t>dụ</a:t>
            </a:r>
            <a:r>
              <a:rPr lang="en-US" b="1" dirty="0">
                <a:ln/>
                <a:solidFill>
                  <a:schemeClr val="accent4"/>
                </a:solidFill>
              </a:rPr>
              <a:t> 1.1:</a:t>
            </a:r>
          </a:p>
        </p:txBody>
      </p:sp>
      <p:sp>
        <p:nvSpPr>
          <p:cNvPr id="3" name="Content Placeholder 2"/>
          <p:cNvSpPr>
            <a:spLocks noGrp="1"/>
          </p:cNvSpPr>
          <p:nvPr>
            <p:ph idx="1"/>
          </p:nvPr>
        </p:nvSpPr>
        <p:spPr>
          <a:xfrm>
            <a:off x="586853" y="1265839"/>
            <a:ext cx="10766947" cy="865289"/>
          </a:xfrm>
        </p:spPr>
        <p:txBody>
          <a:bodyPr>
            <a:normAutofit/>
          </a:bodyPr>
          <a:lstStyle/>
          <a:p>
            <a:pPr marL="0" indent="0" algn="just">
              <a:lnSpc>
                <a:spcPct val="150000"/>
              </a:lnSpc>
              <a:spcBef>
                <a:spcPts val="0"/>
              </a:spcBef>
              <a:buNone/>
            </a:pP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i="1" dirty="0">
                <a:solidFill>
                  <a:srgbClr val="FF0000"/>
                </a:solidFill>
              </a:rPr>
              <a:t> </a:t>
            </a:r>
            <a:r>
              <a:rPr lang="en-US" i="1" dirty="0" err="1">
                <a:solidFill>
                  <a:srgbClr val="FF0000"/>
                </a:solidFill>
              </a:rPr>
              <a:t>cơ</a:t>
            </a:r>
            <a:r>
              <a:rPr lang="en-US" i="1" dirty="0">
                <a:solidFill>
                  <a:srgbClr val="FF0000"/>
                </a:solidFill>
              </a:rPr>
              <a:t> </a:t>
            </a:r>
            <a:r>
              <a:rPr lang="en-US" i="1" dirty="0" err="1">
                <a:solidFill>
                  <a:srgbClr val="FF0000"/>
                </a:solidFill>
              </a:rPr>
              <a:t>bản</a:t>
            </a:r>
            <a:r>
              <a:rPr lang="en-US" dirty="0"/>
              <a:t> </a:t>
            </a:r>
            <a:r>
              <a:rPr lang="en-US" dirty="0" err="1"/>
              <a:t>của</a:t>
            </a:r>
            <a:r>
              <a:rPr lang="en-US" dirty="0"/>
              <a:t> </a:t>
            </a:r>
            <a:r>
              <a:rPr lang="en-US" dirty="0" err="1"/>
              <a:t>một</a:t>
            </a:r>
            <a:r>
              <a:rPr lang="en-US" dirty="0"/>
              <a:t> </a:t>
            </a:r>
            <a:r>
              <a:rPr lang="en-US" dirty="0" err="1"/>
              <a:t>sinh</a:t>
            </a:r>
            <a:r>
              <a:rPr lang="en-US" dirty="0"/>
              <a:t> </a:t>
            </a:r>
            <a:r>
              <a:rPr lang="en-US" dirty="0" err="1"/>
              <a:t>viên</a:t>
            </a:r>
            <a:endParaRPr lang="en-US" dirty="0"/>
          </a:p>
          <a:p>
            <a:pPr marL="731484" indent="-731484" algn="just">
              <a:lnSpc>
                <a:spcPct val="150000"/>
              </a:lnSpc>
              <a:spcBef>
                <a:spcPts val="0"/>
              </a:spcBef>
              <a:buFont typeface="Wingdings" panose="05000000000000000000" pitchFamily="2" charset="2"/>
              <a:buChar char="&amp;"/>
            </a:pPr>
            <a:endParaRPr lang="en-US" dirty="0"/>
          </a:p>
        </p:txBody>
      </p:sp>
      <p:sp>
        <p:nvSpPr>
          <p:cNvPr id="4" name="Content Placeholder 2"/>
          <p:cNvSpPr txBox="1">
            <a:spLocks/>
          </p:cNvSpPr>
          <p:nvPr/>
        </p:nvSpPr>
        <p:spPr>
          <a:xfrm>
            <a:off x="586853" y="2272496"/>
            <a:ext cx="10766947" cy="817331"/>
          </a:xfrm>
          <a:prstGeom prst="rect">
            <a:avLst/>
          </a:prstGeom>
        </p:spPr>
        <p:txBody>
          <a:bodyPr vert="horz" lIns="91440" tIns="45720" rIns="91440" bIns="45720" rtlCol="0">
            <a:normAutofit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mã</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số</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sv</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họ</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và</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tên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giới</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tính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ngày</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sinh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địa</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chỉ</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p:txBody>
      </p:sp>
      <p:sp>
        <p:nvSpPr>
          <p:cNvPr id="5" name="Content Placeholder 2"/>
          <p:cNvSpPr txBox="1">
            <a:spLocks/>
          </p:cNvSpPr>
          <p:nvPr/>
        </p:nvSpPr>
        <p:spPr>
          <a:xfrm>
            <a:off x="586853" y="3663276"/>
            <a:ext cx="10766947" cy="2338888"/>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3200" b="1" i="0" u="sng"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Trong</a:t>
            </a:r>
            <a:r>
              <a:rPr kumimoji="0" lang="en-US" sz="3200" b="1" i="0" u="sng"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1" i="0" u="sng"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đó</a:t>
            </a:r>
            <a:r>
              <a:rPr kumimoji="0" lang="en-US" sz="3200" b="1" i="0" u="sng"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mã</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số</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sinh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viên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họ</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và</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tên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địa</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chỉ</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kiểu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dữ</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liệu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là</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kiểu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chuỗi</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Ngày</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sinh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của</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sinh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viên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kiểu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là</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Date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kiểu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ngày</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731484" marR="0" lvl="0" indent="-731484" algn="just" defTabSz="914377"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8716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4" y="3045"/>
            <a:ext cx="12186009" cy="1325563"/>
          </a:xfrm>
        </p:spPr>
        <p:txBody>
          <a:bodyPr>
            <a:normAutofit/>
            <a:scene3d>
              <a:camera prst="orthographicFront"/>
              <a:lightRig rig="soft" dir="t">
                <a:rot lat="0" lon="0" rev="15600000"/>
              </a:lightRig>
            </a:scene3d>
            <a:sp3d extrusionH="57150" prstMaterial="softEdge">
              <a:bevelT w="25400" h="38100"/>
            </a:sp3d>
          </a:bodyPr>
          <a:lstStyle/>
          <a:p>
            <a:pPr>
              <a:lnSpc>
                <a:spcPct val="110000"/>
              </a:lnSpc>
            </a:pPr>
            <a:r>
              <a:rPr lang="en-US" sz="2800" b="1">
                <a:ln/>
                <a:solidFill>
                  <a:schemeClr val="accent4"/>
                </a:solidFill>
              </a:rPr>
              <a:t>Ví dụ 1.13: Phân tích độ phức tạp của thuật giải Insertion Sort</a:t>
            </a:r>
          </a:p>
        </p:txBody>
      </p:sp>
      <p:sp>
        <p:nvSpPr>
          <p:cNvPr id="4" name="Text Box 1027"/>
          <p:cNvSpPr txBox="1">
            <a:spLocks noChangeArrowheads="1"/>
          </p:cNvSpPr>
          <p:nvPr/>
        </p:nvSpPr>
        <p:spPr bwMode="auto">
          <a:xfrm>
            <a:off x="-82934" y="1204499"/>
            <a:ext cx="4653375" cy="5262979"/>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void</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err="1">
                <a:ln>
                  <a:noFill/>
                </a:ln>
                <a:solidFill>
                  <a:srgbClr val="C00000"/>
                </a:solidFill>
                <a:effectLst/>
                <a:uLnTx/>
                <a:uFillTx/>
                <a:latin typeface="Calibri Light"/>
                <a:ea typeface="Arial Unicode MS" pitchFamily="34" charset="-128"/>
                <a:cs typeface="Courier New" panose="02070309020205020404" pitchFamily="49" charset="0"/>
              </a:rPr>
              <a:t>InsertionSort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a[]</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Courier New" panose="02070309020205020404" pitchFamily="49" charset="0"/>
              </a:rPr>
              <a:t>int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err="1">
                <a:ln>
                  <a:noFill/>
                </a:ln>
                <a:solidFill>
                  <a:srgbClr val="00B0F0"/>
                </a:solidFill>
                <a:effectLst/>
                <a:uLnTx/>
                <a:uFillTx/>
                <a:latin typeface="Calibri"/>
                <a:ea typeface="Arial Unicode MS" pitchFamily="34" charset="-128"/>
                <a:cs typeface="Courier New" panose="02070309020205020404" pitchFamily="49" charset="0"/>
              </a:rPr>
              <a:t>int</a:t>
            </a:r>
            <a:r>
              <a:rPr kumimoji="0" lang="en-US" sz="2400" b="1" i="0" u="none" strike="noStrike" kern="1200" cap="none" spc="0" normalizeH="0" baseline="0" noProof="0" dirty="0">
                <a:ln>
                  <a:noFill/>
                </a:ln>
                <a:solidFill>
                  <a:srgbClr val="00B0F0"/>
                </a:solidFill>
                <a:effectLst/>
                <a:uLnTx/>
                <a:uFillTx/>
                <a:latin typeface="Calibri"/>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a:ea typeface="Arial Unicode MS" pitchFamily="34" charset="-128"/>
                <a:cs typeface="Courier New" panose="02070309020205020404" pitchFamily="49" charset="0"/>
              </a:rPr>
              <a:t>i</a:t>
            </a:r>
            <a:r>
              <a:rPr kumimoji="0" lang="en-US" sz="2400" b="1" i="0" u="none" strike="noStrike" kern="1200" cap="none" spc="0" normalizeH="0" baseline="0" noProof="0" dirty="0">
                <a:ln>
                  <a:noFill/>
                </a:ln>
                <a:solidFill>
                  <a:srgbClr val="FF0000"/>
                </a:solidFill>
                <a:effectLst/>
                <a:uLnTx/>
                <a:uFillTx/>
                <a:latin typeface="Calibri"/>
                <a:ea typeface="Arial Unicode MS" pitchFamily="34" charset="-128"/>
                <a:cs typeface="Courier New" panose="02070309020205020404" pitchFamily="49" charset="0"/>
              </a:rPr>
              <a:t>,</a:t>
            </a:r>
            <a:r>
              <a:rPr kumimoji="0" lang="en-US" sz="2400" b="1" i="0" u="none" strike="noStrike" kern="1200" cap="none" spc="0" normalizeH="0" baseline="0" noProof="0" dirty="0">
                <a:ln>
                  <a:noFill/>
                </a:ln>
                <a:solidFill>
                  <a:srgbClr val="00B050"/>
                </a:solidFill>
                <a:effectLst/>
                <a:uLnTx/>
                <a:uFillTx/>
                <a:latin typeface="Calibri"/>
                <a:ea typeface="Arial Unicode MS" pitchFamily="34" charset="-128"/>
                <a:cs typeface="Courier New" panose="02070309020205020404" pitchFamily="49" charset="0"/>
              </a:rPr>
              <a:t> j</a:t>
            </a:r>
            <a:r>
              <a:rPr kumimoji="0" lang="en-US" sz="2400" b="1" i="0" u="none" strike="noStrike" kern="1200" cap="none" spc="0" normalizeH="0" baseline="0" noProof="0" dirty="0">
                <a:ln>
                  <a:noFill/>
                </a:ln>
                <a:solidFill>
                  <a:srgbClr val="FF0000"/>
                </a:solidFill>
                <a:effectLst/>
                <a:uLnTx/>
                <a:uFillTx/>
                <a:latin typeface="Calibri"/>
                <a:ea typeface="Arial Unicode MS" pitchFamily="34" charset="-128"/>
                <a:cs typeface="Courier New" panose="02070309020205020404" pitchFamily="49" charset="0"/>
              </a:rPr>
              <a:t>,</a:t>
            </a:r>
            <a:r>
              <a:rPr kumimoji="0" lang="en-US" sz="2400" b="1" i="0" u="none" strike="noStrike" kern="1200" cap="none" spc="0" normalizeH="0" baseline="0" noProof="0" dirty="0">
                <a:ln>
                  <a:noFill/>
                </a:ln>
                <a:solidFill>
                  <a:srgbClr val="00B050"/>
                </a:solidFill>
                <a:effectLst/>
                <a:uLnTx/>
                <a:uFillTx/>
                <a:latin typeface="Calibri"/>
                <a:ea typeface="Arial Unicode MS" pitchFamily="34" charset="-128"/>
                <a:cs typeface="Courier New" panose="02070309020205020404" pitchFamily="49" charset="0"/>
              </a:rPr>
              <a:t> x</a:t>
            </a:r>
            <a:r>
              <a:rPr kumimoji="0" lang="en-US" sz="2400" b="1" i="0" u="none" strike="noStrike" kern="1200" cap="none" spc="0" normalizeH="0" baseline="0" noProof="0" dirty="0">
                <a:ln>
                  <a:noFill/>
                </a:ln>
                <a:solidFill>
                  <a:srgbClr val="FF0000"/>
                </a:solidFill>
                <a:effectLst/>
                <a:uLnTx/>
                <a:uFillTx/>
                <a:latin typeface="Calibri"/>
                <a:ea typeface="Arial Unicode MS" pitchFamily="34" charset="-128"/>
                <a:cs typeface="Courier New" panose="02070309020205020404" pitchFamily="49" charset="0"/>
              </a:rPr>
              <a:t>;</a:t>
            </a:r>
            <a:endPar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endParaRP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     for </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 = 1</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 &lt; 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 </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x</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a[i]</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j</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i</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lang="en-US" sz="2400" b="1" dirty="0">
                <a:solidFill>
                  <a:srgbClr val="FF0000"/>
                </a:solidFill>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while </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j </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&gt;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0</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Courier New" panose="02070309020205020404" pitchFamily="49" charset="0"/>
              </a:rPr>
              <a:t>&amp;&amp;</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a[j-1] </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&gt;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x</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a[j]</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a[j-1]</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j- -</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             a[j]</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Courier New" panose="02070309020205020404" pitchFamily="49" charset="0"/>
              </a:rPr>
              <a:t>x</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     }              </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Courier New" panose="02070309020205020404" pitchFamily="49" charset="0"/>
              </a:rPr>
              <a:t>}</a:t>
            </a:r>
          </a:p>
        </p:txBody>
      </p:sp>
      <p:cxnSp>
        <p:nvCxnSpPr>
          <p:cNvPr id="6" name="Straight Connector 5"/>
          <p:cNvCxnSpPr/>
          <p:nvPr/>
        </p:nvCxnSpPr>
        <p:spPr>
          <a:xfrm flipH="1">
            <a:off x="159662" y="2476503"/>
            <a:ext cx="9527" cy="39909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988" y="3536952"/>
            <a:ext cx="0" cy="263162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75183" y="4688233"/>
            <a:ext cx="0" cy="73466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 name="Text Box 1027"/>
          <p:cNvSpPr txBox="1">
            <a:spLocks noChangeArrowheads="1"/>
          </p:cNvSpPr>
          <p:nvPr/>
        </p:nvSpPr>
        <p:spPr bwMode="auto">
          <a:xfrm>
            <a:off x="4103188" y="1690691"/>
            <a:ext cx="9032245" cy="400110"/>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1</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1 </a:t>
            </a:r>
            <a:r>
              <a:rPr kumimoji="0" lang="en-US" sz="2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về</a:t>
            </a:r>
            <a:r>
              <a:rPr kumimoji="0" lang="en-US" sz="2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1</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0</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1 + 3 + </a:t>
            </a:r>
            <a:r>
              <a:rPr kumimoji="0" lang="en-US" sz="2000" b="0"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1</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000" b="0" i="0" u="none" strike="noStrike" kern="1200" cap="none" spc="0" normalizeH="0" baseline="0" noProof="0" dirty="0" err="1">
                <a:ln>
                  <a:noFill/>
                </a:ln>
                <a:solidFill>
                  <a:srgbClr val="00B0F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gan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0 * </a:t>
            </a:r>
            <a:r>
              <a:rPr kumimoji="0" lang="en-US" sz="2000" b="0"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000" b="0" i="0" u="none" strike="noStrike" kern="1200" cap="none" spc="0" normalizeH="0" baseline="0" noProof="0" dirty="0" err="1">
                <a:ln>
                  <a:noFill/>
                </a:ln>
                <a:solidFill>
                  <a:srgbClr val="00B0F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gan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p>
        </p:txBody>
      </p:sp>
      <p:sp>
        <p:nvSpPr>
          <p:cNvPr id="24" name="Text Box 1027"/>
          <p:cNvSpPr txBox="1">
            <a:spLocks noChangeArrowheads="1"/>
          </p:cNvSpPr>
          <p:nvPr/>
        </p:nvSpPr>
        <p:spPr bwMode="auto">
          <a:xfrm>
            <a:off x="4103185" y="2021799"/>
            <a:ext cx="9032247" cy="400110"/>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2</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 </a:t>
            </a:r>
            <a:r>
              <a:rPr kumimoji="0" lang="en-US" sz="2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về</a:t>
            </a:r>
            <a:r>
              <a:rPr kumimoji="0" lang="en-US" sz="2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1</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1</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1 + 6 + 2 </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000" b="0" i="0" u="none" strike="noStrike" kern="1200" cap="none" spc="0" normalizeH="0" baseline="0" noProof="0" dirty="0" err="1">
                <a:ln>
                  <a:noFill/>
                </a:ln>
                <a:solidFill>
                  <a:srgbClr val="00B0F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gan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1 * </a:t>
            </a:r>
            <a:r>
              <a:rPr kumimoji="0" lang="en-US" sz="2000" b="0"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000" b="0" i="0" u="none" strike="noStrike" kern="1200" cap="none" spc="0" normalizeH="0" baseline="0" noProof="0" dirty="0" err="1">
                <a:ln>
                  <a:noFill/>
                </a:ln>
                <a:solidFill>
                  <a:srgbClr val="00B0F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gan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p>
        </p:txBody>
      </p:sp>
      <p:sp>
        <p:nvSpPr>
          <p:cNvPr id="25" name="Text Box 1027"/>
          <p:cNvSpPr txBox="1">
            <a:spLocks noChangeArrowheads="1"/>
          </p:cNvSpPr>
          <p:nvPr/>
        </p:nvSpPr>
        <p:spPr bwMode="auto">
          <a:xfrm>
            <a:off x="4095929" y="2362887"/>
            <a:ext cx="8502475" cy="400110"/>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3</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3 </a:t>
            </a:r>
            <a:r>
              <a:rPr kumimoji="0" lang="en-US" sz="2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về</a:t>
            </a:r>
            <a:r>
              <a:rPr kumimoji="0" lang="en-US" sz="2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1</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1 + 9 + 3 </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000" b="0" i="0" u="none" strike="noStrike" kern="1200" cap="none" spc="0" normalizeH="0" baseline="0" noProof="0" dirty="0" err="1">
                <a:ln>
                  <a:noFill/>
                </a:ln>
                <a:solidFill>
                  <a:srgbClr val="00B0F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gan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 * </a:t>
            </a:r>
            <a:r>
              <a:rPr kumimoji="0" lang="en-US" sz="2000" b="0"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000" b="0" i="0" u="none" strike="noStrike" kern="1200" cap="none" spc="0" normalizeH="0" baseline="0" noProof="0" dirty="0" err="1">
                <a:ln>
                  <a:noFill/>
                </a:ln>
                <a:solidFill>
                  <a:srgbClr val="00B0F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gan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p>
        </p:txBody>
      </p:sp>
      <p:sp>
        <p:nvSpPr>
          <p:cNvPr id="26" name="Text Box 1027"/>
          <p:cNvSpPr txBox="1">
            <a:spLocks noChangeArrowheads="1"/>
          </p:cNvSpPr>
          <p:nvPr/>
        </p:nvSpPr>
        <p:spPr bwMode="auto">
          <a:xfrm>
            <a:off x="4088669" y="2718483"/>
            <a:ext cx="8502475" cy="400110"/>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4</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4 </a:t>
            </a:r>
            <a:r>
              <a:rPr kumimoji="0" lang="en-US" sz="2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về</a:t>
            </a:r>
            <a:r>
              <a:rPr kumimoji="0" lang="en-US" sz="2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1</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3</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1 + 12 + 4 </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000" b="0" i="0" u="none" strike="noStrike" kern="1200" cap="none" spc="0" normalizeH="0" baseline="0" noProof="0" dirty="0" err="1">
                <a:ln>
                  <a:noFill/>
                </a:ln>
                <a:solidFill>
                  <a:srgbClr val="00B0F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gan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3 * </a:t>
            </a:r>
            <a:r>
              <a:rPr kumimoji="0" lang="en-US" sz="2000" b="0"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000" b="0" i="0" u="none" strike="noStrike" kern="1200" cap="none" spc="0" normalizeH="0" baseline="0" noProof="0" dirty="0" err="1">
                <a:ln>
                  <a:noFill/>
                </a:ln>
                <a:solidFill>
                  <a:srgbClr val="00B0F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gan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p>
        </p:txBody>
      </p:sp>
      <p:sp>
        <p:nvSpPr>
          <p:cNvPr id="27" name="Text Box 1027"/>
          <p:cNvSpPr txBox="1">
            <a:spLocks noChangeArrowheads="1"/>
          </p:cNvSpPr>
          <p:nvPr/>
        </p:nvSpPr>
        <p:spPr bwMode="auto">
          <a:xfrm>
            <a:off x="4095927" y="2928945"/>
            <a:ext cx="1245332"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rPr>
              <a:t>…….</a:t>
            </a:r>
            <a:endPar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endParaRPr>
          </a:p>
        </p:txBody>
      </p:sp>
      <p:sp>
        <p:nvSpPr>
          <p:cNvPr id="28" name="Text Box 1027"/>
          <p:cNvSpPr txBox="1">
            <a:spLocks noChangeArrowheads="1"/>
          </p:cNvSpPr>
          <p:nvPr/>
        </p:nvSpPr>
        <p:spPr bwMode="auto">
          <a:xfrm>
            <a:off x="4088669" y="3260209"/>
            <a:ext cx="8103335" cy="707886"/>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n-2</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từ</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n-2 </a:t>
            </a:r>
            <a:r>
              <a:rPr kumimoji="0" lang="en-US" sz="2000" b="0" i="0" u="none" strike="noStrike" kern="1200" cap="none" spc="0" normalizeH="0" baseline="0" noProof="0" dirty="0" err="1">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về</a:t>
            </a:r>
            <a:r>
              <a:rPr kumimoji="0" lang="en-US" sz="2000" b="0" i="0" u="none" strike="noStrike" kern="1200" cap="none" spc="0" normalizeH="0" baseline="0" noProof="0" dirty="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1</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n-3</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lần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chạy</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1 + 3*(n-2) + (n-2)</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dirty="0" err="1">
                <a:ln>
                  <a:noFill/>
                </a:ln>
                <a:solidFill>
                  <a:srgbClr val="00B0F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gan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n-3 * </a:t>
            </a:r>
            <a:r>
              <a:rPr kumimoji="0" lang="en-US" sz="2000" b="0"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20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000" b="0" i="0" u="none" strike="noStrike" kern="1200" cap="none" spc="0" normalizeH="0" baseline="0" noProof="0" dirty="0" err="1">
                <a:ln>
                  <a:noFill/>
                </a:ln>
                <a:solidFill>
                  <a:srgbClr val="00B0F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gan</a:t>
            </a:r>
            <a:r>
              <a:rPr kumimoji="0" 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p>
        </p:txBody>
      </p:sp>
      <p:sp>
        <p:nvSpPr>
          <p:cNvPr id="29" name="Text Box 1027"/>
          <p:cNvSpPr txBox="1">
            <a:spLocks noChangeArrowheads="1"/>
          </p:cNvSpPr>
          <p:nvPr/>
        </p:nvSpPr>
        <p:spPr bwMode="auto">
          <a:xfrm>
            <a:off x="4081409" y="3988481"/>
            <a:ext cx="8360427" cy="707886"/>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rPr>
              <a:t>i </a:t>
            </a:r>
            <a:r>
              <a:rPr kumimoji="0" lang="en-US" sz="20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20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rPr>
              <a:t>n-1</a:t>
            </a:r>
            <a:r>
              <a:rPr kumimoji="0" lang="en-US" sz="20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a:t>
            </a:r>
            <a:r>
              <a:rPr kumimoji="0" lang="en-US" sz="20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j</a:t>
            </a:r>
            <a:r>
              <a:rPr kumimoji="0" lang="en-US" sz="20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chạy từ </a:t>
            </a:r>
            <a:r>
              <a:rPr kumimoji="0" lang="en-US" sz="2000" b="0" i="0" u="none" strike="noStrike" kern="1200" cap="none" spc="0" normalizeH="0" baseline="0" noProof="0">
                <a:ln>
                  <a:noFill/>
                </a:ln>
                <a:solidFill>
                  <a:srgbClr val="0070C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n-1 về 1</a:t>
            </a:r>
            <a:r>
              <a:rPr kumimoji="0" lang="en-US" sz="20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n-2</a:t>
            </a:r>
            <a:r>
              <a:rPr kumimoji="0" lang="en-US" sz="20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lần chạy  </a:t>
            </a:r>
            <a:r>
              <a:rPr kumimoji="0" lang="en-US" sz="20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1 + 3*(n-1) + n-1 </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000" b="0" i="0" u="none" strike="noStrike" kern="1200" cap="none" spc="0" normalizeH="0" baseline="0" noProof="0">
                <a:ln>
                  <a:noFill/>
                </a:ln>
                <a:solidFill>
                  <a:srgbClr val="00B0F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gan</a:t>
            </a:r>
            <a:r>
              <a:rPr kumimoji="0" lang="en-US" sz="20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000" b="0" i="0" u="none" strike="noStrike" kern="1200" cap="none" spc="0" normalizeH="0" baseline="0" noProof="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(n-2) * 2</a:t>
            </a:r>
            <a:r>
              <a:rPr kumimoji="0" lang="en-US" sz="20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000" b="0" i="0" u="none" strike="noStrike" kern="1200" cap="none" spc="0" normalizeH="0" baseline="0" noProof="0">
                <a:ln>
                  <a:noFill/>
                </a:ln>
                <a:solidFill>
                  <a:srgbClr val="00B0F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gan</a:t>
            </a:r>
            <a:r>
              <a:rPr kumimoji="0" lang="en-US" sz="20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p>
        </p:txBody>
      </p:sp>
      <p:cxnSp>
        <p:nvCxnSpPr>
          <p:cNvPr id="31" name="Straight Connector 30"/>
          <p:cNvCxnSpPr/>
          <p:nvPr/>
        </p:nvCxnSpPr>
        <p:spPr>
          <a:xfrm flipH="1">
            <a:off x="4200525" y="4819476"/>
            <a:ext cx="7991475"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 Box 1027"/>
          <p:cNvSpPr txBox="1">
            <a:spLocks noChangeArrowheads="1"/>
          </p:cNvSpPr>
          <p:nvPr/>
        </p:nvSpPr>
        <p:spPr bwMode="auto">
          <a:xfrm>
            <a:off x="4066896" y="4960943"/>
            <a:ext cx="3155314"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T(n) = (n-1)</a:t>
            </a:r>
          </a:p>
        </p:txBody>
      </p:sp>
      <p:sp>
        <p:nvSpPr>
          <p:cNvPr id="21" name="Text Box 1027"/>
          <p:cNvSpPr txBox="1">
            <a:spLocks noChangeArrowheads="1"/>
          </p:cNvSpPr>
          <p:nvPr/>
        </p:nvSpPr>
        <p:spPr bwMode="auto">
          <a:xfrm>
            <a:off x="5506905" y="4960943"/>
            <a:ext cx="4907956"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[1 + 3(n-1)+(n-1)+2(n-2)] </a:t>
            </a:r>
          </a:p>
        </p:txBody>
      </p:sp>
      <p:sp>
        <p:nvSpPr>
          <p:cNvPr id="11" name="Left Brace 10"/>
          <p:cNvSpPr/>
          <p:nvPr/>
        </p:nvSpPr>
        <p:spPr>
          <a:xfrm>
            <a:off x="3544381" y="1832153"/>
            <a:ext cx="558803" cy="2464079"/>
          </a:xfrm>
          <a:prstGeom prst="leftBrace">
            <a:avLst>
              <a:gd name="adj1" fmla="val 47294"/>
              <a:gd name="adj2" fmla="val 50589"/>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Text Box 1027"/>
          <p:cNvSpPr txBox="1">
            <a:spLocks noChangeArrowheads="1"/>
          </p:cNvSpPr>
          <p:nvPr/>
        </p:nvSpPr>
        <p:spPr bwMode="auto">
          <a:xfrm>
            <a:off x="2956327" y="2593719"/>
            <a:ext cx="1146861"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(n-1)</a:t>
            </a:r>
          </a:p>
        </p:txBody>
      </p:sp>
      <p:sp>
        <p:nvSpPr>
          <p:cNvPr id="30" name="Text Box 1027"/>
          <p:cNvSpPr txBox="1">
            <a:spLocks noChangeArrowheads="1"/>
          </p:cNvSpPr>
          <p:nvPr/>
        </p:nvSpPr>
        <p:spPr bwMode="auto">
          <a:xfrm>
            <a:off x="4066893" y="5546938"/>
            <a:ext cx="5715736"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T (n) = (n-1) * (</a:t>
            </a:r>
            <a:r>
              <a:rPr kumimoji="0" lang="en-US" sz="24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6n</a:t>
            </a: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5) = </a:t>
            </a:r>
            <a:r>
              <a:rPr kumimoji="0" lang="en-US" sz="24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6n</a:t>
            </a:r>
            <a:r>
              <a:rPr kumimoji="0" lang="en-US" sz="2400" b="0" i="0" u="none" strike="noStrike" kern="1200" cap="none" spc="0" normalizeH="0" baseline="3000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a:t>
            </a:r>
            <a:r>
              <a:rPr kumimoji="0" lang="en-US" sz="24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11n</a:t>
            </a: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+ 5</a:t>
            </a:r>
          </a:p>
        </p:txBody>
      </p:sp>
      <p:sp>
        <p:nvSpPr>
          <p:cNvPr id="32" name="Text Box 1027"/>
          <p:cNvSpPr txBox="1">
            <a:spLocks noChangeArrowheads="1"/>
          </p:cNvSpPr>
          <p:nvPr/>
        </p:nvSpPr>
        <p:spPr bwMode="auto">
          <a:xfrm>
            <a:off x="9782629" y="5070022"/>
            <a:ext cx="1143736"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T (n)   </a:t>
            </a:r>
          </a:p>
        </p:txBody>
      </p:sp>
      <p:sp>
        <p:nvSpPr>
          <p:cNvPr id="34" name="Text Box 1027"/>
          <p:cNvSpPr txBox="1">
            <a:spLocks noChangeArrowheads="1"/>
          </p:cNvSpPr>
          <p:nvPr/>
        </p:nvSpPr>
        <p:spPr bwMode="auto">
          <a:xfrm>
            <a:off x="10926365" y="4960943"/>
            <a:ext cx="1265635" cy="646331"/>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O(</a:t>
            </a:r>
            <a:r>
              <a:rPr kumimoji="0" lang="en-US" sz="3600" b="1" i="0" u="none" strike="noStrike" kern="1200" cap="none" spc="0" normalizeH="0" baseline="0" noProof="0" dirty="0" err="1">
                <a:ln>
                  <a:noFill/>
                </a:ln>
                <a:solidFill>
                  <a:srgbClr val="FF0000"/>
                </a:solidFill>
                <a:effectLst/>
                <a:uLnTx/>
                <a:uFillTx/>
                <a:latin typeface="Calibri"/>
                <a:ea typeface="Tahoma" panose="020B0604030504040204" pitchFamily="34" charset="0"/>
                <a:cs typeface="Tahoma" panose="020B0604030504040204" pitchFamily="34" charset="0"/>
                <a:sym typeface="Symbol" panose="05050102010706020507" pitchFamily="18" charset="2"/>
              </a:rPr>
              <a:t>n</a:t>
            </a:r>
            <a:r>
              <a:rPr kumimoji="0" lang="en-US" sz="3600" b="1" i="0" u="none" strike="noStrike" kern="1200" cap="none" spc="0" normalizeH="0" baseline="30000" noProof="0" dirty="0" err="1">
                <a:ln>
                  <a:noFill/>
                </a:ln>
                <a:solidFill>
                  <a:srgbClr val="FF0000"/>
                </a:solidFill>
                <a:effectLst/>
                <a:uLnTx/>
                <a:uFillTx/>
                <a:latin typeface="Calibri"/>
                <a:ea typeface="Tahoma" panose="020B0604030504040204" pitchFamily="34" charset="0"/>
                <a:cs typeface="Tahoma" panose="020B0604030504040204" pitchFamily="34" charset="0"/>
                <a:sym typeface="Symbol" panose="05050102010706020507" pitchFamily="18" charset="2"/>
              </a:rPr>
              <a:t>2</a:t>
            </a:r>
            <a:r>
              <a:rPr kumimoji="0" lang="en-US" sz="36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4737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ppt_x"/>
                                          </p:val>
                                        </p:tav>
                                        <p:tav tm="100000">
                                          <p:val>
                                            <p:strVal val="#ppt_x"/>
                                          </p:val>
                                        </p:tav>
                                      </p:tavLst>
                                    </p:anim>
                                    <p:anim calcmode="lin" valueType="num">
                                      <p:cBhvr additive="base">
                                        <p:cTn id="3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ppt_x"/>
                                          </p:val>
                                        </p:tav>
                                        <p:tav tm="100000">
                                          <p:val>
                                            <p:strVal val="#ppt_x"/>
                                          </p:val>
                                        </p:tav>
                                      </p:tavLst>
                                    </p:anim>
                                    <p:anim calcmode="lin" valueType="num">
                                      <p:cBhvr additive="base">
                                        <p:cTn id="3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ppt_x"/>
                                          </p:val>
                                        </p:tav>
                                        <p:tav tm="100000">
                                          <p:val>
                                            <p:strVal val="#ppt_x"/>
                                          </p:val>
                                        </p:tav>
                                      </p:tavLst>
                                    </p:anim>
                                    <p:anim calcmode="lin" valueType="num">
                                      <p:cBhvr additive="base">
                                        <p:cTn id="4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 calcmode="lin" valueType="num">
                                      <p:cBhvr additive="base">
                                        <p:cTn id="70" dur="500" fill="hold"/>
                                        <p:tgtEl>
                                          <p:spTgt spid="33"/>
                                        </p:tgtEl>
                                        <p:attrNameLst>
                                          <p:attrName>ppt_x</p:attrName>
                                        </p:attrNameLst>
                                      </p:cBhvr>
                                      <p:tavLst>
                                        <p:tav tm="0">
                                          <p:val>
                                            <p:strVal val="#ppt_x"/>
                                          </p:val>
                                        </p:tav>
                                        <p:tav tm="100000">
                                          <p:val>
                                            <p:strVal val="#ppt_x"/>
                                          </p:val>
                                        </p:tav>
                                      </p:tavLst>
                                    </p:anim>
                                    <p:anim calcmode="lin" valueType="num">
                                      <p:cBhvr additive="base">
                                        <p:cTn id="7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500" fill="hold"/>
                                        <p:tgtEl>
                                          <p:spTgt spid="21"/>
                                        </p:tgtEl>
                                        <p:attrNameLst>
                                          <p:attrName>ppt_x</p:attrName>
                                        </p:attrNameLst>
                                      </p:cBhvr>
                                      <p:tavLst>
                                        <p:tav tm="0">
                                          <p:val>
                                            <p:strVal val="#ppt_x"/>
                                          </p:val>
                                        </p:tav>
                                        <p:tav tm="100000">
                                          <p:val>
                                            <p:strVal val="#ppt_x"/>
                                          </p:val>
                                        </p:tav>
                                      </p:tavLst>
                                    </p:anim>
                                    <p:anim calcmode="lin" valueType="num">
                                      <p:cBhvr additive="base">
                                        <p:cTn id="7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 calcmode="lin" valueType="num">
                                      <p:cBhvr additive="base">
                                        <p:cTn id="82" dur="500" fill="hold"/>
                                        <p:tgtEl>
                                          <p:spTgt spid="30"/>
                                        </p:tgtEl>
                                        <p:attrNameLst>
                                          <p:attrName>ppt_x</p:attrName>
                                        </p:attrNameLst>
                                      </p:cBhvr>
                                      <p:tavLst>
                                        <p:tav tm="0">
                                          <p:val>
                                            <p:strVal val="#ppt_x"/>
                                          </p:val>
                                        </p:tav>
                                        <p:tav tm="100000">
                                          <p:val>
                                            <p:strVal val="#ppt_x"/>
                                          </p:val>
                                        </p:tav>
                                      </p:tavLst>
                                    </p:anim>
                                    <p:anim calcmode="lin" valueType="num">
                                      <p:cBhvr additive="base">
                                        <p:cTn id="8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 calcmode="lin" valueType="num">
                                      <p:cBhvr additive="base">
                                        <p:cTn id="88" dur="500" fill="hold"/>
                                        <p:tgtEl>
                                          <p:spTgt spid="32"/>
                                        </p:tgtEl>
                                        <p:attrNameLst>
                                          <p:attrName>ppt_x</p:attrName>
                                        </p:attrNameLst>
                                      </p:cBhvr>
                                      <p:tavLst>
                                        <p:tav tm="0">
                                          <p:val>
                                            <p:strVal val="#ppt_x"/>
                                          </p:val>
                                        </p:tav>
                                        <p:tav tm="100000">
                                          <p:val>
                                            <p:strVal val="#ppt_x"/>
                                          </p:val>
                                        </p:tav>
                                      </p:tavLst>
                                    </p:anim>
                                    <p:anim calcmode="lin" valueType="num">
                                      <p:cBhvr additive="base">
                                        <p:cTn id="8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P spid="25" grpId="0"/>
      <p:bldP spid="26" grpId="0"/>
      <p:bldP spid="27" grpId="0"/>
      <p:bldP spid="28" grpId="0"/>
      <p:bldP spid="29" grpId="0"/>
      <p:bldP spid="33" grpId="0"/>
      <p:bldP spid="21" grpId="0"/>
      <p:bldP spid="11" grpId="0" animBg="1"/>
      <p:bldP spid="23" grpId="0"/>
      <p:bldP spid="30" grpId="0"/>
      <p:bldP spid="32" grpId="0"/>
      <p:bldP spid="3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p:cNvSpPr>
            <a:spLocks noGrp="1"/>
          </p:cNvSpPr>
          <p:nvPr>
            <p:ph type="title"/>
          </p:nvPr>
        </p:nvSpPr>
        <p:spPr>
          <a:xfrm>
            <a:off x="0" y="4"/>
            <a:ext cx="12192000" cy="1325563"/>
          </a:xfrm>
        </p:spPr>
        <p:txBody>
          <a:bodyPr>
            <a:normAutofit fontScale="90000"/>
            <a:scene3d>
              <a:camera prst="orthographicFront"/>
              <a:lightRig rig="soft" dir="t">
                <a:rot lat="0" lon="0" rev="15600000"/>
              </a:lightRig>
            </a:scene3d>
            <a:sp3d extrusionH="57150" prstMaterial="softEdge">
              <a:bevelT w="25400" h="38100"/>
            </a:sp3d>
          </a:bodyPr>
          <a:lstStyle/>
          <a:p>
            <a:pPr>
              <a:lnSpc>
                <a:spcPct val="150000"/>
              </a:lnSpc>
            </a:pPr>
            <a:r>
              <a:rPr lang="en-US" b="1">
                <a:ln/>
                <a:solidFill>
                  <a:srgbClr val="0070C0"/>
                </a:solidFill>
              </a:rPr>
              <a:t>Ví dụ 1.14 đánh giá độ phức tạp của thuật toán sau:</a:t>
            </a:r>
          </a:p>
        </p:txBody>
      </p:sp>
      <p:sp>
        <p:nvSpPr>
          <p:cNvPr id="7" name="Text Box 1027"/>
          <p:cNvSpPr txBox="1">
            <a:spLocks noChangeArrowheads="1"/>
          </p:cNvSpPr>
          <p:nvPr/>
        </p:nvSpPr>
        <p:spPr bwMode="auto">
          <a:xfrm>
            <a:off x="3" y="1033210"/>
            <a:ext cx="5381468" cy="5647700"/>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bool</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err="1">
                <a:ln>
                  <a:noFill/>
                </a:ln>
                <a:solidFill>
                  <a:srgbClr val="C00000"/>
                </a:solidFill>
                <a:effectLst/>
                <a:uLnTx/>
                <a:uFillTx/>
                <a:latin typeface="Calibri Light"/>
                <a:ea typeface="Arial Unicode MS" pitchFamily="34" charset="-128"/>
                <a:cs typeface="Arial Unicode MS" pitchFamily="34" charset="-128"/>
              </a:rPr>
              <a:t>TimX</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a[], </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n, </a:t>
            </a:r>
            <a:r>
              <a:rPr kumimoji="0" lang="en-US" sz="2400" b="1" i="0" u="none" strike="noStrike" kern="1200" cap="none" spc="0" normalizeH="0" baseline="0" noProof="0" dirty="0" err="1">
                <a:ln>
                  <a:noFill/>
                </a:ln>
                <a:solidFill>
                  <a:srgbClr val="00B0F0"/>
                </a:solidFill>
                <a:effectLst/>
                <a:uLnTx/>
                <a:uFillTx/>
                <a:latin typeface="Calibri Light"/>
                <a:ea typeface="Arial Unicode MS" pitchFamily="34" charset="-128"/>
                <a:cs typeface="Arial Unicode MS" pitchFamily="34" charset="-128"/>
              </a:rPr>
              <a:t>int</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x</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 int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mid</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left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0</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right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 n - 1</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     while </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left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&lt;=</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right</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B050"/>
                </a:solidFill>
                <a:effectLst/>
                <a:uLnTx/>
                <a:uFillTx/>
                <a:latin typeface="Calibri"/>
                <a:ea typeface="Arial Unicode MS" pitchFamily="34" charset="-128"/>
                <a:cs typeface="Arial Unicode MS" pitchFamily="34" charset="-128"/>
              </a:rPr>
              <a:t>          mid</a:t>
            </a:r>
            <a:r>
              <a:rPr kumimoji="0" lang="en-US" sz="2400" b="1" i="0" u="none" strike="noStrike" kern="1200" cap="none" spc="0" normalizeH="0" baseline="0" noProof="0" dirty="0">
                <a:ln>
                  <a:noFill/>
                </a:ln>
                <a:solidFill>
                  <a:srgbClr val="FF0000"/>
                </a:solidFill>
                <a:effectLst/>
                <a:uLnTx/>
                <a:uFillTx/>
                <a:latin typeface="Calibri"/>
                <a:ea typeface="Arial Unicode MS" pitchFamily="34" charset="-128"/>
                <a:cs typeface="Arial Unicode MS" pitchFamily="34" charset="-128"/>
              </a:rPr>
              <a:t> = (</a:t>
            </a:r>
            <a:r>
              <a:rPr kumimoji="0" lang="en-US" sz="2400" b="1" i="0" u="none" strike="noStrike" kern="1200" cap="none" spc="0" normalizeH="0" baseline="0" noProof="0" dirty="0" err="1">
                <a:ln>
                  <a:noFill/>
                </a:ln>
                <a:solidFill>
                  <a:srgbClr val="00B050"/>
                </a:solidFill>
                <a:effectLst/>
                <a:uLnTx/>
                <a:uFillTx/>
                <a:latin typeface="Calibri"/>
                <a:ea typeface="Arial Unicode MS" pitchFamily="34" charset="-128"/>
                <a:cs typeface="Arial Unicode MS" pitchFamily="34" charset="-128"/>
              </a:rPr>
              <a:t>left+right</a:t>
            </a:r>
            <a:r>
              <a:rPr kumimoji="0" lang="en-US" sz="2400" b="1" i="0" u="none" strike="noStrike" kern="1200" cap="none" spc="0" normalizeH="0" baseline="0" noProof="0" dirty="0">
                <a:ln>
                  <a:noFill/>
                </a:ln>
                <a:solidFill>
                  <a:srgbClr val="FF0000"/>
                </a:solidFill>
                <a:effectLst/>
                <a:uLnTx/>
                <a:uFillTx/>
                <a:latin typeface="Calibri"/>
                <a:ea typeface="Arial Unicode MS" pitchFamily="34" charset="-128"/>
                <a:cs typeface="Arial Unicode MS" pitchFamily="34" charset="-128"/>
              </a:rPr>
              <a:t>)/</a:t>
            </a:r>
            <a:r>
              <a:rPr kumimoji="0" lang="en-US" sz="2400" b="1" i="0" u="none" strike="noStrike" kern="1200" cap="none" spc="0" normalizeH="0" baseline="0" noProof="0" dirty="0">
                <a:ln>
                  <a:noFill/>
                </a:ln>
                <a:solidFill>
                  <a:srgbClr val="00B050"/>
                </a:solidFill>
                <a:effectLst/>
                <a:uLnTx/>
                <a:uFillTx/>
                <a:latin typeface="Calibri"/>
                <a:ea typeface="Arial Unicode MS" pitchFamily="34" charset="-128"/>
                <a:cs typeface="Arial Unicode MS" pitchFamily="34" charset="-128"/>
              </a:rPr>
              <a:t>2</a:t>
            </a:r>
            <a:r>
              <a:rPr kumimoji="0" lang="en-US" sz="2400" b="1" i="0" u="none" strike="noStrike" kern="1200" cap="none" spc="0" normalizeH="0" baseline="0" noProof="0" dirty="0">
                <a:ln>
                  <a:noFill/>
                </a:ln>
                <a:solidFill>
                  <a:srgbClr val="FF0000"/>
                </a:solidFill>
                <a:effectLst/>
                <a:uLnTx/>
                <a:uFillTx/>
                <a:latin typeface="Calibri"/>
                <a:ea typeface="Arial Unicode MS" pitchFamily="34" charset="-128"/>
                <a:cs typeface="Arial Unicode MS" pitchFamily="34" charset="-128"/>
              </a:rPr>
              <a:t>;</a:t>
            </a:r>
            <a:endPar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endParaRPr>
          </a:p>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if </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a[mid] </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x</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return</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true</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else  if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(a[mid]</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&lt;</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x)   </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                   right </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mid-1;</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else</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  left </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 mid + 1;</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00B050"/>
                </a:solidFill>
                <a:effectLst/>
                <a:uLnTx/>
                <a:uFillTx/>
                <a:latin typeface="Calibri Light"/>
                <a:ea typeface="Arial Unicode MS" pitchFamily="34" charset="-128"/>
                <a:cs typeface="Arial Unicode MS" pitchFamily="34" charset="-128"/>
              </a:rPr>
              <a:t>    }</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a:t>
            </a:r>
            <a:r>
              <a:rPr kumimoji="0" lang="en-US" sz="2400" b="1" i="0" u="none" strike="noStrike" kern="1200" cap="none" spc="0" normalizeH="0" baseline="0" noProof="0" dirty="0">
                <a:ln>
                  <a:noFill/>
                </a:ln>
                <a:solidFill>
                  <a:srgbClr val="00B0F0"/>
                </a:solidFill>
                <a:effectLst/>
                <a:uLnTx/>
                <a:uFillTx/>
                <a:latin typeface="Calibri Light"/>
                <a:ea typeface="Arial Unicode MS" pitchFamily="34" charset="-128"/>
                <a:cs typeface="Arial Unicode MS" pitchFamily="34" charset="-128"/>
              </a:rPr>
              <a:t>return</a:t>
            </a: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 false;</a:t>
            </a:r>
          </a:p>
          <a:p>
            <a:pPr marL="0" marR="0" lvl="4" indent="-457178" algn="l" defTabSz="914400" rtl="0" eaLnBrk="1" fontAlgn="auto" latinLnBrk="0" hangingPunct="1">
              <a:lnSpc>
                <a:spcPct val="100000"/>
              </a:lnSpc>
              <a:spcBef>
                <a:spcPts val="0"/>
              </a:spcBef>
              <a:spcAft>
                <a:spcPts val="5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a:ea typeface="Arial Unicode MS" pitchFamily="34" charset="-128"/>
                <a:cs typeface="Arial Unicode MS" pitchFamily="34" charset="-128"/>
              </a:rPr>
              <a:t>}</a:t>
            </a:r>
          </a:p>
        </p:txBody>
      </p:sp>
      <mc:AlternateContent xmlns:mc="http://schemas.openxmlformats.org/markup-compatibility/2006" xmlns:a14="http://schemas.microsoft.com/office/drawing/2010/main">
        <mc:Choice Requires="a14">
          <p:sp>
            <p:nvSpPr>
              <p:cNvPr id="30" name="Text Box 1027"/>
              <p:cNvSpPr txBox="1">
                <a:spLocks noChangeArrowheads="1"/>
              </p:cNvSpPr>
              <p:nvPr/>
            </p:nvSpPr>
            <p:spPr bwMode="auto">
              <a:xfrm>
                <a:off x="5021950" y="1489984"/>
                <a:ext cx="6294647" cy="916148"/>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a:t>
                </a:r>
                <a14:m>
                  <m:oMath xmlns:m="http://schemas.openxmlformats.org/officeDocument/2006/math">
                    <m:d>
                      <m:dPr>
                        <m:begChr m:val="{"/>
                        <m:end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ctrlPr>
                      </m:dPr>
                      <m:e>
                        <m:eqArr>
                          <m:eqArr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ctrlPr>
                          </m:eqArrPr>
                          <m:e>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ctrlPr>
                              </m:dPr>
                              <m:e>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n</m:t>
                                </m:r>
                              </m:e>
                            </m:d>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=3</m:t>
                            </m:r>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C</m:t>
                            </m:r>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1 </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ctrlPr>
                              </m:dPr>
                              <m:e>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khi</m:t>
                                </m:r>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 </m:t>
                                </m:r>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n</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=1</m:t>
                                </m:r>
                              </m:e>
                            </m:d>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               </m:t>
                            </m:r>
                          </m:e>
                          <m:e>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ctrlPr>
                              </m:dPr>
                              <m:e>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n</m:t>
                                </m:r>
                              </m:e>
                            </m:d>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 </m:t>
                            </m:r>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ctrlPr>
                              </m:dPr>
                              <m:e>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n</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/2</m:t>
                                </m:r>
                              </m:e>
                            </m:d>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+3</m:t>
                            </m:r>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C</m:t>
                            </m:r>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2 (</m:t>
                            </m:r>
                            <m:r>
                              <m:rPr>
                                <m:sty m:val="p"/>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n</m:t>
                            </m:r>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&gt;</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ahoma" panose="020B0604030504040204" pitchFamily="34" charset="0"/>
                                <a:cs typeface="Tahoma" panose="020B0604030504040204" pitchFamily="34" charset="0"/>
                              </a:rPr>
                              <m:t>1)</m:t>
                            </m:r>
                          </m:e>
                        </m:eqArr>
                      </m:e>
                    </m:d>
                  </m:oMath>
                </a14:m>
                <a:endPar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endParaRPr>
              </a:p>
            </p:txBody>
          </p:sp>
        </mc:Choice>
        <mc:Fallback xmlns="">
          <p:sp>
            <p:nvSpPr>
              <p:cNvPr id="30" name="Text Box 1027"/>
              <p:cNvSpPr txBox="1">
                <a:spLocks noRot="1" noChangeAspect="1" noMove="1" noResize="1" noEditPoints="1" noAdjustHandles="1" noChangeArrowheads="1" noChangeShapeType="1" noTextEdit="1"/>
              </p:cNvSpPr>
              <p:nvPr/>
            </p:nvSpPr>
            <p:spPr bwMode="auto">
              <a:xfrm>
                <a:off x="5021945" y="1489984"/>
                <a:ext cx="6294647" cy="916148"/>
              </a:xfrm>
              <a:prstGeom prst="rect">
                <a:avLst/>
              </a:prstGeom>
              <a:blipFill rotWithShape="0">
                <a:blip r:embed="rId3"/>
                <a:stretch>
                  <a:fillRect/>
                </a:stretch>
              </a:blipFill>
              <a:ln w="12700">
                <a:noFill/>
                <a:miter lim="800000"/>
                <a:headEnd type="none" w="sm" len="sm"/>
                <a:tailEnd type="none" w="sm" len="sm"/>
              </a:ln>
              <a:effectLst/>
            </p:spPr>
            <p:txBody>
              <a:bodyPr/>
              <a:lstStyle/>
              <a:p>
                <a:r>
                  <a:rPr lang="en-US">
                    <a:noFill/>
                  </a:rPr>
                  <a:t> </a:t>
                </a:r>
              </a:p>
            </p:txBody>
          </p:sp>
        </mc:Fallback>
      </mc:AlternateContent>
      <p:sp>
        <p:nvSpPr>
          <p:cNvPr id="31" name="Text Box 1027"/>
          <p:cNvSpPr txBox="1">
            <a:spLocks noChangeArrowheads="1"/>
          </p:cNvSpPr>
          <p:nvPr/>
        </p:nvSpPr>
        <p:spPr bwMode="auto">
          <a:xfrm>
            <a:off x="5188862" y="2512499"/>
            <a:ext cx="3211219"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T(n) = T(n/2) + </a:t>
            </a:r>
            <a:r>
              <a:rPr kumimoji="0" lang="en-US" sz="24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3C2</a:t>
            </a:r>
            <a:endPar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32" name="Text Box 1027"/>
          <p:cNvSpPr txBox="1">
            <a:spLocks noChangeArrowheads="1"/>
          </p:cNvSpPr>
          <p:nvPr/>
        </p:nvSpPr>
        <p:spPr bwMode="auto">
          <a:xfrm>
            <a:off x="5740401" y="2950040"/>
            <a:ext cx="6350000"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(T(n/4) +3C2) + 3C2 = T(n/4) + 6C2</a:t>
            </a:r>
          </a:p>
        </p:txBody>
      </p:sp>
      <p:sp>
        <p:nvSpPr>
          <p:cNvPr id="33" name="Text Box 1027"/>
          <p:cNvSpPr txBox="1">
            <a:spLocks noChangeArrowheads="1"/>
          </p:cNvSpPr>
          <p:nvPr/>
        </p:nvSpPr>
        <p:spPr bwMode="auto">
          <a:xfrm>
            <a:off x="5740401" y="3395395"/>
            <a:ext cx="6350000"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(T(n/8) + 3C2) + 6C2 = T(n/8) + 9C2</a:t>
            </a:r>
          </a:p>
        </p:txBody>
      </p:sp>
      <p:sp>
        <p:nvSpPr>
          <p:cNvPr id="34" name="Text Box 1027"/>
          <p:cNvSpPr txBox="1">
            <a:spLocks noChangeArrowheads="1"/>
          </p:cNvSpPr>
          <p:nvPr/>
        </p:nvSpPr>
        <p:spPr bwMode="auto">
          <a:xfrm>
            <a:off x="5740401" y="4153923"/>
            <a:ext cx="6567715"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Tahoma" panose="020B0604030504040204" pitchFamily="34" charset="0"/>
                <a:cs typeface="Tahoma" panose="020B0604030504040204" pitchFamily="34" charset="0"/>
                <a:sym typeface="Symbol" panose="05050102010706020507" pitchFamily="18" charset="2"/>
              </a:rPr>
              <a:t></a:t>
            </a: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(T(n/2</a:t>
            </a:r>
            <a:r>
              <a:rPr kumimoji="0" lang="en-US" sz="2400" b="0" i="0" u="none" strike="noStrike" kern="1200" cap="none" spc="0" normalizeH="0" baseline="30000" noProof="0">
                <a:ln>
                  <a:noFill/>
                </a:ln>
                <a:solidFill>
                  <a:prstClr val="black"/>
                </a:solidFill>
                <a:effectLst/>
                <a:uLnTx/>
                <a:uFillTx/>
                <a:latin typeface="Calibri Light"/>
                <a:ea typeface="Tahoma" panose="020B0604030504040204" pitchFamily="34" charset="0"/>
                <a:cs typeface="Tahoma" panose="020B0604030504040204" pitchFamily="34" charset="0"/>
              </a:rPr>
              <a:t>k</a:t>
            </a: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+ 3C2) + (k-1)3C2 = T(n/2</a:t>
            </a:r>
            <a:r>
              <a:rPr kumimoji="0" lang="en-US" sz="2400" b="0" i="0" u="none" strike="noStrike" kern="1200" cap="none" spc="0" normalizeH="0" baseline="30000" noProof="0">
                <a:ln>
                  <a:noFill/>
                </a:ln>
                <a:solidFill>
                  <a:prstClr val="black"/>
                </a:solidFill>
                <a:effectLst/>
                <a:uLnTx/>
                <a:uFillTx/>
                <a:latin typeface="Calibri Light"/>
                <a:ea typeface="Tahoma" panose="020B0604030504040204" pitchFamily="34" charset="0"/>
                <a:cs typeface="Tahoma" panose="020B0604030504040204" pitchFamily="34" charset="0"/>
              </a:rPr>
              <a:t>k</a:t>
            </a: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 + 3kC2</a:t>
            </a:r>
          </a:p>
        </p:txBody>
      </p:sp>
      <p:sp>
        <p:nvSpPr>
          <p:cNvPr id="35" name="Text Box 1027"/>
          <p:cNvSpPr txBox="1">
            <a:spLocks noChangeArrowheads="1"/>
          </p:cNvSpPr>
          <p:nvPr/>
        </p:nvSpPr>
        <p:spPr bwMode="auto">
          <a:xfrm>
            <a:off x="4146808" y="4615588"/>
            <a:ext cx="8009145"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C00000"/>
                </a:solidFill>
                <a:effectLst/>
                <a:uLnTx/>
                <a:uFillTx/>
                <a:latin typeface="Calibri Light"/>
                <a:ea typeface="Tahoma" panose="020B0604030504040204" pitchFamily="34" charset="0"/>
                <a:cs typeface="Tahoma" panose="020B0604030504040204" pitchFamily="34" charset="0"/>
              </a:rPr>
              <a:t>Chương</a:t>
            </a:r>
            <a:r>
              <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rPr>
              <a:t> </a:t>
            </a:r>
            <a:r>
              <a:rPr kumimoji="0" lang="en-US" sz="2400" b="1" i="0" u="none" strike="noStrike" kern="1200" cap="none" spc="0" normalizeH="0" baseline="0" noProof="0" dirty="0" err="1">
                <a:ln>
                  <a:noFill/>
                </a:ln>
                <a:solidFill>
                  <a:srgbClr val="C00000"/>
                </a:solidFill>
                <a:effectLst/>
                <a:uLnTx/>
                <a:uFillTx/>
                <a:latin typeface="Calibri Light"/>
                <a:ea typeface="Tahoma" panose="020B0604030504040204" pitchFamily="34" charset="0"/>
                <a:cs typeface="Tahoma" panose="020B0604030504040204" pitchFamily="34" charset="0"/>
              </a:rPr>
              <a:t>trình</a:t>
            </a:r>
            <a:r>
              <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rPr>
              <a:t> </a:t>
            </a:r>
            <a:r>
              <a:rPr kumimoji="0" lang="en-US" sz="2400" b="1" i="0" u="none" strike="noStrike" kern="1200" cap="none" spc="0" normalizeH="0" baseline="0" noProof="0" dirty="0" err="1">
                <a:ln>
                  <a:noFill/>
                </a:ln>
                <a:solidFill>
                  <a:srgbClr val="C00000"/>
                </a:solidFill>
                <a:effectLst/>
                <a:uLnTx/>
                <a:uFillTx/>
                <a:latin typeface="Calibri Light"/>
                <a:ea typeface="Tahoma" panose="020B0604030504040204" pitchFamily="34" charset="0"/>
                <a:cs typeface="Tahoma" panose="020B0604030504040204" pitchFamily="34" charset="0"/>
              </a:rPr>
              <a:t>dừng</a:t>
            </a:r>
            <a:r>
              <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rPr>
              <a:t> </a:t>
            </a:r>
            <a:r>
              <a:rPr kumimoji="0" lang="en-US" sz="2400" b="1" i="0" u="none" strike="noStrike" kern="1200" cap="none" spc="0" normalizeH="0" baseline="0" noProof="0" dirty="0" err="1">
                <a:ln>
                  <a:noFill/>
                </a:ln>
                <a:solidFill>
                  <a:srgbClr val="C00000"/>
                </a:solidFill>
                <a:effectLst/>
                <a:uLnTx/>
                <a:uFillTx/>
                <a:latin typeface="Calibri Light"/>
                <a:ea typeface="Tahoma" panose="020B0604030504040204" pitchFamily="34" charset="0"/>
                <a:cs typeface="Tahoma" panose="020B0604030504040204" pitchFamily="34" charset="0"/>
              </a:rPr>
              <a:t>khi</a:t>
            </a:r>
            <a:r>
              <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rPr>
              <a:t> n/</a:t>
            </a:r>
            <a:r>
              <a:rPr kumimoji="0" lang="en-US" sz="2400" b="1" i="0" u="none" strike="noStrike" kern="1200" cap="none" spc="0" normalizeH="0" baseline="0" noProof="0" dirty="0" err="1">
                <a:ln>
                  <a:noFill/>
                </a:ln>
                <a:solidFill>
                  <a:srgbClr val="C00000"/>
                </a:solidFill>
                <a:effectLst/>
                <a:uLnTx/>
                <a:uFillTx/>
                <a:latin typeface="Calibri Light"/>
                <a:ea typeface="Tahoma" panose="020B0604030504040204" pitchFamily="34" charset="0"/>
                <a:cs typeface="Tahoma" panose="020B0604030504040204" pitchFamily="34" charset="0"/>
              </a:rPr>
              <a:t>2</a:t>
            </a:r>
            <a:r>
              <a:rPr kumimoji="0" lang="en-US" sz="2400" b="1" i="0" u="none" strike="noStrike" kern="1200" cap="none" spc="0" normalizeH="0" baseline="30000" noProof="0" dirty="0" err="1">
                <a:ln>
                  <a:noFill/>
                </a:ln>
                <a:solidFill>
                  <a:srgbClr val="C00000"/>
                </a:solidFill>
                <a:effectLst/>
                <a:uLnTx/>
                <a:uFillTx/>
                <a:latin typeface="Calibri Light"/>
                <a:ea typeface="Tahoma" panose="020B0604030504040204" pitchFamily="34" charset="0"/>
                <a:cs typeface="Tahoma" panose="020B0604030504040204" pitchFamily="34" charset="0"/>
              </a:rPr>
              <a:t>k</a:t>
            </a:r>
            <a:r>
              <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rPr>
              <a:t> = 1 </a:t>
            </a:r>
            <a:r>
              <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n = </a:t>
            </a:r>
            <a:r>
              <a:rPr kumimoji="0" lang="en-US" sz="2400" b="1" i="0" u="none" strike="noStrike" kern="1200" cap="none" spc="0" normalizeH="0" baseline="0" noProof="0" dirty="0" err="1">
                <a:ln>
                  <a:noFill/>
                </a:ln>
                <a:solidFill>
                  <a:srgbClr val="C0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2400" b="1" i="0" u="none" strike="noStrike" kern="1200" cap="none" spc="0" normalizeH="0" baseline="30000" noProof="0" dirty="0" err="1">
                <a:ln>
                  <a:noFill/>
                </a:ln>
                <a:solidFill>
                  <a:srgbClr val="C0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k</a:t>
            </a:r>
            <a:r>
              <a:rPr kumimoji="0" lang="en-US" sz="2400" b="1" i="0" u="none" strike="noStrike" kern="1200" cap="none" spc="0" normalizeH="0" baseline="30000" noProof="0" dirty="0">
                <a:ln>
                  <a:noFill/>
                </a:ln>
                <a:solidFill>
                  <a:srgbClr val="C0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a:t>
            </a:r>
            <a:r>
              <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 =&gt; k = </a:t>
            </a:r>
            <a:r>
              <a:rPr kumimoji="0" lang="en-US" sz="2400" b="1" i="0" u="none" strike="noStrike" kern="1200" cap="none" spc="0" normalizeH="0" baseline="0" noProof="0" dirty="0" err="1">
                <a:ln>
                  <a:noFill/>
                </a:ln>
                <a:solidFill>
                  <a:srgbClr val="C0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log</a:t>
            </a:r>
            <a:r>
              <a:rPr kumimoji="0" lang="en-US" sz="2400" b="1" i="0" u="none" strike="noStrike" kern="1200" cap="none" spc="0" normalizeH="0" baseline="-25000" noProof="0" dirty="0" err="1">
                <a:ln>
                  <a:noFill/>
                </a:ln>
                <a:solidFill>
                  <a:srgbClr val="C0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2400" b="1" i="0" u="none" strike="noStrike" kern="1200" cap="none" spc="0" normalizeH="0" baseline="0" noProof="0" dirty="0" err="1">
                <a:ln>
                  <a:noFill/>
                </a:ln>
                <a:solidFill>
                  <a:srgbClr val="C0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endParaRPr kumimoji="0" lang="en-US" sz="2400" b="1" i="0" u="none" strike="noStrike" kern="1200" cap="none" spc="0" normalizeH="0" baseline="0" noProof="0" dirty="0">
              <a:ln>
                <a:noFill/>
              </a:ln>
              <a:solidFill>
                <a:srgbClr val="C00000"/>
              </a:solidFill>
              <a:effectLst/>
              <a:uLnTx/>
              <a:uFillTx/>
              <a:latin typeface="Calibri Light"/>
              <a:ea typeface="Tahoma" panose="020B0604030504040204" pitchFamily="34" charset="0"/>
              <a:cs typeface="Tahoma" panose="020B0604030504040204" pitchFamily="34" charset="0"/>
            </a:endParaRPr>
          </a:p>
        </p:txBody>
      </p:sp>
      <p:sp>
        <p:nvSpPr>
          <p:cNvPr id="36" name="Text Box 1027"/>
          <p:cNvSpPr txBox="1">
            <a:spLocks noChangeArrowheads="1"/>
          </p:cNvSpPr>
          <p:nvPr/>
        </p:nvSpPr>
        <p:spPr bwMode="auto">
          <a:xfrm>
            <a:off x="5754921" y="5045438"/>
            <a:ext cx="5561675"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Tahoma" panose="020B0604030504040204" pitchFamily="34" charset="0"/>
                <a:cs typeface="Tahoma" panose="020B0604030504040204" pitchFamily="34" charset="0"/>
                <a:sym typeface="Symbol" panose="05050102010706020507" pitchFamily="18" charset="2"/>
              </a:rPr>
              <a:t> </a:t>
            </a: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T(1) + 3log</a:t>
            </a:r>
            <a:r>
              <a:rPr kumimoji="0" lang="en-US" sz="2400" b="0" i="0" u="none" strike="noStrike" kern="1200" cap="none" spc="0" normalizeH="0" baseline="-25000" noProof="0">
                <a:ln>
                  <a:noFill/>
                </a:ln>
                <a:solidFill>
                  <a:prstClr val="black"/>
                </a:solidFill>
                <a:effectLst/>
                <a:uLnTx/>
                <a:uFillTx/>
                <a:latin typeface="Calibri Light"/>
                <a:ea typeface="Tahoma" panose="020B0604030504040204" pitchFamily="34" charset="0"/>
                <a:cs typeface="Tahoma" panose="020B0604030504040204" pitchFamily="34" charset="0"/>
              </a:rPr>
              <a:t>2</a:t>
            </a:r>
            <a:r>
              <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rPr>
              <a:t>nC2 =  3C1 + </a:t>
            </a:r>
            <a:r>
              <a:rPr kumimoji="0" lang="en-US" sz="2400" b="0" i="0" u="none" strike="noStrike" kern="1200" cap="none" spc="0" normalizeH="0" baseline="0" noProof="0">
                <a:ln>
                  <a:noFill/>
                </a:ln>
                <a:solidFill>
                  <a:prstClr val="black"/>
                </a:solidFill>
                <a:effectLst/>
                <a:uLnTx/>
                <a:uFillTx/>
                <a:latin typeface="Calibri"/>
                <a:ea typeface="Tahoma" panose="020B0604030504040204" pitchFamily="34" charset="0"/>
                <a:cs typeface="Tahoma" panose="020B0604030504040204" pitchFamily="34" charset="0"/>
              </a:rPr>
              <a:t>3log</a:t>
            </a:r>
            <a:r>
              <a:rPr kumimoji="0" lang="en-US" sz="2400" b="0" i="0" u="none" strike="noStrike" kern="1200" cap="none" spc="0" normalizeH="0" baseline="-25000" noProof="0">
                <a:ln>
                  <a:noFill/>
                </a:ln>
                <a:solidFill>
                  <a:prstClr val="black"/>
                </a:solidFill>
                <a:effectLst/>
                <a:uLnTx/>
                <a:uFillTx/>
                <a:latin typeface="Calibri"/>
                <a:ea typeface="Tahoma" panose="020B0604030504040204" pitchFamily="34" charset="0"/>
                <a:cs typeface="Tahoma" panose="020B0604030504040204" pitchFamily="34" charset="0"/>
              </a:rPr>
              <a:t>2</a:t>
            </a:r>
            <a:r>
              <a:rPr kumimoji="0" lang="en-US" sz="2400" b="0" i="0" u="none" strike="noStrike" kern="1200" cap="none" spc="0" normalizeH="0" baseline="0" noProof="0">
                <a:ln>
                  <a:noFill/>
                </a:ln>
                <a:solidFill>
                  <a:prstClr val="black"/>
                </a:solidFill>
                <a:effectLst/>
                <a:uLnTx/>
                <a:uFillTx/>
                <a:latin typeface="Calibri"/>
                <a:ea typeface="Tahoma" panose="020B0604030504040204" pitchFamily="34" charset="0"/>
                <a:cs typeface="Tahoma" panose="020B0604030504040204" pitchFamily="34" charset="0"/>
              </a:rPr>
              <a:t>nC2</a:t>
            </a:r>
            <a:endPar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37" name="Text Box 1027"/>
          <p:cNvSpPr txBox="1">
            <a:spLocks noChangeArrowheads="1"/>
          </p:cNvSpPr>
          <p:nvPr/>
        </p:nvSpPr>
        <p:spPr bwMode="auto">
          <a:xfrm>
            <a:off x="5740403" y="5648051"/>
            <a:ext cx="3476172"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T(n) = </a:t>
            </a:r>
            <a:r>
              <a:rPr kumimoji="0" lang="en-US" sz="24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3C1</a:t>
            </a: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 </a:t>
            </a:r>
            <a:r>
              <a:rPr kumimoji="0" lang="en-US" sz="2400" b="0" i="0" u="none" strike="noStrike" kern="1200" cap="none" spc="0" normalizeH="0" baseline="0" noProof="0" dirty="0" err="1">
                <a:ln>
                  <a:noFill/>
                </a:ln>
                <a:solidFill>
                  <a:prstClr val="black"/>
                </a:solidFill>
                <a:effectLst/>
                <a:uLnTx/>
                <a:uFillTx/>
                <a:latin typeface="Calibri"/>
                <a:ea typeface="Tahoma" panose="020B0604030504040204" pitchFamily="34" charset="0"/>
                <a:cs typeface="Tahoma" panose="020B0604030504040204" pitchFamily="34" charset="0"/>
              </a:rPr>
              <a:t>3log</a:t>
            </a:r>
            <a:r>
              <a:rPr kumimoji="0" lang="en-US" sz="2400" b="0" i="0" u="none" strike="noStrike" kern="1200" cap="none" spc="0" normalizeH="0" baseline="-25000" noProof="0" dirty="0" err="1">
                <a:ln>
                  <a:noFill/>
                </a:ln>
                <a:solidFill>
                  <a:prstClr val="black"/>
                </a:solidFill>
                <a:effectLst/>
                <a:uLnTx/>
                <a:uFillTx/>
                <a:latin typeface="Calibri"/>
                <a:ea typeface="Tahoma" panose="020B0604030504040204" pitchFamily="34" charset="0"/>
                <a:cs typeface="Tahoma" panose="020B0604030504040204" pitchFamily="34" charset="0"/>
              </a:rPr>
              <a:t>2</a:t>
            </a:r>
            <a:r>
              <a:rPr kumimoji="0" lang="en-US" sz="2400" b="0" i="0" u="none" strike="noStrike" kern="1200" cap="none" spc="0" normalizeH="0" baseline="0" noProof="0" dirty="0" err="1">
                <a:ln>
                  <a:noFill/>
                </a:ln>
                <a:solidFill>
                  <a:prstClr val="black"/>
                </a:solidFill>
                <a:effectLst/>
                <a:uLnTx/>
                <a:uFillTx/>
                <a:latin typeface="Calibri"/>
                <a:ea typeface="Tahoma" panose="020B0604030504040204" pitchFamily="34" charset="0"/>
                <a:cs typeface="Tahoma" panose="020B0604030504040204" pitchFamily="34" charset="0"/>
              </a:rPr>
              <a:t>nC2</a:t>
            </a:r>
            <a:r>
              <a:rPr kumimoji="0" lang="en-US" sz="2400" b="0" i="0" u="none" strike="noStrike" kern="1200" cap="none" spc="0" normalizeH="0" baseline="0" noProof="0" dirty="0">
                <a:ln>
                  <a:noFill/>
                </a:ln>
                <a:solidFill>
                  <a:prstClr val="black"/>
                </a:solidFill>
                <a:effectLst/>
                <a:uLnTx/>
                <a:uFillTx/>
                <a:latin typeface="Calibri"/>
                <a:ea typeface="Tahoma" panose="020B0604030504040204" pitchFamily="34" charset="0"/>
                <a:cs typeface="Tahoma" panose="020B0604030504040204" pitchFamily="34" charset="0"/>
              </a:rPr>
              <a:t> </a:t>
            </a:r>
            <a:r>
              <a:rPr kumimoji="0" lang="en-US" sz="24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24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38" name="Text Box 1027"/>
          <p:cNvSpPr txBox="1">
            <a:spLocks noChangeArrowheads="1"/>
          </p:cNvSpPr>
          <p:nvPr/>
        </p:nvSpPr>
        <p:spPr bwMode="auto">
          <a:xfrm>
            <a:off x="9216575" y="5470850"/>
            <a:ext cx="2479207" cy="707886"/>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O(</a:t>
            </a:r>
            <a:r>
              <a:rPr kumimoji="0" lang="en-US" sz="4000" b="1"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log</a:t>
            </a:r>
            <a:r>
              <a:rPr kumimoji="0" lang="en-US" sz="4000" b="1" i="0" u="none" strike="noStrike" kern="1200" cap="none" spc="0" normalizeH="0" baseline="-2500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2</a:t>
            </a:r>
            <a:r>
              <a:rPr kumimoji="0" lang="en-US" sz="4000" b="1"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n</a:t>
            </a:r>
            <a:r>
              <a:rPr kumimoji="0" lang="en-US" sz="40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sym typeface="Symbol" panose="05050102010706020507" pitchFamily="18" charset="2"/>
              </a:rPr>
              <a:t>)</a:t>
            </a:r>
            <a:endParaRPr kumimoji="0" lang="en-US" sz="40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39" name="Text Box 1027"/>
          <p:cNvSpPr txBox="1">
            <a:spLocks noChangeArrowheads="1"/>
          </p:cNvSpPr>
          <p:nvPr/>
        </p:nvSpPr>
        <p:spPr bwMode="auto">
          <a:xfrm>
            <a:off x="5740401" y="3779777"/>
            <a:ext cx="6567715" cy="461665"/>
          </a:xfrm>
          <a:prstGeom prst="rect">
            <a:avLst/>
          </a:prstGeom>
          <a:no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Tahoma" panose="020B0604030504040204" pitchFamily="34" charset="0"/>
                <a:cs typeface="Tahoma" panose="020B0604030504040204" pitchFamily="34" charset="0"/>
                <a:sym typeface="Symbol" panose="05050102010706020507" pitchFamily="18" charset="2"/>
              </a:rPr>
              <a:t>……</a:t>
            </a:r>
            <a:endParaRPr kumimoji="0" lang="en-US" sz="2400" b="0" i="0" u="none" strike="noStrike" kern="1200" cap="none" spc="0" normalizeH="0" baseline="0" noProof="0">
              <a:ln>
                <a:noFill/>
              </a:ln>
              <a:solidFill>
                <a:prstClr val="black"/>
              </a:solidFill>
              <a:effectLst/>
              <a:uLnTx/>
              <a:uFillTx/>
              <a:latin typeface="Calibri Light"/>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6537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p:bldP spid="31" grpId="0"/>
      <p:bldP spid="32" grpId="0"/>
      <p:bldP spid="33" grpId="0"/>
      <p:bldP spid="34" grpId="0"/>
      <p:bldP spid="35" grpId="0"/>
      <p:bldP spid="36" grpId="0"/>
      <p:bldP spid="37" grpId="0"/>
      <p:bldP spid="38" grpId="0"/>
      <p:bldP spid="3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30" y="365129"/>
            <a:ext cx="11300033"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TỔNG KẾT CHƯƠNG</a:t>
            </a:r>
          </a:p>
        </p:txBody>
      </p:sp>
      <p:sp>
        <p:nvSpPr>
          <p:cNvPr id="3" name="Content Placeholder 2"/>
          <p:cNvSpPr>
            <a:spLocks noGrp="1"/>
          </p:cNvSpPr>
          <p:nvPr>
            <p:ph idx="1"/>
          </p:nvPr>
        </p:nvSpPr>
        <p:spPr>
          <a:xfrm>
            <a:off x="706773" y="1674385"/>
            <a:ext cx="10766947" cy="3930463"/>
          </a:xfrm>
        </p:spPr>
        <p:txBody>
          <a:bodyPr>
            <a:normAutofit fontScale="92500"/>
          </a:bodyPr>
          <a:lstStyle/>
          <a:p>
            <a:pPr marL="731484" indent="-731484" algn="just">
              <a:lnSpc>
                <a:spcPct val="150000"/>
              </a:lnSpc>
              <a:spcBef>
                <a:spcPts val="0"/>
              </a:spcBef>
              <a:buFont typeface="Wingdings" panose="05000000000000000000" pitchFamily="2" charset="2"/>
              <a:buChar char="&amp;"/>
            </a:pPr>
            <a:r>
              <a:rPr lang="en-US" sz="3600">
                <a:solidFill>
                  <a:srgbClr val="FF0000"/>
                </a:solidFill>
                <a:latin typeface="+mj-lt"/>
              </a:rPr>
              <a:t>Ý niệm về “Cấu trúc dữ liệu” và “giải thuật”</a:t>
            </a:r>
          </a:p>
          <a:p>
            <a:pPr marL="731484" indent="-731484" algn="just">
              <a:lnSpc>
                <a:spcPct val="150000"/>
              </a:lnSpc>
              <a:spcBef>
                <a:spcPts val="0"/>
              </a:spcBef>
              <a:buFont typeface="Wingdings" panose="05000000000000000000" pitchFamily="2" charset="2"/>
              <a:buChar char="&amp;"/>
            </a:pPr>
            <a:r>
              <a:rPr lang="en-US" sz="3600">
                <a:solidFill>
                  <a:srgbClr val="FF0000"/>
                </a:solidFill>
                <a:latin typeface="+mj-lt"/>
                <a:sym typeface="Symbol" panose="05050102010706020507" pitchFamily="18" charset="2"/>
              </a:rPr>
              <a:t>Mối quan hệ giữa Cấu trúc dữ liệu và giải thuật</a:t>
            </a:r>
          </a:p>
          <a:p>
            <a:pPr marL="731484" indent="-731484" algn="just">
              <a:lnSpc>
                <a:spcPct val="150000"/>
              </a:lnSpc>
              <a:spcBef>
                <a:spcPts val="0"/>
              </a:spcBef>
              <a:buFont typeface="Wingdings" panose="05000000000000000000" pitchFamily="2" charset="2"/>
              <a:buChar char="&amp;"/>
            </a:pPr>
            <a:r>
              <a:rPr lang="en-US" sz="3600">
                <a:latin typeface="+mj-lt"/>
                <a:sym typeface="Symbol" panose="05050102010706020507" pitchFamily="18" charset="2"/>
              </a:rPr>
              <a:t>Một số phương pháp biểu diễn thuật giải</a:t>
            </a:r>
          </a:p>
          <a:p>
            <a:pPr marL="731484" indent="-731484" algn="just">
              <a:lnSpc>
                <a:spcPct val="150000"/>
              </a:lnSpc>
              <a:spcBef>
                <a:spcPts val="0"/>
              </a:spcBef>
              <a:buFont typeface="Wingdings" panose="05000000000000000000" pitchFamily="2" charset="2"/>
              <a:buChar char="&amp;"/>
            </a:pPr>
            <a:r>
              <a:rPr lang="en-US" sz="3600">
                <a:latin typeface="+mj-lt"/>
                <a:sym typeface="Symbol" panose="05050102010706020507" pitchFamily="18" charset="2"/>
              </a:rPr>
              <a:t>Cách đánh giá độ phức tạp thuật giải dựa trên ước lượng tiệm cận </a:t>
            </a:r>
            <a:r>
              <a:rPr lang="en-US" sz="3600">
                <a:solidFill>
                  <a:srgbClr val="FF0000"/>
                </a:solidFill>
                <a:latin typeface="+mj-lt"/>
                <a:sym typeface="Symbol" panose="05050102010706020507" pitchFamily="18" charset="2"/>
              </a:rPr>
              <a:t>Big Oh </a:t>
            </a:r>
            <a:r>
              <a:rPr lang="en-US" sz="3600">
                <a:latin typeface="+mj-lt"/>
                <a:sym typeface="Symbol" panose="05050102010706020507" pitchFamily="18" charset="2"/>
              </a:rPr>
              <a:t>(Ô lớn)</a:t>
            </a:r>
          </a:p>
          <a:p>
            <a:pPr marL="457178" lvl="1" indent="0" algn="just">
              <a:lnSpc>
                <a:spcPct val="150000"/>
              </a:lnSpc>
              <a:spcBef>
                <a:spcPts val="0"/>
              </a:spcBef>
              <a:buNone/>
            </a:pPr>
            <a:endParaRPr lang="en-US" sz="3600">
              <a:latin typeface="+mj-lt"/>
            </a:endParaRPr>
          </a:p>
          <a:p>
            <a:pPr marL="731484" indent="-731484" algn="just">
              <a:lnSpc>
                <a:spcPct val="150000"/>
              </a:lnSpc>
              <a:spcBef>
                <a:spcPts val="0"/>
              </a:spcBef>
              <a:buFont typeface="Wingdings" panose="05000000000000000000" pitchFamily="2" charset="2"/>
              <a:buChar char="&amp;"/>
            </a:pPr>
            <a:endParaRPr lang="en-US" sz="3600">
              <a:latin typeface="+mj-lt"/>
            </a:endParaRPr>
          </a:p>
          <a:p>
            <a:pPr marL="731484" indent="-731484" algn="just">
              <a:lnSpc>
                <a:spcPct val="150000"/>
              </a:lnSpc>
              <a:spcBef>
                <a:spcPts val="0"/>
              </a:spcBef>
              <a:buFont typeface="Wingdings" panose="05000000000000000000" pitchFamily="2" charset="2"/>
              <a:buChar char="&amp;"/>
            </a:pPr>
            <a:endParaRPr lang="en-US" sz="3600">
              <a:latin typeface="+mj-lt"/>
            </a:endParaRPr>
          </a:p>
          <a:p>
            <a:pPr marL="0" indent="0" algn="just">
              <a:lnSpc>
                <a:spcPct val="150000"/>
              </a:lnSpc>
              <a:spcBef>
                <a:spcPts val="0"/>
              </a:spcBef>
              <a:buNone/>
            </a:pPr>
            <a:endParaRPr lang="en-US" sz="3600">
              <a:latin typeface="+mj-lt"/>
            </a:endParaRPr>
          </a:p>
          <a:p>
            <a:pPr marL="0" indent="0" algn="just">
              <a:lnSpc>
                <a:spcPct val="150000"/>
              </a:lnSpc>
              <a:spcBef>
                <a:spcPts val="0"/>
              </a:spcBef>
              <a:buNone/>
            </a:pPr>
            <a:endParaRPr lang="en-US" sz="3600">
              <a:latin typeface="+mj-lt"/>
            </a:endParaRPr>
          </a:p>
          <a:p>
            <a:pPr marL="0" indent="0" algn="just">
              <a:lnSpc>
                <a:spcPct val="150000"/>
              </a:lnSpc>
              <a:spcBef>
                <a:spcPts val="0"/>
              </a:spcBef>
              <a:buNone/>
            </a:pPr>
            <a:endParaRPr lang="en-US" sz="3600">
              <a:latin typeface="+mj-lt"/>
            </a:endParaRPr>
          </a:p>
          <a:p>
            <a:pPr marL="731484" indent="-731484" algn="just">
              <a:lnSpc>
                <a:spcPct val="150000"/>
              </a:lnSpc>
              <a:spcBef>
                <a:spcPts val="0"/>
              </a:spcBef>
              <a:buFont typeface="Wingdings" panose="05000000000000000000" pitchFamily="2" charset="2"/>
              <a:buChar char="&amp;"/>
            </a:pPr>
            <a:endParaRPr lang="en-US" sz="3600">
              <a:latin typeface="+mj-lt"/>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0833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30" y="365129"/>
            <a:ext cx="11300033"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TÀI LIỆU THAM KHẢO</a:t>
            </a:r>
          </a:p>
        </p:txBody>
      </p:sp>
      <p:sp>
        <p:nvSpPr>
          <p:cNvPr id="5" name="Content Placeholder 2"/>
          <p:cNvSpPr>
            <a:spLocks noGrp="1"/>
          </p:cNvSpPr>
          <p:nvPr>
            <p:ph idx="1"/>
          </p:nvPr>
        </p:nvSpPr>
        <p:spPr>
          <a:xfrm>
            <a:off x="578894" y="1757388"/>
            <a:ext cx="11267367" cy="4793539"/>
          </a:xfrm>
        </p:spPr>
        <p:txBody>
          <a:bodyPr>
            <a:normAutofit/>
          </a:bodyPr>
          <a:lstStyle/>
          <a:p>
            <a:pPr marL="731484" indent="-731520">
              <a:lnSpc>
                <a:spcPct val="150000"/>
              </a:lnSpc>
              <a:spcBef>
                <a:spcPts val="1200"/>
              </a:spcBef>
              <a:spcAft>
                <a:spcPts val="1200"/>
              </a:spcAft>
              <a:buFont typeface="+mj-lt"/>
              <a:buAutoNum type="arabicPeriod"/>
            </a:pPr>
            <a:r>
              <a:rPr lang="en-US" sz="2800" b="1" dirty="0"/>
              <a:t>Thomas </a:t>
            </a:r>
            <a:r>
              <a:rPr lang="en-US" sz="2800" b="1" dirty="0" err="1"/>
              <a:t>H.Cormen</a:t>
            </a:r>
            <a:r>
              <a:rPr lang="en-US" sz="2800" dirty="0"/>
              <a:t>, </a:t>
            </a:r>
            <a:r>
              <a:rPr lang="en-US" sz="2800" b="1" dirty="0"/>
              <a:t>Charles </a:t>
            </a:r>
            <a:r>
              <a:rPr lang="en-US" sz="2800" b="1" dirty="0" err="1"/>
              <a:t>E.Leiserson</a:t>
            </a:r>
            <a:r>
              <a:rPr lang="en-US" sz="2800" dirty="0"/>
              <a:t>, </a:t>
            </a:r>
            <a:r>
              <a:rPr lang="en-US" sz="2800" b="1" dirty="0"/>
              <a:t>Ronald L. </a:t>
            </a:r>
            <a:r>
              <a:rPr lang="en-US" sz="2800" b="1" dirty="0" err="1"/>
              <a:t>Rivest</a:t>
            </a:r>
            <a:r>
              <a:rPr lang="en-US" sz="2800" dirty="0"/>
              <a:t>, </a:t>
            </a:r>
            <a:r>
              <a:rPr lang="en-US" sz="2800" b="1" dirty="0" err="1"/>
              <a:t>Cliffrod</a:t>
            </a:r>
            <a:r>
              <a:rPr lang="en-US" sz="2800" b="1" dirty="0"/>
              <a:t> Stein</a:t>
            </a:r>
            <a:r>
              <a:rPr lang="en-US" sz="2800" dirty="0"/>
              <a:t>, (Chapter 10) </a:t>
            </a:r>
            <a:r>
              <a:rPr lang="en-US" sz="2800" i="1" dirty="0"/>
              <a:t>Introduction to Algorithms</a:t>
            </a:r>
            <a:r>
              <a:rPr lang="en-US" sz="2800" dirty="0"/>
              <a:t>, Third Edition, 2009.</a:t>
            </a:r>
          </a:p>
          <a:p>
            <a:pPr marL="731484" indent="-731520">
              <a:lnSpc>
                <a:spcPct val="150000"/>
              </a:lnSpc>
              <a:spcBef>
                <a:spcPts val="1200"/>
              </a:spcBef>
              <a:spcAft>
                <a:spcPts val="1200"/>
              </a:spcAft>
              <a:buFont typeface="+mj-lt"/>
              <a:buAutoNum type="arabicPeriod"/>
            </a:pPr>
            <a:r>
              <a:rPr lang="en-US" sz="2800" b="1" dirty="0"/>
              <a:t>Adam </a:t>
            </a:r>
            <a:r>
              <a:rPr lang="en-US" sz="2800" b="1" dirty="0" err="1"/>
              <a:t>Drozdek</a:t>
            </a:r>
            <a:r>
              <a:rPr lang="en-US" sz="2800" dirty="0"/>
              <a:t>, (Chapter 3) </a:t>
            </a:r>
            <a:r>
              <a:rPr lang="en-US" sz="2800" i="1" dirty="0"/>
              <a:t>Data Structures and Algorithms in C++</a:t>
            </a:r>
            <a:r>
              <a:rPr lang="en-US" sz="2800" dirty="0"/>
              <a:t>, Fourth </a:t>
            </a:r>
            <a:r>
              <a:rPr lang="en-US" sz="2800" dirty="0" err="1"/>
              <a:t>Edtion</a:t>
            </a:r>
            <a:r>
              <a:rPr lang="en-US" sz="2800" dirty="0"/>
              <a:t>, </a:t>
            </a:r>
            <a:r>
              <a:rPr lang="en-US" sz="2800" dirty="0" err="1"/>
              <a:t>CENGAGE</a:t>
            </a:r>
            <a:r>
              <a:rPr lang="en-US" sz="2800" dirty="0"/>
              <a:t> Learning, 2013.</a:t>
            </a:r>
            <a:endParaRPr lang="en-US" sz="2800" i="1" dirty="0"/>
          </a:p>
          <a:p>
            <a:pPr marL="731484" indent="-731520">
              <a:lnSpc>
                <a:spcPct val="150000"/>
              </a:lnSpc>
              <a:spcBef>
                <a:spcPts val="1200"/>
              </a:spcBef>
              <a:spcAft>
                <a:spcPts val="1200"/>
              </a:spcAft>
              <a:buFont typeface="+mj-lt"/>
              <a:buAutoNum type="arabicPeriod"/>
            </a:pPr>
            <a:endParaRPr lang="en-US" sz="2800" dirty="0"/>
          </a:p>
          <a:p>
            <a:pPr marL="731484" indent="-731520">
              <a:lnSpc>
                <a:spcPct val="150000"/>
              </a:lnSpc>
              <a:spcBef>
                <a:spcPts val="1200"/>
              </a:spcBef>
              <a:spcAft>
                <a:spcPts val="1200"/>
              </a:spcAft>
              <a:buFont typeface="+mj-lt"/>
              <a:buAutoNum type="arabicPeriod"/>
            </a:pPr>
            <a:endPar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660602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30" y="365129"/>
            <a:ext cx="11300033" cy="1325563"/>
          </a:xfrm>
        </p:spPr>
        <p:txBody>
          <a:bodyPr>
            <a:scene3d>
              <a:camera prst="orthographicFront"/>
              <a:lightRig rig="soft" dir="t">
                <a:rot lat="0" lon="0" rev="15600000"/>
              </a:lightRig>
            </a:scene3d>
            <a:sp3d extrusionH="57150" prstMaterial="softEdge">
              <a:bevelT w="25400" h="38100"/>
            </a:sp3d>
          </a:bodyPr>
          <a:lstStyle/>
          <a:p>
            <a:r>
              <a:rPr lang="en-US" b="1" dirty="0" err="1">
                <a:ln/>
                <a:solidFill>
                  <a:schemeClr val="accent4"/>
                </a:solidFill>
              </a:rPr>
              <a:t>Bài</a:t>
            </a:r>
            <a:r>
              <a:rPr lang="en-US" b="1" dirty="0">
                <a:ln/>
                <a:solidFill>
                  <a:schemeClr val="accent4"/>
                </a:solidFill>
              </a:rPr>
              <a:t> </a:t>
            </a:r>
            <a:r>
              <a:rPr lang="en-US" b="1" dirty="0" err="1">
                <a:ln/>
                <a:solidFill>
                  <a:schemeClr val="accent4"/>
                </a:solidFill>
              </a:rPr>
              <a:t>tập</a:t>
            </a:r>
            <a:r>
              <a:rPr lang="en-US" b="1" dirty="0">
                <a:ln/>
                <a:solidFill>
                  <a:schemeClr val="accent4"/>
                </a:solidFill>
              </a:rPr>
              <a:t> </a:t>
            </a:r>
            <a:r>
              <a:rPr lang="en-US" b="1" dirty="0" err="1">
                <a:ln/>
                <a:solidFill>
                  <a:schemeClr val="accent4"/>
                </a:solidFill>
              </a:rPr>
              <a:t>chương</a:t>
            </a:r>
            <a:r>
              <a:rPr lang="en-US" b="1" dirty="0">
                <a:ln/>
                <a:solidFill>
                  <a:schemeClr val="accent4"/>
                </a:solidFill>
              </a:rPr>
              <a:t> 1</a:t>
            </a:r>
          </a:p>
        </p:txBody>
      </p:sp>
      <p:sp>
        <p:nvSpPr>
          <p:cNvPr id="3" name="Content Placeholder 2"/>
          <p:cNvSpPr>
            <a:spLocks noGrp="1"/>
          </p:cNvSpPr>
          <p:nvPr>
            <p:ph idx="1"/>
          </p:nvPr>
        </p:nvSpPr>
        <p:spPr>
          <a:xfrm>
            <a:off x="586853" y="1839275"/>
            <a:ext cx="10766947" cy="3930463"/>
          </a:xfrm>
        </p:spPr>
        <p:txBody>
          <a:bodyPr>
            <a:normAutofit/>
          </a:bodyPr>
          <a:lstStyle/>
          <a:p>
            <a:pPr marL="457178" lvl="1" indent="0" algn="just">
              <a:lnSpc>
                <a:spcPct val="150000"/>
              </a:lnSpc>
              <a:spcBef>
                <a:spcPts val="0"/>
              </a:spcBef>
              <a:buNone/>
            </a:pPr>
            <a:endParaRPr lang="en-US" sz="2800"/>
          </a:p>
          <a:p>
            <a:pPr marL="731484" indent="-731484" algn="just">
              <a:lnSpc>
                <a:spcPct val="150000"/>
              </a:lnSpc>
              <a:spcBef>
                <a:spcPts val="0"/>
              </a:spcBef>
              <a:buFont typeface="Wingdings" panose="05000000000000000000" pitchFamily="2" charset="2"/>
              <a:buChar char="&amp;"/>
            </a:pPr>
            <a:endParaRPr lang="en-US" sz="2800"/>
          </a:p>
          <a:p>
            <a:pPr marL="731484" indent="-731484" algn="just">
              <a:lnSpc>
                <a:spcPct val="150000"/>
              </a:lnSpc>
              <a:spcBef>
                <a:spcPts val="0"/>
              </a:spcBef>
              <a:buFont typeface="Wingdings" panose="05000000000000000000" pitchFamily="2" charset="2"/>
              <a:buChar char="&amp;"/>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731484" indent="-731484" algn="just">
              <a:lnSpc>
                <a:spcPct val="150000"/>
              </a:lnSpc>
              <a:spcBef>
                <a:spcPts val="0"/>
              </a:spcBef>
              <a:buFont typeface="Wingdings" panose="05000000000000000000" pitchFamily="2" charset="2"/>
              <a:buChar char="&amp;"/>
            </a:pPr>
            <a:endParaRPr lang="en-US" sz="2800"/>
          </a:p>
        </p:txBody>
      </p:sp>
      <p:sp>
        <p:nvSpPr>
          <p:cNvPr id="5" name="Content Placeholder 2"/>
          <p:cNvSpPr txBox="1">
            <a:spLocks/>
          </p:cNvSpPr>
          <p:nvPr/>
        </p:nvSpPr>
        <p:spPr>
          <a:xfrm>
            <a:off x="647128" y="1841772"/>
            <a:ext cx="10985240" cy="45290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Bài</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1: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Liệt</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kê</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1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ví</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dụ</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nói</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về</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cách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thiết</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kế</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cấu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trúc</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dữ</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liệu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sẽ</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ảnh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hưởng</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đến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thuật</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giải</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giải</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thích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tại</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sao</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Bài</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2: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Đếm</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số</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phép</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toán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1" i="1"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so </a:t>
            </a:r>
            <a:r>
              <a:rPr kumimoji="0" lang="en-US" sz="3200" b="1" i="1"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sánh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trong</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thuật</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giải</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ở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ví</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dụ</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1.13 (Done)</a:t>
            </a: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729830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3" y="1839275"/>
            <a:ext cx="10766947" cy="3930463"/>
          </a:xfrm>
        </p:spPr>
        <p:txBody>
          <a:bodyPr>
            <a:normAutofit/>
          </a:bodyPr>
          <a:lstStyle/>
          <a:p>
            <a:pPr marL="457178" lvl="1" indent="0" algn="just">
              <a:lnSpc>
                <a:spcPct val="150000"/>
              </a:lnSpc>
              <a:spcBef>
                <a:spcPts val="0"/>
              </a:spcBef>
              <a:buNone/>
            </a:pPr>
            <a:endParaRPr lang="en-US" sz="2800"/>
          </a:p>
          <a:p>
            <a:pPr marL="731484" indent="-731484" algn="just">
              <a:lnSpc>
                <a:spcPct val="150000"/>
              </a:lnSpc>
              <a:spcBef>
                <a:spcPts val="0"/>
              </a:spcBef>
              <a:buFont typeface="Wingdings" panose="05000000000000000000" pitchFamily="2" charset="2"/>
              <a:buChar char="&amp;"/>
            </a:pPr>
            <a:endParaRPr lang="en-US" sz="2800"/>
          </a:p>
          <a:p>
            <a:pPr marL="731484" indent="-731484" algn="just">
              <a:lnSpc>
                <a:spcPct val="150000"/>
              </a:lnSpc>
              <a:spcBef>
                <a:spcPts val="0"/>
              </a:spcBef>
              <a:buFont typeface="Wingdings" panose="05000000000000000000" pitchFamily="2" charset="2"/>
              <a:buChar char="&amp;"/>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731484" indent="-731484" algn="just">
              <a:lnSpc>
                <a:spcPct val="150000"/>
              </a:lnSpc>
              <a:spcBef>
                <a:spcPts val="0"/>
              </a:spcBef>
              <a:buFont typeface="Wingdings" panose="05000000000000000000" pitchFamily="2" charset="2"/>
              <a:buChar char="&amp;"/>
            </a:pPr>
            <a:endParaRPr lang="en-US" sz="2800"/>
          </a:p>
        </p:txBody>
      </p:sp>
      <p:sp>
        <p:nvSpPr>
          <p:cNvPr id="5" name="Content Placeholder 2"/>
          <p:cNvSpPr txBox="1">
            <a:spLocks/>
          </p:cNvSpPr>
          <p:nvPr/>
        </p:nvSpPr>
        <p:spPr>
          <a:xfrm>
            <a:off x="739253" y="464462"/>
            <a:ext cx="11207907" cy="6197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Bài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3: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Đếm</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số</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phép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toán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gán</a:t>
            </a:r>
            <a:r>
              <a:rPr kumimoji="0" lang="en-US" sz="2800" b="0" i="0" u="none" strike="noStrike" kern="120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(Done),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phép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toán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so </a:t>
            </a:r>
            <a:r>
              <a:rPr kumimoji="0" lang="en-US" sz="2800" b="0" i="0" u="none" strike="noStrike" kern="1200" cap="none" spc="0" normalizeH="0" baseline="0" noProof="0" dirty="0" err="1"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sánh</a:t>
            </a:r>
            <a:r>
              <a:rPr kumimoji="0" lang="en-US" sz="2800" b="0" i="0" u="none" strike="noStrike" kern="120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(Done)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được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thực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và</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xác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định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độ</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phức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tạp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trong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đoạn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code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sau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Bài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4:Đếm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số</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phép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toán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gán</a:t>
            </a:r>
            <a:r>
              <a:rPr kumimoji="0" lang="en-US" sz="2800" b="0" i="0" u="none" strike="noStrike" kern="120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(Done),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phép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toán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so </a:t>
            </a:r>
            <a:r>
              <a:rPr kumimoji="0" lang="en-US" sz="2800" b="0" i="0" u="none" strike="noStrike" kern="1200" cap="none" spc="0" normalizeH="0" baseline="0" noProof="0" dirty="0" err="1"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sánh</a:t>
            </a:r>
            <a:r>
              <a:rPr kumimoji="0" lang="en-US" sz="2800" b="0" i="0" u="none" strike="noStrike" kern="1200" cap="none" spc="0" normalizeH="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(Done) </a:t>
            </a:r>
            <a:r>
              <a:rPr kumimoji="0" lang="en-US" sz="2800" b="0" i="0" u="none" strike="noStrike" kern="1200" cap="none" spc="0" normalizeH="0" baseline="0" noProof="0" dirty="0" err="1"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được</a:t>
            </a:r>
            <a:r>
              <a:rPr kumimoji="0" lang="en-US" sz="2800" b="0" i="0" u="none" strike="noStrike" kern="120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thực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và</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xác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định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độ</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phức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tạp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trong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đoạn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code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sau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Text Box 3"/>
          <p:cNvSpPr txBox="1">
            <a:spLocks noChangeArrowheads="1"/>
          </p:cNvSpPr>
          <p:nvPr/>
        </p:nvSpPr>
        <p:spPr bwMode="auto">
          <a:xfrm>
            <a:off x="6544222" y="1216926"/>
            <a:ext cx="5133121" cy="1785104"/>
          </a:xfrm>
          <a:prstGeom prst="rect">
            <a:avLst/>
          </a:prstGeom>
          <a:solidFill>
            <a:schemeClr val="bg1">
              <a:lumMod val="95000"/>
            </a:schemeClr>
          </a:solidFill>
          <a:ln>
            <a:noFill/>
          </a:ln>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000" b="1" i="0" u="none" strike="noStrike" kern="1200" cap="none" spc="0" normalizeH="0" baseline="0" noProof="0" dirty="0">
                <a:ln>
                  <a:noFill/>
                </a:ln>
                <a:solidFill>
                  <a:srgbClr val="00B0F0"/>
                </a:solidFill>
                <a:effectLst/>
                <a:uLnTx/>
                <a:uFillTx/>
                <a:latin typeface="Calibri Light"/>
                <a:ea typeface="Tahoma" panose="020B0604030504040204" pitchFamily="34" charset="0"/>
                <a:cs typeface="Tahoma" panose="020B0604030504040204" pitchFamily="34" charset="0"/>
              </a:rPr>
              <a:t>for</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i = 0</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i </a:t>
            </a:r>
            <a:r>
              <a:rPr kumimoji="0" lang="en-US" altLang="en-US" sz="2000" b="1" i="0" u="none" strike="noStrike" kern="1200" cap="none" spc="0" normalizeH="0" baseline="0" noProof="0" dirty="0">
                <a:ln>
                  <a:noFill/>
                </a:ln>
                <a:solidFill>
                  <a:srgbClr val="7030A0"/>
                </a:solidFill>
                <a:effectLst/>
                <a:uLnTx/>
                <a:uFillTx/>
                <a:latin typeface="Calibri Light"/>
                <a:ea typeface="Tahoma" panose="020B0604030504040204" pitchFamily="34" charset="0"/>
                <a:cs typeface="Tahoma" panose="020B0604030504040204" pitchFamily="34" charset="0"/>
              </a:rPr>
              <a:t>&lt;</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n</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i++</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F0"/>
                </a:solidFill>
                <a:effectLst/>
                <a:uLnTx/>
                <a:uFillTx/>
                <a:latin typeface="Calibri Light"/>
                <a:ea typeface="Tahoma" panose="020B0604030504040204" pitchFamily="34" charset="0"/>
                <a:cs typeface="Tahoma" panose="020B0604030504040204" pitchFamily="34" charset="0"/>
              </a:rPr>
              <a:t>for</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j = 0</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j</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7030A0"/>
                </a:solidFill>
                <a:effectLst/>
                <a:uLnTx/>
                <a:uFillTx/>
                <a:latin typeface="Calibri Light"/>
                <a:ea typeface="Tahoma" panose="020B0604030504040204" pitchFamily="34" charset="0"/>
                <a:cs typeface="Tahoma" panose="020B0604030504040204" pitchFamily="34" charset="0"/>
              </a:rPr>
              <a:t>&lt;</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m</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j++</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F0"/>
                </a:solidFill>
                <a:effectLst/>
                <a:uLnTx/>
                <a:uFillTx/>
                <a:latin typeface="Calibri Light"/>
                <a:ea typeface="Tahoma" panose="020B0604030504040204" pitchFamily="34" charset="0"/>
                <a:cs typeface="Tahoma" panose="020B0604030504040204" pitchFamily="34" charset="0"/>
              </a:rPr>
              <a:t>if</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a[ i ][ j ] </a:t>
            </a:r>
            <a:r>
              <a:rPr kumimoji="0" lang="en-US" altLang="en-US" sz="2000" b="1" i="0" u="none" strike="noStrike" kern="1200" cap="none" spc="0" normalizeH="0" baseline="0" noProof="0" dirty="0">
                <a:ln>
                  <a:noFill/>
                </a:ln>
                <a:solidFill>
                  <a:srgbClr val="7030A0"/>
                </a:solidFill>
                <a:effectLst/>
                <a:uLnTx/>
                <a:uFillTx/>
                <a:latin typeface="Calibri Light"/>
                <a:ea typeface="Tahoma" panose="020B0604030504040204" pitchFamily="34" charset="0"/>
                <a:cs typeface="Tahoma" panose="020B0604030504040204" pitchFamily="34" charset="0"/>
              </a:rPr>
              <a:t>= = </a:t>
            </a:r>
            <a:r>
              <a:rPr kumimoji="0" lang="en-US" altLang="en-US" sz="2000" b="1"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x</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F0"/>
                </a:solidFill>
                <a:effectLst/>
                <a:uLnTx/>
                <a:uFillTx/>
                <a:latin typeface="Calibri Light"/>
                <a:ea typeface="Tahoma" panose="020B0604030504040204" pitchFamily="34" charset="0"/>
                <a:cs typeface="Tahoma" panose="020B0604030504040204" pitchFamily="34" charset="0"/>
              </a:rPr>
              <a:t>return</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1</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  </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000" b="1" i="0" u="none" strike="noStrike" kern="1200" cap="none" spc="0" normalizeH="0" baseline="0" noProof="0" dirty="0">
                <a:ln>
                  <a:noFill/>
                </a:ln>
                <a:solidFill>
                  <a:srgbClr val="00B0F0"/>
                </a:solidFill>
                <a:effectLst/>
                <a:uLnTx/>
                <a:uFillTx/>
                <a:latin typeface="Calibri Light"/>
                <a:ea typeface="Tahoma" panose="020B0604030504040204" pitchFamily="34" charset="0"/>
                <a:cs typeface="Tahoma" panose="020B0604030504040204" pitchFamily="34" charset="0"/>
              </a:rPr>
              <a:t>return</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1"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-1</a:t>
            </a:r>
            <a:r>
              <a:rPr kumimoji="0" lang="en-US" altLang="en-US" sz="2000" b="1"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endParaRPr kumimoji="0" lang="en-US" altLang="en-US" sz="2000" b="1"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7" name="Text Box 3"/>
          <p:cNvSpPr txBox="1">
            <a:spLocks noChangeArrowheads="1"/>
          </p:cNvSpPr>
          <p:nvPr/>
        </p:nvSpPr>
        <p:spPr bwMode="auto">
          <a:xfrm>
            <a:off x="6544217" y="4431598"/>
            <a:ext cx="5133123" cy="1508105"/>
          </a:xfrm>
          <a:prstGeom prst="rect">
            <a:avLst/>
          </a:prstGeom>
          <a:solidFill>
            <a:schemeClr val="bg1">
              <a:lumMod val="95000"/>
            </a:schemeClr>
          </a:solidFill>
          <a:ln w="12700">
            <a:noFill/>
            <a:miter lim="800000"/>
            <a:headEnd type="none" w="sm" len="sm"/>
            <a:tailEnd type="none" w="sm" len="sm"/>
          </a:ln>
          <a:effectLst/>
        </p:spPr>
        <p:txBody>
          <a:bodyPr wrap="square">
            <a:spAutoFit/>
          </a:bodyPr>
          <a:lstStyle/>
          <a:p>
            <a:pPr marL="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B050"/>
                </a:solidFill>
                <a:effectLst/>
                <a:uLnTx/>
                <a:uFillTx/>
                <a:latin typeface="Calibri Light"/>
                <a:ea typeface="+mn-ea"/>
                <a:cs typeface="+mn-cs"/>
              </a:rPr>
              <a:t>sum</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 = </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0</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a:t>
            </a:r>
            <a:br>
              <a:rPr kumimoji="0" lang="en-US" sz="2000" b="1" i="0" u="none" strike="noStrike" kern="1200" cap="none" spc="0" normalizeH="0" baseline="0" noProof="0" dirty="0">
                <a:ln>
                  <a:noFill/>
                </a:ln>
                <a:solidFill>
                  <a:prstClr val="black"/>
                </a:solidFill>
                <a:effectLst/>
                <a:uLnTx/>
                <a:uFillTx/>
                <a:latin typeface="Calibri Light"/>
                <a:ea typeface="+mn-ea"/>
                <a:cs typeface="+mn-cs"/>
              </a:rPr>
            </a:br>
            <a:r>
              <a:rPr kumimoji="0" lang="en-US" sz="2000" b="1" i="0" u="none" strike="noStrike" kern="1200" cap="none" spc="0" normalizeH="0" baseline="0" noProof="0" dirty="0">
                <a:ln>
                  <a:noFill/>
                </a:ln>
                <a:solidFill>
                  <a:srgbClr val="00B0F0"/>
                </a:solidFill>
                <a:effectLst/>
                <a:uLnTx/>
                <a:uFillTx/>
                <a:latin typeface="Calibri Light"/>
                <a:ea typeface="+mn-ea"/>
                <a:cs typeface="+mn-cs"/>
              </a:rPr>
              <a:t>for</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 </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i</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  =  </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0</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 </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i</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 &lt; </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n</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 ;  </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i++</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a:t>
            </a:r>
          </a:p>
          <a:p>
            <a:pPr marL="0" marR="0" lvl="2" indent="-457178" algn="l" defTabSz="914400" rtl="0" eaLnBrk="1" fontAlgn="auto" latinLnBrk="0" hangingPunct="1">
              <a:lnSpc>
                <a:spcPct val="100000"/>
              </a:lnSpc>
              <a:spcBef>
                <a:spcPct val="3000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a:ea typeface="+mn-ea"/>
                <a:cs typeface="+mn-cs"/>
              </a:rPr>
              <a:t>	</a:t>
            </a:r>
            <a:r>
              <a:rPr kumimoji="0" lang="en-US" sz="2000" b="1" i="0" u="none" strike="noStrike" kern="1200" cap="none" spc="0" normalizeH="0" baseline="0" noProof="0" dirty="0">
                <a:ln>
                  <a:noFill/>
                </a:ln>
                <a:solidFill>
                  <a:srgbClr val="00B0F0"/>
                </a:solidFill>
                <a:effectLst/>
                <a:uLnTx/>
                <a:uFillTx/>
                <a:latin typeface="Calibri Light"/>
                <a:ea typeface="+mn-ea"/>
                <a:cs typeface="+mn-cs"/>
              </a:rPr>
              <a:t>for</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 </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j </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 =  </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0</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 j  </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&lt; </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 </a:t>
            </a:r>
            <a:r>
              <a:rPr kumimoji="0" lang="en-US" sz="2000" b="1" i="0" u="none" strike="noStrike" kern="1200" cap="none" spc="0" normalizeH="0" baseline="0" noProof="0" dirty="0" err="1">
                <a:ln>
                  <a:noFill/>
                </a:ln>
                <a:solidFill>
                  <a:srgbClr val="00B050"/>
                </a:solidFill>
                <a:effectLst/>
                <a:uLnTx/>
                <a:uFillTx/>
                <a:latin typeface="Calibri Light"/>
                <a:ea typeface="+mn-ea"/>
                <a:cs typeface="+mn-cs"/>
              </a:rPr>
              <a:t>i</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 </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 </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j++)</a:t>
            </a:r>
          </a:p>
          <a:p>
            <a:pPr marL="0" marR="0" lvl="4" indent="-457178" algn="l" defTabSz="914400" rtl="0" eaLnBrk="1" fontAlgn="auto" latinLnBrk="0" hangingPunct="1">
              <a:lnSpc>
                <a:spcPct val="100000"/>
              </a:lnSpc>
              <a:spcBef>
                <a:spcPct val="3000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a:ea typeface="+mn-ea"/>
                <a:cs typeface="+mn-cs"/>
              </a:rPr>
              <a:t>	          </a:t>
            </a:r>
            <a:r>
              <a:rPr kumimoji="0" lang="en-US" sz="2000" b="1" i="0" u="none" strike="noStrike" kern="1200" cap="none" spc="0" normalizeH="0" baseline="0" noProof="0" dirty="0">
                <a:ln>
                  <a:noFill/>
                </a:ln>
                <a:solidFill>
                  <a:srgbClr val="00B050"/>
                </a:solidFill>
                <a:effectLst/>
                <a:uLnTx/>
                <a:uFillTx/>
                <a:latin typeface="Calibri Light"/>
                <a:ea typeface="+mn-ea"/>
                <a:cs typeface="+mn-cs"/>
              </a:rPr>
              <a:t>sum</a:t>
            </a:r>
            <a:r>
              <a:rPr kumimoji="0" lang="en-US" sz="2000" b="1" i="0" u="none" strike="noStrike" kern="1200" cap="none" spc="0" normalizeH="0" baseline="0" noProof="0" dirty="0">
                <a:ln>
                  <a:noFill/>
                </a:ln>
                <a:solidFill>
                  <a:prstClr val="black"/>
                </a:solidFill>
                <a:effectLst/>
                <a:uLnTx/>
                <a:uFillTx/>
                <a:latin typeface="Calibri Light"/>
                <a:ea typeface="+mn-ea"/>
                <a:cs typeface="+mn-cs"/>
              </a:rPr>
              <a:t>++; </a:t>
            </a:r>
            <a:endParaRPr kumimoji="0" lang="en-US" sz="20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525318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3" y="1839275"/>
            <a:ext cx="10766947" cy="3930463"/>
          </a:xfrm>
        </p:spPr>
        <p:txBody>
          <a:bodyPr>
            <a:normAutofit/>
          </a:bodyPr>
          <a:lstStyle/>
          <a:p>
            <a:pPr marL="457178" lvl="1" indent="0" algn="just">
              <a:lnSpc>
                <a:spcPct val="150000"/>
              </a:lnSpc>
              <a:spcBef>
                <a:spcPts val="0"/>
              </a:spcBef>
              <a:buNone/>
            </a:pPr>
            <a:endParaRPr lang="en-US" sz="2800"/>
          </a:p>
          <a:p>
            <a:pPr marL="731484" indent="-731484" algn="just">
              <a:lnSpc>
                <a:spcPct val="150000"/>
              </a:lnSpc>
              <a:spcBef>
                <a:spcPts val="0"/>
              </a:spcBef>
              <a:buFont typeface="Wingdings" panose="05000000000000000000" pitchFamily="2" charset="2"/>
              <a:buChar char="&amp;"/>
            </a:pPr>
            <a:endParaRPr lang="en-US" sz="2800"/>
          </a:p>
          <a:p>
            <a:pPr marL="731484" indent="-731484" algn="just">
              <a:lnSpc>
                <a:spcPct val="150000"/>
              </a:lnSpc>
              <a:spcBef>
                <a:spcPts val="0"/>
              </a:spcBef>
              <a:buFont typeface="Wingdings" panose="05000000000000000000" pitchFamily="2" charset="2"/>
              <a:buChar char="&amp;"/>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731484" indent="-731484" algn="just">
              <a:lnSpc>
                <a:spcPct val="150000"/>
              </a:lnSpc>
              <a:spcBef>
                <a:spcPts val="0"/>
              </a:spcBef>
              <a:buFont typeface="Wingdings" panose="05000000000000000000" pitchFamily="2" charset="2"/>
              <a:buChar char="&amp;"/>
            </a:pPr>
            <a:endParaRPr lang="en-US" sz="2800"/>
          </a:p>
        </p:txBody>
      </p:sp>
      <p:sp>
        <p:nvSpPr>
          <p:cNvPr id="5" name="Content Placeholder 2"/>
          <p:cNvSpPr txBox="1">
            <a:spLocks/>
          </p:cNvSpPr>
          <p:nvPr/>
        </p:nvSpPr>
        <p:spPr>
          <a:xfrm>
            <a:off x="725713" y="5"/>
            <a:ext cx="11207907" cy="6197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Bài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5: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Đánh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giá</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độ</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phức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tạp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của</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đoạn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code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sau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Bài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6: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Đánh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giá</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độ</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phức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tạp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của</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hàm</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tính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giai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thừa</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sau</a:t>
            </a:r>
            <a:r>
              <a:rPr kumimoji="0" lang="en-US" sz="2800" b="0" i="0" u="none" strike="noStrike" kern="120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(Done):</a:t>
            </a: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Text Box 3"/>
          <p:cNvSpPr txBox="1">
            <a:spLocks noChangeArrowheads="1"/>
          </p:cNvSpPr>
          <p:nvPr/>
        </p:nvSpPr>
        <p:spPr bwMode="auto">
          <a:xfrm>
            <a:off x="1520371" y="814536"/>
            <a:ext cx="9137636" cy="1785104"/>
          </a:xfrm>
          <a:prstGeom prst="rect">
            <a:avLst/>
          </a:prstGeom>
          <a:solidFill>
            <a:schemeClr val="bg1">
              <a:lumMod val="95000"/>
            </a:schemeClr>
          </a:solidFill>
          <a:ln>
            <a:noFill/>
          </a:ln>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000" b="0" i="0" u="none" strike="noStrike" kern="1200" cap="none" spc="0" normalizeH="0" baseline="0" noProof="0" dirty="0">
                <a:ln>
                  <a:noFill/>
                </a:ln>
                <a:solidFill>
                  <a:srgbClr val="00B0F0"/>
                </a:solidFill>
                <a:effectLst/>
                <a:uLnTx/>
                <a:uFillTx/>
                <a:latin typeface="Calibri Light"/>
                <a:ea typeface="Tahoma" panose="020B0604030504040204" pitchFamily="34" charset="0"/>
                <a:cs typeface="Tahoma" panose="020B0604030504040204" pitchFamily="34" charset="0"/>
              </a:rPr>
              <a:t>for</a:t>
            </a:r>
            <a:r>
              <a:rPr kumimoji="0" lang="en-US" alt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0"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i = 0</a:t>
            </a:r>
            <a:r>
              <a:rPr kumimoji="0" lang="en-US" alt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0"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i </a:t>
            </a:r>
            <a:r>
              <a:rPr kumimoji="0" lang="en-US" alt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&lt; </a:t>
            </a:r>
            <a:r>
              <a:rPr kumimoji="0" lang="en-US" altLang="en-US" sz="2000" b="0"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n</a:t>
            </a:r>
            <a:r>
              <a:rPr kumimoji="0" lang="en-US" alt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0" i="0" u="none" strike="noStrike" kern="1200" cap="none" spc="0" normalizeH="0" baseline="0" noProof="0" dirty="0">
                <a:ln>
                  <a:noFill/>
                </a:ln>
                <a:solidFill>
                  <a:srgbClr val="00B050"/>
                </a:solidFill>
                <a:effectLst/>
                <a:uLnTx/>
                <a:uFillTx/>
                <a:latin typeface="Calibri Light"/>
                <a:ea typeface="Tahoma" panose="020B0604030504040204" pitchFamily="34" charset="0"/>
                <a:cs typeface="Tahoma" panose="020B0604030504040204" pitchFamily="34" charset="0"/>
              </a:rPr>
              <a:t>i++</a:t>
            </a:r>
            <a:r>
              <a:rPr kumimoji="0" lang="en-US" alt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altLang="en-US" sz="2000" b="0" i="0" u="none" strike="noStrike" kern="1200" cap="none" spc="0" normalizeH="0" baseline="0" noProof="0" dirty="0" err="1">
                <a:ln>
                  <a:noFill/>
                </a:ln>
                <a:solidFill>
                  <a:srgbClr val="00B050"/>
                </a:solidFill>
                <a:effectLst/>
                <a:uLnTx/>
                <a:uFillTx/>
                <a:latin typeface="Arial" panose="020B0604020202020204" pitchFamily="34" charset="0"/>
                <a:ea typeface="Tahoma" panose="020B0604030504040204" pitchFamily="34" charset="0"/>
                <a:cs typeface="Tahoma" panose="020B0604030504040204" pitchFamily="34" charset="0"/>
              </a:rPr>
              <a:t>sum1</a:t>
            </a:r>
            <a:r>
              <a:rPr kumimoji="0" lang="en-US" altLang="en-US" sz="2000" b="0" i="0" u="none" strike="noStrike" kern="1200" cap="none" spc="0" normalizeH="0" baseline="0" noProof="0" dirty="0">
                <a:ln>
                  <a:noFill/>
                </a:ln>
                <a:solidFill>
                  <a:srgbClr val="00B050"/>
                </a:solidFill>
                <a:effectLst/>
                <a:uLnTx/>
                <a:uFillTx/>
                <a:latin typeface="Arial" panose="020B0604020202020204" pitchFamily="34" charset="0"/>
                <a:ea typeface="Tahoma" panose="020B0604030504040204" pitchFamily="34" charset="0"/>
                <a:cs typeface="Tahoma" panose="020B0604030504040204" pitchFamily="34" charset="0"/>
              </a:rPr>
              <a:t>+=i</a:t>
            </a:r>
            <a:r>
              <a:rPr kumimoji="0" lang="en-US" altLang="en-US" sz="2000" b="0" i="0" u="none" strike="noStrike" kern="1200" cap="none" spc="0" normalizeH="0" baseline="0" noProof="0" dirty="0">
                <a:ln>
                  <a:noFill/>
                </a:ln>
                <a:solidFill>
                  <a:srgbClr val="00B0F0"/>
                </a:solidFill>
                <a:effectLst/>
                <a:uLnTx/>
                <a:uFillTx/>
                <a:latin typeface="Arial" panose="020B0604020202020204" pitchFamily="34" charset="0"/>
                <a:ea typeface="Tahoma" panose="020B0604030504040204" pitchFamily="34" charset="0"/>
                <a:cs typeface="Tahoma" panose="020B0604030504040204" pitchFamily="34" charset="0"/>
              </a:rPr>
              <a:t>;</a:t>
            </a:r>
            <a:endParaRPr kumimoji="0" lang="en-US" altLang="en-US" sz="20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000" b="0" i="0" u="none" strike="noStrike" kern="1200" cap="none" spc="0" normalizeH="0" baseline="0" noProof="0" dirty="0">
                <a:ln>
                  <a:noFill/>
                </a:ln>
                <a:solidFill>
                  <a:srgbClr val="00B0F0"/>
                </a:solidFill>
                <a:effectLst/>
                <a:uLnTx/>
                <a:uFillTx/>
                <a:latin typeface="Arial" panose="020B0604020202020204" pitchFamily="34" charset="0"/>
                <a:ea typeface="Tahoma" panose="020B0604030504040204" pitchFamily="34" charset="0"/>
                <a:cs typeface="Tahoma" panose="020B0604030504040204" pitchFamily="34" charset="0"/>
              </a:rPr>
              <a:t>for</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Tahoma" panose="020B0604030504040204" pitchFamily="34" charset="0"/>
                <a:cs typeface="Tahoma" panose="020B0604030504040204" pitchFamily="34" charset="0"/>
              </a:rPr>
              <a:t> (</a:t>
            </a:r>
            <a:r>
              <a:rPr kumimoji="0" lang="en-US" altLang="en-US" sz="2000" b="0" i="0" u="none" strike="noStrike" kern="1200" cap="none" spc="0" normalizeH="0" baseline="0" noProof="0" dirty="0">
                <a:ln>
                  <a:noFill/>
                </a:ln>
                <a:solidFill>
                  <a:srgbClr val="00B050"/>
                </a:solidFill>
                <a:effectLst/>
                <a:uLnTx/>
                <a:uFillTx/>
                <a:latin typeface="Arial" panose="020B0604020202020204" pitchFamily="34" charset="0"/>
                <a:ea typeface="Tahoma" panose="020B0604030504040204" pitchFamily="34" charset="0"/>
                <a:cs typeface="Tahoma" panose="020B0604030504040204" pitchFamily="34" charset="0"/>
              </a:rPr>
              <a:t>i = 0</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Tahoma" panose="020B0604030504040204" pitchFamily="34" charset="0"/>
                <a:cs typeface="Tahoma" panose="020B0604030504040204" pitchFamily="34" charset="0"/>
              </a:rPr>
              <a:t>; </a:t>
            </a:r>
            <a:r>
              <a:rPr kumimoji="0" lang="en-US" altLang="en-US" sz="2000" b="0" i="0" u="none" strike="noStrike" kern="1200" cap="none" spc="0" normalizeH="0" baseline="0" noProof="0" dirty="0">
                <a:ln>
                  <a:noFill/>
                </a:ln>
                <a:solidFill>
                  <a:srgbClr val="00B050"/>
                </a:solidFill>
                <a:effectLst/>
                <a:uLnTx/>
                <a:uFillTx/>
                <a:latin typeface="Arial" panose="020B0604020202020204" pitchFamily="34" charset="0"/>
                <a:ea typeface="Tahoma" panose="020B0604030504040204" pitchFamily="34" charset="0"/>
                <a:cs typeface="Tahoma" panose="020B0604030504040204" pitchFamily="34" charset="0"/>
              </a:rPr>
              <a:t>i </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Tahoma" panose="020B0604030504040204" pitchFamily="34" charset="0"/>
                <a:cs typeface="Tahoma" panose="020B0604030504040204" pitchFamily="34" charset="0"/>
              </a:rPr>
              <a:t>&lt; </a:t>
            </a:r>
            <a:r>
              <a:rPr kumimoji="0" lang="en-US" altLang="en-US" sz="2000" b="0" i="0" u="none" strike="noStrike" kern="1200" cap="none" spc="0" normalizeH="0" baseline="0" noProof="0" dirty="0">
                <a:ln>
                  <a:noFill/>
                </a:ln>
                <a:solidFill>
                  <a:srgbClr val="00B050"/>
                </a:solidFill>
                <a:effectLst/>
                <a:uLnTx/>
                <a:uFillTx/>
                <a:latin typeface="Arial" panose="020B0604020202020204" pitchFamily="34" charset="0"/>
                <a:ea typeface="Tahoma" panose="020B0604030504040204" pitchFamily="34" charset="0"/>
                <a:cs typeface="Tahoma" panose="020B0604030504040204" pitchFamily="34" charset="0"/>
              </a:rPr>
              <a:t>n*n</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Tahoma" panose="020B0604030504040204" pitchFamily="34" charset="0"/>
                <a:cs typeface="Tahoma" panose="020B0604030504040204" pitchFamily="34" charset="0"/>
              </a:rPr>
              <a:t>; </a:t>
            </a:r>
            <a:r>
              <a:rPr kumimoji="0" lang="en-US" altLang="en-US" sz="2000" b="0" i="0" u="none" strike="noStrike" kern="1200" cap="none" spc="0" normalizeH="0" baseline="0" noProof="0" dirty="0">
                <a:ln>
                  <a:noFill/>
                </a:ln>
                <a:solidFill>
                  <a:srgbClr val="00B050"/>
                </a:solidFill>
                <a:effectLst/>
                <a:uLnTx/>
                <a:uFillTx/>
                <a:latin typeface="Arial" panose="020B0604020202020204" pitchFamily="34" charset="0"/>
                <a:ea typeface="Tahoma" panose="020B0604030504040204" pitchFamily="34" charset="0"/>
                <a:cs typeface="Tahoma" panose="020B0604030504040204" pitchFamily="34" charset="0"/>
              </a:rPr>
              <a:t>i++</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Tahoma" panose="020B0604030504040204" pitchFamily="34" charset="0"/>
                <a:cs typeface="Tahoma" panose="020B0604030504040204" pitchFamily="34" charset="0"/>
              </a:rPr>
              <a:t>)</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Tahoma" panose="020B0604030504040204" pitchFamily="34" charset="0"/>
                <a:cs typeface="Tahoma" panose="020B0604030504040204" pitchFamily="34" charset="0"/>
              </a:rPr>
              <a:t>      </a:t>
            </a:r>
            <a:r>
              <a:rPr kumimoji="0" lang="en-US" altLang="en-US" sz="2000" b="0" i="0" u="none" strike="noStrike" kern="1200" cap="none" spc="0" normalizeH="0" baseline="0" noProof="0" dirty="0" err="1">
                <a:ln>
                  <a:noFill/>
                </a:ln>
                <a:solidFill>
                  <a:srgbClr val="00B050"/>
                </a:solidFill>
                <a:effectLst/>
                <a:uLnTx/>
                <a:uFillTx/>
                <a:latin typeface="Arial" panose="020B0604020202020204" pitchFamily="34" charset="0"/>
                <a:ea typeface="Tahoma" panose="020B0604030504040204" pitchFamily="34" charset="0"/>
                <a:cs typeface="Tahoma" panose="020B0604030504040204" pitchFamily="34" charset="0"/>
              </a:rPr>
              <a:t>sum2</a:t>
            </a:r>
            <a:r>
              <a:rPr kumimoji="0" lang="en-US" altLang="en-US" sz="2000" b="0" i="0" u="none" strike="noStrike" kern="1200" cap="none" spc="0" normalizeH="0" baseline="0" noProof="0" dirty="0">
                <a:ln>
                  <a:noFill/>
                </a:ln>
                <a:solidFill>
                  <a:srgbClr val="00B050"/>
                </a:solidFill>
                <a:effectLst/>
                <a:uLnTx/>
                <a:uFillTx/>
                <a:latin typeface="Arial" panose="020B0604020202020204" pitchFamily="34" charset="0"/>
                <a:ea typeface="Tahoma" panose="020B0604030504040204" pitchFamily="34" charset="0"/>
                <a:cs typeface="Tahoma" panose="020B0604030504040204" pitchFamily="34" charset="0"/>
              </a:rPr>
              <a:t>+=i</a:t>
            </a:r>
            <a:r>
              <a:rPr kumimoji="0" lang="en-US" altLang="en-US" sz="2000" b="0" i="0" u="none" strike="noStrike" kern="1200" cap="none" spc="0" normalizeH="0" baseline="0" noProof="0" dirty="0">
                <a:ln>
                  <a:noFill/>
                </a:ln>
                <a:solidFill>
                  <a:srgbClr val="00B0F0"/>
                </a:solidFill>
                <a:effectLst/>
                <a:uLnTx/>
                <a:uFillTx/>
                <a:latin typeface="Arial" panose="020B0604020202020204" pitchFamily="34" charset="0"/>
                <a:ea typeface="Tahoma" panose="020B0604030504040204" pitchFamily="34" charset="0"/>
                <a:cs typeface="Tahoma" panose="020B0604030504040204" pitchFamily="34" charset="0"/>
              </a:rPr>
              <a:t>;</a:t>
            </a:r>
            <a:endParaRPr kumimoji="0" lang="en-US" altLang="en-US" sz="20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7" name="Text Box 3"/>
          <p:cNvSpPr txBox="1">
            <a:spLocks noChangeArrowheads="1"/>
          </p:cNvSpPr>
          <p:nvPr/>
        </p:nvSpPr>
        <p:spPr bwMode="auto">
          <a:xfrm>
            <a:off x="1520371" y="3873292"/>
            <a:ext cx="9137636" cy="1938992"/>
          </a:xfrm>
          <a:prstGeom prst="rect">
            <a:avLst/>
          </a:prstGeom>
          <a:solidFill>
            <a:schemeClr val="bg1">
              <a:lumMod val="95000"/>
            </a:schemeClr>
          </a:solidFill>
          <a:ln w="12700">
            <a:noFill/>
            <a:miter lim="800000"/>
            <a:headEnd type="none" w="sm" len="sm"/>
            <a:tailEnd type="none" w="sm" len="sm"/>
          </a:ln>
          <a:effectLst/>
        </p:spPr>
        <p:txBody>
          <a:bodyPr wrap="square">
            <a:spAutoFit/>
          </a:bodyPr>
          <a:lstStyle/>
          <a:p>
            <a:pPr marL="91440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B0F0"/>
                </a:solidFill>
                <a:effectLst/>
                <a:uLnTx/>
                <a:uFillTx/>
                <a:latin typeface="Calibri Light"/>
                <a:ea typeface="+mn-ea"/>
                <a:cs typeface="+mn-cs"/>
              </a:rPr>
              <a:t>int</a:t>
            </a:r>
            <a:r>
              <a:rPr kumimoji="0" lang="en-US" sz="2000" b="0" i="0" u="none" strike="noStrike" kern="1200" cap="none" spc="0" normalizeH="0" baseline="0" noProof="0" dirty="0">
                <a:ln>
                  <a:noFill/>
                </a:ln>
                <a:solidFill>
                  <a:srgbClr val="00B0F0"/>
                </a:solidFill>
                <a:effectLst/>
                <a:uLnTx/>
                <a:uFillTx/>
                <a:latin typeface="Calibri Light"/>
                <a:ea typeface="+mn-ea"/>
                <a:cs typeface="+mn-cs"/>
              </a:rPr>
              <a:t> </a:t>
            </a:r>
            <a:r>
              <a:rPr kumimoji="0" lang="en-US" sz="2000" b="0" i="0" u="none" strike="noStrike" kern="1200" cap="none" spc="0" normalizeH="0" baseline="0" noProof="0" dirty="0">
                <a:ln>
                  <a:noFill/>
                </a:ln>
                <a:solidFill>
                  <a:srgbClr val="C00000"/>
                </a:solidFill>
                <a:effectLst/>
                <a:uLnTx/>
                <a:uFillTx/>
                <a:latin typeface="Calibri Light"/>
                <a:ea typeface="+mn-ea"/>
                <a:cs typeface="+mn-cs"/>
              </a:rPr>
              <a:t>GT</a:t>
            </a:r>
            <a:r>
              <a:rPr kumimoji="0" lang="en-US" sz="2000" b="0" i="0" u="none" strike="noStrike" kern="1200" cap="none" spc="0" normalizeH="0" baseline="0" noProof="0" dirty="0">
                <a:ln>
                  <a:noFill/>
                </a:ln>
                <a:solidFill>
                  <a:prstClr val="black"/>
                </a:solidFill>
                <a:effectLst/>
                <a:uLnTx/>
                <a:uFillTx/>
                <a:latin typeface="Calibri Light"/>
                <a:ea typeface="+mn-ea"/>
                <a:cs typeface="+mn-cs"/>
              </a:rPr>
              <a:t>(</a:t>
            </a:r>
            <a:r>
              <a:rPr kumimoji="0" lang="en-US" sz="2000" b="0" i="0" u="none" strike="noStrike" kern="1200" cap="none" spc="0" normalizeH="0" baseline="0" noProof="0" dirty="0" err="1">
                <a:ln>
                  <a:noFill/>
                </a:ln>
                <a:solidFill>
                  <a:srgbClr val="00B0F0"/>
                </a:solidFill>
                <a:effectLst/>
                <a:uLnTx/>
                <a:uFillTx/>
                <a:latin typeface="Calibri Light"/>
                <a:ea typeface="+mn-ea"/>
                <a:cs typeface="+mn-cs"/>
              </a:rPr>
              <a:t>int</a:t>
            </a:r>
            <a:r>
              <a:rPr kumimoji="0" lang="en-US" sz="2000" b="0" i="0" u="none" strike="noStrike" kern="1200" cap="none" spc="0" normalizeH="0" baseline="0" noProof="0" dirty="0">
                <a:ln>
                  <a:noFill/>
                </a:ln>
                <a:solidFill>
                  <a:prstClr val="black"/>
                </a:solidFill>
                <a:effectLst/>
                <a:uLnTx/>
                <a:uFillTx/>
                <a:latin typeface="Calibri Light"/>
                <a:ea typeface="+mn-ea"/>
                <a:cs typeface="+mn-cs"/>
              </a:rPr>
              <a:t> n)</a:t>
            </a:r>
          </a:p>
          <a:p>
            <a:pPr marL="91440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Light"/>
                <a:ea typeface="+mn-ea"/>
                <a:cs typeface="+mn-cs"/>
              </a:rPr>
              <a:t>{</a:t>
            </a:r>
          </a:p>
          <a:p>
            <a:pPr marL="91440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0F0"/>
                </a:solidFill>
                <a:effectLst/>
                <a:uLnTx/>
                <a:uFillTx/>
                <a:latin typeface="Calibri Light"/>
                <a:ea typeface="+mn-ea"/>
                <a:cs typeface="+mn-cs"/>
              </a:rPr>
              <a:t>      if </a:t>
            </a:r>
            <a:r>
              <a:rPr kumimoji="0" lang="en-US" sz="2000" b="0" i="0" u="none" strike="noStrike" kern="1200" cap="none" spc="0" normalizeH="0" baseline="0" noProof="0" dirty="0">
                <a:ln>
                  <a:noFill/>
                </a:ln>
                <a:solidFill>
                  <a:prstClr val="black"/>
                </a:solidFill>
                <a:effectLst/>
                <a:uLnTx/>
                <a:uFillTx/>
                <a:latin typeface="Calibri Light"/>
                <a:ea typeface="+mn-ea"/>
                <a:cs typeface="+mn-cs"/>
              </a:rPr>
              <a:t>(</a:t>
            </a:r>
            <a:r>
              <a:rPr kumimoji="0" lang="en-US" sz="2000" b="0" i="0" u="none" strike="noStrike" kern="1200" cap="none" spc="0" normalizeH="0" baseline="0" noProof="0" dirty="0">
                <a:ln>
                  <a:noFill/>
                </a:ln>
                <a:solidFill>
                  <a:srgbClr val="00B050"/>
                </a:solidFill>
                <a:effectLst/>
                <a:uLnTx/>
                <a:uFillTx/>
                <a:latin typeface="Calibri Light"/>
                <a:ea typeface="+mn-ea"/>
                <a:cs typeface="+mn-cs"/>
              </a:rPr>
              <a:t>n</a:t>
            </a:r>
            <a:r>
              <a:rPr kumimoji="0" lang="en-US" sz="2000" b="0" i="0" u="none" strike="noStrike" kern="1200" cap="none" spc="0" normalizeH="0" baseline="0" noProof="0" dirty="0">
                <a:ln>
                  <a:noFill/>
                </a:ln>
                <a:solidFill>
                  <a:prstClr val="black"/>
                </a:solidFill>
                <a:effectLst/>
                <a:uLnTx/>
                <a:uFillTx/>
                <a:latin typeface="Calibri Light"/>
                <a:ea typeface="+mn-ea"/>
                <a:cs typeface="+mn-cs"/>
              </a:rPr>
              <a:t> == </a:t>
            </a:r>
            <a:r>
              <a:rPr kumimoji="0" lang="en-US" sz="2000" b="0" i="0" u="none" strike="noStrike" kern="1200" cap="none" spc="0" normalizeH="0" baseline="0" noProof="0" dirty="0">
                <a:ln>
                  <a:noFill/>
                </a:ln>
                <a:solidFill>
                  <a:srgbClr val="00B050"/>
                </a:solidFill>
                <a:effectLst/>
                <a:uLnTx/>
                <a:uFillTx/>
                <a:latin typeface="Calibri Light"/>
                <a:ea typeface="+mn-ea"/>
                <a:cs typeface="+mn-cs"/>
              </a:rPr>
              <a:t>1</a:t>
            </a:r>
            <a:r>
              <a:rPr kumimoji="0" lang="en-US" sz="2000" b="0" i="0" u="none" strike="noStrike" kern="1200" cap="none" spc="0" normalizeH="0" baseline="0" noProof="0" dirty="0">
                <a:ln>
                  <a:noFill/>
                </a:ln>
                <a:solidFill>
                  <a:prstClr val="black"/>
                </a:solidFill>
                <a:effectLst/>
                <a:uLnTx/>
                <a:uFillTx/>
                <a:latin typeface="Calibri Light"/>
                <a:ea typeface="+mn-ea"/>
                <a:cs typeface="+mn-cs"/>
              </a:rPr>
              <a:t>)</a:t>
            </a:r>
          </a:p>
          <a:p>
            <a:pPr marL="91440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Light"/>
                <a:ea typeface="+mn-ea"/>
                <a:cs typeface="+mn-cs"/>
              </a:rPr>
              <a:t>           return </a:t>
            </a:r>
            <a:r>
              <a:rPr kumimoji="0" lang="en-US" sz="2000" b="0" i="0" u="none" strike="noStrike" kern="1200" cap="none" spc="0" normalizeH="0" baseline="0" noProof="0" dirty="0">
                <a:ln>
                  <a:noFill/>
                </a:ln>
                <a:solidFill>
                  <a:srgbClr val="00B050"/>
                </a:solidFill>
                <a:effectLst/>
                <a:uLnTx/>
                <a:uFillTx/>
                <a:latin typeface="Calibri Light"/>
                <a:ea typeface="+mn-ea"/>
                <a:cs typeface="+mn-cs"/>
              </a:rPr>
              <a:t>1</a:t>
            </a:r>
            <a:r>
              <a:rPr kumimoji="0" lang="en-US" sz="2000" b="0" i="0" u="none" strike="noStrike" kern="1200" cap="none" spc="0" normalizeH="0" baseline="0" noProof="0" dirty="0">
                <a:ln>
                  <a:noFill/>
                </a:ln>
                <a:solidFill>
                  <a:prstClr val="black"/>
                </a:solidFill>
                <a:effectLst/>
                <a:uLnTx/>
                <a:uFillTx/>
                <a:latin typeface="Calibri Light"/>
                <a:ea typeface="+mn-ea"/>
                <a:cs typeface="+mn-cs"/>
              </a:rPr>
              <a:t>;</a:t>
            </a:r>
          </a:p>
          <a:p>
            <a:pPr marL="91440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000" b="0" i="0" u="none" strike="noStrike" kern="1200" cap="none" spc="0" normalizeH="0" baseline="0" noProof="0" dirty="0">
                <a:ln>
                  <a:noFill/>
                </a:ln>
                <a:solidFill>
                  <a:srgbClr val="00B0F0"/>
                </a:solidFill>
                <a:effectLst/>
                <a:uLnTx/>
                <a:uFillTx/>
                <a:latin typeface="Calibri Light"/>
                <a:ea typeface="+mn-ea"/>
                <a:cs typeface="+mn-cs"/>
              </a:rPr>
              <a:t>return</a:t>
            </a:r>
            <a:r>
              <a:rPr kumimoji="0" lang="en-US" sz="2000" b="0" i="0" u="none" strike="noStrike" kern="1200" cap="none" spc="0" normalizeH="0" baseline="0" noProof="0" dirty="0">
                <a:ln>
                  <a:noFill/>
                </a:ln>
                <a:solidFill>
                  <a:srgbClr val="C00000"/>
                </a:solidFill>
                <a:effectLst/>
                <a:uLnTx/>
                <a:uFillTx/>
                <a:latin typeface="Calibri Light"/>
                <a:ea typeface="+mn-ea"/>
                <a:cs typeface="+mn-cs"/>
              </a:rPr>
              <a:t> </a:t>
            </a:r>
            <a:r>
              <a:rPr kumimoji="0" lang="en-US" sz="2000" b="0" i="0" u="none" strike="noStrike" kern="1200" cap="none" spc="0" normalizeH="0" baseline="0" noProof="0" dirty="0">
                <a:ln>
                  <a:noFill/>
                </a:ln>
                <a:solidFill>
                  <a:srgbClr val="00B050"/>
                </a:solidFill>
                <a:effectLst/>
                <a:uLnTx/>
                <a:uFillTx/>
                <a:latin typeface="Calibri Light"/>
                <a:ea typeface="+mn-ea"/>
                <a:cs typeface="+mn-cs"/>
              </a:rPr>
              <a:t>n</a:t>
            </a:r>
            <a:r>
              <a:rPr kumimoji="0" lang="en-US" sz="2000" b="0" i="0" u="none" strike="noStrike" kern="1200" cap="none" spc="0" normalizeH="0" baseline="0" noProof="0" dirty="0">
                <a:ln>
                  <a:noFill/>
                </a:ln>
                <a:solidFill>
                  <a:prstClr val="black"/>
                </a:solidFill>
                <a:effectLst/>
                <a:uLnTx/>
                <a:uFillTx/>
                <a:latin typeface="Calibri Light"/>
                <a:ea typeface="+mn-ea"/>
                <a:cs typeface="+mn-cs"/>
              </a:rPr>
              <a:t>*</a:t>
            </a:r>
            <a:r>
              <a:rPr kumimoji="0" lang="en-US" sz="2000" b="0" i="0" u="none" strike="noStrike" kern="1200" cap="none" spc="0" normalizeH="0" baseline="0" noProof="0" dirty="0">
                <a:ln>
                  <a:noFill/>
                </a:ln>
                <a:solidFill>
                  <a:srgbClr val="C00000"/>
                </a:solidFill>
                <a:effectLst/>
                <a:uLnTx/>
                <a:uFillTx/>
                <a:latin typeface="Calibri Light"/>
                <a:ea typeface="+mn-ea"/>
                <a:cs typeface="+mn-cs"/>
              </a:rPr>
              <a:t>GT</a:t>
            </a:r>
            <a:r>
              <a:rPr kumimoji="0" lang="en-US" sz="2000" b="0" i="0" u="none" strike="noStrike" kern="1200" cap="none" spc="0" normalizeH="0" baseline="0" noProof="0" dirty="0">
                <a:ln>
                  <a:noFill/>
                </a:ln>
                <a:solidFill>
                  <a:prstClr val="black"/>
                </a:solidFill>
                <a:effectLst/>
                <a:uLnTx/>
                <a:uFillTx/>
                <a:latin typeface="Calibri Light"/>
                <a:ea typeface="+mn-ea"/>
                <a:cs typeface="+mn-cs"/>
              </a:rPr>
              <a:t>(</a:t>
            </a:r>
            <a:r>
              <a:rPr kumimoji="0" lang="en-US" sz="2000" b="0" i="0" u="none" strike="noStrike" kern="1200" cap="none" spc="0" normalizeH="0" baseline="0" noProof="0" dirty="0">
                <a:ln>
                  <a:noFill/>
                </a:ln>
                <a:solidFill>
                  <a:srgbClr val="00B050"/>
                </a:solidFill>
                <a:effectLst/>
                <a:uLnTx/>
                <a:uFillTx/>
                <a:latin typeface="Calibri Light"/>
                <a:ea typeface="+mn-ea"/>
                <a:cs typeface="+mn-cs"/>
              </a:rPr>
              <a:t>n-1</a:t>
            </a:r>
            <a:r>
              <a:rPr kumimoji="0" lang="en-US" sz="2000" b="0" i="0" u="none" strike="noStrike" kern="1200" cap="none" spc="0" normalizeH="0" baseline="0" noProof="0" dirty="0">
                <a:ln>
                  <a:noFill/>
                </a:ln>
                <a:solidFill>
                  <a:prstClr val="black"/>
                </a:solidFill>
                <a:effectLst/>
                <a:uLnTx/>
                <a:uFillTx/>
                <a:latin typeface="Calibri Light"/>
                <a:ea typeface="+mn-ea"/>
                <a:cs typeface="+mn-cs"/>
              </a:rPr>
              <a:t>);</a:t>
            </a:r>
          </a:p>
          <a:p>
            <a:pPr marL="914400" marR="0" lvl="2" indent="-457178"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Light"/>
                <a:ea typeface="+mn-ea"/>
                <a:cs typeface="+mn-cs"/>
              </a:rPr>
              <a:t>}</a:t>
            </a:r>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683291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39253" y="464462"/>
            <a:ext cx="11207907" cy="6197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Bài 7: Đánh giá độ phức tạp của hàm tính dãy FIBONACCI sau:</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484" marR="0" lvl="0" indent="-731484"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7" name="Text Box 3"/>
          <p:cNvSpPr txBox="1">
            <a:spLocks noChangeArrowheads="1"/>
          </p:cNvSpPr>
          <p:nvPr/>
        </p:nvSpPr>
        <p:spPr bwMode="auto">
          <a:xfrm>
            <a:off x="899888" y="1480689"/>
            <a:ext cx="9683167" cy="2677656"/>
          </a:xfrm>
          <a:prstGeom prst="rect">
            <a:avLst/>
          </a:prstGeom>
          <a:solidFill>
            <a:schemeClr val="bg1">
              <a:lumMod val="95000"/>
            </a:schemeClr>
          </a:solidFill>
          <a:ln w="12700">
            <a:noFill/>
            <a:miter lim="800000"/>
            <a:headEnd type="none" w="sm" len="sm"/>
            <a:tailEnd type="none" w="sm" len="sm"/>
          </a:ln>
          <a:effectLst/>
        </p:spPr>
        <p:txBody>
          <a:bodyPr wrap="square">
            <a:spAutoFit/>
          </a:bodyPr>
          <a:lstStyle/>
          <a:p>
            <a:pPr marL="91440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srgbClr val="00B0F0"/>
                </a:solidFill>
                <a:effectLst/>
                <a:uLnTx/>
                <a:uFillTx/>
                <a:latin typeface="Calibri Light"/>
                <a:ea typeface="+mn-ea"/>
                <a:cs typeface="+mn-cs"/>
              </a:rPr>
              <a:t>int</a:t>
            </a:r>
            <a:r>
              <a:rPr kumimoji="0" lang="en-US" sz="2800" b="0" i="0" u="none" strike="noStrike" kern="1200" cap="none" spc="0" normalizeH="0" baseline="0" noProof="0" dirty="0">
                <a:ln>
                  <a:noFill/>
                </a:ln>
                <a:solidFill>
                  <a:srgbClr val="00B0F0"/>
                </a:solidFill>
                <a:effectLst/>
                <a:uLnTx/>
                <a:uFillTx/>
                <a:latin typeface="Calibri Light"/>
                <a:ea typeface="+mn-ea"/>
                <a:cs typeface="+mn-cs"/>
              </a:rPr>
              <a:t> </a:t>
            </a:r>
            <a:r>
              <a:rPr kumimoji="0" lang="en-US" sz="2800" b="0" i="0" u="none" strike="noStrike" kern="1200" cap="none" spc="0" normalizeH="0" baseline="0" noProof="0" dirty="0" err="1">
                <a:ln>
                  <a:noFill/>
                </a:ln>
                <a:solidFill>
                  <a:srgbClr val="C00000"/>
                </a:solidFill>
                <a:effectLst/>
                <a:uLnTx/>
                <a:uFillTx/>
                <a:latin typeface="Calibri Light"/>
                <a:ea typeface="+mn-ea"/>
                <a:cs typeface="+mn-cs"/>
              </a:rPr>
              <a:t>Fibo</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a:t>
            </a:r>
            <a:r>
              <a:rPr kumimoji="0" lang="en-US" sz="2800" b="0" i="0" u="none" strike="noStrike" kern="1200" cap="none" spc="0" normalizeH="0" baseline="0" noProof="0" dirty="0" err="1">
                <a:ln>
                  <a:noFill/>
                </a:ln>
                <a:solidFill>
                  <a:srgbClr val="00B0F0"/>
                </a:solidFill>
                <a:effectLst/>
                <a:uLnTx/>
                <a:uFillTx/>
                <a:latin typeface="Calibri Light"/>
                <a:ea typeface="+mn-ea"/>
                <a:cs typeface="+mn-cs"/>
              </a:rPr>
              <a:t>int</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n)</a:t>
            </a:r>
          </a:p>
          <a:p>
            <a:pPr marL="91440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Light"/>
                <a:ea typeface="+mn-ea"/>
                <a:cs typeface="+mn-cs"/>
              </a:rPr>
              <a:t>{</a:t>
            </a:r>
          </a:p>
          <a:p>
            <a:pPr marL="91440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F0"/>
                </a:solidFill>
                <a:effectLst/>
                <a:uLnTx/>
                <a:uFillTx/>
                <a:latin typeface="Calibri Light"/>
                <a:ea typeface="+mn-ea"/>
                <a:cs typeface="+mn-cs"/>
              </a:rPr>
              <a:t>      if </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n</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&lt;=</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1</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a:t>
            </a:r>
          </a:p>
          <a:p>
            <a:pPr marL="91440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a:ln>
                  <a:noFill/>
                </a:ln>
                <a:solidFill>
                  <a:srgbClr val="0070C0"/>
                </a:solidFill>
                <a:effectLst/>
                <a:uLnTx/>
                <a:uFillTx/>
                <a:latin typeface="Calibri Light"/>
                <a:ea typeface="+mn-ea"/>
                <a:cs typeface="+mn-cs"/>
              </a:rPr>
              <a:t>return</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n</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a:t>
            </a:r>
          </a:p>
          <a:p>
            <a:pPr marL="91440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a:ln>
                  <a:noFill/>
                </a:ln>
                <a:solidFill>
                  <a:srgbClr val="00B0F0"/>
                </a:solidFill>
                <a:effectLst/>
                <a:uLnTx/>
                <a:uFillTx/>
                <a:latin typeface="Calibri Light"/>
                <a:ea typeface="+mn-ea"/>
                <a:cs typeface="+mn-cs"/>
              </a:rPr>
              <a:t>return</a:t>
            </a:r>
            <a:r>
              <a:rPr kumimoji="0" lang="en-US" sz="2800" b="0" i="0" u="none" strike="noStrike" kern="1200" cap="none" spc="0" normalizeH="0" baseline="0" noProof="0" dirty="0">
                <a:ln>
                  <a:noFill/>
                </a:ln>
                <a:solidFill>
                  <a:srgbClr val="C00000"/>
                </a:solidFill>
                <a:effectLst/>
                <a:uLnTx/>
                <a:uFillTx/>
                <a:latin typeface="Calibri Light"/>
                <a:ea typeface="+mn-ea"/>
                <a:cs typeface="+mn-cs"/>
              </a:rPr>
              <a:t> </a:t>
            </a:r>
            <a:r>
              <a:rPr kumimoji="0" lang="en-US" sz="2800" b="0" i="0" u="none" strike="noStrike" kern="1200" cap="none" spc="0" normalizeH="0" baseline="0" noProof="0" dirty="0" err="1">
                <a:ln>
                  <a:noFill/>
                </a:ln>
                <a:solidFill>
                  <a:srgbClr val="C00000"/>
                </a:solidFill>
                <a:effectLst/>
                <a:uLnTx/>
                <a:uFillTx/>
                <a:latin typeface="Calibri Light"/>
                <a:ea typeface="+mn-ea"/>
                <a:cs typeface="+mn-cs"/>
              </a:rPr>
              <a:t>Fibo</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n-1</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smtClean="0">
                <a:ln>
                  <a:noFill/>
                </a:ln>
                <a:solidFill>
                  <a:prstClr val="black"/>
                </a:solidFill>
                <a:effectLst/>
                <a:uLnTx/>
                <a:uFillTx/>
                <a:latin typeface="Calibri Light"/>
                <a:ea typeface="+mn-ea"/>
                <a:cs typeface="+mn-cs"/>
              </a:rPr>
              <a:t>(T</a:t>
            </a:r>
            <a:r>
              <a:rPr lang="en-US" sz="2800" noProof="0" dirty="0" smtClean="0">
                <a:solidFill>
                  <a:prstClr val="black"/>
                </a:solidFill>
                <a:latin typeface="Calibri Light"/>
              </a:rPr>
              <a:t>(n-1))</a:t>
            </a:r>
            <a:r>
              <a:rPr kumimoji="0" lang="en-US" sz="2800" b="0" i="0" u="none" strike="noStrike" kern="1200" cap="none" spc="0" normalizeH="0" baseline="0" noProof="0" dirty="0" smtClean="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srgbClr val="C00000"/>
                </a:solidFill>
                <a:effectLst/>
                <a:uLnTx/>
                <a:uFillTx/>
                <a:latin typeface="Calibri Light"/>
                <a:ea typeface="+mn-ea"/>
                <a:cs typeface="+mn-cs"/>
              </a:rPr>
              <a:t>Fibo</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n-2</a:t>
            </a:r>
            <a:r>
              <a:rPr kumimoji="0" lang="en-US" sz="2800" b="0" i="0" u="none" strike="noStrike" kern="1200" cap="none" spc="0" normalizeH="0" baseline="0" noProof="0" dirty="0" smtClean="0">
                <a:ln>
                  <a:noFill/>
                </a:ln>
                <a:solidFill>
                  <a:prstClr val="black"/>
                </a:solidFill>
                <a:effectLst/>
                <a:uLnTx/>
                <a:uFillTx/>
                <a:latin typeface="Calibri Light"/>
                <a:ea typeface="+mn-ea"/>
                <a:cs typeface="+mn-cs"/>
              </a:rPr>
              <a:t>) (T(n-2));</a:t>
            </a:r>
            <a:endParaRPr kumimoji="0" lang="en-US" sz="2800" b="0" i="0" u="none" strike="noStrike" kern="1200" cap="none" spc="0" normalizeH="0" baseline="0" noProof="0" dirty="0">
              <a:ln>
                <a:noFill/>
              </a:ln>
              <a:solidFill>
                <a:prstClr val="black"/>
              </a:solidFill>
              <a:effectLst/>
              <a:uLnTx/>
              <a:uFillTx/>
              <a:latin typeface="Calibri Light"/>
              <a:ea typeface="+mn-ea"/>
              <a:cs typeface="+mn-cs"/>
            </a:endParaRPr>
          </a:p>
          <a:p>
            <a:pPr marL="914400" marR="0" lvl="2" indent="-457178"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Light"/>
                <a:ea typeface="+mn-ea"/>
                <a:cs typeface="+mn-cs"/>
              </a:rPr>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2848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853" y="272136"/>
            <a:ext cx="10515600" cy="1325563"/>
          </a:xfrm>
        </p:spPr>
        <p:txBody>
          <a:bodyPr>
            <a:scene3d>
              <a:camera prst="orthographicFront"/>
              <a:lightRig rig="soft" dir="t">
                <a:rot lat="0" lon="0" rev="15600000"/>
              </a:lightRig>
            </a:scene3d>
            <a:sp3d extrusionH="57150" prstMaterial="softEdge">
              <a:bevelT w="25400" h="38100"/>
            </a:sp3d>
          </a:bodyPr>
          <a:lstStyle/>
          <a:p>
            <a:r>
              <a:rPr lang="en-US" b="1" dirty="0" err="1">
                <a:ln/>
                <a:solidFill>
                  <a:schemeClr val="accent4"/>
                </a:solidFill>
              </a:rPr>
              <a:t>Ví</a:t>
            </a:r>
            <a:r>
              <a:rPr lang="en-US" b="1" dirty="0">
                <a:ln/>
                <a:solidFill>
                  <a:schemeClr val="accent4"/>
                </a:solidFill>
              </a:rPr>
              <a:t> </a:t>
            </a:r>
            <a:r>
              <a:rPr lang="en-US" b="1" dirty="0" err="1">
                <a:ln/>
                <a:solidFill>
                  <a:schemeClr val="accent4"/>
                </a:solidFill>
              </a:rPr>
              <a:t>dụ</a:t>
            </a:r>
            <a:r>
              <a:rPr lang="en-US" b="1" dirty="0">
                <a:ln/>
                <a:solidFill>
                  <a:schemeClr val="accent4"/>
                </a:solidFill>
              </a:rPr>
              <a:t> 1.2:</a:t>
            </a:r>
          </a:p>
        </p:txBody>
      </p:sp>
      <p:sp>
        <p:nvSpPr>
          <p:cNvPr id="5" name="Content Placeholder 2"/>
          <p:cNvSpPr>
            <a:spLocks noGrp="1"/>
          </p:cNvSpPr>
          <p:nvPr>
            <p:ph idx="1"/>
          </p:nvPr>
        </p:nvSpPr>
        <p:spPr>
          <a:xfrm>
            <a:off x="586852" y="1389825"/>
            <a:ext cx="10766947" cy="865289"/>
          </a:xfrm>
        </p:spPr>
        <p:txBody>
          <a:bodyPr>
            <a:normAutofit/>
          </a:bodyPr>
          <a:lstStyle/>
          <a:p>
            <a:pPr marL="0" indent="0" algn="just">
              <a:lnSpc>
                <a:spcPct val="150000"/>
              </a:lnSpc>
              <a:spcBef>
                <a:spcPts val="0"/>
              </a:spcBef>
              <a:buNone/>
            </a:pP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i="1" dirty="0" err="1">
                <a:solidFill>
                  <a:srgbClr val="FF0000"/>
                </a:solidFill>
              </a:rPr>
              <a:t>cơ</a:t>
            </a:r>
            <a:r>
              <a:rPr lang="en-US" i="1" dirty="0">
                <a:solidFill>
                  <a:srgbClr val="FF0000"/>
                </a:solidFill>
              </a:rPr>
              <a:t> </a:t>
            </a:r>
            <a:r>
              <a:rPr lang="en-US" i="1" dirty="0" err="1">
                <a:solidFill>
                  <a:srgbClr val="FF0000"/>
                </a:solidFill>
              </a:rPr>
              <a:t>bản</a:t>
            </a:r>
            <a:r>
              <a:rPr lang="en-US" dirty="0"/>
              <a:t> </a:t>
            </a:r>
            <a:r>
              <a:rPr lang="en-US" dirty="0" err="1"/>
              <a:t>của</a:t>
            </a:r>
            <a:r>
              <a:rPr lang="en-US" dirty="0"/>
              <a:t> </a:t>
            </a:r>
            <a:r>
              <a:rPr lang="en-US" dirty="0" err="1"/>
              <a:t>một</a:t>
            </a:r>
            <a:r>
              <a:rPr lang="en-US" dirty="0"/>
              <a:t> </a:t>
            </a:r>
            <a:r>
              <a:rPr lang="en-US" dirty="0" err="1"/>
              <a:t>lớp</a:t>
            </a:r>
            <a:r>
              <a:rPr lang="en-US" dirty="0"/>
              <a:t> </a:t>
            </a:r>
            <a:r>
              <a:rPr lang="en-US" dirty="0" err="1"/>
              <a:t>học</a:t>
            </a:r>
            <a:endParaRPr lang="en-US" dirty="0"/>
          </a:p>
          <a:p>
            <a:pPr marL="731484" indent="-731484" algn="just">
              <a:lnSpc>
                <a:spcPct val="150000"/>
              </a:lnSpc>
              <a:spcBef>
                <a:spcPts val="0"/>
              </a:spcBef>
              <a:buFont typeface="Wingdings" panose="05000000000000000000" pitchFamily="2" charset="2"/>
              <a:buChar char="&amp;"/>
            </a:pPr>
            <a:endParaRPr lang="en-US" dirty="0"/>
          </a:p>
        </p:txBody>
      </p:sp>
      <p:sp>
        <p:nvSpPr>
          <p:cNvPr id="6" name="Content Placeholder 2"/>
          <p:cNvSpPr txBox="1">
            <a:spLocks/>
          </p:cNvSpPr>
          <p:nvPr/>
        </p:nvSpPr>
        <p:spPr>
          <a:xfrm>
            <a:off x="586852" y="2285162"/>
            <a:ext cx="10766947" cy="817331"/>
          </a:xfrm>
          <a:prstGeom prst="rect">
            <a:avLst/>
          </a:prstGeom>
        </p:spPr>
        <p:txBody>
          <a:bodyPr vert="horz" lIns="91440" tIns="45720" rIns="91440" bIns="45720" rtlCol="0">
            <a:normAutofit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Mã</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lớp</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Tên</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lớp</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tập</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các</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sinh</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viên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p:txBody>
      </p:sp>
      <p:sp>
        <p:nvSpPr>
          <p:cNvPr id="7" name="Content Placeholder 2"/>
          <p:cNvSpPr txBox="1">
            <a:spLocks/>
          </p:cNvSpPr>
          <p:nvPr/>
        </p:nvSpPr>
        <p:spPr>
          <a:xfrm>
            <a:off x="586853" y="3289921"/>
            <a:ext cx="10766947" cy="2338888"/>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3200" b="1" i="0" u="sng"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Trong</a:t>
            </a:r>
            <a:r>
              <a:rPr kumimoji="0" lang="en-US" sz="3200" b="1" i="0" u="sng"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1" i="0" u="sng"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đó</a:t>
            </a:r>
            <a:r>
              <a:rPr kumimoji="0" lang="en-US" sz="3200" b="1" i="0" u="sng"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Mã</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lớp</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tên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lớp</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kiểu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dữ</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liệu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là</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kiểu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chuỗi</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0" marR="0" lvl="0" indent="0" algn="l" defTabSz="914377"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Tập</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các</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sinh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viên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kiểu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là</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một</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tập</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hợp</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mỗi</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phần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tử</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kiểu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dữ</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liệu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là</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một</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sinh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viên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42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8" y="365125"/>
            <a:ext cx="1051560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1.2 THUẬT GIẢI (Algorithms)</a:t>
            </a:r>
          </a:p>
        </p:txBody>
      </p:sp>
      <p:sp>
        <p:nvSpPr>
          <p:cNvPr id="3" name="Content Placeholder 2"/>
          <p:cNvSpPr>
            <a:spLocks noGrp="1"/>
          </p:cNvSpPr>
          <p:nvPr>
            <p:ph idx="1"/>
          </p:nvPr>
        </p:nvSpPr>
        <p:spPr>
          <a:xfrm>
            <a:off x="586853" y="1839273"/>
            <a:ext cx="10766947" cy="4351339"/>
          </a:xfrm>
        </p:spPr>
        <p:txBody>
          <a:bodyPr>
            <a:noAutofit/>
          </a:bodyPr>
          <a:lstStyle/>
          <a:p>
            <a:pPr marL="731484" indent="-731484" algn="just">
              <a:lnSpc>
                <a:spcPct val="150000"/>
              </a:lnSpc>
              <a:spcBef>
                <a:spcPts val="0"/>
              </a:spcBef>
              <a:buFont typeface="Wingdings" panose="05000000000000000000" pitchFamily="2" charset="2"/>
              <a:buChar char="&amp;"/>
            </a:pPr>
            <a:r>
              <a:rPr lang="en-US"/>
              <a:t>Thuật giải là một </a:t>
            </a:r>
            <a:r>
              <a:rPr lang="en-US" i="1">
                <a:solidFill>
                  <a:srgbClr val="0070C0"/>
                </a:solidFill>
              </a:rPr>
              <a:t>tập hữu hạn </a:t>
            </a:r>
            <a:r>
              <a:rPr lang="en-US"/>
              <a:t>của các bước (chỉ thị hay hành động) theo một trình tự, được </a:t>
            </a:r>
            <a:r>
              <a:rPr lang="en-US" i="1">
                <a:solidFill>
                  <a:srgbClr val="0070C0"/>
                </a:solidFill>
              </a:rPr>
              <a:t>xác định</a:t>
            </a:r>
            <a:r>
              <a:rPr lang="en-US">
                <a:solidFill>
                  <a:srgbClr val="0070C0"/>
                </a:solidFill>
              </a:rPr>
              <a:t> </a:t>
            </a:r>
            <a:r>
              <a:rPr lang="en-US" i="1">
                <a:solidFill>
                  <a:srgbClr val="0070C0"/>
                </a:solidFill>
              </a:rPr>
              <a:t>rõ ràng</a:t>
            </a:r>
            <a:r>
              <a:rPr lang="en-US">
                <a:solidFill>
                  <a:srgbClr val="0070C0"/>
                </a:solidFill>
              </a:rPr>
              <a:t> </a:t>
            </a:r>
            <a:r>
              <a:rPr lang="en-US"/>
              <a:t>nhằm mục đích để </a:t>
            </a:r>
            <a:r>
              <a:rPr lang="en-US" i="1">
                <a:solidFill>
                  <a:srgbClr val="0070C0"/>
                </a:solidFill>
              </a:rPr>
              <a:t>giải quyết một bài toán</a:t>
            </a:r>
            <a:r>
              <a:rPr lang="en-US"/>
              <a:t> nào đó (dựa vào những giá trị đầu vào gọi là “</a:t>
            </a:r>
            <a:r>
              <a:rPr lang="en-US" b="1" i="1">
                <a:solidFill>
                  <a:srgbClr val="FF0000"/>
                </a:solidFill>
              </a:rPr>
              <a:t>input</a:t>
            </a:r>
            <a:r>
              <a:rPr lang="en-US" i="1"/>
              <a:t>”</a:t>
            </a:r>
            <a:r>
              <a:rPr lang="en-US"/>
              <a:t> và cho ra kết quả đầu ra gọi là “</a:t>
            </a:r>
            <a:r>
              <a:rPr lang="en-US" b="1" i="1">
                <a:solidFill>
                  <a:srgbClr val="FF0000"/>
                </a:solidFill>
              </a:rPr>
              <a:t>ouput</a:t>
            </a:r>
            <a:r>
              <a:rPr lang="en-US" i="1"/>
              <a:t>”</a:t>
            </a:r>
            <a:r>
              <a:rPr lang="en-US"/>
              <a:t>)</a:t>
            </a:r>
          </a:p>
          <a:p>
            <a:pPr marL="731484" indent="-731484" algn="just">
              <a:lnSpc>
                <a:spcPct val="150000"/>
              </a:lnSpc>
              <a:spcBef>
                <a:spcPts val="0"/>
              </a:spcBef>
              <a:buFont typeface="Wingdings" panose="05000000000000000000" pitchFamily="2" charset="2"/>
              <a:buChar char="&amp;"/>
            </a:pPr>
            <a:endParaRPr lang="en-US"/>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868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5661" y="329784"/>
                <a:ext cx="4885899" cy="6528216"/>
              </a:xfrm>
            </p:spPr>
            <p:txBody>
              <a:bodyPr>
                <a:noAutofit/>
              </a:bodyPr>
              <a:lstStyle/>
              <a:p>
                <a:pPr marL="0" indent="0" algn="just">
                  <a:lnSpc>
                    <a:spcPct val="150000"/>
                  </a:lnSpc>
                  <a:spcBef>
                    <a:spcPts val="0"/>
                  </a:spcBef>
                  <a:buNone/>
                </a:pPr>
                <a:r>
                  <a:rPr lang="en-US" sz="2400" b="1">
                    <a:solidFill>
                      <a:srgbClr val="0070C0"/>
                    </a:solidFill>
                  </a:rPr>
                  <a:t>Ví dụ 1.3:</a:t>
                </a:r>
                <a:r>
                  <a:rPr lang="en-US" sz="2400">
                    <a:solidFill>
                      <a:srgbClr val="FF0000"/>
                    </a:solidFill>
                  </a:rPr>
                  <a:t> </a:t>
                </a:r>
                <a:r>
                  <a:rPr lang="en-US" sz="2400"/>
                  <a:t>trong kiến thức </a:t>
                </a:r>
                <a:r>
                  <a:rPr lang="en-US" sz="2400" b="1"/>
                  <a:t>Toán trung học cơ sở</a:t>
                </a:r>
                <a:r>
                  <a:rPr lang="en-US" sz="2400"/>
                  <a:t>, ta có bài toán về “Tìm nghiệm phương trình bậc hai một ẩn có dạng a</a:t>
                </a:r>
                <a:r>
                  <a:rPr lang="en-US" sz="2400" i="1"/>
                  <a:t>x</a:t>
                </a:r>
                <a:r>
                  <a:rPr lang="en-US" sz="2400" baseline="30000"/>
                  <a:t>2 </a:t>
                </a:r>
                <a:r>
                  <a:rPr lang="en-US" sz="2400"/>
                  <a:t>+ b</a:t>
                </a:r>
                <a:r>
                  <a:rPr lang="en-US" sz="2400" i="1"/>
                  <a:t>x</a:t>
                </a:r>
                <a:r>
                  <a:rPr lang="en-US" sz="2400"/>
                  <a:t> + c = 0 (với: a, b, c </a:t>
                </a:r>
                <a:r>
                  <a:rPr lang="en-US" sz="2400">
                    <a:sym typeface="Symbol" panose="05050102010706020507" pitchFamily="18" charset="2"/>
                  </a:rPr>
                  <a:t></a:t>
                </a:r>
                <a:r>
                  <a:rPr lang="en-US" sz="2400"/>
                  <a:t> </a:t>
                </a:r>
                <a14:m>
                  <m:oMath xmlns:m="http://schemas.openxmlformats.org/officeDocument/2006/math">
                    <m:r>
                      <a:rPr lang="en-US" sz="2400" i="1">
                        <a:latin typeface="Cambria Math" panose="02040503050406030204" pitchFamily="18" charset="0"/>
                      </a:rPr>
                      <m:t>ℝ</m:t>
                    </m:r>
                  </m:oMath>
                </a14:m>
                <a:r>
                  <a:rPr lang="en-US" sz="2400"/>
                  <a:t>; a </a:t>
                </a:r>
                <a:r>
                  <a:rPr lang="en-US" sz="2400">
                    <a:sym typeface="Symbol" panose="05050102010706020507" pitchFamily="18" charset="2"/>
                  </a:rPr>
                  <a:t></a:t>
                </a:r>
                <a:r>
                  <a:rPr lang="en-US" sz="2400"/>
                  <a:t> 0)”. </a:t>
                </a:r>
              </a:p>
              <a:p>
                <a:pPr marL="0" indent="0" algn="just">
                  <a:lnSpc>
                    <a:spcPct val="150000"/>
                  </a:lnSpc>
                  <a:spcBef>
                    <a:spcPts val="0"/>
                  </a:spcBef>
                  <a:buNone/>
                </a:pPr>
                <a:endParaRPr lang="en-US" sz="2400"/>
              </a:p>
              <a:p>
                <a:pPr marL="0" indent="0" algn="just">
                  <a:lnSpc>
                    <a:spcPct val="150000"/>
                  </a:lnSpc>
                  <a:spcBef>
                    <a:spcPts val="0"/>
                  </a:spcBef>
                  <a:buNone/>
                </a:pPr>
                <a:r>
                  <a:rPr lang="en-US" sz="2400"/>
                  <a:t>*** Ta có thuật giải (T) để giải bài toán tìm nghiệm cho phương trình a</a:t>
                </a:r>
                <a:r>
                  <a:rPr lang="en-US" sz="2400" i="1"/>
                  <a:t>x</a:t>
                </a:r>
                <a:r>
                  <a:rPr lang="en-US" sz="2400" baseline="30000"/>
                  <a:t>2 </a:t>
                </a:r>
                <a:r>
                  <a:rPr lang="en-US" sz="2400"/>
                  <a:t>+ b</a:t>
                </a:r>
                <a:r>
                  <a:rPr lang="en-US" sz="2400" i="1"/>
                  <a:t>x</a:t>
                </a:r>
                <a:r>
                  <a:rPr lang="en-US" sz="2400"/>
                  <a:t> + c = 0 như sau:</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5661" y="329784"/>
                <a:ext cx="4885899" cy="6528216"/>
              </a:xfrm>
              <a:blipFill rotWithShape="0">
                <a:blip r:embed="rId2"/>
                <a:stretch>
                  <a:fillRect l="-1870" r="-1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5559190" y="34027"/>
              <a:ext cx="6632812" cy="6760684"/>
            </p:xfrm>
            <a:graphic>
              <a:graphicData uri="http://schemas.openxmlformats.org/drawingml/2006/table">
                <a:tbl>
                  <a:tblPr firstRow="1" firstCol="1" bandRow="1">
                    <a:tableStyleId>{5940675A-B579-460E-94D1-54222C63F5DA}</a:tableStyleId>
                  </a:tblPr>
                  <a:tblGrid>
                    <a:gridCol w="6632812">
                      <a:extLst>
                        <a:ext uri="{9D8B030D-6E8A-4147-A177-3AD203B41FA5}">
                          <a16:colId xmlns:a16="http://schemas.microsoft.com/office/drawing/2014/main" val="20000"/>
                        </a:ext>
                      </a:extLst>
                    </a:gridCol>
                  </a:tblGrid>
                  <a:tr h="1828800">
                    <a:tc>
                      <a:txBody>
                        <a:bodyPr/>
                        <a:lstStyle/>
                        <a:p>
                          <a:pPr marL="0" marR="0" algn="just">
                            <a:lnSpc>
                              <a:spcPct val="100000"/>
                            </a:lnSpc>
                            <a:spcBef>
                              <a:spcPts val="0"/>
                            </a:spcBef>
                            <a:spcAft>
                              <a:spcPts val="0"/>
                            </a:spcAft>
                          </a:pPr>
                          <a:r>
                            <a:rPr lang="en-US" sz="2400" b="1" u="none">
                              <a:solidFill>
                                <a:srgbClr val="0070C0"/>
                              </a:solidFill>
                              <a:effectLst/>
                            </a:rPr>
                            <a:t>Thuật</a:t>
                          </a:r>
                          <a:r>
                            <a:rPr lang="en-US" sz="2400" b="1" u="none" baseline="0">
                              <a:solidFill>
                                <a:srgbClr val="0070C0"/>
                              </a:solidFill>
                              <a:effectLst/>
                            </a:rPr>
                            <a:t> giải (T):</a:t>
                          </a:r>
                        </a:p>
                        <a:p>
                          <a:pPr marL="0" marR="0" algn="just">
                            <a:lnSpc>
                              <a:spcPct val="100000"/>
                            </a:lnSpc>
                            <a:spcBef>
                              <a:spcPts val="0"/>
                            </a:spcBef>
                            <a:spcAft>
                              <a:spcPts val="0"/>
                            </a:spcAft>
                          </a:pPr>
                          <a:endParaRPr lang="en-US" sz="2400" u="sng">
                            <a:effectLst/>
                          </a:endParaRPr>
                        </a:p>
                        <a:p>
                          <a:pPr marL="0" marR="0" algn="just">
                            <a:lnSpc>
                              <a:spcPct val="100000"/>
                            </a:lnSpc>
                            <a:spcBef>
                              <a:spcPts val="0"/>
                            </a:spcBef>
                            <a:spcAft>
                              <a:spcPts val="0"/>
                            </a:spcAft>
                          </a:pPr>
                          <a:r>
                            <a:rPr lang="en-US" sz="2400" u="sng">
                              <a:effectLst/>
                            </a:rPr>
                            <a:t>Đầu vào (</a:t>
                          </a:r>
                          <a:r>
                            <a:rPr lang="en-US" sz="2400" b="1" u="sng">
                              <a:effectLst/>
                            </a:rPr>
                            <a:t>input</a:t>
                          </a:r>
                          <a:r>
                            <a:rPr lang="en-US" sz="2400" u="sng">
                              <a:effectLst/>
                            </a:rPr>
                            <a:t>)</a:t>
                          </a:r>
                          <a:r>
                            <a:rPr lang="en-US" sz="2400">
                              <a:effectLst/>
                            </a:rPr>
                            <a:t>: a, b, c (a, b, c, </a:t>
                          </a:r>
                          <a:r>
                            <a:rPr lang="en-US" sz="2400">
                              <a:effectLst/>
                              <a:sym typeface="Symbol" panose="05050102010706020507" pitchFamily="18" charset="2"/>
                            </a:rPr>
                            <a:t></a:t>
                          </a:r>
                          <a:r>
                            <a:rPr lang="en-US" sz="2400">
                              <a:effectLst/>
                            </a:rPr>
                            <a:t> </a:t>
                          </a:r>
                          <a14:m>
                            <m:oMath xmlns:m="http://schemas.openxmlformats.org/officeDocument/2006/math">
                              <m:r>
                                <a:rPr lang="en-US" sz="2400">
                                  <a:effectLst/>
                                  <a:latin typeface="Cambria Math" panose="02040503050406030204" pitchFamily="18" charset="0"/>
                                </a:rPr>
                                <m:t>ℝ</m:t>
                              </m:r>
                            </m:oMath>
                          </a14:m>
                          <a:r>
                            <a:rPr lang="en-US" sz="2400">
                              <a:effectLst/>
                            </a:rPr>
                            <a:t>)</a:t>
                          </a:r>
                        </a:p>
                        <a:p>
                          <a:pPr marL="0" marR="0" algn="just">
                            <a:lnSpc>
                              <a:spcPct val="100000"/>
                            </a:lnSpc>
                            <a:spcBef>
                              <a:spcPts val="0"/>
                            </a:spcBef>
                            <a:spcAft>
                              <a:spcPts val="0"/>
                            </a:spcAft>
                          </a:pPr>
                          <a:r>
                            <a:rPr lang="en-US" sz="2400" u="sng">
                              <a:effectLst/>
                            </a:rPr>
                            <a:t>Đầu ra (</a:t>
                          </a:r>
                          <a:r>
                            <a:rPr lang="en-US" sz="2400" b="1" u="sng">
                              <a:effectLst/>
                            </a:rPr>
                            <a:t>output</a:t>
                          </a:r>
                          <a:r>
                            <a:rPr lang="en-US" sz="2400" u="sng">
                              <a:effectLst/>
                            </a:rPr>
                            <a:t>)</a:t>
                          </a:r>
                          <a:r>
                            <a:rPr lang="en-US" sz="2400">
                              <a:effectLst/>
                            </a:rPr>
                            <a:t>: kết</a:t>
                          </a:r>
                          <a:r>
                            <a:rPr lang="en-US" sz="2400" baseline="0">
                              <a:effectLst/>
                            </a:rPr>
                            <a:t> luận nghiệm</a:t>
                          </a:r>
                          <a:endParaRPr lang="en-US" sz="2400">
                            <a:effectLst/>
                          </a:endParaRPr>
                        </a:p>
                        <a:p>
                          <a:pPr marL="0" marR="0" algn="just">
                            <a:lnSpc>
                              <a:spcPct val="100000"/>
                            </a:lnSpc>
                            <a:spcBef>
                              <a:spcPts val="0"/>
                            </a:spcBef>
                            <a:spcAft>
                              <a:spcPts val="0"/>
                            </a:spcAft>
                          </a:pPr>
                          <a:endParaRPr lang="en-US" sz="2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0000"/>
                      </a:ext>
                    </a:extLst>
                  </a:tr>
                  <a:tr h="4931884">
                    <a:tc>
                      <a:txBody>
                        <a:bodyPr/>
                        <a:lstStyle/>
                        <a:p>
                          <a:pPr marL="0" marR="0" algn="just">
                            <a:lnSpc>
                              <a:spcPct val="100000"/>
                            </a:lnSpc>
                            <a:spcBef>
                              <a:spcPts val="0"/>
                            </a:spcBef>
                            <a:spcAft>
                              <a:spcPts val="0"/>
                            </a:spcAft>
                          </a:pPr>
                          <a:r>
                            <a:rPr lang="en-US" sz="2400" u="sng">
                              <a:solidFill>
                                <a:srgbClr val="FF0000"/>
                              </a:solidFill>
                              <a:effectLst/>
                            </a:rPr>
                            <a:t>Bước 1</a:t>
                          </a:r>
                          <a:r>
                            <a:rPr lang="en-US" sz="2400" u="sng">
                              <a:effectLst/>
                            </a:rPr>
                            <a:t>:</a:t>
                          </a:r>
                          <a:r>
                            <a:rPr lang="en-US" sz="2400">
                              <a:effectLst/>
                            </a:rPr>
                            <a:t> tính delta = b</a:t>
                          </a:r>
                          <a:r>
                            <a:rPr lang="en-US" sz="2400" baseline="30000">
                              <a:effectLst/>
                            </a:rPr>
                            <a:t>2</a:t>
                          </a:r>
                          <a:r>
                            <a:rPr lang="en-US" sz="2400">
                              <a:effectLst/>
                            </a:rPr>
                            <a:t> – 4ac</a:t>
                          </a:r>
                        </a:p>
                        <a:p>
                          <a:pPr marL="0" marR="0" algn="just">
                            <a:lnSpc>
                              <a:spcPct val="100000"/>
                            </a:lnSpc>
                            <a:spcBef>
                              <a:spcPts val="0"/>
                            </a:spcBef>
                            <a:spcAft>
                              <a:spcPts val="0"/>
                            </a:spcAft>
                          </a:pPr>
                          <a:endParaRPr lang="en-US" sz="2400">
                            <a:effectLst/>
                          </a:endParaRPr>
                        </a:p>
                        <a:p>
                          <a:pPr marL="0" marR="0" algn="just">
                            <a:lnSpc>
                              <a:spcPct val="100000"/>
                            </a:lnSpc>
                            <a:spcBef>
                              <a:spcPts val="0"/>
                            </a:spcBef>
                            <a:spcAft>
                              <a:spcPts val="0"/>
                            </a:spcAft>
                          </a:pPr>
                          <a:r>
                            <a:rPr lang="en-US" sz="2400" u="sng">
                              <a:solidFill>
                                <a:srgbClr val="FF0000"/>
                              </a:solidFill>
                              <a:effectLst/>
                            </a:rPr>
                            <a:t>Bước 2</a:t>
                          </a:r>
                          <a:r>
                            <a:rPr lang="en-US" sz="2400" u="sng">
                              <a:effectLst/>
                            </a:rPr>
                            <a:t>:</a:t>
                          </a:r>
                          <a:r>
                            <a:rPr lang="en-US" sz="2400">
                              <a:effectLst/>
                            </a:rPr>
                            <a:t> thực hiện kiểm tra delta</a:t>
                          </a:r>
                        </a:p>
                        <a:p>
                          <a:pPr marL="457200" marR="0" algn="just">
                            <a:lnSpc>
                              <a:spcPct val="100000"/>
                            </a:lnSpc>
                            <a:spcBef>
                              <a:spcPts val="0"/>
                            </a:spcBef>
                            <a:spcAft>
                              <a:spcPts val="0"/>
                            </a:spcAft>
                          </a:pPr>
                          <a:r>
                            <a:rPr lang="en-US" sz="2400">
                              <a:solidFill>
                                <a:srgbClr val="FF0000"/>
                              </a:solidFill>
                              <a:effectLst/>
                            </a:rPr>
                            <a:t>2.1</a:t>
                          </a:r>
                          <a:r>
                            <a:rPr lang="en-US" sz="2400">
                              <a:effectLst/>
                            </a:rPr>
                            <a:t> Nếu delta &lt; 0 thì </a:t>
                          </a:r>
                        </a:p>
                        <a:p>
                          <a:pPr marL="457200" marR="0" algn="just">
                            <a:lnSpc>
                              <a:spcPct val="100000"/>
                            </a:lnSpc>
                            <a:spcBef>
                              <a:spcPts val="0"/>
                            </a:spcBef>
                            <a:spcAft>
                              <a:spcPts val="0"/>
                            </a:spcAft>
                          </a:pPr>
                          <a:r>
                            <a:rPr lang="en-US" sz="2400">
                              <a:effectLst/>
                            </a:rPr>
                            <a:t>        phương trình vô nghiệm;</a:t>
                          </a:r>
                        </a:p>
                        <a:p>
                          <a:pPr marL="457200" marR="0" algn="just">
                            <a:lnSpc>
                              <a:spcPct val="100000"/>
                            </a:lnSpc>
                            <a:spcBef>
                              <a:spcPts val="0"/>
                            </a:spcBef>
                            <a:spcAft>
                              <a:spcPts val="0"/>
                            </a:spcAft>
                          </a:pPr>
                          <a:r>
                            <a:rPr lang="en-US" sz="2400">
                              <a:solidFill>
                                <a:srgbClr val="FF0000"/>
                              </a:solidFill>
                              <a:effectLst/>
                            </a:rPr>
                            <a:t>2.2</a:t>
                          </a:r>
                          <a:r>
                            <a:rPr lang="en-US" sz="2400">
                              <a:effectLst/>
                            </a:rPr>
                            <a:t> Nếu delta = 0 thì </a:t>
                          </a:r>
                        </a:p>
                        <a:p>
                          <a:pPr marL="457200" marR="0" algn="just">
                            <a:lnSpc>
                              <a:spcPct val="100000"/>
                            </a:lnSpc>
                            <a:spcBef>
                              <a:spcPts val="0"/>
                            </a:spcBef>
                            <a:spcAft>
                              <a:spcPts val="0"/>
                            </a:spcAft>
                          </a:pPr>
                          <a:r>
                            <a:rPr lang="en-US" sz="2400">
                              <a:effectLst/>
                            </a:rPr>
                            <a:t>        phương trình có nghiệm kép: x</a:t>
                          </a:r>
                          <a:r>
                            <a:rPr lang="en-US" sz="2400" baseline="-25000">
                              <a:effectLst/>
                            </a:rPr>
                            <a:t>1</a:t>
                          </a:r>
                          <a:r>
                            <a:rPr lang="en-US" sz="2400">
                              <a:effectLst/>
                            </a:rPr>
                            <a:t> = x</a:t>
                          </a:r>
                          <a:r>
                            <a:rPr lang="en-US" sz="2400" baseline="-25000">
                              <a:effectLst/>
                            </a:rPr>
                            <a:t>2</a:t>
                          </a:r>
                          <a:r>
                            <a:rPr lang="en-US" sz="2400">
                              <a:effectLst/>
                            </a:rPr>
                            <a:t> = </a:t>
                          </a:r>
                          <a14:m>
                            <m:oMath xmlns:m="http://schemas.openxmlformats.org/officeDocument/2006/math">
                              <m:f>
                                <m:fPr>
                                  <m:ctrlPr>
                                    <a:rPr lang="en-US" sz="2400" i="1">
                                      <a:effectLst/>
                                      <a:latin typeface="Cambria Math" panose="02040503050406030204" pitchFamily="18" charset="0"/>
                                    </a:rPr>
                                  </m:ctrlPr>
                                </m:fPr>
                                <m:num>
                                  <m:r>
                                    <a:rPr lang="en-US" sz="2400">
                                      <a:effectLst/>
                                      <a:latin typeface="Cambria Math" panose="02040503050406030204" pitchFamily="18" charset="0"/>
                                    </a:rPr>
                                    <m:t>−</m:t>
                                  </m:r>
                                  <m:r>
                                    <m:rPr>
                                      <m:sty m:val="p"/>
                                    </m:rPr>
                                    <a:rPr lang="en-US" sz="2400">
                                      <a:effectLst/>
                                      <a:latin typeface="Cambria Math" panose="02040503050406030204" pitchFamily="18" charset="0"/>
                                    </a:rPr>
                                    <m:t>b</m:t>
                                  </m:r>
                                </m:num>
                                <m:den>
                                  <m:r>
                                    <a:rPr lang="en-US" sz="2400">
                                      <a:effectLst/>
                                      <a:latin typeface="Cambria Math" panose="02040503050406030204" pitchFamily="18" charset="0"/>
                                    </a:rPr>
                                    <m:t>2</m:t>
                                  </m:r>
                                  <m:r>
                                    <m:rPr>
                                      <m:sty m:val="p"/>
                                    </m:rPr>
                                    <a:rPr lang="en-US" sz="2400">
                                      <a:effectLst/>
                                      <a:latin typeface="Cambria Math" panose="02040503050406030204" pitchFamily="18" charset="0"/>
                                    </a:rPr>
                                    <m:t>a</m:t>
                                  </m:r>
                                </m:den>
                              </m:f>
                            </m:oMath>
                          </a14:m>
                          <a:endParaRPr lang="en-US" sz="2400">
                            <a:effectLst/>
                          </a:endParaRPr>
                        </a:p>
                        <a:p>
                          <a:pPr marL="457200" marR="0" algn="just">
                            <a:lnSpc>
                              <a:spcPct val="100000"/>
                            </a:lnSpc>
                            <a:spcBef>
                              <a:spcPts val="0"/>
                            </a:spcBef>
                            <a:spcAft>
                              <a:spcPts val="0"/>
                            </a:spcAft>
                          </a:pPr>
                          <a:r>
                            <a:rPr lang="en-US" sz="2400">
                              <a:solidFill>
                                <a:srgbClr val="FF0000"/>
                              </a:solidFill>
                              <a:effectLst/>
                            </a:rPr>
                            <a:t>2.3</a:t>
                          </a:r>
                          <a:r>
                            <a:rPr lang="en-US" sz="2400">
                              <a:effectLst/>
                            </a:rPr>
                            <a:t> Nếu delta &gt; 0 thì </a:t>
                          </a:r>
                        </a:p>
                        <a:p>
                          <a:pPr marL="457200" marR="0" algn="just">
                            <a:lnSpc>
                              <a:spcPct val="100000"/>
                            </a:lnSpc>
                            <a:spcBef>
                              <a:spcPts val="0"/>
                            </a:spcBef>
                            <a:spcAft>
                              <a:spcPts val="0"/>
                            </a:spcAft>
                          </a:pPr>
                          <a:r>
                            <a:rPr lang="en-US" sz="2400">
                              <a:effectLst/>
                            </a:rPr>
                            <a:t>       phương trình có hai nghiệm phân biệt:</a:t>
                          </a:r>
                        </a:p>
                        <a:p>
                          <a:pPr marL="914400" marR="0" algn="just">
                            <a:lnSpc>
                              <a:spcPct val="100000"/>
                            </a:lnSpc>
                            <a:spcBef>
                              <a:spcPts val="0"/>
                            </a:spcBef>
                            <a:spcAft>
                              <a:spcPts val="0"/>
                            </a:spcAft>
                          </a:pPr>
                          <a:r>
                            <a:rPr lang="en-US" sz="2400">
                              <a:effectLst/>
                            </a:rPr>
                            <a:t>           x</a:t>
                          </a:r>
                          <a:r>
                            <a:rPr lang="en-US" sz="2400" baseline="-25000">
                              <a:effectLst/>
                            </a:rPr>
                            <a:t>1</a:t>
                          </a:r>
                          <a:r>
                            <a:rPr lang="en-US" sz="2400">
                              <a:effectLst/>
                            </a:rPr>
                            <a:t>=  </a:t>
                          </a:r>
                          <a14:m>
                            <m:oMath xmlns:m="http://schemas.openxmlformats.org/officeDocument/2006/math">
                              <m:f>
                                <m:fPr>
                                  <m:ctrlPr>
                                    <a:rPr lang="en-US" sz="2400" i="1">
                                      <a:effectLst/>
                                      <a:latin typeface="Cambria Math" panose="02040503050406030204" pitchFamily="18" charset="0"/>
                                    </a:rPr>
                                  </m:ctrlPr>
                                </m:fPr>
                                <m:num>
                                  <m:r>
                                    <a:rPr lang="en-US" sz="2400">
                                      <a:effectLst/>
                                      <a:latin typeface="Cambria Math" panose="02040503050406030204" pitchFamily="18" charset="0"/>
                                    </a:rPr>
                                    <m:t>−</m:t>
                                  </m:r>
                                  <m:r>
                                    <m:rPr>
                                      <m:sty m:val="p"/>
                                    </m:rPr>
                                    <a:rPr lang="en-US" sz="2400">
                                      <a:effectLst/>
                                      <a:latin typeface="Cambria Math" panose="02040503050406030204" pitchFamily="18" charset="0"/>
                                    </a:rPr>
                                    <m:t>b</m:t>
                                  </m:r>
                                  <m:r>
                                    <a:rPr lang="en-US" sz="2400">
                                      <a:effectLst/>
                                      <a:latin typeface="Cambria Math" panose="02040503050406030204" pitchFamily="18" charset="0"/>
                                    </a:rPr>
                                    <m:t> − </m:t>
                                  </m:r>
                                  <m:rad>
                                    <m:radPr>
                                      <m:degHide m:val="on"/>
                                      <m:ctrlPr>
                                        <a:rPr lang="en-US" sz="2400" i="1">
                                          <a:effectLst/>
                                          <a:latin typeface="Cambria Math" panose="02040503050406030204" pitchFamily="18" charset="0"/>
                                        </a:rPr>
                                      </m:ctrlPr>
                                    </m:radPr>
                                    <m:deg/>
                                    <m:e>
                                      <m:r>
                                        <a:rPr lang="en-US" sz="2400">
                                          <a:effectLst/>
                                          <a:latin typeface="Cambria Math" panose="02040503050406030204" pitchFamily="18" charset="0"/>
                                        </a:rPr>
                                        <m:t>𝑑𝑒𝑙𝑡𝑎</m:t>
                                      </m:r>
                                    </m:e>
                                  </m:rad>
                                </m:num>
                                <m:den>
                                  <m:r>
                                    <a:rPr lang="en-US" sz="2400">
                                      <a:effectLst/>
                                      <a:latin typeface="Cambria Math" panose="02040503050406030204" pitchFamily="18" charset="0"/>
                                    </a:rPr>
                                    <m:t>2</m:t>
                                  </m:r>
                                  <m:r>
                                    <m:rPr>
                                      <m:sty m:val="p"/>
                                    </m:rPr>
                                    <a:rPr lang="en-US" sz="2400">
                                      <a:effectLst/>
                                      <a:latin typeface="Cambria Math" panose="02040503050406030204" pitchFamily="18" charset="0"/>
                                    </a:rPr>
                                    <m:t>a</m:t>
                                  </m:r>
                                </m:den>
                              </m:f>
                            </m:oMath>
                          </a14:m>
                          <a:endParaRPr lang="en-US" sz="2400">
                            <a:effectLst/>
                          </a:endParaRPr>
                        </a:p>
                        <a:p>
                          <a:pPr marL="914400" marR="0" algn="just">
                            <a:lnSpc>
                              <a:spcPct val="100000"/>
                            </a:lnSpc>
                            <a:spcBef>
                              <a:spcPts val="0"/>
                            </a:spcBef>
                            <a:spcAft>
                              <a:spcPts val="0"/>
                            </a:spcAft>
                          </a:pPr>
                          <a:r>
                            <a:rPr lang="en-US" sz="2400">
                              <a:effectLst/>
                            </a:rPr>
                            <a:t>           x</a:t>
                          </a:r>
                          <a:r>
                            <a:rPr lang="en-US" sz="2400" baseline="-25000">
                              <a:effectLst/>
                            </a:rPr>
                            <a:t>2</a:t>
                          </a:r>
                          <a:r>
                            <a:rPr lang="en-US" sz="2400">
                              <a:effectLst/>
                            </a:rPr>
                            <a:t> = </a:t>
                          </a:r>
                          <a14:m>
                            <m:oMath xmlns:m="http://schemas.openxmlformats.org/officeDocument/2006/math">
                              <m:f>
                                <m:fPr>
                                  <m:ctrlPr>
                                    <a:rPr lang="en-US" sz="2400" i="1">
                                      <a:effectLst/>
                                      <a:latin typeface="Cambria Math" panose="02040503050406030204" pitchFamily="18" charset="0"/>
                                    </a:rPr>
                                  </m:ctrlPr>
                                </m:fPr>
                                <m:num>
                                  <m:r>
                                    <a:rPr lang="en-US" sz="2400">
                                      <a:effectLst/>
                                      <a:latin typeface="Cambria Math" panose="02040503050406030204" pitchFamily="18" charset="0"/>
                                    </a:rPr>
                                    <m:t>−</m:t>
                                  </m:r>
                                  <m:r>
                                    <m:rPr>
                                      <m:sty m:val="p"/>
                                    </m:rPr>
                                    <a:rPr lang="en-US" sz="2400">
                                      <a:effectLst/>
                                      <a:latin typeface="Cambria Math" panose="02040503050406030204" pitchFamily="18" charset="0"/>
                                    </a:rPr>
                                    <m:t>b</m:t>
                                  </m:r>
                                  <m:r>
                                    <a:rPr lang="en-US" sz="2400">
                                      <a:effectLst/>
                                      <a:latin typeface="Cambria Math" panose="02040503050406030204" pitchFamily="18" charset="0"/>
                                    </a:rPr>
                                    <m:t> + </m:t>
                                  </m:r>
                                  <m:rad>
                                    <m:radPr>
                                      <m:degHide m:val="on"/>
                                      <m:ctrlPr>
                                        <a:rPr lang="en-US" sz="2400" i="1">
                                          <a:effectLst/>
                                          <a:latin typeface="Cambria Math" panose="02040503050406030204" pitchFamily="18" charset="0"/>
                                        </a:rPr>
                                      </m:ctrlPr>
                                    </m:radPr>
                                    <m:deg/>
                                    <m:e>
                                      <m:r>
                                        <a:rPr lang="en-US" sz="2400">
                                          <a:effectLst/>
                                          <a:latin typeface="Cambria Math" panose="02040503050406030204" pitchFamily="18" charset="0"/>
                                        </a:rPr>
                                        <m:t>𝑑𝑒𝑙𝑡𝑎</m:t>
                                      </m:r>
                                    </m:e>
                                  </m:rad>
                                </m:num>
                                <m:den>
                                  <m:r>
                                    <a:rPr lang="en-US" sz="2400">
                                      <a:effectLst/>
                                      <a:latin typeface="Cambria Math" panose="02040503050406030204" pitchFamily="18" charset="0"/>
                                    </a:rPr>
                                    <m:t>2</m:t>
                                  </m:r>
                                  <m:r>
                                    <m:rPr>
                                      <m:sty m:val="p"/>
                                    </m:rPr>
                                    <a:rPr lang="en-US" sz="2400">
                                      <a:effectLst/>
                                      <a:latin typeface="Cambria Math" panose="02040503050406030204" pitchFamily="18" charset="0"/>
                                    </a:rPr>
                                    <m:t>a</m:t>
                                  </m:r>
                                </m:den>
                              </m:f>
                            </m:oMath>
                          </a14:m>
                          <a:endParaRPr lang="en-US" sz="2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333988994"/>
                  </p:ext>
                </p:extLst>
              </p:nvPr>
            </p:nvGraphicFramePr>
            <p:xfrm>
              <a:off x="5559188" y="34027"/>
              <a:ext cx="6632812" cy="6760684"/>
            </p:xfrm>
            <a:graphic>
              <a:graphicData uri="http://schemas.openxmlformats.org/drawingml/2006/table">
                <a:tbl>
                  <a:tblPr firstRow="1" firstCol="1" bandRow="1">
                    <a:tableStyleId>{5940675A-B579-460E-94D1-54222C63F5DA}</a:tableStyleId>
                  </a:tblPr>
                  <a:tblGrid>
                    <a:gridCol w="6632812"/>
                  </a:tblGrid>
                  <a:tr h="1828800">
                    <a:tc>
                      <a:txBody>
                        <a:bodyPr/>
                        <a:lstStyle/>
                        <a:p>
                          <a:endParaRPr lang="en-US"/>
                        </a:p>
                      </a:txBody>
                      <a:tcPr marL="68580" marR="68580" marT="0" marB="0">
                        <a:blipFill rotWithShape="0">
                          <a:blip r:embed="rId3"/>
                          <a:stretch>
                            <a:fillRect l="-92" t="-5000" r="-275" b="-270667"/>
                          </a:stretch>
                        </a:blipFill>
                      </a:tcPr>
                    </a:tc>
                  </a:tr>
                  <a:tr h="4931884">
                    <a:tc>
                      <a:txBody>
                        <a:bodyPr/>
                        <a:lstStyle/>
                        <a:p>
                          <a:endParaRPr lang="en-US"/>
                        </a:p>
                      </a:txBody>
                      <a:tcPr marL="68580" marR="68580" marT="0" marB="0">
                        <a:blipFill rotWithShape="0">
                          <a:blip r:embed="rId3"/>
                          <a:stretch>
                            <a:fillRect l="-92" t="-38889" r="-275" b="-247"/>
                          </a:stretch>
                        </a:blipFill>
                      </a:tcPr>
                    </a:tc>
                  </a:tr>
                </a:tbl>
              </a:graphicData>
            </a:graphic>
          </p:graphicFrame>
        </mc:Fallback>
      </mc:AlternateContent>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2490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5559190" y="34027"/>
              <a:ext cx="6632812" cy="6760684"/>
            </p:xfrm>
            <a:graphic>
              <a:graphicData uri="http://schemas.openxmlformats.org/drawingml/2006/table">
                <a:tbl>
                  <a:tblPr firstRow="1" firstCol="1" bandRow="1">
                    <a:tableStyleId>{5940675A-B579-460E-94D1-54222C63F5DA}</a:tableStyleId>
                  </a:tblPr>
                  <a:tblGrid>
                    <a:gridCol w="6632812">
                      <a:extLst>
                        <a:ext uri="{9D8B030D-6E8A-4147-A177-3AD203B41FA5}">
                          <a16:colId xmlns:a16="http://schemas.microsoft.com/office/drawing/2014/main" val="20000"/>
                        </a:ext>
                      </a:extLst>
                    </a:gridCol>
                  </a:tblGrid>
                  <a:tr h="1828800">
                    <a:tc>
                      <a:txBody>
                        <a:bodyPr/>
                        <a:lstStyle/>
                        <a:p>
                          <a:pPr marL="0" marR="0" algn="just">
                            <a:lnSpc>
                              <a:spcPct val="100000"/>
                            </a:lnSpc>
                            <a:spcBef>
                              <a:spcPts val="0"/>
                            </a:spcBef>
                            <a:spcAft>
                              <a:spcPts val="0"/>
                            </a:spcAft>
                          </a:pPr>
                          <a:r>
                            <a:rPr lang="en-US" sz="2400" b="1" u="none">
                              <a:solidFill>
                                <a:srgbClr val="0070C0"/>
                              </a:solidFill>
                              <a:effectLst/>
                            </a:rPr>
                            <a:t>Thuật</a:t>
                          </a:r>
                          <a:r>
                            <a:rPr lang="en-US" sz="2400" b="1" u="none" baseline="0">
                              <a:solidFill>
                                <a:srgbClr val="0070C0"/>
                              </a:solidFill>
                              <a:effectLst/>
                            </a:rPr>
                            <a:t> giải (T):</a:t>
                          </a:r>
                        </a:p>
                        <a:p>
                          <a:pPr marL="0" marR="0" algn="just">
                            <a:lnSpc>
                              <a:spcPct val="100000"/>
                            </a:lnSpc>
                            <a:spcBef>
                              <a:spcPts val="0"/>
                            </a:spcBef>
                            <a:spcAft>
                              <a:spcPts val="0"/>
                            </a:spcAft>
                          </a:pPr>
                          <a:endParaRPr lang="en-US" sz="2400" u="sng">
                            <a:effectLst/>
                          </a:endParaRPr>
                        </a:p>
                        <a:p>
                          <a:pPr marL="0" marR="0" algn="just">
                            <a:lnSpc>
                              <a:spcPct val="100000"/>
                            </a:lnSpc>
                            <a:spcBef>
                              <a:spcPts val="0"/>
                            </a:spcBef>
                            <a:spcAft>
                              <a:spcPts val="0"/>
                            </a:spcAft>
                          </a:pPr>
                          <a:r>
                            <a:rPr lang="en-US" sz="2400" u="sng">
                              <a:effectLst/>
                            </a:rPr>
                            <a:t>Đầu vào (</a:t>
                          </a:r>
                          <a:r>
                            <a:rPr lang="en-US" sz="2400" b="1" u="sng">
                              <a:effectLst/>
                            </a:rPr>
                            <a:t>input</a:t>
                          </a:r>
                          <a:r>
                            <a:rPr lang="en-US" sz="2400" u="sng">
                              <a:effectLst/>
                            </a:rPr>
                            <a:t>)</a:t>
                          </a:r>
                          <a:r>
                            <a:rPr lang="en-US" sz="2400">
                              <a:effectLst/>
                            </a:rPr>
                            <a:t>: a, b, c (a, b, c, </a:t>
                          </a:r>
                          <a:r>
                            <a:rPr lang="en-US" sz="2400">
                              <a:effectLst/>
                              <a:sym typeface="Symbol" panose="05050102010706020507" pitchFamily="18" charset="2"/>
                            </a:rPr>
                            <a:t></a:t>
                          </a:r>
                          <a:r>
                            <a:rPr lang="en-US" sz="2400">
                              <a:effectLst/>
                            </a:rPr>
                            <a:t> </a:t>
                          </a:r>
                          <a14:m>
                            <m:oMath xmlns:m="http://schemas.openxmlformats.org/officeDocument/2006/math">
                              <m:r>
                                <a:rPr lang="en-US" sz="2400">
                                  <a:effectLst/>
                                  <a:latin typeface="Cambria Math" panose="02040503050406030204" pitchFamily="18" charset="0"/>
                                </a:rPr>
                                <m:t>ℝ</m:t>
                              </m:r>
                            </m:oMath>
                          </a14:m>
                          <a:r>
                            <a:rPr lang="en-US" sz="2400">
                              <a:effectLst/>
                            </a:rPr>
                            <a:t>)</a:t>
                          </a:r>
                        </a:p>
                        <a:p>
                          <a:pPr marL="0" marR="0" algn="just">
                            <a:lnSpc>
                              <a:spcPct val="100000"/>
                            </a:lnSpc>
                            <a:spcBef>
                              <a:spcPts val="0"/>
                            </a:spcBef>
                            <a:spcAft>
                              <a:spcPts val="0"/>
                            </a:spcAft>
                          </a:pPr>
                          <a:r>
                            <a:rPr lang="en-US" sz="2400" u="sng">
                              <a:effectLst/>
                            </a:rPr>
                            <a:t>Đầu ra (</a:t>
                          </a:r>
                          <a:r>
                            <a:rPr lang="en-US" sz="2400" b="1" u="sng">
                              <a:effectLst/>
                            </a:rPr>
                            <a:t>output</a:t>
                          </a:r>
                          <a:r>
                            <a:rPr lang="en-US" sz="2400" u="sng">
                              <a:effectLst/>
                            </a:rPr>
                            <a:t>)</a:t>
                          </a:r>
                          <a:r>
                            <a:rPr lang="en-US" sz="2400">
                              <a:effectLst/>
                            </a:rPr>
                            <a:t>: kết</a:t>
                          </a:r>
                          <a:r>
                            <a:rPr lang="en-US" sz="2400" baseline="0">
                              <a:effectLst/>
                            </a:rPr>
                            <a:t> luận </a:t>
                          </a:r>
                          <a:r>
                            <a:rPr lang="en-US" sz="2400">
                              <a:effectLst/>
                            </a:rPr>
                            <a:t>nghiệm</a:t>
                          </a:r>
                        </a:p>
                        <a:p>
                          <a:pPr marL="0" marR="0" algn="just">
                            <a:lnSpc>
                              <a:spcPct val="100000"/>
                            </a:lnSpc>
                            <a:spcBef>
                              <a:spcPts val="0"/>
                            </a:spcBef>
                            <a:spcAft>
                              <a:spcPts val="0"/>
                            </a:spcAft>
                          </a:pPr>
                          <a:endParaRPr lang="en-US" sz="2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0000"/>
                      </a:ext>
                    </a:extLst>
                  </a:tr>
                  <a:tr h="4931884">
                    <a:tc>
                      <a:txBody>
                        <a:bodyPr/>
                        <a:lstStyle/>
                        <a:p>
                          <a:pPr marL="0" marR="0" algn="just">
                            <a:lnSpc>
                              <a:spcPct val="100000"/>
                            </a:lnSpc>
                            <a:spcBef>
                              <a:spcPts val="0"/>
                            </a:spcBef>
                            <a:spcAft>
                              <a:spcPts val="0"/>
                            </a:spcAft>
                          </a:pPr>
                          <a:r>
                            <a:rPr lang="en-US" sz="2400" u="sng">
                              <a:solidFill>
                                <a:srgbClr val="FF0000"/>
                              </a:solidFill>
                              <a:effectLst/>
                            </a:rPr>
                            <a:t>Bước 1</a:t>
                          </a:r>
                          <a:r>
                            <a:rPr lang="en-US" sz="2400" u="sng">
                              <a:effectLst/>
                            </a:rPr>
                            <a:t>:</a:t>
                          </a:r>
                          <a:r>
                            <a:rPr lang="en-US" sz="2400">
                              <a:effectLst/>
                            </a:rPr>
                            <a:t> tính delta = b</a:t>
                          </a:r>
                          <a:r>
                            <a:rPr lang="en-US" sz="2400" baseline="30000">
                              <a:effectLst/>
                            </a:rPr>
                            <a:t>2</a:t>
                          </a:r>
                          <a:r>
                            <a:rPr lang="en-US" sz="2400">
                              <a:effectLst/>
                            </a:rPr>
                            <a:t> – 4ac</a:t>
                          </a:r>
                        </a:p>
                        <a:p>
                          <a:pPr marL="0" marR="0" algn="just">
                            <a:lnSpc>
                              <a:spcPct val="100000"/>
                            </a:lnSpc>
                            <a:spcBef>
                              <a:spcPts val="0"/>
                            </a:spcBef>
                            <a:spcAft>
                              <a:spcPts val="0"/>
                            </a:spcAft>
                          </a:pPr>
                          <a:endParaRPr lang="en-US" sz="2400">
                            <a:effectLst/>
                          </a:endParaRPr>
                        </a:p>
                        <a:p>
                          <a:pPr marL="0" marR="0" algn="just">
                            <a:lnSpc>
                              <a:spcPct val="100000"/>
                            </a:lnSpc>
                            <a:spcBef>
                              <a:spcPts val="0"/>
                            </a:spcBef>
                            <a:spcAft>
                              <a:spcPts val="0"/>
                            </a:spcAft>
                          </a:pPr>
                          <a:r>
                            <a:rPr lang="en-US" sz="2400" u="sng">
                              <a:solidFill>
                                <a:srgbClr val="FF0000"/>
                              </a:solidFill>
                              <a:effectLst/>
                            </a:rPr>
                            <a:t>Bước 2</a:t>
                          </a:r>
                          <a:r>
                            <a:rPr lang="en-US" sz="2400" u="sng">
                              <a:effectLst/>
                            </a:rPr>
                            <a:t>:</a:t>
                          </a:r>
                          <a:r>
                            <a:rPr lang="en-US" sz="2400">
                              <a:effectLst/>
                            </a:rPr>
                            <a:t> thực hiện kiểm tra delta</a:t>
                          </a:r>
                        </a:p>
                        <a:p>
                          <a:pPr marL="457200" marR="0" algn="just">
                            <a:lnSpc>
                              <a:spcPct val="100000"/>
                            </a:lnSpc>
                            <a:spcBef>
                              <a:spcPts val="0"/>
                            </a:spcBef>
                            <a:spcAft>
                              <a:spcPts val="0"/>
                            </a:spcAft>
                          </a:pPr>
                          <a:r>
                            <a:rPr lang="en-US" sz="2400">
                              <a:solidFill>
                                <a:srgbClr val="FF0000"/>
                              </a:solidFill>
                              <a:effectLst/>
                            </a:rPr>
                            <a:t>2.1</a:t>
                          </a:r>
                          <a:r>
                            <a:rPr lang="en-US" sz="2400">
                              <a:effectLst/>
                            </a:rPr>
                            <a:t> Nếu delta &lt; 0 thì </a:t>
                          </a:r>
                        </a:p>
                        <a:p>
                          <a:pPr marL="457200" marR="0" algn="just">
                            <a:lnSpc>
                              <a:spcPct val="100000"/>
                            </a:lnSpc>
                            <a:spcBef>
                              <a:spcPts val="0"/>
                            </a:spcBef>
                            <a:spcAft>
                              <a:spcPts val="0"/>
                            </a:spcAft>
                          </a:pPr>
                          <a:r>
                            <a:rPr lang="en-US" sz="2400">
                              <a:effectLst/>
                            </a:rPr>
                            <a:t>        phương trình vô nghiệm;</a:t>
                          </a:r>
                        </a:p>
                        <a:p>
                          <a:pPr marL="457200" marR="0" algn="just">
                            <a:lnSpc>
                              <a:spcPct val="100000"/>
                            </a:lnSpc>
                            <a:spcBef>
                              <a:spcPts val="0"/>
                            </a:spcBef>
                            <a:spcAft>
                              <a:spcPts val="0"/>
                            </a:spcAft>
                          </a:pPr>
                          <a:r>
                            <a:rPr lang="en-US" sz="2400">
                              <a:solidFill>
                                <a:srgbClr val="FF0000"/>
                              </a:solidFill>
                              <a:effectLst/>
                            </a:rPr>
                            <a:t>2.2</a:t>
                          </a:r>
                          <a:r>
                            <a:rPr lang="en-US" sz="2400">
                              <a:effectLst/>
                            </a:rPr>
                            <a:t> Nếu delta = 0 thì </a:t>
                          </a:r>
                        </a:p>
                        <a:p>
                          <a:pPr marL="457200" marR="0" algn="just">
                            <a:lnSpc>
                              <a:spcPct val="100000"/>
                            </a:lnSpc>
                            <a:spcBef>
                              <a:spcPts val="0"/>
                            </a:spcBef>
                            <a:spcAft>
                              <a:spcPts val="0"/>
                            </a:spcAft>
                          </a:pPr>
                          <a:r>
                            <a:rPr lang="en-US" sz="2400">
                              <a:effectLst/>
                            </a:rPr>
                            <a:t>        phương trình có nghiệm kép: x</a:t>
                          </a:r>
                          <a:r>
                            <a:rPr lang="en-US" sz="2400" baseline="-25000">
                              <a:effectLst/>
                            </a:rPr>
                            <a:t>1</a:t>
                          </a:r>
                          <a:r>
                            <a:rPr lang="en-US" sz="2400">
                              <a:effectLst/>
                            </a:rPr>
                            <a:t> = x</a:t>
                          </a:r>
                          <a:r>
                            <a:rPr lang="en-US" sz="2400" baseline="-25000">
                              <a:effectLst/>
                            </a:rPr>
                            <a:t>2</a:t>
                          </a:r>
                          <a:r>
                            <a:rPr lang="en-US" sz="2400">
                              <a:effectLst/>
                            </a:rPr>
                            <a:t> = </a:t>
                          </a:r>
                          <a14:m>
                            <m:oMath xmlns:m="http://schemas.openxmlformats.org/officeDocument/2006/math">
                              <m:f>
                                <m:fPr>
                                  <m:ctrlPr>
                                    <a:rPr lang="en-US" sz="2400" i="1">
                                      <a:effectLst/>
                                      <a:latin typeface="Cambria Math" panose="02040503050406030204" pitchFamily="18" charset="0"/>
                                    </a:rPr>
                                  </m:ctrlPr>
                                </m:fPr>
                                <m:num>
                                  <m:r>
                                    <a:rPr lang="en-US" sz="2400">
                                      <a:effectLst/>
                                      <a:latin typeface="Cambria Math" panose="02040503050406030204" pitchFamily="18" charset="0"/>
                                    </a:rPr>
                                    <m:t>−</m:t>
                                  </m:r>
                                  <m:r>
                                    <m:rPr>
                                      <m:sty m:val="p"/>
                                    </m:rPr>
                                    <a:rPr lang="en-US" sz="2400">
                                      <a:effectLst/>
                                      <a:latin typeface="Cambria Math" panose="02040503050406030204" pitchFamily="18" charset="0"/>
                                    </a:rPr>
                                    <m:t>b</m:t>
                                  </m:r>
                                </m:num>
                                <m:den>
                                  <m:r>
                                    <a:rPr lang="en-US" sz="2400">
                                      <a:effectLst/>
                                      <a:latin typeface="Cambria Math" panose="02040503050406030204" pitchFamily="18" charset="0"/>
                                    </a:rPr>
                                    <m:t>2</m:t>
                                  </m:r>
                                  <m:r>
                                    <m:rPr>
                                      <m:sty m:val="p"/>
                                    </m:rPr>
                                    <a:rPr lang="en-US" sz="2400">
                                      <a:effectLst/>
                                      <a:latin typeface="Cambria Math" panose="02040503050406030204" pitchFamily="18" charset="0"/>
                                    </a:rPr>
                                    <m:t>a</m:t>
                                  </m:r>
                                </m:den>
                              </m:f>
                            </m:oMath>
                          </a14:m>
                          <a:endParaRPr lang="en-US" sz="2400">
                            <a:effectLst/>
                          </a:endParaRPr>
                        </a:p>
                        <a:p>
                          <a:pPr marL="457200" marR="0" algn="just">
                            <a:lnSpc>
                              <a:spcPct val="100000"/>
                            </a:lnSpc>
                            <a:spcBef>
                              <a:spcPts val="0"/>
                            </a:spcBef>
                            <a:spcAft>
                              <a:spcPts val="0"/>
                            </a:spcAft>
                          </a:pPr>
                          <a:r>
                            <a:rPr lang="en-US" sz="2400">
                              <a:solidFill>
                                <a:srgbClr val="FF0000"/>
                              </a:solidFill>
                              <a:effectLst/>
                            </a:rPr>
                            <a:t>2.3</a:t>
                          </a:r>
                          <a:r>
                            <a:rPr lang="en-US" sz="2400">
                              <a:effectLst/>
                            </a:rPr>
                            <a:t> Nếu delta &gt; 0 thì </a:t>
                          </a:r>
                        </a:p>
                        <a:p>
                          <a:pPr marL="457200" marR="0" algn="just">
                            <a:lnSpc>
                              <a:spcPct val="100000"/>
                            </a:lnSpc>
                            <a:spcBef>
                              <a:spcPts val="0"/>
                            </a:spcBef>
                            <a:spcAft>
                              <a:spcPts val="0"/>
                            </a:spcAft>
                          </a:pPr>
                          <a:r>
                            <a:rPr lang="en-US" sz="2400">
                              <a:effectLst/>
                            </a:rPr>
                            <a:t>       phương trình có hai nghiệm phân biệt:</a:t>
                          </a:r>
                        </a:p>
                        <a:p>
                          <a:pPr marL="914400" marR="0" algn="just">
                            <a:lnSpc>
                              <a:spcPct val="100000"/>
                            </a:lnSpc>
                            <a:spcBef>
                              <a:spcPts val="0"/>
                            </a:spcBef>
                            <a:spcAft>
                              <a:spcPts val="0"/>
                            </a:spcAft>
                          </a:pPr>
                          <a:r>
                            <a:rPr lang="en-US" sz="2400">
                              <a:effectLst/>
                            </a:rPr>
                            <a:t>           x</a:t>
                          </a:r>
                          <a:r>
                            <a:rPr lang="en-US" sz="2400" baseline="-25000">
                              <a:effectLst/>
                            </a:rPr>
                            <a:t>1</a:t>
                          </a:r>
                          <a:r>
                            <a:rPr lang="en-US" sz="2400">
                              <a:effectLst/>
                            </a:rPr>
                            <a:t>=  </a:t>
                          </a:r>
                          <a14:m>
                            <m:oMath xmlns:m="http://schemas.openxmlformats.org/officeDocument/2006/math">
                              <m:f>
                                <m:fPr>
                                  <m:ctrlPr>
                                    <a:rPr lang="en-US" sz="2400" i="1">
                                      <a:effectLst/>
                                      <a:latin typeface="Cambria Math" panose="02040503050406030204" pitchFamily="18" charset="0"/>
                                    </a:rPr>
                                  </m:ctrlPr>
                                </m:fPr>
                                <m:num>
                                  <m:r>
                                    <a:rPr lang="en-US" sz="2400">
                                      <a:effectLst/>
                                      <a:latin typeface="Cambria Math" panose="02040503050406030204" pitchFamily="18" charset="0"/>
                                    </a:rPr>
                                    <m:t>−</m:t>
                                  </m:r>
                                  <m:r>
                                    <m:rPr>
                                      <m:sty m:val="p"/>
                                    </m:rPr>
                                    <a:rPr lang="en-US" sz="2400">
                                      <a:effectLst/>
                                      <a:latin typeface="Cambria Math" panose="02040503050406030204" pitchFamily="18" charset="0"/>
                                    </a:rPr>
                                    <m:t>b</m:t>
                                  </m:r>
                                  <m:r>
                                    <a:rPr lang="en-US" sz="2400">
                                      <a:effectLst/>
                                      <a:latin typeface="Cambria Math" panose="02040503050406030204" pitchFamily="18" charset="0"/>
                                    </a:rPr>
                                    <m:t> − </m:t>
                                  </m:r>
                                  <m:rad>
                                    <m:radPr>
                                      <m:degHide m:val="on"/>
                                      <m:ctrlPr>
                                        <a:rPr lang="en-US" sz="2400" i="1">
                                          <a:effectLst/>
                                          <a:latin typeface="Cambria Math" panose="02040503050406030204" pitchFamily="18" charset="0"/>
                                        </a:rPr>
                                      </m:ctrlPr>
                                    </m:radPr>
                                    <m:deg/>
                                    <m:e>
                                      <m:r>
                                        <a:rPr lang="en-US" sz="2400">
                                          <a:effectLst/>
                                          <a:latin typeface="Cambria Math" panose="02040503050406030204" pitchFamily="18" charset="0"/>
                                        </a:rPr>
                                        <m:t>𝑑𝑒𝑙𝑡𝑎</m:t>
                                      </m:r>
                                    </m:e>
                                  </m:rad>
                                </m:num>
                                <m:den>
                                  <m:r>
                                    <a:rPr lang="en-US" sz="2400">
                                      <a:effectLst/>
                                      <a:latin typeface="Cambria Math" panose="02040503050406030204" pitchFamily="18" charset="0"/>
                                    </a:rPr>
                                    <m:t>2</m:t>
                                  </m:r>
                                  <m:r>
                                    <m:rPr>
                                      <m:sty m:val="p"/>
                                    </m:rPr>
                                    <a:rPr lang="en-US" sz="2400">
                                      <a:effectLst/>
                                      <a:latin typeface="Cambria Math" panose="02040503050406030204" pitchFamily="18" charset="0"/>
                                    </a:rPr>
                                    <m:t>a</m:t>
                                  </m:r>
                                </m:den>
                              </m:f>
                            </m:oMath>
                          </a14:m>
                          <a:endParaRPr lang="en-US" sz="2400">
                            <a:effectLst/>
                          </a:endParaRPr>
                        </a:p>
                        <a:p>
                          <a:pPr marL="914400" marR="0" algn="just">
                            <a:lnSpc>
                              <a:spcPct val="100000"/>
                            </a:lnSpc>
                            <a:spcBef>
                              <a:spcPts val="0"/>
                            </a:spcBef>
                            <a:spcAft>
                              <a:spcPts val="0"/>
                            </a:spcAft>
                          </a:pPr>
                          <a:r>
                            <a:rPr lang="en-US" sz="2400">
                              <a:effectLst/>
                            </a:rPr>
                            <a:t>           x</a:t>
                          </a:r>
                          <a:r>
                            <a:rPr lang="en-US" sz="2400" baseline="-25000">
                              <a:effectLst/>
                            </a:rPr>
                            <a:t>2</a:t>
                          </a:r>
                          <a:r>
                            <a:rPr lang="en-US" sz="2400">
                              <a:effectLst/>
                            </a:rPr>
                            <a:t> = </a:t>
                          </a:r>
                          <a14:m>
                            <m:oMath xmlns:m="http://schemas.openxmlformats.org/officeDocument/2006/math">
                              <m:f>
                                <m:fPr>
                                  <m:ctrlPr>
                                    <a:rPr lang="en-US" sz="2400" i="1">
                                      <a:effectLst/>
                                      <a:latin typeface="Cambria Math" panose="02040503050406030204" pitchFamily="18" charset="0"/>
                                    </a:rPr>
                                  </m:ctrlPr>
                                </m:fPr>
                                <m:num>
                                  <m:r>
                                    <a:rPr lang="en-US" sz="2400">
                                      <a:effectLst/>
                                      <a:latin typeface="Cambria Math" panose="02040503050406030204" pitchFamily="18" charset="0"/>
                                    </a:rPr>
                                    <m:t>−</m:t>
                                  </m:r>
                                  <m:r>
                                    <m:rPr>
                                      <m:sty m:val="p"/>
                                    </m:rPr>
                                    <a:rPr lang="en-US" sz="2400">
                                      <a:effectLst/>
                                      <a:latin typeface="Cambria Math" panose="02040503050406030204" pitchFamily="18" charset="0"/>
                                    </a:rPr>
                                    <m:t>b</m:t>
                                  </m:r>
                                  <m:r>
                                    <a:rPr lang="en-US" sz="2400">
                                      <a:effectLst/>
                                      <a:latin typeface="Cambria Math" panose="02040503050406030204" pitchFamily="18" charset="0"/>
                                    </a:rPr>
                                    <m:t> + </m:t>
                                  </m:r>
                                  <m:rad>
                                    <m:radPr>
                                      <m:degHide m:val="on"/>
                                      <m:ctrlPr>
                                        <a:rPr lang="en-US" sz="2400" i="1">
                                          <a:effectLst/>
                                          <a:latin typeface="Cambria Math" panose="02040503050406030204" pitchFamily="18" charset="0"/>
                                        </a:rPr>
                                      </m:ctrlPr>
                                    </m:radPr>
                                    <m:deg/>
                                    <m:e>
                                      <m:r>
                                        <a:rPr lang="en-US" sz="2400">
                                          <a:effectLst/>
                                          <a:latin typeface="Cambria Math" panose="02040503050406030204" pitchFamily="18" charset="0"/>
                                        </a:rPr>
                                        <m:t>𝑑𝑒𝑙𝑡𝑎</m:t>
                                      </m:r>
                                    </m:e>
                                  </m:rad>
                                </m:num>
                                <m:den>
                                  <m:r>
                                    <a:rPr lang="en-US" sz="2400">
                                      <a:effectLst/>
                                      <a:latin typeface="Cambria Math" panose="02040503050406030204" pitchFamily="18" charset="0"/>
                                    </a:rPr>
                                    <m:t>2</m:t>
                                  </m:r>
                                  <m:r>
                                    <m:rPr>
                                      <m:sty m:val="p"/>
                                    </m:rPr>
                                    <a:rPr lang="en-US" sz="2400">
                                      <a:effectLst/>
                                      <a:latin typeface="Cambria Math" panose="02040503050406030204" pitchFamily="18" charset="0"/>
                                    </a:rPr>
                                    <m:t>a</m:t>
                                  </m:r>
                                </m:den>
                              </m:f>
                            </m:oMath>
                          </a14:m>
                          <a:endParaRPr lang="en-US" sz="24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644902048"/>
                  </p:ext>
                </p:extLst>
              </p:nvPr>
            </p:nvGraphicFramePr>
            <p:xfrm>
              <a:off x="5559188" y="34027"/>
              <a:ext cx="6632812" cy="6760684"/>
            </p:xfrm>
            <a:graphic>
              <a:graphicData uri="http://schemas.openxmlformats.org/drawingml/2006/table">
                <a:tbl>
                  <a:tblPr firstRow="1" firstCol="1" bandRow="1">
                    <a:tableStyleId>{5940675A-B579-460E-94D1-54222C63F5DA}</a:tableStyleId>
                  </a:tblPr>
                  <a:tblGrid>
                    <a:gridCol w="6632812"/>
                  </a:tblGrid>
                  <a:tr h="1828800">
                    <a:tc>
                      <a:txBody>
                        <a:bodyPr/>
                        <a:lstStyle/>
                        <a:p>
                          <a:endParaRPr lang="en-US"/>
                        </a:p>
                      </a:txBody>
                      <a:tcPr marL="68580" marR="68580" marT="0" marB="0">
                        <a:blipFill rotWithShape="0">
                          <a:blip r:embed="rId2"/>
                          <a:stretch>
                            <a:fillRect l="-92" t="-5000" r="-275" b="-270667"/>
                          </a:stretch>
                        </a:blipFill>
                      </a:tcPr>
                    </a:tc>
                  </a:tr>
                  <a:tr h="4931884">
                    <a:tc>
                      <a:txBody>
                        <a:bodyPr/>
                        <a:lstStyle/>
                        <a:p>
                          <a:endParaRPr lang="en-US"/>
                        </a:p>
                      </a:txBody>
                      <a:tcPr marL="68580" marR="68580" marT="0" marB="0">
                        <a:blipFill rotWithShape="0">
                          <a:blip r:embed="rId2"/>
                          <a:stretch>
                            <a:fillRect l="-92" t="-38889" r="-275" b="-247"/>
                          </a:stretch>
                        </a:blipFill>
                      </a:tcPr>
                    </a:tc>
                  </a:tr>
                </a:tbl>
              </a:graphicData>
            </a:graphic>
          </p:graphicFrame>
        </mc:Fallback>
      </mc:AlternateContent>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0" y="341198"/>
                <a:ext cx="5377218" cy="6359857"/>
              </a:xfrm>
            </p:spPr>
            <p:txBody>
              <a:bodyPr>
                <a:normAutofit fontScale="92500" lnSpcReduction="10000"/>
              </a:bodyPr>
              <a:lstStyle/>
              <a:p>
                <a:pPr marL="457178" indent="-457178" algn="just">
                  <a:lnSpc>
                    <a:spcPct val="100000"/>
                  </a:lnSpc>
                  <a:spcBef>
                    <a:spcPts val="0"/>
                  </a:spcBef>
                  <a:buSzPct val="130000"/>
                  <a:buFont typeface="Wingdings" panose="05000000000000000000" pitchFamily="2" charset="2"/>
                  <a:buChar char=""/>
                </a:pPr>
                <a:r>
                  <a:rPr lang="en-US" sz="2800"/>
                  <a:t>(T) có số lượng bước giải hữu hạn (đếm được): </a:t>
                </a:r>
                <a:r>
                  <a:rPr lang="en-US" sz="2800" i="1">
                    <a:solidFill>
                      <a:srgbClr val="C00000"/>
                    </a:solidFill>
                  </a:rPr>
                  <a:t>bước 1</a:t>
                </a:r>
                <a:r>
                  <a:rPr lang="en-US" sz="2800" i="1"/>
                  <a:t>,</a:t>
                </a:r>
                <a:r>
                  <a:rPr lang="en-US" sz="2800" i="1">
                    <a:solidFill>
                      <a:srgbClr val="C00000"/>
                    </a:solidFill>
                  </a:rPr>
                  <a:t> bước 2.1</a:t>
                </a:r>
                <a:r>
                  <a:rPr lang="en-US" sz="2800" i="1"/>
                  <a:t>,</a:t>
                </a:r>
                <a:r>
                  <a:rPr lang="en-US" sz="2800" i="1">
                    <a:solidFill>
                      <a:srgbClr val="C00000"/>
                    </a:solidFill>
                  </a:rPr>
                  <a:t> bước 2.2</a:t>
                </a:r>
                <a:r>
                  <a:rPr lang="en-US" sz="2800" i="1"/>
                  <a:t>,</a:t>
                </a:r>
                <a:r>
                  <a:rPr lang="en-US" sz="2800" i="1">
                    <a:solidFill>
                      <a:srgbClr val="C00000"/>
                    </a:solidFill>
                  </a:rPr>
                  <a:t> bước 2.3</a:t>
                </a:r>
              </a:p>
              <a:p>
                <a:pPr marL="457178" indent="-457178" algn="just">
                  <a:lnSpc>
                    <a:spcPct val="100000"/>
                  </a:lnSpc>
                  <a:spcBef>
                    <a:spcPts val="0"/>
                  </a:spcBef>
                  <a:buSzPct val="130000"/>
                  <a:buFont typeface="Wingdings" panose="05000000000000000000" pitchFamily="2" charset="2"/>
                  <a:buChar char=""/>
                </a:pPr>
                <a:endParaRPr lang="en-US" sz="2800" i="1">
                  <a:solidFill>
                    <a:srgbClr val="C00000"/>
                  </a:solidFill>
                </a:endParaRPr>
              </a:p>
              <a:p>
                <a:pPr marL="457178" indent="-457178" algn="just">
                  <a:lnSpc>
                    <a:spcPct val="100000"/>
                  </a:lnSpc>
                  <a:spcBef>
                    <a:spcPts val="0"/>
                  </a:spcBef>
                  <a:buSzPct val="130000"/>
                  <a:buFont typeface="Wingdings" panose="05000000000000000000" pitchFamily="2" charset="2"/>
                  <a:buChar char=""/>
                </a:pPr>
                <a:r>
                  <a:rPr lang="en-US" sz="2800"/>
                  <a:t>Các bước trong (T) </a:t>
                </a:r>
                <a:r>
                  <a:rPr lang="en-US" sz="2800">
                    <a:solidFill>
                      <a:srgbClr val="002060"/>
                    </a:solidFill>
                  </a:rPr>
                  <a:t>rõ ràng</a:t>
                </a:r>
                <a:r>
                  <a:rPr lang="en-US" sz="2800"/>
                  <a:t>, và có thể cài đặt trên máy tính được.</a:t>
                </a:r>
              </a:p>
              <a:p>
                <a:pPr indent="-457178" algn="just">
                  <a:lnSpc>
                    <a:spcPct val="100000"/>
                  </a:lnSpc>
                  <a:spcBef>
                    <a:spcPts val="0"/>
                  </a:spcBef>
                  <a:buSzPct val="130000"/>
                  <a:buFont typeface="Wingdings" panose="05000000000000000000" pitchFamily="2" charset="2"/>
                  <a:buChar char=""/>
                </a:pPr>
                <a:endParaRPr lang="en-US" sz="2800"/>
              </a:p>
              <a:p>
                <a:pPr marL="457178" indent="-457178" algn="just">
                  <a:lnSpc>
                    <a:spcPct val="100000"/>
                  </a:lnSpc>
                  <a:spcBef>
                    <a:spcPts val="0"/>
                  </a:spcBef>
                  <a:buSzPct val="130000"/>
                  <a:buFont typeface="Wingdings" panose="05000000000000000000" pitchFamily="2" charset="2"/>
                  <a:buChar char=""/>
                </a:pPr>
                <a:r>
                  <a:rPr lang="en-US" sz="2800"/>
                  <a:t>(T) Nếu thực hiện theo đúng quy trình các bước (dựa vào giá trị a, b, c xác định “input”) ta sẽ có kết luận về nghiệm (output)</a:t>
                </a:r>
              </a:p>
              <a:p>
                <a:pPr marL="457178" indent="-457178" algn="just">
                  <a:lnSpc>
                    <a:spcPct val="100000"/>
                  </a:lnSpc>
                  <a:spcBef>
                    <a:spcPts val="0"/>
                  </a:spcBef>
                  <a:buSzPct val="130000"/>
                  <a:buFont typeface="Wingdings" panose="05000000000000000000" pitchFamily="2" charset="2"/>
                  <a:buChar char=""/>
                </a:pPr>
                <a:endParaRPr lang="en-US" sz="2800"/>
              </a:p>
              <a:p>
                <a:pPr marL="457178" indent="-457178" algn="just">
                  <a:lnSpc>
                    <a:spcPct val="100000"/>
                  </a:lnSpc>
                  <a:spcBef>
                    <a:spcPts val="0"/>
                  </a:spcBef>
                  <a:buSzPct val="130000"/>
                  <a:buFont typeface="Wingdings" panose="05000000000000000000" pitchFamily="2" charset="2"/>
                  <a:buChar char=""/>
                </a:pPr>
                <a:r>
                  <a:rPr lang="en-US" sz="2800"/>
                  <a:t>(T) Luôn cho kết quả đúng với bất kì giá trị a, b, c nào (a, b, c </a:t>
                </a:r>
                <a:r>
                  <a:rPr lang="en-US" sz="2800">
                    <a:sym typeface="Symbol" panose="05050102010706020507" pitchFamily="18" charset="2"/>
                  </a:rPr>
                  <a:t> </a:t>
                </a:r>
                <a14:m>
                  <m:oMath xmlns:m="http://schemas.openxmlformats.org/officeDocument/2006/math">
                    <m:r>
                      <a:rPr lang="en-US" sz="2800" i="1">
                        <a:latin typeface="Cambria Math" panose="02040503050406030204" pitchFamily="18" charset="0"/>
                        <a:ea typeface="Cambria Math" panose="02040503050406030204" pitchFamily="18" charset="0"/>
                        <a:sym typeface="Symbol" panose="05050102010706020507" pitchFamily="18" charset="2"/>
                      </a:rPr>
                      <m:t>ℝ</m:t>
                    </m:r>
                  </m:oMath>
                </a14:m>
                <a:r>
                  <a:rPr lang="en-US" sz="2800"/>
                  <a:t>)</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0" y="341198"/>
                <a:ext cx="5377218" cy="6359857"/>
              </a:xfrm>
              <a:blipFill rotWithShape="0">
                <a:blip r:embed="rId3"/>
                <a:stretch>
                  <a:fillRect l="-2721" t="-2780" r="-2041"/>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2536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TotalTime>
  <Words>5018</Words>
  <Application>Microsoft Office PowerPoint</Application>
  <PresentationFormat>Widescreen</PresentationFormat>
  <Paragraphs>783</Paragraphs>
  <Slides>57</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57</vt:i4>
      </vt:variant>
    </vt:vector>
  </HeadingPairs>
  <TitlesOfParts>
    <vt:vector size="68" baseType="lpstr">
      <vt:lpstr>Arial</vt:lpstr>
      <vt:lpstr>Arial Unicode MS</vt:lpstr>
      <vt:lpstr>Calibri</vt:lpstr>
      <vt:lpstr>Calibri Light</vt:lpstr>
      <vt:lpstr>Cambria Math</vt:lpstr>
      <vt:lpstr>Courier New</vt:lpstr>
      <vt:lpstr>Symbol</vt:lpstr>
      <vt:lpstr>Tahoma</vt:lpstr>
      <vt:lpstr>Wingdings</vt:lpstr>
      <vt:lpstr>5_Office Theme</vt:lpstr>
      <vt:lpstr>1_Office Theme</vt:lpstr>
      <vt:lpstr>CHƯƠNG 1 GIỚI THIỆU THUẬT GIẢI</vt:lpstr>
      <vt:lpstr>MỤC TIÊU</vt:lpstr>
      <vt:lpstr>NỘI DUNG</vt:lpstr>
      <vt:lpstr>1.1 CẤU TRÚC DỮ LIỆU (Data struture)</vt:lpstr>
      <vt:lpstr>Ví dụ 1.1:</vt:lpstr>
      <vt:lpstr>Ví dụ 1.2:</vt:lpstr>
      <vt:lpstr>1.2 THUẬT GIẢI (Algorithms)</vt:lpstr>
      <vt:lpstr>PowerPoint Presentation</vt:lpstr>
      <vt:lpstr>PowerPoint Presentation</vt:lpstr>
      <vt:lpstr>PowerPoint Presentation</vt:lpstr>
      <vt:lpstr>NHƯ THẾ NÀO LÀ THUẬT GIẢI ĐÚNG</vt:lpstr>
      <vt:lpstr>THẾ NÀO LÀ THUẬT GIẢI SAI</vt:lpstr>
      <vt:lpstr>MỘT SỐ TÍNH CHẤT CỦA THUẬT GIẢI</vt:lpstr>
      <vt:lpstr>MỘT SỐ PHƯƠNG PHÁP BIỄU DIỄN THUẬT GIẢI</vt:lpstr>
      <vt:lpstr>NGÔN NGỮ TỰ NHIÊN</vt:lpstr>
      <vt:lpstr>Ví dụ 1.6: giải phương trình ax2 + bx + c = 0 (a  0)</vt:lpstr>
      <vt:lpstr>SƠ ĐỒ KHỐI</vt:lpstr>
      <vt:lpstr>Ý NGHĨA CÁC KÍ HIỆU</vt:lpstr>
      <vt:lpstr>Ví dụ 1.7: giải phương trình ax2 + bx + c = 0 (a  0)</vt:lpstr>
      <vt:lpstr>MÃ GIẢ (Pseudocode)</vt:lpstr>
      <vt:lpstr>Ví dụ 1.8: giải phương trình ax2 + bx + c = 0 (a  0)</vt:lpstr>
      <vt:lpstr>MỐI QUAN HỆ GIỮA CTDL VÀ THUẬT GIẢI</vt:lpstr>
      <vt:lpstr>NHẬN XÉT</vt:lpstr>
      <vt:lpstr>MỐI QUAN HỆ GIỮA CTDL VÀ THUẬT GIẢI</vt:lpstr>
      <vt:lpstr>NHẬN XÉT</vt:lpstr>
      <vt:lpstr>MỐI QUAN HỆ GIỮA CTDL VÀ THUẬT GIẢI</vt:lpstr>
      <vt:lpstr>Ít vùng nhớ,</vt:lpstr>
      <vt:lpstr>1.3. ĐỘ PHỨC TẠP THUẬT GIẢI</vt:lpstr>
      <vt:lpstr>Xét lại ví dụ 1.9:</vt:lpstr>
      <vt:lpstr>CÁC TRƯỜNG HỢP ĐÁNH GIÁ</vt:lpstr>
      <vt:lpstr>MỘT SỐ PHƯƠNG PHÁP ĐÁNH GIÁ</vt:lpstr>
      <vt:lpstr>PHƯƠNG PHÁP ĐẾM - Accounting Method</vt:lpstr>
      <vt:lpstr>NGUYÊN TẮC</vt:lpstr>
      <vt:lpstr>MỤC TIÊU ĐÁNH GIÁ</vt:lpstr>
      <vt:lpstr>ƯỚC LƯỢNG TỊM CẬN (Asymptotic Notations)</vt:lpstr>
      <vt:lpstr>ĐỊNH NGHĨA O</vt:lpstr>
      <vt:lpstr>(Formal) ĐỊNH NGHĨA O</vt:lpstr>
      <vt:lpstr>Ví dụ 1.12:  Cho f(n) = 5n2 + 2n + 6 (n là số nguyên dương) </vt:lpstr>
      <vt:lpstr>CÁC BƯỚC ĐÁNH GIÁ ĐỘ PHỨC TẠP THUẬT TOÁN</vt:lpstr>
      <vt:lpstr>(1) Cách tính các thao tác cơ bản vòng lặp for</vt:lpstr>
      <vt:lpstr>PowerPoint Presentation</vt:lpstr>
      <vt:lpstr>Nhận xét về vòng lặp for</vt:lpstr>
      <vt:lpstr>(2) Cách tính các thao tác cơ bản vòng for lồng nhau</vt:lpstr>
      <vt:lpstr>(2) Cách tính các thao tác cơ bản vòng for lồng nhau</vt:lpstr>
      <vt:lpstr>Nhận xét vòng lặp for lồng nhau</vt:lpstr>
      <vt:lpstr>(3) Cách tính các thao tác cơ bản của các đoạn chương trình kế tiếp nhau (nối tiếp)</vt:lpstr>
      <vt:lpstr>(4) Cách tính các thao tác cơ bản của câu lệnh điều kiện if…else</vt:lpstr>
      <vt:lpstr>(5) Đánh giá thuật giải đệ quy</vt:lpstr>
      <vt:lpstr>Một số chú ý khi đánh giá thuật giải đệ quy</vt:lpstr>
      <vt:lpstr>Ví dụ 1.13: Phân tích độ phức tạp của thuật giải Insertion Sort</vt:lpstr>
      <vt:lpstr>Ví dụ 1.14 đánh giá độ phức tạp của thuật toán sau:</vt:lpstr>
      <vt:lpstr>TỔNG KẾT CHƯƠNG</vt:lpstr>
      <vt:lpstr>TÀI LIỆU THAM KHẢO</vt:lpstr>
      <vt:lpstr>Bài tập chương 1</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LeThanh</dc:creator>
  <cp:lastModifiedBy>Admin</cp:lastModifiedBy>
  <cp:revision>351</cp:revision>
  <dcterms:created xsi:type="dcterms:W3CDTF">2017-08-13T14:27:50Z</dcterms:created>
  <dcterms:modified xsi:type="dcterms:W3CDTF">2023-01-02T05:24:08Z</dcterms:modified>
</cp:coreProperties>
</file>