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74" r:id="rId2"/>
  </p:sldMasterIdLst>
  <p:notesMasterIdLst>
    <p:notesMasterId r:id="rId25"/>
  </p:notesMasterIdLst>
  <p:handoutMasterIdLst>
    <p:handoutMasterId r:id="rId26"/>
  </p:handoutMasterIdLst>
  <p:sldIdLst>
    <p:sldId id="346" r:id="rId3"/>
    <p:sldId id="536" r:id="rId4"/>
    <p:sldId id="355" r:id="rId5"/>
    <p:sldId id="401" r:id="rId6"/>
    <p:sldId id="400" r:id="rId7"/>
    <p:sldId id="409" r:id="rId8"/>
    <p:sldId id="411" r:id="rId9"/>
    <p:sldId id="413" r:id="rId10"/>
    <p:sldId id="526" r:id="rId11"/>
    <p:sldId id="527" r:id="rId12"/>
    <p:sldId id="537" r:id="rId13"/>
    <p:sldId id="414" r:id="rId14"/>
    <p:sldId id="521" r:id="rId15"/>
    <p:sldId id="374" r:id="rId16"/>
    <p:sldId id="534" r:id="rId17"/>
    <p:sldId id="538" r:id="rId18"/>
    <p:sldId id="535" r:id="rId19"/>
    <p:sldId id="377" r:id="rId20"/>
    <p:sldId id="525" r:id="rId21"/>
    <p:sldId id="421" r:id="rId22"/>
    <p:sldId id="417" r:id="rId23"/>
    <p:sldId id="4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2.1" id="{B8033EB2-DF6B-47D5-8A3B-85AA6AD810E6}">
          <p14:sldIdLst>
            <p14:sldId id="346"/>
            <p14:sldId id="536"/>
          </p14:sldIdLst>
        </p14:section>
        <p14:section name="Phát biểu bài toán sắp xếp" id="{CDFA8B58-0E0D-499B-9B57-CB9E7E3116F5}">
          <p14:sldIdLst>
            <p14:sldId id="355"/>
            <p14:sldId id="401"/>
            <p14:sldId id="400"/>
          </p14:sldIdLst>
        </p14:section>
        <p14:section name="HeapSort" id="{36D461A9-A49A-4C45-87B4-157766596BF5}">
          <p14:sldIdLst>
            <p14:sldId id="409"/>
            <p14:sldId id="411"/>
            <p14:sldId id="413"/>
            <p14:sldId id="526"/>
            <p14:sldId id="527"/>
            <p14:sldId id="537"/>
            <p14:sldId id="414"/>
            <p14:sldId id="521"/>
            <p14:sldId id="374"/>
            <p14:sldId id="534"/>
          </p14:sldIdLst>
        </p14:section>
        <p14:section name="Tài liệu tham khảo" id="{92A2BB26-70E4-4B62-AF8E-C0548E11B310}">
          <p14:sldIdLst>
            <p14:sldId id="538"/>
          </p14:sldIdLst>
        </p14:section>
        <p14:section name="Bài Tập Chương" id="{8231E9CE-3874-4E6B-8EC5-54812B503E6D}">
          <p14:sldIdLst>
            <p14:sldId id="535"/>
            <p14:sldId id="377"/>
            <p14:sldId id="525"/>
            <p14:sldId id="421"/>
            <p14:sldId id="417"/>
            <p14:sldId id="4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8" y="54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4" d="100"/>
          <a:sy n="54"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12/09/2018</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495D24-5651-4F6D-8285-3ED28860A7A4}" type="slidenum">
              <a:rPr lang="en-US" smtClean="0"/>
              <a:t>‹#›</a:t>
            </a:fld>
            <a:endParaRPr lang="en-US"/>
          </a:p>
        </p:txBody>
      </p:sp>
    </p:spTree>
    <p:extLst>
      <p:ext uri="{BB962C8B-B14F-4D97-AF65-F5344CB8AC3E}">
        <p14:creationId xmlns:p14="http://schemas.microsoft.com/office/powerpoint/2010/main" val="2679639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12/09/2018</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Nhóm tác giả: Truong L.Xuan – Thanh T.Mai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CD9EB-5874-45C7-87CC-BCAA38EF12FE}" type="slidenum">
              <a:rPr lang="en-US" smtClean="0"/>
              <a:t>‹#›</a:t>
            </a:fld>
            <a:endParaRPr lang="en-US"/>
          </a:p>
        </p:txBody>
      </p:sp>
    </p:spTree>
    <p:extLst>
      <p:ext uri="{BB962C8B-B14F-4D97-AF65-F5344CB8AC3E}">
        <p14:creationId xmlns:p14="http://schemas.microsoft.com/office/powerpoint/2010/main" val="143214399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617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117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590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297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20045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9818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245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4743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333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6458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051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100">
                <a:solidFill>
                  <a:schemeClr val="tx1"/>
                </a:solidFill>
                <a:latin typeface="Times New Roman" pitchFamily="18" charset="0"/>
              </a:defRPr>
            </a:lvl1pPr>
            <a:lvl2pPr marL="702756" indent="-270291" defTabSz="914485">
              <a:defRPr sz="2100">
                <a:solidFill>
                  <a:schemeClr val="tx1"/>
                </a:solidFill>
                <a:latin typeface="Times New Roman" pitchFamily="18" charset="0"/>
              </a:defRPr>
            </a:lvl2pPr>
            <a:lvl3pPr marL="1081164" indent="-216233" defTabSz="914485">
              <a:defRPr sz="2100">
                <a:solidFill>
                  <a:schemeClr val="tx1"/>
                </a:solidFill>
                <a:latin typeface="Times New Roman" pitchFamily="18" charset="0"/>
              </a:defRPr>
            </a:lvl3pPr>
            <a:lvl4pPr marL="1513629" indent="-216233" defTabSz="914485">
              <a:defRPr sz="2100">
                <a:solidFill>
                  <a:schemeClr val="tx1"/>
                </a:solidFill>
                <a:latin typeface="Times New Roman" pitchFamily="18" charset="0"/>
              </a:defRPr>
            </a:lvl4pPr>
            <a:lvl5pPr marL="1946095" indent="-216233" defTabSz="914485">
              <a:defRPr sz="2100">
                <a:solidFill>
                  <a:schemeClr val="tx1"/>
                </a:solidFill>
                <a:latin typeface="Times New Roman" pitchFamily="18" charset="0"/>
              </a:defRPr>
            </a:lvl5pPr>
            <a:lvl6pPr marL="2378560" indent="-216233" defTabSz="914485" eaLnBrk="0" fontAlgn="base" hangingPunct="0">
              <a:spcBef>
                <a:spcPct val="0"/>
              </a:spcBef>
              <a:spcAft>
                <a:spcPct val="0"/>
              </a:spcAft>
              <a:defRPr sz="2100">
                <a:solidFill>
                  <a:schemeClr val="tx1"/>
                </a:solidFill>
                <a:latin typeface="Times New Roman" pitchFamily="18" charset="0"/>
              </a:defRPr>
            </a:lvl6pPr>
            <a:lvl7pPr marL="2811026" indent="-216233" defTabSz="914485" eaLnBrk="0" fontAlgn="base" hangingPunct="0">
              <a:spcBef>
                <a:spcPct val="0"/>
              </a:spcBef>
              <a:spcAft>
                <a:spcPct val="0"/>
              </a:spcAft>
              <a:defRPr sz="2100">
                <a:solidFill>
                  <a:schemeClr val="tx1"/>
                </a:solidFill>
                <a:latin typeface="Times New Roman" pitchFamily="18" charset="0"/>
              </a:defRPr>
            </a:lvl7pPr>
            <a:lvl8pPr marL="3243491" indent="-216233" defTabSz="914485" eaLnBrk="0" fontAlgn="base" hangingPunct="0">
              <a:spcBef>
                <a:spcPct val="0"/>
              </a:spcBef>
              <a:spcAft>
                <a:spcPct val="0"/>
              </a:spcAft>
              <a:defRPr sz="2100">
                <a:solidFill>
                  <a:schemeClr val="tx1"/>
                </a:solidFill>
                <a:latin typeface="Times New Roman" pitchFamily="18" charset="0"/>
              </a:defRPr>
            </a:lvl8pPr>
            <a:lvl9pPr marL="3675957" indent="-216233" defTabSz="914485" eaLnBrk="0" fontAlgn="base" hangingPunct="0">
              <a:spcBef>
                <a:spcPct val="0"/>
              </a:spcBef>
              <a:spcAft>
                <a:spcPct val="0"/>
              </a:spcAft>
              <a:defRPr sz="2100">
                <a:solidFill>
                  <a:schemeClr val="tx1"/>
                </a:solidFill>
                <a:latin typeface="Times New Roman" pitchFamily="18" charset="0"/>
              </a:defRPr>
            </a:lvl9pPr>
          </a:lstStyle>
          <a:p>
            <a:pPr marL="0" marR="0" lvl="0" indent="0" algn="r" defTabSz="914485" rtl="0" eaLnBrk="1" fontAlgn="auto" latinLnBrk="0" hangingPunct="1">
              <a:lnSpc>
                <a:spcPct val="100000"/>
              </a:lnSpc>
              <a:spcBef>
                <a:spcPts val="0"/>
              </a:spcBef>
              <a:spcAft>
                <a:spcPts val="0"/>
              </a:spcAft>
              <a:buClrTx/>
              <a:buSzTx/>
              <a:buFontTx/>
              <a:buNone/>
              <a:tabLst/>
              <a:defRPr/>
            </a:pPr>
            <a:fld id="{5D2F9106-392E-41CB-890A-F0D86D988C83}"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8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693876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202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408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100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961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904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571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7910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6CD9EB-5874-45C7-87CC-BCAA38EF12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869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atin typeface="Tahoma" panose="020B0604030504040204" pitchFamily="34" charset="0"/>
                <a:ea typeface="Tahoma" panose="020B0604030504040204" pitchFamily="34" charset="0"/>
                <a:cs typeface="Tahom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5D8BEED-26CD-44E3-A67F-C865A528EB1C}" type="datetime1">
              <a:rPr lang="en-US" smtClean="0">
                <a:solidFill>
                  <a:prstClr val="black">
                    <a:tint val="75000"/>
                  </a:prstClr>
                </a:solidFill>
              </a:rPr>
              <a:t>10/6/2022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35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8FE44-3BE7-43C9-97DD-23D47263A055}" type="datetime1">
              <a:rPr lang="en-US" smtClean="0">
                <a:solidFill>
                  <a:prstClr val="black">
                    <a:tint val="75000"/>
                  </a:prstClr>
                </a:solidFill>
              </a:rPr>
              <a:t>10/6/2022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13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C863C-C9D6-4830-A10D-B09B39902401}" type="datetime1">
              <a:rPr lang="en-US" smtClean="0">
                <a:solidFill>
                  <a:prstClr val="black">
                    <a:tint val="75000"/>
                  </a:prstClr>
                </a:solidFill>
              </a:rPr>
              <a:t>10/6/2022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448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atin typeface="Tahoma" panose="020B0604030504040204" pitchFamily="34" charset="0"/>
                <a:ea typeface="Tahoma" panose="020B0604030504040204" pitchFamily="34" charset="0"/>
                <a:cs typeface="Tahom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23481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3200">
                <a:latin typeface="Tahoma" panose="020B0604030504040204" pitchFamily="34" charset="0"/>
                <a:ea typeface="Tahoma" panose="020B0604030504040204" pitchFamily="34" charset="0"/>
                <a:cs typeface="Tahoma" panose="020B0604030504040204" pitchFamily="34" charset="0"/>
              </a:defRPr>
            </a:lvl2pPr>
            <a:lvl3pPr>
              <a:defRPr sz="3200">
                <a:latin typeface="Tahoma" panose="020B0604030504040204" pitchFamily="34" charset="0"/>
                <a:ea typeface="Tahoma" panose="020B0604030504040204" pitchFamily="34" charset="0"/>
                <a:cs typeface="Tahoma" panose="020B0604030504040204" pitchFamily="34" charset="0"/>
              </a:defRPr>
            </a:lvl3pPr>
            <a:lvl4pPr>
              <a:defRPr sz="3200">
                <a:latin typeface="Tahoma" panose="020B0604030504040204" pitchFamily="34" charset="0"/>
                <a:ea typeface="Tahoma" panose="020B0604030504040204" pitchFamily="34" charset="0"/>
                <a:cs typeface="Tahoma" panose="020B0604030504040204" pitchFamily="34" charset="0"/>
              </a:defRPr>
            </a:lvl4pPr>
            <a:lvl5pPr>
              <a:defRPr sz="32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68854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04570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12/09/2018</a:t>
            </a:r>
          </a:p>
        </p:txBody>
      </p:sp>
      <p:sp>
        <p:nvSpPr>
          <p:cNvPr id="7" name="Slide Number Placeholder 6"/>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288779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12/09/2018</a:t>
            </a:r>
          </a:p>
        </p:txBody>
      </p:sp>
      <p:sp>
        <p:nvSpPr>
          <p:cNvPr id="9" name="Slide Number Placeholder 8"/>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1456134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12/09/2018</a:t>
            </a:r>
          </a:p>
        </p:txBody>
      </p:sp>
      <p:sp>
        <p:nvSpPr>
          <p:cNvPr id="5" name="Slide Number Placeholder 4"/>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107465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12/09/2018</a:t>
            </a:r>
          </a:p>
        </p:txBody>
      </p:sp>
      <p:sp>
        <p:nvSpPr>
          <p:cNvPr id="4" name="Slide Number Placeholder 3"/>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88795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12/09/2018</a:t>
            </a:r>
          </a:p>
        </p:txBody>
      </p:sp>
      <p:sp>
        <p:nvSpPr>
          <p:cNvPr id="7" name="Slide Number Placeholder 6"/>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204497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3200">
                <a:latin typeface="Tahoma" panose="020B0604030504040204" pitchFamily="34" charset="0"/>
                <a:ea typeface="Tahoma" panose="020B0604030504040204" pitchFamily="34" charset="0"/>
                <a:cs typeface="Tahoma" panose="020B0604030504040204" pitchFamily="34" charset="0"/>
              </a:defRPr>
            </a:lvl2pPr>
            <a:lvl3pPr>
              <a:defRPr sz="3200">
                <a:latin typeface="Tahoma" panose="020B0604030504040204" pitchFamily="34" charset="0"/>
                <a:ea typeface="Tahoma" panose="020B0604030504040204" pitchFamily="34" charset="0"/>
                <a:cs typeface="Tahoma" panose="020B0604030504040204" pitchFamily="34" charset="0"/>
              </a:defRPr>
            </a:lvl3pPr>
            <a:lvl4pPr>
              <a:defRPr sz="3200">
                <a:latin typeface="Tahoma" panose="020B0604030504040204" pitchFamily="34" charset="0"/>
                <a:ea typeface="Tahoma" panose="020B0604030504040204" pitchFamily="34" charset="0"/>
                <a:cs typeface="Tahoma" panose="020B0604030504040204" pitchFamily="34" charset="0"/>
              </a:defRPr>
            </a:lvl4pPr>
            <a:lvl5pPr>
              <a:defRPr sz="32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F8252A-AAE6-4B03-9A0D-45857E4B8B7F}" type="datetime1">
              <a:rPr lang="en-US" smtClean="0">
                <a:solidFill>
                  <a:prstClr val="black">
                    <a:tint val="75000"/>
                  </a:prstClr>
                </a:solidFill>
              </a:rPr>
              <a:t>10/6/2022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9003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12/09/2018</a:t>
            </a:r>
          </a:p>
        </p:txBody>
      </p:sp>
      <p:sp>
        <p:nvSpPr>
          <p:cNvPr id="7" name="Slide Number Placeholder 6"/>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3959676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12/09/2018</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1301321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12/09/2018</a:t>
            </a:r>
          </a:p>
        </p:txBody>
      </p:sp>
      <p:sp>
        <p:nvSpPr>
          <p:cNvPr id="5" name="Footer Placeholder 4"/>
          <p:cNvSpPr>
            <a:spLocks noGrp="1"/>
          </p:cNvSpPr>
          <p:nvPr>
            <p:ph type="ftr" sz="quarter" idx="11"/>
          </p:nvPr>
        </p:nvSpPr>
        <p:spPr>
          <a:xfrm>
            <a:off x="4038600" y="6356356"/>
            <a:ext cx="4114800" cy="365125"/>
          </a:xfrm>
          <a:prstGeom prst="rect">
            <a:avLst/>
          </a:prstGeom>
        </p:spPr>
        <p:txBody>
          <a:bodyPr/>
          <a:lstStyle/>
          <a:p>
            <a:r>
              <a:rPr lang="en-US"/>
              <a:t>Authors: Truong L. Xuan – Thanh T. Mai</a:t>
            </a:r>
          </a:p>
        </p:txBody>
      </p:sp>
      <p:sp>
        <p:nvSpPr>
          <p:cNvPr id="6" name="Slide Number Placeholder 5"/>
          <p:cNvSpPr>
            <a:spLocks noGrp="1"/>
          </p:cNvSpPr>
          <p:nvPr>
            <p:ph type="sldNum" sz="quarter" idx="12"/>
          </p:nvPr>
        </p:nvSpPr>
        <p:spPr/>
        <p:txBody>
          <a:bodyPr/>
          <a:lstStyle/>
          <a:p>
            <a:fld id="{D4688C88-10BC-4BE1-B72E-0A6B1F4813EC}" type="slidenum">
              <a:rPr lang="en-US" smtClean="0"/>
              <a:t>‹#›</a:t>
            </a:fld>
            <a:endParaRPr lang="en-US"/>
          </a:p>
        </p:txBody>
      </p:sp>
    </p:spTree>
    <p:extLst>
      <p:ext uri="{BB962C8B-B14F-4D97-AF65-F5344CB8AC3E}">
        <p14:creationId xmlns:p14="http://schemas.microsoft.com/office/powerpoint/2010/main" val="29312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71263-62BC-460E-8852-50D341F09A1E}" type="datetime1">
              <a:rPr lang="en-US" smtClean="0">
                <a:solidFill>
                  <a:prstClr val="black">
                    <a:tint val="75000"/>
                  </a:prstClr>
                </a:solidFill>
              </a:rPr>
              <a:t>10/6/2022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KHOA CÔNG NGHỆ THÔNG TIN</a:t>
            </a:r>
          </a:p>
        </p:txBody>
      </p:sp>
      <p:sp>
        <p:nvSpPr>
          <p:cNvPr id="6" name="Slide Number Placeholder 5"/>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656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0AD9F46-5D3E-4973-B764-AB2C0402D30E}" type="datetime1">
              <a:rPr lang="en-US" smtClean="0">
                <a:solidFill>
                  <a:prstClr val="black">
                    <a:tint val="75000"/>
                  </a:prstClr>
                </a:solidFill>
              </a:rPr>
              <a:t>10/6/2022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KHOA CÔNG NGHỆ THÔNG TIN</a:t>
            </a:r>
          </a:p>
        </p:txBody>
      </p:sp>
      <p:sp>
        <p:nvSpPr>
          <p:cNvPr id="7" name="Slide Number Placeholder 6"/>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030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89732-2BDF-4B02-9098-0ABF569A606B}" type="datetime1">
              <a:rPr lang="en-US" smtClean="0">
                <a:solidFill>
                  <a:prstClr val="black">
                    <a:tint val="75000"/>
                  </a:prstClr>
                </a:solidFill>
              </a:rPr>
              <a:t>10/6/2022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KHOA CÔNG NGHỆ THÔNG TIN</a:t>
            </a:r>
          </a:p>
        </p:txBody>
      </p:sp>
      <p:sp>
        <p:nvSpPr>
          <p:cNvPr id="9" name="Slide Number Placeholder 8"/>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897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DF865-8697-43D0-9431-F23956A5A06A}" type="datetime1">
              <a:rPr lang="en-US" smtClean="0">
                <a:solidFill>
                  <a:prstClr val="black">
                    <a:tint val="75000"/>
                  </a:prstClr>
                </a:solidFill>
              </a:rPr>
              <a:t>10/6/2022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KHOA CÔNG NGHỆ THÔNG TIN</a:t>
            </a:r>
          </a:p>
        </p:txBody>
      </p:sp>
      <p:sp>
        <p:nvSpPr>
          <p:cNvPr id="5" name="Slide Number Placeholder 4"/>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222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5CC49-E69F-4CC0-AD73-6CB02EE9496F}" type="datetime1">
              <a:rPr lang="en-US" smtClean="0">
                <a:solidFill>
                  <a:prstClr val="black">
                    <a:tint val="75000"/>
                  </a:prstClr>
                </a:solidFill>
              </a:rPr>
              <a:t>10/6/2022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KHOA CÔNG NGHỆ THÔNG TIN</a:t>
            </a:r>
          </a:p>
        </p:txBody>
      </p:sp>
      <p:sp>
        <p:nvSpPr>
          <p:cNvPr id="4" name="Slide Number Placeholder 3"/>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73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5AFF0E-C389-4677-9EFA-3BBE8B26D36E}" type="datetime1">
              <a:rPr lang="en-US" smtClean="0">
                <a:solidFill>
                  <a:prstClr val="black">
                    <a:tint val="75000"/>
                  </a:prstClr>
                </a:solidFill>
              </a:rPr>
              <a:t>10/6/2022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KHOA CÔNG NGHỆ THÔNG TIN</a:t>
            </a:r>
          </a:p>
        </p:txBody>
      </p:sp>
      <p:sp>
        <p:nvSpPr>
          <p:cNvPr id="7" name="Slide Number Placeholder 6"/>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128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4BF101-C875-4A72-8B0F-8D91FF9B0EB0}" type="datetime1">
              <a:rPr lang="en-US" smtClean="0">
                <a:solidFill>
                  <a:prstClr val="black">
                    <a:tint val="75000"/>
                  </a:prstClr>
                </a:solidFill>
              </a:rPr>
              <a:t>10/6/2022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KHOA CÔNG NGHỆ THÔNG TIN</a:t>
            </a:r>
          </a:p>
        </p:txBody>
      </p:sp>
      <p:sp>
        <p:nvSpPr>
          <p:cNvPr id="7" name="Slide Number Placeholder 6"/>
          <p:cNvSpPr>
            <a:spLocks noGrp="1"/>
          </p:cNvSpPr>
          <p:nvPr>
            <p:ph type="sldNum" sz="quarter" idx="12"/>
          </p:nvPr>
        </p:nvSpPr>
        <p:spPr/>
        <p:txBody>
          <a:body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153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D583C-A019-43DC-A208-CC7ECC41AD97}" type="datetime1">
              <a:rPr lang="en-US" smtClean="0">
                <a:solidFill>
                  <a:prstClr val="black">
                    <a:tint val="75000"/>
                  </a:prstClr>
                </a:solidFill>
              </a:rPr>
              <a:t>10/6/2022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KHOA CÔNG NGHỆ THÔNG TIN</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88C88-10BC-4BE1-B72E-0A6B1F4813E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589644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12/09/2018</a:t>
            </a: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88C88-10BC-4BE1-B72E-0A6B1F4813EC}" type="slidenum">
              <a:rPr lang="en-US" smtClean="0"/>
              <a:pPr/>
              <a:t>‹#›</a:t>
            </a:fld>
            <a:endParaRPr lang="en-US"/>
          </a:p>
        </p:txBody>
      </p:sp>
      <p:sp>
        <p:nvSpPr>
          <p:cNvPr id="7" name="Footer Placeholder 4"/>
          <p:cNvSpPr txBox="1">
            <a:spLocks/>
          </p:cNvSpPr>
          <p:nvPr userDrawn="1"/>
        </p:nvSpPr>
        <p:spPr>
          <a:xfrm>
            <a:off x="4191000" y="632619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Footer Placeholder 4"/>
          <p:cNvSpPr txBox="1">
            <a:spLocks/>
          </p:cNvSpPr>
          <p:nvPr userDrawn="1"/>
        </p:nvSpPr>
        <p:spPr>
          <a:xfrm>
            <a:off x="4343400" y="63377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a:t>
            </a:r>
          </a:p>
        </p:txBody>
      </p:sp>
    </p:spTree>
    <p:extLst>
      <p:ext uri="{BB962C8B-B14F-4D97-AF65-F5344CB8AC3E}">
        <p14:creationId xmlns:p14="http://schemas.microsoft.com/office/powerpoint/2010/main" val="28231886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0"/>
            <a:ext cx="12192000" cy="969656"/>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a:ln>
                <a:noFill/>
              </a:ln>
              <a:solidFill>
                <a:prstClr val="black">
                  <a:lumMod val="85000"/>
                  <a:lumOff val="15000"/>
                </a:prstClr>
              </a:solidFill>
              <a:effectLst/>
              <a:uLnTx/>
              <a:uFillTx/>
              <a:latin typeface="Arial" panose="020B0604020202020204" pitchFamily="34" charset="0"/>
              <a:ea typeface="+mj-ea"/>
              <a:cs typeface="Arial" panose="020B0604020202020204" pitchFamily="34" charset="0"/>
            </a:endParaRPr>
          </a:p>
        </p:txBody>
      </p:sp>
      <p:sp>
        <p:nvSpPr>
          <p:cNvPr id="2" name="Title 1"/>
          <p:cNvSpPr>
            <a:spLocks noGrp="1"/>
          </p:cNvSpPr>
          <p:nvPr>
            <p:ph type="ctrTitle"/>
          </p:nvPr>
        </p:nvSpPr>
        <p:spPr>
          <a:xfrm>
            <a:off x="528398" y="3541486"/>
            <a:ext cx="10909623" cy="1508845"/>
          </a:xfrm>
        </p:spPr>
        <p:txBody>
          <a:bodyPr>
            <a:noAutofit/>
            <a:scene3d>
              <a:camera prst="orthographicFront"/>
              <a:lightRig rig="soft" dir="t">
                <a:rot lat="0" lon="0" rev="15600000"/>
              </a:lightRig>
            </a:scene3d>
            <a:sp3d extrusionH="57150" prstMaterial="softEdge">
              <a:bevelT w="25400" h="38100"/>
            </a:sp3d>
          </a:bodyPr>
          <a:lstStyle/>
          <a:p>
            <a:pPr algn="l">
              <a:lnSpc>
                <a:spcPct val="100000"/>
              </a:lnSpc>
            </a:pPr>
            <a:r>
              <a:rPr lang="en-US" sz="3600" dirty="0">
                <a:ln/>
                <a:solidFill>
                  <a:schemeClr val="accent4"/>
                </a:solidFill>
              </a:rPr>
              <a:t>CHƯƠNG 2 - </a:t>
            </a:r>
            <a:r>
              <a:rPr lang="en-US" sz="3600" dirty="0" err="1">
                <a:ln/>
                <a:solidFill>
                  <a:schemeClr val="accent4"/>
                </a:solidFill>
              </a:rPr>
              <a:t>Một</a:t>
            </a:r>
            <a:r>
              <a:rPr lang="en-US" sz="3600" dirty="0">
                <a:ln/>
                <a:solidFill>
                  <a:schemeClr val="accent4"/>
                </a:solidFill>
              </a:rPr>
              <a:t> </a:t>
            </a:r>
            <a:r>
              <a:rPr lang="en-US" sz="3600" dirty="0" err="1">
                <a:ln/>
                <a:solidFill>
                  <a:schemeClr val="accent4"/>
                </a:solidFill>
              </a:rPr>
              <a:t>số</a:t>
            </a:r>
            <a:r>
              <a:rPr lang="en-US" sz="3600" dirty="0">
                <a:ln/>
                <a:solidFill>
                  <a:schemeClr val="accent4"/>
                </a:solidFill>
              </a:rPr>
              <a:t> </a:t>
            </a:r>
            <a:r>
              <a:rPr lang="en-US" sz="3600" dirty="0" err="1">
                <a:ln/>
                <a:solidFill>
                  <a:schemeClr val="accent4"/>
                </a:solidFill>
              </a:rPr>
              <a:t>thuật</a:t>
            </a:r>
            <a:r>
              <a:rPr lang="en-US" sz="3600" dirty="0">
                <a:ln/>
                <a:solidFill>
                  <a:schemeClr val="accent4"/>
                </a:solidFill>
              </a:rPr>
              <a:t> </a:t>
            </a:r>
            <a:r>
              <a:rPr lang="en-US" sz="3600" dirty="0" err="1">
                <a:ln/>
                <a:solidFill>
                  <a:schemeClr val="accent4"/>
                </a:solidFill>
              </a:rPr>
              <a:t>giải</a:t>
            </a:r>
            <a:r>
              <a:rPr lang="en-US" sz="3600" dirty="0">
                <a:ln/>
                <a:solidFill>
                  <a:schemeClr val="accent4"/>
                </a:solidFill>
              </a:rPr>
              <a:t> </a:t>
            </a:r>
            <a:r>
              <a:rPr lang="en-US" sz="3600" dirty="0" err="1">
                <a:ln/>
                <a:solidFill>
                  <a:schemeClr val="accent4"/>
                </a:solidFill>
              </a:rPr>
              <a:t>sắp</a:t>
            </a:r>
            <a:r>
              <a:rPr lang="en-US" sz="3600" dirty="0">
                <a:ln/>
                <a:solidFill>
                  <a:schemeClr val="accent4"/>
                </a:solidFill>
              </a:rPr>
              <a:t> </a:t>
            </a:r>
            <a:r>
              <a:rPr lang="en-US" sz="3600" dirty="0" err="1">
                <a:ln/>
                <a:solidFill>
                  <a:schemeClr val="accent4"/>
                </a:solidFill>
              </a:rPr>
              <a:t>xếp</a:t>
            </a:r>
            <a:r>
              <a:rPr lang="en-US" sz="3600" dirty="0">
                <a:ln/>
                <a:solidFill>
                  <a:schemeClr val="accent4"/>
                </a:solidFill>
              </a:rPr>
              <a:t> </a:t>
            </a:r>
            <a:r>
              <a:rPr lang="en-US" sz="3600" dirty="0" err="1">
                <a:ln/>
                <a:solidFill>
                  <a:schemeClr val="accent4"/>
                </a:solidFill>
              </a:rPr>
              <a:t>nâng</a:t>
            </a:r>
            <a:r>
              <a:rPr lang="en-US" sz="3600" dirty="0">
                <a:ln/>
                <a:solidFill>
                  <a:schemeClr val="accent4"/>
                </a:solidFill>
              </a:rPr>
              <a:t> </a:t>
            </a:r>
            <a:r>
              <a:rPr lang="en-US" sz="3600" dirty="0" err="1">
                <a:ln/>
                <a:solidFill>
                  <a:schemeClr val="accent4"/>
                </a:solidFill>
              </a:rPr>
              <a:t>cao</a:t>
            </a:r>
            <a:br>
              <a:rPr lang="en-US" sz="3600" dirty="0">
                <a:ln/>
                <a:solidFill>
                  <a:schemeClr val="accent4"/>
                </a:solidFill>
              </a:rPr>
            </a:br>
            <a:r>
              <a:rPr lang="en-US" sz="8000" b="1" dirty="0">
                <a:ln/>
                <a:solidFill>
                  <a:schemeClr val="accent4"/>
                </a:solidFill>
              </a:rPr>
              <a:t>2.1 HEAP SORT</a:t>
            </a:r>
            <a:endParaRPr lang="en-US" b="1" dirty="0">
              <a:ln/>
              <a:solidFill>
                <a:schemeClr val="accent4"/>
              </a:solidFill>
            </a:endParaRPr>
          </a:p>
        </p:txBody>
      </p:sp>
      <p:sp>
        <p:nvSpPr>
          <p:cNvPr id="8" name="Title 1"/>
          <p:cNvSpPr txBox="1">
            <a:spLocks/>
          </p:cNvSpPr>
          <p:nvPr/>
        </p:nvSpPr>
        <p:spPr>
          <a:xfrm>
            <a:off x="3" y="0"/>
            <a:ext cx="12191997" cy="969656"/>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mj-ea"/>
                <a:cs typeface="Arial" panose="020B0604020202020204" pitchFamily="34" charset="0"/>
              </a:rPr>
              <a:t>TRƯỜNG ĐẠI HỌC MỞ TP-HCM</a:t>
            </a:r>
            <a:endParaRPr kumimoji="0" lang="en-US" sz="2800" b="1" i="0" u="none" strike="noStrike" kern="1200" cap="none" spc="0" normalizeH="0" baseline="0" noProof="0">
              <a:ln>
                <a:noFill/>
              </a:ln>
              <a:solidFill>
                <a:prstClr val="white"/>
              </a:solidFill>
              <a:effectLst/>
              <a:uLnTx/>
              <a:uFillTx/>
              <a:latin typeface="Arial" panose="020B0604020202020204" pitchFamily="34" charset="0"/>
              <a:ea typeface="+mj-ea"/>
              <a:cs typeface="Arial" panose="020B0604020202020204" pitchFamily="34" charset="0"/>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Arial" panose="020B0604020202020204" pitchFamily="34" charset="0"/>
                <a:ea typeface="+mj-ea"/>
                <a:cs typeface="Arial" panose="020B0604020202020204" pitchFamily="34" charset="0"/>
              </a:rPr>
              <a:t>KHOA CÔNG NGHỆ THÔNG TIN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4075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94331" y="1526341"/>
            <a:ext cx="11225700" cy="573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Để</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tạo</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Heap ban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đầu</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đầu</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tiên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ta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thực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hiện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 (n/2) - 1</a:t>
            </a:r>
          </a:p>
        </p:txBody>
      </p:sp>
      <p:sp>
        <p:nvSpPr>
          <p:cNvPr id="13" name="Rectangle 12"/>
          <p:cNvSpPr/>
          <p:nvPr/>
        </p:nvSpPr>
        <p:spPr>
          <a:xfrm>
            <a:off x="640964" y="2419953"/>
            <a:ext cx="11225700" cy="1016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mn-ea"/>
                <a:cs typeface="+mn-cs"/>
              </a:rPr>
              <a:t>So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sánh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a[2*i+1]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và</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a[2*i+2],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nếu</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không</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thỏa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tính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chất</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Heap (Max)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hoán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max(a[2*i+1], a[2*i+2])</a:t>
            </a:r>
          </a:p>
        </p:txBody>
      </p:sp>
      <p:sp>
        <p:nvSpPr>
          <p:cNvPr id="14" name="Rectangle 13"/>
          <p:cNvSpPr/>
          <p:nvPr/>
        </p:nvSpPr>
        <p:spPr>
          <a:xfrm>
            <a:off x="694331" y="4067589"/>
            <a:ext cx="11225700" cy="1471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mn-ea"/>
                <a:cs typeface="+mn-cs"/>
              </a:rPr>
              <a:t>Sau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đó</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giảm</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một</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giá</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và</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lại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việc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so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sánh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a[2*i+1]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và</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a[2*i+2],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thực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hiện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hoán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như</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trên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nhằm</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đảm</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bảo</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thỏa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tính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chất</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Heap.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Lặp</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lại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bước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này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cho</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đến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khi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I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là</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đầu</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Khi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đó</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danh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sách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các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là</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một</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Heap.</a:t>
            </a:r>
          </a:p>
        </p:txBody>
      </p:sp>
      <p:sp>
        <p:nvSpPr>
          <p:cNvPr id="15" name="Title 1"/>
          <p:cNvSpPr>
            <a:spLocks noGrp="1"/>
          </p:cNvSpPr>
          <p:nvPr>
            <p:ph type="title"/>
          </p:nvPr>
        </p:nvSpPr>
        <p:spPr>
          <a:xfrm>
            <a:off x="715679" y="143407"/>
            <a:ext cx="11076271"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Ý TƯỞNG TẠO HEAP BAN ĐẦU  (TT)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7243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15679" y="2919147"/>
            <a:ext cx="11225700" cy="1016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5" name="Title 1"/>
          <p:cNvSpPr>
            <a:spLocks noGrp="1"/>
          </p:cNvSpPr>
          <p:nvPr>
            <p:ph type="title"/>
          </p:nvPr>
        </p:nvSpPr>
        <p:spPr>
          <a:xfrm>
            <a:off x="715679" y="143407"/>
            <a:ext cx="11076271"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Ý TƯỞNG TẠO HEAP BAN ĐẦU  (TT)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EABB4BB-A83F-481C-8041-EA5CAB8EAF00}"/>
              </a:ext>
            </a:extLst>
          </p:cNvPr>
          <p:cNvSpPr txBox="1"/>
          <p:nvPr/>
        </p:nvSpPr>
        <p:spPr>
          <a:xfrm>
            <a:off x="838200" y="2120630"/>
            <a:ext cx="10515600" cy="3539430"/>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vi-VN" sz="3200" b="0" i="0" u="none" strike="noStrike" kern="1200" cap="none" spc="0" normalizeH="0" baseline="0" noProof="0" dirty="0">
                <a:ln>
                  <a:noFill/>
                </a:ln>
                <a:solidFill>
                  <a:srgbClr val="FF0000"/>
                </a:solidFill>
                <a:effectLst/>
                <a:uLnTx/>
                <a:uFillTx/>
                <a:latin typeface="Calibri Light (Headings)"/>
                <a:ea typeface="+mn-ea"/>
                <a:cs typeface="+mn-cs"/>
              </a:rPr>
              <a:t>Bước 2</a:t>
            </a:r>
            <a:r>
              <a:rPr kumimoji="0" lang="vi-VN" sz="3200" b="0" i="0" u="none" strike="noStrike" kern="1200" cap="none" spc="0" normalizeH="0" baseline="0" noProof="0" dirty="0">
                <a:ln>
                  <a:noFill/>
                </a:ln>
                <a:solidFill>
                  <a:prstClr val="black"/>
                </a:solidFill>
                <a:effectLst/>
                <a:uLnTx/>
                <a:uFillTx/>
                <a:latin typeface="Calibri Light (Headings)"/>
                <a:ea typeface="+mn-ea"/>
                <a:cs typeface="+mn-cs"/>
              </a:rPr>
              <a:t>: Hoán vị phần tử đầu Heap (a[0]) với phần tử cuối Heap đang xét</a:t>
            </a:r>
          </a:p>
          <a:p>
            <a:pPr marL="457200" marR="0" lvl="0" indent="-457200" algn="just"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vi-VN" sz="3200" b="0" i="0" u="none" strike="noStrike" kern="1200" cap="none" spc="0" normalizeH="0" baseline="0" noProof="0" dirty="0">
                <a:ln>
                  <a:noFill/>
                </a:ln>
                <a:solidFill>
                  <a:srgbClr val="FF0000"/>
                </a:solidFill>
                <a:effectLst/>
                <a:uLnTx/>
                <a:uFillTx/>
                <a:latin typeface="Calibri Light (Headings)"/>
                <a:ea typeface="+mn-ea"/>
                <a:cs typeface="+mn-cs"/>
              </a:rPr>
              <a:t>Bước 3</a:t>
            </a:r>
            <a:r>
              <a:rPr kumimoji="0" lang="vi-VN" sz="3200" b="0" i="0" u="none" strike="noStrike" kern="1200" cap="none" spc="0" normalizeH="0" baseline="0" noProof="0" dirty="0">
                <a:ln>
                  <a:noFill/>
                </a:ln>
                <a:solidFill>
                  <a:prstClr val="black"/>
                </a:solidFill>
                <a:effectLst/>
                <a:uLnTx/>
                <a:uFillTx/>
                <a:latin typeface="Calibri Light (Headings)"/>
                <a:ea typeface="+mn-ea"/>
                <a:cs typeface="+mn-cs"/>
              </a:rPr>
              <a:t>: trong dãy đang xét, giới hạn phần tử cuối dãy (vừa thay thế giá trị phần tử đầu Heap). Kết quả là dãy đang xét giảm đi một phần tử bên phải.</a:t>
            </a:r>
          </a:p>
          <a:p>
            <a:pPr marL="457200" marR="0" lvl="0" indent="-457200" algn="just"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vi-VN" sz="3200" b="0" i="0" u="none" strike="noStrike" kern="1200" cap="none" spc="0" normalizeH="0" baseline="0" noProof="0" dirty="0">
                <a:ln>
                  <a:noFill/>
                </a:ln>
                <a:solidFill>
                  <a:srgbClr val="FF0000"/>
                </a:solidFill>
                <a:effectLst/>
                <a:uLnTx/>
                <a:uFillTx/>
                <a:latin typeface="Calibri Light (Headings)"/>
                <a:ea typeface="+mn-ea"/>
                <a:cs typeface="+mn-cs"/>
              </a:rPr>
              <a:t>Bước 4</a:t>
            </a:r>
            <a:r>
              <a:rPr kumimoji="0" lang="vi-VN" sz="3200" b="0" i="0" u="none" strike="noStrike" kern="1200" cap="none" spc="0" normalizeH="0" baseline="0" noProof="0" dirty="0">
                <a:ln>
                  <a:noFill/>
                </a:ln>
                <a:solidFill>
                  <a:prstClr val="black"/>
                </a:solidFill>
                <a:effectLst/>
                <a:uLnTx/>
                <a:uFillTx/>
                <a:latin typeface="Calibri Light (Headings)"/>
                <a:ea typeface="+mn-ea"/>
                <a:cs typeface="+mn-cs"/>
              </a:rPr>
              <a:t>: Lặp lại bước 2 trong khi đãy đang xét còn nhiều hơn 1 phần tử.</a:t>
            </a:r>
          </a:p>
        </p:txBody>
      </p:sp>
    </p:spTree>
    <p:extLst>
      <p:ext uri="{BB962C8B-B14F-4D97-AF65-F5344CB8AC3E}">
        <p14:creationId xmlns:p14="http://schemas.microsoft.com/office/powerpoint/2010/main" val="17025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p:cNvCxnSpPr/>
          <p:nvPr/>
        </p:nvCxnSpPr>
        <p:spPr>
          <a:xfrm flipH="1">
            <a:off x="8110665" y="918827"/>
            <a:ext cx="3046" cy="1774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72801" y="141622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40</a:t>
            </a:r>
          </a:p>
        </p:txBody>
      </p:sp>
      <p:sp>
        <p:nvSpPr>
          <p:cNvPr id="5" name="Rectangle 4"/>
          <p:cNvSpPr/>
          <p:nvPr/>
        </p:nvSpPr>
        <p:spPr>
          <a:xfrm>
            <a:off x="3939050" y="141622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60</a:t>
            </a:r>
          </a:p>
        </p:txBody>
      </p:sp>
      <p:sp>
        <p:nvSpPr>
          <p:cNvPr id="7" name="Rectangle 6"/>
          <p:cNvSpPr/>
          <p:nvPr/>
        </p:nvSpPr>
        <p:spPr>
          <a:xfrm>
            <a:off x="4791525" y="141622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15</a:t>
            </a:r>
          </a:p>
        </p:txBody>
      </p:sp>
      <p:sp>
        <p:nvSpPr>
          <p:cNvPr id="9" name="Rectangle 8"/>
          <p:cNvSpPr/>
          <p:nvPr/>
        </p:nvSpPr>
        <p:spPr>
          <a:xfrm>
            <a:off x="7331693" y="141622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20</a:t>
            </a:r>
          </a:p>
        </p:txBody>
      </p:sp>
      <p:sp>
        <p:nvSpPr>
          <p:cNvPr id="10" name="Rectangle 9"/>
          <p:cNvSpPr/>
          <p:nvPr/>
        </p:nvSpPr>
        <p:spPr>
          <a:xfrm>
            <a:off x="6483717" y="141622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90</a:t>
            </a:r>
          </a:p>
        </p:txBody>
      </p:sp>
      <p:sp>
        <p:nvSpPr>
          <p:cNvPr id="11" name="Rectangle 10"/>
          <p:cNvSpPr/>
          <p:nvPr/>
        </p:nvSpPr>
        <p:spPr>
          <a:xfrm>
            <a:off x="8179669" y="141001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10</a:t>
            </a:r>
          </a:p>
        </p:txBody>
      </p:sp>
      <p:sp>
        <p:nvSpPr>
          <p:cNvPr id="13" name="Rectangle 12"/>
          <p:cNvSpPr/>
          <p:nvPr/>
        </p:nvSpPr>
        <p:spPr>
          <a:xfrm>
            <a:off x="3075726" y="2061480"/>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0</a:t>
            </a:r>
          </a:p>
        </p:txBody>
      </p:sp>
      <p:sp>
        <p:nvSpPr>
          <p:cNvPr id="14" name="Rectangle 13"/>
          <p:cNvSpPr/>
          <p:nvPr/>
        </p:nvSpPr>
        <p:spPr>
          <a:xfrm>
            <a:off x="3939050" y="2068336"/>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1</a:t>
            </a:r>
          </a:p>
        </p:txBody>
      </p:sp>
      <p:sp>
        <p:nvSpPr>
          <p:cNvPr id="15" name="Rectangle 14"/>
          <p:cNvSpPr/>
          <p:nvPr/>
        </p:nvSpPr>
        <p:spPr>
          <a:xfrm>
            <a:off x="4791525" y="2066924"/>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2</a:t>
            </a:r>
          </a:p>
        </p:txBody>
      </p:sp>
      <p:sp>
        <p:nvSpPr>
          <p:cNvPr id="16" name="Rectangle 15"/>
          <p:cNvSpPr/>
          <p:nvPr/>
        </p:nvSpPr>
        <p:spPr>
          <a:xfrm>
            <a:off x="5645266" y="2063383"/>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3</a:t>
            </a:r>
          </a:p>
        </p:txBody>
      </p:sp>
      <p:sp>
        <p:nvSpPr>
          <p:cNvPr id="17" name="Rectangle 16"/>
          <p:cNvSpPr/>
          <p:nvPr/>
        </p:nvSpPr>
        <p:spPr>
          <a:xfrm>
            <a:off x="7332949" y="2067198"/>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5</a:t>
            </a:r>
          </a:p>
        </p:txBody>
      </p:sp>
      <p:sp>
        <p:nvSpPr>
          <p:cNvPr id="18" name="Rectangle 17"/>
          <p:cNvSpPr/>
          <p:nvPr/>
        </p:nvSpPr>
        <p:spPr>
          <a:xfrm>
            <a:off x="6494759" y="2061480"/>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4</a:t>
            </a:r>
          </a:p>
        </p:txBody>
      </p:sp>
      <p:sp>
        <p:nvSpPr>
          <p:cNvPr id="19" name="Rectangle 18"/>
          <p:cNvSpPr/>
          <p:nvPr/>
        </p:nvSpPr>
        <p:spPr>
          <a:xfrm>
            <a:off x="8177164" y="2058996"/>
            <a:ext cx="659567" cy="30130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6</a:t>
            </a:r>
          </a:p>
        </p:txBody>
      </p:sp>
      <p:sp>
        <p:nvSpPr>
          <p:cNvPr id="23" name="Rectangle 22"/>
          <p:cNvSpPr/>
          <p:nvPr/>
        </p:nvSpPr>
        <p:spPr>
          <a:xfrm>
            <a:off x="5635741" y="1416222"/>
            <a:ext cx="659567" cy="5996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mn-cs"/>
              </a:rPr>
              <a:t>50</a:t>
            </a:r>
          </a:p>
        </p:txBody>
      </p:sp>
      <p:sp>
        <p:nvSpPr>
          <p:cNvPr id="24" name="Text Box 3"/>
          <p:cNvSpPr txBox="1">
            <a:spLocks noChangeArrowheads="1"/>
          </p:cNvSpPr>
          <p:nvPr/>
        </p:nvSpPr>
        <p:spPr bwMode="auto">
          <a:xfrm>
            <a:off x="323566" y="3712098"/>
            <a:ext cx="4797742" cy="43858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500" b="1" i="0" u="none" strike="noStrike" kern="1200" cap="none" spc="0" normalizeH="0" baseline="0" noProof="0" dirty="0" err="1">
                <a:ln>
                  <a:noFill/>
                </a:ln>
                <a:solidFill>
                  <a:srgbClr val="FF0000"/>
                </a:solidFill>
                <a:effectLst/>
                <a:uLnTx/>
                <a:uFillTx/>
                <a:latin typeface="Calibri Light"/>
                <a:ea typeface="+mn-ea"/>
                <a:cs typeface="+mn-cs"/>
              </a:rPr>
              <a:t>Bước</a:t>
            </a:r>
            <a:r>
              <a:rPr kumimoji="0" lang="en-US" sz="2500" b="1" i="0" u="none" strike="noStrike" kern="1200" cap="none" spc="0" normalizeH="0" baseline="0" noProof="0" dirty="0">
                <a:ln>
                  <a:noFill/>
                </a:ln>
                <a:solidFill>
                  <a:srgbClr val="FF0000"/>
                </a:solidFill>
                <a:effectLst/>
                <a:uLnTx/>
                <a:uFillTx/>
                <a:latin typeface="Calibri Light"/>
                <a:ea typeface="+mn-ea"/>
                <a:cs typeface="+mn-cs"/>
              </a:rPr>
              <a:t> 1: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Tạo</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Heap ban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đầu</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a:t>
            </a:r>
          </a:p>
        </p:txBody>
      </p:sp>
      <p:cxnSp>
        <p:nvCxnSpPr>
          <p:cNvPr id="3" name="Straight Connector 2"/>
          <p:cNvCxnSpPr/>
          <p:nvPr/>
        </p:nvCxnSpPr>
        <p:spPr>
          <a:xfrm flipH="1">
            <a:off x="5554950" y="925486"/>
            <a:ext cx="3046" cy="1774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 Box 3"/>
          <p:cNvSpPr txBox="1">
            <a:spLocks noChangeArrowheads="1"/>
          </p:cNvSpPr>
          <p:nvPr/>
        </p:nvSpPr>
        <p:spPr bwMode="auto">
          <a:xfrm>
            <a:off x="345339" y="2460731"/>
            <a:ext cx="11457872" cy="867930"/>
          </a:xfrm>
          <a:prstGeom prst="rect">
            <a:avLst/>
          </a:prstGeom>
          <a:solidFill>
            <a:schemeClr val="bg1"/>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just"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cuối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cùng</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của</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của</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nữa</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dãy</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bên</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trái</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i = 2</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so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sánh</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a[i]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a[2] = 15,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có</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giá</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trị</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2*</a:t>
            </a:r>
            <a:r>
              <a:rPr kumimoji="0" lang="en-US" sz="2800" b="0" i="0" u="none" strike="noStrike" kern="1200" cap="none" spc="0" normalizeH="0" baseline="0" noProof="0" dirty="0" err="1">
                <a:ln>
                  <a:noFill/>
                </a:ln>
                <a:solidFill>
                  <a:srgbClr val="00B050"/>
                </a:solidFill>
                <a:effectLst/>
                <a:uLnTx/>
                <a:uFillTx/>
                <a:latin typeface="Calibri Light"/>
                <a:ea typeface="+mn-ea"/>
                <a:cs typeface="+mn-cs"/>
              </a:rPr>
              <a:t>i+1</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2*</a:t>
            </a:r>
            <a:r>
              <a:rPr kumimoji="0" lang="en-US" sz="2800" b="0" i="0" u="none" strike="noStrike" kern="1200" cap="none" spc="0" normalizeH="0" baseline="0" noProof="0" dirty="0" err="1">
                <a:ln>
                  <a:noFill/>
                </a:ln>
                <a:solidFill>
                  <a:srgbClr val="00B050"/>
                </a:solidFill>
                <a:effectLst/>
                <a:uLnTx/>
                <a:uFillTx/>
                <a:latin typeface="Calibri Light"/>
                <a:ea typeface="+mn-ea"/>
                <a:cs typeface="+mn-cs"/>
              </a:rPr>
              <a:t>i+2</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a[5]=20, a[6] = 10</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31" name="Text Box 3"/>
          <p:cNvSpPr txBox="1">
            <a:spLocks noChangeArrowheads="1"/>
          </p:cNvSpPr>
          <p:nvPr/>
        </p:nvSpPr>
        <p:spPr bwMode="auto">
          <a:xfrm>
            <a:off x="356849" y="2472538"/>
            <a:ext cx="10616904" cy="867930"/>
          </a:xfrm>
          <a:prstGeom prst="rect">
            <a:avLst/>
          </a:prstGeom>
          <a:solidFill>
            <a:schemeClr val="bg1"/>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just"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Light"/>
                <a:ea typeface="+mn-ea"/>
                <a:cs typeface="+mn-cs"/>
              </a:rPr>
              <a:t>Tiếp tục giảm i xuống 1, và so sánh </a:t>
            </a:r>
            <a:r>
              <a:rPr kumimoji="0" lang="en-US" sz="2800" b="0" i="0" u="none" strike="noStrike" kern="1200" cap="none" spc="0" normalizeH="0" baseline="0" noProof="0">
                <a:ln>
                  <a:noFill/>
                </a:ln>
                <a:solidFill>
                  <a:srgbClr val="00B050"/>
                </a:solidFill>
                <a:effectLst/>
                <a:uLnTx/>
                <a:uFillTx/>
                <a:latin typeface="Calibri Light"/>
                <a:ea typeface="+mn-ea"/>
                <a:cs typeface="+mn-cs"/>
              </a:rPr>
              <a:t>a[i]</a:t>
            </a:r>
            <a:r>
              <a:rPr kumimoji="0" lang="en-US" sz="2800" b="0" i="0" u="none" strike="noStrike" kern="1200" cap="none" spc="0" normalizeH="0" baseline="0" noProof="0">
                <a:ln>
                  <a:noFill/>
                </a:ln>
                <a:solidFill>
                  <a:prstClr val="black"/>
                </a:solidFill>
                <a:effectLst/>
                <a:uLnTx/>
                <a:uFillTx/>
                <a:latin typeface="Calibri Light"/>
                <a:ea typeface="+mn-ea"/>
                <a:cs typeface="+mn-cs"/>
              </a:rPr>
              <a:t>= a[1] = 60, với phần tử có </a:t>
            </a:r>
            <a:r>
              <a:rPr kumimoji="0" lang="en-US" sz="2800" b="0" i="1" u="none" strike="noStrike" kern="1200" cap="none" spc="0" normalizeH="0" baseline="0" noProof="0">
                <a:ln>
                  <a:noFill/>
                </a:ln>
                <a:solidFill>
                  <a:srgbClr val="FF0000"/>
                </a:solidFill>
                <a:effectLst/>
                <a:uLnTx/>
                <a:uFillTx/>
                <a:latin typeface="Calibri Light"/>
                <a:ea typeface="+mn-ea"/>
                <a:cs typeface="+mn-cs"/>
              </a:rPr>
              <a:t>giá trị </a:t>
            </a:r>
            <a:r>
              <a:rPr kumimoji="0" lang="en-US" sz="2800" b="0" i="0" u="none" strike="noStrike" kern="1200" cap="none" spc="0" normalizeH="0" baseline="0" noProof="0">
                <a:ln>
                  <a:noFill/>
                </a:ln>
                <a:solidFill>
                  <a:prstClr val="black"/>
                </a:solidFill>
                <a:effectLst/>
                <a:uLnTx/>
                <a:uFillTx/>
                <a:latin typeface="Calibri Light"/>
                <a:ea typeface="+mn-ea"/>
                <a:cs typeface="+mn-cs"/>
              </a:rPr>
              <a:t>tại vị trí </a:t>
            </a:r>
            <a:r>
              <a:rPr kumimoji="0" lang="en-US" sz="2800" b="0" i="0" u="none" strike="noStrike" kern="1200" cap="none" spc="0" normalizeH="0" baseline="0" noProof="0">
                <a:ln>
                  <a:noFill/>
                </a:ln>
                <a:solidFill>
                  <a:srgbClr val="00B050"/>
                </a:solidFill>
                <a:effectLst/>
                <a:uLnTx/>
                <a:uFillTx/>
                <a:latin typeface="Calibri Light"/>
                <a:ea typeface="+mn-ea"/>
                <a:cs typeface="+mn-cs"/>
              </a:rPr>
              <a:t>2*i+1</a:t>
            </a:r>
            <a:r>
              <a:rPr kumimoji="0" lang="en-US" sz="2800" b="0" i="0" u="none" strike="noStrike" kern="1200" cap="none" spc="0" normalizeH="0" baseline="0" noProof="0">
                <a:ln>
                  <a:noFill/>
                </a:ln>
                <a:solidFill>
                  <a:prstClr val="black"/>
                </a:solidFill>
                <a:effectLst/>
                <a:uLnTx/>
                <a:uFillTx/>
                <a:latin typeface="Calibri Light"/>
                <a:ea typeface="+mn-ea"/>
                <a:cs typeface="+mn-cs"/>
              </a:rPr>
              <a:t>, </a:t>
            </a:r>
            <a:r>
              <a:rPr kumimoji="0" lang="en-US" sz="2800" b="0" i="0" u="none" strike="noStrike" kern="1200" cap="none" spc="0" normalizeH="0" baseline="0" noProof="0">
                <a:ln>
                  <a:noFill/>
                </a:ln>
                <a:solidFill>
                  <a:srgbClr val="00B050"/>
                </a:solidFill>
                <a:effectLst/>
                <a:uLnTx/>
                <a:uFillTx/>
                <a:latin typeface="Calibri Light"/>
                <a:ea typeface="+mn-ea"/>
                <a:cs typeface="+mn-cs"/>
              </a:rPr>
              <a:t>2*i+2</a:t>
            </a:r>
            <a:r>
              <a:rPr kumimoji="0" lang="en-US" sz="2800" b="0" i="0" u="none" strike="noStrike" kern="1200" cap="none" spc="0" normalizeH="0" baseline="0" noProof="0">
                <a:ln>
                  <a:noFill/>
                </a:ln>
                <a:solidFill>
                  <a:prstClr val="black"/>
                </a:solidFill>
                <a:effectLst/>
                <a:uLnTx/>
                <a:uFillTx/>
                <a:latin typeface="Calibri Light"/>
                <a:ea typeface="+mn-ea"/>
                <a:cs typeface="+mn-cs"/>
              </a:rPr>
              <a:t> (</a:t>
            </a:r>
            <a:r>
              <a:rPr kumimoji="0" lang="en-US" sz="2800" b="0" i="0" u="none" strike="noStrike" kern="1200" cap="none" spc="0" normalizeH="0" baseline="0" noProof="0">
                <a:ln>
                  <a:noFill/>
                </a:ln>
                <a:solidFill>
                  <a:srgbClr val="00B050"/>
                </a:solidFill>
                <a:effectLst/>
                <a:uLnTx/>
                <a:uFillTx/>
                <a:latin typeface="Calibri Light"/>
                <a:ea typeface="+mn-ea"/>
                <a:cs typeface="+mn-cs"/>
              </a:rPr>
              <a:t>a[3]=50</a:t>
            </a:r>
            <a:r>
              <a:rPr kumimoji="0" lang="en-US" sz="2800" b="0" i="0" u="none" strike="noStrike" kern="1200" cap="none" spc="0" normalizeH="0" baseline="0" noProof="0">
                <a:ln>
                  <a:noFill/>
                </a:ln>
                <a:solidFill>
                  <a:prstClr val="black"/>
                </a:solidFill>
                <a:effectLst/>
                <a:uLnTx/>
                <a:uFillTx/>
                <a:latin typeface="Calibri Light"/>
                <a:ea typeface="+mn-ea"/>
                <a:cs typeface="+mn-cs"/>
              </a:rPr>
              <a:t>, </a:t>
            </a:r>
            <a:r>
              <a:rPr kumimoji="0" lang="en-US" sz="2800" b="0" i="0" u="none" strike="noStrike" kern="1200" cap="none" spc="0" normalizeH="0" baseline="0" noProof="0">
                <a:ln>
                  <a:noFill/>
                </a:ln>
                <a:solidFill>
                  <a:srgbClr val="00B050"/>
                </a:solidFill>
                <a:effectLst/>
                <a:uLnTx/>
                <a:uFillTx/>
                <a:latin typeface="Calibri Light"/>
                <a:ea typeface="+mn-ea"/>
                <a:cs typeface="+mn-cs"/>
              </a:rPr>
              <a:t>a[4]=90</a:t>
            </a:r>
            <a:r>
              <a:rPr kumimoji="0" lang="en-US" sz="2800" b="0" i="0" u="none" strike="noStrike" kern="1200" cap="none" spc="0" normalizeH="0" baseline="0" noProof="0">
                <a:ln>
                  <a:noFill/>
                </a:ln>
                <a:solidFill>
                  <a:prstClr val="black"/>
                </a:solidFill>
                <a:effectLst/>
                <a:uLnTx/>
                <a:uFillTx/>
                <a:latin typeface="Calibri Light"/>
                <a:ea typeface="+mn-ea"/>
                <a:cs typeface="+mn-cs"/>
              </a:rPr>
              <a:t>)</a:t>
            </a:r>
            <a:endParaRPr kumimoji="0" lang="en-US" sz="28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33" name="Text Box 3"/>
          <p:cNvSpPr txBox="1">
            <a:spLocks noChangeArrowheads="1"/>
          </p:cNvSpPr>
          <p:nvPr/>
        </p:nvSpPr>
        <p:spPr bwMode="auto">
          <a:xfrm>
            <a:off x="479954" y="2448044"/>
            <a:ext cx="10616904" cy="867930"/>
          </a:xfrm>
          <a:prstGeom prst="rect">
            <a:avLst/>
          </a:prstGeom>
          <a:solidFill>
            <a:schemeClr val="bg1"/>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just"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Tiếp</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tục</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giảm</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i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xuống</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0,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và</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so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sánh</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a[i]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a[0] = 40,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có</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giá</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1" u="none" strike="noStrike" kern="1200" cap="none" spc="0" normalizeH="0" baseline="0" noProof="0" dirty="0" err="1">
                <a:ln>
                  <a:noFill/>
                </a:ln>
                <a:solidFill>
                  <a:srgbClr val="FF0000"/>
                </a:solidFill>
                <a:effectLst/>
                <a:uLnTx/>
                <a:uFillTx/>
                <a:latin typeface="Calibri Light"/>
                <a:ea typeface="+mn-ea"/>
                <a:cs typeface="+mn-cs"/>
              </a:rPr>
              <a:t>trị</a:t>
            </a:r>
            <a:r>
              <a:rPr kumimoji="0" lang="en-US" sz="2800" b="0" i="1" u="none" strike="noStrike" kern="1200" cap="none" spc="0" normalizeH="0" baseline="0" noProof="0" dirty="0">
                <a:ln>
                  <a:noFill/>
                </a:ln>
                <a:solidFill>
                  <a:srgbClr val="FF0000"/>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2*</a:t>
            </a:r>
            <a:r>
              <a:rPr kumimoji="0" lang="en-US" sz="2800" b="0" i="0" u="none" strike="noStrike" kern="1200" cap="none" spc="0" normalizeH="0" baseline="0" noProof="0" dirty="0" err="1">
                <a:ln>
                  <a:noFill/>
                </a:ln>
                <a:solidFill>
                  <a:srgbClr val="00B050"/>
                </a:solidFill>
                <a:effectLst/>
                <a:uLnTx/>
                <a:uFillTx/>
                <a:latin typeface="Calibri Light"/>
                <a:ea typeface="+mn-ea"/>
                <a:cs typeface="+mn-cs"/>
              </a:rPr>
              <a:t>i+1</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2*</a:t>
            </a:r>
            <a:r>
              <a:rPr kumimoji="0" lang="en-US" sz="2800" b="0" i="0" u="none" strike="noStrike" kern="1200" cap="none" spc="0" normalizeH="0" baseline="0" noProof="0" dirty="0" err="1">
                <a:ln>
                  <a:noFill/>
                </a:ln>
                <a:solidFill>
                  <a:srgbClr val="00B050"/>
                </a:solidFill>
                <a:effectLst/>
                <a:uLnTx/>
                <a:uFillTx/>
                <a:latin typeface="Calibri Light"/>
                <a:ea typeface="+mn-ea"/>
                <a:cs typeface="+mn-cs"/>
              </a:rPr>
              <a:t>i+2</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a[1]=90</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a:ln>
                  <a:noFill/>
                </a:ln>
                <a:solidFill>
                  <a:srgbClr val="00B050"/>
                </a:solidFill>
                <a:effectLst/>
                <a:uLnTx/>
                <a:uFillTx/>
                <a:latin typeface="Calibri Light"/>
                <a:ea typeface="+mn-ea"/>
                <a:cs typeface="+mn-cs"/>
              </a:rPr>
              <a:t>a[2]=20</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34" name="Text Box 3"/>
          <p:cNvSpPr txBox="1">
            <a:spLocks noChangeArrowheads="1"/>
          </p:cNvSpPr>
          <p:nvPr/>
        </p:nvSpPr>
        <p:spPr bwMode="auto">
          <a:xfrm>
            <a:off x="595584" y="2448044"/>
            <a:ext cx="11128297" cy="1255728"/>
          </a:xfrm>
          <a:prstGeom prst="rect">
            <a:avLst/>
          </a:prstGeom>
          <a:solidFill>
            <a:schemeClr val="bg1"/>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just"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Xét</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tính</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lan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truyền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1" i="0" u="none" strike="noStrike" kern="1200" cap="none" spc="0" normalizeH="0" baseline="0" noProof="0" dirty="0">
                <a:ln>
                  <a:noFill/>
                </a:ln>
                <a:solidFill>
                  <a:srgbClr val="00B050"/>
                </a:solidFill>
                <a:effectLst/>
                <a:uLnTx/>
                <a:uFillTx/>
                <a:latin typeface="Calibri Light"/>
                <a:ea typeface="+mn-ea"/>
                <a:cs typeface="+mn-cs"/>
              </a:rPr>
              <a:t>a[1].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Sau</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khi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1" i="0" u="none" strike="noStrike" kern="1200" cap="none" spc="0" normalizeH="0" baseline="0" noProof="0" dirty="0">
                <a:ln>
                  <a:noFill/>
                </a:ln>
                <a:solidFill>
                  <a:srgbClr val="00B050"/>
                </a:solidFill>
                <a:effectLst/>
                <a:uLnTx/>
                <a:uFillTx/>
                <a:latin typeface="Calibri Light"/>
                <a:ea typeface="+mn-ea"/>
                <a:cs typeface="+mn-cs"/>
              </a:rPr>
              <a:t>a[1]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nhận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giá</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trị</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mới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là</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40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thay</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thế</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gí</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trị</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90)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trước</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đó</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thỏa</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tính</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chất</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của</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Heap so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1" i="0" u="none" strike="noStrike" kern="1200" cap="none" spc="0" normalizeH="0" baseline="0" noProof="0" dirty="0">
                <a:ln>
                  <a:noFill/>
                </a:ln>
                <a:solidFill>
                  <a:srgbClr val="00B050"/>
                </a:solidFill>
                <a:effectLst/>
                <a:uLnTx/>
                <a:uFillTx/>
                <a:latin typeface="Calibri Light"/>
                <a:ea typeface="+mn-ea"/>
                <a:cs typeface="+mn-cs"/>
              </a:rPr>
              <a:t>a[3]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và</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1" i="0" u="none" strike="noStrike" kern="1200" cap="none" spc="0" normalizeH="0" baseline="0" noProof="0" dirty="0">
                <a:ln>
                  <a:noFill/>
                </a:ln>
                <a:solidFill>
                  <a:srgbClr val="00B050"/>
                </a:solidFill>
                <a:effectLst/>
                <a:uLnTx/>
                <a:uFillTx/>
                <a:latin typeface="Calibri Light"/>
                <a:ea typeface="+mn-ea"/>
                <a:cs typeface="+mn-cs"/>
              </a:rPr>
              <a:t>a[4]</a:t>
            </a:r>
          </a:p>
        </p:txBody>
      </p:sp>
      <p:sp>
        <p:nvSpPr>
          <p:cNvPr id="36" name="Text Box 3"/>
          <p:cNvSpPr txBox="1">
            <a:spLocks noChangeArrowheads="1"/>
          </p:cNvSpPr>
          <p:nvPr/>
        </p:nvSpPr>
        <p:spPr bwMode="auto">
          <a:xfrm>
            <a:off x="593305" y="2595777"/>
            <a:ext cx="11122475" cy="480131"/>
          </a:xfrm>
          <a:prstGeom prst="rect">
            <a:avLst/>
          </a:prstGeom>
          <a:solidFill>
            <a:schemeClr val="bg1"/>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just"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Việc</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tạo</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Heap (Max)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hoàn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tất</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Ta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được</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Heap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như</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Light"/>
                <a:ea typeface="+mn-ea"/>
                <a:cs typeface="+mn-cs"/>
              </a:rPr>
              <a:t>trên</a:t>
            </a:r>
            <a:r>
              <a:rPr kumimoji="0" lang="en-US" sz="2800" b="0" i="0" u="none" strike="noStrike" kern="1200" cap="none" spc="0" normalizeH="0" baseline="0" noProof="0" dirty="0">
                <a:ln>
                  <a:noFill/>
                </a:ln>
                <a:solidFill>
                  <a:prstClr val="black"/>
                </a:solidFill>
                <a:effectLst/>
                <a:uLnTx/>
                <a:uFillTx/>
                <a:latin typeface="Calibri Light"/>
                <a:ea typeface="+mn-ea"/>
                <a:cs typeface="+mn-cs"/>
              </a:rPr>
              <a:t>.</a:t>
            </a:r>
            <a:endParaRPr kumimoji="0" lang="en-US" sz="2800" b="1" i="0" u="none" strike="noStrike" kern="1200" cap="none" spc="0" normalizeH="0" baseline="0" noProof="0" dirty="0">
              <a:ln>
                <a:noFill/>
              </a:ln>
              <a:solidFill>
                <a:srgbClr val="00B050"/>
              </a:solidFill>
              <a:effectLst/>
              <a:uLnTx/>
              <a:uFillTx/>
              <a:latin typeface="Calibri Light"/>
              <a:ea typeface="+mn-ea"/>
              <a:cs typeface="+mn-cs"/>
            </a:endParaRPr>
          </a:p>
        </p:txBody>
      </p:sp>
      <p:sp>
        <p:nvSpPr>
          <p:cNvPr id="37" name="Text Box 3"/>
          <p:cNvSpPr txBox="1">
            <a:spLocks noChangeArrowheads="1"/>
          </p:cNvSpPr>
          <p:nvPr/>
        </p:nvSpPr>
        <p:spPr bwMode="auto">
          <a:xfrm>
            <a:off x="323565" y="4150680"/>
            <a:ext cx="11378542" cy="43858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500" b="1" i="0" u="none" strike="noStrike" kern="1200" cap="none" spc="0" normalizeH="0" baseline="0" noProof="0">
                <a:ln>
                  <a:noFill/>
                </a:ln>
                <a:solidFill>
                  <a:srgbClr val="FF0000"/>
                </a:solidFill>
                <a:effectLst/>
                <a:uLnTx/>
                <a:uFillTx/>
                <a:latin typeface="Calibri Light"/>
                <a:ea typeface="+mn-ea"/>
                <a:cs typeface="+mn-cs"/>
              </a:rPr>
              <a:t>Bước 2:</a:t>
            </a:r>
            <a:r>
              <a:rPr kumimoji="0" lang="en-US" sz="2500" b="0" i="0" u="none" strike="noStrike" kern="1200" cap="none" spc="0" normalizeH="0" baseline="0" noProof="0">
                <a:ln>
                  <a:noFill/>
                </a:ln>
                <a:solidFill>
                  <a:prstClr val="black"/>
                </a:solidFill>
                <a:effectLst/>
                <a:uLnTx/>
                <a:uFillTx/>
                <a:latin typeface="Calibri Light"/>
                <a:ea typeface="+mn-ea"/>
                <a:cs typeface="+mn-cs"/>
              </a:rPr>
              <a:t> Hoán vị phần tử a[0] và phần tử cuối Heap đang xét:</a:t>
            </a:r>
            <a:endParaRPr kumimoji="0" lang="en-US" sz="25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50" name="Text Box 3"/>
          <p:cNvSpPr txBox="1">
            <a:spLocks noChangeArrowheads="1"/>
          </p:cNvSpPr>
          <p:nvPr/>
        </p:nvSpPr>
        <p:spPr bwMode="auto">
          <a:xfrm>
            <a:off x="315465" y="4605546"/>
            <a:ext cx="11400315" cy="43858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500" b="1" i="0" u="none" strike="noStrike" kern="1200" cap="none" spc="0" normalizeH="0" baseline="0" noProof="0" dirty="0" err="1">
                <a:ln>
                  <a:noFill/>
                </a:ln>
                <a:solidFill>
                  <a:srgbClr val="FF0000"/>
                </a:solidFill>
                <a:effectLst/>
                <a:uLnTx/>
                <a:uFillTx/>
                <a:latin typeface="Calibri Light"/>
                <a:ea typeface="+mn-ea"/>
                <a:cs typeface="+mn-cs"/>
              </a:rPr>
              <a:t>Bước</a:t>
            </a:r>
            <a:r>
              <a:rPr kumimoji="0" lang="en-US" sz="2500" b="1" i="0" u="none" strike="noStrike" kern="1200" cap="none" spc="0" normalizeH="0" baseline="0" noProof="0" dirty="0">
                <a:ln>
                  <a:noFill/>
                </a:ln>
                <a:solidFill>
                  <a:srgbClr val="FF0000"/>
                </a:solidFill>
                <a:effectLst/>
                <a:uLnTx/>
                <a:uFillTx/>
                <a:latin typeface="Calibri Light"/>
                <a:ea typeface="+mn-ea"/>
                <a:cs typeface="+mn-cs"/>
              </a:rPr>
              <a:t> 3:</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Trong</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dang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xét</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Ta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giới</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hạn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cuối</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không</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xét</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nữa</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52" name="Text Box 3"/>
          <p:cNvSpPr txBox="1">
            <a:spLocks noChangeArrowheads="1"/>
          </p:cNvSpPr>
          <p:nvPr/>
        </p:nvSpPr>
        <p:spPr bwMode="auto">
          <a:xfrm>
            <a:off x="323566" y="5044128"/>
            <a:ext cx="11378542" cy="1131079"/>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500" b="1" i="0" u="none" strike="noStrike" kern="1200" cap="none" spc="0" normalizeH="0" baseline="0" noProof="0" dirty="0" err="1">
                <a:ln>
                  <a:noFill/>
                </a:ln>
                <a:solidFill>
                  <a:srgbClr val="FF0000"/>
                </a:solidFill>
                <a:effectLst/>
                <a:uLnTx/>
                <a:uFillTx/>
                <a:latin typeface="Calibri Light"/>
                <a:ea typeface="+mn-ea"/>
                <a:cs typeface="+mn-cs"/>
              </a:rPr>
              <a:t>Bước</a:t>
            </a:r>
            <a:r>
              <a:rPr kumimoji="0" lang="en-US" sz="2500" b="1" i="0" u="none" strike="noStrike" kern="1200" cap="none" spc="0" normalizeH="0" baseline="0" noProof="0" dirty="0">
                <a:ln>
                  <a:noFill/>
                </a:ln>
                <a:solidFill>
                  <a:srgbClr val="FF0000"/>
                </a:solidFill>
                <a:effectLst/>
                <a:uLnTx/>
                <a:uFillTx/>
                <a:latin typeface="Calibri Light"/>
                <a:ea typeface="+mn-ea"/>
                <a:cs typeface="+mn-cs"/>
              </a:rPr>
              <a:t> 4: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Khi</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a[0], …a[5]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là</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một</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Heap, ta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hoán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a[0]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và</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a[5].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Tiếp</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tục</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xét</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danh</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sách</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các</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từ</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a[0]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đến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a[4].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tương</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tự</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cho</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đến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khi</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danh</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sách</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đang</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xét</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chỉ</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còn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1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5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25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40" name="Title 1"/>
          <p:cNvSpPr>
            <a:spLocks noGrp="1"/>
          </p:cNvSpPr>
          <p:nvPr>
            <p:ph type="title"/>
          </p:nvPr>
        </p:nvSpPr>
        <p:spPr>
          <a:xfrm>
            <a:off x="1469" y="15631"/>
            <a:ext cx="11947160" cy="1325563"/>
          </a:xfrm>
        </p:spPr>
        <p:txBody>
          <a:bodyPr>
            <a:normAutofit/>
            <a:scene3d>
              <a:camera prst="orthographicFront"/>
              <a:lightRig rig="soft" dir="t">
                <a:rot lat="0" lon="0" rev="15600000"/>
              </a:lightRig>
            </a:scene3d>
            <a:sp3d extrusionH="57150" prstMaterial="softEdge">
              <a:bevelT w="25400" h="38100"/>
            </a:sp3d>
          </a:bodyPr>
          <a:lstStyle/>
          <a:p>
            <a:r>
              <a:rPr lang="en-US" sz="3600" b="1">
                <a:ln/>
                <a:solidFill>
                  <a:schemeClr val="accent4"/>
                </a:solidFill>
              </a:rPr>
              <a:t>MINH HỌA</a:t>
            </a:r>
          </a:p>
        </p:txBody>
      </p:sp>
      <p:sp>
        <p:nvSpPr>
          <p:cNvPr id="2" name="Rectangle 1"/>
          <p:cNvSpPr/>
          <p:nvPr/>
        </p:nvSpPr>
        <p:spPr>
          <a:xfrm>
            <a:off x="2832100" y="1028700"/>
            <a:ext cx="5235360" cy="13315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122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mph" presetSubtype="0" fill="hold" grpId="1" nodeType="clickEffect">
                                  <p:stCondLst>
                                    <p:cond delay="0"/>
                                  </p:stCondLst>
                                  <p:childTnLst>
                                    <p:animRot by="21600000">
                                      <p:cBhvr>
                                        <p:cTn id="67" dur="2000" fill="hold"/>
                                        <p:tgtEl>
                                          <p:spTgt spid="11"/>
                                        </p:tgtEl>
                                        <p:attrNameLst>
                                          <p:attrName>r</p:attrName>
                                        </p:attrNameLst>
                                      </p:cBhvr>
                                    </p:animRot>
                                  </p:childTnLst>
                                </p:cTn>
                              </p:par>
                              <p:par>
                                <p:cTn id="68" presetID="8" presetClass="emph" presetSubtype="0" fill="hold" grpId="1" nodeType="withEffect">
                                  <p:stCondLst>
                                    <p:cond delay="0"/>
                                  </p:stCondLst>
                                  <p:childTnLst>
                                    <p:animRot by="21600000">
                                      <p:cBhvr>
                                        <p:cTn id="69" dur="2000" fill="hold"/>
                                        <p:tgtEl>
                                          <p:spTgt spid="7"/>
                                        </p:tgtEl>
                                        <p:attrNameLst>
                                          <p:attrName>r</p:attrName>
                                        </p:attrNameLst>
                                      </p:cBhvr>
                                    </p:animRot>
                                  </p:childTnLst>
                                </p:cTn>
                              </p:par>
                              <p:par>
                                <p:cTn id="70" presetID="8" presetClass="emph" presetSubtype="0" fill="hold" grpId="1" nodeType="withEffect">
                                  <p:stCondLst>
                                    <p:cond delay="0"/>
                                  </p:stCondLst>
                                  <p:childTnLst>
                                    <p:animRot by="21600000">
                                      <p:cBhvr>
                                        <p:cTn id="71" dur="2000" fill="hold"/>
                                        <p:tgtEl>
                                          <p:spTgt spid="9"/>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2000" fill="hold"/>
                                        <p:tgtEl>
                                          <p:spTgt spid="9"/>
                                        </p:tgtEl>
                                        <p:attrNameLst>
                                          <p:attrName>fillcolor</p:attrName>
                                        </p:attrNameLst>
                                      </p:cBhvr>
                                      <p:to>
                                        <a:srgbClr val="92D050"/>
                                      </p:to>
                                    </p:animClr>
                                    <p:set>
                                      <p:cBhvr>
                                        <p:cTn id="76" dur="2000" fill="hold"/>
                                        <p:tgtEl>
                                          <p:spTgt spid="9"/>
                                        </p:tgtEl>
                                        <p:attrNameLst>
                                          <p:attrName>fill.type</p:attrName>
                                        </p:attrNameLst>
                                      </p:cBhvr>
                                      <p:to>
                                        <p:strVal val="solid"/>
                                      </p:to>
                                    </p:set>
                                    <p:set>
                                      <p:cBhvr>
                                        <p:cTn id="77" dur="2000" fill="hold"/>
                                        <p:tgtEl>
                                          <p:spTgt spid="9"/>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2" nodeType="clickEffect">
                                  <p:stCondLst>
                                    <p:cond delay="0"/>
                                  </p:stCondLst>
                                  <p:childTnLst>
                                    <p:animMotion origin="layout" path="M 4.58333E-6 -1.48148E-6 L 4.58333E-6 -0.09583 " pathEditMode="relative" rAng="0" ptsTypes="AA">
                                      <p:cBhvr>
                                        <p:cTn id="81" dur="2000" fill="hold"/>
                                        <p:tgtEl>
                                          <p:spTgt spid="9"/>
                                        </p:tgtEl>
                                        <p:attrNameLst>
                                          <p:attrName>ppt_x</p:attrName>
                                          <p:attrName>ppt_y</p:attrName>
                                        </p:attrNameLst>
                                      </p:cBhvr>
                                      <p:rCtr x="0" y="-4792"/>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2" nodeType="clickEffect">
                                  <p:stCondLst>
                                    <p:cond delay="0"/>
                                  </p:stCondLst>
                                  <p:childTnLst>
                                    <p:animMotion origin="layout" path="M -2.08333E-6 -1.48148E-6 L 0.20833 4.07407E-6 " pathEditMode="relative" rAng="0" ptsTypes="AA">
                                      <p:cBhvr>
                                        <p:cTn id="85" dur="2000" fill="hold"/>
                                        <p:tgtEl>
                                          <p:spTgt spid="7"/>
                                        </p:tgtEl>
                                        <p:attrNameLst>
                                          <p:attrName>ppt_x</p:attrName>
                                          <p:attrName>ppt_y</p:attrName>
                                        </p:attrNameLst>
                                      </p:cBhvr>
                                      <p:rCtr x="10208" y="-278"/>
                                    </p:animMotion>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3" nodeType="clickEffect">
                                  <p:stCondLst>
                                    <p:cond delay="0"/>
                                  </p:stCondLst>
                                  <p:childTnLst>
                                    <p:animMotion origin="layout" path="M -1.66667E-6 -0.09583 L -0.20873 -0.09583 " pathEditMode="relative" rAng="0" ptsTypes="AA">
                                      <p:cBhvr>
                                        <p:cTn id="89" dur="2000" fill="hold"/>
                                        <p:tgtEl>
                                          <p:spTgt spid="9"/>
                                        </p:tgtEl>
                                        <p:attrNameLst>
                                          <p:attrName>ppt_x</p:attrName>
                                          <p:attrName>ppt_y</p:attrName>
                                        </p:attrNameLst>
                                      </p:cBhvr>
                                      <p:rCtr x="-10326" y="-139"/>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4" nodeType="clickEffect">
                                  <p:stCondLst>
                                    <p:cond delay="0"/>
                                  </p:stCondLst>
                                  <p:childTnLst>
                                    <p:animMotion origin="layout" path="M -0.20872 -0.09584 L -0.20834 -1.48148E-6 " pathEditMode="relative" rAng="0" ptsTypes="AA">
                                      <p:cBhvr>
                                        <p:cTn id="93" dur="2000" fill="hold"/>
                                        <p:tgtEl>
                                          <p:spTgt spid="9"/>
                                        </p:tgtEl>
                                        <p:attrNameLst>
                                          <p:attrName>ppt_x</p:attrName>
                                          <p:attrName>ppt_y</p:attrName>
                                        </p:attrNameLst>
                                      </p:cBhvr>
                                      <p:rCtr x="-221" y="4977"/>
                                    </p:animMotion>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9"/>
                                        </p:tgtEl>
                                      </p:cBhvr>
                                    </p:animEffect>
                                    <p:set>
                                      <p:cBhvr>
                                        <p:cTn id="98" dur="1" fill="hold">
                                          <p:stCondLst>
                                            <p:cond delay="499"/>
                                          </p:stCondLst>
                                        </p:cTn>
                                        <p:tgtEl>
                                          <p:spTgt spid="2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1"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par>
                    <p:cTn id="104" fill="hold">
                      <p:stCondLst>
                        <p:cond delay="indefinite"/>
                      </p:stCondLst>
                      <p:childTnLst>
                        <p:par>
                          <p:cTn id="105" fill="hold">
                            <p:stCondLst>
                              <p:cond delay="0"/>
                            </p:stCondLst>
                            <p:childTnLst>
                              <p:par>
                                <p:cTn id="106" presetID="8" presetClass="emph" presetSubtype="0" fill="hold" grpId="1" nodeType="clickEffect">
                                  <p:stCondLst>
                                    <p:cond delay="0"/>
                                  </p:stCondLst>
                                  <p:childTnLst>
                                    <p:animRot by="21600000">
                                      <p:cBhvr>
                                        <p:cTn id="107" dur="2000" fill="hold"/>
                                        <p:tgtEl>
                                          <p:spTgt spid="5"/>
                                        </p:tgtEl>
                                        <p:attrNameLst>
                                          <p:attrName>r</p:attrName>
                                        </p:attrNameLst>
                                      </p:cBhvr>
                                    </p:animRot>
                                  </p:childTnLst>
                                </p:cTn>
                              </p:par>
                              <p:par>
                                <p:cTn id="108" presetID="8" presetClass="emph" presetSubtype="0" fill="hold" grpId="1" nodeType="withEffect">
                                  <p:stCondLst>
                                    <p:cond delay="0"/>
                                  </p:stCondLst>
                                  <p:childTnLst>
                                    <p:animRot by="21600000">
                                      <p:cBhvr>
                                        <p:cTn id="109" dur="2000" fill="hold"/>
                                        <p:tgtEl>
                                          <p:spTgt spid="10"/>
                                        </p:tgtEl>
                                        <p:attrNameLst>
                                          <p:attrName>r</p:attrName>
                                        </p:attrNameLst>
                                      </p:cBhvr>
                                    </p:animRot>
                                  </p:childTnLst>
                                </p:cTn>
                              </p:par>
                              <p:par>
                                <p:cTn id="110" presetID="8" presetClass="emph" presetSubtype="0" fill="hold" grpId="1" nodeType="withEffect">
                                  <p:stCondLst>
                                    <p:cond delay="0"/>
                                  </p:stCondLst>
                                  <p:childTnLst>
                                    <p:animRot by="21600000">
                                      <p:cBhvr>
                                        <p:cTn id="111" dur="2000" fill="hold"/>
                                        <p:tgtEl>
                                          <p:spTgt spid="23"/>
                                        </p:tgtEl>
                                        <p:attrNameLst>
                                          <p:attrName>r</p:attrName>
                                        </p:attrNameLst>
                                      </p:cBhvr>
                                    </p:animRot>
                                  </p:childTnLst>
                                </p:cTn>
                              </p:par>
                            </p:childTnLst>
                          </p:cTn>
                        </p:par>
                      </p:childTnLst>
                    </p:cTn>
                  </p:par>
                  <p:par>
                    <p:cTn id="112" fill="hold">
                      <p:stCondLst>
                        <p:cond delay="indefinite"/>
                      </p:stCondLst>
                      <p:childTnLst>
                        <p:par>
                          <p:cTn id="113" fill="hold">
                            <p:stCondLst>
                              <p:cond delay="0"/>
                            </p:stCondLst>
                            <p:childTnLst>
                              <p:par>
                                <p:cTn id="114" presetID="1" presetClass="emph" presetSubtype="2" fill="hold" nodeType="clickEffect">
                                  <p:stCondLst>
                                    <p:cond delay="0"/>
                                  </p:stCondLst>
                                  <p:childTnLst>
                                    <p:animClr clrSpc="rgb" dir="cw">
                                      <p:cBhvr>
                                        <p:cTn id="115" dur="2000" fill="hold"/>
                                        <p:tgtEl>
                                          <p:spTgt spid="10"/>
                                        </p:tgtEl>
                                        <p:attrNameLst>
                                          <p:attrName>fillcolor</p:attrName>
                                        </p:attrNameLst>
                                      </p:cBhvr>
                                      <p:to>
                                        <a:srgbClr val="92D050"/>
                                      </p:to>
                                    </p:animClr>
                                    <p:set>
                                      <p:cBhvr>
                                        <p:cTn id="116" dur="2000" fill="hold"/>
                                        <p:tgtEl>
                                          <p:spTgt spid="10"/>
                                        </p:tgtEl>
                                        <p:attrNameLst>
                                          <p:attrName>fill.type</p:attrName>
                                        </p:attrNameLst>
                                      </p:cBhvr>
                                      <p:to>
                                        <p:strVal val="solid"/>
                                      </p:to>
                                    </p:set>
                                    <p:set>
                                      <p:cBhvr>
                                        <p:cTn id="117" dur="2000" fill="hold"/>
                                        <p:tgtEl>
                                          <p:spTgt spid="10"/>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42" presetClass="path" presetSubtype="0" accel="50000" decel="50000" fill="hold" grpId="2" nodeType="clickEffect">
                                  <p:stCondLst>
                                    <p:cond delay="0"/>
                                  </p:stCondLst>
                                  <p:childTnLst>
                                    <p:animMotion origin="layout" path="M -4.16667E-6 -1.48148E-6 L 0.00013 -0.09583 " pathEditMode="relative" rAng="0" ptsTypes="AA">
                                      <p:cBhvr>
                                        <p:cTn id="121" dur="2000" fill="hold"/>
                                        <p:tgtEl>
                                          <p:spTgt spid="10"/>
                                        </p:tgtEl>
                                        <p:attrNameLst>
                                          <p:attrName>ppt_x</p:attrName>
                                          <p:attrName>ppt_y</p:attrName>
                                        </p:attrNameLst>
                                      </p:cBhvr>
                                      <p:rCtr x="0" y="-4792"/>
                                    </p:animMotion>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2" nodeType="clickEffect">
                                  <p:stCondLst>
                                    <p:cond delay="0"/>
                                  </p:stCondLst>
                                  <p:childTnLst>
                                    <p:animMotion origin="layout" path="M -2.08333E-7 -1.48148E-6 L 0.20873 -2.96296E-6 " pathEditMode="relative" rAng="0" ptsTypes="AA">
                                      <p:cBhvr>
                                        <p:cTn id="125" dur="2000" fill="hold"/>
                                        <p:tgtEl>
                                          <p:spTgt spid="5"/>
                                        </p:tgtEl>
                                        <p:attrNameLst>
                                          <p:attrName>ppt_x</p:attrName>
                                          <p:attrName>ppt_y</p:attrName>
                                        </p:attrNameLst>
                                      </p:cBhvr>
                                      <p:rCtr x="10560" y="324"/>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grpId="3" nodeType="clickEffect">
                                  <p:stCondLst>
                                    <p:cond delay="0"/>
                                  </p:stCondLst>
                                  <p:childTnLst>
                                    <p:animMotion origin="layout" path="M 0.00014 -0.09583 L -0.2095 -0.09699 " pathEditMode="relative" rAng="0" ptsTypes="AA">
                                      <p:cBhvr>
                                        <p:cTn id="129" dur="2000" fill="hold"/>
                                        <p:tgtEl>
                                          <p:spTgt spid="10"/>
                                        </p:tgtEl>
                                        <p:attrNameLst>
                                          <p:attrName>ppt_x</p:attrName>
                                          <p:attrName>ppt_y</p:attrName>
                                        </p:attrNameLst>
                                      </p:cBhvr>
                                      <p:rCtr x="-10508" y="-69"/>
                                    </p:animMotion>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grpId="4" nodeType="clickEffect">
                                  <p:stCondLst>
                                    <p:cond delay="0"/>
                                  </p:stCondLst>
                                  <p:childTnLst>
                                    <p:animMotion origin="layout" path="M -0.2095 -0.097 L -0.20872 -1.48148E-6 " pathEditMode="relative" rAng="0" ptsTypes="AA">
                                      <p:cBhvr>
                                        <p:cTn id="133" dur="2000" fill="hold"/>
                                        <p:tgtEl>
                                          <p:spTgt spid="10"/>
                                        </p:tgtEl>
                                        <p:attrNameLst>
                                          <p:attrName>ppt_x</p:attrName>
                                          <p:attrName>ppt_y</p:attrName>
                                        </p:attrNameLst>
                                      </p:cBhvr>
                                      <p:rCtr x="39" y="4977"/>
                                    </p:animMotion>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0" nodeType="clickEffect">
                                  <p:stCondLst>
                                    <p:cond delay="0"/>
                                  </p:stCondLst>
                                  <p:childTnLst>
                                    <p:animEffect transition="out" filter="fade">
                                      <p:cBhvr>
                                        <p:cTn id="137" dur="500"/>
                                        <p:tgtEl>
                                          <p:spTgt spid="31"/>
                                        </p:tgtEl>
                                      </p:cBhvr>
                                    </p:animEffect>
                                    <p:set>
                                      <p:cBhvr>
                                        <p:cTn id="138" dur="1" fill="hold">
                                          <p:stCondLst>
                                            <p:cond delay="499"/>
                                          </p:stCondLst>
                                        </p:cTn>
                                        <p:tgtEl>
                                          <p:spTgt spid="3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500"/>
                                        <p:tgtEl>
                                          <p:spTgt spid="33"/>
                                        </p:tgtEl>
                                      </p:cBhvr>
                                    </p:animEffect>
                                  </p:childTnLst>
                                </p:cTn>
                              </p:par>
                            </p:childTnLst>
                          </p:cTn>
                        </p:par>
                      </p:childTnLst>
                    </p:cTn>
                  </p:par>
                  <p:par>
                    <p:cTn id="144" fill="hold">
                      <p:stCondLst>
                        <p:cond delay="indefinite"/>
                      </p:stCondLst>
                      <p:childTnLst>
                        <p:par>
                          <p:cTn id="145" fill="hold">
                            <p:stCondLst>
                              <p:cond delay="0"/>
                            </p:stCondLst>
                            <p:childTnLst>
                              <p:par>
                                <p:cTn id="146" presetID="8" presetClass="emph" presetSubtype="0" fill="hold" grpId="1" nodeType="clickEffect">
                                  <p:stCondLst>
                                    <p:cond delay="0"/>
                                  </p:stCondLst>
                                  <p:childTnLst>
                                    <p:animRot by="21600000">
                                      <p:cBhvr>
                                        <p:cTn id="147" dur="2000" fill="hold"/>
                                        <p:tgtEl>
                                          <p:spTgt spid="4"/>
                                        </p:tgtEl>
                                        <p:attrNameLst>
                                          <p:attrName>r</p:attrName>
                                        </p:attrNameLst>
                                      </p:cBhvr>
                                    </p:animRot>
                                  </p:childTnLst>
                                </p:cTn>
                              </p:par>
                              <p:par>
                                <p:cTn id="148" presetID="8" presetClass="emph" presetSubtype="0" fill="hold" grpId="5" nodeType="withEffect">
                                  <p:stCondLst>
                                    <p:cond delay="0"/>
                                  </p:stCondLst>
                                  <p:childTnLst>
                                    <p:animRot by="21600000">
                                      <p:cBhvr>
                                        <p:cTn id="149" dur="2000" fill="hold"/>
                                        <p:tgtEl>
                                          <p:spTgt spid="9"/>
                                        </p:tgtEl>
                                        <p:attrNameLst>
                                          <p:attrName>r</p:attrName>
                                        </p:attrNameLst>
                                      </p:cBhvr>
                                    </p:animRot>
                                  </p:childTnLst>
                                </p:cTn>
                              </p:par>
                              <p:par>
                                <p:cTn id="150" presetID="8" presetClass="emph" presetSubtype="0" fill="hold" grpId="5" nodeType="withEffect">
                                  <p:stCondLst>
                                    <p:cond delay="0"/>
                                  </p:stCondLst>
                                  <p:childTnLst>
                                    <p:animRot by="21600000">
                                      <p:cBhvr>
                                        <p:cTn id="151" dur="2000" fill="hold"/>
                                        <p:tgtEl>
                                          <p:spTgt spid="10"/>
                                        </p:tgtEl>
                                        <p:attrNameLst>
                                          <p:attrName>r</p:attrName>
                                        </p:attrNameLst>
                                      </p:cBhvr>
                                    </p:animRot>
                                  </p:childTnLst>
                                </p:cTn>
                              </p:par>
                            </p:childTnLst>
                          </p:cTn>
                        </p:par>
                      </p:childTnLst>
                    </p:cTn>
                  </p:par>
                  <p:par>
                    <p:cTn id="152" fill="hold">
                      <p:stCondLst>
                        <p:cond delay="indefinite"/>
                      </p:stCondLst>
                      <p:childTnLst>
                        <p:par>
                          <p:cTn id="153" fill="hold">
                            <p:stCondLst>
                              <p:cond delay="0"/>
                            </p:stCondLst>
                            <p:childTnLst>
                              <p:par>
                                <p:cTn id="154" presetID="1" presetClass="emph" presetSubtype="2" fill="hold" nodeType="clickEffect">
                                  <p:stCondLst>
                                    <p:cond delay="0"/>
                                  </p:stCondLst>
                                  <p:childTnLst>
                                    <p:animClr clrSpc="rgb" dir="cw">
                                      <p:cBhvr>
                                        <p:cTn id="155" dur="2000" fill="hold"/>
                                        <p:tgtEl>
                                          <p:spTgt spid="10"/>
                                        </p:tgtEl>
                                        <p:attrNameLst>
                                          <p:attrName>fillcolor</p:attrName>
                                        </p:attrNameLst>
                                      </p:cBhvr>
                                      <p:to>
                                        <a:srgbClr val="0070C0"/>
                                      </p:to>
                                    </p:animClr>
                                    <p:set>
                                      <p:cBhvr>
                                        <p:cTn id="156" dur="2000" fill="hold"/>
                                        <p:tgtEl>
                                          <p:spTgt spid="10"/>
                                        </p:tgtEl>
                                        <p:attrNameLst>
                                          <p:attrName>fill.type</p:attrName>
                                        </p:attrNameLst>
                                      </p:cBhvr>
                                      <p:to>
                                        <p:strVal val="solid"/>
                                      </p:to>
                                    </p:set>
                                    <p:set>
                                      <p:cBhvr>
                                        <p:cTn id="157" dur="2000" fill="hold"/>
                                        <p:tgtEl>
                                          <p:spTgt spid="10"/>
                                        </p:tgtEl>
                                        <p:attrNameLst>
                                          <p:attrName>fill.on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grpId="6" nodeType="clickEffect">
                                  <p:stCondLst>
                                    <p:cond delay="0"/>
                                  </p:stCondLst>
                                  <p:childTnLst>
                                    <p:animMotion origin="layout" path="M -0.20872 -1.48148E-6 L -0.2095 -0.09699 " pathEditMode="relative" rAng="0" ptsTypes="AA">
                                      <p:cBhvr>
                                        <p:cTn id="161" dur="2000" fill="hold"/>
                                        <p:tgtEl>
                                          <p:spTgt spid="10"/>
                                        </p:tgtEl>
                                        <p:attrNameLst>
                                          <p:attrName>ppt_x</p:attrName>
                                          <p:attrName>ppt_y</p:attrName>
                                        </p:attrNameLst>
                                      </p:cBhvr>
                                      <p:rCtr x="234" y="-4861"/>
                                    </p:animMotion>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grpId="2" nodeType="clickEffect">
                                  <p:stCondLst>
                                    <p:cond delay="0"/>
                                  </p:stCondLst>
                                  <p:childTnLst>
                                    <p:animMotion origin="layout" path="M 3.54167E-6 -1.48148E-6 L 0.0711 -4.81481E-6 " pathEditMode="relative" rAng="0" ptsTypes="AA">
                                      <p:cBhvr>
                                        <p:cTn id="165" dur="2000" fill="hold"/>
                                        <p:tgtEl>
                                          <p:spTgt spid="4"/>
                                        </p:tgtEl>
                                        <p:attrNameLst>
                                          <p:attrName>ppt_x</p:attrName>
                                          <p:attrName>ppt_y</p:attrName>
                                        </p:attrNameLst>
                                      </p:cBhvr>
                                      <p:rCtr x="3789" y="-208"/>
                                    </p:animMotion>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grpId="7" nodeType="clickEffect">
                                  <p:stCondLst>
                                    <p:cond delay="0"/>
                                  </p:stCondLst>
                                  <p:childTnLst>
                                    <p:animMotion origin="layout" path="M -0.2095 -0.09699 L -0.27968 -0.09583 " pathEditMode="relative" rAng="0" ptsTypes="AA">
                                      <p:cBhvr>
                                        <p:cTn id="169" dur="2000" fill="hold"/>
                                        <p:tgtEl>
                                          <p:spTgt spid="10"/>
                                        </p:tgtEl>
                                        <p:attrNameLst>
                                          <p:attrName>ppt_x</p:attrName>
                                          <p:attrName>ppt_y</p:attrName>
                                        </p:attrNameLst>
                                      </p:cBhvr>
                                      <p:rCtr x="-3516" y="46"/>
                                    </p:animMotion>
                                  </p:childTnLst>
                                </p:cTn>
                              </p:par>
                            </p:childTnLst>
                          </p:cTn>
                        </p:par>
                      </p:childTnLst>
                    </p:cTn>
                  </p:par>
                  <p:par>
                    <p:cTn id="170" fill="hold">
                      <p:stCondLst>
                        <p:cond delay="indefinite"/>
                      </p:stCondLst>
                      <p:childTnLst>
                        <p:par>
                          <p:cTn id="171" fill="hold">
                            <p:stCondLst>
                              <p:cond delay="0"/>
                            </p:stCondLst>
                            <p:childTnLst>
                              <p:par>
                                <p:cTn id="172" presetID="42" presetClass="path" presetSubtype="0" accel="50000" decel="50000" fill="hold" grpId="8" nodeType="clickEffect">
                                  <p:stCondLst>
                                    <p:cond delay="0"/>
                                  </p:stCondLst>
                                  <p:childTnLst>
                                    <p:animMotion origin="layout" path="M -0.27968 -0.09583 L -0.27981 2.59259E-6 " pathEditMode="relative" rAng="0" ptsTypes="AA">
                                      <p:cBhvr>
                                        <p:cTn id="173" dur="2000" fill="hold"/>
                                        <p:tgtEl>
                                          <p:spTgt spid="10"/>
                                        </p:tgtEl>
                                        <p:attrNameLst>
                                          <p:attrName>ppt_x</p:attrName>
                                          <p:attrName>ppt_y</p:attrName>
                                        </p:attrNameLst>
                                      </p:cBhvr>
                                      <p:rCtr x="-26" y="4514"/>
                                    </p:animMotion>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grpId="2" nodeType="clickEffect">
                                  <p:stCondLst>
                                    <p:cond delay="0"/>
                                  </p:stCondLst>
                                  <p:childTnLst>
                                    <p:animEffect transition="out" filter="fade">
                                      <p:cBhvr>
                                        <p:cTn id="177" dur="500"/>
                                        <p:tgtEl>
                                          <p:spTgt spid="29"/>
                                        </p:tgtEl>
                                      </p:cBhvr>
                                    </p:animEffect>
                                    <p:set>
                                      <p:cBhvr>
                                        <p:cTn id="178" dur="1" fill="hold">
                                          <p:stCondLst>
                                            <p:cond delay="499"/>
                                          </p:stCondLst>
                                        </p:cTn>
                                        <p:tgtEl>
                                          <p:spTgt spid="2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1" nodeType="clickEffect">
                                  <p:stCondLst>
                                    <p:cond delay="0"/>
                                  </p:stCondLst>
                                  <p:childTnLst>
                                    <p:animEffect transition="out" filter="fade">
                                      <p:cBhvr>
                                        <p:cTn id="182" dur="500"/>
                                        <p:tgtEl>
                                          <p:spTgt spid="33"/>
                                        </p:tgtEl>
                                      </p:cBhvr>
                                    </p:animEffect>
                                    <p:set>
                                      <p:cBhvr>
                                        <p:cTn id="183" dur="1" fill="hold">
                                          <p:stCondLst>
                                            <p:cond delay="499"/>
                                          </p:stCondLst>
                                        </p:cTn>
                                        <p:tgtEl>
                                          <p:spTgt spid="33"/>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1"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8" presetClass="emph" presetSubtype="0" fill="hold" grpId="3" nodeType="clickEffect">
                                  <p:stCondLst>
                                    <p:cond delay="0"/>
                                  </p:stCondLst>
                                  <p:childTnLst>
                                    <p:animRot by="21600000">
                                      <p:cBhvr>
                                        <p:cTn id="192" dur="2000" fill="hold"/>
                                        <p:tgtEl>
                                          <p:spTgt spid="4"/>
                                        </p:tgtEl>
                                        <p:attrNameLst>
                                          <p:attrName>r</p:attrName>
                                        </p:attrNameLst>
                                      </p:cBhvr>
                                    </p:animRot>
                                  </p:childTnLst>
                                </p:cTn>
                              </p:par>
                              <p:par>
                                <p:cTn id="193" presetID="8" presetClass="emph" presetSubtype="0" fill="hold" grpId="3" nodeType="withEffect">
                                  <p:stCondLst>
                                    <p:cond delay="0"/>
                                  </p:stCondLst>
                                  <p:childTnLst>
                                    <p:animRot by="21600000">
                                      <p:cBhvr>
                                        <p:cTn id="194" dur="2000" fill="hold"/>
                                        <p:tgtEl>
                                          <p:spTgt spid="5"/>
                                        </p:tgtEl>
                                        <p:attrNameLst>
                                          <p:attrName>r</p:attrName>
                                        </p:attrNameLst>
                                      </p:cBhvr>
                                    </p:animRot>
                                  </p:childTnLst>
                                </p:cTn>
                              </p:par>
                              <p:par>
                                <p:cTn id="195" presetID="8" presetClass="emph" presetSubtype="0" fill="hold" grpId="2" nodeType="withEffect">
                                  <p:stCondLst>
                                    <p:cond delay="0"/>
                                  </p:stCondLst>
                                  <p:childTnLst>
                                    <p:animRot by="21600000">
                                      <p:cBhvr>
                                        <p:cTn id="196" dur="2000" fill="hold"/>
                                        <p:tgtEl>
                                          <p:spTgt spid="23"/>
                                        </p:tgtEl>
                                        <p:attrNameLst>
                                          <p:attrName>r</p:attrName>
                                        </p:attrNameLst>
                                      </p:cBhvr>
                                    </p:animRot>
                                  </p:childTnLst>
                                </p:cTn>
                              </p:par>
                            </p:childTnLst>
                          </p:cTn>
                        </p:par>
                      </p:childTnLst>
                    </p:cTn>
                  </p:par>
                  <p:par>
                    <p:cTn id="197" fill="hold">
                      <p:stCondLst>
                        <p:cond delay="indefinite"/>
                      </p:stCondLst>
                      <p:childTnLst>
                        <p:par>
                          <p:cTn id="198" fill="hold">
                            <p:stCondLst>
                              <p:cond delay="0"/>
                            </p:stCondLst>
                            <p:childTnLst>
                              <p:par>
                                <p:cTn id="199" presetID="1" presetClass="emph" presetSubtype="2" fill="hold" nodeType="clickEffect">
                                  <p:stCondLst>
                                    <p:cond delay="0"/>
                                  </p:stCondLst>
                                  <p:childTnLst>
                                    <p:animClr clrSpc="rgb" dir="cw">
                                      <p:cBhvr>
                                        <p:cTn id="200" dur="2000" fill="hold"/>
                                        <p:tgtEl>
                                          <p:spTgt spid="5"/>
                                        </p:tgtEl>
                                        <p:attrNameLst>
                                          <p:attrName>fillcolor</p:attrName>
                                        </p:attrNameLst>
                                      </p:cBhvr>
                                      <p:to>
                                        <a:srgbClr val="92D050"/>
                                      </p:to>
                                    </p:animClr>
                                    <p:set>
                                      <p:cBhvr>
                                        <p:cTn id="201" dur="2000" fill="hold"/>
                                        <p:tgtEl>
                                          <p:spTgt spid="5"/>
                                        </p:tgtEl>
                                        <p:attrNameLst>
                                          <p:attrName>fill.type</p:attrName>
                                        </p:attrNameLst>
                                      </p:cBhvr>
                                      <p:to>
                                        <p:strVal val="solid"/>
                                      </p:to>
                                    </p:set>
                                    <p:set>
                                      <p:cBhvr>
                                        <p:cTn id="202" dur="2000" fill="hold"/>
                                        <p:tgtEl>
                                          <p:spTgt spid="5"/>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42" presetClass="path" presetSubtype="0" accel="50000" decel="50000" fill="hold" grpId="4" nodeType="clickEffect">
                                  <p:stCondLst>
                                    <p:cond delay="0"/>
                                  </p:stCondLst>
                                  <p:childTnLst>
                                    <p:animMotion origin="layout" path="M 0.20872 -1.48148E-6 L 0.20886 -0.09584 " pathEditMode="relative" rAng="0" ptsTypes="AA">
                                      <p:cBhvr>
                                        <p:cTn id="206" dur="2000" fill="hold"/>
                                        <p:tgtEl>
                                          <p:spTgt spid="5"/>
                                        </p:tgtEl>
                                        <p:attrNameLst>
                                          <p:attrName>ppt_x</p:attrName>
                                          <p:attrName>ppt_y</p:attrName>
                                        </p:attrNameLst>
                                      </p:cBhvr>
                                      <p:rCtr x="-234" y="-4606"/>
                                    </p:animMotion>
                                  </p:childTnLst>
                                </p:cTn>
                              </p:par>
                            </p:childTnLst>
                          </p:cTn>
                        </p:par>
                      </p:childTnLst>
                    </p:cTn>
                  </p:par>
                  <p:par>
                    <p:cTn id="207" fill="hold">
                      <p:stCondLst>
                        <p:cond delay="indefinite"/>
                      </p:stCondLst>
                      <p:childTnLst>
                        <p:par>
                          <p:cTn id="208" fill="hold">
                            <p:stCondLst>
                              <p:cond delay="0"/>
                            </p:stCondLst>
                            <p:childTnLst>
                              <p:par>
                                <p:cTn id="209" presetID="42" presetClass="path" presetSubtype="0" accel="50000" decel="50000" fill="hold" grpId="4" nodeType="clickEffect">
                                  <p:stCondLst>
                                    <p:cond delay="0"/>
                                  </p:stCondLst>
                                  <p:childTnLst>
                                    <p:animMotion origin="layout" path="M 0.0711 1.11111E-6 L 0.27981 -1.48148E-6 " pathEditMode="relative" rAng="0" ptsTypes="AA">
                                      <p:cBhvr>
                                        <p:cTn id="210" dur="2000" fill="hold"/>
                                        <p:tgtEl>
                                          <p:spTgt spid="4"/>
                                        </p:tgtEl>
                                        <p:attrNameLst>
                                          <p:attrName>ppt_x</p:attrName>
                                          <p:attrName>ppt_y</p:attrName>
                                        </p:attrNameLst>
                                      </p:cBhvr>
                                      <p:rCtr x="10195" y="255"/>
                                    </p:animMotion>
                                  </p:childTnLst>
                                </p:cTn>
                              </p:par>
                            </p:childTnLst>
                          </p:cTn>
                        </p:par>
                      </p:childTnLst>
                    </p:cTn>
                  </p:par>
                  <p:par>
                    <p:cTn id="211" fill="hold">
                      <p:stCondLst>
                        <p:cond delay="indefinite"/>
                      </p:stCondLst>
                      <p:childTnLst>
                        <p:par>
                          <p:cTn id="212" fill="hold">
                            <p:stCondLst>
                              <p:cond delay="0"/>
                            </p:stCondLst>
                            <p:childTnLst>
                              <p:par>
                                <p:cTn id="213" presetID="42" presetClass="path" presetSubtype="0" accel="50000" decel="50000" fill="hold" grpId="5" nodeType="clickEffect">
                                  <p:stCondLst>
                                    <p:cond delay="0"/>
                                  </p:stCondLst>
                                  <p:childTnLst>
                                    <p:animMotion origin="layout" path="M 0.20885 -0.09583 L -0.00078 -0.09699 " pathEditMode="relative" rAng="0" ptsTypes="AA">
                                      <p:cBhvr>
                                        <p:cTn id="214" dur="2000" fill="hold"/>
                                        <p:tgtEl>
                                          <p:spTgt spid="5"/>
                                        </p:tgtEl>
                                        <p:attrNameLst>
                                          <p:attrName>ppt_x</p:attrName>
                                          <p:attrName>ppt_y</p:attrName>
                                        </p:attrNameLst>
                                      </p:cBhvr>
                                      <p:rCtr x="-10404" y="-394"/>
                                    </p:animMotion>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grpId="6" nodeType="clickEffect">
                                  <p:stCondLst>
                                    <p:cond delay="0"/>
                                  </p:stCondLst>
                                  <p:childTnLst>
                                    <p:animMotion origin="layout" path="M -0.00078 -0.09699 L 2.29167E-6 -4.81481E-6 " pathEditMode="relative" rAng="0" ptsTypes="AA">
                                      <p:cBhvr>
                                        <p:cTn id="218" dur="2000" fill="hold"/>
                                        <p:tgtEl>
                                          <p:spTgt spid="5"/>
                                        </p:tgtEl>
                                        <p:attrNameLst>
                                          <p:attrName>ppt_x</p:attrName>
                                          <p:attrName>ppt_y</p:attrName>
                                        </p:attrNameLst>
                                      </p:cBhvr>
                                      <p:rCtr x="273" y="4630"/>
                                    </p:animMotion>
                                  </p:childTnLst>
                                </p:cTn>
                              </p:par>
                            </p:childTnLst>
                          </p:cTn>
                        </p:par>
                      </p:childTnLst>
                    </p:cTn>
                  </p:par>
                  <p:par>
                    <p:cTn id="219" fill="hold">
                      <p:stCondLst>
                        <p:cond delay="indefinite"/>
                      </p:stCondLst>
                      <p:childTnLst>
                        <p:par>
                          <p:cTn id="220" fill="hold">
                            <p:stCondLst>
                              <p:cond delay="0"/>
                            </p:stCondLst>
                            <p:childTnLst>
                              <p:par>
                                <p:cTn id="221" presetID="10" presetClass="exit" presetSubtype="0" fill="hold" grpId="0" nodeType="clickEffect">
                                  <p:stCondLst>
                                    <p:cond delay="0"/>
                                  </p:stCondLst>
                                  <p:childTnLst>
                                    <p:animEffect transition="out" filter="fade">
                                      <p:cBhvr>
                                        <p:cTn id="222" dur="500"/>
                                        <p:tgtEl>
                                          <p:spTgt spid="34"/>
                                        </p:tgtEl>
                                      </p:cBhvr>
                                    </p:animEffect>
                                    <p:set>
                                      <p:cBhvr>
                                        <p:cTn id="223" dur="1" fill="hold">
                                          <p:stCondLst>
                                            <p:cond delay="499"/>
                                          </p:stCondLst>
                                        </p:cTn>
                                        <p:tgtEl>
                                          <p:spTgt spid="34"/>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36"/>
                                        </p:tgtEl>
                                        <p:attrNameLst>
                                          <p:attrName>style.visibility</p:attrName>
                                        </p:attrNameLst>
                                      </p:cBhvr>
                                      <p:to>
                                        <p:strVal val="visible"/>
                                      </p:to>
                                    </p:set>
                                    <p:animEffect transition="in" filter="fade">
                                      <p:cBhvr>
                                        <p:cTn id="228" dur="500"/>
                                        <p:tgtEl>
                                          <p:spTgt spid="36"/>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37"/>
                                        </p:tgtEl>
                                        <p:attrNameLst>
                                          <p:attrName>style.visibility</p:attrName>
                                        </p:attrNameLst>
                                      </p:cBhvr>
                                      <p:to>
                                        <p:strVal val="visible"/>
                                      </p:to>
                                    </p:set>
                                    <p:animEffect transition="in" filter="fade">
                                      <p:cBhvr>
                                        <p:cTn id="233" dur="500"/>
                                        <p:tgtEl>
                                          <p:spTgt spid="37"/>
                                        </p:tgtEl>
                                      </p:cBhvr>
                                    </p:animEffect>
                                  </p:childTnLst>
                                </p:cTn>
                              </p:par>
                            </p:childTnLst>
                          </p:cTn>
                        </p:par>
                      </p:childTnLst>
                    </p:cTn>
                  </p:par>
                  <p:par>
                    <p:cTn id="234" fill="hold">
                      <p:stCondLst>
                        <p:cond delay="indefinite"/>
                      </p:stCondLst>
                      <p:childTnLst>
                        <p:par>
                          <p:cTn id="235" fill="hold">
                            <p:stCondLst>
                              <p:cond delay="0"/>
                            </p:stCondLst>
                            <p:childTnLst>
                              <p:par>
                                <p:cTn id="236" presetID="42" presetClass="path" presetSubtype="0" accel="50000" decel="50000" fill="hold" grpId="2" nodeType="clickEffect">
                                  <p:stCondLst>
                                    <p:cond delay="0"/>
                                  </p:stCondLst>
                                  <p:childTnLst>
                                    <p:animMotion origin="layout" path="M 3.33333E-6 4.44444E-6 L 3.33333E-6 -0.09491 " pathEditMode="relative" rAng="0" ptsTypes="AA">
                                      <p:cBhvr>
                                        <p:cTn id="237" dur="2000" fill="hold"/>
                                        <p:tgtEl>
                                          <p:spTgt spid="11"/>
                                        </p:tgtEl>
                                        <p:attrNameLst>
                                          <p:attrName>ppt_x</p:attrName>
                                          <p:attrName>ppt_y</p:attrName>
                                        </p:attrNameLst>
                                      </p:cBhvr>
                                      <p:rCtr x="0" y="-4745"/>
                                    </p:animMotion>
                                  </p:childTnLst>
                                </p:cTn>
                              </p:par>
                            </p:childTnLst>
                          </p:cTn>
                        </p:par>
                      </p:childTnLst>
                    </p:cTn>
                  </p:par>
                  <p:par>
                    <p:cTn id="238" fill="hold">
                      <p:stCondLst>
                        <p:cond delay="indefinite"/>
                      </p:stCondLst>
                      <p:childTnLst>
                        <p:par>
                          <p:cTn id="239" fill="hold">
                            <p:stCondLst>
                              <p:cond delay="0"/>
                            </p:stCondLst>
                            <p:childTnLst>
                              <p:par>
                                <p:cTn id="240" presetID="42" presetClass="path" presetSubtype="0" accel="50000" decel="50000" fill="hold" grpId="9" nodeType="clickEffect">
                                  <p:stCondLst>
                                    <p:cond delay="0"/>
                                  </p:stCondLst>
                                  <p:childTnLst>
                                    <p:animMotion origin="layout" path="M -0.27982 2.22222E-6 L 0.13907 -0.00092 " pathEditMode="relative" rAng="0" ptsTypes="AA">
                                      <p:cBhvr>
                                        <p:cTn id="241" dur="2000" fill="hold"/>
                                        <p:tgtEl>
                                          <p:spTgt spid="10"/>
                                        </p:tgtEl>
                                        <p:attrNameLst>
                                          <p:attrName>ppt_x</p:attrName>
                                          <p:attrName>ppt_y</p:attrName>
                                        </p:attrNameLst>
                                      </p:cBhvr>
                                      <p:rCtr x="21146" y="139"/>
                                    </p:animMotion>
                                  </p:childTnLst>
                                </p:cTn>
                              </p:par>
                            </p:childTnLst>
                          </p:cTn>
                        </p:par>
                      </p:childTnLst>
                    </p:cTn>
                  </p:par>
                  <p:par>
                    <p:cTn id="242" fill="hold">
                      <p:stCondLst>
                        <p:cond delay="indefinite"/>
                      </p:stCondLst>
                      <p:childTnLst>
                        <p:par>
                          <p:cTn id="243" fill="hold">
                            <p:stCondLst>
                              <p:cond delay="0"/>
                            </p:stCondLst>
                            <p:childTnLst>
                              <p:par>
                                <p:cTn id="244" presetID="42" presetClass="path" presetSubtype="0" accel="50000" decel="50000" fill="hold" grpId="3" nodeType="clickEffect">
                                  <p:stCondLst>
                                    <p:cond delay="0"/>
                                  </p:stCondLst>
                                  <p:childTnLst>
                                    <p:animMotion origin="layout" path="M 3.33333E-6 -0.09491 L -0.41875 -0.09491 " pathEditMode="relative" rAng="0" ptsTypes="AA">
                                      <p:cBhvr>
                                        <p:cTn id="245" dur="2000" fill="hold"/>
                                        <p:tgtEl>
                                          <p:spTgt spid="11"/>
                                        </p:tgtEl>
                                        <p:attrNameLst>
                                          <p:attrName>ppt_x</p:attrName>
                                          <p:attrName>ppt_y</p:attrName>
                                        </p:attrNameLst>
                                      </p:cBhvr>
                                      <p:rCtr x="-20729" y="255"/>
                                    </p:animMotion>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grpId="4" nodeType="clickEffect">
                                  <p:stCondLst>
                                    <p:cond delay="0"/>
                                  </p:stCondLst>
                                  <p:childTnLst>
                                    <p:animMotion origin="layout" path="M -0.41875 -0.09491 L -0.41888 0.00092 " pathEditMode="relative" rAng="0" ptsTypes="AA">
                                      <p:cBhvr>
                                        <p:cTn id="249" dur="2000" fill="hold"/>
                                        <p:tgtEl>
                                          <p:spTgt spid="11"/>
                                        </p:tgtEl>
                                        <p:attrNameLst>
                                          <p:attrName>ppt_x</p:attrName>
                                          <p:attrName>ppt_y</p:attrName>
                                        </p:attrNameLst>
                                      </p:cBhvr>
                                      <p:rCtr x="13" y="4514"/>
                                    </p:animMotion>
                                  </p:childTnLst>
                                </p:cTn>
                              </p:par>
                            </p:childTnLst>
                          </p:cTn>
                        </p:par>
                      </p:childTnLst>
                    </p:cTn>
                  </p:par>
                  <p:par>
                    <p:cTn id="250" fill="hold">
                      <p:stCondLst>
                        <p:cond delay="indefinite"/>
                      </p:stCondLst>
                      <p:childTnLst>
                        <p:par>
                          <p:cTn id="251" fill="hold">
                            <p:stCondLst>
                              <p:cond delay="0"/>
                            </p:stCondLst>
                            <p:childTnLst>
                              <p:par>
                                <p:cTn id="252" presetID="1" presetClass="emph" presetSubtype="2" fill="hold" nodeType="clickEffect">
                                  <p:stCondLst>
                                    <p:cond delay="0"/>
                                  </p:stCondLst>
                                  <p:childTnLst>
                                    <p:animClr clrSpc="rgb" dir="cw">
                                      <p:cBhvr>
                                        <p:cTn id="253" dur="2000" fill="hold"/>
                                        <p:tgtEl>
                                          <p:spTgt spid="5"/>
                                        </p:tgtEl>
                                        <p:attrNameLst>
                                          <p:attrName>fillcolor</p:attrName>
                                        </p:attrNameLst>
                                      </p:cBhvr>
                                      <p:to>
                                        <a:srgbClr val="000000"/>
                                      </p:to>
                                    </p:animClr>
                                    <p:set>
                                      <p:cBhvr>
                                        <p:cTn id="254" dur="2000" fill="hold"/>
                                        <p:tgtEl>
                                          <p:spTgt spid="5"/>
                                        </p:tgtEl>
                                        <p:attrNameLst>
                                          <p:attrName>fill.type</p:attrName>
                                        </p:attrNameLst>
                                      </p:cBhvr>
                                      <p:to>
                                        <p:strVal val="solid"/>
                                      </p:to>
                                    </p:set>
                                    <p:set>
                                      <p:cBhvr>
                                        <p:cTn id="255" dur="2000" fill="hold"/>
                                        <p:tgtEl>
                                          <p:spTgt spid="5"/>
                                        </p:tgtEl>
                                        <p:attrNameLst>
                                          <p:attrName>fill.on</p:attrName>
                                        </p:attrNameLst>
                                      </p:cBhvr>
                                      <p:to>
                                        <p:strVal val="true"/>
                                      </p:to>
                                    </p:set>
                                  </p:childTnLst>
                                </p:cTn>
                              </p:par>
                              <p:par>
                                <p:cTn id="256" presetID="1" presetClass="emph" presetSubtype="2" fill="hold" nodeType="withEffect">
                                  <p:stCondLst>
                                    <p:cond delay="0"/>
                                  </p:stCondLst>
                                  <p:childTnLst>
                                    <p:animClr clrSpc="rgb" dir="cw">
                                      <p:cBhvr>
                                        <p:cTn id="257" dur="2000" fill="hold"/>
                                        <p:tgtEl>
                                          <p:spTgt spid="23"/>
                                        </p:tgtEl>
                                        <p:attrNameLst>
                                          <p:attrName>fillcolor</p:attrName>
                                        </p:attrNameLst>
                                      </p:cBhvr>
                                      <p:to>
                                        <a:srgbClr val="000000"/>
                                      </p:to>
                                    </p:animClr>
                                    <p:set>
                                      <p:cBhvr>
                                        <p:cTn id="258" dur="2000" fill="hold"/>
                                        <p:tgtEl>
                                          <p:spTgt spid="23"/>
                                        </p:tgtEl>
                                        <p:attrNameLst>
                                          <p:attrName>fill.type</p:attrName>
                                        </p:attrNameLst>
                                      </p:cBhvr>
                                      <p:to>
                                        <p:strVal val="solid"/>
                                      </p:to>
                                    </p:set>
                                    <p:set>
                                      <p:cBhvr>
                                        <p:cTn id="259" dur="2000" fill="hold"/>
                                        <p:tgtEl>
                                          <p:spTgt spid="23"/>
                                        </p:tgtEl>
                                        <p:attrNameLst>
                                          <p:attrName>fill.on</p:attrName>
                                        </p:attrNameLst>
                                      </p:cBhvr>
                                      <p:to>
                                        <p:strVal val="true"/>
                                      </p:to>
                                    </p:set>
                                  </p:childTnLst>
                                </p:cTn>
                              </p:par>
                            </p:childTnLst>
                          </p:cTn>
                        </p:par>
                      </p:childTnLst>
                    </p:cTn>
                  </p:par>
                  <p:par>
                    <p:cTn id="260" fill="hold">
                      <p:stCondLst>
                        <p:cond delay="indefinite"/>
                      </p:stCondLst>
                      <p:childTnLst>
                        <p:par>
                          <p:cTn id="261" fill="hold">
                            <p:stCondLst>
                              <p:cond delay="0"/>
                            </p:stCondLst>
                            <p:childTnLst>
                              <p:par>
                                <p:cTn id="262" presetID="1" presetClass="emph" presetSubtype="2" fill="hold" nodeType="clickEffect">
                                  <p:stCondLst>
                                    <p:cond delay="0"/>
                                  </p:stCondLst>
                                  <p:childTnLst>
                                    <p:animClr clrSpc="rgb" dir="cw">
                                      <p:cBhvr>
                                        <p:cTn id="263" dur="2000" fill="hold"/>
                                        <p:tgtEl>
                                          <p:spTgt spid="9"/>
                                        </p:tgtEl>
                                        <p:attrNameLst>
                                          <p:attrName>fillcolor</p:attrName>
                                        </p:attrNameLst>
                                      </p:cBhvr>
                                      <p:to>
                                        <a:srgbClr val="000000"/>
                                      </p:to>
                                    </p:animClr>
                                    <p:set>
                                      <p:cBhvr>
                                        <p:cTn id="264" dur="2000" fill="hold"/>
                                        <p:tgtEl>
                                          <p:spTgt spid="9"/>
                                        </p:tgtEl>
                                        <p:attrNameLst>
                                          <p:attrName>fill.type</p:attrName>
                                        </p:attrNameLst>
                                      </p:cBhvr>
                                      <p:to>
                                        <p:strVal val="solid"/>
                                      </p:to>
                                    </p:set>
                                    <p:set>
                                      <p:cBhvr>
                                        <p:cTn id="265" dur="2000" fill="hold"/>
                                        <p:tgtEl>
                                          <p:spTgt spid="9"/>
                                        </p:tgtEl>
                                        <p:attrNameLst>
                                          <p:attrName>fill.on</p:attrName>
                                        </p:attrNameLst>
                                      </p:cBhvr>
                                      <p:to>
                                        <p:strVal val="true"/>
                                      </p:to>
                                    </p:set>
                                  </p:childTnLst>
                                </p:cTn>
                              </p:par>
                            </p:childTnLst>
                          </p:cTn>
                        </p:par>
                      </p:childTnLst>
                    </p:cTn>
                  </p:par>
                  <p:par>
                    <p:cTn id="266" fill="hold">
                      <p:stCondLst>
                        <p:cond delay="indefinite"/>
                      </p:stCondLst>
                      <p:childTnLst>
                        <p:par>
                          <p:cTn id="267" fill="hold">
                            <p:stCondLst>
                              <p:cond delay="0"/>
                            </p:stCondLst>
                            <p:childTnLst>
                              <p:par>
                                <p:cTn id="268" presetID="10" presetClass="exit" presetSubtype="0" fill="hold" nodeType="clickEffect">
                                  <p:stCondLst>
                                    <p:cond delay="0"/>
                                  </p:stCondLst>
                                  <p:childTnLst>
                                    <p:animEffect transition="out" filter="fade">
                                      <p:cBhvr>
                                        <p:cTn id="269" dur="500"/>
                                        <p:tgtEl>
                                          <p:spTgt spid="3"/>
                                        </p:tgtEl>
                                      </p:cBhvr>
                                    </p:animEffect>
                                    <p:set>
                                      <p:cBhvr>
                                        <p:cTn id="270" dur="1" fill="hold">
                                          <p:stCondLst>
                                            <p:cond delay="499"/>
                                          </p:stCondLst>
                                        </p:cTn>
                                        <p:tgtEl>
                                          <p:spTgt spid="3"/>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grpId="0" nodeType="clickEffect">
                                  <p:stCondLst>
                                    <p:cond delay="0"/>
                                  </p:stCondLst>
                                  <p:childTnLst>
                                    <p:set>
                                      <p:cBhvr>
                                        <p:cTn id="274" dur="1" fill="hold">
                                          <p:stCondLst>
                                            <p:cond delay="0"/>
                                          </p:stCondLst>
                                        </p:cTn>
                                        <p:tgtEl>
                                          <p:spTgt spid="50"/>
                                        </p:tgtEl>
                                        <p:attrNameLst>
                                          <p:attrName>style.visibility</p:attrName>
                                        </p:attrNameLst>
                                      </p:cBhvr>
                                      <p:to>
                                        <p:strVal val="visible"/>
                                      </p:to>
                                    </p:set>
                                    <p:animEffect transition="in" filter="fade">
                                      <p:cBhvr>
                                        <p:cTn id="275" dur="500"/>
                                        <p:tgtEl>
                                          <p:spTgt spid="50"/>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38"/>
                                        </p:tgtEl>
                                        <p:attrNameLst>
                                          <p:attrName>style.visibility</p:attrName>
                                        </p:attrNameLst>
                                      </p:cBhvr>
                                      <p:to>
                                        <p:strVal val="visible"/>
                                      </p:to>
                                    </p:set>
                                    <p:animEffect transition="in" filter="fade">
                                      <p:cBhvr>
                                        <p:cTn id="280" dur="500"/>
                                        <p:tgtEl>
                                          <p:spTgt spid="38"/>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2"/>
                                        </p:tgtEl>
                                        <p:attrNameLst>
                                          <p:attrName>style.visibility</p:attrName>
                                        </p:attrNameLst>
                                      </p:cBhvr>
                                      <p:to>
                                        <p:strVal val="visible"/>
                                      </p:to>
                                    </p:set>
                                    <p:animEffect transition="in" filter="fade">
                                      <p:cBhvr>
                                        <p:cTn id="285" dur="500"/>
                                        <p:tgtEl>
                                          <p:spTgt spid="2"/>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52"/>
                                        </p:tgtEl>
                                        <p:attrNameLst>
                                          <p:attrName>style.visibility</p:attrName>
                                        </p:attrNameLst>
                                      </p:cBhvr>
                                      <p:to>
                                        <p:strVal val="visible"/>
                                      </p:to>
                                    </p:set>
                                    <p:animEffect transition="in" filter="fade">
                                      <p:cBhvr>
                                        <p:cTn id="29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 grpId="5" animBg="1"/>
      <p:bldP spid="5" grpId="6" animBg="1"/>
      <p:bldP spid="7" grpId="0" animBg="1"/>
      <p:bldP spid="7" grpId="1" animBg="1"/>
      <p:bldP spid="7" grpId="2" animBg="1"/>
      <p:bldP spid="9" grpId="0" animBg="1"/>
      <p:bldP spid="9" grpId="1" animBg="1"/>
      <p:bldP spid="9" grpId="2" animBg="1"/>
      <p:bldP spid="9" grpId="3" animBg="1"/>
      <p:bldP spid="9" grpId="4" animBg="1"/>
      <p:bldP spid="9" grpId="5" animBg="1"/>
      <p:bldP spid="10" grpId="0" animBg="1"/>
      <p:bldP spid="10" grpId="1" animBg="1"/>
      <p:bldP spid="10" grpId="2" animBg="1"/>
      <p:bldP spid="10" grpId="3" animBg="1"/>
      <p:bldP spid="10" grpId="4" animBg="1"/>
      <p:bldP spid="10" grpId="5" animBg="1"/>
      <p:bldP spid="10" grpId="6" animBg="1"/>
      <p:bldP spid="10" grpId="7" animBg="1"/>
      <p:bldP spid="10" grpId="8" animBg="1"/>
      <p:bldP spid="10" grpId="9" animBg="1"/>
      <p:bldP spid="11" grpId="0" animBg="1"/>
      <p:bldP spid="11" grpId="1" animBg="1"/>
      <p:bldP spid="11" grpId="2" animBg="1"/>
      <p:bldP spid="11" grpId="3" animBg="1"/>
      <p:bldP spid="11" grpId="4" animBg="1"/>
      <p:bldP spid="13" grpId="0"/>
      <p:bldP spid="14" grpId="0"/>
      <p:bldP spid="15" grpId="0"/>
      <p:bldP spid="16" grpId="0"/>
      <p:bldP spid="17" grpId="0"/>
      <p:bldP spid="18" grpId="0"/>
      <p:bldP spid="19" grpId="0"/>
      <p:bldP spid="23" grpId="0" animBg="1"/>
      <p:bldP spid="23" grpId="1" animBg="1"/>
      <p:bldP spid="23" grpId="2" animBg="1"/>
      <p:bldP spid="24" grpId="0" animBg="1"/>
      <p:bldP spid="29" grpId="0" animBg="1"/>
      <p:bldP spid="29" grpId="1" animBg="1"/>
      <p:bldP spid="29" grpId="2" animBg="1"/>
      <p:bldP spid="31" grpId="0" animBg="1"/>
      <p:bldP spid="31" grpId="1" animBg="1"/>
      <p:bldP spid="33" grpId="0" animBg="1"/>
      <p:bldP spid="33" grpId="1" animBg="1"/>
      <p:bldP spid="34" grpId="0" animBg="1"/>
      <p:bldP spid="34" grpId="1" animBg="1"/>
      <p:bldP spid="36" grpId="0" animBg="1"/>
      <p:bldP spid="37" grpId="0" animBg="1"/>
      <p:bldP spid="50" grpId="0" animBg="1"/>
      <p:bldP spid="52"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342624" y="280841"/>
            <a:ext cx="11506751" cy="602011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F0"/>
                </a:solidFill>
                <a:effectLst/>
                <a:uLnTx/>
                <a:uFillTx/>
                <a:latin typeface="Calibri Light"/>
                <a:ea typeface="+mn-ea"/>
                <a:cs typeface="+mn-cs"/>
              </a:rPr>
              <a:t>void </a:t>
            </a:r>
            <a:r>
              <a:rPr kumimoji="0" lang="en-US" sz="2400" b="0" i="0" u="none" strike="noStrike" kern="1200" cap="none" spc="0" normalizeH="0" baseline="0" noProof="0" dirty="0">
                <a:ln>
                  <a:noFill/>
                </a:ln>
                <a:solidFill>
                  <a:srgbClr val="C00000"/>
                </a:solidFill>
                <a:effectLst/>
                <a:uLnTx/>
                <a:uFillTx/>
                <a:latin typeface="Calibri Light"/>
                <a:ea typeface="+mn-ea"/>
                <a:cs typeface="+mn-cs"/>
              </a:rPr>
              <a:t>shift</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a:t>
            </a:r>
            <a:r>
              <a:rPr kumimoji="0" lang="en-US" sz="2400" b="0" i="0" u="none" strike="noStrike" kern="1200" cap="none" spc="0" normalizeH="0" baseline="0" noProof="0" dirty="0" err="1">
                <a:ln>
                  <a:noFill/>
                </a:ln>
                <a:solidFill>
                  <a:srgbClr val="0070C0"/>
                </a:solidFill>
                <a:effectLst/>
                <a:uLnTx/>
                <a:uFillTx/>
                <a:latin typeface="Calibri"/>
                <a:ea typeface="+mn-ea"/>
                <a:cs typeface="+mn-cs"/>
              </a:rPr>
              <a:t>int</a:t>
            </a:r>
            <a:r>
              <a:rPr kumimoji="0" 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sz="2400" b="0" i="0" u="none" strike="noStrike" kern="1200" cap="none" spc="0" normalizeH="0" baseline="0" noProof="0" dirty="0">
                <a:ln>
                  <a:noFill/>
                </a:ln>
                <a:solidFill>
                  <a:prstClr val="black"/>
                </a:solidFill>
                <a:effectLst/>
                <a:uLnTx/>
                <a:uFillTx/>
                <a:latin typeface="Calibri"/>
                <a:ea typeface="+mn-ea"/>
                <a:cs typeface="+mn-cs"/>
              </a:rPr>
              <a:t>a[]</a:t>
            </a:r>
            <a:r>
              <a:rPr kumimoji="0" 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sz="2400" b="0" i="0" u="none" strike="noStrike" kern="1200" cap="none" spc="0" normalizeH="0" baseline="0" noProof="0" dirty="0" err="1">
                <a:ln>
                  <a:noFill/>
                </a:ln>
                <a:solidFill>
                  <a:srgbClr val="0070C0"/>
                </a:solidFill>
                <a:effectLst/>
                <a:uLnTx/>
                <a:uFillTx/>
                <a:latin typeface="Calibri Light"/>
                <a:ea typeface="+mn-ea"/>
                <a:cs typeface="+mn-cs"/>
              </a:rPr>
              <a:t>int</a:t>
            </a:r>
            <a:r>
              <a:rPr kumimoji="0" lang="en-US" sz="2400" b="0" i="0" u="none" strike="noStrike" kern="1200" cap="none" spc="0" normalizeH="0" baseline="0" noProof="0" dirty="0">
                <a:ln>
                  <a:noFill/>
                </a:ln>
                <a:solidFill>
                  <a:srgbClr val="0070C0"/>
                </a:solidFill>
                <a:effectLst/>
                <a:uLnTx/>
                <a:uFillTx/>
                <a:latin typeface="Calibri Light"/>
                <a:ea typeface="+mn-ea"/>
                <a:cs typeface="+mn-cs"/>
              </a:rPr>
              <a:t> </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i</a:t>
            </a:r>
            <a:r>
              <a:rPr kumimoji="0" lang="en-US" sz="2400" b="0" i="0" u="none" strike="noStrike" kern="1200" cap="none" spc="0" normalizeH="0" baseline="0" noProof="0" dirty="0">
                <a:ln>
                  <a:noFill/>
                </a:ln>
                <a:solidFill>
                  <a:srgbClr val="0070C0"/>
                </a:solidFill>
                <a:effectLst/>
                <a:uLnTx/>
                <a:uFillTx/>
                <a:latin typeface="Calibri Light"/>
                <a:ea typeface="+mn-ea"/>
                <a:cs typeface="+mn-cs"/>
              </a:rPr>
              <a:t>, </a:t>
            </a:r>
            <a:r>
              <a:rPr kumimoji="0" lang="en-US" sz="2400" b="0" i="0" u="none" strike="noStrike" kern="1200" cap="none" spc="0" normalizeH="0" baseline="0" noProof="0" dirty="0" err="1">
                <a:ln>
                  <a:noFill/>
                </a:ln>
                <a:solidFill>
                  <a:srgbClr val="0070C0"/>
                </a:solidFill>
                <a:effectLst/>
                <a:uLnTx/>
                <a:uFillTx/>
                <a:latin typeface="Calibri Light"/>
                <a:ea typeface="+mn-ea"/>
                <a:cs typeface="+mn-cs"/>
              </a:rPr>
              <a:t>int</a:t>
            </a:r>
            <a:r>
              <a:rPr kumimoji="0" lang="en-US" sz="2400" b="0" i="0" u="none" strike="noStrike" kern="1200" cap="none" spc="0" normalizeH="0" baseline="0" noProof="0" dirty="0">
                <a:ln>
                  <a:noFill/>
                </a:ln>
                <a:solidFill>
                  <a:srgbClr val="0070C0"/>
                </a:solidFill>
                <a:effectLst/>
                <a:uLnTx/>
                <a:uFillTx/>
                <a:latin typeface="Calibri Light"/>
                <a:ea typeface="+mn-ea"/>
                <a:cs typeface="+mn-cs"/>
              </a:rPr>
              <a:t> </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n)</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err="1">
                <a:ln>
                  <a:noFill/>
                </a:ln>
                <a:solidFill>
                  <a:srgbClr val="00B0F0"/>
                </a:solidFill>
                <a:effectLst/>
                <a:uLnTx/>
                <a:uFillTx/>
                <a:latin typeface="Calibri Light"/>
                <a:ea typeface="+mn-ea"/>
                <a:cs typeface="+mn-cs"/>
              </a:rPr>
              <a:t>int</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j = 2*</a:t>
            </a:r>
            <a:r>
              <a:rPr kumimoji="0" lang="en-US" sz="2400" b="0" i="0" u="none" strike="noStrike" kern="1200" cap="none" spc="0" normalizeH="0" baseline="0" noProof="0" dirty="0" err="1">
                <a:ln>
                  <a:noFill/>
                </a:ln>
                <a:solidFill>
                  <a:prstClr val="black"/>
                </a:solidFill>
                <a:effectLst/>
                <a:uLnTx/>
                <a:uFillTx/>
                <a:latin typeface="Calibri Light"/>
                <a:ea typeface="+mn-ea"/>
                <a:cs typeface="+mn-cs"/>
              </a:rPr>
              <a:t>i+1</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a:ln>
                  <a:noFill/>
                </a:ln>
                <a:solidFill>
                  <a:srgbClr val="00B0F0"/>
                </a:solidFill>
                <a:effectLst/>
                <a:uLnTx/>
                <a:uFillTx/>
                <a:latin typeface="Calibri"/>
                <a:ea typeface="+mn-ea"/>
                <a:cs typeface="+mn-cs"/>
              </a:rPr>
              <a:t>if</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(j&gt;=n)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nếu</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2000" b="0" i="1" u="none" strike="noStrike" kern="1200" cap="none" spc="0" normalizeH="0" baseline="0" noProof="0" dirty="0">
                <a:ln>
                  <a:noFill/>
                </a:ln>
                <a:solidFill>
                  <a:srgbClr val="C00000"/>
                </a:solidFill>
                <a:effectLst/>
                <a:uLnTx/>
                <a:uFillTx/>
                <a:latin typeface="Calibri"/>
                <a:ea typeface="+mn-ea"/>
                <a:cs typeface="+mn-cs"/>
              </a:rPr>
              <a:t> j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không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tồn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tại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trong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danh</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sách</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đang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xét</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thì</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thoát</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khỏi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chương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trình</a:t>
            </a: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a:ln>
                  <a:noFill/>
                </a:ln>
                <a:solidFill>
                  <a:srgbClr val="00B0F0"/>
                </a:solidFill>
                <a:effectLst/>
                <a:uLnTx/>
                <a:uFillTx/>
                <a:latin typeface="Calibri Light"/>
                <a:ea typeface="+mn-ea"/>
                <a:cs typeface="+mn-cs"/>
              </a:rPr>
              <a:t>return</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F0"/>
                </a:solidFill>
                <a:effectLst/>
                <a:uLnTx/>
                <a:uFillTx/>
                <a:latin typeface="Calibri Light"/>
                <a:ea typeface="+mn-ea"/>
                <a:cs typeface="+mn-cs"/>
              </a:rPr>
              <a:t>	if </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(j+1 &lt;n)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nếu</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tồn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tại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2000" b="0" i="1" u="none" strike="noStrike" kern="1200" cap="none" spc="0" normalizeH="0" baseline="0" noProof="0" dirty="0">
                <a:ln>
                  <a:noFill/>
                </a:ln>
                <a:solidFill>
                  <a:srgbClr val="C00000"/>
                </a:solidFill>
                <a:effectLst/>
                <a:uLnTx/>
                <a:uFillTx/>
                <a:latin typeface="Calibri"/>
                <a:ea typeface="+mn-ea"/>
                <a:cs typeface="+mn-cs"/>
              </a:rPr>
              <a:t> j+1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trong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danh</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sách</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đang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xét</a:t>
            </a: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a:ln>
                  <a:noFill/>
                </a:ln>
                <a:solidFill>
                  <a:srgbClr val="00B0F0"/>
                </a:solidFill>
                <a:effectLst/>
                <a:uLnTx/>
                <a:uFillTx/>
                <a:latin typeface="Calibri Light"/>
                <a:ea typeface="+mn-ea"/>
                <a:cs typeface="+mn-cs"/>
              </a:rPr>
              <a:t>if </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a[j]&lt;a[j+1] )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nếu</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2000" b="0" i="1" u="none" strike="noStrike" kern="1200" cap="none" spc="0" normalizeH="0" baseline="0" noProof="0" dirty="0">
                <a:ln>
                  <a:noFill/>
                </a:ln>
                <a:solidFill>
                  <a:srgbClr val="C00000"/>
                </a:solidFill>
                <a:effectLst/>
                <a:uLnTx/>
                <a:uFillTx/>
                <a:latin typeface="Calibri"/>
                <a:ea typeface="+mn-ea"/>
                <a:cs typeface="+mn-cs"/>
              </a:rPr>
              <a:t> j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tồn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tại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a[j] &lt;a[j+1]</a:t>
            </a: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Light"/>
                <a:ea typeface="+mn-ea"/>
                <a:cs typeface="+mn-cs"/>
              </a:rPr>
              <a:t>j++</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Lưu</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lớn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hơn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trong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hai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là</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2000" b="0" i="1" u="none" strike="noStrike" kern="1200" cap="none" spc="0" normalizeH="0" baseline="0" noProof="0" dirty="0">
                <a:ln>
                  <a:noFill/>
                </a:ln>
                <a:solidFill>
                  <a:srgbClr val="C00000"/>
                </a:solidFill>
                <a:effectLst/>
                <a:uLnTx/>
                <a:uFillTx/>
                <a:latin typeface="Calibri"/>
                <a:ea typeface="+mn-ea"/>
                <a:cs typeface="+mn-cs"/>
              </a:rPr>
              <a:t> j</a:t>
            </a: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F0"/>
                </a:solidFill>
                <a:effectLst/>
                <a:uLnTx/>
                <a:uFillTx/>
                <a:latin typeface="Calibri Light"/>
                <a:ea typeface="+mn-ea"/>
                <a:cs typeface="+mn-cs"/>
              </a:rPr>
              <a:t>	if</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(a[i] &gt;= a[j] )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Xét</a:t>
            </a:r>
            <a:r>
              <a:rPr kumimoji="0" lang="en-US" sz="2000" b="0" i="1" u="none" strike="noStrike" kern="1200" cap="none" spc="0" normalizeH="0" baseline="0" noProof="0" dirty="0">
                <a:ln>
                  <a:noFill/>
                </a:ln>
                <a:solidFill>
                  <a:srgbClr val="C00000"/>
                </a:solidFill>
                <a:effectLst/>
                <a:uLnTx/>
                <a:uFillTx/>
                <a:latin typeface="Calibri"/>
                <a:ea typeface="+mn-ea"/>
                <a:cs typeface="+mn-cs"/>
              </a:rPr>
              <a:t> a[</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là</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lớn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nhất</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F0"/>
                </a:solidFill>
                <a:effectLst/>
                <a:uLnTx/>
                <a:uFillTx/>
                <a:latin typeface="Calibri Light"/>
                <a:ea typeface="+mn-ea"/>
                <a:cs typeface="+mn-cs"/>
              </a:rPr>
              <a:t>		return</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0" i="1" u="none" strike="noStrike" kern="1200" cap="none" spc="0" normalizeH="0" baseline="0" noProof="0" dirty="0">
                <a:ln>
                  <a:noFill/>
                </a:ln>
                <a:solidFill>
                  <a:srgbClr val="C00000"/>
                </a:solidFill>
                <a:effectLst/>
                <a:uLnTx/>
                <a:uFillTx/>
                <a:latin typeface="Calibri"/>
                <a:ea typeface="+mn-ea"/>
                <a:cs typeface="+mn-cs"/>
              </a:rPr>
              <a:t>//</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Thoát</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chương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trình</a:t>
            </a:r>
            <a:endParaRPr kumimoji="0" lang="en-US" sz="20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a:ln>
                  <a:noFill/>
                </a:ln>
                <a:solidFill>
                  <a:srgbClr val="00B0F0"/>
                </a:solidFill>
                <a:effectLst/>
                <a:uLnTx/>
                <a:uFillTx/>
                <a:latin typeface="Calibri Light"/>
                <a:ea typeface="+mn-ea"/>
                <a:cs typeface="+mn-cs"/>
              </a:rPr>
              <a:t>else</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 {		</a:t>
            </a:r>
            <a:r>
              <a:rPr kumimoji="0" lang="en-US" sz="2000" b="0" i="1" u="none" strike="noStrike" kern="1200" cap="none" spc="0" normalizeH="0" baseline="0" noProof="0" dirty="0">
                <a:ln>
                  <a:noFill/>
                </a:ln>
                <a:solidFill>
                  <a:srgbClr val="C00000"/>
                </a:solidFill>
                <a:effectLst/>
                <a:uLnTx/>
                <a:uFillTx/>
                <a:latin typeface="Calibri"/>
                <a:ea typeface="+mn-ea"/>
                <a:cs typeface="+mn-cs"/>
              </a:rPr>
              <a:t> //a[</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không</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phải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là</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lớn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nhất</a:t>
            </a:r>
            <a:endParaRPr kumimoji="0" lang="en-US" sz="2000" b="0" i="1" u="none" strike="noStrike" kern="1200" cap="none" spc="0" normalizeH="0" baseline="0" noProof="0" dirty="0">
              <a:ln>
                <a:noFill/>
              </a:ln>
              <a:solidFill>
                <a:srgbClr val="C00000"/>
              </a:solidFill>
              <a:effectLst/>
              <a:uLnTx/>
              <a:uFillTx/>
              <a:latin typeface="Calibri"/>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Hoán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với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lớn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nhất</a:t>
            </a:r>
            <a:r>
              <a:rPr kumimoji="0" lang="en-US" sz="2000" b="0" i="1" u="none" strike="noStrike" kern="1200" cap="none" spc="0" normalizeH="0" baseline="0" noProof="0" dirty="0">
                <a:ln>
                  <a:noFill/>
                </a:ln>
                <a:solidFill>
                  <a:srgbClr val="C00000"/>
                </a:solidFill>
                <a:effectLst/>
                <a:uLnTx/>
                <a:uFillTx/>
                <a:latin typeface="Calibri"/>
                <a:ea typeface="+mn-ea"/>
                <a:cs typeface="+mn-cs"/>
              </a:rPr>
              <a:t> max{a[2*i+1],a[2*i+2]}</a:t>
            </a:r>
            <a:endParaRPr kumimoji="0" lang="en-US" sz="20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int x = a[</a:t>
            </a:r>
            <a:r>
              <a:rPr kumimoji="0" lang="en-US" sz="24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2400" b="0" i="0" u="none" strike="noStrike" kern="1200" cap="none" spc="0" normalizeH="0" baseline="0" noProof="0" dirty="0">
                <a:ln>
                  <a:noFill/>
                </a:ln>
                <a:solidFill>
                  <a:prstClr val="black"/>
                </a:solidFill>
                <a:effectLst/>
                <a:uLnTx/>
                <a:uFillTx/>
                <a:latin typeface="Calibri Light"/>
                <a:ea typeface="+mn-ea"/>
                <a:cs typeface="+mn-cs"/>
              </a:rPr>
              <a:t>];</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a[i] = a[j];</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a[j] = x;</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r>
              <a:rPr kumimoji="0" lang="en-US" sz="2400" b="0" i="0" u="none" strike="noStrike" kern="1200" cap="none" spc="0" normalizeH="0" baseline="0" noProof="0" dirty="0">
                <a:ln>
                  <a:noFill/>
                </a:ln>
                <a:solidFill>
                  <a:srgbClr val="C00000"/>
                </a:solidFill>
                <a:effectLst/>
                <a:uLnTx/>
                <a:uFillTx/>
                <a:latin typeface="Calibri"/>
                <a:ea typeface="+mn-ea"/>
                <a:cs typeface="+mn-cs"/>
              </a:rPr>
              <a:t>shift</a:t>
            </a:r>
            <a:r>
              <a:rPr kumimoji="0" lang="en-US" sz="2400" b="0" i="0" u="none" strike="noStrike" kern="1200" cap="none" spc="0" normalizeH="0" baseline="0" noProof="0" dirty="0">
                <a:ln>
                  <a:noFill/>
                </a:ln>
                <a:solidFill>
                  <a:prstClr val="black"/>
                </a:solidFill>
                <a:effectLst/>
                <a:uLnTx/>
                <a:uFillTx/>
                <a:latin typeface="Calibri"/>
                <a:ea typeface="+mn-ea"/>
                <a:cs typeface="+mn-cs"/>
              </a:rPr>
              <a:t>(a, j, n);</a:t>
            </a:r>
            <a:r>
              <a:rPr kumimoji="0" lang="en-US" sz="24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Xét</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tính</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lan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truyền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tại</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vừa</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hoán</a:t>
            </a:r>
            <a:r>
              <a:rPr kumimoji="0" lang="en-US" sz="2000" b="0" i="1" u="none" strike="noStrike" kern="1200" cap="none" spc="0" normalizeH="0" baseline="0" noProof="0" dirty="0">
                <a:ln>
                  <a:noFill/>
                </a:ln>
                <a:solidFill>
                  <a:srgbClr val="C00000"/>
                </a:solidFill>
                <a:effectLst/>
                <a:uLnTx/>
                <a:uFillTx/>
                <a:latin typeface="Calibri"/>
                <a:ea typeface="+mn-ea"/>
                <a:cs typeface="+mn-cs"/>
              </a:rPr>
              <a:t> </a:t>
            </a:r>
            <a:r>
              <a:rPr kumimoji="0" lang="en-US" sz="2000" b="0" i="1" u="none" strike="noStrike" kern="1200" cap="none" spc="0" normalizeH="0" baseline="0" noProof="0" dirty="0" err="1">
                <a:ln>
                  <a:noFill/>
                </a:ln>
                <a:solidFill>
                  <a:srgbClr val="C00000"/>
                </a:solidFill>
                <a:effectLst/>
                <a:uLnTx/>
                <a:uFillTx/>
                <a:latin typeface="Calibri"/>
                <a:ea typeface="+mn-ea"/>
                <a:cs typeface="+mn-cs"/>
              </a:rPr>
              <a:t>đổi</a:t>
            </a:r>
            <a:r>
              <a:rPr kumimoji="0" lang="en-US" sz="2000" b="0" i="1" u="none" strike="noStrike" kern="1200" cap="none" spc="0" normalizeH="0" baseline="0" noProof="0" dirty="0">
                <a:ln>
                  <a:noFill/>
                </a:ln>
                <a:solidFill>
                  <a:srgbClr val="C00000"/>
                </a:solidFill>
                <a:effectLst/>
                <a:uLnTx/>
                <a:uFillTx/>
                <a:latin typeface="Calibri"/>
                <a:ea typeface="+mn-ea"/>
                <a:cs typeface="+mn-cs"/>
              </a:rPr>
              <a:t> j</a:t>
            </a:r>
            <a:endParaRPr kumimoji="0" lang="en-US" sz="20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	}</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109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3"/>
          <p:cNvSpPr txBox="1">
            <a:spLocks noChangeArrowheads="1"/>
          </p:cNvSpPr>
          <p:nvPr/>
        </p:nvSpPr>
        <p:spPr bwMode="auto">
          <a:xfrm>
            <a:off x="262336" y="1067591"/>
            <a:ext cx="11708599" cy="457971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Light"/>
                <a:ea typeface="+mn-ea"/>
                <a:cs typeface="+mn-cs"/>
              </a:rPr>
              <a:t>void </a:t>
            </a:r>
            <a:r>
              <a:rPr kumimoji="0" lang="en-US" sz="1800" b="0" i="0" u="none" strike="noStrike" kern="1200" cap="none" spc="0" normalizeH="0" baseline="0" noProof="0" dirty="0" err="1">
                <a:ln>
                  <a:noFill/>
                </a:ln>
                <a:solidFill>
                  <a:srgbClr val="C00000"/>
                </a:solidFill>
                <a:effectLst/>
                <a:uLnTx/>
                <a:uFillTx/>
                <a:latin typeface="Calibri Light"/>
                <a:ea typeface="+mn-ea"/>
                <a:cs typeface="+mn-cs"/>
              </a:rPr>
              <a:t>HeapSort</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a:t>
            </a:r>
            <a:r>
              <a:rPr kumimoji="0" lang="en-US" sz="1800" b="0" i="0" u="none" strike="noStrike" kern="1200" cap="none" spc="0" normalizeH="0" baseline="0" noProof="0" dirty="0" err="1">
                <a:ln>
                  <a:noFill/>
                </a:ln>
                <a:solidFill>
                  <a:srgbClr val="0070C0"/>
                </a:solidFill>
                <a:effectLst/>
                <a:uLnTx/>
                <a:uFillTx/>
                <a:latin typeface="Calibri"/>
                <a:ea typeface="+mn-ea"/>
                <a:cs typeface="+mn-cs"/>
              </a:rPr>
              <a:t>int</a:t>
            </a:r>
            <a:r>
              <a:rPr kumimoji="0" lang="en-US" sz="1800" b="0" i="0" u="none" strike="noStrike" kern="1200" cap="none" spc="0" normalizeH="0" baseline="0" noProof="0" dirty="0">
                <a:ln>
                  <a:noFill/>
                </a:ln>
                <a:solidFill>
                  <a:srgbClr val="0070C0"/>
                </a:solidFill>
                <a:effectLst/>
                <a:uLnTx/>
                <a:uFillTx/>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a[]</a:t>
            </a:r>
            <a:r>
              <a:rPr kumimoji="0" lang="en-US" sz="1800" b="0" i="0" u="none" strike="noStrike" kern="1200" cap="none" spc="0" normalizeH="0" baseline="0" noProof="0" dirty="0">
                <a:ln>
                  <a:noFill/>
                </a:ln>
                <a:solidFill>
                  <a:srgbClr val="0070C0"/>
                </a:solidFill>
                <a:effectLst/>
                <a:uLnTx/>
                <a:uFillTx/>
                <a:latin typeface="Calibri"/>
                <a:ea typeface="+mn-ea"/>
                <a:cs typeface="+mn-cs"/>
              </a:rPr>
              <a:t>, </a:t>
            </a:r>
            <a:r>
              <a:rPr kumimoji="0" lang="en-US" sz="1800" b="0" i="0" u="none" strike="noStrike" kern="1200" cap="none" spc="0" normalizeH="0" baseline="0" noProof="0" dirty="0" err="1">
                <a:ln>
                  <a:noFill/>
                </a:ln>
                <a:solidFill>
                  <a:srgbClr val="0070C0"/>
                </a:solidFill>
                <a:effectLst/>
                <a:uLnTx/>
                <a:uFillTx/>
                <a:latin typeface="Calibri Light"/>
                <a:ea typeface="+mn-ea"/>
                <a:cs typeface="+mn-cs"/>
              </a:rPr>
              <a:t>int</a:t>
            </a:r>
            <a:r>
              <a:rPr kumimoji="0" lang="en-US" sz="1800" b="0" i="0" u="none" strike="noStrike" kern="1200" cap="none" spc="0" normalizeH="0" baseline="0" noProof="0" dirty="0">
                <a:ln>
                  <a:noFill/>
                </a:ln>
                <a:solidFill>
                  <a:srgbClr val="0070C0"/>
                </a:solidFill>
                <a:effectLst/>
                <a:uLnTx/>
                <a:uFillTx/>
                <a:latin typeface="Calibri Light"/>
                <a:ea typeface="+mn-ea"/>
                <a:cs typeface="+mn-cs"/>
              </a:rPr>
              <a:t> </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n)</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1800" b="0" i="0" u="none" strike="noStrike" kern="1200" cap="none" spc="0" normalizeH="0" baseline="0" noProof="0" dirty="0">
                <a:ln>
                  <a:noFill/>
                </a:ln>
                <a:solidFill>
                  <a:srgbClr val="00B0F0"/>
                </a:solidFill>
                <a:effectLst/>
                <a:uLnTx/>
                <a:uFillTx/>
                <a:latin typeface="Calibri Light"/>
                <a:ea typeface="+mn-ea"/>
                <a:cs typeface="+mn-cs"/>
              </a:rPr>
              <a:t>int</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 = n/2-1;</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Light"/>
                <a:ea typeface="+mn-ea"/>
                <a:cs typeface="+mn-cs"/>
              </a:rPr>
              <a:t>	while </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 &gt;=0) </a:t>
            </a:r>
            <a:r>
              <a:rPr kumimoji="0" lang="en-US" sz="1800" b="0" i="1" u="none" strike="noStrike" kern="1200" cap="none" spc="0" normalizeH="0" baseline="0" noProof="0" dirty="0">
                <a:ln>
                  <a:noFill/>
                </a:ln>
                <a:solidFill>
                  <a:srgbClr val="C00000"/>
                </a:solidFill>
                <a:effectLst/>
                <a:uLnTx/>
                <a:uFillTx/>
                <a:latin typeface="Calibri Light"/>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Light"/>
                <a:ea typeface="+mn-ea"/>
                <a:cs typeface="+mn-cs"/>
              </a:rPr>
              <a:t>tạo</a:t>
            </a:r>
            <a:r>
              <a:rPr kumimoji="0" lang="en-US" sz="1800" b="0" i="1" u="none" strike="noStrike" kern="1200" cap="none" spc="0" normalizeH="0" baseline="0" noProof="0" dirty="0">
                <a:ln>
                  <a:noFill/>
                </a:ln>
                <a:solidFill>
                  <a:srgbClr val="C00000"/>
                </a:solidFill>
                <a:effectLst/>
                <a:uLnTx/>
                <a:uFillTx/>
                <a:latin typeface="Calibri Light"/>
                <a:ea typeface="+mn-ea"/>
                <a:cs typeface="+mn-cs"/>
              </a:rPr>
              <a:t> heap ban </a:t>
            </a:r>
            <a:r>
              <a:rPr kumimoji="0" lang="en-US" sz="1800" b="0" i="1" u="none" strike="noStrike" kern="1200" cap="none" spc="0" normalizeH="0" baseline="0" noProof="0" dirty="0" err="1">
                <a:ln>
                  <a:noFill/>
                </a:ln>
                <a:solidFill>
                  <a:srgbClr val="C00000"/>
                </a:solidFill>
                <a:effectLst/>
                <a:uLnTx/>
                <a:uFillTx/>
                <a:latin typeface="Calibri Light"/>
                <a:ea typeface="+mn-ea"/>
                <a:cs typeface="+mn-cs"/>
              </a:rPr>
              <a:t>đầu</a:t>
            </a:r>
            <a:endParaRPr kumimoji="0" lang="en-US" sz="1800" b="0" i="1" u="none" strike="noStrike" kern="1200" cap="none" spc="0" normalizeH="0" baseline="0" noProof="0" dirty="0">
              <a:ln>
                <a:noFill/>
              </a:ln>
              <a:solidFill>
                <a:srgbClr val="C00000"/>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	{	</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1800" b="0" i="0" u="none" strike="noStrike" kern="1200" cap="none" spc="0" normalizeH="0" baseline="0" noProof="0" dirty="0">
                <a:ln>
                  <a:noFill/>
                </a:ln>
                <a:solidFill>
                  <a:srgbClr val="C00000"/>
                </a:solidFill>
                <a:effectLst/>
                <a:uLnTx/>
                <a:uFillTx/>
                <a:latin typeface="Calibri Light"/>
                <a:ea typeface="+mn-ea"/>
                <a:cs typeface="+mn-cs"/>
              </a:rPr>
              <a:t>shift</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(a, </a:t>
            </a:r>
            <a:r>
              <a:rPr kumimoji="0" lang="en-US" sz="18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 n);	</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Light"/>
                <a:ea typeface="+mn-ea"/>
                <a:cs typeface="+mn-cs"/>
              </a:rPr>
              <a:t>i</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 - -;	</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	}</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	</a:t>
            </a:r>
            <a:r>
              <a:rPr kumimoji="0" lang="en-US" sz="1800" b="0" i="0" u="none" strike="noStrike" kern="1200" cap="none" spc="0" normalizeH="0" baseline="0" noProof="0" dirty="0" err="1">
                <a:ln>
                  <a:noFill/>
                </a:ln>
                <a:solidFill>
                  <a:srgbClr val="00B0F0"/>
                </a:solidFill>
                <a:effectLst/>
                <a:uLnTx/>
                <a:uFillTx/>
                <a:latin typeface="Calibri Light"/>
                <a:ea typeface="+mn-ea"/>
                <a:cs typeface="+mn-cs"/>
              </a:rPr>
              <a:t>int</a:t>
            </a:r>
            <a:r>
              <a:rPr kumimoji="0" lang="en-US" sz="1800" b="0" i="0" u="none" strike="noStrike" kern="1200" cap="none" spc="0" normalizeH="0" baseline="0" noProof="0" dirty="0">
                <a:ln>
                  <a:noFill/>
                </a:ln>
                <a:solidFill>
                  <a:prstClr val="black"/>
                </a:solidFill>
                <a:effectLst/>
                <a:uLnTx/>
                <a:uFillTx/>
                <a:latin typeface="Calibri Light"/>
                <a:ea typeface="+mn-ea"/>
                <a:cs typeface="+mn-cs"/>
              </a:rPr>
              <a:t> right=n-1; </a:t>
            </a:r>
            <a:r>
              <a:rPr kumimoji="0" lang="en-US" sz="1800" b="0" i="1" u="none" strike="noStrike" kern="1200" cap="none" spc="0" normalizeH="0" baseline="0" noProof="0" dirty="0">
                <a:ln>
                  <a:noFill/>
                </a:ln>
                <a:solidFill>
                  <a:srgbClr val="C00000"/>
                </a:solidFill>
                <a:effectLst/>
                <a:uLnTx/>
                <a:uFillTx/>
                <a:latin typeface="Calibri"/>
                <a:ea typeface="+mn-ea"/>
                <a:cs typeface="+mn-cs"/>
              </a:rPr>
              <a:t>// right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là</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cuối</a:t>
            </a:r>
            <a:r>
              <a:rPr kumimoji="0" lang="en-US" sz="1800" b="0" i="1" u="none" strike="noStrike" kern="1200" cap="none" spc="0" normalizeH="0" baseline="0" noProof="0" dirty="0">
                <a:ln>
                  <a:noFill/>
                </a:ln>
                <a:solidFill>
                  <a:srgbClr val="C00000"/>
                </a:solidFill>
                <a:effectLst/>
                <a:uLnTx/>
                <a:uFillTx/>
                <a:latin typeface="Calibri"/>
                <a:ea typeface="+mn-ea"/>
                <a:cs typeface="+mn-cs"/>
              </a:rPr>
              <a:t> Heap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đang</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xét</a:t>
            </a:r>
            <a:endParaRPr kumimoji="0" lang="en-US" sz="18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alibri"/>
                <a:ea typeface="+mn-ea"/>
                <a:cs typeface="+mn-cs"/>
              </a:rPr>
              <a:t>	while </a:t>
            </a:r>
            <a:r>
              <a:rPr kumimoji="0" lang="en-US" sz="1800" b="0" i="0" u="none" strike="noStrike" kern="1200" cap="none" spc="0" normalizeH="0" baseline="0" noProof="0" dirty="0">
                <a:ln>
                  <a:noFill/>
                </a:ln>
                <a:solidFill>
                  <a:prstClr val="black"/>
                </a:solidFill>
                <a:effectLst/>
                <a:uLnTx/>
                <a:uFillTx/>
                <a:latin typeface="Calibri"/>
                <a:ea typeface="+mn-ea"/>
                <a:cs typeface="+mn-cs"/>
              </a:rPr>
              <a:t>(right&gt;0)</a:t>
            </a: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	</a:t>
            </a:r>
            <a:endParaRPr kumimoji="0" lang="vi-VN"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vi-VN"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swap(a[0], a[right]); </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hoán</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vị</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phần</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tử</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a[0]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cho</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phần</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tử</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cuối</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Heap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đang</a:t>
            </a:r>
            <a:r>
              <a:rPr kumimoji="0" lang="en-US"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800" b="0" i="1" u="none" strike="noStrike" kern="1200" cap="none" spc="0" normalizeH="0" baseline="0" noProof="0" dirty="0" err="1">
                <a:ln>
                  <a:noFill/>
                </a:ln>
                <a:solidFill>
                  <a:srgbClr val="C00000"/>
                </a:solidFill>
                <a:effectLst/>
                <a:uLnTx/>
                <a:uFillTx/>
                <a:latin typeface="Calibri" panose="020F0502020204030204" pitchFamily="34" charset="0"/>
                <a:ea typeface="+mn-ea"/>
                <a:cs typeface="Calibri" panose="020F0502020204030204" pitchFamily="34" charset="0"/>
              </a:rPr>
              <a:t>xét</a:t>
            </a:r>
            <a:r>
              <a:rPr kumimoji="0" lang="vi-VN" sz="1800" b="0" i="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right - -; </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giới</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hạn</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lại</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tử</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cuối</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đang</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xét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srgbClr val="00B0F0"/>
                </a:solidFill>
                <a:effectLst/>
                <a:uLnTx/>
                <a:uFillTx/>
                <a:latin typeface="Calibri"/>
                <a:ea typeface="+mn-ea"/>
                <a:cs typeface="+mn-cs"/>
              </a:rPr>
              <a:t>if</a:t>
            </a:r>
            <a:r>
              <a:rPr kumimoji="0" lang="en-US" sz="1800" b="0" i="0" u="none" strike="noStrike" kern="1200" cap="none" spc="0" normalizeH="0" baseline="0" noProof="0" dirty="0">
                <a:ln>
                  <a:noFill/>
                </a:ln>
                <a:solidFill>
                  <a:prstClr val="black"/>
                </a:solidFill>
                <a:effectLst/>
                <a:uLnTx/>
                <a:uFillTx/>
                <a:latin typeface="Calibri"/>
                <a:ea typeface="+mn-ea"/>
                <a:cs typeface="+mn-cs"/>
              </a:rPr>
              <a:t> (right &gt; 0) </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Kiểm</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tra</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dãy</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đang</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xét</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còn</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nhiều</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hơn</a:t>
            </a:r>
            <a:r>
              <a:rPr kumimoji="0" lang="en-US" sz="1800" b="0" i="1" u="none" strike="noStrike" kern="1200" cap="none" spc="0" normalizeH="0" baseline="0" noProof="0" dirty="0">
                <a:ln>
                  <a:noFill/>
                </a:ln>
                <a:solidFill>
                  <a:srgbClr val="C00000"/>
                </a:solidFill>
                <a:effectLst/>
                <a:uLnTx/>
                <a:uFillTx/>
                <a:latin typeface="Calibri"/>
                <a:ea typeface="+mn-ea"/>
                <a:cs typeface="+mn-cs"/>
              </a:rPr>
              <a:t> 1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phần</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tử</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srgbClr val="C00000"/>
                </a:solidFill>
                <a:effectLst/>
                <a:uLnTx/>
                <a:uFillTx/>
                <a:latin typeface="Calibri"/>
                <a:ea typeface="+mn-ea"/>
                <a:cs typeface="+mn-cs"/>
              </a:rPr>
              <a:t>shift</a:t>
            </a:r>
            <a:r>
              <a:rPr kumimoji="0" lang="en-US" sz="1800" b="0" i="0" u="none" strike="noStrike" kern="1200" cap="none" spc="0" normalizeH="0" baseline="0" noProof="0" dirty="0">
                <a:ln>
                  <a:noFill/>
                </a:ln>
                <a:solidFill>
                  <a:prstClr val="black"/>
                </a:solidFill>
                <a:effectLst/>
                <a:uLnTx/>
                <a:uFillTx/>
                <a:latin typeface="Calibri"/>
                <a:ea typeface="+mn-ea"/>
                <a:cs typeface="+mn-cs"/>
              </a:rPr>
              <a:t>(a, 0, right); </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tạo</a:t>
            </a:r>
            <a:r>
              <a:rPr kumimoji="0" lang="en-US" sz="1800" b="0" i="1" u="none" strike="noStrike" kern="1200" cap="none" spc="0" normalizeH="0" baseline="0" noProof="0" dirty="0">
                <a:ln>
                  <a:noFill/>
                </a:ln>
                <a:solidFill>
                  <a:srgbClr val="C00000"/>
                </a:solidFill>
                <a:effectLst/>
                <a:uLnTx/>
                <a:uFillTx/>
                <a:latin typeface="Calibri"/>
                <a:ea typeface="+mn-ea"/>
                <a:cs typeface="+mn-cs"/>
              </a:rPr>
              <a:t> Heap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lại</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tại</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vị</a:t>
            </a:r>
            <a:r>
              <a:rPr kumimoji="0" lang="en-US" sz="1800" b="0" i="1" u="none" strike="noStrike" kern="1200" cap="none" spc="0" normalizeH="0" baseline="0" noProof="0" dirty="0">
                <a:ln>
                  <a:noFill/>
                </a:ln>
                <a:solidFill>
                  <a:srgbClr val="C00000"/>
                </a:solidFill>
                <a:effectLst/>
                <a:uLnTx/>
                <a:uFillTx/>
                <a:latin typeface="Calibri"/>
                <a:ea typeface="+mn-ea"/>
                <a:cs typeface="+mn-cs"/>
              </a:rPr>
              <a:t> </a:t>
            </a:r>
            <a:r>
              <a:rPr kumimoji="0" lang="en-US" sz="1800" b="0" i="1" u="none" strike="noStrike" kern="1200" cap="none" spc="0" normalizeH="0" baseline="0" noProof="0" dirty="0" err="1">
                <a:ln>
                  <a:noFill/>
                </a:ln>
                <a:solidFill>
                  <a:srgbClr val="C00000"/>
                </a:solidFill>
                <a:effectLst/>
                <a:uLnTx/>
                <a:uFillTx/>
                <a:latin typeface="Calibri"/>
                <a:ea typeface="+mn-ea"/>
                <a:cs typeface="+mn-cs"/>
              </a:rPr>
              <a:t>trí</a:t>
            </a:r>
            <a:r>
              <a:rPr kumimoji="0" lang="en-US" sz="1800" b="0" i="1" u="none" strike="noStrike" kern="1200" cap="none" spc="0" normalizeH="0" baseline="0" noProof="0" dirty="0">
                <a:ln>
                  <a:noFill/>
                </a:ln>
                <a:solidFill>
                  <a:srgbClr val="C00000"/>
                </a:solidFill>
                <a:effectLst/>
                <a:uLnTx/>
                <a:uFillTx/>
                <a:latin typeface="Calibri"/>
                <a:ea typeface="+mn-ea"/>
                <a:cs typeface="+mn-cs"/>
              </a:rPr>
              <a:t> 0</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0" marR="0" lvl="2" indent="-45720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a:ea typeface="+mn-ea"/>
              <a:cs typeface="+mn-cs"/>
            </a:endParaRPr>
          </a:p>
          <a:p>
            <a:pPr marL="0" marR="0" lvl="2" indent="-45720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8" name="Title 1"/>
          <p:cNvSpPr txBox="1">
            <a:spLocks/>
          </p:cNvSpPr>
          <p:nvPr/>
        </p:nvSpPr>
        <p:spPr>
          <a:xfrm>
            <a:off x="23775" y="-110362"/>
            <a:ext cx="1194716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solidFill>
                  <a:srgbClr val="1D6FA9"/>
                </a:solidFill>
                <a:effectLst/>
                <a:uLnTx/>
                <a:uFillTx/>
                <a:latin typeface="Tahoma" panose="020B0604030504040204" pitchFamily="34" charset="0"/>
                <a:ea typeface="Tahoma" panose="020B0604030504040204" pitchFamily="34" charset="0"/>
                <a:cs typeface="Tahoma" panose="020B0604030504040204" pitchFamily="34" charset="0"/>
              </a:rPr>
              <a:t>CÀI ĐẶT THUẬT GIẢI HEAP SORT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342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ĐỘ PHỨC TẠP HEAP SORT</a:t>
            </a:r>
          </a:p>
        </p:txBody>
      </p:sp>
      <p:graphicFrame>
        <p:nvGraphicFramePr>
          <p:cNvPr id="6" name="Content Placeholder 4"/>
          <p:cNvGraphicFramePr>
            <a:graphicFrameLocks noGrp="1"/>
          </p:cNvGraphicFramePr>
          <p:nvPr>
            <p:ph idx="1"/>
          </p:nvPr>
        </p:nvGraphicFramePr>
        <p:xfrm>
          <a:off x="838198" y="1825625"/>
          <a:ext cx="10278980" cy="3106530"/>
        </p:xfrm>
        <a:graphic>
          <a:graphicData uri="http://schemas.openxmlformats.org/drawingml/2006/table">
            <a:tbl>
              <a:tblPr firstRow="1" bandRow="1">
                <a:tableStyleId>{5940675A-B579-460E-94D1-54222C63F5DA}</a:tableStyleId>
              </a:tblPr>
              <a:tblGrid>
                <a:gridCol w="5139490">
                  <a:extLst>
                    <a:ext uri="{9D8B030D-6E8A-4147-A177-3AD203B41FA5}">
                      <a16:colId xmlns:a16="http://schemas.microsoft.com/office/drawing/2014/main" val="20000"/>
                    </a:ext>
                  </a:extLst>
                </a:gridCol>
                <a:gridCol w="5139490">
                  <a:extLst>
                    <a:ext uri="{9D8B030D-6E8A-4147-A177-3AD203B41FA5}">
                      <a16:colId xmlns:a16="http://schemas.microsoft.com/office/drawing/2014/main" val="20001"/>
                    </a:ext>
                  </a:extLst>
                </a:gridCol>
              </a:tblGrid>
              <a:tr h="1035510">
                <a:tc>
                  <a:txBody>
                    <a:bodyPr/>
                    <a:lstStyle/>
                    <a:p>
                      <a:pPr algn="ctr"/>
                      <a:r>
                        <a:rPr lang="en-US" sz="3600" b="1">
                          <a:solidFill>
                            <a:schemeClr val="bg1"/>
                          </a:solidFill>
                          <a:latin typeface="+mj-lt"/>
                        </a:rPr>
                        <a:t>TRƯỜNG</a:t>
                      </a:r>
                      <a:r>
                        <a:rPr lang="en-US" sz="3600" b="1" baseline="0">
                          <a:solidFill>
                            <a:schemeClr val="bg1"/>
                          </a:solidFill>
                          <a:latin typeface="+mj-lt"/>
                        </a:rPr>
                        <a:t> HỢP</a:t>
                      </a:r>
                      <a:endParaRPr lang="en-US" sz="3600" b="1">
                        <a:solidFill>
                          <a:schemeClr val="bg1"/>
                        </a:solidFill>
                        <a:latin typeface="+mj-lt"/>
                      </a:endParaRPr>
                    </a:p>
                  </a:txBody>
                  <a:tcPr anchor="ctr">
                    <a:lnR w="12700" cap="flat" cmpd="sng" algn="ctr">
                      <a:solidFill>
                        <a:schemeClr val="bg1"/>
                      </a:solidFill>
                      <a:prstDash val="solid"/>
                      <a:round/>
                      <a:headEnd type="none" w="med" len="med"/>
                      <a:tailEnd type="none" w="med" len="med"/>
                    </a:lnR>
                    <a:solidFill>
                      <a:schemeClr val="tx1"/>
                    </a:solidFill>
                  </a:tcPr>
                </a:tc>
                <a:tc>
                  <a:txBody>
                    <a:bodyPr/>
                    <a:lstStyle/>
                    <a:p>
                      <a:pPr algn="ctr"/>
                      <a:r>
                        <a:rPr lang="en-US" sz="3600" b="1">
                          <a:solidFill>
                            <a:schemeClr val="bg1"/>
                          </a:solidFill>
                          <a:latin typeface="+mj-lt"/>
                        </a:rPr>
                        <a:t>ĐỘ</a:t>
                      </a:r>
                      <a:r>
                        <a:rPr lang="en-US" sz="3600" b="1" baseline="0">
                          <a:solidFill>
                            <a:schemeClr val="bg1"/>
                          </a:solidFill>
                          <a:latin typeface="+mj-lt"/>
                        </a:rPr>
                        <a:t> PHỨC TẠP</a:t>
                      </a:r>
                      <a:endParaRPr lang="en-US" sz="3600" b="1">
                        <a:solidFill>
                          <a:schemeClr val="bg1"/>
                        </a:solidFill>
                        <a:latin typeface="+mj-lt"/>
                      </a:endParaRPr>
                    </a:p>
                  </a:txBody>
                  <a:tcPr anchor="ctr">
                    <a:lnL w="12700" cap="flat" cmpd="sng" algn="ctr">
                      <a:solidFill>
                        <a:schemeClr val="bg1"/>
                      </a:solidFill>
                      <a:prstDash val="solid"/>
                      <a:round/>
                      <a:headEnd type="none" w="med" len="med"/>
                      <a:tailEnd type="none" w="med" len="med"/>
                    </a:lnL>
                    <a:solidFill>
                      <a:schemeClr val="tx1"/>
                    </a:solidFill>
                  </a:tcPr>
                </a:tc>
                <a:extLst>
                  <a:ext uri="{0D108BD9-81ED-4DB2-BD59-A6C34878D82A}">
                    <a16:rowId xmlns:a16="http://schemas.microsoft.com/office/drawing/2014/main" val="10000"/>
                  </a:ext>
                </a:extLst>
              </a:tr>
              <a:tr h="1035510">
                <a:tc>
                  <a:txBody>
                    <a:bodyPr/>
                    <a:lstStyle/>
                    <a:p>
                      <a:pPr algn="ctr"/>
                      <a:r>
                        <a:rPr lang="en-US" sz="3600">
                          <a:solidFill>
                            <a:schemeClr val="tx1"/>
                          </a:solidFill>
                        </a:rPr>
                        <a:t>Tốt nhất</a:t>
                      </a:r>
                    </a:p>
                  </a:txBody>
                  <a:tcPr anchor="ctr"/>
                </a:tc>
                <a:tc>
                  <a:txBody>
                    <a:bodyPr/>
                    <a:lstStyle/>
                    <a:p>
                      <a:pPr algn="ctr"/>
                      <a:r>
                        <a:rPr lang="en-US" sz="3600">
                          <a:solidFill>
                            <a:schemeClr val="tx1"/>
                          </a:solidFill>
                        </a:rPr>
                        <a:t>O(nlogn)</a:t>
                      </a:r>
                    </a:p>
                  </a:txBody>
                  <a:tcPr anchor="ctr"/>
                </a:tc>
                <a:extLst>
                  <a:ext uri="{0D108BD9-81ED-4DB2-BD59-A6C34878D82A}">
                    <a16:rowId xmlns:a16="http://schemas.microsoft.com/office/drawing/2014/main" val="10001"/>
                  </a:ext>
                </a:extLst>
              </a:tr>
              <a:tr h="1035510">
                <a:tc>
                  <a:txBody>
                    <a:bodyPr/>
                    <a:lstStyle/>
                    <a:p>
                      <a:pPr algn="ctr"/>
                      <a:r>
                        <a:rPr lang="en-US" sz="3600">
                          <a:solidFill>
                            <a:schemeClr val="tx1"/>
                          </a:solidFill>
                        </a:rPr>
                        <a:t>Xấu nhất</a:t>
                      </a:r>
                    </a:p>
                  </a:txBody>
                  <a:tcPr anchor="ctr"/>
                </a:tc>
                <a:tc>
                  <a:txBody>
                    <a:bodyPr/>
                    <a:lstStyle/>
                    <a:p>
                      <a:pPr algn="ctr"/>
                      <a:r>
                        <a:rPr lang="en-US" sz="3600">
                          <a:solidFill>
                            <a:schemeClr val="tx1"/>
                          </a:solidFill>
                        </a:rPr>
                        <a:t>O(nlogn)</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4355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7" y="365125"/>
            <a:ext cx="11300033" cy="1325563"/>
          </a:xfrm>
        </p:spPr>
        <p:txBody>
          <a:bodyPr>
            <a:scene3d>
              <a:camera prst="orthographicFront"/>
              <a:lightRig rig="soft" dir="t">
                <a:rot lat="0" lon="0" rev="15600000"/>
              </a:lightRig>
            </a:scene3d>
            <a:sp3d extrusionH="57150" prstMaterial="softEdge">
              <a:bevelT w="25400" h="38100"/>
            </a:sp3d>
          </a:bodyPr>
          <a:lstStyle/>
          <a:p>
            <a:r>
              <a:rPr lang="en-US" b="1" dirty="0" err="1">
                <a:ln/>
                <a:solidFill>
                  <a:schemeClr val="accent4"/>
                </a:solidFill>
              </a:rPr>
              <a:t>TÀI</a:t>
            </a:r>
            <a:r>
              <a:rPr lang="en-US" b="1" dirty="0">
                <a:ln/>
                <a:solidFill>
                  <a:schemeClr val="accent4"/>
                </a:solidFill>
              </a:rPr>
              <a:t> </a:t>
            </a:r>
            <a:r>
              <a:rPr lang="en-US" b="1" dirty="0" err="1">
                <a:ln/>
                <a:solidFill>
                  <a:schemeClr val="accent4"/>
                </a:solidFill>
              </a:rPr>
              <a:t>LIỆU</a:t>
            </a:r>
            <a:r>
              <a:rPr lang="en-US" b="1" dirty="0">
                <a:ln/>
                <a:solidFill>
                  <a:schemeClr val="accent4"/>
                </a:solidFill>
              </a:rPr>
              <a:t> </a:t>
            </a:r>
            <a:r>
              <a:rPr lang="en-US" b="1" dirty="0" err="1">
                <a:ln/>
                <a:solidFill>
                  <a:schemeClr val="accent4"/>
                </a:solidFill>
              </a:rPr>
              <a:t>THAM</a:t>
            </a:r>
            <a:r>
              <a:rPr lang="en-US" b="1" dirty="0">
                <a:ln/>
                <a:solidFill>
                  <a:schemeClr val="accent4"/>
                </a:solidFill>
              </a:rPr>
              <a:t> </a:t>
            </a:r>
            <a:r>
              <a:rPr lang="en-US" b="1" dirty="0" err="1">
                <a:ln/>
                <a:solidFill>
                  <a:schemeClr val="accent4"/>
                </a:solidFill>
              </a:rPr>
              <a:t>KHẢO</a:t>
            </a:r>
            <a:endParaRPr lang="en-US" b="1" dirty="0">
              <a:ln/>
              <a:solidFill>
                <a:schemeClr val="accent4"/>
              </a:solidFill>
            </a:endParaRPr>
          </a:p>
        </p:txBody>
      </p:sp>
      <p:sp>
        <p:nvSpPr>
          <p:cNvPr id="5" name="Content Placeholder 2"/>
          <p:cNvSpPr>
            <a:spLocks noGrp="1"/>
          </p:cNvSpPr>
          <p:nvPr>
            <p:ph idx="1"/>
          </p:nvPr>
        </p:nvSpPr>
        <p:spPr>
          <a:xfrm>
            <a:off x="578890" y="1757384"/>
            <a:ext cx="11267367" cy="4793539"/>
          </a:xfrm>
        </p:spPr>
        <p:txBody>
          <a:bodyPr>
            <a:normAutofit/>
          </a:bodyPr>
          <a:lstStyle/>
          <a:p>
            <a:pPr marL="731520" indent="-457200" algn="just">
              <a:lnSpc>
                <a:spcPct val="100000"/>
              </a:lnSpc>
              <a:spcBef>
                <a:spcPts val="1200"/>
              </a:spcBef>
              <a:spcAft>
                <a:spcPts val="1200"/>
              </a:spcAft>
              <a:buFont typeface="+mj-lt"/>
              <a:buAutoNum type="arabicPeriod"/>
            </a:pPr>
            <a:r>
              <a:rPr lang="en-US" sz="2800" b="1"/>
              <a:t>Thomas H.Cormen</a:t>
            </a:r>
            <a:r>
              <a:rPr lang="en-US" sz="2800"/>
              <a:t>, </a:t>
            </a:r>
            <a:r>
              <a:rPr lang="en-US" sz="2800" b="1"/>
              <a:t>Charles E.Leiserson</a:t>
            </a:r>
            <a:r>
              <a:rPr lang="en-US" sz="2800"/>
              <a:t>, </a:t>
            </a:r>
            <a:r>
              <a:rPr lang="en-US" sz="2800" b="1"/>
              <a:t>Ronald L. Rivest</a:t>
            </a:r>
            <a:r>
              <a:rPr lang="en-US" sz="2800"/>
              <a:t>, </a:t>
            </a:r>
            <a:r>
              <a:rPr lang="en-US" sz="2800" b="1"/>
              <a:t>Cliffrod Stein</a:t>
            </a:r>
            <a:r>
              <a:rPr lang="en-US" sz="2800"/>
              <a:t>, (Chapter 2, 3) </a:t>
            </a:r>
            <a:r>
              <a:rPr lang="en-US" sz="2800" i="1"/>
              <a:t>Introduction to Algorithms</a:t>
            </a:r>
            <a:r>
              <a:rPr lang="en-US" sz="2800"/>
              <a:t>, Third Edition, 2009.</a:t>
            </a:r>
          </a:p>
          <a:p>
            <a:pPr marL="731520" indent="-457200" algn="just">
              <a:lnSpc>
                <a:spcPct val="100000"/>
              </a:lnSpc>
              <a:spcBef>
                <a:spcPts val="1200"/>
              </a:spcBef>
              <a:spcAft>
                <a:spcPts val="1200"/>
              </a:spcAft>
              <a:buFont typeface="+mj-lt"/>
              <a:buAutoNum type="arabicPeriod"/>
            </a:pPr>
            <a:r>
              <a:rPr lang="en-US" sz="2800" b="1"/>
              <a:t>Adam Drozdek</a:t>
            </a:r>
            <a:r>
              <a:rPr lang="en-US" sz="2800"/>
              <a:t>, (Chapter 9) </a:t>
            </a:r>
            <a:r>
              <a:rPr lang="en-US" sz="2800" i="1"/>
              <a:t>Data Structures and Algorithms in C++</a:t>
            </a:r>
            <a:r>
              <a:rPr lang="en-US" sz="2800"/>
              <a:t>, Fourth Edtion, CENGAGE Learning, 2013.</a:t>
            </a:r>
          </a:p>
          <a:p>
            <a:pPr marL="731520" indent="-457200" algn="just">
              <a:lnSpc>
                <a:spcPct val="100000"/>
              </a:lnSpc>
              <a:spcBef>
                <a:spcPts val="1200"/>
              </a:spcBef>
              <a:spcAft>
                <a:spcPts val="1200"/>
              </a:spcAft>
              <a:buFont typeface="+mj-lt"/>
              <a:buAutoNum type="arabicPeriod"/>
            </a:pPr>
            <a:r>
              <a:rPr lang="en-US" sz="2800" b="1"/>
              <a:t>Lê Xuân Trường</a:t>
            </a:r>
            <a:r>
              <a:rPr lang="en-US" sz="2800"/>
              <a:t>, (Chapter 2) </a:t>
            </a:r>
            <a:r>
              <a:rPr lang="en-US" sz="2800" i="1"/>
              <a:t>Cấu trúc dữ liệu, </a:t>
            </a:r>
            <a:r>
              <a:rPr lang="en-US" sz="2800"/>
              <a:t>NXB </a:t>
            </a:r>
            <a:r>
              <a:rPr lang="vi-VN" sz="2800"/>
              <a:t>Trường Đại học Mở </a:t>
            </a:r>
            <a:r>
              <a:rPr lang="en-US" sz="2800"/>
              <a:t>TP-HCM, 2016.</a:t>
            </a:r>
          </a:p>
          <a:p>
            <a:pPr marL="731520" indent="-457200" algn="just">
              <a:lnSpc>
                <a:spcPct val="100000"/>
              </a:lnSpc>
              <a:spcBef>
                <a:spcPts val="1200"/>
              </a:spcBef>
              <a:spcAft>
                <a:spcPts val="1200"/>
              </a:spcAft>
              <a:buFont typeface="+mj-lt"/>
              <a:buAutoNum type="arabicPeriod"/>
            </a:pPr>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7692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extBox 7"/>
          <p:cNvSpPr txBox="1"/>
          <p:nvPr/>
        </p:nvSpPr>
        <p:spPr>
          <a:xfrm>
            <a:off x="1049867" y="2540000"/>
            <a:ext cx="96012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220FB1"/>
                </a:solidFill>
                <a:effectLst/>
                <a:uLnTx/>
                <a:uFillTx/>
                <a:latin typeface="Tahoma" pitchFamily="34" charset="0"/>
                <a:ea typeface="Tahoma" pitchFamily="34" charset="0"/>
                <a:cs typeface="Tahoma" pitchFamily="34" charset="0"/>
              </a:rPr>
              <a:t>BÀI TẬP CHƯƠNG 2.1</a:t>
            </a:r>
          </a:p>
        </p:txBody>
      </p:sp>
    </p:spTree>
    <p:extLst>
      <p:ext uri="{BB962C8B-B14F-4D97-AF65-F5344CB8AC3E}">
        <p14:creationId xmlns:p14="http://schemas.microsoft.com/office/powerpoint/2010/main" val="181862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424" y="2304284"/>
            <a:ext cx="11300033" cy="1325563"/>
          </a:xfrm>
        </p:spPr>
        <p:txBody>
          <a:bodyPr>
            <a:normAutofit fontScale="90000"/>
            <a:scene3d>
              <a:camera prst="orthographicFront"/>
              <a:lightRig rig="soft" dir="t">
                <a:rot lat="0" lon="0" rev="15600000"/>
              </a:lightRig>
            </a:scene3d>
            <a:sp3d extrusionH="57150" prstMaterial="softEdge">
              <a:bevelT w="25400" h="38100"/>
            </a:sp3d>
          </a:bodyPr>
          <a:lstStyle/>
          <a:p>
            <a:pPr algn="just">
              <a:lnSpc>
                <a:spcPct val="150000"/>
              </a:lnSpc>
            </a:pPr>
            <a:r>
              <a:rPr lang="en-US" b="1" dirty="0" err="1">
                <a:ln/>
                <a:solidFill>
                  <a:schemeClr val="accent4"/>
                </a:solidFill>
              </a:rPr>
              <a:t>Bài</a:t>
            </a:r>
            <a:r>
              <a:rPr lang="en-US" b="1" dirty="0">
                <a:ln/>
                <a:solidFill>
                  <a:schemeClr val="accent4"/>
                </a:solidFill>
              </a:rPr>
              <a:t> 1: </a:t>
            </a:r>
            <a:r>
              <a:rPr lang="en-US" dirty="0" err="1">
                <a:ln/>
                <a:solidFill>
                  <a:schemeClr val="accent4"/>
                </a:solidFill>
              </a:rPr>
              <a:t>Thực</a:t>
            </a:r>
            <a:r>
              <a:rPr lang="en-US" dirty="0">
                <a:ln/>
                <a:solidFill>
                  <a:schemeClr val="accent4"/>
                </a:solidFill>
              </a:rPr>
              <a:t> </a:t>
            </a:r>
            <a:r>
              <a:rPr lang="en-US" dirty="0" err="1">
                <a:ln/>
                <a:solidFill>
                  <a:schemeClr val="accent4"/>
                </a:solidFill>
              </a:rPr>
              <a:t>hiện</a:t>
            </a:r>
            <a:r>
              <a:rPr lang="en-US" dirty="0">
                <a:ln/>
                <a:solidFill>
                  <a:schemeClr val="accent4"/>
                </a:solidFill>
              </a:rPr>
              <a:t> </a:t>
            </a:r>
            <a:r>
              <a:rPr lang="en-US" dirty="0" err="1">
                <a:ln/>
                <a:solidFill>
                  <a:schemeClr val="accent4"/>
                </a:solidFill>
              </a:rPr>
              <a:t>mô</a:t>
            </a:r>
            <a:r>
              <a:rPr lang="en-US" dirty="0">
                <a:ln/>
                <a:solidFill>
                  <a:schemeClr val="accent4"/>
                </a:solidFill>
              </a:rPr>
              <a:t> </a:t>
            </a:r>
            <a:r>
              <a:rPr lang="en-US" dirty="0" err="1">
                <a:ln/>
                <a:solidFill>
                  <a:schemeClr val="accent4"/>
                </a:solidFill>
              </a:rPr>
              <a:t>tả</a:t>
            </a:r>
            <a:r>
              <a:rPr lang="en-US" dirty="0">
                <a:ln/>
                <a:solidFill>
                  <a:schemeClr val="accent4"/>
                </a:solidFill>
              </a:rPr>
              <a:t> </a:t>
            </a:r>
            <a:r>
              <a:rPr lang="en-US" dirty="0" err="1">
                <a:ln/>
                <a:solidFill>
                  <a:schemeClr val="accent4"/>
                </a:solidFill>
              </a:rPr>
              <a:t>từng</a:t>
            </a:r>
            <a:r>
              <a:rPr lang="en-US" dirty="0">
                <a:ln/>
                <a:solidFill>
                  <a:schemeClr val="accent4"/>
                </a:solidFill>
              </a:rPr>
              <a:t> </a:t>
            </a:r>
            <a:r>
              <a:rPr lang="en-US" dirty="0" err="1">
                <a:ln/>
                <a:solidFill>
                  <a:schemeClr val="accent4"/>
                </a:solidFill>
              </a:rPr>
              <a:t>bước</a:t>
            </a:r>
            <a:r>
              <a:rPr lang="en-US" dirty="0">
                <a:ln/>
                <a:solidFill>
                  <a:schemeClr val="accent4"/>
                </a:solidFill>
              </a:rPr>
              <a:t> </a:t>
            </a:r>
            <a:r>
              <a:rPr lang="en-US" dirty="0" err="1">
                <a:ln/>
                <a:solidFill>
                  <a:schemeClr val="accent4"/>
                </a:solidFill>
              </a:rPr>
              <a:t>quá</a:t>
            </a:r>
            <a:r>
              <a:rPr lang="en-US" dirty="0">
                <a:ln/>
                <a:solidFill>
                  <a:schemeClr val="accent4"/>
                </a:solidFill>
              </a:rPr>
              <a:t> </a:t>
            </a:r>
            <a:r>
              <a:rPr lang="en-US" dirty="0" err="1">
                <a:ln/>
                <a:solidFill>
                  <a:schemeClr val="accent4"/>
                </a:solidFill>
              </a:rPr>
              <a:t>trình</a:t>
            </a:r>
            <a:r>
              <a:rPr lang="en-US" dirty="0">
                <a:ln/>
                <a:solidFill>
                  <a:schemeClr val="accent4"/>
                </a:solidFill>
              </a:rPr>
              <a:t> </a:t>
            </a:r>
            <a:r>
              <a:rPr lang="en-US" dirty="0" err="1">
                <a:ln/>
                <a:solidFill>
                  <a:schemeClr val="accent4"/>
                </a:solidFill>
              </a:rPr>
              <a:t>sắp</a:t>
            </a:r>
            <a:r>
              <a:rPr lang="en-US" dirty="0">
                <a:ln/>
                <a:solidFill>
                  <a:schemeClr val="accent4"/>
                </a:solidFill>
              </a:rPr>
              <a:t> </a:t>
            </a:r>
            <a:r>
              <a:rPr lang="en-US" dirty="0" err="1">
                <a:ln/>
                <a:solidFill>
                  <a:schemeClr val="accent4"/>
                </a:solidFill>
              </a:rPr>
              <a:t>xếp</a:t>
            </a:r>
            <a:r>
              <a:rPr lang="en-US" dirty="0">
                <a:ln/>
                <a:solidFill>
                  <a:schemeClr val="accent4"/>
                </a:solidFill>
              </a:rPr>
              <a:t> </a:t>
            </a:r>
            <a:r>
              <a:rPr lang="en-US" dirty="0" err="1">
                <a:ln/>
                <a:solidFill>
                  <a:schemeClr val="accent4"/>
                </a:solidFill>
              </a:rPr>
              <a:t>thứ</a:t>
            </a:r>
            <a:r>
              <a:rPr lang="en-US" dirty="0">
                <a:ln/>
                <a:solidFill>
                  <a:schemeClr val="accent4"/>
                </a:solidFill>
              </a:rPr>
              <a:t> </a:t>
            </a:r>
            <a:r>
              <a:rPr lang="en-US" dirty="0" err="1">
                <a:ln/>
                <a:solidFill>
                  <a:schemeClr val="accent4"/>
                </a:solidFill>
              </a:rPr>
              <a:t>tự</a:t>
            </a:r>
            <a:r>
              <a:rPr lang="en-US" dirty="0">
                <a:ln/>
                <a:solidFill>
                  <a:schemeClr val="accent4"/>
                </a:solidFill>
              </a:rPr>
              <a:t> </a:t>
            </a:r>
            <a:r>
              <a:rPr lang="en-US" dirty="0" err="1">
                <a:ln/>
                <a:solidFill>
                  <a:schemeClr val="accent4"/>
                </a:solidFill>
              </a:rPr>
              <a:t>dãy</a:t>
            </a:r>
            <a:r>
              <a:rPr lang="en-US" dirty="0">
                <a:ln/>
                <a:solidFill>
                  <a:schemeClr val="accent4"/>
                </a:solidFill>
              </a:rPr>
              <a:t> </a:t>
            </a:r>
            <a:r>
              <a:rPr lang="en-US" dirty="0" err="1">
                <a:ln/>
                <a:solidFill>
                  <a:schemeClr val="accent4"/>
                </a:solidFill>
              </a:rPr>
              <a:t>số</a:t>
            </a:r>
            <a:r>
              <a:rPr lang="en-US" dirty="0">
                <a:ln/>
                <a:solidFill>
                  <a:schemeClr val="accent4"/>
                </a:solidFill>
              </a:rPr>
              <a:t> </a:t>
            </a:r>
            <a:r>
              <a:rPr lang="en-US" dirty="0" err="1">
                <a:ln/>
                <a:solidFill>
                  <a:schemeClr val="accent4"/>
                </a:solidFill>
              </a:rPr>
              <a:t>nguyên</a:t>
            </a:r>
            <a:r>
              <a:rPr lang="en-US" dirty="0">
                <a:ln/>
                <a:solidFill>
                  <a:schemeClr val="accent4"/>
                </a:solidFill>
              </a:rPr>
              <a:t> </a:t>
            </a:r>
            <a:r>
              <a:rPr lang="en-US" dirty="0" err="1">
                <a:ln/>
                <a:solidFill>
                  <a:schemeClr val="accent4"/>
                </a:solidFill>
              </a:rPr>
              <a:t>bằng</a:t>
            </a:r>
            <a:r>
              <a:rPr lang="en-US" dirty="0">
                <a:ln/>
                <a:solidFill>
                  <a:schemeClr val="accent4"/>
                </a:solidFill>
              </a:rPr>
              <a:t> </a:t>
            </a:r>
            <a:r>
              <a:rPr lang="en-US" dirty="0" err="1">
                <a:ln/>
                <a:solidFill>
                  <a:schemeClr val="accent4"/>
                </a:solidFill>
              </a:rPr>
              <a:t>thuật</a:t>
            </a:r>
            <a:r>
              <a:rPr lang="en-US" dirty="0">
                <a:ln/>
                <a:solidFill>
                  <a:schemeClr val="accent4"/>
                </a:solidFill>
              </a:rPr>
              <a:t> </a:t>
            </a:r>
            <a:r>
              <a:rPr lang="en-US" dirty="0" err="1">
                <a:ln/>
                <a:solidFill>
                  <a:schemeClr val="accent4"/>
                </a:solidFill>
              </a:rPr>
              <a:t>toán</a:t>
            </a:r>
            <a:r>
              <a:rPr lang="en-US" dirty="0">
                <a:ln/>
                <a:solidFill>
                  <a:schemeClr val="accent4"/>
                </a:solidFill>
              </a:rPr>
              <a:t> Heap Sort</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9988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7" y="365125"/>
            <a:ext cx="11300033" cy="1325563"/>
          </a:xfrm>
        </p:spPr>
        <p:txBody>
          <a:bodyPr>
            <a:scene3d>
              <a:camera prst="orthographicFront"/>
              <a:lightRig rig="soft" dir="t">
                <a:rot lat="0" lon="0" rev="15600000"/>
              </a:lightRig>
            </a:scene3d>
            <a:sp3d extrusionH="57150" prstMaterial="softEdge">
              <a:bevelT w="25400" h="38100"/>
            </a:sp3d>
          </a:bodyPr>
          <a:lstStyle/>
          <a:p>
            <a:pPr>
              <a:lnSpc>
                <a:spcPct val="100000"/>
              </a:lnSpc>
            </a:pPr>
            <a:r>
              <a:rPr lang="en-US" b="1" dirty="0" err="1">
                <a:ln/>
                <a:solidFill>
                  <a:schemeClr val="accent4"/>
                </a:solidFill>
              </a:rPr>
              <a:t>Bài</a:t>
            </a:r>
            <a:r>
              <a:rPr lang="en-US" b="1" dirty="0">
                <a:ln/>
                <a:solidFill>
                  <a:schemeClr val="accent4"/>
                </a:solidFill>
              </a:rPr>
              <a:t> 2: </a:t>
            </a:r>
            <a:r>
              <a:rPr lang="en-US" dirty="0" err="1">
                <a:ln/>
                <a:solidFill>
                  <a:schemeClr val="accent4"/>
                </a:solidFill>
              </a:rPr>
              <a:t>Quản</a:t>
            </a:r>
            <a:r>
              <a:rPr lang="en-US" dirty="0">
                <a:ln/>
                <a:solidFill>
                  <a:schemeClr val="accent4"/>
                </a:solidFill>
              </a:rPr>
              <a:t> </a:t>
            </a:r>
            <a:r>
              <a:rPr lang="en-US" dirty="0" err="1">
                <a:ln/>
                <a:solidFill>
                  <a:schemeClr val="accent4"/>
                </a:solidFill>
              </a:rPr>
              <a:t>lý</a:t>
            </a:r>
            <a:r>
              <a:rPr lang="en-US" dirty="0">
                <a:ln/>
                <a:solidFill>
                  <a:schemeClr val="accent4"/>
                </a:solidFill>
              </a:rPr>
              <a:t> </a:t>
            </a:r>
            <a:r>
              <a:rPr lang="en-US" dirty="0" err="1">
                <a:ln/>
                <a:solidFill>
                  <a:schemeClr val="accent4"/>
                </a:solidFill>
              </a:rPr>
              <a:t>danh</a:t>
            </a:r>
            <a:r>
              <a:rPr lang="en-US" dirty="0">
                <a:ln/>
                <a:solidFill>
                  <a:schemeClr val="accent4"/>
                </a:solidFill>
              </a:rPr>
              <a:t> </a:t>
            </a:r>
            <a:r>
              <a:rPr lang="en-US" dirty="0" err="1">
                <a:ln/>
                <a:solidFill>
                  <a:schemeClr val="accent4"/>
                </a:solidFill>
              </a:rPr>
              <a:t>sách</a:t>
            </a:r>
            <a:r>
              <a:rPr lang="en-US" dirty="0">
                <a:ln/>
                <a:solidFill>
                  <a:schemeClr val="accent4"/>
                </a:solidFill>
              </a:rPr>
              <a:t> </a:t>
            </a:r>
            <a:r>
              <a:rPr lang="en-US" dirty="0" err="1">
                <a:ln/>
                <a:solidFill>
                  <a:schemeClr val="accent4"/>
                </a:solidFill>
              </a:rPr>
              <a:t>đặc</a:t>
            </a:r>
            <a:r>
              <a:rPr lang="en-US" dirty="0">
                <a:ln/>
                <a:solidFill>
                  <a:schemeClr val="accent4"/>
                </a:solidFill>
              </a:rPr>
              <a:t> 100 </a:t>
            </a:r>
            <a:r>
              <a:rPr lang="en-US" dirty="0" err="1">
                <a:ln/>
                <a:solidFill>
                  <a:schemeClr val="accent4"/>
                </a:solidFill>
              </a:rPr>
              <a:t>phần</a:t>
            </a:r>
            <a:r>
              <a:rPr lang="en-US" dirty="0">
                <a:ln/>
                <a:solidFill>
                  <a:schemeClr val="accent4"/>
                </a:solidFill>
              </a:rPr>
              <a:t> </a:t>
            </a:r>
            <a:r>
              <a:rPr lang="en-US" dirty="0" err="1">
                <a:ln/>
                <a:solidFill>
                  <a:schemeClr val="accent4"/>
                </a:solidFill>
              </a:rPr>
              <a:t>tử</a:t>
            </a:r>
            <a:r>
              <a:rPr lang="en-US" dirty="0">
                <a:ln/>
                <a:solidFill>
                  <a:schemeClr val="accent4"/>
                </a:solidFill>
              </a:rPr>
              <a:t> </a:t>
            </a:r>
            <a:r>
              <a:rPr lang="en-US" dirty="0" err="1">
                <a:ln/>
                <a:solidFill>
                  <a:schemeClr val="accent4"/>
                </a:solidFill>
              </a:rPr>
              <a:t>kiểu</a:t>
            </a:r>
            <a:r>
              <a:rPr lang="en-US" dirty="0">
                <a:ln/>
                <a:solidFill>
                  <a:schemeClr val="accent4"/>
                </a:solidFill>
              </a:rPr>
              <a:t> </a:t>
            </a:r>
            <a:r>
              <a:rPr lang="en-US" dirty="0" err="1">
                <a:ln/>
                <a:solidFill>
                  <a:schemeClr val="accent4"/>
                </a:solidFill>
              </a:rPr>
              <a:t>số</a:t>
            </a:r>
            <a:r>
              <a:rPr lang="en-US" dirty="0">
                <a:ln/>
                <a:solidFill>
                  <a:schemeClr val="accent4"/>
                </a:solidFill>
              </a:rPr>
              <a:t> </a:t>
            </a:r>
            <a:r>
              <a:rPr lang="en-US" dirty="0" err="1">
                <a:ln/>
                <a:solidFill>
                  <a:schemeClr val="accent4"/>
                </a:solidFill>
              </a:rPr>
              <a:t>nguyên</a:t>
            </a:r>
            <a:r>
              <a:rPr lang="en-US" dirty="0">
                <a:ln/>
                <a:solidFill>
                  <a:schemeClr val="accent4"/>
                </a:solidFill>
              </a:rPr>
              <a:t> (</a:t>
            </a:r>
            <a:r>
              <a:rPr lang="en-US" dirty="0" err="1">
                <a:ln/>
                <a:solidFill>
                  <a:schemeClr val="accent4"/>
                </a:solidFill>
              </a:rPr>
              <a:t>int</a:t>
            </a:r>
            <a:r>
              <a:rPr lang="en-US" dirty="0">
                <a:ln/>
                <a:solidFill>
                  <a:schemeClr val="accent4"/>
                </a:solidFill>
              </a:rPr>
              <a:t>)</a:t>
            </a:r>
          </a:p>
        </p:txBody>
      </p:sp>
      <p:sp>
        <p:nvSpPr>
          <p:cNvPr id="3" name="Content Placeholder 2"/>
          <p:cNvSpPr>
            <a:spLocks noGrp="1"/>
          </p:cNvSpPr>
          <p:nvPr>
            <p:ph idx="1"/>
          </p:nvPr>
        </p:nvSpPr>
        <p:spPr>
          <a:xfrm>
            <a:off x="586854" y="1839272"/>
            <a:ext cx="10766946" cy="3930463"/>
          </a:xfrm>
        </p:spPr>
        <p:txBody>
          <a:bodyPr>
            <a:normAutofit/>
          </a:bodyPr>
          <a:lstStyle/>
          <a:p>
            <a:pPr marL="457200" lvl="1" indent="0" algn="just">
              <a:lnSpc>
                <a:spcPct val="150000"/>
              </a:lnSpc>
              <a:spcBef>
                <a:spcPts val="0"/>
              </a:spcBef>
              <a:buNone/>
            </a:pPr>
            <a:endParaRPr lang="en-US" sz="2800"/>
          </a:p>
          <a:p>
            <a:pPr marL="731520" indent="-731520" algn="just">
              <a:lnSpc>
                <a:spcPct val="150000"/>
              </a:lnSpc>
              <a:spcBef>
                <a:spcPts val="0"/>
              </a:spcBef>
              <a:buFont typeface="Wingdings" panose="05000000000000000000" pitchFamily="2" charset="2"/>
              <a:buChar char="&amp;"/>
            </a:pPr>
            <a:endParaRPr lang="en-US" sz="2800"/>
          </a:p>
          <a:p>
            <a:pPr marL="731520" indent="-731520"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520" indent="-731520" algn="just">
              <a:lnSpc>
                <a:spcPct val="150000"/>
              </a:lnSpc>
              <a:spcBef>
                <a:spcPts val="0"/>
              </a:spcBef>
              <a:buFont typeface="Wingdings" panose="05000000000000000000" pitchFamily="2" charset="2"/>
              <a:buChar char="&amp;"/>
            </a:pPr>
            <a:endParaRPr lang="en-US" sz="2800"/>
          </a:p>
        </p:txBody>
      </p:sp>
      <p:sp>
        <p:nvSpPr>
          <p:cNvPr id="5" name="Content Placeholder 2"/>
          <p:cNvSpPr txBox="1">
            <a:spLocks/>
          </p:cNvSpPr>
          <p:nvPr/>
        </p:nvSpPr>
        <p:spPr>
          <a:xfrm>
            <a:off x="739254" y="1991672"/>
            <a:ext cx="11207906" cy="4866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2.1.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Khai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báo</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cấu</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trúc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2.2.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Viết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thủ</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tục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nhập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2.3.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Viết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thủ</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tục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xuất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2.4.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Viết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thủ</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tục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sắp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xếp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theo</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thứ</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tự</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tăng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bằng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HeapSort</a:t>
            </a: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9657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5468" y="0"/>
            <a:ext cx="11887200" cy="1305454"/>
          </a:xfrm>
        </p:spPr>
        <p:txBody>
          <a:bodyPr>
            <a:normAutofit/>
          </a:bodyPr>
          <a:lstStyle/>
          <a:p>
            <a:pPr eaLnBrk="1" hangingPunct="1"/>
            <a:r>
              <a:rPr lang="en-US" b="1" dirty="0" err="1">
                <a:solidFill>
                  <a:srgbClr val="220FB1"/>
                </a:solidFill>
              </a:rPr>
              <a:t>NỘI</a:t>
            </a:r>
            <a:r>
              <a:rPr lang="en-US" b="1" dirty="0">
                <a:solidFill>
                  <a:srgbClr val="220FB1"/>
                </a:solidFill>
              </a:rPr>
              <a:t> DUNG</a:t>
            </a:r>
          </a:p>
        </p:txBody>
      </p:sp>
      <p:sp>
        <p:nvSpPr>
          <p:cNvPr id="4" name="TextBox 1"/>
          <p:cNvSpPr txBox="1">
            <a:spLocks noChangeArrowheads="1"/>
          </p:cNvSpPr>
          <p:nvPr/>
        </p:nvSpPr>
        <p:spPr bwMode="auto">
          <a:xfrm>
            <a:off x="2133600" y="1028701"/>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eaLnBrk="0" fontAlgn="base" hangingPunct="0">
              <a:spcBef>
                <a:spcPct val="0"/>
              </a:spcBef>
              <a:spcAft>
                <a:spcPct val="0"/>
              </a:spcAft>
              <a:defRPr sz="2200">
                <a:solidFill>
                  <a:schemeClr val="tx1"/>
                </a:solidFill>
                <a:latin typeface="Times New Roman" pitchFamily="18" charset="0"/>
              </a:defRPr>
            </a:lvl6pPr>
            <a:lvl7pPr marL="2971800" indent="-228600" eaLnBrk="0" fontAlgn="base" hangingPunct="0">
              <a:spcBef>
                <a:spcPct val="0"/>
              </a:spcBef>
              <a:spcAft>
                <a:spcPct val="0"/>
              </a:spcAft>
              <a:defRPr sz="2200">
                <a:solidFill>
                  <a:schemeClr val="tx1"/>
                </a:solidFill>
                <a:latin typeface="Times New Roman" pitchFamily="18" charset="0"/>
              </a:defRPr>
            </a:lvl7pPr>
            <a:lvl8pPr marL="3429000" indent="-228600" eaLnBrk="0" fontAlgn="base" hangingPunct="0">
              <a:spcBef>
                <a:spcPct val="0"/>
              </a:spcBef>
              <a:spcAft>
                <a:spcPct val="0"/>
              </a:spcAft>
              <a:defRPr sz="2200">
                <a:solidFill>
                  <a:schemeClr val="tx1"/>
                </a:solidFill>
                <a:latin typeface="Times New Roman" pitchFamily="18" charset="0"/>
              </a:defRPr>
            </a:lvl8pPr>
            <a:lvl9pPr marL="3886200" indent="-228600" eaLnBrk="0" fontAlgn="base" hangingPunct="0">
              <a:spcBef>
                <a:spcPct val="0"/>
              </a:spcBef>
              <a:spcAft>
                <a:spcPct val="0"/>
              </a:spcAft>
              <a:defRPr sz="2200">
                <a:solidFill>
                  <a:schemeClr val="tx1"/>
                </a:solidFill>
                <a:latin typeface="Times New Roman" pitchFamily="18" charset="0"/>
              </a:defRPr>
            </a:lvl9pPr>
          </a:lstStyle>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Định</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a:t>
            </a: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nghĩa</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Heap</a:t>
            </a: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Thuật</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a:t>
            </a: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toán</a:t>
            </a:r>
            <a:endPar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Thí</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a:t>
            </a: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dụ</a:t>
            </a:r>
            <a:endPar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Chương</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a:t>
            </a: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trình</a:t>
            </a:r>
            <a:endPar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Độ</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a:t>
            </a: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phức</a:t>
            </a:r>
            <a:r>
              <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rPr>
              <a:t> </a:t>
            </a:r>
            <a:r>
              <a:rPr kumimoji="0" lang="en-US" sz="3200" b="1" i="0" u="none" strike="noStrike" kern="1200" cap="none" spc="0" normalizeH="0" baseline="0" noProof="0" dirty="0" err="1">
                <a:ln>
                  <a:noFill/>
                </a:ln>
                <a:solidFill>
                  <a:prstClr val="black"/>
                </a:solidFill>
                <a:effectLst/>
                <a:uLnTx/>
                <a:uFillTx/>
                <a:latin typeface="Tahoma" pitchFamily="34" charset="0"/>
                <a:ea typeface="Tahoma" pitchFamily="34" charset="0"/>
                <a:cs typeface="Tahoma" pitchFamily="34" charset="0"/>
              </a:rPr>
              <a:t>tạp</a:t>
            </a:r>
            <a:endPar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solidFill>
              <a:effectLst/>
              <a:uLnTx/>
              <a:uFillTx/>
              <a:latin typeface="Tahoma" pitchFamily="34" charset="0"/>
              <a:ea typeface="Tahoma" pitchFamily="34" charset="0"/>
              <a:cs typeface="Tahoma"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16408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86" y="2478940"/>
            <a:ext cx="5233412"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Bài tập thêm</a:t>
            </a:r>
          </a:p>
        </p:txBody>
      </p:sp>
      <p:sp>
        <p:nvSpPr>
          <p:cNvPr id="3" name="Content Placeholder 2"/>
          <p:cNvSpPr>
            <a:spLocks noGrp="1"/>
          </p:cNvSpPr>
          <p:nvPr>
            <p:ph idx="1"/>
          </p:nvPr>
        </p:nvSpPr>
        <p:spPr>
          <a:xfrm>
            <a:off x="586854" y="1839272"/>
            <a:ext cx="10766946" cy="3930463"/>
          </a:xfrm>
        </p:spPr>
        <p:txBody>
          <a:bodyPr>
            <a:normAutofit/>
          </a:bodyPr>
          <a:lstStyle/>
          <a:p>
            <a:pPr marL="457200" lvl="1" indent="0" algn="just">
              <a:lnSpc>
                <a:spcPct val="150000"/>
              </a:lnSpc>
              <a:spcBef>
                <a:spcPts val="0"/>
              </a:spcBef>
              <a:buNone/>
            </a:pPr>
            <a:endParaRPr lang="en-US" sz="2800"/>
          </a:p>
          <a:p>
            <a:pPr marL="731520" indent="-731520" algn="just">
              <a:lnSpc>
                <a:spcPct val="150000"/>
              </a:lnSpc>
              <a:spcBef>
                <a:spcPts val="0"/>
              </a:spcBef>
              <a:buFont typeface="Wingdings" panose="05000000000000000000" pitchFamily="2" charset="2"/>
              <a:buChar char="&amp;"/>
            </a:pPr>
            <a:endParaRPr lang="en-US" sz="2800"/>
          </a:p>
          <a:p>
            <a:pPr marL="731520" indent="-731520"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520" indent="-731520" algn="just">
              <a:lnSpc>
                <a:spcPct val="150000"/>
              </a:lnSpc>
              <a:spcBef>
                <a:spcPts val="0"/>
              </a:spcBef>
              <a:buFont typeface="Wingdings" panose="05000000000000000000" pitchFamily="2" charset="2"/>
              <a:buChar char="&amp;"/>
            </a:pPr>
            <a:endParaRPr lang="en-US" sz="280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0453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424" y="2304284"/>
            <a:ext cx="11300033" cy="1325563"/>
          </a:xfrm>
        </p:spPr>
        <p:txBody>
          <a:bodyPr>
            <a:normAutofit fontScale="90000"/>
            <a:scene3d>
              <a:camera prst="orthographicFront"/>
              <a:lightRig rig="soft" dir="t">
                <a:rot lat="0" lon="0" rev="15600000"/>
              </a:lightRig>
            </a:scene3d>
            <a:sp3d extrusionH="57150" prstMaterial="softEdge">
              <a:bevelT w="25400" h="38100"/>
            </a:sp3d>
          </a:bodyPr>
          <a:lstStyle/>
          <a:p>
            <a:pPr algn="just">
              <a:lnSpc>
                <a:spcPct val="150000"/>
              </a:lnSpc>
            </a:pPr>
            <a:r>
              <a:rPr lang="en-US" b="1" dirty="0" err="1">
                <a:ln/>
                <a:solidFill>
                  <a:schemeClr val="accent4"/>
                </a:solidFill>
              </a:rPr>
              <a:t>Bài</a:t>
            </a:r>
            <a:r>
              <a:rPr lang="en-US" b="1" dirty="0">
                <a:ln/>
                <a:solidFill>
                  <a:schemeClr val="accent4"/>
                </a:solidFill>
              </a:rPr>
              <a:t> 3: </a:t>
            </a:r>
            <a:r>
              <a:rPr lang="en-US" dirty="0" err="1">
                <a:ln/>
                <a:solidFill>
                  <a:schemeClr val="accent4"/>
                </a:solidFill>
              </a:rPr>
              <a:t>Thực</a:t>
            </a:r>
            <a:r>
              <a:rPr lang="en-US" dirty="0">
                <a:ln/>
                <a:solidFill>
                  <a:schemeClr val="accent4"/>
                </a:solidFill>
              </a:rPr>
              <a:t> </a:t>
            </a:r>
            <a:r>
              <a:rPr lang="en-US" dirty="0" err="1">
                <a:ln/>
                <a:solidFill>
                  <a:schemeClr val="accent4"/>
                </a:solidFill>
              </a:rPr>
              <a:t>hiện</a:t>
            </a:r>
            <a:r>
              <a:rPr lang="en-US" dirty="0">
                <a:ln/>
                <a:solidFill>
                  <a:schemeClr val="accent4"/>
                </a:solidFill>
              </a:rPr>
              <a:t> </a:t>
            </a:r>
            <a:r>
              <a:rPr lang="en-US" dirty="0" err="1">
                <a:ln/>
                <a:solidFill>
                  <a:schemeClr val="accent4"/>
                </a:solidFill>
              </a:rPr>
              <a:t>đánh</a:t>
            </a:r>
            <a:r>
              <a:rPr lang="en-US" dirty="0">
                <a:ln/>
                <a:solidFill>
                  <a:schemeClr val="accent4"/>
                </a:solidFill>
              </a:rPr>
              <a:t> </a:t>
            </a:r>
            <a:r>
              <a:rPr lang="en-US" dirty="0" err="1">
                <a:ln/>
                <a:solidFill>
                  <a:schemeClr val="accent4"/>
                </a:solidFill>
              </a:rPr>
              <a:t>giá</a:t>
            </a:r>
            <a:r>
              <a:rPr lang="en-US" dirty="0">
                <a:ln/>
                <a:solidFill>
                  <a:schemeClr val="accent4"/>
                </a:solidFill>
              </a:rPr>
              <a:t> </a:t>
            </a:r>
            <a:r>
              <a:rPr lang="en-US" dirty="0" err="1">
                <a:ln/>
                <a:solidFill>
                  <a:schemeClr val="accent4"/>
                </a:solidFill>
              </a:rPr>
              <a:t>độ</a:t>
            </a:r>
            <a:r>
              <a:rPr lang="en-US" dirty="0">
                <a:ln/>
                <a:solidFill>
                  <a:schemeClr val="accent4"/>
                </a:solidFill>
              </a:rPr>
              <a:t> </a:t>
            </a:r>
            <a:r>
              <a:rPr lang="en-US" dirty="0" err="1">
                <a:ln/>
                <a:solidFill>
                  <a:schemeClr val="accent4"/>
                </a:solidFill>
              </a:rPr>
              <a:t>phức</a:t>
            </a:r>
            <a:r>
              <a:rPr lang="en-US" dirty="0">
                <a:ln/>
                <a:solidFill>
                  <a:schemeClr val="accent4"/>
                </a:solidFill>
              </a:rPr>
              <a:t> </a:t>
            </a:r>
            <a:r>
              <a:rPr lang="en-US" dirty="0" err="1">
                <a:ln/>
                <a:solidFill>
                  <a:schemeClr val="accent4"/>
                </a:solidFill>
              </a:rPr>
              <a:t>tạp</a:t>
            </a:r>
            <a:r>
              <a:rPr lang="en-US" dirty="0">
                <a:ln/>
                <a:solidFill>
                  <a:schemeClr val="accent4"/>
                </a:solidFill>
              </a:rPr>
              <a:t> </a:t>
            </a:r>
            <a:r>
              <a:rPr lang="en-US" dirty="0" err="1">
                <a:ln/>
                <a:solidFill>
                  <a:schemeClr val="accent4"/>
                </a:solidFill>
              </a:rPr>
              <a:t>của</a:t>
            </a:r>
            <a:r>
              <a:rPr lang="en-US" dirty="0">
                <a:ln/>
                <a:solidFill>
                  <a:schemeClr val="accent4"/>
                </a:solidFill>
              </a:rPr>
              <a:t> </a:t>
            </a:r>
            <a:r>
              <a:rPr lang="en-US" dirty="0" err="1">
                <a:ln/>
                <a:solidFill>
                  <a:schemeClr val="accent4"/>
                </a:solidFill>
              </a:rPr>
              <a:t>thuật</a:t>
            </a:r>
            <a:r>
              <a:rPr lang="en-US" dirty="0">
                <a:ln/>
                <a:solidFill>
                  <a:schemeClr val="accent4"/>
                </a:solidFill>
              </a:rPr>
              <a:t> </a:t>
            </a:r>
            <a:r>
              <a:rPr lang="en-US" dirty="0" err="1">
                <a:ln/>
                <a:solidFill>
                  <a:schemeClr val="accent4"/>
                </a:solidFill>
              </a:rPr>
              <a:t>toán</a:t>
            </a:r>
            <a:r>
              <a:rPr lang="en-US" dirty="0">
                <a:ln/>
                <a:solidFill>
                  <a:schemeClr val="accent4"/>
                </a:solidFill>
              </a:rPr>
              <a:t> </a:t>
            </a:r>
            <a:r>
              <a:rPr lang="en-US" dirty="0" err="1">
                <a:ln/>
                <a:solidFill>
                  <a:schemeClr val="accent4"/>
                </a:solidFill>
              </a:rPr>
              <a:t>HeapSort</a:t>
            </a:r>
            <a:endParaRPr lang="en-US" dirty="0">
              <a:ln/>
              <a:solidFill>
                <a:schemeClr val="accent4"/>
              </a:solidFill>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8715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27" y="365125"/>
            <a:ext cx="11300033" cy="1325563"/>
          </a:xfrm>
        </p:spPr>
        <p:txBody>
          <a:bodyPr>
            <a:normAutofit fontScale="90000"/>
            <a:scene3d>
              <a:camera prst="orthographicFront"/>
              <a:lightRig rig="soft" dir="t">
                <a:rot lat="0" lon="0" rev="15600000"/>
              </a:lightRig>
            </a:scene3d>
            <a:sp3d extrusionH="57150" prstMaterial="softEdge">
              <a:bevelT w="25400" h="38100"/>
            </a:sp3d>
          </a:bodyPr>
          <a:lstStyle/>
          <a:p>
            <a:pPr>
              <a:lnSpc>
                <a:spcPct val="150000"/>
              </a:lnSpc>
            </a:pPr>
            <a:r>
              <a:rPr lang="en-US" b="1" dirty="0" err="1">
                <a:ln/>
                <a:solidFill>
                  <a:schemeClr val="accent4"/>
                </a:solidFill>
              </a:rPr>
              <a:t>Bài</a:t>
            </a:r>
            <a:r>
              <a:rPr lang="en-US" b="1" dirty="0">
                <a:ln/>
                <a:solidFill>
                  <a:schemeClr val="accent4"/>
                </a:solidFill>
              </a:rPr>
              <a:t> 4: </a:t>
            </a:r>
            <a:r>
              <a:rPr lang="en-US" dirty="0" err="1">
                <a:ln/>
                <a:solidFill>
                  <a:schemeClr val="accent4"/>
                </a:solidFill>
              </a:rPr>
              <a:t>Quản</a:t>
            </a:r>
            <a:r>
              <a:rPr lang="en-US" dirty="0">
                <a:ln/>
                <a:solidFill>
                  <a:schemeClr val="accent4"/>
                </a:solidFill>
              </a:rPr>
              <a:t> </a:t>
            </a:r>
            <a:r>
              <a:rPr lang="en-US" dirty="0" err="1">
                <a:ln/>
                <a:solidFill>
                  <a:schemeClr val="accent4"/>
                </a:solidFill>
              </a:rPr>
              <a:t>lý</a:t>
            </a:r>
            <a:r>
              <a:rPr lang="en-US" dirty="0">
                <a:ln/>
                <a:solidFill>
                  <a:schemeClr val="accent4"/>
                </a:solidFill>
              </a:rPr>
              <a:t> </a:t>
            </a:r>
            <a:r>
              <a:rPr lang="en-US" dirty="0" err="1">
                <a:ln/>
                <a:solidFill>
                  <a:schemeClr val="accent4"/>
                </a:solidFill>
              </a:rPr>
              <a:t>danh</a:t>
            </a:r>
            <a:r>
              <a:rPr lang="en-US" dirty="0">
                <a:ln/>
                <a:solidFill>
                  <a:schemeClr val="accent4"/>
                </a:solidFill>
              </a:rPr>
              <a:t> </a:t>
            </a:r>
            <a:r>
              <a:rPr lang="en-US" dirty="0" err="1">
                <a:ln/>
                <a:solidFill>
                  <a:schemeClr val="accent4"/>
                </a:solidFill>
              </a:rPr>
              <a:t>sách</a:t>
            </a:r>
            <a:r>
              <a:rPr lang="en-US" dirty="0">
                <a:ln/>
                <a:solidFill>
                  <a:schemeClr val="accent4"/>
                </a:solidFill>
              </a:rPr>
              <a:t> </a:t>
            </a:r>
            <a:r>
              <a:rPr lang="en-US" dirty="0" err="1">
                <a:ln/>
                <a:solidFill>
                  <a:schemeClr val="accent4"/>
                </a:solidFill>
              </a:rPr>
              <a:t>liên</a:t>
            </a:r>
            <a:r>
              <a:rPr lang="en-US" dirty="0">
                <a:ln/>
                <a:solidFill>
                  <a:schemeClr val="accent4"/>
                </a:solidFill>
              </a:rPr>
              <a:t> </a:t>
            </a:r>
            <a:r>
              <a:rPr lang="en-US" dirty="0" err="1">
                <a:ln/>
                <a:solidFill>
                  <a:schemeClr val="accent4"/>
                </a:solidFill>
              </a:rPr>
              <a:t>kết</a:t>
            </a:r>
            <a:r>
              <a:rPr lang="en-US" dirty="0">
                <a:ln/>
                <a:solidFill>
                  <a:schemeClr val="accent4"/>
                </a:solidFill>
              </a:rPr>
              <a:t> </a:t>
            </a:r>
            <a:r>
              <a:rPr lang="en-US" dirty="0" err="1">
                <a:ln/>
                <a:solidFill>
                  <a:schemeClr val="accent4"/>
                </a:solidFill>
              </a:rPr>
              <a:t>đơn</a:t>
            </a:r>
            <a:r>
              <a:rPr lang="en-US" dirty="0">
                <a:ln/>
                <a:solidFill>
                  <a:schemeClr val="accent4"/>
                </a:solidFill>
              </a:rPr>
              <a:t> (</a:t>
            </a:r>
            <a:r>
              <a:rPr lang="en-US" dirty="0" err="1">
                <a:ln/>
                <a:solidFill>
                  <a:schemeClr val="accent4"/>
                </a:solidFill>
              </a:rPr>
              <a:t>các</a:t>
            </a:r>
            <a:r>
              <a:rPr lang="en-US" dirty="0">
                <a:ln/>
                <a:solidFill>
                  <a:schemeClr val="accent4"/>
                </a:solidFill>
              </a:rPr>
              <a:t> </a:t>
            </a:r>
            <a:r>
              <a:rPr lang="en-US" dirty="0" err="1">
                <a:ln/>
                <a:solidFill>
                  <a:schemeClr val="accent4"/>
                </a:solidFill>
              </a:rPr>
              <a:t>phần</a:t>
            </a:r>
            <a:r>
              <a:rPr lang="en-US" dirty="0">
                <a:ln/>
                <a:solidFill>
                  <a:schemeClr val="accent4"/>
                </a:solidFill>
              </a:rPr>
              <a:t> </a:t>
            </a:r>
            <a:r>
              <a:rPr lang="en-US" dirty="0" err="1">
                <a:ln/>
                <a:solidFill>
                  <a:schemeClr val="accent4"/>
                </a:solidFill>
              </a:rPr>
              <a:t>tử</a:t>
            </a:r>
            <a:r>
              <a:rPr lang="en-US" dirty="0">
                <a:ln/>
                <a:solidFill>
                  <a:schemeClr val="accent4"/>
                </a:solidFill>
              </a:rPr>
              <a:t> </a:t>
            </a:r>
            <a:r>
              <a:rPr lang="en-US" dirty="0" err="1">
                <a:ln/>
                <a:solidFill>
                  <a:schemeClr val="accent4"/>
                </a:solidFill>
              </a:rPr>
              <a:t>kiểu</a:t>
            </a:r>
            <a:r>
              <a:rPr lang="en-US" dirty="0">
                <a:ln/>
                <a:solidFill>
                  <a:schemeClr val="accent4"/>
                </a:solidFill>
              </a:rPr>
              <a:t> </a:t>
            </a:r>
            <a:r>
              <a:rPr lang="en-US" dirty="0" err="1">
                <a:ln/>
                <a:solidFill>
                  <a:schemeClr val="accent4"/>
                </a:solidFill>
              </a:rPr>
              <a:t>số</a:t>
            </a:r>
            <a:r>
              <a:rPr lang="en-US" dirty="0">
                <a:ln/>
                <a:solidFill>
                  <a:schemeClr val="accent4"/>
                </a:solidFill>
              </a:rPr>
              <a:t> </a:t>
            </a:r>
            <a:r>
              <a:rPr lang="en-US" dirty="0" err="1">
                <a:ln/>
                <a:solidFill>
                  <a:schemeClr val="accent4"/>
                </a:solidFill>
              </a:rPr>
              <a:t>nguyên</a:t>
            </a:r>
            <a:r>
              <a:rPr lang="en-US" dirty="0">
                <a:ln/>
                <a:solidFill>
                  <a:schemeClr val="accent4"/>
                </a:solidFill>
              </a:rPr>
              <a:t>)</a:t>
            </a:r>
          </a:p>
        </p:txBody>
      </p:sp>
      <p:sp>
        <p:nvSpPr>
          <p:cNvPr id="3" name="Content Placeholder 2"/>
          <p:cNvSpPr>
            <a:spLocks noGrp="1"/>
          </p:cNvSpPr>
          <p:nvPr>
            <p:ph idx="1"/>
          </p:nvPr>
        </p:nvSpPr>
        <p:spPr>
          <a:xfrm>
            <a:off x="586854" y="1839272"/>
            <a:ext cx="10766946" cy="3930463"/>
          </a:xfrm>
        </p:spPr>
        <p:txBody>
          <a:bodyPr>
            <a:normAutofit/>
          </a:bodyPr>
          <a:lstStyle/>
          <a:p>
            <a:pPr marL="457200" lvl="1" indent="0" algn="just">
              <a:lnSpc>
                <a:spcPct val="150000"/>
              </a:lnSpc>
              <a:spcBef>
                <a:spcPts val="0"/>
              </a:spcBef>
              <a:buNone/>
            </a:pPr>
            <a:endParaRPr lang="en-US" sz="2800"/>
          </a:p>
          <a:p>
            <a:pPr marL="731520" indent="-731520" algn="just">
              <a:lnSpc>
                <a:spcPct val="150000"/>
              </a:lnSpc>
              <a:spcBef>
                <a:spcPts val="0"/>
              </a:spcBef>
              <a:buFont typeface="Wingdings" panose="05000000000000000000" pitchFamily="2" charset="2"/>
              <a:buChar char="&amp;"/>
            </a:pPr>
            <a:endParaRPr lang="en-US" sz="2800"/>
          </a:p>
          <a:p>
            <a:pPr marL="731520" indent="-731520" algn="just">
              <a:lnSpc>
                <a:spcPct val="150000"/>
              </a:lnSpc>
              <a:spcBef>
                <a:spcPts val="0"/>
              </a:spcBef>
              <a:buFont typeface="Wingdings" panose="05000000000000000000" pitchFamily="2" charset="2"/>
              <a:buChar char="&amp;"/>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0" indent="0" algn="just">
              <a:lnSpc>
                <a:spcPct val="150000"/>
              </a:lnSpc>
              <a:spcBef>
                <a:spcPts val="0"/>
              </a:spcBef>
              <a:buNone/>
            </a:pPr>
            <a:endParaRPr lang="en-US" sz="2800"/>
          </a:p>
          <a:p>
            <a:pPr marL="731520" indent="-731520" algn="just">
              <a:lnSpc>
                <a:spcPct val="150000"/>
              </a:lnSpc>
              <a:spcBef>
                <a:spcPts val="0"/>
              </a:spcBef>
              <a:buFont typeface="Wingdings" panose="05000000000000000000" pitchFamily="2" charset="2"/>
              <a:buChar char="&amp;"/>
            </a:pPr>
            <a:endParaRPr lang="en-US" sz="2800"/>
          </a:p>
        </p:txBody>
      </p:sp>
      <p:sp>
        <p:nvSpPr>
          <p:cNvPr id="5" name="Content Placeholder 2"/>
          <p:cNvSpPr txBox="1">
            <a:spLocks/>
          </p:cNvSpPr>
          <p:nvPr/>
        </p:nvSpPr>
        <p:spPr>
          <a:xfrm>
            <a:off x="647126" y="1987856"/>
            <a:ext cx="11145481" cy="3930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Viết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thủ</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tục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sắp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xếp</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theo</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thứ</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tự</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tăng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bằng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thuật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HeapSort</a:t>
            </a: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4603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627" y="136525"/>
            <a:ext cx="11947160" cy="1325563"/>
          </a:xfrm>
        </p:spPr>
        <p:txBody>
          <a:bodyPr>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1. </a:t>
            </a:r>
            <a:r>
              <a:rPr lang="en-US" b="1" dirty="0" err="1">
                <a:ln/>
                <a:solidFill>
                  <a:schemeClr val="accent4"/>
                </a:solidFill>
              </a:rPr>
              <a:t>PHÁT</a:t>
            </a:r>
            <a:r>
              <a:rPr lang="en-US" b="1" dirty="0">
                <a:ln/>
                <a:solidFill>
                  <a:schemeClr val="accent4"/>
                </a:solidFill>
              </a:rPr>
              <a:t> </a:t>
            </a:r>
            <a:r>
              <a:rPr lang="en-US" b="1" dirty="0" err="1">
                <a:ln/>
                <a:solidFill>
                  <a:schemeClr val="accent4"/>
                </a:solidFill>
              </a:rPr>
              <a:t>BIỂU</a:t>
            </a:r>
            <a:r>
              <a:rPr lang="en-US" b="1" dirty="0">
                <a:ln/>
                <a:solidFill>
                  <a:schemeClr val="accent4"/>
                </a:solidFill>
              </a:rPr>
              <a:t> </a:t>
            </a:r>
            <a:r>
              <a:rPr lang="en-US" b="1" dirty="0" err="1">
                <a:ln/>
                <a:solidFill>
                  <a:schemeClr val="accent4"/>
                </a:solidFill>
              </a:rPr>
              <a:t>BÀI</a:t>
            </a:r>
            <a:r>
              <a:rPr lang="en-US" b="1" dirty="0">
                <a:ln/>
                <a:solidFill>
                  <a:schemeClr val="accent4"/>
                </a:solidFill>
              </a:rPr>
              <a:t> </a:t>
            </a:r>
            <a:r>
              <a:rPr lang="en-US" b="1" dirty="0" err="1">
                <a:ln/>
                <a:solidFill>
                  <a:schemeClr val="accent4"/>
                </a:solidFill>
              </a:rPr>
              <a:t>TOÁN</a:t>
            </a:r>
            <a:endParaRPr lang="en-US" b="1" dirty="0">
              <a:ln/>
              <a:solidFill>
                <a:schemeClr val="accent4"/>
              </a:solidFill>
            </a:endParaRPr>
          </a:p>
        </p:txBody>
      </p:sp>
      <p:sp>
        <p:nvSpPr>
          <p:cNvPr id="5" name="Content Placeholder 2"/>
          <p:cNvSpPr txBox="1">
            <a:spLocks/>
          </p:cNvSpPr>
          <p:nvPr/>
        </p:nvSpPr>
        <p:spPr>
          <a:xfrm>
            <a:off x="739254" y="1991672"/>
            <a:ext cx="11207906" cy="436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p:cNvSpPr txBox="1">
            <a:spLocks/>
          </p:cNvSpPr>
          <p:nvPr/>
        </p:nvSpPr>
        <p:spPr>
          <a:xfrm>
            <a:off x="739254" y="1686872"/>
            <a:ext cx="10766946" cy="39304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Cho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tập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nguyên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gồm</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n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n-1</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Yêu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cầu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hãy</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sắp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xếp</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n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này</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theo</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thứ</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tự</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tăng</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dần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như</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sau</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n-1</a:t>
            </a: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Với</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lang="en-US" sz="3200" b="0" i="0" u="none" strike="noStrike" kern="1200" cap="none" spc="0" normalizeH="0" baseline="-2500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rPr>
              <a:t>n-1</a:t>
            </a:r>
            <a:endParaRPr kumimoji="0" lang="en-US" sz="3200" b="0" i="0" u="none" strike="noStrike" kern="1200" cap="none" spc="0" normalizeH="0" baseline="0" noProof="0" dirty="0">
              <a:ln>
                <a:noFill/>
              </a:ln>
              <a:solidFill>
                <a:srgbClr val="C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8272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627" y="136525"/>
            <a:ext cx="1194716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MÔ HÌNH HÓA BÀI TOÁN</a:t>
            </a:r>
          </a:p>
        </p:txBody>
      </p:sp>
      <p:sp>
        <p:nvSpPr>
          <p:cNvPr id="5" name="Content Placeholder 2"/>
          <p:cNvSpPr txBox="1">
            <a:spLocks/>
          </p:cNvSpPr>
          <p:nvPr/>
        </p:nvSpPr>
        <p:spPr>
          <a:xfrm>
            <a:off x="739254" y="1991672"/>
            <a:ext cx="11207906" cy="436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Tx/>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p:cNvSpPr txBox="1">
            <a:spLocks/>
          </p:cNvSpPr>
          <p:nvPr/>
        </p:nvSpPr>
        <p:spPr>
          <a:xfrm>
            <a:off x="739254" y="1686872"/>
            <a:ext cx="11083778" cy="3930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Đầu</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vào</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đặc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nguyên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gồm</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n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n-1.</a:t>
            </a:r>
          </a:p>
          <a:p>
            <a:pPr marL="0" marR="0" lvl="0" indent="0" algn="just" defTabSz="914400" rtl="0" eaLnBrk="1" fontAlgn="auto" latinLnBrk="0" hangingPunct="1">
              <a:lnSpc>
                <a:spcPct val="150000"/>
              </a:lnSpc>
              <a:spcBef>
                <a:spcPts val="0"/>
              </a:spcBef>
              <a:spcAft>
                <a:spcPts val="0"/>
              </a:spcAft>
              <a:buClrTx/>
              <a:buSzPct val="130000"/>
              <a:buFont typeface="Arial" panose="020B0604020202020204" pitchFamily="34" charset="0"/>
              <a:buNone/>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r>
              <a:rPr kumimoji="0" lang="en-US" sz="32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Đầu</a:t>
            </a:r>
            <a:r>
              <a:rPr kumimoji="0" lang="en-US" sz="32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ra: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đặc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số</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nguyên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gồm</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n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n-1 </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2</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a:t>
            </a:r>
            <a:r>
              <a:rPr kumimoji="0" lang="en-US" sz="3200" b="0" i="0" u="none" strike="noStrike" kern="1200" cap="none" spc="0" normalizeH="0" baseline="-2500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n-1</a:t>
            </a:r>
            <a:r>
              <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32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3665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40" y="256446"/>
            <a:ext cx="11947160" cy="1325563"/>
          </a:xfrm>
        </p:spPr>
        <p:txBody>
          <a:bodyPr>
            <a:noAutofit/>
            <a:scene3d>
              <a:camera prst="orthographicFront"/>
              <a:lightRig rig="soft" dir="t">
                <a:rot lat="0" lon="0" rev="15600000"/>
              </a:lightRig>
            </a:scene3d>
            <a:sp3d extrusionH="57150" prstMaterial="softEdge">
              <a:bevelT w="25400" h="38100"/>
            </a:sp3d>
          </a:bodyPr>
          <a:lstStyle/>
          <a:p>
            <a:pPr>
              <a:lnSpc>
                <a:spcPct val="150000"/>
              </a:lnSpc>
            </a:pPr>
            <a:r>
              <a:rPr lang="en-US" sz="3600" b="1">
                <a:ln/>
                <a:solidFill>
                  <a:schemeClr val="accent4"/>
                </a:solidFill>
              </a:rPr>
              <a:t>BIỄU DIỄN BÀI TOÁN TRÊN MÁY TÍNH</a:t>
            </a:r>
          </a:p>
        </p:txBody>
      </p:sp>
      <p:sp>
        <p:nvSpPr>
          <p:cNvPr id="7" name="Content Placeholder 2"/>
          <p:cNvSpPr>
            <a:spLocks noGrp="1"/>
          </p:cNvSpPr>
          <p:nvPr>
            <p:ph idx="1"/>
          </p:nvPr>
        </p:nvSpPr>
        <p:spPr>
          <a:xfrm>
            <a:off x="399607" y="1582009"/>
            <a:ext cx="11359256" cy="2941865"/>
          </a:xfrm>
          <a:ln>
            <a:solidFill>
              <a:srgbClr val="0070C0"/>
            </a:solidFill>
          </a:ln>
        </p:spPr>
        <p:txBody>
          <a:bodyPr>
            <a:noAutofit/>
          </a:bodyPr>
          <a:lstStyle/>
          <a:p>
            <a:pPr marL="0" indent="0" algn="just">
              <a:lnSpc>
                <a:spcPct val="150000"/>
              </a:lnSpc>
              <a:spcBef>
                <a:spcPts val="0"/>
              </a:spcBef>
              <a:buNone/>
            </a:pPr>
            <a:r>
              <a:rPr lang="en-US" sz="3000"/>
              <a:t># </a:t>
            </a:r>
            <a:r>
              <a:rPr lang="en-US" sz="3000">
                <a:solidFill>
                  <a:srgbClr val="0070C0"/>
                </a:solidFill>
              </a:rPr>
              <a:t>define</a:t>
            </a:r>
            <a:r>
              <a:rPr lang="en-US" sz="3000">
                <a:solidFill>
                  <a:srgbClr val="FF0000"/>
                </a:solidFill>
              </a:rPr>
              <a:t> MAX</a:t>
            </a:r>
            <a:r>
              <a:rPr lang="en-US" sz="3000"/>
              <a:t> 100</a:t>
            </a:r>
          </a:p>
          <a:p>
            <a:pPr marL="0" indent="0" algn="just">
              <a:lnSpc>
                <a:spcPct val="150000"/>
              </a:lnSpc>
              <a:spcBef>
                <a:spcPts val="0"/>
              </a:spcBef>
              <a:buNone/>
            </a:pPr>
            <a:r>
              <a:rPr lang="en-US" sz="3000">
                <a:solidFill>
                  <a:srgbClr val="0070C0"/>
                </a:solidFill>
              </a:rPr>
              <a:t>int</a:t>
            </a:r>
            <a:r>
              <a:rPr lang="en-US" sz="3000"/>
              <a:t> a[</a:t>
            </a:r>
            <a:r>
              <a:rPr lang="en-US" sz="3000">
                <a:solidFill>
                  <a:srgbClr val="FF0000"/>
                </a:solidFill>
              </a:rPr>
              <a:t>MAX</a:t>
            </a:r>
            <a:r>
              <a:rPr lang="en-US" sz="3000"/>
              <a:t>];</a:t>
            </a:r>
          </a:p>
          <a:p>
            <a:pPr marL="0" indent="0" algn="just">
              <a:lnSpc>
                <a:spcPct val="150000"/>
              </a:lnSpc>
              <a:spcBef>
                <a:spcPts val="0"/>
              </a:spcBef>
              <a:buNone/>
            </a:pPr>
            <a:r>
              <a:rPr lang="en-US" sz="3000">
                <a:solidFill>
                  <a:srgbClr val="0070C0"/>
                </a:solidFill>
              </a:rPr>
              <a:t>int</a:t>
            </a:r>
            <a:r>
              <a:rPr lang="en-US" sz="3000"/>
              <a:t> n; // n là tổng số phần tử hiện có trong danh sách, 0</a:t>
            </a:r>
            <a:r>
              <a:rPr lang="en-US" sz="3000">
                <a:sym typeface="Symbol" panose="05050102010706020507" pitchFamily="18" charset="2"/>
              </a:rPr>
              <a:t></a:t>
            </a:r>
            <a:r>
              <a:rPr lang="en-US" sz="3000"/>
              <a:t>n&lt;</a:t>
            </a:r>
            <a:r>
              <a:rPr lang="en-US" sz="2800">
                <a:solidFill>
                  <a:srgbClr val="FF0000"/>
                </a:solidFill>
              </a:rPr>
              <a:t>MAX</a:t>
            </a:r>
            <a:endParaRPr lang="en-US" sz="300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3481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326" y="0"/>
            <a:ext cx="1194716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ĐỊNH NGHĨA HEAP SORT</a:t>
            </a:r>
          </a:p>
        </p:txBody>
      </p:sp>
      <p:sp>
        <p:nvSpPr>
          <p:cNvPr id="6" name="Content Placeholder 2"/>
          <p:cNvSpPr txBox="1">
            <a:spLocks/>
          </p:cNvSpPr>
          <p:nvPr/>
        </p:nvSpPr>
        <p:spPr>
          <a:xfrm>
            <a:off x="584326" y="1355718"/>
            <a:ext cx="10766946" cy="51690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Heap (Heap Max)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chỉ</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Với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mọi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a[i]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bất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kì</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(i=0…n-1),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luôn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a[i]&gt;=a[2*</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i+1</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a[i]&gt;=a[2*</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i+2</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Mọi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các</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một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Heap (Heap Min)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chỉ</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khi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Với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mọi</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tử</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a[i]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bất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kì</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danh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sách</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(i=0…n-1),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luôn</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có</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a[i] &lt;=a[2*</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i+1</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và</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a[i]&lt;=a[2*</a:t>
            </a:r>
            <a:r>
              <a:rPr kumimoji="0" lang="en-US" sz="2800" b="0" i="0" u="none" strike="noStrike" kern="1200" cap="none" spc="0" normalizeH="0" baseline="0" noProof="0" dirty="0" err="1">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i+2</a:t>
            </a:r>
            <a:r>
              <a:rPr kumimoji="0" lang="en-US" sz="2800" b="0"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28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450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326" y="30155"/>
            <a:ext cx="1194716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HỆ QUẢ</a:t>
            </a:r>
          </a:p>
        </p:txBody>
      </p:sp>
      <p:sp>
        <p:nvSpPr>
          <p:cNvPr id="6" name="Content Placeholder 2"/>
          <p:cNvSpPr txBox="1">
            <a:spLocks/>
          </p:cNvSpPr>
          <p:nvPr/>
        </p:nvSpPr>
        <p:spPr>
          <a:xfrm>
            <a:off x="584326" y="1355718"/>
            <a:ext cx="10766946" cy="2045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r>
              <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Trong một Heap (Heap Max) phần tử đầu Heap là phần tử lớn nhất.</a:t>
            </a: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731520" marR="0" lvl="0" indent="-73152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amp;"/>
              <a:tabLst/>
              <a:defRPr/>
            </a:pPr>
            <a:endParaRPr kumimoji="0" lang="en-US"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5059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42900" y="1272335"/>
            <a:ext cx="11544300" cy="5350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defTabSz="914400" rtl="0" eaLnBrk="1" fontAlgn="auto" latinLnBrk="0" hangingPunct="1">
              <a:lnSpc>
                <a:spcPct val="150000"/>
              </a:lnSpc>
              <a:spcBef>
                <a:spcPts val="0"/>
              </a:spcBef>
              <a:spcAft>
                <a:spcPts val="0"/>
              </a:spcAft>
              <a:buClrTx/>
              <a:buSzPct val="130000"/>
              <a:buFont typeface="Wingdings" panose="05000000000000000000" pitchFamily="2" charset="2"/>
              <a:buChar char="§"/>
              <a:tabLst/>
              <a:defRPr/>
            </a:pPr>
            <a:r>
              <a:rPr kumimoji="0" lang="en-US" sz="3200" b="0" i="0" u="none" strike="noStrike" kern="1200" cap="none" spc="0" normalizeH="0" baseline="0" noProof="0" dirty="0" err="1">
                <a:ln>
                  <a:noFill/>
                </a:ln>
                <a:solidFill>
                  <a:srgbClr val="FF0000"/>
                </a:solidFill>
                <a:effectLst/>
                <a:uLnTx/>
                <a:uFillTx/>
                <a:latin typeface="Calibri Light"/>
                <a:ea typeface="Tahoma" panose="020B0604030504040204" pitchFamily="34" charset="0"/>
                <a:cs typeface="Tahoma" panose="020B0604030504040204" pitchFamily="34" charset="0"/>
              </a:rPr>
              <a:t>Bước</a:t>
            </a:r>
            <a:r>
              <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rPr>
              <a:t> 1: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Tạo</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Heap (Heap Max) ban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đầu</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từ</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danh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sách</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phần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tử</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cho</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trước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Thực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hiện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các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bước</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tuần</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tự</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 </a:t>
            </a:r>
            <a:r>
              <a:rPr kumimoji="0" lang="en-US" sz="3200" b="0" i="0" u="none" strike="noStrike" kern="1200" cap="none" spc="0" normalizeH="0" baseline="0" noProof="0" dirty="0" err="1">
                <a:ln>
                  <a:noFill/>
                </a:ln>
                <a:solidFill>
                  <a:prstClr val="black"/>
                </a:solidFill>
                <a:effectLst/>
                <a:uLnTx/>
                <a:uFillTx/>
                <a:latin typeface="Calibri Light"/>
                <a:ea typeface="Tahoma" panose="020B0604030504040204" pitchFamily="34" charset="0"/>
                <a:cs typeface="Tahoma" panose="020B0604030504040204" pitchFamily="34" charset="0"/>
              </a:rPr>
              <a:t>sau</a:t>
            </a:r>
            <a:r>
              <a:rPr kumimoji="0" lang="en-US" sz="3200" b="0" i="0" u="none" strike="noStrike" kern="1200" cap="none" spc="0" normalizeH="0" baseline="0" noProof="0" dirty="0">
                <a:ln>
                  <a:noFill/>
                </a:ln>
                <a:solidFill>
                  <a:prstClr val="black"/>
                </a:solidFill>
                <a:effectLst/>
                <a:uLnTx/>
                <a:uFillTx/>
                <a:latin typeface="Calibri Light"/>
                <a:ea typeface="Tahoma" panose="020B0604030504040204" pitchFamily="34" charset="0"/>
                <a:cs typeface="Tahoma" panose="020B0604030504040204" pitchFamily="34" charset="0"/>
              </a:rPr>
              <a:t>:</a:t>
            </a:r>
            <a:endParaRPr kumimoji="0" lang="en-US" sz="3200" b="0" i="0" u="none" strike="noStrike" kern="1200" cap="none" spc="0" normalizeH="0" baseline="0" noProof="0" dirty="0">
              <a:ln>
                <a:noFill/>
              </a:ln>
              <a:solidFill>
                <a:srgbClr val="FF0000"/>
              </a:solidFill>
              <a:effectLst/>
              <a:uLnTx/>
              <a:uFillTx/>
              <a:latin typeface="Calibri Light"/>
              <a:ea typeface="Tahoma" panose="020B0604030504040204" pitchFamily="34" charset="0"/>
              <a:cs typeface="Tahoma" panose="020B0604030504040204" pitchFamily="34" charset="0"/>
            </a:endParaRPr>
          </a:p>
        </p:txBody>
      </p:sp>
      <p:sp>
        <p:nvSpPr>
          <p:cNvPr id="8" name="Title 1"/>
          <p:cNvSpPr>
            <a:spLocks noGrp="1"/>
          </p:cNvSpPr>
          <p:nvPr>
            <p:ph type="title"/>
          </p:nvPr>
        </p:nvSpPr>
        <p:spPr>
          <a:xfrm>
            <a:off x="715679" y="143408"/>
            <a:ext cx="11171521" cy="1128928"/>
          </a:xfrm>
        </p:spPr>
        <p:txBody>
          <a:bodyPr>
            <a:normAutofit/>
            <a:scene3d>
              <a:camera prst="orthographicFront"/>
              <a:lightRig rig="soft" dir="t">
                <a:rot lat="0" lon="0" rev="15600000"/>
              </a:lightRig>
            </a:scene3d>
            <a:sp3d extrusionH="57150" prstMaterial="softEdge">
              <a:bevelT w="25400" h="38100"/>
            </a:sp3d>
          </a:bodyPr>
          <a:lstStyle/>
          <a:p>
            <a:r>
              <a:rPr lang="en-US" sz="3600" b="1" dirty="0">
                <a:ln/>
                <a:solidFill>
                  <a:schemeClr val="accent4"/>
                </a:solidFill>
              </a:rPr>
              <a:t>Ý </a:t>
            </a:r>
            <a:r>
              <a:rPr lang="en-US" sz="3600" b="1" dirty="0" err="1">
                <a:ln/>
                <a:solidFill>
                  <a:schemeClr val="accent4"/>
                </a:solidFill>
              </a:rPr>
              <a:t>TƯỞNG</a:t>
            </a:r>
            <a:r>
              <a:rPr lang="en-US" sz="3600" b="1" dirty="0">
                <a:ln/>
                <a:solidFill>
                  <a:schemeClr val="accent4"/>
                </a:solidFill>
              </a:rPr>
              <a:t> </a:t>
            </a:r>
            <a:r>
              <a:rPr lang="en-US" sz="3600" b="1" dirty="0" err="1">
                <a:ln/>
                <a:solidFill>
                  <a:schemeClr val="accent4"/>
                </a:solidFill>
              </a:rPr>
              <a:t>HEAPSORT</a:t>
            </a:r>
            <a:endParaRPr lang="en-US" sz="3600" b="1" dirty="0">
              <a:ln/>
              <a:solidFill>
                <a:schemeClr val="accent4"/>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34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715679" y="143407"/>
            <a:ext cx="11947160" cy="1325563"/>
          </a:xfrm>
        </p:spPr>
        <p:txBody>
          <a:bodyPr>
            <a:scene3d>
              <a:camera prst="orthographicFront"/>
              <a:lightRig rig="soft" dir="t">
                <a:rot lat="0" lon="0" rev="15600000"/>
              </a:lightRig>
            </a:scene3d>
            <a:sp3d extrusionH="57150" prstMaterial="softEdge">
              <a:bevelT w="25400" h="38100"/>
            </a:sp3d>
          </a:bodyPr>
          <a:lstStyle/>
          <a:p>
            <a:r>
              <a:rPr lang="en-US" b="1">
                <a:ln/>
                <a:solidFill>
                  <a:schemeClr val="accent4"/>
                </a:solidFill>
              </a:rPr>
              <a:t>Ý TƯỞNG TẠO HEAP BAN ĐẦU</a:t>
            </a:r>
          </a:p>
        </p:txBody>
      </p:sp>
      <p:sp>
        <p:nvSpPr>
          <p:cNvPr id="9" name="Rectangle 8"/>
          <p:cNvSpPr/>
          <p:nvPr/>
        </p:nvSpPr>
        <p:spPr>
          <a:xfrm>
            <a:off x="715677" y="1830689"/>
            <a:ext cx="11476321" cy="46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a:ea typeface="+mn-ea"/>
                <a:cs typeface="+mn-cs"/>
              </a:rPr>
              <a:t>Chia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ban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đầu</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a[0], a[1], …, a[n-1],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thành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hai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a:t>
            </a:r>
          </a:p>
        </p:txBody>
      </p:sp>
      <p:sp>
        <p:nvSpPr>
          <p:cNvPr id="10" name="Rectangle 9"/>
          <p:cNvSpPr/>
          <p:nvPr/>
        </p:nvSpPr>
        <p:spPr>
          <a:xfrm>
            <a:off x="715677" y="2951972"/>
            <a:ext cx="11476321" cy="46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Nửa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bên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trái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a[0], a[1], …, a[(n/2)-1].</a:t>
            </a:r>
          </a:p>
        </p:txBody>
      </p:sp>
      <p:sp>
        <p:nvSpPr>
          <p:cNvPr id="11" name="Rectangle 10"/>
          <p:cNvSpPr/>
          <p:nvPr/>
        </p:nvSpPr>
        <p:spPr>
          <a:xfrm>
            <a:off x="715677" y="4073255"/>
            <a:ext cx="11225700" cy="1962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Nửa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bên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phải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a[n/2], …, a[n-1]: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các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nửa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bên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phải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này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thỏa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tính</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chất</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các</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phần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trong</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a:ln>
                  <a:noFill/>
                </a:ln>
                <a:solidFill>
                  <a:srgbClr val="FF0000"/>
                </a:solidFill>
                <a:effectLst/>
                <a:uLnTx/>
                <a:uFillTx/>
                <a:latin typeface="Calibri Light"/>
                <a:ea typeface="+mn-ea"/>
                <a:cs typeface="+mn-cs"/>
              </a:rPr>
              <a:t>Heap</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vì</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với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mọi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i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trong</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nửa</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dãy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này</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không</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tồn</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tại</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vị</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a:t>
            </a:r>
            <a:r>
              <a:rPr kumimoji="0" lang="en-US" sz="3200" b="0" i="0" u="none" strike="noStrike" kern="1200" cap="none" spc="0" normalizeH="0" baseline="0" noProof="0" dirty="0" err="1">
                <a:ln>
                  <a:noFill/>
                </a:ln>
                <a:solidFill>
                  <a:prstClr val="black"/>
                </a:solidFill>
                <a:effectLst/>
                <a:uLnTx/>
                <a:uFillTx/>
                <a:latin typeface="Calibri Light"/>
                <a:ea typeface="+mn-ea"/>
                <a:cs typeface="+mn-cs"/>
              </a:rPr>
              <a:t>trí</a:t>
            </a:r>
            <a:r>
              <a:rPr kumimoji="0" lang="en-US" sz="3200" b="0" i="0" u="none" strike="noStrike" kern="1200" cap="none" spc="0" normalizeH="0" baseline="0" noProof="0" dirty="0">
                <a:ln>
                  <a:noFill/>
                </a:ln>
                <a:solidFill>
                  <a:prstClr val="black"/>
                </a:solidFill>
                <a:effectLst/>
                <a:uLnTx/>
                <a:uFillTx/>
                <a:latin typeface="Calibri Light"/>
                <a:ea typeface="+mn-ea"/>
                <a:cs typeface="+mn-cs"/>
              </a:rPr>
              <a:t> 2*i+1.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688C88-10BC-4BE1-B72E-0A6B1F4813EC}"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6231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theme1.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1844</Words>
  <Application>Microsoft Office PowerPoint</Application>
  <PresentationFormat>Widescreen</PresentationFormat>
  <Paragraphs>209</Paragraphs>
  <Slides>22</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Calibri Light (Headings)</vt:lpstr>
      <vt:lpstr>Tahoma</vt:lpstr>
      <vt:lpstr>Wingdings</vt:lpstr>
      <vt:lpstr>5_Office Theme</vt:lpstr>
      <vt:lpstr>1_Office Theme</vt:lpstr>
      <vt:lpstr>CHƯƠNG 2 - Một số thuật giải sắp xếp nâng cao 2.1 HEAP SORT</vt:lpstr>
      <vt:lpstr>NỘI DUNG</vt:lpstr>
      <vt:lpstr>1. PHÁT BIỂU BÀI TOÁN</vt:lpstr>
      <vt:lpstr>MÔ HÌNH HÓA BÀI TOÁN</vt:lpstr>
      <vt:lpstr>BIỄU DIỄN BÀI TOÁN TRÊN MÁY TÍNH</vt:lpstr>
      <vt:lpstr>ĐỊNH NGHĨA HEAP SORT</vt:lpstr>
      <vt:lpstr>HỆ QUẢ</vt:lpstr>
      <vt:lpstr>Ý TƯỞNG HEAPSORT</vt:lpstr>
      <vt:lpstr>Ý TƯỞNG TẠO HEAP BAN ĐẦU</vt:lpstr>
      <vt:lpstr>Ý TƯỞNG TẠO HEAP BAN ĐẦU  (TT)</vt:lpstr>
      <vt:lpstr>Ý TƯỞNG TẠO HEAP BAN ĐẦU  (TT)</vt:lpstr>
      <vt:lpstr>MINH HỌA</vt:lpstr>
      <vt:lpstr>PowerPoint Presentation</vt:lpstr>
      <vt:lpstr>PowerPoint Presentation</vt:lpstr>
      <vt:lpstr>ĐỘ PHỨC TẠP HEAP SORT</vt:lpstr>
      <vt:lpstr>TÀI LIỆU THAM KHẢO</vt:lpstr>
      <vt:lpstr>PowerPoint Presentation</vt:lpstr>
      <vt:lpstr>Bài 1: Thực hiện mô tả từng bước quá trình sắp xếp thứ tự dãy số nguyên bằng thuật toán Heap Sort</vt:lpstr>
      <vt:lpstr>Bài 2: Quản lý danh sách đặc 100 phần tử kiểu số nguyên (int)</vt:lpstr>
      <vt:lpstr>Bài tập thêm</vt:lpstr>
      <vt:lpstr>Bài 3: Thực hiện đánh giá độ phức tạp của thuật toán HeapSort</vt:lpstr>
      <vt:lpstr>Bài 4: Quản lý danh sách liên kết đơn (các phần tử kiểu số nguyên)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LeThanh</dc:creator>
  <cp:lastModifiedBy>Lê Ngọc Hiếu</cp:lastModifiedBy>
  <cp:revision>350</cp:revision>
  <dcterms:created xsi:type="dcterms:W3CDTF">2017-08-13T14:27:50Z</dcterms:created>
  <dcterms:modified xsi:type="dcterms:W3CDTF">2022-10-06T03:40:49Z</dcterms:modified>
</cp:coreProperties>
</file>