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5"/>
  </p:notesMasterIdLst>
  <p:handoutMasterIdLst>
    <p:handoutMasterId r:id="rId26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46" r:id="rId16"/>
    <p:sldId id="547" r:id="rId17"/>
    <p:sldId id="555" r:id="rId18"/>
    <p:sldId id="556" r:id="rId19"/>
    <p:sldId id="557" r:id="rId20"/>
    <p:sldId id="558" r:id="rId21"/>
    <p:sldId id="559" r:id="rId22"/>
    <p:sldId id="560" r:id="rId23"/>
    <p:sldId id="5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2.2" id="{231E06A3-3FE2-47DA-9065-98A9DDB31118}">
          <p14:sldIdLst>
            <p14:sldId id="539"/>
            <p14:sldId id="540"/>
          </p14:sldIdLst>
        </p14:section>
        <p14:section name="Phát biểu bài toán sắp xếp" id="{106221A5-C7C5-48CD-9FB7-6992AE6B61EA}">
          <p14:sldIdLst>
            <p14:sldId id="541"/>
            <p14:sldId id="542"/>
            <p14:sldId id="543"/>
          </p14:sldIdLst>
        </p14:section>
        <p14:section name="QuickSort" id="{DF3D80BA-976F-4E0B-8FD7-8644F2CDA75C}">
          <p14:sldIdLst>
            <p14:sldId id="544"/>
            <p14:sldId id="545"/>
            <p14:sldId id="548"/>
            <p14:sldId id="549"/>
            <p14:sldId id="550"/>
            <p14:sldId id="551"/>
            <p14:sldId id="552"/>
            <p14:sldId id="553"/>
            <p14:sldId id="554"/>
            <p14:sldId id="546"/>
            <p14:sldId id="547"/>
          </p14:sldIdLst>
        </p14:section>
        <p14:section name="Tài liệu tham khảo" id="{F855D354-9D35-4951-A507-DB0F7B34C342}">
          <p14:sldIdLst>
            <p14:sldId id="555"/>
          </p14:sldIdLst>
        </p14:section>
        <p14:section name="Bài Tập Chương" id="{DB8BA242-7A74-482A-A893-DBFA12A307C2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5D24-5651-4F6D-8285-3ED28860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0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9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13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5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2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06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45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43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337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5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F9106-392E-41CB-890A-F0D86D988C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61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3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65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7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EED-26CD-44E3-A67F-C865A528EB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E44-3BE7-43C9-97DD-23D47263A0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863C-C9D6-4830-A10D-B09B399024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52A-AAE6-4B03-9A0D-45857E4B8B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1263-62BC-460E-8852-50D341F09A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F46-5D3E-4973-B764-AB2C0402D3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9732-2BDF-4B02-9098-0ABF569A60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F865-8697-43D0-9431-F23956A5A0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CC49-E69F-4CC0-AD73-6CB02EE949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FF0E-C389-4677-9EFA-3BBE8B26D3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101-C875-4A72-8B0F-8D91FF9B0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583C-A019-43DC-A208-CC7ECC41AD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2000" cy="969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" y="0"/>
            <a:ext cx="12191997" cy="969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TRƯỜNG ĐẠI HỌC MỞ TP-HCM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0C6CA2-0DFF-FCAB-47C5-22BE6762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8" y="3541486"/>
            <a:ext cx="10909623" cy="150884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ln/>
                <a:solidFill>
                  <a:schemeClr val="accent4"/>
                </a:solidFill>
              </a:rPr>
              <a:t>CHƯƠNG 2 -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Một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số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sắp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xếp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nâng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cao</a:t>
            </a:r>
            <a:r>
              <a:rPr lang="en-US" sz="3600" dirty="0">
                <a:ln/>
                <a:solidFill>
                  <a:schemeClr val="accent4"/>
                </a:solidFill>
              </a:rPr>
              <a:t> (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tt</a:t>
            </a:r>
            <a:r>
              <a:rPr lang="en-US" sz="3600" dirty="0">
                <a:ln/>
                <a:solidFill>
                  <a:schemeClr val="accent4"/>
                </a:solidFill>
              </a:rPr>
              <a:t>)</a:t>
            </a:r>
            <a:br>
              <a:rPr lang="en-US" sz="3600" dirty="0">
                <a:ln/>
                <a:solidFill>
                  <a:schemeClr val="accent4"/>
                </a:solidFill>
              </a:rPr>
            </a:br>
            <a:r>
              <a:rPr lang="en-US" sz="8000" b="1" dirty="0">
                <a:ln/>
                <a:solidFill>
                  <a:schemeClr val="accent4"/>
                </a:solidFill>
              </a:rPr>
              <a:t>2.2 QUICK SORT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9086" y="180581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0156" y="180602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8754" y="1807171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3971" y="807289"/>
            <a:ext cx="1562464" cy="5996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= 50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85930" y="180581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75711" y="180581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9666" y="180581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62818" y="1805818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3723" y="1502612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92956" y="1502613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74404" y="1498228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5823" y="1500288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42892" y="1494992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9234" y="1494991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28801" y="1498228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15383" y="1182450"/>
            <a:ext cx="923955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76891" y="1171210"/>
            <a:ext cx="923955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42978" y="558421"/>
            <a:ext cx="4232899" cy="418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Chọn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= a[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left+right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/2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a[3] = 50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89586" y="1485500"/>
            <a:ext cx="923955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89793" y="1485500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8437" y="1466483"/>
            <a:ext cx="923955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j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488367" y="1009901"/>
            <a:ext cx="474045" cy="3435179"/>
          </a:xfrm>
          <a:prstGeom prst="rightBrace">
            <a:avLst>
              <a:gd name="adj1" fmla="val 5816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79282" y="1808525"/>
            <a:ext cx="659567" cy="599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723013" y="2707420"/>
            <a:ext cx="2719965" cy="4530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j=3 &lt;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Ngừng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57990" y="1487372"/>
            <a:ext cx="0" cy="1317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4129274" y="1605210"/>
            <a:ext cx="434081" cy="2139269"/>
          </a:xfrm>
          <a:prstGeom prst="rightBrace">
            <a:avLst>
              <a:gd name="adj1" fmla="val 71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992913" y="2333581"/>
            <a:ext cx="1097930" cy="4530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 con 1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63393" y="2423558"/>
            <a:ext cx="1529207" cy="4530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 con 2</a:t>
            </a:r>
          </a:p>
        </p:txBody>
      </p:sp>
      <p:sp>
        <p:nvSpPr>
          <p:cNvPr id="39" name="Right Brace 38"/>
          <p:cNvSpPr/>
          <p:nvPr/>
        </p:nvSpPr>
        <p:spPr>
          <a:xfrm rot="5400000">
            <a:off x="6880322" y="1668057"/>
            <a:ext cx="434081" cy="2139269"/>
          </a:xfrm>
          <a:prstGeom prst="rightBrace">
            <a:avLst>
              <a:gd name="adj1" fmla="val 715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12030" y="3160507"/>
            <a:ext cx="11649345" cy="271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1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a[0], a[1], a[2], a[3].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2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a[4], a[5], a[6], a[7].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1,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left = 0, right=j=3;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2,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left = i = 4, right= 7;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2.59259E-6 L 0.06029 2.59259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04167E-6 3.7037E-7 L -0.0612 0.00208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0039 0.0923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00039 0.0907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9237 L 0.28268 0.0888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72 0.09075 L 0.28333 -4.44444E-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9075 L -0.28294 0.0923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425 0.09236 L -0.28463 -4.44444E-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6029 2.59259E-6 L 0.11185 0.00139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612 0.00208 L -0.11354 0.00162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1185 0.00139 L 0.17149 0.00231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0065 0.0919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00026 0.09237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919 L 0.11237 0.0919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19 0.0919 L 0.11445 -0.00047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9237 L -0.11198 0.09237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98 0.09237 L -0.11263 0.00047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7149 0.00231 L 0.22865 -0.00116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354 0.00162 L -0.17318 0.00255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7318 0.00255 L -0.22917 0.00116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6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30" grpId="0"/>
      <p:bldP spid="31" grpId="0"/>
      <p:bldP spid="32" grpId="0"/>
      <p:bldP spid="34" grpId="0"/>
      <p:bldP spid="34" grpId="1"/>
      <p:bldP spid="34" grpId="2"/>
      <p:bldP spid="34" grpId="3"/>
      <p:bldP spid="34" grpId="4"/>
      <p:bldP spid="34" grpId="5"/>
      <p:bldP spid="34" grpId="6"/>
      <p:bldP spid="37" grpId="0"/>
      <p:bldP spid="38" grpId="0"/>
      <p:bldP spid="38" grpId="1"/>
      <p:bldP spid="38" grpId="2"/>
      <p:bldP spid="38" grpId="3"/>
      <p:bldP spid="38" grpId="4"/>
      <p:bldP spid="38" grpId="5"/>
      <p:bldP spid="4" grpId="0" animBg="1"/>
      <p:bldP spid="4" grpId="1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7" grpId="0"/>
      <p:bldP spid="8" grpId="0" animBg="1"/>
      <p:bldP spid="35" grpId="0"/>
      <p:bldP spid="36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THUẬT GIẢI QUICK SORT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6112" y="1079426"/>
            <a:ext cx="5304973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(i&lt;=j){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swap(a[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a[j]);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a[j]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i++; j--;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(left&lt;j)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a,left,j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(i&lt;right)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a,i,right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2341" y="1072621"/>
            <a:ext cx="5726860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a[],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left,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right)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= a[(left+right)/2];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i=left;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j=right;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(i&lt;j)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(a[i]&lt;x) i++;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(a[j]&gt;x) j--;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87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602" y="2614472"/>
            <a:ext cx="6603157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ĐÁNH GIÁ ĐỘ PHỨC TẠP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26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3" y="-2389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TÍNH ĐỘ PHỨC TẠP THUẬT TOÁN QUICKSORT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466113" y="1041327"/>
            <a:ext cx="5304973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&lt;=j){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swap(a[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], a[j]);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a[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a[j]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++; j--;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(left&lt;j)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a,left,j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&lt;right)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a,i,right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2341" y="1051455"/>
            <a:ext cx="5726860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a[],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left,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right)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= a[(left+right)/2];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i=left;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j=right;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(i&lt;j)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(a[i]&lt;x) i++;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(a[j]&gt;x) j--;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92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09" y="2448525"/>
            <a:ext cx="8276895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XÁC ĐỊNH CÔNG THỨC ĐỆ QUY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05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>
          <a:xfrm>
            <a:off x="0" y="0"/>
            <a:ext cx="5726860" cy="6858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a[],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left,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= a[(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left+right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)/2];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=left;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j=right;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&lt;j)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]&lt;x)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(a[j]&gt;x) j--;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&lt;=j){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swap(a[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], a[j]);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a[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a[j]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++; j--;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(left&lt;j)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a,left,j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&lt;right)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a,i,right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27"/>
              <p:cNvSpPr txBox="1">
                <a:spLocks noChangeArrowheads="1"/>
              </p:cNvSpPr>
              <p:nvPr/>
            </p:nvSpPr>
            <p:spPr bwMode="auto">
              <a:xfrm>
                <a:off x="5726860" y="0"/>
                <a:ext cx="6294647" cy="12714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1 </m:t>
                            </m:r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khi</m:t>
                                </m:r>
                                <m: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  <m: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  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=2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</m:t>
                            </m:r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</m:t>
                            </m:r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</m:t>
                            </m:r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&gt;1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860" y="0"/>
                <a:ext cx="6294647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27"/>
              <p:cNvSpPr txBox="1">
                <a:spLocks noChangeArrowheads="1"/>
              </p:cNvSpPr>
              <p:nvPr/>
            </p:nvSpPr>
            <p:spPr bwMode="auto">
              <a:xfrm>
                <a:off x="5906473" y="1111413"/>
                <a:ext cx="8053613" cy="5845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T(n) = 2[2T(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) + C2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] + C2n</a:t>
                </a:r>
              </a:p>
            </p:txBody>
          </p:sp>
        </mc:Choice>
        <mc:Fallback xmlns="">
          <p:sp>
            <p:nvSpPr>
              <p:cNvPr id="6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6473" y="1111413"/>
                <a:ext cx="8053613" cy="584584"/>
              </a:xfrm>
              <a:prstGeom prst="rect">
                <a:avLst/>
              </a:prstGeom>
              <a:blipFill rotWithShape="0">
                <a:blip r:embed="rId4"/>
                <a:stretch>
                  <a:fillRect l="-1211" b="-10417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27"/>
              <p:cNvSpPr txBox="1">
                <a:spLocks noChangeArrowheads="1"/>
              </p:cNvSpPr>
              <p:nvPr/>
            </p:nvSpPr>
            <p:spPr bwMode="auto">
              <a:xfrm>
                <a:off x="6069788" y="2079672"/>
                <a:ext cx="2804395" cy="5845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4T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)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2C2n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9788" y="2079672"/>
                <a:ext cx="2804395" cy="584584"/>
              </a:xfrm>
              <a:prstGeom prst="rect">
                <a:avLst/>
              </a:prstGeom>
              <a:blipFill rotWithShape="1">
                <a:blip r:embed="rId5"/>
                <a:stretch>
                  <a:fillRect l="-3478" t="-1042" b="-937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027"/>
              <p:cNvSpPr txBox="1">
                <a:spLocks noChangeArrowheads="1"/>
              </p:cNvSpPr>
              <p:nvPr/>
            </p:nvSpPr>
            <p:spPr bwMode="auto">
              <a:xfrm>
                <a:off x="5906473" y="3673964"/>
                <a:ext cx="7206342" cy="54354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Chương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trình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dừng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khi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= n = 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kumimoji="0" lang="en-US" sz="2200" b="1" i="0" u="none" strike="noStrike" kern="1200" cap="none" spc="0" normalizeH="0" baseline="30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 k = 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log</a:t>
                </a:r>
                <a:r>
                  <a:rPr kumimoji="0" lang="en-US" sz="22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2</a:t>
                </a:r>
                <a:r>
                  <a:rPr kumimoji="0" 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n</a:t>
                </a:r>
                <a:endPara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6473" y="3673964"/>
                <a:ext cx="7206342" cy="543547"/>
              </a:xfrm>
              <a:prstGeom prst="rect">
                <a:avLst/>
              </a:prstGeom>
              <a:blipFill rotWithShape="1">
                <a:blip r:embed="rId6"/>
                <a:stretch>
                  <a:fillRect l="-1100" t="-1124" b="-786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5906474" y="4261326"/>
            <a:ext cx="653252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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T(1)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nC2n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nC2n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6472873" y="4820669"/>
            <a:ext cx="402136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</a:rPr>
              <a:t>T(n)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nC2n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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10123797" y="4820669"/>
            <a:ext cx="245632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O(n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log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n)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27"/>
              <p:cNvSpPr txBox="1">
                <a:spLocks noChangeArrowheads="1"/>
              </p:cNvSpPr>
              <p:nvPr/>
            </p:nvSpPr>
            <p:spPr bwMode="auto">
              <a:xfrm>
                <a:off x="8026400" y="1568708"/>
                <a:ext cx="4349530" cy="5870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4[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)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C2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]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2C2n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6400" y="1568708"/>
                <a:ext cx="4349530" cy="587084"/>
              </a:xfrm>
              <a:prstGeom prst="rect">
                <a:avLst/>
              </a:prstGeom>
              <a:blipFill rotWithShape="1">
                <a:blip r:embed="rId7"/>
                <a:stretch>
                  <a:fillRect l="-2244" t="-1031" b="-8247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027"/>
              <p:cNvSpPr txBox="1">
                <a:spLocks noChangeArrowheads="1"/>
              </p:cNvSpPr>
              <p:nvPr/>
            </p:nvSpPr>
            <p:spPr bwMode="auto">
              <a:xfrm>
                <a:off x="8325232" y="2128107"/>
                <a:ext cx="2518227" cy="5845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8T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)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3C2n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5232" y="2128107"/>
                <a:ext cx="2518227" cy="584584"/>
              </a:xfrm>
              <a:prstGeom prst="rect">
                <a:avLst/>
              </a:prstGeom>
              <a:blipFill rotWithShape="1">
                <a:blip r:embed="rId8"/>
                <a:stretch>
                  <a:fillRect l="-3874" t="-1042" b="-937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6535038" y="2702804"/>
            <a:ext cx="70123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……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27"/>
              <p:cNvSpPr txBox="1">
                <a:spLocks noChangeArrowheads="1"/>
              </p:cNvSpPr>
              <p:nvPr/>
            </p:nvSpPr>
            <p:spPr bwMode="auto">
              <a:xfrm>
                <a:off x="7308390" y="2970783"/>
                <a:ext cx="2892775" cy="5845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kumimoji="0" lang="en-US" sz="24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)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kC2n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90" y="2970783"/>
                <a:ext cx="2892775" cy="584584"/>
              </a:xfrm>
              <a:prstGeom prst="rect">
                <a:avLst/>
              </a:prstGeom>
              <a:blipFill rotWithShape="1">
                <a:blip r:embed="rId9"/>
                <a:stretch>
                  <a:fillRect l="-3376" t="-1042" b="-937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027"/>
              <p:cNvSpPr txBox="1">
                <a:spLocks noChangeArrowheads="1"/>
              </p:cNvSpPr>
              <p:nvPr/>
            </p:nvSpPr>
            <p:spPr bwMode="auto">
              <a:xfrm>
                <a:off x="6047651" y="1537505"/>
                <a:ext cx="2239317" cy="5845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4T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Tahoma" panose="020B0604030504040204" pitchFamily="34" charset="0"/>
                    <a:cs typeface="Tahoma" panose="020B0604030504040204" pitchFamily="34" charset="0"/>
                  </a:rPr>
                  <a:t>2C2n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651" y="1537505"/>
                <a:ext cx="2239317" cy="584584"/>
              </a:xfrm>
              <a:prstGeom prst="rect">
                <a:avLst/>
              </a:prstGeom>
              <a:blipFill rotWithShape="1">
                <a:blip r:embed="rId10"/>
                <a:stretch>
                  <a:fillRect l="-4087" t="-1042" b="-937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027"/>
          <p:cNvSpPr txBox="1">
            <a:spLocks noChangeArrowheads="1"/>
          </p:cNvSpPr>
          <p:nvPr/>
        </p:nvSpPr>
        <p:spPr bwMode="auto">
          <a:xfrm>
            <a:off x="6449972" y="5518401"/>
            <a:ext cx="5433978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Hoặc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O(n log</a:t>
            </a:r>
            <a:r>
              <a:rPr kumimoji="0" 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3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ĐỘ PHỨC TẠP QUICK SORT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198" y="1825625"/>
          <a:ext cx="10278980" cy="3106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1"/>
                          </a:solidFill>
                          <a:latin typeface="+mj-lt"/>
                        </a:rPr>
                        <a:t>TRƯỜNG</a:t>
                      </a:r>
                      <a:r>
                        <a:rPr lang="en-US" sz="3600" b="1" baseline="0">
                          <a:solidFill>
                            <a:schemeClr val="bg1"/>
                          </a:solidFill>
                          <a:latin typeface="+mj-lt"/>
                        </a:rPr>
                        <a:t> HỢP</a:t>
                      </a:r>
                      <a:endParaRPr lang="en-US" sz="36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bg1"/>
                          </a:solidFill>
                          <a:latin typeface="+mj-lt"/>
                        </a:rPr>
                        <a:t>ĐỘ</a:t>
                      </a:r>
                      <a:r>
                        <a:rPr lang="en-US" sz="3600" b="1" baseline="0">
                          <a:solidFill>
                            <a:schemeClr val="bg1"/>
                          </a:solidFill>
                          <a:latin typeface="+mj-lt"/>
                        </a:rPr>
                        <a:t> PHỨC TẠP</a:t>
                      </a:r>
                      <a:endParaRPr lang="en-US" sz="36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Tốt nhất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nlogn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Xấu nhất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36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91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TÀI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LIỆU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THAM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KHẢO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8890" y="1757384"/>
            <a:ext cx="11267367" cy="4793539"/>
          </a:xfrm>
        </p:spPr>
        <p:txBody>
          <a:bodyPr>
            <a:normAutofit/>
          </a:bodyPr>
          <a:lstStyle/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/>
              <a:t>Thomas H.Cormen</a:t>
            </a:r>
            <a:r>
              <a:rPr lang="en-US" sz="2800"/>
              <a:t>, </a:t>
            </a:r>
            <a:r>
              <a:rPr lang="en-US" sz="2800" b="1"/>
              <a:t>Charles E.Leiserson</a:t>
            </a:r>
            <a:r>
              <a:rPr lang="en-US" sz="2800"/>
              <a:t>, </a:t>
            </a:r>
            <a:r>
              <a:rPr lang="en-US" sz="2800" b="1"/>
              <a:t>Ronald L. Rivest</a:t>
            </a:r>
            <a:r>
              <a:rPr lang="en-US" sz="2800"/>
              <a:t>, </a:t>
            </a:r>
            <a:r>
              <a:rPr lang="en-US" sz="2800" b="1"/>
              <a:t>Cliffrod Stein</a:t>
            </a:r>
            <a:r>
              <a:rPr lang="en-US" sz="2800"/>
              <a:t>, (Chapter 2, 3) </a:t>
            </a:r>
            <a:r>
              <a:rPr lang="en-US" sz="2800" i="1"/>
              <a:t>Introduction to Algorithms</a:t>
            </a:r>
            <a:r>
              <a:rPr lang="en-US" sz="2800"/>
              <a:t>, Third Edition, 2009.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/>
              <a:t>Adam Drozdek</a:t>
            </a:r>
            <a:r>
              <a:rPr lang="en-US" sz="2800"/>
              <a:t>, (Chapter 9) </a:t>
            </a:r>
            <a:r>
              <a:rPr lang="en-US" sz="2800" i="1"/>
              <a:t>Data Structures and Algorithms in C++</a:t>
            </a:r>
            <a:r>
              <a:rPr lang="en-US" sz="2800"/>
              <a:t>, Fourth Edtion, CENGAGE Learning, 2013.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/>
              <a:t>Lê Xuân Trường</a:t>
            </a:r>
            <a:r>
              <a:rPr lang="en-US" sz="2800"/>
              <a:t>, (Chapter 2) </a:t>
            </a:r>
            <a:r>
              <a:rPr lang="en-US" sz="2800" i="1"/>
              <a:t>Cấu trúc dữ liệu, </a:t>
            </a:r>
            <a:r>
              <a:rPr lang="en-US" sz="2800"/>
              <a:t>NXB </a:t>
            </a:r>
            <a:r>
              <a:rPr lang="vi-VN" sz="2800"/>
              <a:t>Trường Đại học Mở </a:t>
            </a:r>
            <a:r>
              <a:rPr lang="en-US" sz="2800"/>
              <a:t>TP-HCM, 2016.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867" y="2540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20FB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BÀI TẬP CHƯƠNG 2.2</a:t>
            </a:r>
          </a:p>
        </p:txBody>
      </p:sp>
    </p:spTree>
    <p:extLst>
      <p:ext uri="{BB962C8B-B14F-4D97-AF65-F5344CB8AC3E}">
        <p14:creationId xmlns:p14="http://schemas.microsoft.com/office/powerpoint/2010/main" val="236617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1: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Thực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hiện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mô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tả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từng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bước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quá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trình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sắp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xếp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thứ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tự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dãy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bằng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toán</a:t>
            </a:r>
            <a:r>
              <a:rPr lang="en-US" b="1" dirty="0">
                <a:ln/>
                <a:solidFill>
                  <a:schemeClr val="accent4"/>
                </a:solidFill>
              </a:rPr>
              <a:t> 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8" y="0"/>
            <a:ext cx="11887200" cy="130545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>
                <a:solidFill>
                  <a:srgbClr val="220FB1"/>
                </a:solidFill>
              </a:rPr>
              <a:t>NỘI</a:t>
            </a:r>
            <a:r>
              <a:rPr lang="en-US" b="1" dirty="0">
                <a:solidFill>
                  <a:srgbClr val="220FB1"/>
                </a:solidFill>
              </a:rPr>
              <a:t> DUNG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709333" y="1286934"/>
            <a:ext cx="617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Ý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tưởng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đặt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phức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tạp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4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2: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Quản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lý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danh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sách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đặc</a:t>
            </a:r>
            <a:r>
              <a:rPr lang="en-US" b="1" dirty="0">
                <a:ln/>
                <a:solidFill>
                  <a:schemeClr val="accent4"/>
                </a:solidFill>
              </a:rPr>
              <a:t> 100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phần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b="1" dirty="0">
                <a:ln/>
                <a:solidFill>
                  <a:schemeClr val="accent4"/>
                </a:solidFill>
              </a:rPr>
              <a:t> (</a:t>
            </a:r>
            <a:r>
              <a:rPr lang="en-US" b="1" dirty="0" err="1">
                <a:ln/>
                <a:solidFill>
                  <a:schemeClr val="accent4"/>
                </a:solidFill>
              </a:rPr>
              <a:t>int</a:t>
            </a:r>
            <a:r>
              <a:rPr lang="en-US" b="1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86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Quick Sort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6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86" y="2478940"/>
            <a:ext cx="5233412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Bài tập thêm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79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3: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Thực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hiện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đánh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giá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độ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phức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tạp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của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toán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QuickSort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84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4: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Quản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lý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danh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sách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liên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kết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đơn</a:t>
            </a:r>
            <a:r>
              <a:rPr lang="en-US" b="1" dirty="0">
                <a:ln/>
                <a:solidFill>
                  <a:schemeClr val="accent4"/>
                </a:solidFill>
              </a:rPr>
              <a:t> (</a:t>
            </a:r>
            <a:r>
              <a:rPr lang="en-US" b="1" dirty="0" err="1">
                <a:ln/>
                <a:solidFill>
                  <a:schemeClr val="accent4"/>
                </a:solidFill>
              </a:rPr>
              <a:t>các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phần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b="1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126" y="1987856"/>
            <a:ext cx="11145481" cy="393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Quick Sort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7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1.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PHÁT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TOÁN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0766946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6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MÔ HÌNH HÓA BÀI TOÁN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1083778" cy="393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2719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40" y="256446"/>
            <a:ext cx="11947160" cy="13255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n/>
                <a:solidFill>
                  <a:schemeClr val="accent4"/>
                </a:solidFill>
              </a:rPr>
              <a:t>BIỄU DIỄN BÀI TOÁN TRÊN MÁY TÍNH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9607" y="1582009"/>
            <a:ext cx="11359256" cy="294186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# </a:t>
            </a:r>
            <a:r>
              <a:rPr lang="en-US" sz="3000" dirty="0">
                <a:solidFill>
                  <a:srgbClr val="0070C0"/>
                </a:solidFill>
              </a:rPr>
              <a:t>define</a:t>
            </a:r>
            <a:r>
              <a:rPr lang="en-US" sz="3000" dirty="0">
                <a:solidFill>
                  <a:srgbClr val="FF0000"/>
                </a:solidFill>
              </a:rPr>
              <a:t> MAX</a:t>
            </a:r>
            <a:r>
              <a:rPr lang="en-US" sz="3000" dirty="0"/>
              <a:t> 100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70C0"/>
                </a:solidFill>
              </a:rPr>
              <a:t>int</a:t>
            </a:r>
            <a:r>
              <a:rPr lang="en-US" sz="3000" dirty="0"/>
              <a:t> a[</a:t>
            </a:r>
            <a:r>
              <a:rPr lang="en-US" sz="3000" dirty="0">
                <a:solidFill>
                  <a:srgbClr val="FF0000"/>
                </a:solidFill>
              </a:rPr>
              <a:t>MAX</a:t>
            </a:r>
            <a:r>
              <a:rPr lang="en-US" sz="3000" dirty="0"/>
              <a:t>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0070C0"/>
                </a:solidFill>
              </a:rPr>
              <a:t>int</a:t>
            </a:r>
            <a:r>
              <a:rPr lang="en-US" sz="3000" dirty="0"/>
              <a:t> n; // n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tử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, 0</a:t>
            </a:r>
            <a:r>
              <a:rPr lang="en-US" sz="3000" dirty="0">
                <a:sym typeface="Symbol" panose="05050102010706020507" pitchFamily="18" charset="2"/>
              </a:rPr>
              <a:t> </a:t>
            </a:r>
            <a:r>
              <a:rPr lang="en-US" sz="3000" dirty="0"/>
              <a:t>n&lt;</a:t>
            </a:r>
            <a:r>
              <a:rPr lang="en-US" sz="2800" dirty="0">
                <a:solidFill>
                  <a:srgbClr val="FF0000"/>
                </a:solidFill>
              </a:rPr>
              <a:t>MAX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2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26" y="100308"/>
            <a:ext cx="825142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Ý TƯỞNG QUICK SORT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4326" y="1428999"/>
            <a:ext cx="10766946" cy="1192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Với một danh sách đặc a, có n phần tử từ a[0] đến a[n-1] như sau: a[0], a[1], a[2], a[3], …, a[n-1]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0988" y="335384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9795" y="335384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2952" y="3347588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0268" y="3350599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a[3]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1897" y="3347588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03334" y="3347588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14434" y="3347588"/>
            <a:ext cx="168920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a[n-1]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1433" y="4059760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0240" y="4059760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3397" y="405350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60713" y="4056515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2342" y="405350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38282" y="405350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669614" y="4053504"/>
            <a:ext cx="112594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4676" y="3347588"/>
            <a:ext cx="2089095" cy="27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 tử: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5888" y="4085165"/>
            <a:ext cx="2089095" cy="27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Vị trí: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0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84326" y="1355718"/>
            <a:ext cx="10766946" cy="1192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21256" y="2039328"/>
            <a:ext cx="11476321" cy="46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Chứa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nhỏ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hoặc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a[k] &lt;= x, k=0..j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22032" y="2554486"/>
            <a:ext cx="11476321" cy="461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Chứa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lớn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hoặc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a[k] &gt;= x, k=i..n-1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527" y="4172976"/>
            <a:ext cx="10766946" cy="2122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4326" y="100308"/>
            <a:ext cx="8251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TƯỞNG 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FBEB9B-823B-42B7-9BF8-179CC8E131C3}"/>
              </a:ext>
            </a:extLst>
          </p:cNvPr>
          <p:cNvGraphicFramePr>
            <a:graphicFrameLocks noGrp="1"/>
          </p:cNvGraphicFramePr>
          <p:nvPr/>
        </p:nvGraphicFramePr>
        <p:xfrm>
          <a:off x="2847596" y="3290152"/>
          <a:ext cx="4940424" cy="585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a[k] &lt;=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a[k]</a:t>
                      </a:r>
                      <a:r>
                        <a:rPr lang="en-US" sz="3200" baseline="0" dirty="0"/>
                        <a:t> &gt;= x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730B14-8E10-45A2-8465-B0D87B9E5C5D}"/>
              </a:ext>
            </a:extLst>
          </p:cNvPr>
          <p:cNvSpPr txBox="1"/>
          <p:nvPr/>
        </p:nvSpPr>
        <p:spPr>
          <a:xfrm>
            <a:off x="1021256" y="3937191"/>
            <a:ext cx="1033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thông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ư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ờng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nằm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ở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giữa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hoặc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đầu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đang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xét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Nhận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xét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một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tự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một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tự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4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586854" y="2261049"/>
            <a:ext cx="10766946" cy="2122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Sau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ban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1,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(01)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4326" y="100308"/>
            <a:ext cx="8251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TƯỞNG 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29111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12527" y="1769109"/>
            <a:ext cx="10766946" cy="2122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left = 0,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right = n -1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left &lt; right: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: a[left]…,a[right]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1: a[left],…, a[j]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&lt;= x)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2: a[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],…, a[right]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 &gt;= x)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4326" y="100308"/>
            <a:ext cx="8251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4000" b="1" i="0" u="none" strike="noStrike" kern="1200" cap="none" spc="0" normalizeH="0" baseline="0" noProof="0" dirty="0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4000" b="1" i="0" u="none" strike="noStrike" kern="1200" cap="none" spc="0" normalizeH="0" baseline="0" noProof="0" dirty="0">
                <a:ln/>
                <a:solidFill>
                  <a:srgbClr val="1D6FA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8339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1741</Words>
  <Application>Microsoft Office PowerPoint</Application>
  <PresentationFormat>Widescreen</PresentationFormat>
  <Paragraphs>295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Cambria Math</vt:lpstr>
      <vt:lpstr>Tahoma</vt:lpstr>
      <vt:lpstr>Wingdings</vt:lpstr>
      <vt:lpstr>5_Office Theme</vt:lpstr>
      <vt:lpstr>CHƯƠNG 2 - Một số thuật giải sắp xếp nâng cao (tt) 2.2 QUICK SORT</vt:lpstr>
      <vt:lpstr>NỘI DUNG</vt:lpstr>
      <vt:lpstr>1. PHÁT BIỂU BÀI TOÁN</vt:lpstr>
      <vt:lpstr>MÔ HÌNH HÓA BÀI TOÁN</vt:lpstr>
      <vt:lpstr>BIỄU DIỄN BÀI TOÁN TRÊN MÁY TÍNH</vt:lpstr>
      <vt:lpstr>Ý TƯỞNG QUICK SORT</vt:lpstr>
      <vt:lpstr>PowerPoint Presentation</vt:lpstr>
      <vt:lpstr>PowerPoint Presentation</vt:lpstr>
      <vt:lpstr>PowerPoint Presentation</vt:lpstr>
      <vt:lpstr>PowerPoint Presentation</vt:lpstr>
      <vt:lpstr>THUẬT GIẢI QUICK SORT</vt:lpstr>
      <vt:lpstr>ĐÁNH GIÁ ĐỘ PHỨC TẠP</vt:lpstr>
      <vt:lpstr>TÍNH ĐỘ PHỨC TẠP THUẬT TOÁN QUICKSORT</vt:lpstr>
      <vt:lpstr>XÁC ĐỊNH CÔNG THỨC ĐỆ QUY</vt:lpstr>
      <vt:lpstr>PowerPoint Presentation</vt:lpstr>
      <vt:lpstr>ĐỘ PHỨC TẠP QUICK SORT</vt:lpstr>
      <vt:lpstr>TÀI LIỆU THAM KHẢO</vt:lpstr>
      <vt:lpstr>PowerPoint Presentation</vt:lpstr>
      <vt:lpstr>Bài 1: Thực hiện mô tả từng bước quá trình sắp xếp thứ tự dãy số nguyên bằng thuật toán Quick Sort</vt:lpstr>
      <vt:lpstr>Bài 2: Quản lý danh sách đặc 100 phần tử kiểu số nguyên (int)</vt:lpstr>
      <vt:lpstr>Bài tập thêm</vt:lpstr>
      <vt:lpstr>Bài 3: Thực hiện đánh giá độ phức tạp của thuật toán QuickSort</vt:lpstr>
      <vt:lpstr>Bài 4: Quản lý danh sách liên kết đơn (các phần tử kiểu số nguyên)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Lê Ngọc Hiếu</cp:lastModifiedBy>
  <cp:revision>351</cp:revision>
  <dcterms:created xsi:type="dcterms:W3CDTF">2017-08-13T14:27:50Z</dcterms:created>
  <dcterms:modified xsi:type="dcterms:W3CDTF">2022-10-06T03:35:18Z</dcterms:modified>
</cp:coreProperties>
</file>