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handoutMasterIdLst>
    <p:handoutMasterId r:id="rId29"/>
  </p:handoutMasterIdLst>
  <p:sldIdLst>
    <p:sldId id="539" r:id="rId2"/>
    <p:sldId id="540" r:id="rId3"/>
    <p:sldId id="564" r:id="rId4"/>
    <p:sldId id="565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2.3" id="{231E06A3-3FE2-47DA-9065-98A9DDB31118}">
          <p14:sldIdLst>
            <p14:sldId id="539"/>
            <p14:sldId id="540"/>
          </p14:sldIdLst>
        </p14:section>
        <p14:section name="Phát biểu bài toán sắp xếp" id="{5FE592DE-5BBA-4DC9-A7AF-18ACF46119BB}">
          <p14:sldIdLst>
            <p14:sldId id="564"/>
            <p14:sldId id="565"/>
            <p14:sldId id="566"/>
          </p14:sldIdLst>
        </p14:section>
        <p14:section name="CountingSort" id="{BEB8B435-B1F5-4693-AA24-5AECDA7D255D}">
          <p14:sldIdLst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  <p14:section name="Tài liệu tham khảo" id="{F7CB2617-03AA-4776-8924-76E5670D8017}">
          <p14:sldIdLst>
            <p14:sldId id="581"/>
          </p14:sldIdLst>
        </p14:section>
        <p14:section name="Bài Tập Chương" id="{6F20A22E-2E27-42C0-BAC4-3F75522879D7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8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95D24-5651-4F6D-8285-3ED28860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9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12/09/2018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Nhóm tác giả: Truong L.Xuan – Thanh T.Mai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CD9EB-5874-45C7-87CC-BCAA38EF1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399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172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33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5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1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2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F9106-392E-41CB-890A-F0D86D988C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504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0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00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614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4E19B5-5CD4-4E75-828E-D3E2B8D1570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7D"/>
              </a:buClr>
              <a:buFont typeface="Wingdings" pitchFamily="2" charset="2"/>
              <a:buNone/>
              <a:defRPr/>
            </a:pPr>
            <a:endParaRPr lang="en-US" sz="2100" kern="0" baseline="-25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865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1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E4B2A9-60AA-493C-963F-1B45465F2CE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86493" tIns="43247" rIns="86493" bIns="43247"/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007D"/>
              </a:buClr>
              <a:buFont typeface="Wingdings" pitchFamily="2" charset="2"/>
              <a:buNone/>
              <a:defRPr/>
            </a:pPr>
            <a:endParaRPr lang="en-US" sz="2100" kern="0" baseline="-25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9160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45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6CD9EB-5874-45C7-87CC-BCAA38EF12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74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BEED-26CD-44E3-A67F-C865A528EB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5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FE44-3BE7-43C9-97DD-23D47263A0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863C-C9D6-4830-A10D-B09B399024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48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553200"/>
            <a:ext cx="8636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KHOA CÔNG NGHỆ THÔNG TIN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DDEC5-04A6-481C-8FCF-E406950A8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12/9/2018</a:t>
            </a:r>
          </a:p>
        </p:txBody>
      </p:sp>
    </p:spTree>
    <p:extLst>
      <p:ext uri="{BB962C8B-B14F-4D97-AF65-F5344CB8AC3E}">
        <p14:creationId xmlns:p14="http://schemas.microsoft.com/office/powerpoint/2010/main" val="2187786399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252A-AAE6-4B03-9A0D-45857E4B8B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0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71263-62BC-460E-8852-50D341F09A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56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9F46-5D3E-4973-B764-AB2C0402D3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3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89732-2BDF-4B02-9098-0ABF569A60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97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DF865-8697-43D0-9431-F23956A5A0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CC49-E69F-4CC0-AD73-6CB02EE949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3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FF0E-C389-4677-9EFA-3BBE8B26D36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BF101-C875-4A72-8B0F-8D91FF9B0E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3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583C-A019-43DC-A208-CC7ECC41AD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KHOA CÔNG NGHỆ THÔNG TIN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8C88-10BC-4BE1-B72E-0A6B1F4813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" y="0"/>
            <a:ext cx="12192000" cy="9696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" y="0"/>
            <a:ext cx="12191997" cy="969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TRƯỜNG ĐẠI HỌC MỞ TP-HCM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0C6CA2-0DFF-FCAB-47C5-22BE6762D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8" y="3541486"/>
            <a:ext cx="10909623" cy="150884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>
              <a:lnSpc>
                <a:spcPct val="100000"/>
              </a:lnSpc>
            </a:pPr>
            <a:r>
              <a:rPr lang="en-US" sz="3600" dirty="0">
                <a:ln/>
                <a:solidFill>
                  <a:schemeClr val="accent4"/>
                </a:solidFill>
              </a:rPr>
              <a:t>CHƯƠNG 2 -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Một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số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giải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sắp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xếp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nâng</a:t>
            </a:r>
            <a:r>
              <a:rPr lang="en-US" sz="3600" dirty="0">
                <a:ln/>
                <a:solidFill>
                  <a:schemeClr val="accent4"/>
                </a:solidFill>
              </a:rPr>
              <a:t> 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cao</a:t>
            </a:r>
            <a:r>
              <a:rPr lang="en-US" sz="3600" dirty="0">
                <a:ln/>
                <a:solidFill>
                  <a:schemeClr val="accent4"/>
                </a:solidFill>
              </a:rPr>
              <a:t> (</a:t>
            </a:r>
            <a:r>
              <a:rPr lang="en-US" sz="3600" dirty="0" err="1">
                <a:ln/>
                <a:solidFill>
                  <a:schemeClr val="accent4"/>
                </a:solidFill>
              </a:rPr>
              <a:t>tt</a:t>
            </a:r>
            <a:r>
              <a:rPr lang="en-US" sz="3600" dirty="0">
                <a:ln/>
                <a:solidFill>
                  <a:schemeClr val="accent4"/>
                </a:solidFill>
              </a:rPr>
              <a:t>)</a:t>
            </a:r>
            <a:br>
              <a:rPr lang="en-US" sz="3600" dirty="0">
                <a:ln/>
                <a:solidFill>
                  <a:schemeClr val="accent4"/>
                </a:solidFill>
              </a:rPr>
            </a:br>
            <a:r>
              <a:rPr lang="en-US" sz="8000" b="1" dirty="0">
                <a:ln/>
                <a:solidFill>
                  <a:schemeClr val="accent4"/>
                </a:solidFill>
              </a:rPr>
              <a:t>2.3 COUNTING SORT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95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7000" y="1"/>
            <a:ext cx="10515600" cy="9906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000" y="990600"/>
            <a:ext cx="10972800" cy="4400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Cho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mảng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danh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sách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đặc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a[]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như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sau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 = 5, n = 16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001" y="1608138"/>
          <a:ext cx="11254317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67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Vị</a:t>
                      </a: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a[]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00" name="Rectangle 7"/>
          <p:cNvSpPr>
            <a:spLocks noChangeArrowheads="1"/>
          </p:cNvSpPr>
          <p:nvPr/>
        </p:nvSpPr>
        <p:spPr bwMode="auto">
          <a:xfrm>
            <a:off x="956734" y="4144964"/>
            <a:ext cx="4772460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Bước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: Khởi tạo mảng c[]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4876800"/>
          <a:ext cx="11379200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c[]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solidFill>
                          <a:srgbClr val="0000FF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592" marR="101592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3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15146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267" name="Rectangle 7"/>
          <p:cNvSpPr>
            <a:spLocks noChangeArrowheads="1"/>
          </p:cNvSpPr>
          <p:nvPr/>
        </p:nvSpPr>
        <p:spPr bwMode="auto">
          <a:xfrm>
            <a:off x="865717" y="914400"/>
            <a:ext cx="995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Bước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 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Đếm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số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lần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xuất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hiện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của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mỗi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trong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c[a[i]]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số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phần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có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giá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trị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a[i];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2151063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0.c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36576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1.c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51054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2.c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110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8213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28956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4.c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8000" y="47244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5.c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000" y="11430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3.c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15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160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28956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7.c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8000" y="47244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8.c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4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0668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6.c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26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3293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28956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10.c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4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8000" y="47244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11.c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000" y="10668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9.c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4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28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66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8000" y="23114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13.c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08000" y="3640667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14.c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8000" y="9144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0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12.c</a:t>
                      </a:r>
                      <a:r>
                        <a:rPr lang="en-US" sz="1800" dirty="0"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3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5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8000" y="50038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2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15.c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[]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081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826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Ví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dụ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508000" y="1066801"/>
            <a:ext cx="1052406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Bước 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c[i] = sum(c[0 .. i])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634" y="1752600"/>
          <a:ext cx="11277595" cy="1295400"/>
        </p:xfrm>
        <a:graphic>
          <a:graphicData uri="http://schemas.openxmlformats.org/drawingml/2006/table">
            <a:tbl>
              <a:tblPr firstRow="1" firstCol="1" bandRow="1"/>
              <a:tblGrid>
                <a:gridCol w="161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baseline="0" dirty="0"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latin typeface="+mj-lt"/>
                          <a:ea typeface="+mn-ea"/>
                          <a:cs typeface="+mn-cs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</a:rPr>
                        <a:t>0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3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4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>
                          <a:effectLst/>
                          <a:latin typeface="+mj-lt"/>
                        </a:rPr>
                        <a:t>5</a:t>
                      </a:r>
                      <a:endParaRPr lang="en-US" sz="18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C[]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101600" marR="1016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14" name="Rectangle 7"/>
          <p:cNvSpPr>
            <a:spLocks noChangeArrowheads="1"/>
          </p:cNvSpPr>
          <p:nvPr/>
        </p:nvSpPr>
        <p:spPr bwMode="auto">
          <a:xfrm>
            <a:off x="491067" y="3276600"/>
            <a:ext cx="11294533" cy="139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Times New Roman" pitchFamily="18" charset="0"/>
              </a:rPr>
              <a:t>Bước 4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Chuyển các phần tử từ tập a sang b dựa vào vị trí đã tính trong c, mỗi lần chuyển xong một phần tử thì giá trị của c tương ứng phải giảm 1.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75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8001" y="4724400"/>
          <a:ext cx="11254317" cy="1600200"/>
        </p:xfrm>
        <a:graphic>
          <a:graphicData uri="http://schemas.openxmlformats.org/drawingml/2006/table">
            <a:tbl>
              <a:tblPr firstRow="1" firstCol="1" bandRow="1"/>
              <a:tblGrid>
                <a:gridCol w="67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3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4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Vị</a:t>
                      </a: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j-lt"/>
                          <a:ea typeface="Calibri"/>
                          <a:cs typeface="Times New Roman"/>
                        </a:rPr>
                        <a:t>trí</a:t>
                      </a:r>
                      <a:endParaRPr lang="en-US" sz="18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Calibri"/>
                          <a:cs typeface="Times New Roman"/>
                        </a:rPr>
                        <a:t>15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b[]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91445" marR="9144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97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2800" cy="10668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Cài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đặt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42E136-A52E-47D2-8A90-6FB9F12CEA57}"/>
              </a:ext>
            </a:extLst>
          </p:cNvPr>
          <p:cNvSpPr txBox="1">
            <a:spLocks/>
          </p:cNvSpPr>
          <p:nvPr/>
        </p:nvSpPr>
        <p:spPr>
          <a:xfrm>
            <a:off x="6466112" y="1079426"/>
            <a:ext cx="5304973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for(j = 0; j&lt;=k;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j++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while(c[j]&gt;0)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b[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++] = j;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c[j]--;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085B35E-3500-463C-BA34-C8519F84F9E6}"/>
              </a:ext>
            </a:extLst>
          </p:cNvPr>
          <p:cNvSpPr txBox="1">
            <a:spLocks/>
          </p:cNvSpPr>
          <p:nvPr/>
        </p:nvSpPr>
        <p:spPr>
          <a:xfrm>
            <a:off x="572341" y="1072621"/>
            <a:ext cx="5726860" cy="51711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Countingsort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 a[], int b[], int k, int n, int &amp;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 c[100];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&lt;= k;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0;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for(j = 0; j &lt; n;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j++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c[a[j]]++;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8229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8184" y="136525"/>
            <a:ext cx="1051560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Độ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phức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tạp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198" y="1825625"/>
          <a:ext cx="10278980" cy="414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+mj-lt"/>
                        </a:rPr>
                        <a:t>TRƯỜNG</a:t>
                      </a:r>
                      <a:r>
                        <a:rPr lang="en-US" sz="36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HỢP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  <a:latin typeface="+mj-lt"/>
                        </a:rPr>
                        <a:t>ĐỘ</a:t>
                      </a:r>
                      <a:r>
                        <a:rPr lang="en-US" sz="3600" b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 PHỨC TẠP</a:t>
                      </a:r>
                      <a:endParaRPr lang="en-US" sz="3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Trung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bình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8841"/>
                  </a:ext>
                </a:extLst>
              </a:tr>
              <a:tr h="103551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Xấu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nhất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11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194733"/>
            <a:ext cx="11887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hlink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TỔNG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KẾT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30305" y="1676400"/>
            <a:ext cx="11277600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Trình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bày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ý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tưởng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thuật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toán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Counting Sort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Thuật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toán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Counting Sort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Cài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đặt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thuật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toán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Counting Sort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Đánh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giá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độ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phức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tạp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NI-Times" pitchFamily="2" charset="0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DDEC5-04A6-481C-8FCF-E406950A87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57202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8" y="0"/>
            <a:ext cx="11887200" cy="1305454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err="1">
                <a:solidFill>
                  <a:srgbClr val="220FB1"/>
                </a:solidFill>
              </a:rPr>
              <a:t>NỘI</a:t>
            </a:r>
            <a:r>
              <a:rPr lang="en-US" b="1" dirty="0">
                <a:solidFill>
                  <a:srgbClr val="220FB1"/>
                </a:solidFill>
              </a:rPr>
              <a:t> DUNG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2709333" y="1286934"/>
            <a:ext cx="6172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Ý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tưởng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Thuật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toán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Cài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đặt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phức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tạp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64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err="1">
                <a:ln/>
                <a:solidFill>
                  <a:schemeClr val="accent4"/>
                </a:solidFill>
              </a:rPr>
              <a:t>TÀI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LIỆU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THAM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KHẢO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78890" y="1757384"/>
            <a:ext cx="11267367" cy="4793539"/>
          </a:xfrm>
        </p:spPr>
        <p:txBody>
          <a:bodyPr>
            <a:normAutofit/>
          </a:bodyPr>
          <a:lstStyle/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/>
              <a:t>Thomas </a:t>
            </a:r>
            <a:r>
              <a:rPr lang="en-US" sz="2800" b="1" dirty="0" err="1"/>
              <a:t>H.Cormen</a:t>
            </a:r>
            <a:r>
              <a:rPr lang="en-US" sz="2800" dirty="0"/>
              <a:t>, </a:t>
            </a:r>
            <a:r>
              <a:rPr lang="en-US" sz="2800" b="1" dirty="0"/>
              <a:t>Charles </a:t>
            </a:r>
            <a:r>
              <a:rPr lang="en-US" sz="2800" b="1" dirty="0" err="1"/>
              <a:t>E.Leiserson</a:t>
            </a:r>
            <a:r>
              <a:rPr lang="en-US" sz="2800" dirty="0"/>
              <a:t>, </a:t>
            </a:r>
            <a:r>
              <a:rPr lang="en-US" sz="2800" b="1" dirty="0"/>
              <a:t>Ronald L. </a:t>
            </a:r>
            <a:r>
              <a:rPr lang="en-US" sz="2800" b="1" dirty="0" err="1"/>
              <a:t>Rivest</a:t>
            </a:r>
            <a:r>
              <a:rPr lang="en-US" sz="2800" dirty="0"/>
              <a:t>, </a:t>
            </a:r>
            <a:r>
              <a:rPr lang="en-US" sz="2800" b="1" dirty="0" err="1"/>
              <a:t>Cliffrod</a:t>
            </a:r>
            <a:r>
              <a:rPr lang="en-US" sz="2800" b="1" dirty="0"/>
              <a:t> Stein</a:t>
            </a:r>
            <a:r>
              <a:rPr lang="en-US" sz="2800" dirty="0"/>
              <a:t>, (Chapter 2, 3) </a:t>
            </a:r>
            <a:r>
              <a:rPr lang="en-US" sz="2800" i="1" dirty="0"/>
              <a:t>Introduction to Algorithms</a:t>
            </a:r>
            <a:r>
              <a:rPr lang="en-US" sz="2800" dirty="0"/>
              <a:t>, Third Edition, 2009.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/>
              <a:t>Adam </a:t>
            </a:r>
            <a:r>
              <a:rPr lang="en-US" sz="2800" b="1" dirty="0" err="1"/>
              <a:t>Drozdek</a:t>
            </a:r>
            <a:r>
              <a:rPr lang="en-US" sz="2800" dirty="0"/>
              <a:t>, (Chapter 9) </a:t>
            </a:r>
            <a:r>
              <a:rPr lang="en-US" sz="2800" i="1" dirty="0"/>
              <a:t>Data Structures and Algorithms in C++</a:t>
            </a:r>
            <a:r>
              <a:rPr lang="en-US" sz="2800" dirty="0"/>
              <a:t>, Fourth </a:t>
            </a:r>
            <a:r>
              <a:rPr lang="en-US" sz="2800" dirty="0" err="1"/>
              <a:t>Edtion</a:t>
            </a:r>
            <a:r>
              <a:rPr lang="en-US" sz="2800" dirty="0"/>
              <a:t>, </a:t>
            </a:r>
            <a:r>
              <a:rPr lang="en-US" sz="2800" dirty="0" err="1"/>
              <a:t>CENGAGE</a:t>
            </a:r>
            <a:r>
              <a:rPr lang="en-US" sz="2800" dirty="0"/>
              <a:t> Learning, 2013.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 err="1"/>
              <a:t>Lê</a:t>
            </a:r>
            <a:r>
              <a:rPr lang="en-US" sz="2800" b="1" dirty="0"/>
              <a:t> </a:t>
            </a:r>
            <a:r>
              <a:rPr lang="en-US" sz="2800" b="1" dirty="0" err="1"/>
              <a:t>Xuân</a:t>
            </a:r>
            <a:r>
              <a:rPr lang="en-US" sz="2800" b="1" dirty="0"/>
              <a:t> </a:t>
            </a:r>
            <a:r>
              <a:rPr lang="en-US" sz="2800" b="1" dirty="0" err="1"/>
              <a:t>Trường</a:t>
            </a:r>
            <a:r>
              <a:rPr lang="en-US" sz="2800" dirty="0"/>
              <a:t>, (Chapter 2) </a:t>
            </a:r>
            <a:r>
              <a:rPr lang="en-US" sz="2800" i="1" dirty="0" err="1"/>
              <a:t>Cấu</a:t>
            </a:r>
            <a:r>
              <a:rPr lang="en-US" sz="2800" i="1" dirty="0"/>
              <a:t> </a:t>
            </a:r>
            <a:r>
              <a:rPr lang="en-US" sz="2800" i="1" dirty="0" err="1"/>
              <a:t>trúc</a:t>
            </a:r>
            <a:r>
              <a:rPr lang="en-US" sz="2800" i="1" dirty="0"/>
              <a:t> </a:t>
            </a:r>
            <a:r>
              <a:rPr lang="en-US" sz="2800" i="1" dirty="0" err="1"/>
              <a:t>dữ</a:t>
            </a:r>
            <a:r>
              <a:rPr lang="en-US" sz="2800" i="1" dirty="0"/>
              <a:t> </a:t>
            </a:r>
            <a:r>
              <a:rPr lang="en-US" sz="2800" i="1" dirty="0" err="1"/>
              <a:t>liệu</a:t>
            </a:r>
            <a:r>
              <a:rPr lang="en-US" sz="2800" i="1" dirty="0"/>
              <a:t>, </a:t>
            </a:r>
            <a:r>
              <a:rPr lang="en-US" sz="2800" dirty="0" err="1"/>
              <a:t>NXB</a:t>
            </a:r>
            <a:r>
              <a:rPr lang="en-US" sz="2800" dirty="0"/>
              <a:t> </a:t>
            </a:r>
            <a:r>
              <a:rPr lang="vi-VN" sz="2800" dirty="0"/>
              <a:t>Trường Đại học Mở </a:t>
            </a:r>
            <a:r>
              <a:rPr lang="en-US" sz="2800" dirty="0" err="1"/>
              <a:t>TP-HCM</a:t>
            </a:r>
            <a:r>
              <a:rPr lang="en-US" sz="2800" dirty="0"/>
              <a:t>, 2016.</a:t>
            </a:r>
          </a:p>
          <a:p>
            <a:pPr marL="731520" indent="-45720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7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9867" y="2540000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220FB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BÀI TẬP CHƯƠNG 2.3</a:t>
            </a:r>
          </a:p>
        </p:txBody>
      </p:sp>
    </p:spTree>
    <p:extLst>
      <p:ext uri="{BB962C8B-B14F-4D97-AF65-F5344CB8AC3E}">
        <p14:creationId xmlns:p14="http://schemas.microsoft.com/office/powerpoint/2010/main" val="213331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24" y="2304284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1: </a:t>
            </a:r>
            <a:r>
              <a:rPr lang="en-US" dirty="0" err="1">
                <a:ln/>
                <a:solidFill>
                  <a:schemeClr val="accent4"/>
                </a:solidFill>
              </a:rPr>
              <a:t>Thực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hiện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mô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tả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từng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bước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quá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trình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sắp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xếp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thứ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tự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dãy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số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bằng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toán</a:t>
            </a:r>
            <a:r>
              <a:rPr lang="en-US" dirty="0">
                <a:ln/>
                <a:solidFill>
                  <a:schemeClr val="accent4"/>
                </a:solidFill>
              </a:rPr>
              <a:t> Counting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9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0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2: </a:t>
            </a:r>
            <a:r>
              <a:rPr lang="en-US" dirty="0" err="1">
                <a:ln/>
                <a:solidFill>
                  <a:schemeClr val="accent4"/>
                </a:solidFill>
              </a:rPr>
              <a:t>Quản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lý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danh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sách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đặc</a:t>
            </a:r>
            <a:r>
              <a:rPr lang="en-US" dirty="0">
                <a:ln/>
                <a:solidFill>
                  <a:schemeClr val="accent4"/>
                </a:solidFill>
              </a:rPr>
              <a:t> 100 </a:t>
            </a:r>
            <a:r>
              <a:rPr lang="en-US" dirty="0" err="1">
                <a:ln/>
                <a:solidFill>
                  <a:schemeClr val="accent4"/>
                </a:solidFill>
              </a:rPr>
              <a:t>phần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tử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kiểu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số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dirty="0">
                <a:ln/>
                <a:solidFill>
                  <a:schemeClr val="accent4"/>
                </a:solidFill>
              </a:rPr>
              <a:t> (</a:t>
            </a:r>
            <a:r>
              <a:rPr lang="en-US" dirty="0" err="1">
                <a:ln/>
                <a:solidFill>
                  <a:schemeClr val="accent4"/>
                </a:solidFill>
              </a:rPr>
              <a:t>int</a:t>
            </a:r>
            <a:r>
              <a:rPr lang="en-US" dirty="0">
                <a:ln/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86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2.1.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trúc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2.2.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2.3.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Counting Sort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54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86" y="2478940"/>
            <a:ext cx="5233412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Bài tập thêm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63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24" y="2304284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3: </a:t>
            </a:r>
            <a:r>
              <a:rPr lang="en-US" dirty="0" err="1">
                <a:ln/>
                <a:solidFill>
                  <a:schemeClr val="accent4"/>
                </a:solidFill>
              </a:rPr>
              <a:t>Thực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hiện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đánh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giá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độ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phức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tạp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của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thuật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toán</a:t>
            </a:r>
            <a:r>
              <a:rPr lang="en-US" dirty="0">
                <a:ln/>
                <a:solidFill>
                  <a:schemeClr val="accent4"/>
                </a:solidFill>
              </a:rPr>
              <a:t> </a:t>
            </a:r>
            <a:r>
              <a:rPr lang="en-US" dirty="0" err="1">
                <a:ln/>
                <a:solidFill>
                  <a:schemeClr val="accent4"/>
                </a:solidFill>
              </a:rPr>
              <a:t>CountingSort</a:t>
            </a:r>
            <a:endParaRPr lang="en-US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975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27" y="365125"/>
            <a:ext cx="11300033" cy="132556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4: </a:t>
            </a:r>
            <a:r>
              <a:rPr lang="en-US" b="1" dirty="0" err="1">
                <a:ln/>
                <a:solidFill>
                  <a:schemeClr val="accent4"/>
                </a:solidFill>
              </a:rPr>
              <a:t>Quản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lý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danh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sách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liên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kết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đơn</a:t>
            </a:r>
            <a:r>
              <a:rPr lang="en-US" b="1" dirty="0">
                <a:ln/>
                <a:solidFill>
                  <a:schemeClr val="accent4"/>
                </a:solidFill>
              </a:rPr>
              <a:t> (</a:t>
            </a:r>
            <a:r>
              <a:rPr lang="en-US" b="1" dirty="0" err="1">
                <a:ln/>
                <a:solidFill>
                  <a:schemeClr val="accent4"/>
                </a:solidFill>
              </a:rPr>
              <a:t>các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phần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tử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kiểu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số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nguyên</a:t>
            </a:r>
            <a:r>
              <a:rPr lang="en-US" b="1" dirty="0">
                <a:ln/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839272"/>
            <a:ext cx="10766946" cy="3930463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800"/>
          </a:p>
          <a:p>
            <a:pPr marL="731520" indent="-73152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&amp;"/>
            </a:pPr>
            <a:endParaRPr lang="en-US" sz="28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126" y="1987856"/>
            <a:ext cx="11145481" cy="393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Counting Sort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51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7" y="13652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>
                <a:ln/>
                <a:solidFill>
                  <a:schemeClr val="accent4"/>
                </a:solidFill>
              </a:rPr>
              <a:t>1. </a:t>
            </a:r>
            <a:r>
              <a:rPr lang="en-US" b="1" dirty="0" err="1">
                <a:ln/>
                <a:solidFill>
                  <a:schemeClr val="accent4"/>
                </a:solidFill>
              </a:rPr>
              <a:t>PHÁT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BIỂU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BÀI</a:t>
            </a:r>
            <a:r>
              <a:rPr lang="en-US" b="1" dirty="0">
                <a:ln/>
                <a:solidFill>
                  <a:schemeClr val="accent4"/>
                </a:solidFill>
              </a:rPr>
              <a:t> </a:t>
            </a:r>
            <a:r>
              <a:rPr lang="en-US" b="1" dirty="0" err="1">
                <a:ln/>
                <a:solidFill>
                  <a:schemeClr val="accent4"/>
                </a:solidFill>
              </a:rPr>
              <a:t>TOÁN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36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54" y="1686872"/>
            <a:ext cx="10766946" cy="3930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7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27" y="136525"/>
            <a:ext cx="11947160" cy="1325563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>
                <a:ln/>
                <a:solidFill>
                  <a:schemeClr val="accent4"/>
                </a:solidFill>
              </a:rPr>
              <a:t>MÔ HÌNH HÓA BÀI TOÁN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9254" y="1991672"/>
            <a:ext cx="11207906" cy="4364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&amp;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9254" y="1686872"/>
            <a:ext cx="11083778" cy="393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ra: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…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 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n-1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1520" marR="0" lvl="0" indent="-73152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Wingdings" panose="05000000000000000000" pitchFamily="2" charset="2"/>
              <a:buChar char="&amp;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3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40" y="256446"/>
            <a:ext cx="11947160" cy="1325563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ln/>
                <a:solidFill>
                  <a:schemeClr val="accent4"/>
                </a:solidFill>
              </a:rPr>
              <a:t>BIỄU DIỄN BÀI TOÁN TRÊN MÁY TÍNH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9607" y="1582009"/>
            <a:ext cx="11359256" cy="2941865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/>
              <a:t># </a:t>
            </a:r>
            <a:r>
              <a:rPr lang="en-US" sz="3000">
                <a:solidFill>
                  <a:srgbClr val="0070C0"/>
                </a:solidFill>
              </a:rPr>
              <a:t>define</a:t>
            </a:r>
            <a:r>
              <a:rPr lang="en-US" sz="3000">
                <a:solidFill>
                  <a:srgbClr val="FF0000"/>
                </a:solidFill>
              </a:rPr>
              <a:t> MAX</a:t>
            </a:r>
            <a:r>
              <a:rPr lang="en-US" sz="3000"/>
              <a:t> 100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0070C0"/>
                </a:solidFill>
              </a:rPr>
              <a:t>int</a:t>
            </a:r>
            <a:r>
              <a:rPr lang="en-US" sz="3000"/>
              <a:t> a[</a:t>
            </a:r>
            <a:r>
              <a:rPr lang="en-US" sz="3000">
                <a:solidFill>
                  <a:srgbClr val="FF0000"/>
                </a:solidFill>
              </a:rPr>
              <a:t>MAX</a:t>
            </a:r>
            <a:r>
              <a:rPr lang="en-US" sz="3000"/>
              <a:t>];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rgbClr val="0070C0"/>
                </a:solidFill>
              </a:rPr>
              <a:t>int</a:t>
            </a:r>
            <a:r>
              <a:rPr lang="en-US" sz="3000"/>
              <a:t> n; // n là tổng số phần tử hiện có trong danh sách, 0</a:t>
            </a:r>
            <a:r>
              <a:rPr lang="en-US" sz="3000">
                <a:sym typeface="Symbol" panose="05050102010706020507" pitchFamily="18" charset="2"/>
              </a:rPr>
              <a:t></a:t>
            </a:r>
            <a:r>
              <a:rPr lang="en-US" sz="3000"/>
              <a:t>n&lt;</a:t>
            </a:r>
            <a:r>
              <a:rPr lang="en-US" sz="2800">
                <a:solidFill>
                  <a:srgbClr val="FF0000"/>
                </a:solidFill>
              </a:rPr>
              <a:t>MAX</a:t>
            </a:r>
            <a:endParaRPr lang="en-US" sz="3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3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389466" y="17780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Counting sort – Ý </a:t>
            </a:r>
            <a:r>
              <a:rPr lang="en-US" b="1" dirty="0" err="1">
                <a:solidFill>
                  <a:srgbClr val="0070C0"/>
                </a:solidFill>
              </a:rPr>
              <a:t>tưởng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1"/>
            <a:ext cx="10668000" cy="5013325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None/>
              <a:defRPr/>
            </a:pP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đặc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a[]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n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từ</a:t>
            </a:r>
            <a:r>
              <a:rPr lang="en-US" dirty="0">
                <a:latin typeface="+mj-lt"/>
              </a:rPr>
              <a:t>  </a:t>
            </a:r>
            <a:r>
              <a:rPr lang="en-US" b="1" dirty="0">
                <a:latin typeface="+mj-lt"/>
              </a:rPr>
              <a:t>a[0]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đến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a[n-1]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sau</a:t>
            </a:r>
            <a:r>
              <a:rPr lang="en-US" dirty="0">
                <a:latin typeface="+mj-lt"/>
              </a:rPr>
              <a:t>:  </a:t>
            </a:r>
          </a:p>
          <a:p>
            <a:pPr marL="0" indent="0" algn="just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None/>
              <a:defRPr/>
            </a:pPr>
            <a:r>
              <a:rPr lang="en-US" b="1" dirty="0">
                <a:latin typeface="+mj-lt"/>
              </a:rPr>
              <a:t>         a[0], a[1], a[2], a[3], … , a[n-1]</a:t>
            </a:r>
          </a:p>
          <a:p>
            <a:pPr marL="0" indent="0" algn="just" eaLnBrk="1" hangingPunct="1">
              <a:lnSpc>
                <a:spcPct val="150000"/>
              </a:lnSpc>
              <a:buClrTx/>
              <a:buSzPct val="100000"/>
              <a:buFont typeface="Wingdings" pitchFamily="2" charset="2"/>
              <a:buNone/>
              <a:defRPr/>
            </a:pPr>
            <a:endParaRPr lang="en-US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3657600"/>
          <a:ext cx="115824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 err="1">
                          <a:effectLst/>
                          <a:latin typeface="+mj-lt"/>
                        </a:rPr>
                        <a:t>Phần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+mj-lt"/>
                        </a:rPr>
                        <a:t>tử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: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a[0]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a[1]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a[2]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a[3]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 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a[n-1]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 err="1">
                          <a:effectLst/>
                          <a:latin typeface="+mj-lt"/>
                        </a:rPr>
                        <a:t>Vị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sz="2500" dirty="0" err="1">
                          <a:effectLst/>
                          <a:latin typeface="+mj-lt"/>
                        </a:rPr>
                        <a:t>trí</a:t>
                      </a:r>
                      <a:r>
                        <a:rPr lang="en-US" sz="2500" dirty="0">
                          <a:effectLst/>
                          <a:latin typeface="+mj-lt"/>
                        </a:rPr>
                        <a:t>: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0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>
                          <a:effectLst/>
                          <a:latin typeface="+mj-lt"/>
                        </a:rPr>
                        <a:t>1</a:t>
                      </a:r>
                      <a:endParaRPr lang="en-US" sz="250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2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3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….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9017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500" dirty="0">
                          <a:effectLst/>
                          <a:latin typeface="+mj-lt"/>
                        </a:rPr>
                        <a:t>n-1</a:t>
                      </a:r>
                      <a:endParaRPr lang="en-US" sz="2500" dirty="0"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914401"/>
            <a:ext cx="11275484" cy="501332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Thực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hiện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việc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ánh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xạ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giá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trị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của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các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phần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tử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cần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sắp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xếp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thành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chỉ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mục</a:t>
            </a:r>
            <a:r>
              <a:rPr lang="en-US" sz="2400" i="1" dirty="0">
                <a:latin typeface="+mj-lt"/>
              </a:rPr>
              <a:t>, </a:t>
            </a:r>
            <a:r>
              <a:rPr lang="en-US" sz="2400" i="1" dirty="0" err="1">
                <a:latin typeface="+mj-lt"/>
              </a:rPr>
              <a:t>thống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kê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số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lần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xuất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i="1" dirty="0" err="1">
                <a:latin typeface="+mj-lt"/>
              </a:rPr>
              <a:t>hiện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của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phần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tử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i="1" dirty="0" err="1">
                <a:latin typeface="+mj-lt"/>
              </a:rPr>
              <a:t>sau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i="1" dirty="0" err="1">
                <a:latin typeface="+mj-lt"/>
              </a:rPr>
              <a:t>đó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dựa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vào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thông</a:t>
            </a:r>
            <a:r>
              <a:rPr lang="en-US" sz="2400" i="1" dirty="0">
                <a:latin typeface="+mj-lt"/>
              </a:rPr>
              <a:t> tin </a:t>
            </a:r>
            <a:r>
              <a:rPr lang="en-US" sz="2400" i="1" dirty="0" err="1">
                <a:latin typeface="+mj-lt"/>
              </a:rPr>
              <a:t>đã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có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này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i="1" dirty="0" err="1">
                <a:latin typeface="+mj-lt"/>
              </a:rPr>
              <a:t>để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chuyển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các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phần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tử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từ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tập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i="1" dirty="0" err="1">
                <a:latin typeface="+mj-lt"/>
              </a:rPr>
              <a:t>đầu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vào</a:t>
            </a:r>
            <a:r>
              <a:rPr lang="en-US" sz="2400" i="1" dirty="0">
                <a:latin typeface="+mj-lt"/>
              </a:rPr>
              <a:t> sang </a:t>
            </a:r>
            <a:r>
              <a:rPr lang="en-US" sz="2400" i="1" dirty="0" err="1">
                <a:latin typeface="+mj-lt"/>
              </a:rPr>
              <a:t>tập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i="1" dirty="0" err="1">
                <a:latin typeface="+mj-lt"/>
              </a:rPr>
              <a:t>kết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quả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với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vị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trí</a:t>
            </a:r>
            <a:r>
              <a:rPr lang="en-US" sz="2400" i="1" dirty="0">
                <a:latin typeface="+mj-lt"/>
              </a:rPr>
              <a:t> </a:t>
            </a:r>
            <a:r>
              <a:rPr lang="en-US" sz="2400" i="1" dirty="0" err="1">
                <a:latin typeface="+mj-lt"/>
              </a:rPr>
              <a:t>đã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sắp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i="1" dirty="0" err="1">
                <a:latin typeface="+mj-lt"/>
              </a:rPr>
              <a:t>xếp</a:t>
            </a:r>
            <a:r>
              <a:rPr lang="en-US" sz="2400" i="1" dirty="0">
                <a:latin typeface="+mj-lt"/>
              </a:rPr>
              <a:t>. 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400" b="1" dirty="0" err="1">
                <a:latin typeface="+mj-lt"/>
              </a:rPr>
              <a:t>Dữ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Liệu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Vào</a:t>
            </a:r>
            <a:r>
              <a:rPr lang="en-US" sz="2400" b="1" dirty="0">
                <a:latin typeface="+mj-lt"/>
              </a:rPr>
              <a:t>:</a:t>
            </a:r>
          </a:p>
          <a:p>
            <a:pPr algn="just">
              <a:lnSpc>
                <a:spcPct val="150000"/>
              </a:lnSpc>
              <a:buClrTx/>
              <a:buSzPct val="100000"/>
              <a:buFont typeface="Wingdings" pitchFamily="2" charset="2"/>
              <a:buChar char="§"/>
              <a:defRPr/>
            </a:pPr>
            <a:r>
              <a:rPr lang="en-US" sz="2400" b="1" dirty="0">
                <a:latin typeface="+mj-lt"/>
              </a:rPr>
              <a:t>A[0 .. n-1]: </a:t>
            </a:r>
            <a:r>
              <a:rPr lang="en-US" sz="2400" dirty="0" err="1">
                <a:latin typeface="+mj-lt"/>
              </a:rPr>
              <a:t>tập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đầu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n </a:t>
            </a:r>
            <a:r>
              <a:rPr lang="en-US" sz="2400" dirty="0" err="1">
                <a:latin typeface="+mj-lt"/>
              </a:rPr>
              <a:t>phần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tử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A[i] </a:t>
            </a:r>
            <a:r>
              <a:rPr lang="en-US" sz="2400" dirty="0" err="1">
                <a:latin typeface="+mj-lt"/>
              </a:rPr>
              <a:t>là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số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nguyên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giá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trị</a:t>
            </a:r>
            <a:r>
              <a:rPr lang="en-US" sz="2400" dirty="0">
                <a:latin typeface="+mj-lt"/>
              </a:rPr>
              <a:t> 0 &lt;= A[i] &lt;= K; 0 &lt;= i &lt;= n-1;</a:t>
            </a:r>
          </a:p>
          <a:p>
            <a:pPr algn="just">
              <a:lnSpc>
                <a:spcPct val="150000"/>
              </a:lnSpc>
              <a:buClrTx/>
              <a:buSzPct val="100000"/>
              <a:buFont typeface="Wingdings" pitchFamily="2" charset="2"/>
              <a:buChar char="§"/>
              <a:defRPr/>
            </a:pPr>
            <a:r>
              <a:rPr lang="en-US" sz="2400" b="1" dirty="0">
                <a:latin typeface="+mj-lt"/>
              </a:rPr>
              <a:t>B[0 .. n-1]: </a:t>
            </a:r>
            <a:r>
              <a:rPr lang="en-US" sz="2400" dirty="0" err="1">
                <a:latin typeface="+mj-lt"/>
              </a:rPr>
              <a:t>tập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kết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quả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n </a:t>
            </a:r>
            <a:r>
              <a:rPr lang="en-US" sz="2400" dirty="0" err="1">
                <a:latin typeface="+mj-lt"/>
              </a:rPr>
              <a:t>phần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tử</a:t>
            </a:r>
            <a:r>
              <a:rPr lang="en-US" sz="2400" dirty="0">
                <a:latin typeface="+mj-lt"/>
              </a:rPr>
              <a:t>.</a:t>
            </a:r>
          </a:p>
          <a:p>
            <a:pPr algn="just">
              <a:lnSpc>
                <a:spcPct val="150000"/>
              </a:lnSpc>
              <a:buClrTx/>
              <a:buSzPct val="100000"/>
              <a:buFont typeface="Wingdings" pitchFamily="2" charset="2"/>
              <a:buChar char="§"/>
              <a:defRPr/>
            </a:pPr>
            <a:r>
              <a:rPr lang="en-US" sz="2400" b="1" dirty="0">
                <a:latin typeface="+mj-lt"/>
              </a:rPr>
              <a:t>C[0 .. K]: </a:t>
            </a:r>
            <a:r>
              <a:rPr lang="en-US" sz="2400" dirty="0" err="1">
                <a:latin typeface="+mj-lt"/>
              </a:rPr>
              <a:t>tập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chứa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thông</a:t>
            </a:r>
            <a:r>
              <a:rPr lang="en-US" sz="2400" dirty="0">
                <a:latin typeface="+mj-lt"/>
              </a:rPr>
              <a:t> tin </a:t>
            </a:r>
            <a:r>
              <a:rPr lang="en-US" sz="2400" dirty="0" err="1">
                <a:latin typeface="+mj-lt"/>
              </a:rPr>
              <a:t>thống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kê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chỉ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mục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tạm</a:t>
            </a:r>
            <a:endParaRPr lang="en-US" sz="24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200" dirty="0">
              <a:latin typeface="+mj-lt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254000" y="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Counting sort – Ý </a:t>
            </a:r>
            <a:r>
              <a:rPr lang="en-US" b="1" dirty="0" err="1">
                <a:solidFill>
                  <a:srgbClr val="0070C0"/>
                </a:solidFill>
              </a:rPr>
              <a:t>tưởng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04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0" y="7620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Thuật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toán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384" y="990600"/>
            <a:ext cx="11444816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Khởi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tạo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c[0 .. K]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0 ở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mọi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c[i];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 0 &lt;= i &lt;= K;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Đếm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số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xuất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hiện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của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mỗi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phần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tử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gán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vào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chỉ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mục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tương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ứng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với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giá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đó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trong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c: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   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063667" y="4180114"/>
            <a:ext cx="5572167" cy="780804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c[a[i]] =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số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phần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tử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có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giá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trị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a[i];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203200" y="76200"/>
            <a:ext cx="109728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70C0"/>
                </a:solidFill>
              </a:rPr>
              <a:t>Counting sort – </a:t>
            </a:r>
            <a:r>
              <a:rPr lang="en-US" b="1" dirty="0" err="1">
                <a:solidFill>
                  <a:srgbClr val="0070C0"/>
                </a:solidFill>
              </a:rPr>
              <a:t>Thuật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toán</a:t>
            </a:r>
            <a:endParaRPr lang="en-US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384" y="990600"/>
            <a:ext cx="11444816" cy="42934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3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Thực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hiện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tính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tích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lũy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giá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trị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 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tử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trong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sao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c[i] = sum(c[0 .. i]);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 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Về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bản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chất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quá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trình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này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chính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là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quá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trình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tính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vị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trí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cuối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mới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loạt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tử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giống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nhau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của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trong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b.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Bước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4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.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Chuyển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các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tử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từ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tập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 sang b (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đi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từ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cuối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tập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hợp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) 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dựa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vào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vị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trí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đã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tính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trong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mỗi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lần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chuyển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xong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một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phần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tử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thì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giá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trị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của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tương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 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ứng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phải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giảm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1. 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KHOA CÔNG NGHỆ THÔNG TIN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88C88-10BC-4BE1-B72E-0A6B1F4813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85915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1753</Words>
  <Application>Microsoft Office PowerPoint</Application>
  <PresentationFormat>Widescreen</PresentationFormat>
  <Paragraphs>555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Tahoma</vt:lpstr>
      <vt:lpstr>Verdana</vt:lpstr>
      <vt:lpstr>VNI-Times</vt:lpstr>
      <vt:lpstr>Wingdings</vt:lpstr>
      <vt:lpstr>5_Office Theme</vt:lpstr>
      <vt:lpstr>CHƯƠNG 2 - Một số thuật giải sắp xếp nâng cao (tt) 2.3 COUNTING SORT</vt:lpstr>
      <vt:lpstr>NỘI DUNG</vt:lpstr>
      <vt:lpstr>1. PHÁT BIỂU BÀI TOÁN</vt:lpstr>
      <vt:lpstr>MÔ HÌNH HÓA BÀI TOÁN</vt:lpstr>
      <vt:lpstr>BIỄU DIỄN BÀI TOÁN TRÊN MÁY TÍNH</vt:lpstr>
      <vt:lpstr>Counting sort – Ý tưởng</vt:lpstr>
      <vt:lpstr>Counting sort – Ý tưởng</vt:lpstr>
      <vt:lpstr>Counting sort – Thuật toán</vt:lpstr>
      <vt:lpstr>Counting sort – Thuật toán</vt:lpstr>
      <vt:lpstr>Counting Sort – Ví dụ</vt:lpstr>
      <vt:lpstr>Counting Sort – Ví dụ</vt:lpstr>
      <vt:lpstr>Counting Sort – Ví dụ</vt:lpstr>
      <vt:lpstr>Counting Sort – Ví dụ</vt:lpstr>
      <vt:lpstr>Counting Sort – Ví dụ</vt:lpstr>
      <vt:lpstr>Counting Sort – Ví dụ</vt:lpstr>
      <vt:lpstr>Counting Sort – Ví dụ</vt:lpstr>
      <vt:lpstr>Counting sort – Cài đặt</vt:lpstr>
      <vt:lpstr>Counting sort – Độ phức tạp</vt:lpstr>
      <vt:lpstr>PowerPoint Presentation</vt:lpstr>
      <vt:lpstr>TÀI LIỆU THAM KHẢO</vt:lpstr>
      <vt:lpstr>PowerPoint Presentation</vt:lpstr>
      <vt:lpstr>Bài 1: Thực hiện mô tả từng bước quá trình sắp xếp thứ tự dãy số nguyên bằng thuật toán Counting Sort</vt:lpstr>
      <vt:lpstr>Bài 2: Quản lý danh sách đặc 100 phần tử kiểu số nguyên (int)</vt:lpstr>
      <vt:lpstr>Bài tập thêm</vt:lpstr>
      <vt:lpstr>Bài 3: Thực hiện đánh giá độ phức tạp của thuật toán CountingSort</vt:lpstr>
      <vt:lpstr>Bài 4: Quản lý danh sách liên kết đơn (các phần tử kiểu số nguyên)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LeThanh</dc:creator>
  <cp:lastModifiedBy>Lê Ngọc Hiếu</cp:lastModifiedBy>
  <cp:revision>354</cp:revision>
  <dcterms:created xsi:type="dcterms:W3CDTF">2017-08-13T14:27:50Z</dcterms:created>
  <dcterms:modified xsi:type="dcterms:W3CDTF">2022-10-06T03:40:46Z</dcterms:modified>
</cp:coreProperties>
</file>