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5"/>
  </p:notesMasterIdLst>
  <p:handoutMasterIdLst>
    <p:handoutMasterId r:id="rId26"/>
  </p:handoutMasterIdLst>
  <p:sldIdLst>
    <p:sldId id="539" r:id="rId2"/>
    <p:sldId id="540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7" r:id="rId13"/>
    <p:sldId id="578" r:id="rId14"/>
    <p:sldId id="579" r:id="rId15"/>
    <p:sldId id="588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2.3" id="{231E06A3-3FE2-47DA-9065-98A9DDB31118}">
          <p14:sldIdLst>
            <p14:sldId id="539"/>
            <p14:sldId id="540"/>
          </p14:sldIdLst>
        </p14:section>
        <p14:section name="Phát biểu bài toán sắp xếp" id="{5FE592DE-5BBA-4DC9-A7AF-18ACF46119BB}">
          <p14:sldIdLst>
            <p14:sldId id="564"/>
            <p14:sldId id="565"/>
            <p14:sldId id="566"/>
          </p14:sldIdLst>
        </p14:section>
        <p14:section name="CountingSort" id="{BEB8B435-B1F5-4693-AA24-5AECDA7D255D}">
          <p14:sldIdLst>
            <p14:sldId id="567"/>
            <p14:sldId id="568"/>
            <p14:sldId id="569"/>
            <p14:sldId id="570"/>
            <p14:sldId id="571"/>
            <p14:sldId id="572"/>
            <p14:sldId id="577"/>
            <p14:sldId id="578"/>
            <p14:sldId id="579"/>
            <p14:sldId id="588"/>
            <p14:sldId id="580"/>
          </p14:sldIdLst>
        </p14:section>
        <p14:section name="Tài liệu tham khảo" id="{F7CB2617-03AA-4776-8924-76E5670D8017}">
          <p14:sldIdLst>
            <p14:sldId id="581"/>
          </p14:sldIdLst>
        </p14:section>
        <p14:section name="Bài Tập Chương" id="{6F20A22E-2E27-42C0-BAC4-3F75522879D7}">
          <p14:sldIdLst>
            <p14:sldId id="582"/>
            <p14:sldId id="583"/>
            <p14:sldId id="584"/>
            <p14:sldId id="585"/>
            <p14:sldId id="586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95D24-5651-4F6D-8285-3ED28860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9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Nhóm tác giả: Truong L.Xuan – Thanh T.Mai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D9EB-5874-45C7-87CC-BCAA38EF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9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17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337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5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51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2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F9106-392E-41CB-890A-F0D86D988C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50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08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00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61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19B5-5CD4-4E75-828E-D3E2B8D157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6493" tIns="43247" rIns="86493" bIns="43247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7D"/>
              </a:buClr>
              <a:buFont typeface="Wingdings" pitchFamily="2" charset="2"/>
              <a:buNone/>
              <a:defRPr/>
            </a:pPr>
            <a:endParaRPr lang="en-US" sz="2100" kern="0" baseline="-25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86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E4B2A9-60AA-493C-963F-1B45465F2C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6493" tIns="43247" rIns="86493" bIns="43247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7D"/>
              </a:buClr>
              <a:buFont typeface="Wingdings" pitchFamily="2" charset="2"/>
              <a:buNone/>
              <a:defRPr/>
            </a:pPr>
            <a:endParaRPr lang="en-US" sz="2100" kern="0" baseline="-25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1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45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74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BEED-26CD-44E3-A67F-C865A528EB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E44-3BE7-43C9-97DD-23D47263A0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863C-C9D6-4830-A10D-B09B399024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8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8636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KHOA CÔNG NGHỆ THÔNG TIN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DDEC5-04A6-481C-8FCF-E406950A8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12/9/2018</a:t>
            </a:r>
          </a:p>
        </p:txBody>
      </p:sp>
    </p:spTree>
    <p:extLst>
      <p:ext uri="{BB962C8B-B14F-4D97-AF65-F5344CB8AC3E}">
        <p14:creationId xmlns:p14="http://schemas.microsoft.com/office/powerpoint/2010/main" val="218778639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52A-AAE6-4B03-9A0D-45857E4B8B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1263-62BC-460E-8852-50D341F09A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F46-5D3E-4973-B764-AB2C0402D3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9732-2BDF-4B02-9098-0ABF569A60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7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F865-8697-43D0-9431-F23956A5A0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2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CC49-E69F-4CC0-AD73-6CB02EE949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FF0E-C389-4677-9EFA-3BBE8B26D3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101-C875-4A72-8B0F-8D91FF9B0E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3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583C-A019-43DC-A208-CC7ECC41AD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9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0"/>
            <a:ext cx="12192000" cy="969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" y="0"/>
            <a:ext cx="12191997" cy="969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TRƯỜNG ĐẠI HỌC MỞ TP-HCM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0C6CA2-0DFF-FCAB-47C5-22BE6762D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98" y="3541486"/>
            <a:ext cx="10909623" cy="150884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00000"/>
              </a:lnSpc>
            </a:pPr>
            <a:r>
              <a:rPr lang="en-US" sz="3600" dirty="0">
                <a:ln/>
                <a:solidFill>
                  <a:schemeClr val="accent4"/>
                </a:solidFill>
              </a:rPr>
              <a:t>CHƯƠNG 2 -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Một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số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giải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sắp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xếp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nâng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cao</a:t>
            </a:r>
            <a:r>
              <a:rPr lang="en-US" sz="3600" dirty="0">
                <a:ln/>
                <a:solidFill>
                  <a:schemeClr val="accent4"/>
                </a:solidFill>
              </a:rPr>
              <a:t> (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tt</a:t>
            </a:r>
            <a:r>
              <a:rPr lang="en-US" sz="3600" dirty="0">
                <a:ln/>
                <a:solidFill>
                  <a:schemeClr val="accent4"/>
                </a:solidFill>
              </a:rPr>
              <a:t>)</a:t>
            </a:r>
            <a:br>
              <a:rPr lang="en-US" sz="3600" dirty="0">
                <a:ln/>
                <a:solidFill>
                  <a:schemeClr val="accent4"/>
                </a:solidFill>
              </a:rPr>
            </a:br>
            <a:r>
              <a:rPr lang="en-US" sz="8000" b="1" dirty="0">
                <a:ln/>
                <a:solidFill>
                  <a:schemeClr val="accent4"/>
                </a:solidFill>
              </a:rPr>
              <a:t>2.4 BUCKET SORT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9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7000" y="1"/>
            <a:ext cx="10515600" cy="990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Bucket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990600"/>
            <a:ext cx="10972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Cho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mảng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danh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sách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như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sau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300" name="Rectangle 7"/>
          <p:cNvSpPr>
            <a:spLocks noChangeArrowheads="1"/>
          </p:cNvSpPr>
          <p:nvPr/>
        </p:nvSpPr>
        <p:spPr bwMode="auto">
          <a:xfrm>
            <a:off x="956734" y="3744108"/>
            <a:ext cx="10429650" cy="48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Bước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Khởi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tạo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mảng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với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10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phần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tử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dùng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để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lưu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bucket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C2071-B232-D77B-7ABD-AD60D57F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754993"/>
            <a:ext cx="8010525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5C567B-03BC-9044-DADD-AECACD6B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4408637"/>
            <a:ext cx="7991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5146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Bucket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865716" y="914400"/>
            <a:ext cx="105155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Times New Roman" pitchFamily="18" charset="0"/>
              </a:rPr>
              <a:t>Bước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Times New Roman" pitchFamily="18" charset="0"/>
              </a:rPr>
              <a:t> 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Times New Roman" pitchFamily="18" charset="0"/>
              </a:rPr>
              <a:t>: 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Trong ví dụ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này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các nhóm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có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phạm vi từ 0 đến 1, 1 đến 2, 2 đến 3, ...... (n-1) đến n.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Giả sử, một phần tử đầu vào là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0</a:t>
            </a:r>
            <a:r>
              <a:rPr kumimoji="0" lang="vi-V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.23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. Nó được nhân với kích thước = 10 (tức là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0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.23 * 10 = 2.3). Sau đó, nó được chuyển đổi thành một số nguyên (tức là. 2,3≈2). Cuối cùng,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0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.23 được chèn vào bucket-2.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Tương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tự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cho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0.25.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F39EB-C417-2264-3B8A-0F3819AF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3260725"/>
            <a:ext cx="8020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1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826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Bucket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508000" y="1066801"/>
            <a:ext cx="10524067" cy="48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Bước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dụng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QuickSort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6414" name="Rectangle 7"/>
          <p:cNvSpPr>
            <a:spLocks noChangeArrowheads="1"/>
          </p:cNvSpPr>
          <p:nvPr/>
        </p:nvSpPr>
        <p:spPr bwMode="auto">
          <a:xfrm>
            <a:off x="487892" y="3494342"/>
            <a:ext cx="11294533" cy="9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Bước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tổng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hợp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lại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F254C-5706-F7E1-F3BB-C58618D2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08" y="1555268"/>
            <a:ext cx="8039100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BC723-934C-85EB-3935-0D5E9F20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08" y="3963484"/>
            <a:ext cx="8048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972800" cy="1066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Bucket sort – </a:t>
            </a:r>
            <a:r>
              <a:rPr lang="en-US" b="1" dirty="0" err="1">
                <a:solidFill>
                  <a:srgbClr val="0070C0"/>
                </a:solidFill>
              </a:rPr>
              <a:t>Cài</a:t>
            </a:r>
            <a:r>
              <a:rPr lang="en-US" b="1" dirty="0">
                <a:solidFill>
                  <a:srgbClr val="0070C0"/>
                </a:solidFill>
              </a:rPr>
              <a:t> đặt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42E136-A52E-47D2-8A90-6FB9F12CEA57}"/>
              </a:ext>
            </a:extLst>
          </p:cNvPr>
          <p:cNvSpPr txBox="1">
            <a:spLocks/>
          </p:cNvSpPr>
          <p:nvPr/>
        </p:nvSpPr>
        <p:spPr>
          <a:xfrm>
            <a:off x="5005138" y="1079426"/>
            <a:ext cx="6765948" cy="51711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bucketSort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a[],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max =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getMax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(a, n);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bucket[MAX],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prstClr val="black"/>
                </a:solidFill>
                <a:latin typeface="Consolas" panose="020B0609020204030204" pitchFamily="49" charset="0"/>
              </a:rPr>
              <a:t> i = 0; i &lt;= max; i++)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bucket[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n; i++)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bucket[a[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]]++;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prstClr val="black"/>
                </a:solidFill>
                <a:latin typeface="Consolas" panose="020B0609020204030204" pitchFamily="49" charset="0"/>
              </a:rPr>
              <a:t> i =0, j = 0; i &lt;= max; i++)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(bucket[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 &gt; 0)	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	a[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	bucket[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]--;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85B35E-3500-463C-BA34-C8519F84F9E6}"/>
              </a:ext>
            </a:extLst>
          </p:cNvPr>
          <p:cNvSpPr txBox="1">
            <a:spLocks/>
          </p:cNvSpPr>
          <p:nvPr/>
        </p:nvSpPr>
        <p:spPr>
          <a:xfrm>
            <a:off x="572341" y="1072621"/>
            <a:ext cx="4288417" cy="51711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getMax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a[],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max = a[0];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prstClr val="black"/>
                </a:solidFill>
                <a:latin typeface="Consolas" panose="020B0609020204030204" pitchFamily="49" charset="0"/>
              </a:rPr>
              <a:t> i = 1; i &lt; n; i++)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(a[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 &gt; max)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max = a[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max;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8229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8184" y="136525"/>
            <a:ext cx="1051560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Bucket sort – </a:t>
            </a:r>
            <a:r>
              <a:rPr lang="en-US" b="1" dirty="0" err="1">
                <a:solidFill>
                  <a:srgbClr val="0070C0"/>
                </a:solidFill>
              </a:rPr>
              <a:t>Độ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phức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tạp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356088"/>
              </p:ext>
            </p:extLst>
          </p:nvPr>
        </p:nvGraphicFramePr>
        <p:xfrm>
          <a:off x="838198" y="1825625"/>
          <a:ext cx="10278980" cy="414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+mj-lt"/>
                        </a:rPr>
                        <a:t>TRƯỜNG</a:t>
                      </a:r>
                      <a:r>
                        <a:rPr lang="en-US" sz="36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HỢP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+mj-lt"/>
                        </a:rPr>
                        <a:t>ĐỘ</a:t>
                      </a:r>
                      <a:r>
                        <a:rPr lang="en-US" sz="36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PHỨC TẠP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n+k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Trung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bình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841"/>
                  </a:ext>
                </a:extLst>
              </a:tr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Xấu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36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1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8184" y="136525"/>
            <a:ext cx="1051560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Bucket sort – </a:t>
            </a:r>
            <a:r>
              <a:rPr lang="en-US" b="1" dirty="0" err="1">
                <a:solidFill>
                  <a:srgbClr val="0070C0"/>
                </a:solidFill>
              </a:rPr>
              <a:t>Nhận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xét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B98B-4782-29F4-A22D-5862FDE0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Bucket Sort</a:t>
            </a:r>
            <a:r>
              <a:rPr lang="vi-VN" dirty="0"/>
              <a:t> được sử dụng khi:</a:t>
            </a:r>
          </a:p>
          <a:p>
            <a:endParaRPr lang="vi-VN" dirty="0"/>
          </a:p>
          <a:p>
            <a:r>
              <a:rPr lang="en-US" dirty="0"/>
              <a:t>Đ</a:t>
            </a:r>
            <a:r>
              <a:rPr lang="vi-VN" dirty="0"/>
              <a:t>ầu vào được phân phối đồng đều trên một phạm vi.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dấu phẩy động</a:t>
            </a:r>
            <a:r>
              <a:rPr lang="en-US" dirty="0"/>
              <a:t> (floating point number)</a:t>
            </a:r>
          </a:p>
        </p:txBody>
      </p:sp>
    </p:spTree>
    <p:extLst>
      <p:ext uri="{BB962C8B-B14F-4D97-AF65-F5344CB8AC3E}">
        <p14:creationId xmlns:p14="http://schemas.microsoft.com/office/powerpoint/2010/main" val="408157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194733"/>
            <a:ext cx="11887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TỔNG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KẾT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30305" y="1676400"/>
            <a:ext cx="112776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Trình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bày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ý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tưởng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thuật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toán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Bucket Sort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Thuật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toán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Bucket Sort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Cài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đặt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thuật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toán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Bucket Sort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Đánh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giá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độ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phức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tạp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NI-Times" pitchFamily="2" charset="0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DDEC5-04A6-481C-8FCF-E406950A87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57202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27" y="365125"/>
            <a:ext cx="11300033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err="1">
                <a:ln/>
                <a:solidFill>
                  <a:schemeClr val="accent4"/>
                </a:solidFill>
              </a:rPr>
              <a:t>TÀI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LIỆU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THAM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KHẢO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8890" y="1757384"/>
            <a:ext cx="11267367" cy="4793539"/>
          </a:xfrm>
        </p:spPr>
        <p:txBody>
          <a:bodyPr>
            <a:normAutofit/>
          </a:bodyPr>
          <a:lstStyle/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/>
              <a:t>Thomas </a:t>
            </a:r>
            <a:r>
              <a:rPr lang="en-US" sz="2800" b="1" dirty="0" err="1"/>
              <a:t>H.Cormen</a:t>
            </a:r>
            <a:r>
              <a:rPr lang="en-US" sz="2800" dirty="0"/>
              <a:t>, </a:t>
            </a:r>
            <a:r>
              <a:rPr lang="en-US" sz="2800" b="1" dirty="0"/>
              <a:t>Charles </a:t>
            </a:r>
            <a:r>
              <a:rPr lang="en-US" sz="2800" b="1" dirty="0" err="1"/>
              <a:t>E.Leiserson</a:t>
            </a:r>
            <a:r>
              <a:rPr lang="en-US" sz="2800" dirty="0"/>
              <a:t>, </a:t>
            </a:r>
            <a:r>
              <a:rPr lang="en-US" sz="2800" b="1" dirty="0"/>
              <a:t>Ronald L. </a:t>
            </a:r>
            <a:r>
              <a:rPr lang="en-US" sz="2800" b="1" dirty="0" err="1"/>
              <a:t>Rivest</a:t>
            </a:r>
            <a:r>
              <a:rPr lang="en-US" sz="2800" dirty="0"/>
              <a:t>, </a:t>
            </a:r>
            <a:r>
              <a:rPr lang="en-US" sz="2800" b="1" dirty="0" err="1"/>
              <a:t>Cliffrod</a:t>
            </a:r>
            <a:r>
              <a:rPr lang="en-US" sz="2800" b="1" dirty="0"/>
              <a:t> Stein</a:t>
            </a:r>
            <a:r>
              <a:rPr lang="en-US" sz="2800" dirty="0"/>
              <a:t>, (Chapter 2, 3) </a:t>
            </a:r>
            <a:r>
              <a:rPr lang="en-US" sz="2800" i="1" dirty="0"/>
              <a:t>Introduction to Algorithms</a:t>
            </a:r>
            <a:r>
              <a:rPr lang="en-US" sz="2800" dirty="0"/>
              <a:t>, Third Edition, 2009.</a:t>
            </a:r>
          </a:p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/>
              <a:t>Adam </a:t>
            </a:r>
            <a:r>
              <a:rPr lang="en-US" sz="2800" b="1" dirty="0" err="1"/>
              <a:t>Drozdek</a:t>
            </a:r>
            <a:r>
              <a:rPr lang="en-US" sz="2800" dirty="0"/>
              <a:t>, (Chapter 9) </a:t>
            </a:r>
            <a:r>
              <a:rPr lang="en-US" sz="2800" i="1" dirty="0"/>
              <a:t>Data Structures and Algorithms in C++</a:t>
            </a:r>
            <a:r>
              <a:rPr lang="en-US" sz="2800" dirty="0"/>
              <a:t>, Fourth </a:t>
            </a:r>
            <a:r>
              <a:rPr lang="en-US" sz="2800" dirty="0" err="1"/>
              <a:t>Edtion</a:t>
            </a:r>
            <a:r>
              <a:rPr lang="en-US" sz="2800" dirty="0"/>
              <a:t>, </a:t>
            </a:r>
            <a:r>
              <a:rPr lang="en-US" sz="2800" dirty="0" err="1"/>
              <a:t>CENGAGE</a:t>
            </a:r>
            <a:r>
              <a:rPr lang="en-US" sz="2800" dirty="0"/>
              <a:t> Learning, 2013.</a:t>
            </a:r>
          </a:p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 err="1"/>
              <a:t>Lê</a:t>
            </a:r>
            <a:r>
              <a:rPr lang="en-US" sz="2800" b="1" dirty="0"/>
              <a:t> </a:t>
            </a:r>
            <a:r>
              <a:rPr lang="en-US" sz="2800" b="1" dirty="0" err="1"/>
              <a:t>Xuân</a:t>
            </a:r>
            <a:r>
              <a:rPr lang="en-US" sz="2800" b="1" dirty="0"/>
              <a:t> </a:t>
            </a:r>
            <a:r>
              <a:rPr lang="en-US" sz="2800" b="1" dirty="0" err="1"/>
              <a:t>Trường</a:t>
            </a:r>
            <a:r>
              <a:rPr lang="en-US" sz="2800" dirty="0"/>
              <a:t>, (Chapter 2) </a:t>
            </a:r>
            <a:r>
              <a:rPr lang="en-US" sz="2800" i="1" dirty="0" err="1"/>
              <a:t>Cấu</a:t>
            </a:r>
            <a:r>
              <a:rPr lang="en-US" sz="2800" i="1" dirty="0"/>
              <a:t> </a:t>
            </a:r>
            <a:r>
              <a:rPr lang="en-US" sz="2800" i="1" dirty="0" err="1"/>
              <a:t>trúc</a:t>
            </a:r>
            <a:r>
              <a:rPr lang="en-US" sz="2800" i="1" dirty="0"/>
              <a:t> </a:t>
            </a:r>
            <a:r>
              <a:rPr lang="en-US" sz="2800" i="1" dirty="0" err="1"/>
              <a:t>dữ</a:t>
            </a:r>
            <a:r>
              <a:rPr lang="en-US" sz="2800" i="1" dirty="0"/>
              <a:t> </a:t>
            </a:r>
            <a:r>
              <a:rPr lang="en-US" sz="2800" i="1" dirty="0" err="1"/>
              <a:t>liệu</a:t>
            </a:r>
            <a:r>
              <a:rPr lang="en-US" sz="2800" i="1" dirty="0"/>
              <a:t>, </a:t>
            </a:r>
            <a:r>
              <a:rPr lang="en-US" sz="2800" dirty="0" err="1"/>
              <a:t>NXB</a:t>
            </a:r>
            <a:r>
              <a:rPr lang="en-US" sz="2800" dirty="0"/>
              <a:t> </a:t>
            </a:r>
            <a:r>
              <a:rPr lang="vi-VN" sz="2800" dirty="0"/>
              <a:t>Trường Đại học Mở </a:t>
            </a:r>
            <a:r>
              <a:rPr lang="en-US" sz="2800" dirty="0" err="1"/>
              <a:t>TP-HCM</a:t>
            </a:r>
            <a:r>
              <a:rPr lang="en-US" sz="2800" dirty="0"/>
              <a:t>, 2016.</a:t>
            </a:r>
          </a:p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87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867" y="2540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20FB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BÀI TẬP CHƯƠNG 2.4</a:t>
            </a:r>
          </a:p>
        </p:txBody>
      </p:sp>
    </p:spTree>
    <p:extLst>
      <p:ext uri="{BB962C8B-B14F-4D97-AF65-F5344CB8AC3E}">
        <p14:creationId xmlns:p14="http://schemas.microsoft.com/office/powerpoint/2010/main" val="213331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24" y="2304284"/>
            <a:ext cx="11300033" cy="132556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1: </a:t>
            </a:r>
            <a:r>
              <a:rPr lang="en-US" dirty="0" err="1">
                <a:ln/>
                <a:solidFill>
                  <a:schemeClr val="accent4"/>
                </a:solidFill>
              </a:rPr>
              <a:t>Thực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hiện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mô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tả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từng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bước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quá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trình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sắp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xếp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thứ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tự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dãy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số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nguyên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bằng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toán</a:t>
            </a:r>
            <a:r>
              <a:rPr lang="en-US" dirty="0">
                <a:ln/>
                <a:solidFill>
                  <a:schemeClr val="accent4"/>
                </a:solidFill>
              </a:rPr>
              <a:t> Bucket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9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8" y="0"/>
            <a:ext cx="11887200" cy="1305454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err="1">
                <a:solidFill>
                  <a:srgbClr val="220FB1"/>
                </a:solidFill>
              </a:rPr>
              <a:t>NỘI</a:t>
            </a:r>
            <a:r>
              <a:rPr lang="en-US" b="1" dirty="0">
                <a:solidFill>
                  <a:srgbClr val="220FB1"/>
                </a:solidFill>
              </a:rPr>
              <a:t> DUNG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709333" y="1286934"/>
            <a:ext cx="6172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Ý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tưởng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toán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Ví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dụ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đặt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phức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tạp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64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27" y="365125"/>
            <a:ext cx="11300033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2: </a:t>
            </a:r>
            <a:r>
              <a:rPr lang="en-US" dirty="0" err="1">
                <a:ln/>
                <a:solidFill>
                  <a:schemeClr val="accent4"/>
                </a:solidFill>
              </a:rPr>
              <a:t>Quản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lý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danh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sách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đặc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b="1" i="1" dirty="0">
                <a:ln/>
                <a:solidFill>
                  <a:schemeClr val="accent4"/>
                </a:solidFill>
              </a:rPr>
              <a:t>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phần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tử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kiểu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số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nguyên</a:t>
            </a:r>
            <a:r>
              <a:rPr lang="en-US" dirty="0">
                <a:ln/>
                <a:solidFill>
                  <a:schemeClr val="accent4"/>
                </a:solidFill>
              </a:rPr>
              <a:t> (int)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39272"/>
            <a:ext cx="10766946" cy="39304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254" y="1991672"/>
            <a:ext cx="11207906" cy="486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Bucket Sort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5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86" y="2478940"/>
            <a:ext cx="5233412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Bài tập thêm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39272"/>
            <a:ext cx="10766946" cy="39304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6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24" y="2304284"/>
            <a:ext cx="11300033" cy="132556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3: </a:t>
            </a:r>
            <a:r>
              <a:rPr lang="en-US" dirty="0" err="1">
                <a:ln/>
                <a:solidFill>
                  <a:schemeClr val="accent4"/>
                </a:solidFill>
              </a:rPr>
              <a:t>Thực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hiện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đánh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giá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độ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phức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tạp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của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toán</a:t>
            </a:r>
            <a:r>
              <a:rPr lang="en-US" dirty="0">
                <a:ln/>
                <a:solidFill>
                  <a:schemeClr val="accent4"/>
                </a:solidFill>
              </a:rPr>
              <a:t> Bucket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97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27" y="365125"/>
            <a:ext cx="11300033" cy="132556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4: </a:t>
            </a:r>
            <a:r>
              <a:rPr lang="en-US" b="1" dirty="0" err="1">
                <a:ln/>
                <a:solidFill>
                  <a:schemeClr val="accent4"/>
                </a:solidFill>
              </a:rPr>
              <a:t>Quản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lý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danh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sách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liên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kết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đơn</a:t>
            </a:r>
            <a:r>
              <a:rPr lang="en-US" b="1" dirty="0">
                <a:ln/>
                <a:solidFill>
                  <a:schemeClr val="accent4"/>
                </a:solidFill>
              </a:rPr>
              <a:t> (</a:t>
            </a:r>
            <a:r>
              <a:rPr lang="en-US" b="1" dirty="0" err="1">
                <a:ln/>
                <a:solidFill>
                  <a:schemeClr val="accent4"/>
                </a:solidFill>
              </a:rPr>
              <a:t>các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phần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tử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kiểu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số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nguyên</a:t>
            </a:r>
            <a:r>
              <a:rPr lang="en-US" b="1" dirty="0">
                <a:ln/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39272"/>
            <a:ext cx="10766946" cy="39304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126" y="1987856"/>
            <a:ext cx="11145481" cy="393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Counting Sort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51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7" y="136525"/>
            <a:ext cx="1194716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1.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PHÁT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BIỂU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TOÁN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254" y="1991672"/>
            <a:ext cx="11207906" cy="436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54" y="1686872"/>
            <a:ext cx="10766946" cy="3930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7" y="136525"/>
            <a:ext cx="1194716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MÔ HÌNH HÓA BÀI TOÁN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254" y="1991672"/>
            <a:ext cx="11207906" cy="436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54" y="1686872"/>
            <a:ext cx="11083778" cy="393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3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40" y="256446"/>
            <a:ext cx="11947160" cy="1325563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n/>
                <a:solidFill>
                  <a:schemeClr val="accent4"/>
                </a:solidFill>
              </a:rPr>
              <a:t>BIỄU DIỄN BÀI TOÁN TRÊN MÁY TÍNH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9607" y="1582009"/>
            <a:ext cx="11359256" cy="2941865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/>
              <a:t># </a:t>
            </a:r>
            <a:r>
              <a:rPr lang="en-US" sz="3000">
                <a:solidFill>
                  <a:srgbClr val="0070C0"/>
                </a:solidFill>
              </a:rPr>
              <a:t>define</a:t>
            </a:r>
            <a:r>
              <a:rPr lang="en-US" sz="3000">
                <a:solidFill>
                  <a:srgbClr val="FF0000"/>
                </a:solidFill>
              </a:rPr>
              <a:t> MAX</a:t>
            </a:r>
            <a:r>
              <a:rPr lang="en-US" sz="3000"/>
              <a:t> 100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0070C0"/>
                </a:solidFill>
              </a:rPr>
              <a:t>int</a:t>
            </a:r>
            <a:r>
              <a:rPr lang="en-US" sz="3000"/>
              <a:t> a[</a:t>
            </a:r>
            <a:r>
              <a:rPr lang="en-US" sz="3000">
                <a:solidFill>
                  <a:srgbClr val="FF0000"/>
                </a:solidFill>
              </a:rPr>
              <a:t>MAX</a:t>
            </a:r>
            <a:r>
              <a:rPr lang="en-US" sz="3000"/>
              <a:t>];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0070C0"/>
                </a:solidFill>
              </a:rPr>
              <a:t>int</a:t>
            </a:r>
            <a:r>
              <a:rPr lang="en-US" sz="3000"/>
              <a:t> n; // n là tổng số phần tử hiện có trong danh sách, 0</a:t>
            </a:r>
            <a:r>
              <a:rPr lang="en-US" sz="3000">
                <a:sym typeface="Symbol" panose="05050102010706020507" pitchFamily="18" charset="2"/>
              </a:rPr>
              <a:t></a:t>
            </a:r>
            <a:r>
              <a:rPr lang="en-US" sz="3000"/>
              <a:t>n&lt;</a:t>
            </a:r>
            <a:r>
              <a:rPr lang="en-US" sz="2800">
                <a:solidFill>
                  <a:srgbClr val="FF0000"/>
                </a:solidFill>
              </a:rPr>
              <a:t>MAX</a:t>
            </a:r>
            <a:endParaRPr lang="en-US" sz="3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3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389466" y="177800"/>
            <a:ext cx="10972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Bucket sort – Ý </a:t>
            </a:r>
            <a:r>
              <a:rPr lang="en-US" b="1" dirty="0" err="1">
                <a:solidFill>
                  <a:srgbClr val="0070C0"/>
                </a:solidFill>
              </a:rPr>
              <a:t>tưởng</a:t>
            </a:r>
            <a:endParaRPr lang="en-US" b="1" dirty="0">
              <a:solidFill>
                <a:srgbClr val="0070C0"/>
              </a:solidFill>
              <a:latin typeface="VNI-Times" pitchFamily="2" charset="0"/>
            </a:endParaRPr>
          </a:p>
        </p:txBody>
      </p:sp>
      <p:sp>
        <p:nvSpPr>
          <p:cNvPr id="454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1"/>
            <a:ext cx="10668000" cy="50133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ClrTx/>
              <a:buSzPct val="100000"/>
              <a:buFont typeface="Wingdings" pitchFamily="2" charset="2"/>
              <a:buNone/>
              <a:defRPr/>
            </a:pP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đặc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a[]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n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 </a:t>
            </a:r>
            <a:r>
              <a:rPr lang="en-US" b="1" dirty="0">
                <a:latin typeface="+mj-lt"/>
              </a:rPr>
              <a:t>a[0]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đến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a[n-1]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  </a:t>
            </a:r>
          </a:p>
          <a:p>
            <a:pPr marL="0" indent="0" algn="just" eaLnBrk="1" hangingPunct="1">
              <a:lnSpc>
                <a:spcPct val="150000"/>
              </a:lnSpc>
              <a:buClrTx/>
              <a:buSzPct val="100000"/>
              <a:buFont typeface="Wingdings" pitchFamily="2" charset="2"/>
              <a:buNone/>
              <a:defRPr/>
            </a:pPr>
            <a:r>
              <a:rPr lang="en-US" b="1" dirty="0">
                <a:latin typeface="+mj-lt"/>
              </a:rPr>
              <a:t>         a[0], a[1], a[2], a[3], … , a[n-1]</a:t>
            </a:r>
          </a:p>
          <a:p>
            <a:pPr marL="0" indent="0" algn="just" eaLnBrk="1" hangingPunct="1">
              <a:lnSpc>
                <a:spcPct val="150000"/>
              </a:lnSpc>
              <a:buClrTx/>
              <a:buSzPct val="100000"/>
              <a:buFont typeface="Wingdings" pitchFamily="2" charset="2"/>
              <a:buNone/>
              <a:defRPr/>
            </a:pPr>
            <a:endParaRPr lang="en-US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3657600"/>
          <a:ext cx="1158240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 err="1">
                          <a:effectLst/>
                          <a:latin typeface="+mj-lt"/>
                        </a:rPr>
                        <a:t>Phần</a:t>
                      </a:r>
                      <a:r>
                        <a:rPr lang="en-US" sz="25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+mj-lt"/>
                        </a:rPr>
                        <a:t>tử</a:t>
                      </a:r>
                      <a:r>
                        <a:rPr lang="en-US" sz="2500" dirty="0">
                          <a:effectLst/>
                          <a:latin typeface="+mj-lt"/>
                        </a:rPr>
                        <a:t>: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a[0]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a[1]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a[2]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a[3]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 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a[n-1]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 err="1">
                          <a:effectLst/>
                          <a:latin typeface="+mj-lt"/>
                        </a:rPr>
                        <a:t>Vị</a:t>
                      </a:r>
                      <a:r>
                        <a:rPr lang="en-US" sz="25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+mj-lt"/>
                        </a:rPr>
                        <a:t>trí</a:t>
                      </a:r>
                      <a:r>
                        <a:rPr lang="en-US" sz="2500" dirty="0">
                          <a:effectLst/>
                          <a:latin typeface="+mj-lt"/>
                        </a:rPr>
                        <a:t>: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0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1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2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3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….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n-1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7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914401"/>
            <a:ext cx="11275484" cy="50133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vi-VN" sz="2400" i="1" dirty="0">
                <a:latin typeface="+mj-lt"/>
              </a:rPr>
              <a:t>Bucket Sort là một thuật toán sắp xếp chia các phần tử mảng chưa được sắp xếp thành một số nhóm được gọi là </a:t>
            </a:r>
            <a:r>
              <a:rPr lang="en-US" sz="2400" i="1" dirty="0">
                <a:latin typeface="+mj-lt"/>
              </a:rPr>
              <a:t>bucket</a:t>
            </a:r>
            <a:r>
              <a:rPr lang="vi-VN" sz="2400" i="1" dirty="0">
                <a:latin typeface="+mj-lt"/>
              </a:rPr>
              <a:t>. Sau đó, mỗi </a:t>
            </a:r>
            <a:r>
              <a:rPr lang="en-US" sz="2400" i="1" dirty="0">
                <a:latin typeface="+mj-lt"/>
              </a:rPr>
              <a:t>bucket</a:t>
            </a:r>
            <a:r>
              <a:rPr lang="vi-VN" sz="2400" i="1" dirty="0">
                <a:latin typeface="+mj-lt"/>
              </a:rPr>
              <a:t> được sắp xếp bằng cách sử dụng bất kỳ thuật toán sắp xếp phù hợp nào hoặc áp dụng đệ quy cùng một thuật toán </a:t>
            </a:r>
            <a:r>
              <a:rPr lang="en-US" sz="2400" i="1" dirty="0" err="1">
                <a:latin typeface="+mj-lt"/>
              </a:rPr>
              <a:t>cho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các</a:t>
            </a:r>
            <a:r>
              <a:rPr lang="en-US" sz="2400" i="1" dirty="0">
                <a:latin typeface="+mj-lt"/>
              </a:rPr>
              <a:t> bucket </a:t>
            </a:r>
            <a:r>
              <a:rPr lang="en-US" sz="2400" i="1" dirty="0" err="1">
                <a:latin typeface="+mj-lt"/>
              </a:rPr>
              <a:t>đó</a:t>
            </a:r>
            <a:r>
              <a:rPr lang="vi-VN" sz="2400" i="1" dirty="0">
                <a:latin typeface="+mj-lt"/>
              </a:rPr>
              <a:t>.</a:t>
            </a:r>
            <a:endParaRPr lang="en-US" sz="2400" i="1" dirty="0">
              <a:latin typeface="+mj-lt"/>
            </a:endParaRPr>
          </a:p>
          <a:p>
            <a:pPr marL="0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i="1" dirty="0">
                <a:latin typeface="+mj-lt"/>
              </a:rPr>
              <a:t>Sau </a:t>
            </a:r>
            <a:r>
              <a:rPr lang="en-US" sz="2400" i="1" dirty="0" err="1">
                <a:latin typeface="+mj-lt"/>
              </a:rPr>
              <a:t>cùng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i="1" dirty="0" err="1">
                <a:latin typeface="+mj-lt"/>
              </a:rPr>
              <a:t>các</a:t>
            </a:r>
            <a:r>
              <a:rPr lang="en-US" sz="2400" i="1" dirty="0">
                <a:latin typeface="+mj-lt"/>
              </a:rPr>
              <a:t> bucket </a:t>
            </a:r>
            <a:r>
              <a:rPr lang="en-US" sz="2400" i="1" dirty="0" err="1">
                <a:latin typeface="+mj-lt"/>
              </a:rPr>
              <a:t>đã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được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sắp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xếp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sẽ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được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đưa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vào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thành</a:t>
            </a:r>
            <a:r>
              <a:rPr lang="en-US" sz="2400" i="1" dirty="0">
                <a:latin typeface="+mj-lt"/>
              </a:rPr>
              <a:t> 1 </a:t>
            </a:r>
            <a:r>
              <a:rPr lang="en-US" sz="2400" i="1" dirty="0" err="1">
                <a:latin typeface="+mj-lt"/>
              </a:rPr>
              <a:t>dãy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đã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sắp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xếp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200" dirty="0">
              <a:latin typeface="+mj-lt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10972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Bucket sort – Ý </a:t>
            </a:r>
            <a:r>
              <a:rPr lang="en-US" b="1" dirty="0" err="1">
                <a:solidFill>
                  <a:srgbClr val="0070C0"/>
                </a:solidFill>
              </a:rPr>
              <a:t>tưởng</a:t>
            </a:r>
            <a:endParaRPr lang="en-US" b="1" dirty="0">
              <a:solidFill>
                <a:srgbClr val="0070C0"/>
              </a:solidFill>
              <a:latin typeface="VNI-Times" pitchFamily="2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04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203200" y="76200"/>
            <a:ext cx="10972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Bucket sort – </a:t>
            </a:r>
            <a:r>
              <a:rPr lang="en-US" b="1" dirty="0" err="1">
                <a:solidFill>
                  <a:srgbClr val="0070C0"/>
                </a:solidFill>
              </a:rPr>
              <a:t>Thuật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toán</a:t>
            </a:r>
            <a:endParaRPr lang="en-US" b="1" dirty="0">
              <a:solidFill>
                <a:srgbClr val="0070C0"/>
              </a:solidFill>
              <a:latin typeface="VNI-Time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384" y="990600"/>
            <a:ext cx="11444816" cy="32571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Tạo một mảng có kích thước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Mỗi vị trí của mảng này được sử dụng như một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bucket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để lưu trữ các phần 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tương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ứng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Chèn các phần tử vào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bucket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từ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dãy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ban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đầu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Các phần tử được chèn theo phạm vi của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bucket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8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203200" y="76200"/>
            <a:ext cx="10972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Bucket sort – </a:t>
            </a:r>
            <a:r>
              <a:rPr lang="en-US" b="1" dirty="0" err="1">
                <a:solidFill>
                  <a:srgbClr val="0070C0"/>
                </a:solidFill>
              </a:rPr>
              <a:t>Thuật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toán</a:t>
            </a:r>
            <a:endParaRPr lang="en-US" b="1" dirty="0">
              <a:solidFill>
                <a:srgbClr val="0070C0"/>
              </a:solidFill>
              <a:latin typeface="VNI-Time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384" y="990600"/>
            <a:ext cx="11444816" cy="42314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Bước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3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</a:t>
            </a:r>
            <a:r>
              <a:rPr kumimoji="0" lang="vi-V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Các phần tử của mỗi nhóm được sắp xếp bằng cách sử dụng bất kỳ thuật toán sắp xếp ổn định nào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Bước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4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</a:t>
            </a:r>
            <a:r>
              <a:rPr kumimoji="0" lang="vi-V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Các phần tử từ mỗi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bucket</a:t>
            </a:r>
            <a:r>
              <a:rPr kumimoji="0" lang="vi-V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được tập hợp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lại</a:t>
            </a:r>
            <a:r>
              <a:rPr kumimoji="0" lang="vi-V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vi-V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Nó được thực hiện bằng cách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duyệt</a:t>
            </a:r>
            <a:r>
              <a:rPr kumimoji="0" lang="vi-V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qua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bucket</a:t>
            </a:r>
            <a:r>
              <a:rPr kumimoji="0" lang="vi-V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và chèn một phần tử riêng lẻ vào mảng ban đầu trong mỗi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lần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lặp</a:t>
            </a:r>
            <a:r>
              <a:rPr kumimoji="0" lang="vi-V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Phần tử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trong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bucket </a:t>
            </a:r>
            <a:r>
              <a:rPr kumimoji="0" lang="vi-V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sẽ bị xóa khi nó được sao chép vào mảng ban đầu.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859159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1326</Words>
  <Application>Microsoft Office PowerPoint</Application>
  <PresentationFormat>Widescreen</PresentationFormat>
  <Paragraphs>223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Tahoma</vt:lpstr>
      <vt:lpstr>Times New Roman</vt:lpstr>
      <vt:lpstr>Verdana</vt:lpstr>
      <vt:lpstr>VNI-Times</vt:lpstr>
      <vt:lpstr>Wingdings</vt:lpstr>
      <vt:lpstr>5_Office Theme</vt:lpstr>
      <vt:lpstr>CHƯƠNG 2 - Một số thuật giải sắp xếp nâng cao (tt) 2.4 BUCKET SORT</vt:lpstr>
      <vt:lpstr>NỘI DUNG</vt:lpstr>
      <vt:lpstr>1. PHÁT BIỂU BÀI TOÁN</vt:lpstr>
      <vt:lpstr>MÔ HÌNH HÓA BÀI TOÁN</vt:lpstr>
      <vt:lpstr>BIỄU DIỄN BÀI TOÁN TRÊN MÁY TÍNH</vt:lpstr>
      <vt:lpstr>Bucket sort – Ý tưởng</vt:lpstr>
      <vt:lpstr>Bucket sort – Ý tưởng</vt:lpstr>
      <vt:lpstr>Bucket sort – Thuật toán</vt:lpstr>
      <vt:lpstr>Bucket sort – Thuật toán</vt:lpstr>
      <vt:lpstr>Bucket Sort – Ví dụ</vt:lpstr>
      <vt:lpstr>Bucket Sort – Ví dụ</vt:lpstr>
      <vt:lpstr>Bucket Sort – Ví dụ</vt:lpstr>
      <vt:lpstr>Bucket sort – Cài đặt</vt:lpstr>
      <vt:lpstr>Bucket sort – Độ phức tạp</vt:lpstr>
      <vt:lpstr>Bucket sort – Nhận xét</vt:lpstr>
      <vt:lpstr>PowerPoint Presentation</vt:lpstr>
      <vt:lpstr>TÀI LIỆU THAM KHẢO</vt:lpstr>
      <vt:lpstr>PowerPoint Presentation</vt:lpstr>
      <vt:lpstr>Bài 1: Thực hiện mô tả từng bước quá trình sắp xếp thứ tự dãy số nguyên bằng thuật toán Bucket Sort</vt:lpstr>
      <vt:lpstr>Bài 2: Quản lý danh sách đặc n phần tử kiểu số nguyên (int)</vt:lpstr>
      <vt:lpstr>Bài tập thêm</vt:lpstr>
      <vt:lpstr>Bài 3: Thực hiện đánh giá độ phức tạp của thuật toán Bucket Sort</vt:lpstr>
      <vt:lpstr>Bài 4: Quản lý danh sách liên kết đơn (các phần tử kiểu số nguyên)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LeThanh</dc:creator>
  <cp:lastModifiedBy>Lê Ngọc Hiếu</cp:lastModifiedBy>
  <cp:revision>389</cp:revision>
  <dcterms:created xsi:type="dcterms:W3CDTF">2017-08-13T14:27:50Z</dcterms:created>
  <dcterms:modified xsi:type="dcterms:W3CDTF">2022-11-10T00:54:00Z</dcterms:modified>
</cp:coreProperties>
</file>