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42" r:id="rId3"/>
    <p:sldId id="412" r:id="rId4"/>
    <p:sldId id="290" r:id="rId5"/>
    <p:sldId id="390" r:id="rId6"/>
    <p:sldId id="261" r:id="rId7"/>
    <p:sldId id="337" r:id="rId8"/>
    <p:sldId id="338" r:id="rId9"/>
    <p:sldId id="844" r:id="rId10"/>
    <p:sldId id="340" r:id="rId11"/>
    <p:sldId id="845" r:id="rId12"/>
    <p:sldId id="343" r:id="rId13"/>
    <p:sldId id="344" r:id="rId14"/>
    <p:sldId id="435" r:id="rId15"/>
    <p:sldId id="346" r:id="rId16"/>
    <p:sldId id="846" r:id="rId17"/>
    <p:sldId id="391" r:id="rId18"/>
    <p:sldId id="352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848" r:id="rId35"/>
    <p:sldId id="849" r:id="rId36"/>
    <p:sldId id="851" r:id="rId37"/>
    <p:sldId id="850" r:id="rId38"/>
    <p:sldId id="397" r:id="rId39"/>
    <p:sldId id="374" r:id="rId40"/>
    <p:sldId id="852" r:id="rId41"/>
    <p:sldId id="382" r:id="rId42"/>
    <p:sldId id="381" r:id="rId43"/>
    <p:sldId id="413" r:id="rId44"/>
    <p:sldId id="385" r:id="rId45"/>
    <p:sldId id="853" r:id="rId46"/>
    <p:sldId id="386" r:id="rId47"/>
    <p:sldId id="854" r:id="rId48"/>
    <p:sldId id="388" r:id="rId49"/>
    <p:sldId id="414" r:id="rId50"/>
    <p:sldId id="415" r:id="rId51"/>
    <p:sldId id="855" r:id="rId52"/>
    <p:sldId id="416" r:id="rId53"/>
    <p:sldId id="856" r:id="rId54"/>
    <p:sldId id="857" r:id="rId55"/>
    <p:sldId id="400" r:id="rId56"/>
    <p:sldId id="401" r:id="rId57"/>
    <p:sldId id="402" r:id="rId58"/>
    <p:sldId id="403" r:id="rId59"/>
    <p:sldId id="405" r:id="rId60"/>
    <p:sldId id="406" r:id="rId61"/>
    <p:sldId id="404" r:id="rId62"/>
    <p:sldId id="409" r:id="rId63"/>
    <p:sldId id="434" r:id="rId64"/>
    <p:sldId id="411" r:id="rId65"/>
    <p:sldId id="302" r:id="rId66"/>
    <p:sldId id="317" r:id="rId67"/>
    <p:sldId id="407" r:id="rId68"/>
    <p:sldId id="858" r:id="rId69"/>
    <p:sldId id="410" r:id="rId70"/>
    <p:sldId id="859" r:id="rId71"/>
    <p:sldId id="860" r:id="rId72"/>
    <p:sldId id="295" r:id="rId73"/>
    <p:sldId id="593" r:id="rId74"/>
    <p:sldId id="34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BFA7A3-BC11-4A3A-A80E-CC1FF8FAB6A7}">
          <p14:sldIdLst>
            <p14:sldId id="256"/>
            <p14:sldId id="342"/>
            <p14:sldId id="412"/>
            <p14:sldId id="290"/>
            <p14:sldId id="390"/>
          </p14:sldIdLst>
        </p14:section>
        <p14:section name="KN Đồ Thị" id="{69A4D31B-F913-4C26-92E0-076F97665E4A}">
          <p14:sldIdLst>
            <p14:sldId id="261"/>
            <p14:sldId id="337"/>
            <p14:sldId id="338"/>
          </p14:sldIdLst>
        </p14:section>
        <p14:section name="Một số KN" id="{9BF27BF5-D82B-4D10-A05A-65D4252792C7}">
          <p14:sldIdLst>
            <p14:sldId id="844"/>
            <p14:sldId id="340"/>
            <p14:sldId id="845"/>
            <p14:sldId id="343"/>
            <p14:sldId id="344"/>
            <p14:sldId id="435"/>
            <p14:sldId id="346"/>
            <p14:sldId id="846"/>
          </p14:sldIdLst>
        </p14:section>
        <p14:section name="Biểu diễn đồ thị" id="{9741CB17-E390-4EB5-B57E-9260652DD143}">
          <p14:sldIdLst>
            <p14:sldId id="391"/>
            <p14:sldId id="352"/>
            <p14:sldId id="418"/>
            <p14:sldId id="419"/>
            <p14:sldId id="420"/>
            <p14:sldId id="421"/>
            <p14:sldId id="422"/>
            <p14:sldId id="423"/>
            <p14:sldId id="424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848"/>
          </p14:sldIdLst>
        </p14:section>
        <p14:section name="Duyệt ĐT" id="{0822EEFF-E3FB-4BED-B62D-BC9E88A1BB80}">
          <p14:sldIdLst>
            <p14:sldId id="849"/>
            <p14:sldId id="851"/>
            <p14:sldId id="850"/>
            <p14:sldId id="397"/>
            <p14:sldId id="374"/>
            <p14:sldId id="852"/>
            <p14:sldId id="382"/>
            <p14:sldId id="381"/>
            <p14:sldId id="413"/>
            <p14:sldId id="385"/>
            <p14:sldId id="853"/>
            <p14:sldId id="386"/>
            <p14:sldId id="854"/>
            <p14:sldId id="388"/>
            <p14:sldId id="414"/>
            <p14:sldId id="415"/>
            <p14:sldId id="855"/>
            <p14:sldId id="416"/>
          </p14:sldIdLst>
        </p14:section>
        <p14:section name="Tìm kiếm" id="{53D44AA1-B0CE-44A0-BAD0-7A1E88DBD0C7}">
          <p14:sldIdLst>
            <p14:sldId id="856"/>
            <p14:sldId id="857"/>
            <p14:sldId id="400"/>
            <p14:sldId id="401"/>
            <p14:sldId id="402"/>
            <p14:sldId id="403"/>
            <p14:sldId id="405"/>
            <p14:sldId id="406"/>
            <p14:sldId id="404"/>
          </p14:sldIdLst>
        </p14:section>
        <p14:section name="Tổng kết" id="{B290D3AF-53CB-44D6-853A-E17A1D0E3BAA}">
          <p14:sldIdLst>
            <p14:sldId id="409"/>
            <p14:sldId id="434"/>
          </p14:sldIdLst>
        </p14:section>
        <p14:section name="Bài tập" id="{071E4AA8-6977-4A01-8C41-FAA3C3B19300}">
          <p14:sldIdLst>
            <p14:sldId id="411"/>
            <p14:sldId id="302"/>
            <p14:sldId id="317"/>
            <p14:sldId id="407"/>
            <p14:sldId id="858"/>
            <p14:sldId id="410"/>
            <p14:sldId id="859"/>
            <p14:sldId id="860"/>
          </p14:sldIdLst>
        </p14:section>
        <p14:section name="Tài liệu tham khảo" id="{52E5B152-AB16-47E7-A104-F54DD0C2EE30}">
          <p14:sldIdLst>
            <p14:sldId id="295"/>
            <p14:sldId id="59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0" autoAdjust="0"/>
    <p:restoredTop sz="84162" autoAdjust="0"/>
  </p:normalViewPr>
  <p:slideViewPr>
    <p:cSldViewPr>
      <p:cViewPr varScale="1">
        <p:scale>
          <a:sx n="61" d="100"/>
          <a:sy n="61" d="100"/>
        </p:scale>
        <p:origin x="53" y="5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0417-EB8D-4B63-984B-0AF5FC48E7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7BBA-284B-4A71-8D16-FBA8CEF4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6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7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7BBA-284B-4A71-8D16-FBA8CEF4E8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5638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4D20-D3D4-4CA9-82EA-53D3AFB4CF8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2743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</a:t>
            </a:r>
            <a:br>
              <a:rPr lang="en-US" sz="6000" b="1" dirty="0"/>
            </a:br>
            <a:r>
              <a:rPr lang="en-US" sz="4400" b="1" dirty="0"/>
              <a:t>ĐỒ THỊ</a:t>
            </a:r>
            <a:br>
              <a:rPr lang="en-US" sz="4400" b="1" dirty="0"/>
            </a:br>
            <a:r>
              <a:rPr lang="en-US" sz="4400" dirty="0"/>
              <a:t>(GRAPH)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36576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</a:rPr>
              <a:t>GV: </a:t>
            </a:r>
            <a:r>
              <a:rPr lang="en-US" sz="2400" dirty="0" err="1"/>
              <a:t>Lê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Hiếu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TP.HCM  - </a:t>
            </a:r>
            <a:r>
              <a:rPr lang="en-US" sz="2400" i="1" dirty="0" err="1">
                <a:solidFill>
                  <a:schemeClr val="bg1"/>
                </a:solidFill>
              </a:rPr>
              <a:t>Tháng</a:t>
            </a:r>
            <a:r>
              <a:rPr lang="en-US" sz="2400" i="1" dirty="0">
                <a:solidFill>
                  <a:schemeClr val="bg1"/>
                </a:solidFill>
              </a:rPr>
              <a:t>  11 - 2022</a:t>
            </a:r>
            <a:endParaRPr lang="en-SG" sz="24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20D7-7197-4CFC-99FD-49D1E38AD7D6}"/>
              </a:ext>
            </a:extLst>
          </p:cNvPr>
          <p:cNvSpPr txBox="1"/>
          <p:nvPr/>
        </p:nvSpPr>
        <p:spPr>
          <a:xfrm>
            <a:off x="1143000" y="83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Khoa </a:t>
            </a:r>
            <a:r>
              <a:rPr lang="en-US" i="1" dirty="0" err="1">
                <a:solidFill>
                  <a:schemeClr val="bg1"/>
                </a:solidFill>
              </a:rPr>
              <a:t>Công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Nghệ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Thông</a:t>
            </a:r>
            <a:r>
              <a:rPr lang="en-US" i="1" dirty="0">
                <a:solidFill>
                  <a:schemeClr val="bg1"/>
                </a:solidFill>
              </a:rPr>
              <a:t> Tin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47800"/>
            <a:ext cx="7886700" cy="67746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ĐỈNH KỀ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485347" y="2287546"/>
                <a:ext cx="8077850" cy="35501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48640" indent="-548640" algn="just">
                  <a:buFont typeface="Wingdings" panose="05000000000000000000" pitchFamily="2" charset="2"/>
                  <a:buChar char="&amp;"/>
                </a:pPr>
                <a:r>
                  <a:rPr lang="en-US" sz="2100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</a:rPr>
                  <a:t>đồ</a:t>
                </a:r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</a:rPr>
                  <a:t>thị</a:t>
                </a:r>
                <a:r>
                  <a:rPr lang="en-US" sz="2100" dirty="0">
                    <a:solidFill>
                      <a:schemeClr val="tx1"/>
                    </a:solidFill>
                  </a:rPr>
                  <a:t> G, </a:t>
                </a:r>
                <a:r>
                  <a:rPr lang="en-US" sz="21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</a:rPr>
                  <a:t>cạnh</a:t>
                </a:r>
                <a:r>
                  <a:rPr lang="en-US" sz="2100" dirty="0">
                    <a:solidFill>
                      <a:schemeClr val="tx1"/>
                    </a:solidFill>
                  </a:rPr>
                  <a:t> e 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 E, e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nối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2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đỉnh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u, v (u, v  V)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thì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ta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nói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u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và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v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là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hai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đỉnh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kề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với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nhau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kí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hiệu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e(u, v)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hoặc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e 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uv</m:t>
                        </m:r>
                      </m:e>
                    </m:bar>
                  </m:oMath>
                </a14:m>
                <a:endParaRPr lang="en-US" sz="21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algn="just"/>
                <a:endParaRPr lang="en-US" sz="21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algn="just"/>
                <a:r>
                  <a:rPr lang="en-US" sz="21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Ví</a:t>
                </a:r>
                <a:r>
                  <a:rPr lang="en-US" sz="21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dụ</a:t>
                </a:r>
                <a:r>
                  <a:rPr lang="en-US" sz="21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: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Cho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đồ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thị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G = (V, E) (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như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1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hình</a:t>
                </a:r>
                <a:r>
                  <a:rPr lang="en-US" sz="21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3.1)</a:t>
                </a:r>
                <a:endParaRPr lang="en-US" sz="21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1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100" dirty="0">
                    <a:solidFill>
                      <a:schemeClr val="tx1"/>
                    </a:solidFill>
                  </a:rPr>
                  <a:t>V  = {A, B, C, D, E, F, G}</a:t>
                </a:r>
              </a:p>
              <a:p>
                <a:pPr algn="just"/>
                <a:r>
                  <a:rPr lang="en-US" sz="2100" dirty="0">
                    <a:solidFill>
                      <a:schemeClr val="tx1"/>
                    </a:solidFill>
                  </a:rPr>
                  <a:t>E  = { (A, B), (A, C), (A, D), (B, C), (B, E), (B, F), (C, F), (C, D), (D, F), (D, G) }</a:t>
                </a:r>
              </a:p>
              <a:p>
                <a:pPr algn="just"/>
                <a:endParaRPr lang="en-US" sz="21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100" dirty="0">
                    <a:solidFill>
                      <a:schemeClr val="tx1"/>
                    </a:solidFill>
                  </a:rPr>
                  <a:t>Ta </a:t>
                </a:r>
                <a:r>
                  <a:rPr lang="en-US" sz="2100" dirty="0" err="1">
                    <a:solidFill>
                      <a:schemeClr val="tx1"/>
                    </a:solidFill>
                  </a:rPr>
                  <a:t>nói</a:t>
                </a:r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:r>
                  <a:rPr lang="en-US" sz="2100" dirty="0">
                    <a:solidFill>
                      <a:srgbClr val="FF0000"/>
                    </a:solidFill>
                  </a:rPr>
                  <a:t>A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B</a:t>
                </a:r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B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A</a:t>
                </a:r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A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C</a:t>
                </a:r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C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A</a:t>
                </a:r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A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D</a:t>
                </a:r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D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A</a:t>
                </a:r>
                <a:r>
                  <a:rPr lang="en-US" sz="2100" dirty="0">
                    <a:solidFill>
                      <a:schemeClr val="tx1"/>
                    </a:solidFill>
                  </a:rPr>
                  <a:t>, …,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D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G</a:t>
                </a:r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en-US" sz="2100" dirty="0">
                    <a:solidFill>
                      <a:srgbClr val="FF0000"/>
                    </a:solidFill>
                  </a:rPr>
                  <a:t>G </a:t>
                </a:r>
                <a:r>
                  <a:rPr lang="en-US" sz="2100" dirty="0" err="1">
                    <a:solidFill>
                      <a:srgbClr val="FF0000"/>
                    </a:solidFill>
                  </a:rPr>
                  <a:t>kề</a:t>
                </a:r>
                <a:r>
                  <a:rPr lang="en-US" sz="2100" dirty="0">
                    <a:solidFill>
                      <a:srgbClr val="FF0000"/>
                    </a:solidFill>
                  </a:rPr>
                  <a:t> D</a:t>
                </a:r>
                <a:r>
                  <a:rPr lang="en-US" sz="2100" dirty="0">
                    <a:solidFill>
                      <a:schemeClr val="tx1"/>
                    </a:solidFill>
                  </a:rPr>
                  <a:t>;</a:t>
                </a: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7" y="2287546"/>
                <a:ext cx="8077850" cy="3550186"/>
              </a:xfrm>
              <a:prstGeom prst="rect">
                <a:avLst/>
              </a:prstGeom>
              <a:blipFill>
                <a:blip r:embed="rId2"/>
                <a:stretch>
                  <a:fillRect l="-906" t="-1372" r="-9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158884" y="5159657"/>
            <a:ext cx="8705960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164E78-F9D8-4612-9861-357D7F1BC228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5518010" y="5331279"/>
            <a:ext cx="442611" cy="340370"/>
          </a:xfrm>
          <a:custGeom>
            <a:avLst/>
            <a:gdLst>
              <a:gd name="connsiteX0" fmla="*/ 161053 w 590148"/>
              <a:gd name="connsiteY0" fmla="*/ 0 h 453827"/>
              <a:gd name="connsiteX1" fmla="*/ 552939 w 590148"/>
              <a:gd name="connsiteY1" fmla="*/ 116115 h 453827"/>
              <a:gd name="connsiteX2" fmla="*/ 567453 w 590148"/>
              <a:gd name="connsiteY2" fmla="*/ 333829 h 453827"/>
              <a:gd name="connsiteX3" fmla="*/ 494882 w 590148"/>
              <a:gd name="connsiteY3" fmla="*/ 406400 h 453827"/>
              <a:gd name="connsiteX4" fmla="*/ 378767 w 590148"/>
              <a:gd name="connsiteY4" fmla="*/ 435429 h 453827"/>
              <a:gd name="connsiteX5" fmla="*/ 132024 w 590148"/>
              <a:gd name="connsiteY5" fmla="*/ 449943 h 453827"/>
              <a:gd name="connsiteX6" fmla="*/ 15910 w 590148"/>
              <a:gd name="connsiteY6" fmla="*/ 362858 h 453827"/>
              <a:gd name="connsiteX7" fmla="*/ 1396 w 590148"/>
              <a:gd name="connsiteY7" fmla="*/ 275772 h 453827"/>
              <a:gd name="connsiteX8" fmla="*/ 1396 w 590148"/>
              <a:gd name="connsiteY8" fmla="*/ 159658 h 45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148" h="453827">
                <a:moveTo>
                  <a:pt x="161053" y="0"/>
                </a:moveTo>
                <a:cubicBezTo>
                  <a:pt x="323129" y="30238"/>
                  <a:pt x="485206" y="60477"/>
                  <a:pt x="552939" y="116115"/>
                </a:cubicBezTo>
                <a:cubicBezTo>
                  <a:pt x="620672" y="171753"/>
                  <a:pt x="577129" y="285448"/>
                  <a:pt x="567453" y="333829"/>
                </a:cubicBezTo>
                <a:cubicBezTo>
                  <a:pt x="557777" y="382210"/>
                  <a:pt x="526330" y="389467"/>
                  <a:pt x="494882" y="406400"/>
                </a:cubicBezTo>
                <a:cubicBezTo>
                  <a:pt x="463434" y="423333"/>
                  <a:pt x="439243" y="428172"/>
                  <a:pt x="378767" y="435429"/>
                </a:cubicBezTo>
                <a:cubicBezTo>
                  <a:pt x="318291" y="442686"/>
                  <a:pt x="192500" y="462038"/>
                  <a:pt x="132024" y="449943"/>
                </a:cubicBezTo>
                <a:cubicBezTo>
                  <a:pt x="71548" y="437848"/>
                  <a:pt x="37681" y="391886"/>
                  <a:pt x="15910" y="362858"/>
                </a:cubicBezTo>
                <a:cubicBezTo>
                  <a:pt x="-5861" y="333830"/>
                  <a:pt x="3815" y="309639"/>
                  <a:pt x="1396" y="275772"/>
                </a:cubicBezTo>
                <a:cubicBezTo>
                  <a:pt x="-1023" y="241905"/>
                  <a:pt x="186" y="200781"/>
                  <a:pt x="1396" y="15965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7326085" y="3664206"/>
            <a:ext cx="664436" cy="731516"/>
          </a:xfrm>
          <a:custGeom>
            <a:avLst/>
            <a:gdLst>
              <a:gd name="connsiteX0" fmla="*/ 0 w 885914"/>
              <a:gd name="connsiteY0" fmla="*/ 422992 h 975354"/>
              <a:gd name="connsiteX1" fmla="*/ 290286 w 885914"/>
              <a:gd name="connsiteY1" fmla="*/ 16592 h 975354"/>
              <a:gd name="connsiteX2" fmla="*/ 740229 w 885914"/>
              <a:gd name="connsiteY2" fmla="*/ 118192 h 975354"/>
              <a:gd name="connsiteX3" fmla="*/ 885372 w 885914"/>
              <a:gd name="connsiteY3" fmla="*/ 481049 h 975354"/>
              <a:gd name="connsiteX4" fmla="*/ 769257 w 885914"/>
              <a:gd name="connsiteY4" fmla="*/ 858421 h 975354"/>
              <a:gd name="connsiteX5" fmla="*/ 319315 w 885914"/>
              <a:gd name="connsiteY5" fmla="*/ 974535 h 975354"/>
              <a:gd name="connsiteX6" fmla="*/ 58057 w 885914"/>
              <a:gd name="connsiteY6" fmla="*/ 814878 h 975354"/>
              <a:gd name="connsiteX7" fmla="*/ 0 w 885914"/>
              <a:gd name="connsiteY7" fmla="*/ 539106 h 9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5914" h="975354">
                <a:moveTo>
                  <a:pt x="0" y="422992"/>
                </a:moveTo>
                <a:cubicBezTo>
                  <a:pt x="83457" y="245192"/>
                  <a:pt x="166915" y="67392"/>
                  <a:pt x="290286" y="16592"/>
                </a:cubicBezTo>
                <a:cubicBezTo>
                  <a:pt x="413657" y="-34208"/>
                  <a:pt x="641048" y="40783"/>
                  <a:pt x="740229" y="118192"/>
                </a:cubicBezTo>
                <a:cubicBezTo>
                  <a:pt x="839410" y="195601"/>
                  <a:pt x="880534" y="357678"/>
                  <a:pt x="885372" y="481049"/>
                </a:cubicBezTo>
                <a:cubicBezTo>
                  <a:pt x="890210" y="604420"/>
                  <a:pt x="863600" y="776173"/>
                  <a:pt x="769257" y="858421"/>
                </a:cubicBezTo>
                <a:cubicBezTo>
                  <a:pt x="674914" y="940669"/>
                  <a:pt x="437848" y="981792"/>
                  <a:pt x="319315" y="974535"/>
                </a:cubicBezTo>
                <a:cubicBezTo>
                  <a:pt x="200782" y="967278"/>
                  <a:pt x="111276" y="887449"/>
                  <a:pt x="58057" y="814878"/>
                </a:cubicBezTo>
                <a:cubicBezTo>
                  <a:pt x="4838" y="742307"/>
                  <a:pt x="2419" y="640706"/>
                  <a:pt x="0" y="53910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reeform 2"/>
          <p:cNvSpPr/>
          <p:nvPr/>
        </p:nvSpPr>
        <p:spPr>
          <a:xfrm>
            <a:off x="3017691" y="3677732"/>
            <a:ext cx="496802" cy="616775"/>
          </a:xfrm>
          <a:custGeom>
            <a:avLst/>
            <a:gdLst>
              <a:gd name="connsiteX0" fmla="*/ 591391 w 650596"/>
              <a:gd name="connsiteY0" fmla="*/ 365635 h 893638"/>
              <a:gd name="connsiteX1" fmla="*/ 373677 w 650596"/>
              <a:gd name="connsiteY1" fmla="*/ 2778 h 893638"/>
              <a:gd name="connsiteX2" fmla="*/ 10820 w 650596"/>
              <a:gd name="connsiteY2" fmla="*/ 235006 h 893638"/>
              <a:gd name="connsiteX3" fmla="*/ 141448 w 650596"/>
              <a:gd name="connsiteY3" fmla="*/ 873635 h 893638"/>
              <a:gd name="connsiteX4" fmla="*/ 605905 w 650596"/>
              <a:gd name="connsiteY4" fmla="*/ 728492 h 893638"/>
              <a:gd name="connsiteX5" fmla="*/ 605905 w 650596"/>
              <a:gd name="connsiteY5" fmla="*/ 684949 h 89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596" h="893638">
                <a:moveTo>
                  <a:pt x="591391" y="365635"/>
                </a:moveTo>
                <a:cubicBezTo>
                  <a:pt x="530915" y="195092"/>
                  <a:pt x="470439" y="24549"/>
                  <a:pt x="373677" y="2778"/>
                </a:cubicBezTo>
                <a:cubicBezTo>
                  <a:pt x="276915" y="-18994"/>
                  <a:pt x="49525" y="89863"/>
                  <a:pt x="10820" y="235006"/>
                </a:cubicBezTo>
                <a:cubicBezTo>
                  <a:pt x="-27885" y="380149"/>
                  <a:pt x="42267" y="791387"/>
                  <a:pt x="141448" y="873635"/>
                </a:cubicBezTo>
                <a:cubicBezTo>
                  <a:pt x="240629" y="955883"/>
                  <a:pt x="528496" y="759940"/>
                  <a:pt x="605905" y="728492"/>
                </a:cubicBezTo>
                <a:cubicBezTo>
                  <a:pt x="683314" y="697044"/>
                  <a:pt x="644609" y="690996"/>
                  <a:pt x="605905" y="68494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53590"/>
            <a:ext cx="7886700" cy="67167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CẠNH VÒNG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5347" y="2118909"/>
            <a:ext cx="8077850" cy="108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chemeClr val="tx1"/>
                </a:solidFill>
              </a:rPr>
              <a:t>Trong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đồ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thi</a:t>
            </a:r>
            <a:r>
              <a:rPr lang="en-US" sz="2100" dirty="0">
                <a:solidFill>
                  <a:schemeClr val="tx1"/>
                </a:solidFill>
              </a:rPr>
              <a:t> G, </a:t>
            </a:r>
            <a:r>
              <a:rPr lang="en-US" sz="2100" dirty="0" err="1">
                <a:solidFill>
                  <a:schemeClr val="tx1"/>
                </a:solidFill>
              </a:rPr>
              <a:t>nếu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cạnh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0070C0"/>
                </a:solidFill>
              </a:rPr>
              <a:t>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 E,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nối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2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C00000"/>
                </a:solidFill>
                <a:sym typeface="Symbol" panose="05050102010706020507" pitchFamily="18" charset="2"/>
              </a:rPr>
              <a:t>u,u</a:t>
            </a:r>
            <a:r>
              <a:rPr lang="en-US" sz="2100" dirty="0">
                <a:solidFill>
                  <a:srgbClr val="C00000"/>
                </a:solidFill>
                <a:sym typeface="Symbol" panose="05050102010706020507" pitchFamily="18" charset="2"/>
              </a:rPr>
              <a:t>’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(u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trùng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với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u’)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thì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ta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nói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e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là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cạnh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vòng</a:t>
            </a:r>
            <a:endParaRPr lang="en-US" sz="21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/>
            <a:endParaRPr lang="en-US" sz="21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/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Ví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dụ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3.2: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12431" y="280982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53640" y="386548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96086" y="2727166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7836" y="392761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68021" y="416749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6" idx="1"/>
          </p:cNvCxnSpPr>
          <p:nvPr/>
        </p:nvCxnSpPr>
        <p:spPr>
          <a:xfrm>
            <a:off x="5707201" y="2936895"/>
            <a:ext cx="1482661" cy="96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7" idx="3"/>
          </p:cNvCxnSpPr>
          <p:nvPr/>
        </p:nvCxnSpPr>
        <p:spPr>
          <a:xfrm flipV="1">
            <a:off x="3598951" y="2936895"/>
            <a:ext cx="1933357" cy="1026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5"/>
          </p:cNvCxnSpPr>
          <p:nvPr/>
        </p:nvCxnSpPr>
        <p:spPr>
          <a:xfrm flipH="1" flipV="1">
            <a:off x="3598951" y="4137340"/>
            <a:ext cx="1845910" cy="123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6"/>
            <a:endCxn id="6" idx="2"/>
          </p:cNvCxnSpPr>
          <p:nvPr/>
        </p:nvCxnSpPr>
        <p:spPr>
          <a:xfrm flipV="1">
            <a:off x="6015358" y="3988345"/>
            <a:ext cx="1138282" cy="302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</p:cNvCxnSpPr>
          <p:nvPr/>
        </p:nvCxnSpPr>
        <p:spPr>
          <a:xfrm flipH="1">
            <a:off x="5532308" y="4413210"/>
            <a:ext cx="359382" cy="922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 flipV="1">
            <a:off x="3635173" y="4050467"/>
            <a:ext cx="2132848" cy="23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0"/>
          </p:cNvCxnSpPr>
          <p:nvPr/>
        </p:nvCxnSpPr>
        <p:spPr>
          <a:xfrm>
            <a:off x="5619755" y="2972879"/>
            <a:ext cx="271935" cy="119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3"/>
          </p:cNvCxnSpPr>
          <p:nvPr/>
        </p:nvCxnSpPr>
        <p:spPr>
          <a:xfrm flipV="1">
            <a:off x="5619754" y="4075218"/>
            <a:ext cx="1570108" cy="129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6"/>
          </p:cNvCxnSpPr>
          <p:nvPr/>
        </p:nvCxnSpPr>
        <p:spPr>
          <a:xfrm flipH="1" flipV="1">
            <a:off x="5743423" y="2850023"/>
            <a:ext cx="1469008" cy="82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6" idx="0"/>
          </p:cNvCxnSpPr>
          <p:nvPr/>
        </p:nvCxnSpPr>
        <p:spPr>
          <a:xfrm flipH="1">
            <a:off x="7277309" y="3055534"/>
            <a:ext cx="58791" cy="80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26750" y="5248849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21000" y="3515992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01306" y="256987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3931" y="3868889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21905" y="4841773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75322" y="291241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8223" y="374888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Oval 19"/>
          <p:cNvSpPr/>
          <p:nvPr/>
        </p:nvSpPr>
        <p:spPr>
          <a:xfrm>
            <a:off x="4766563" y="4770795"/>
            <a:ext cx="1618937" cy="1251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2621406" y="3475265"/>
            <a:ext cx="1618937" cy="1251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6658964" y="3424807"/>
            <a:ext cx="1618937" cy="1251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7A27CC1-D7C3-44CC-9238-47B8084BBBC4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8" grpId="0"/>
      <p:bldP spid="29" grpId="0"/>
      <p:bldP spid="30" grpId="0"/>
      <p:bldP spid="31" grpId="0"/>
      <p:bldP spid="33" grpId="0"/>
      <p:bldP spid="34" grpId="0"/>
      <p:bldP spid="20" grpId="0" animBg="1"/>
      <p:bldP spid="32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523176"/>
            <a:ext cx="7886700" cy="60208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CẠNH SONG </a:t>
            </a:r>
            <a:r>
              <a:rPr lang="en-US" b="1" dirty="0" err="1">
                <a:ln/>
                <a:solidFill>
                  <a:schemeClr val="accent4"/>
                </a:solidFill>
              </a:rPr>
              <a:t>SONG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7" y="2016268"/>
            <a:ext cx="8077850" cy="108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chemeClr val="tx1"/>
                </a:solidFill>
              </a:rPr>
              <a:t>Trong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đồ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thi</a:t>
            </a:r>
            <a:r>
              <a:rPr lang="en-US" sz="2100" dirty="0">
                <a:solidFill>
                  <a:schemeClr val="tx1"/>
                </a:solidFill>
              </a:rPr>
              <a:t> G, </a:t>
            </a:r>
            <a:r>
              <a:rPr lang="en-US" sz="2100" dirty="0" err="1">
                <a:solidFill>
                  <a:schemeClr val="tx1"/>
                </a:solidFill>
              </a:rPr>
              <a:t>nếu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cạnh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0070C0"/>
                </a:solidFill>
              </a:rPr>
              <a:t>e</a:t>
            </a:r>
            <a:r>
              <a:rPr lang="en-US" sz="2100" baseline="-25000" dirty="0">
                <a:solidFill>
                  <a:srgbClr val="0070C0"/>
                </a:solidFill>
              </a:rPr>
              <a:t>1</a:t>
            </a:r>
            <a:r>
              <a:rPr lang="en-US" sz="2100" dirty="0">
                <a:solidFill>
                  <a:srgbClr val="0070C0"/>
                </a:solidFill>
              </a:rPr>
              <a:t>, e</a:t>
            </a:r>
            <a:r>
              <a:rPr lang="en-US" sz="2100" baseline="-25000" dirty="0">
                <a:solidFill>
                  <a:srgbClr val="0070C0"/>
                </a:solidFill>
              </a:rPr>
              <a:t>2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 E,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sz="21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nối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2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u,v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sz="21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cũng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nối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hai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u, v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thì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ta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nói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sz="21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, e</a:t>
            </a:r>
            <a:r>
              <a:rPr lang="en-US" sz="21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là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2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cạnh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song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song</a:t>
            </a:r>
            <a:endParaRPr lang="en-US" sz="21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/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Ví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dụ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3.3: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54688" y="331601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795897" y="437167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38343" y="323335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30093" y="4433799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10278" y="467368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6" idx="1"/>
          </p:cNvCxnSpPr>
          <p:nvPr/>
        </p:nvCxnSpPr>
        <p:spPr>
          <a:xfrm>
            <a:off x="6349458" y="3443083"/>
            <a:ext cx="1482661" cy="96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7" idx="3"/>
          </p:cNvCxnSpPr>
          <p:nvPr/>
        </p:nvCxnSpPr>
        <p:spPr>
          <a:xfrm flipV="1">
            <a:off x="4241208" y="3443084"/>
            <a:ext cx="1933357" cy="1026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5"/>
          </p:cNvCxnSpPr>
          <p:nvPr/>
        </p:nvCxnSpPr>
        <p:spPr>
          <a:xfrm flipH="1" flipV="1">
            <a:off x="4241208" y="4643529"/>
            <a:ext cx="1845910" cy="123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6"/>
            <a:endCxn id="6" idx="2"/>
          </p:cNvCxnSpPr>
          <p:nvPr/>
        </p:nvCxnSpPr>
        <p:spPr>
          <a:xfrm flipV="1">
            <a:off x="6657615" y="4494533"/>
            <a:ext cx="1138282" cy="302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</p:cNvCxnSpPr>
          <p:nvPr/>
        </p:nvCxnSpPr>
        <p:spPr>
          <a:xfrm flipH="1">
            <a:off x="6174564" y="4919398"/>
            <a:ext cx="359382" cy="922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 flipV="1">
            <a:off x="4277430" y="4556656"/>
            <a:ext cx="2132848" cy="23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0"/>
          </p:cNvCxnSpPr>
          <p:nvPr/>
        </p:nvCxnSpPr>
        <p:spPr>
          <a:xfrm>
            <a:off x="6262011" y="3479067"/>
            <a:ext cx="271935" cy="119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3"/>
          </p:cNvCxnSpPr>
          <p:nvPr/>
        </p:nvCxnSpPr>
        <p:spPr>
          <a:xfrm flipV="1">
            <a:off x="6262011" y="4581406"/>
            <a:ext cx="1570108" cy="129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6"/>
          </p:cNvCxnSpPr>
          <p:nvPr/>
        </p:nvCxnSpPr>
        <p:spPr>
          <a:xfrm flipH="1" flipV="1">
            <a:off x="6385680" y="3356211"/>
            <a:ext cx="1469008" cy="82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6" idx="0"/>
          </p:cNvCxnSpPr>
          <p:nvPr/>
        </p:nvCxnSpPr>
        <p:spPr>
          <a:xfrm flipH="1">
            <a:off x="7919565" y="3561723"/>
            <a:ext cx="58791" cy="80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69007" y="575503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060371" y="3274675"/>
            <a:ext cx="2198914" cy="1223849"/>
          </a:xfrm>
          <a:custGeom>
            <a:avLst/>
            <a:gdLst>
              <a:gd name="connsiteX0" fmla="*/ 0 w 2931885"/>
              <a:gd name="connsiteY0" fmla="*/ 1631799 h 1631799"/>
              <a:gd name="connsiteX1" fmla="*/ 653143 w 2931885"/>
              <a:gd name="connsiteY1" fmla="*/ 746428 h 1631799"/>
              <a:gd name="connsiteX2" fmla="*/ 1814285 w 2931885"/>
              <a:gd name="connsiteY2" fmla="*/ 107799 h 1631799"/>
              <a:gd name="connsiteX3" fmla="*/ 2931885 w 2931885"/>
              <a:gd name="connsiteY3" fmla="*/ 6199 h 16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1885" h="1631799">
                <a:moveTo>
                  <a:pt x="0" y="1631799"/>
                </a:moveTo>
                <a:cubicBezTo>
                  <a:pt x="175381" y="1316113"/>
                  <a:pt x="350762" y="1000428"/>
                  <a:pt x="653143" y="746428"/>
                </a:cubicBezTo>
                <a:cubicBezTo>
                  <a:pt x="955524" y="492428"/>
                  <a:pt x="1434495" y="231170"/>
                  <a:pt x="1814285" y="107799"/>
                </a:cubicBezTo>
                <a:cubicBezTo>
                  <a:pt x="2194075" y="-15572"/>
                  <a:pt x="2562980" y="-4687"/>
                  <a:pt x="2931885" y="619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Freeform 25"/>
          <p:cNvSpPr/>
          <p:nvPr/>
        </p:nvSpPr>
        <p:spPr>
          <a:xfrm>
            <a:off x="6291943" y="3355524"/>
            <a:ext cx="1763486" cy="383762"/>
          </a:xfrm>
          <a:custGeom>
            <a:avLst/>
            <a:gdLst>
              <a:gd name="connsiteX0" fmla="*/ 2351315 w 2351315"/>
              <a:gd name="connsiteY0" fmla="*/ 188686 h 511682"/>
              <a:gd name="connsiteX1" fmla="*/ 1320800 w 2351315"/>
              <a:gd name="connsiteY1" fmla="*/ 508000 h 511682"/>
              <a:gd name="connsiteX2" fmla="*/ 0 w 2351315"/>
              <a:gd name="connsiteY2" fmla="*/ 0 h 51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1315" h="511682">
                <a:moveTo>
                  <a:pt x="2351315" y="188686"/>
                </a:moveTo>
                <a:cubicBezTo>
                  <a:pt x="2032000" y="364067"/>
                  <a:pt x="1712686" y="539448"/>
                  <a:pt x="1320800" y="508000"/>
                </a:cubicBezTo>
                <a:cubicBezTo>
                  <a:pt x="928914" y="476552"/>
                  <a:pt x="464457" y="238276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Freeform 26"/>
          <p:cNvSpPr/>
          <p:nvPr/>
        </p:nvSpPr>
        <p:spPr>
          <a:xfrm>
            <a:off x="4234542" y="4563839"/>
            <a:ext cx="2002972" cy="1273628"/>
          </a:xfrm>
          <a:custGeom>
            <a:avLst/>
            <a:gdLst>
              <a:gd name="connsiteX0" fmla="*/ 2670629 w 2670629"/>
              <a:gd name="connsiteY0" fmla="*/ 1698171 h 1698171"/>
              <a:gd name="connsiteX1" fmla="*/ 1640115 w 2670629"/>
              <a:gd name="connsiteY1" fmla="*/ 595086 h 1698171"/>
              <a:gd name="connsiteX2" fmla="*/ 0 w 2670629"/>
              <a:gd name="connsiteY2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1698171">
                <a:moveTo>
                  <a:pt x="2670629" y="1698171"/>
                </a:moveTo>
                <a:cubicBezTo>
                  <a:pt x="2377924" y="1288142"/>
                  <a:pt x="2085220" y="878114"/>
                  <a:pt x="1640115" y="595086"/>
                </a:cubicBezTo>
                <a:cubicBezTo>
                  <a:pt x="1195010" y="312058"/>
                  <a:pt x="597505" y="15602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3102925" y="440766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92273" y="2928868"/>
            <a:ext cx="507975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20575" y="4379402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73720" y="557402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8176" y="4443696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8687" y="345459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/>
          <p:cNvSpPr/>
          <p:nvPr/>
        </p:nvSpPr>
        <p:spPr>
          <a:xfrm rot="19566448">
            <a:off x="3589112" y="3190992"/>
            <a:ext cx="3316520" cy="1251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E716B8F-E31E-45A1-9761-74B81159D0AF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2" grpId="0" animBg="1"/>
      <p:bldP spid="26" grpId="0" animBg="1"/>
      <p:bldP spid="27" grpId="0" animBg="1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47066"/>
            <a:ext cx="7886700" cy="67819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BẬC CỦA ĐỈNH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5347" y="2276304"/>
            <a:ext cx="8077850" cy="1084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buFont typeface="Wingdings" panose="05000000000000000000" pitchFamily="2" charset="2"/>
              <a:buChar char="&amp;"/>
            </a:pP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Trong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đồ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thị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G,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xét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một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v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 V, ta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nói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bậc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của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v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được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xác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định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bằng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số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cạnh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tới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v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trong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đó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mỗi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vòng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sz="2100" dirty="0">
                <a:solidFill>
                  <a:srgbClr val="C00000"/>
                </a:solidFill>
                <a:sym typeface="Symbol" panose="05050102010706020507" pitchFamily="18" charset="2"/>
              </a:rPr>
              <a:t>loop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tại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0070C0"/>
                </a:solidFill>
                <a:sym typeface="Symbol" panose="05050102010706020507" pitchFamily="18" charset="2"/>
              </a:rPr>
              <a:t>v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được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tính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là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2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cạnh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tới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v,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kí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hiệu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d(v)</a:t>
            </a:r>
          </a:p>
          <a:p>
            <a:pPr marL="548640" indent="-548640" algn="just">
              <a:buFont typeface="Wingdings" panose="05000000000000000000" pitchFamily="2" charset="2"/>
              <a:buChar char="&amp;"/>
            </a:pPr>
            <a:endParaRPr lang="en-US" sz="21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/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Ví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dụ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: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xét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lại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ví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dụ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3.3</a:t>
            </a:r>
            <a:endParaRPr lang="en-US" sz="21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/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d(A) = 5;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d(B) = 6;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…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d(F) = 4;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124709" y="331601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065918" y="437167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8364" y="323335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00114" y="4433799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80299" y="467368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6" idx="1"/>
          </p:cNvCxnSpPr>
          <p:nvPr/>
        </p:nvCxnSpPr>
        <p:spPr>
          <a:xfrm>
            <a:off x="6619479" y="3443083"/>
            <a:ext cx="1482661" cy="96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7" idx="3"/>
          </p:cNvCxnSpPr>
          <p:nvPr/>
        </p:nvCxnSpPr>
        <p:spPr>
          <a:xfrm flipV="1">
            <a:off x="4511229" y="3443084"/>
            <a:ext cx="1933357" cy="1026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11229" y="4643529"/>
            <a:ext cx="1845910" cy="123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6"/>
            <a:endCxn id="6" idx="2"/>
          </p:cNvCxnSpPr>
          <p:nvPr/>
        </p:nvCxnSpPr>
        <p:spPr>
          <a:xfrm flipV="1">
            <a:off x="6927636" y="4494533"/>
            <a:ext cx="1138282" cy="302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</p:cNvCxnSpPr>
          <p:nvPr/>
        </p:nvCxnSpPr>
        <p:spPr>
          <a:xfrm flipH="1">
            <a:off x="6444586" y="4919398"/>
            <a:ext cx="359382" cy="922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 flipV="1">
            <a:off x="4547451" y="4556656"/>
            <a:ext cx="2132848" cy="23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0"/>
          </p:cNvCxnSpPr>
          <p:nvPr/>
        </p:nvCxnSpPr>
        <p:spPr>
          <a:xfrm>
            <a:off x="6532033" y="3479067"/>
            <a:ext cx="271935" cy="119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3"/>
          </p:cNvCxnSpPr>
          <p:nvPr/>
        </p:nvCxnSpPr>
        <p:spPr>
          <a:xfrm flipV="1">
            <a:off x="6532032" y="4581406"/>
            <a:ext cx="1570108" cy="129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6"/>
          </p:cNvCxnSpPr>
          <p:nvPr/>
        </p:nvCxnSpPr>
        <p:spPr>
          <a:xfrm flipH="1" flipV="1">
            <a:off x="6655701" y="3356211"/>
            <a:ext cx="1469008" cy="82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6" idx="0"/>
          </p:cNvCxnSpPr>
          <p:nvPr/>
        </p:nvCxnSpPr>
        <p:spPr>
          <a:xfrm flipH="1">
            <a:off x="8189587" y="3561723"/>
            <a:ext cx="58791" cy="80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39028" y="575503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330393" y="3274675"/>
            <a:ext cx="2198914" cy="1223849"/>
          </a:xfrm>
          <a:custGeom>
            <a:avLst/>
            <a:gdLst>
              <a:gd name="connsiteX0" fmla="*/ 0 w 2931885"/>
              <a:gd name="connsiteY0" fmla="*/ 1631799 h 1631799"/>
              <a:gd name="connsiteX1" fmla="*/ 653143 w 2931885"/>
              <a:gd name="connsiteY1" fmla="*/ 746428 h 1631799"/>
              <a:gd name="connsiteX2" fmla="*/ 1814285 w 2931885"/>
              <a:gd name="connsiteY2" fmla="*/ 107799 h 1631799"/>
              <a:gd name="connsiteX3" fmla="*/ 2931885 w 2931885"/>
              <a:gd name="connsiteY3" fmla="*/ 6199 h 163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1885" h="1631799">
                <a:moveTo>
                  <a:pt x="0" y="1631799"/>
                </a:moveTo>
                <a:cubicBezTo>
                  <a:pt x="175381" y="1316113"/>
                  <a:pt x="350762" y="1000428"/>
                  <a:pt x="653143" y="746428"/>
                </a:cubicBezTo>
                <a:cubicBezTo>
                  <a:pt x="955524" y="492428"/>
                  <a:pt x="1434495" y="231170"/>
                  <a:pt x="1814285" y="107799"/>
                </a:cubicBezTo>
                <a:cubicBezTo>
                  <a:pt x="2194075" y="-15572"/>
                  <a:pt x="2562980" y="-4687"/>
                  <a:pt x="2931885" y="619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Freeform 25"/>
          <p:cNvSpPr/>
          <p:nvPr/>
        </p:nvSpPr>
        <p:spPr>
          <a:xfrm>
            <a:off x="6561964" y="3355524"/>
            <a:ext cx="1763486" cy="383762"/>
          </a:xfrm>
          <a:custGeom>
            <a:avLst/>
            <a:gdLst>
              <a:gd name="connsiteX0" fmla="*/ 2351315 w 2351315"/>
              <a:gd name="connsiteY0" fmla="*/ 188686 h 511682"/>
              <a:gd name="connsiteX1" fmla="*/ 1320800 w 2351315"/>
              <a:gd name="connsiteY1" fmla="*/ 508000 h 511682"/>
              <a:gd name="connsiteX2" fmla="*/ 0 w 2351315"/>
              <a:gd name="connsiteY2" fmla="*/ 0 h 51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1315" h="511682">
                <a:moveTo>
                  <a:pt x="2351315" y="188686"/>
                </a:moveTo>
                <a:cubicBezTo>
                  <a:pt x="2032000" y="364067"/>
                  <a:pt x="1712686" y="539448"/>
                  <a:pt x="1320800" y="508000"/>
                </a:cubicBezTo>
                <a:cubicBezTo>
                  <a:pt x="928914" y="476552"/>
                  <a:pt x="464457" y="238276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Freeform 26"/>
          <p:cNvSpPr/>
          <p:nvPr/>
        </p:nvSpPr>
        <p:spPr>
          <a:xfrm>
            <a:off x="4504564" y="4563839"/>
            <a:ext cx="2002972" cy="1273628"/>
          </a:xfrm>
          <a:custGeom>
            <a:avLst/>
            <a:gdLst>
              <a:gd name="connsiteX0" fmla="*/ 2670629 w 2670629"/>
              <a:gd name="connsiteY0" fmla="*/ 1698171 h 1698171"/>
              <a:gd name="connsiteX1" fmla="*/ 1640115 w 2670629"/>
              <a:gd name="connsiteY1" fmla="*/ 595086 h 1698171"/>
              <a:gd name="connsiteX2" fmla="*/ 0 w 2670629"/>
              <a:gd name="connsiteY2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1698171">
                <a:moveTo>
                  <a:pt x="2670629" y="1698171"/>
                </a:moveTo>
                <a:cubicBezTo>
                  <a:pt x="2377924" y="1288142"/>
                  <a:pt x="2085220" y="878114"/>
                  <a:pt x="1640115" y="595086"/>
                </a:cubicBezTo>
                <a:cubicBezTo>
                  <a:pt x="1195010" y="312058"/>
                  <a:pt x="597505" y="15602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3331525" y="433656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05563" y="2876819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49175" y="430830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49764" y="567265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5085" y="4482973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77287" y="338349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15F418C-6BC3-447A-B252-411B2EC06BA3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2" grpId="0" animBg="1"/>
      <p:bldP spid="26" grpId="0" animBg="1"/>
      <p:bldP spid="27" grpId="0" animBg="1"/>
      <p:bldP spid="25" grpId="0"/>
      <p:bldP spid="28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69" y="1406705"/>
            <a:ext cx="8606531" cy="615287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ĐỒ THỊ CÓ TRỌNG SỐ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1189" y="1861785"/>
            <a:ext cx="8606531" cy="419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Cho G = (V, E),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nếu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e  E, e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được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đặt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tương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ứng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với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một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trọng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số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weight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kí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hiệu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w(e),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thì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ta G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là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một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đồ</a:t>
            </a:r>
            <a:r>
              <a:rPr 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thị</a:t>
            </a:r>
            <a:r>
              <a:rPr 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có</a:t>
            </a:r>
            <a:r>
              <a:rPr 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trọng</a:t>
            </a:r>
            <a:r>
              <a:rPr lang="en-US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số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solidFill>
                  <a:srgbClr val="FF0000"/>
                </a:solidFill>
                <a:sym typeface="Symbol" panose="05050102010706020507" pitchFamily="18" charset="2"/>
              </a:rPr>
              <a:t>Ví</a:t>
            </a:r>
            <a:r>
              <a:rPr lang="en-US" sz="21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sym typeface="Symbol" panose="05050102010706020507" pitchFamily="18" charset="2"/>
              </a:rPr>
              <a:t>dụ</a:t>
            </a:r>
            <a:r>
              <a:rPr lang="en-US" sz="2100" b="1" dirty="0">
                <a:solidFill>
                  <a:srgbClr val="FF0000"/>
                </a:solidFill>
                <a:sym typeface="Symbol" panose="05050102010706020507" pitchFamily="18" charset="2"/>
              </a:rPr>
              <a:t> 3.7: 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Cho G = (V, E)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V = {A, B, C, D, E, F}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E = {(A,B), (A,C), (A,D)…}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w(A,B) = 110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w(A,C) = 90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….</a:t>
            </a:r>
          </a:p>
        </p:txBody>
      </p:sp>
      <p:sp>
        <p:nvSpPr>
          <p:cNvPr id="26" name="Oval 25"/>
          <p:cNvSpPr/>
          <p:nvPr/>
        </p:nvSpPr>
        <p:spPr>
          <a:xfrm>
            <a:off x="8493496" y="329763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34705" y="4353304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77151" y="321498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68901" y="441542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49086" y="4655313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3" idx="5"/>
            <a:endCxn id="27" idx="1"/>
          </p:cNvCxnSpPr>
          <p:nvPr/>
        </p:nvCxnSpPr>
        <p:spPr>
          <a:xfrm>
            <a:off x="6988266" y="3424711"/>
            <a:ext cx="1482661" cy="96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7"/>
            <a:endCxn id="33" idx="3"/>
          </p:cNvCxnSpPr>
          <p:nvPr/>
        </p:nvCxnSpPr>
        <p:spPr>
          <a:xfrm flipV="1">
            <a:off x="4880016" y="3424711"/>
            <a:ext cx="1933357" cy="1026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5"/>
          </p:cNvCxnSpPr>
          <p:nvPr/>
        </p:nvCxnSpPr>
        <p:spPr>
          <a:xfrm flipH="1" flipV="1">
            <a:off x="4880016" y="4625156"/>
            <a:ext cx="1845910" cy="123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27" idx="2"/>
          </p:cNvCxnSpPr>
          <p:nvPr/>
        </p:nvCxnSpPr>
        <p:spPr>
          <a:xfrm flipV="1">
            <a:off x="7296423" y="4476160"/>
            <a:ext cx="1138282" cy="302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</p:cNvCxnSpPr>
          <p:nvPr/>
        </p:nvCxnSpPr>
        <p:spPr>
          <a:xfrm flipH="1">
            <a:off x="6813372" y="4901025"/>
            <a:ext cx="359382" cy="922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2"/>
            <a:endCxn id="34" idx="6"/>
          </p:cNvCxnSpPr>
          <p:nvPr/>
        </p:nvCxnSpPr>
        <p:spPr>
          <a:xfrm flipH="1" flipV="1">
            <a:off x="4916238" y="4538283"/>
            <a:ext cx="2132848" cy="23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4"/>
            <a:endCxn id="35" idx="0"/>
          </p:cNvCxnSpPr>
          <p:nvPr/>
        </p:nvCxnSpPr>
        <p:spPr>
          <a:xfrm>
            <a:off x="6900819" y="3460694"/>
            <a:ext cx="271935" cy="119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3"/>
          </p:cNvCxnSpPr>
          <p:nvPr/>
        </p:nvCxnSpPr>
        <p:spPr>
          <a:xfrm flipV="1">
            <a:off x="6900819" y="4563034"/>
            <a:ext cx="1570108" cy="129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3" idx="6"/>
          </p:cNvCxnSpPr>
          <p:nvPr/>
        </p:nvCxnSpPr>
        <p:spPr>
          <a:xfrm flipH="1" flipV="1">
            <a:off x="7024488" y="3337838"/>
            <a:ext cx="1469008" cy="82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4"/>
            <a:endCxn id="27" idx="0"/>
          </p:cNvCxnSpPr>
          <p:nvPr/>
        </p:nvCxnSpPr>
        <p:spPr>
          <a:xfrm flipH="1">
            <a:off x="8558373" y="3543350"/>
            <a:ext cx="58791" cy="80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707815" y="573666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00312" y="431819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74349" y="285844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7962" y="4289933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71106" y="548455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993075" y="423506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85384" y="323631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09330" y="3558083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82007" y="4898516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41898" y="432102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7336" y="3862569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49027" y="296262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993075" y="375021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11448" y="504914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47474" y="361990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30816" y="507639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72558" y="426268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F7B701D-EEEF-42CB-9A2A-BEB924C4FCCC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4" grpId="0" animBg="1"/>
      <p:bldP spid="3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28" grpId="0"/>
      <p:bldP spid="29" grpId="0"/>
      <p:bldP spid="30" grpId="0"/>
      <p:bldP spid="31" grpId="0"/>
      <p:bldP spid="32" grpId="0"/>
      <p:bldP spid="53" grpId="0"/>
      <p:bldP spid="54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24" y="1431176"/>
            <a:ext cx="8227687" cy="485135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ĐỒ THỊ CÓ HƯỚNG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1189" y="1861785"/>
            <a:ext cx="8439899" cy="1690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Cho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đồ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thị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G = (V, E),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nếu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mỗi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cạnh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e 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 E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được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cho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tương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ứng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với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một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cặp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thứ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tự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(u, v)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của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2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đỉnh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u, v  V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thì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ta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nói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e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là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một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cạnh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có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hướng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từ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u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đến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v,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và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G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được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gọi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là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đồ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thị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có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chemeClr val="tx1"/>
                </a:solidFill>
                <a:sym typeface="Symbol" panose="05050102010706020507" pitchFamily="18" charset="2"/>
              </a:rPr>
              <a:t>hướng</a:t>
            </a:r>
            <a:r>
              <a:rPr lang="en-US" sz="21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Ví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100" dirty="0" err="1">
                <a:solidFill>
                  <a:srgbClr val="FF0000"/>
                </a:solidFill>
                <a:sym typeface="Symbol" panose="05050102010706020507" pitchFamily="18" charset="2"/>
              </a:rPr>
              <a:t>dụ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: 3.6</a:t>
            </a:r>
          </a:p>
        </p:txBody>
      </p:sp>
      <p:sp>
        <p:nvSpPr>
          <p:cNvPr id="5" name="Oval 4"/>
          <p:cNvSpPr/>
          <p:nvPr/>
        </p:nvSpPr>
        <p:spPr>
          <a:xfrm>
            <a:off x="5980753" y="3745506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1839" y="4520019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49501" y="382492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6035" y="458214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56220" y="482202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6" idx="1"/>
          </p:cNvCxnSpPr>
          <p:nvPr/>
        </p:nvCxnSpPr>
        <p:spPr>
          <a:xfrm>
            <a:off x="4760615" y="4034656"/>
            <a:ext cx="1817445" cy="5213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7"/>
            <a:endCxn id="7" idx="3"/>
          </p:cNvCxnSpPr>
          <p:nvPr/>
        </p:nvCxnSpPr>
        <p:spPr>
          <a:xfrm flipV="1">
            <a:off x="2987149" y="4034656"/>
            <a:ext cx="1598573" cy="58346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3" idx="1"/>
            <a:endCxn id="8" idx="5"/>
          </p:cNvCxnSpPr>
          <p:nvPr/>
        </p:nvCxnSpPr>
        <p:spPr>
          <a:xfrm flipH="1" flipV="1">
            <a:off x="2987150" y="4791870"/>
            <a:ext cx="1901932" cy="72986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6"/>
            <a:endCxn id="6" idx="2"/>
          </p:cNvCxnSpPr>
          <p:nvPr/>
        </p:nvCxnSpPr>
        <p:spPr>
          <a:xfrm flipV="1">
            <a:off x="5403557" y="4642875"/>
            <a:ext cx="1138282" cy="3020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23" idx="0"/>
          </p:cNvCxnSpPr>
          <p:nvPr/>
        </p:nvCxnSpPr>
        <p:spPr>
          <a:xfrm flipH="1">
            <a:off x="4976528" y="5067739"/>
            <a:ext cx="303360" cy="41801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 flipV="1">
            <a:off x="3023372" y="4704998"/>
            <a:ext cx="2132848" cy="2398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0"/>
          </p:cNvCxnSpPr>
          <p:nvPr/>
        </p:nvCxnSpPr>
        <p:spPr>
          <a:xfrm>
            <a:off x="4673170" y="4070639"/>
            <a:ext cx="606719" cy="7513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6"/>
            <a:endCxn id="6" idx="3"/>
          </p:cNvCxnSpPr>
          <p:nvPr/>
        </p:nvCxnSpPr>
        <p:spPr>
          <a:xfrm flipV="1">
            <a:off x="5100197" y="4729748"/>
            <a:ext cx="1477864" cy="8788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6"/>
          </p:cNvCxnSpPr>
          <p:nvPr/>
        </p:nvCxnSpPr>
        <p:spPr>
          <a:xfrm flipH="1">
            <a:off x="4796838" y="3868363"/>
            <a:ext cx="1183915" cy="7942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6" idx="0"/>
          </p:cNvCxnSpPr>
          <p:nvPr/>
        </p:nvCxnSpPr>
        <p:spPr>
          <a:xfrm>
            <a:off x="6104422" y="3991219"/>
            <a:ext cx="561086" cy="5288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852860" y="548575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2421" y="457965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40525" y="348613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72075" y="4513199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92989" y="5579242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80129" y="421888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9386" y="367713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38" y="4618124"/>
            <a:ext cx="1907145" cy="50635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A kề 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1188" y="5231431"/>
            <a:ext cx="2906807" cy="50635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B không kề A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1404274-B8E7-4824-B9E2-C56A756863D4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5" grpId="0"/>
      <p:bldP spid="28" grpId="0"/>
      <p:bldP spid="29" grpId="0"/>
      <p:bldP spid="30" grpId="0"/>
      <p:bldP spid="31" grpId="0"/>
      <p:bldP spid="32" grpId="0"/>
      <p:bldP spid="3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562313"/>
            <a:ext cx="8755394" cy="59668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Một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loại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đồ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thị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khác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3399" y="2136511"/>
            <a:ext cx="8077850" cy="3159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Đồ thị đơn giản (Simple graph)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Đa đồ thị (Multiple graph)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Đồ thị có hướng (Directed Graph)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Đồ thị có hướng có trọng số (Weighted Directed Graph)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Đồ thị hỗn hợp (Mixed Graph)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….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9E152-AC29-44B0-AFA2-8E7FEA214BC4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92319-759D-4EA4-952A-6B609676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9547"/>
            <a:ext cx="9372600" cy="63171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899741"/>
            <a:ext cx="9158468" cy="2185215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3.2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BIỂU DIỄN ĐỒ THỊ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TRÊN MÁY TÍNH</a:t>
            </a:r>
          </a:p>
        </p:txBody>
      </p:sp>
    </p:spTree>
    <p:extLst>
      <p:ext uri="{BB962C8B-B14F-4D97-AF65-F5344CB8AC3E}">
        <p14:creationId xmlns:p14="http://schemas.microsoft.com/office/powerpoint/2010/main" val="38814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4440" y="2351004"/>
            <a:ext cx="8405930" cy="32731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171DB-C774-49DD-8014-13A179BC61E1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230E0-90E7-4742-AE18-83B969BDA347}"/>
              </a:ext>
            </a:extLst>
          </p:cNvPr>
          <p:cNvSpPr/>
          <p:nvPr/>
        </p:nvSpPr>
        <p:spPr>
          <a:xfrm>
            <a:off x="937865" y="2455813"/>
            <a:ext cx="7063135" cy="1582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31520" indent="-731520" algn="just">
              <a:buFont typeface="Wingdings" panose="05000000000000000000" pitchFamily="2" charset="2"/>
              <a:buChar char="&amp;"/>
            </a:pPr>
            <a:r>
              <a:rPr lang="en-US" sz="4000" dirty="0">
                <a:solidFill>
                  <a:schemeClr val="tx1"/>
                </a:solidFill>
                <a:sym typeface="Symbol" panose="05050102010706020507" pitchFamily="18" charset="2"/>
              </a:rPr>
              <a:t> Ma </a:t>
            </a:r>
            <a:r>
              <a:rPr lang="en-US" sz="4000" dirty="0" err="1">
                <a:solidFill>
                  <a:schemeClr val="tx1"/>
                </a:solidFill>
                <a:sym typeface="Symbol" panose="05050102010706020507" pitchFamily="18" charset="2"/>
              </a:rPr>
              <a:t>Trận</a:t>
            </a:r>
            <a:r>
              <a:rPr lang="en-US" sz="4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sym typeface="Symbol" panose="05050102010706020507" pitchFamily="18" charset="2"/>
              </a:rPr>
              <a:t>kề</a:t>
            </a:r>
            <a:endParaRPr lang="en-US" sz="4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731520" indent="-731520" algn="just">
              <a:buFont typeface="Wingdings" panose="05000000000000000000" pitchFamily="2" charset="2"/>
              <a:buChar char="&amp;"/>
            </a:pPr>
            <a:r>
              <a:rPr lang="en-US" sz="4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sym typeface="Symbol" panose="05050102010706020507" pitchFamily="18" charset="2"/>
              </a:rPr>
              <a:t>Danh</a:t>
            </a:r>
            <a:r>
              <a:rPr lang="en-US" sz="4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sym typeface="Symbol" panose="05050102010706020507" pitchFamily="18" charset="2"/>
              </a:rPr>
              <a:t>sách</a:t>
            </a:r>
            <a:r>
              <a:rPr lang="en-US" sz="4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sym typeface="Symbol" panose="05050102010706020507" pitchFamily="18" charset="2"/>
              </a:rPr>
              <a:t>kề</a:t>
            </a:r>
            <a:endParaRPr lang="en-US" sz="4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26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51619" y="2069054"/>
                <a:ext cx="8077850" cy="37237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48640" indent="-548640" algn="just">
                  <a:lnSpc>
                    <a:spcPct val="150000"/>
                  </a:lnSpc>
                  <a:buFont typeface="Wingdings" panose="05000000000000000000" pitchFamily="2" charset="2"/>
                  <a:buChar char="&amp;"/>
                </a:pPr>
                <a:r>
                  <a:rPr lang="en-U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Cho đồ thị G = (V, E) vô hướng không có trọng số, ta đánh các số các đỉnh của đồ thị bằng một số tự nhiên: 1, 2, …., n. Xây dựng ma trận vuông biểu diễn đồ thị như sau:</a:t>
                </a:r>
              </a:p>
              <a:p>
                <a:pPr marL="548640" indent="-548640" algn="just">
                  <a:lnSpc>
                    <a:spcPct val="150000"/>
                  </a:lnSpc>
                  <a:buFont typeface="Wingdings" panose="05000000000000000000" pitchFamily="2" charset="2"/>
                  <a:buChar char="&amp;"/>
                </a:pPr>
                <a:r>
                  <a:rPr lang="en-U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Ma trận vuông A</a:t>
                </a:r>
                <a:r>
                  <a:rPr lang="en-US" sz="2400" baseline="-25000">
                    <a:solidFill>
                      <a:schemeClr val="tx1"/>
                    </a:solidFill>
                    <a:sym typeface="Symbol" panose="05050102010706020507" pitchFamily="18" charset="2"/>
                  </a:rPr>
                  <a:t>n x n</a:t>
                </a:r>
                <a:r>
                  <a:rPr lang="en-US" sz="2400" i="1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được gọi là ma trận kề của G sao cho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500" b="1">
                    <a:solidFill>
                      <a:schemeClr val="tx1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[i,j]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ế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ề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   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𝑘h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ô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𝑛𝑔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ề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9" y="2069054"/>
                <a:ext cx="8077850" cy="3723707"/>
              </a:xfrm>
              <a:prstGeom prst="rect">
                <a:avLst/>
              </a:prstGeom>
              <a:blipFill>
                <a:blip r:embed="rId2"/>
                <a:stretch>
                  <a:fillRect l="-981" r="-1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6DC6D1-1781-4274-AD15-58C8C43450EA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1524000"/>
            <a:ext cx="8057478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ĐỒ THỊ: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CTDL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Visual Studio 2010</a:t>
            </a: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9" y="1495051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b="1" dirty="0">
                <a:ln/>
                <a:solidFill>
                  <a:schemeClr val="accent4"/>
                </a:solidFill>
              </a:rPr>
              <a:t>: 3.9</a:t>
            </a:r>
          </a:p>
        </p:txBody>
      </p:sp>
      <p:sp>
        <p:nvSpPr>
          <p:cNvPr id="4" name="Oval 3"/>
          <p:cNvSpPr/>
          <p:nvPr/>
        </p:nvSpPr>
        <p:spPr>
          <a:xfrm>
            <a:off x="7366131" y="175559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56430" y="254090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98875" y="162786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21977" y="255323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45202" y="318819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5202" y="227926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7" idx="5"/>
            <a:endCxn id="6" idx="1"/>
          </p:cNvCxnSpPr>
          <p:nvPr/>
        </p:nvCxnSpPr>
        <p:spPr>
          <a:xfrm>
            <a:off x="6409990" y="1837597"/>
            <a:ext cx="1482662" cy="739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7" idx="3"/>
          </p:cNvCxnSpPr>
          <p:nvPr/>
        </p:nvCxnSpPr>
        <p:spPr>
          <a:xfrm flipV="1">
            <a:off x="5033092" y="1837597"/>
            <a:ext cx="1202005" cy="751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8" idx="5"/>
          </p:cNvCxnSpPr>
          <p:nvPr/>
        </p:nvCxnSpPr>
        <p:spPr>
          <a:xfrm flipH="1" flipV="1">
            <a:off x="5033092" y="2762961"/>
            <a:ext cx="1348331" cy="461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2"/>
          </p:cNvCxnSpPr>
          <p:nvPr/>
        </p:nvCxnSpPr>
        <p:spPr>
          <a:xfrm>
            <a:off x="6592540" y="2402118"/>
            <a:ext cx="1263890" cy="26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9" idx="0"/>
          </p:cNvCxnSpPr>
          <p:nvPr/>
        </p:nvCxnSpPr>
        <p:spPr>
          <a:xfrm flipH="1">
            <a:off x="6468870" y="2524974"/>
            <a:ext cx="1" cy="6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8" idx="6"/>
          </p:cNvCxnSpPr>
          <p:nvPr/>
        </p:nvCxnSpPr>
        <p:spPr>
          <a:xfrm flipH="1">
            <a:off x="5069314" y="2402118"/>
            <a:ext cx="1275888" cy="2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10" idx="0"/>
          </p:cNvCxnSpPr>
          <p:nvPr/>
        </p:nvCxnSpPr>
        <p:spPr>
          <a:xfrm>
            <a:off x="6322544" y="1873581"/>
            <a:ext cx="146327" cy="405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3"/>
          </p:cNvCxnSpPr>
          <p:nvPr/>
        </p:nvCxnSpPr>
        <p:spPr>
          <a:xfrm flipV="1">
            <a:off x="6556316" y="2750637"/>
            <a:ext cx="1336335" cy="473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7" idx="6"/>
          </p:cNvCxnSpPr>
          <p:nvPr/>
        </p:nvCxnSpPr>
        <p:spPr>
          <a:xfrm flipH="1" flipV="1">
            <a:off x="6446212" y="1750725"/>
            <a:ext cx="919919" cy="127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6" idx="0"/>
          </p:cNvCxnSpPr>
          <p:nvPr/>
        </p:nvCxnSpPr>
        <p:spPr>
          <a:xfrm>
            <a:off x="7489799" y="2001304"/>
            <a:ext cx="490299" cy="53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82646" y="317078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21071" y="2230676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58525" y="233896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4560" y="126768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64625" y="249589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6171" y="157296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itle 1"/>
              <p:cNvSpPr txBox="1">
                <a:spLocks/>
              </p:cNvSpPr>
              <p:nvPr/>
            </p:nvSpPr>
            <p:spPr>
              <a:xfrm>
                <a:off x="627167" y="4238610"/>
                <a:ext cx="7886700" cy="2050676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 fontScale="77500" lnSpcReduction="20000"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000" b="1" i="1">
                              <a:ln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000" i="1">
                                <a:ln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n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sz="3000" i="1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000" b="1" i="1">
                              <a:ln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000" i="1">
                                <a:ln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n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n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3000" b="1">
                  <a:ln/>
                </a:endParaRPr>
              </a:p>
            </p:txBody>
          </p:sp>
        </mc:Choice>
        <mc:Fallback xmlns="">
          <p:sp>
            <p:nvSpPr>
              <p:cNvPr id="19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67" y="4238610"/>
                <a:ext cx="7886700" cy="2050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526103" y="3603414"/>
            <a:ext cx="3952728" cy="4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rgbClr val="FF0000"/>
                </a:solidFill>
              </a:rPr>
              <a:t> A    B    C    D    E    F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458741" y="4076908"/>
            <a:ext cx="641647" cy="437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FF0000"/>
                </a:solidFill>
              </a:rPr>
              <a:t>   A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437309" y="4454593"/>
            <a:ext cx="684509" cy="4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rgbClr val="FF0000"/>
                </a:solidFill>
              </a:rPr>
              <a:t>   B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437309" y="4812793"/>
            <a:ext cx="684509" cy="4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rgbClr val="FF0000"/>
                </a:solidFill>
              </a:rPr>
              <a:t>   C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437308" y="5187114"/>
            <a:ext cx="684509" cy="4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rgbClr val="FF0000"/>
                </a:solidFill>
              </a:rPr>
              <a:t>   D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437308" y="5561434"/>
            <a:ext cx="684509" cy="4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rgbClr val="FF0000"/>
                </a:solidFill>
              </a:rPr>
              <a:t>   E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415879" y="5975565"/>
            <a:ext cx="684509" cy="4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rgbClr val="FF0000"/>
                </a:solidFill>
              </a:rPr>
              <a:t>   F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65CA956-2CD8-48E5-A44B-0B4D28697855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8" grpId="0"/>
      <p:bldP spid="29" grpId="0"/>
      <p:bldP spid="191" grpId="0"/>
      <p:bldP spid="32" grpId="0"/>
      <p:bldP spid="194" grpId="0"/>
      <p:bldP spid="195" grpId="0"/>
      <p:bldP spid="196" grpId="0"/>
      <p:bldP spid="197" grpId="0"/>
      <p:bldP spid="198" grpId="0"/>
      <p:bldP spid="1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346" y="2738791"/>
            <a:ext cx="2033002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CÀI ĐẶT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9DB67-5A21-4BBC-9599-17FCCB0FC0C1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6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9" y="1599669"/>
            <a:ext cx="8486267" cy="60751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KHAI BÁO CẤU TRÚC MA TRẬN KỀ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2712538"/>
            <a:ext cx="7834195" cy="17070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/>
              <a:t>#</a:t>
            </a:r>
            <a:r>
              <a:rPr lang="en-US" sz="2700">
                <a:solidFill>
                  <a:srgbClr val="0070C0"/>
                </a:solidFill>
              </a:rPr>
              <a:t>define</a:t>
            </a:r>
            <a:r>
              <a:rPr lang="en-US" sz="2700"/>
              <a:t> </a:t>
            </a:r>
            <a:r>
              <a:rPr lang="en-US" sz="2700">
                <a:solidFill>
                  <a:srgbClr val="FF0000"/>
                </a:solidFill>
              </a:rPr>
              <a:t>MAX</a:t>
            </a:r>
            <a:r>
              <a:rPr lang="en-US" sz="2700">
                <a:solidFill>
                  <a:srgbClr val="7030A0"/>
                </a:solidFill>
              </a:rPr>
              <a:t> </a:t>
            </a:r>
            <a:r>
              <a:rPr lang="en-US" sz="2700"/>
              <a:t>20</a:t>
            </a:r>
            <a:endParaRPr lang="en-US" sz="2700" i="1"/>
          </a:p>
          <a:p>
            <a:pPr marL="0" lvl="2" indent="0">
              <a:spcBef>
                <a:spcPts val="750"/>
              </a:spcBef>
              <a:buSzPct val="150000"/>
              <a:buNone/>
            </a:pPr>
            <a:r>
              <a:rPr lang="en-US" sz="2700">
                <a:solidFill>
                  <a:srgbClr val="0070C0"/>
                </a:solidFill>
              </a:rPr>
              <a:t>int</a:t>
            </a:r>
            <a:r>
              <a:rPr lang="en-US" sz="2700">
                <a:solidFill>
                  <a:srgbClr val="C00000"/>
                </a:solidFill>
              </a:rPr>
              <a:t> </a:t>
            </a:r>
            <a:r>
              <a:rPr lang="en-US" sz="2700"/>
              <a:t>A[</a:t>
            </a:r>
            <a:r>
              <a:rPr lang="en-US" sz="2700">
                <a:solidFill>
                  <a:srgbClr val="FF0000"/>
                </a:solidFill>
              </a:rPr>
              <a:t>MAX</a:t>
            </a:r>
            <a:r>
              <a:rPr lang="en-US" sz="2700"/>
              <a:t>][</a:t>
            </a:r>
            <a:r>
              <a:rPr lang="en-US" sz="2700">
                <a:solidFill>
                  <a:srgbClr val="FF0000"/>
                </a:solidFill>
              </a:rPr>
              <a:t>MAX</a:t>
            </a:r>
            <a:r>
              <a:rPr lang="en-US" sz="2700"/>
              <a:t>]; // mảng hai chiều</a:t>
            </a:r>
          </a:p>
          <a:p>
            <a:pPr marL="0" lvl="2" indent="0">
              <a:spcBef>
                <a:spcPts val="750"/>
              </a:spcBef>
              <a:buSzPct val="150000"/>
              <a:buNone/>
            </a:pPr>
            <a:r>
              <a:rPr lang="en-US" sz="2700">
                <a:solidFill>
                  <a:srgbClr val="0070C0"/>
                </a:solidFill>
              </a:rPr>
              <a:t>int</a:t>
            </a:r>
            <a:r>
              <a:rPr lang="en-US" sz="2700"/>
              <a:t> n; // số đỉnh của đồ thị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CA5744-DEF1-4E32-A3BC-68019CC6815B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5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742179"/>
            <a:ext cx="8486267" cy="615258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KHỞI TẠO MẢNG RỖNG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2736351"/>
            <a:ext cx="7834195" cy="1835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rgbClr val="0070C0"/>
                </a:solidFill>
              </a:rPr>
              <a:t>void</a:t>
            </a:r>
            <a:r>
              <a:rPr lang="en-US" sz="2700"/>
              <a:t> </a:t>
            </a:r>
            <a:r>
              <a:rPr lang="en-US" sz="2700">
                <a:solidFill>
                  <a:srgbClr val="C00000"/>
                </a:solidFill>
              </a:rPr>
              <a:t>init()</a:t>
            </a:r>
            <a:endParaRPr lang="en-US" sz="2700"/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/>
              <a:t>{</a:t>
            </a:r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/>
              <a:t>	</a:t>
            </a:r>
            <a:r>
              <a:rPr lang="en-US" sz="2700">
                <a:solidFill>
                  <a:srgbClr val="0070C0"/>
                </a:solidFill>
              </a:rPr>
              <a:t>n=0;</a:t>
            </a:r>
            <a:endParaRPr lang="en-US" sz="2700"/>
          </a:p>
          <a:p>
            <a:pPr marL="0" indent="0">
              <a:buSzPct val="150000"/>
              <a:buNone/>
            </a:pPr>
            <a:r>
              <a:rPr lang="en-US" sz="270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C21B57-F401-426C-A6B5-9BFBB22CDF18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600200"/>
            <a:ext cx="8486267" cy="5063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NHẬP MA TRẬN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2050318"/>
            <a:ext cx="8163744" cy="3892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</a:rPr>
              <a:t>void</a:t>
            </a:r>
            <a:r>
              <a:rPr lang="en-US" sz="2100"/>
              <a:t> </a:t>
            </a:r>
            <a:r>
              <a:rPr lang="en-US" sz="2100">
                <a:solidFill>
                  <a:srgbClr val="C00000"/>
                </a:solidFill>
              </a:rPr>
              <a:t>input</a:t>
            </a:r>
            <a:r>
              <a:rPr lang="en-US" sz="2100"/>
              <a:t>()</a:t>
            </a:r>
          </a:p>
          <a:p>
            <a:pPr marL="0" indent="0">
              <a:buNone/>
            </a:pPr>
            <a:r>
              <a:rPr lang="en-US" sz="2100"/>
              <a:t>{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</a:rPr>
              <a:t>cout</a:t>
            </a:r>
            <a:r>
              <a:rPr lang="en-US" sz="2100"/>
              <a:t>&lt;&lt;"nhap so dinh do thi n: "; 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</a:rPr>
              <a:t>cin</a:t>
            </a:r>
            <a:r>
              <a:rPr lang="en-US" sz="2100"/>
              <a:t>&gt;&gt;n;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</a:rPr>
              <a:t>for</a:t>
            </a:r>
            <a:r>
              <a:rPr lang="en-US" sz="2100"/>
              <a:t>(</a:t>
            </a:r>
            <a:r>
              <a:rPr lang="en-US" sz="2100">
                <a:solidFill>
                  <a:srgbClr val="0070C0"/>
                </a:solidFill>
              </a:rPr>
              <a:t>int</a:t>
            </a:r>
            <a:r>
              <a:rPr lang="en-US" sz="2100"/>
              <a:t> i=0;i&lt;n;i++)</a:t>
            </a:r>
          </a:p>
          <a:p>
            <a:pPr marL="342900" lvl="1" indent="0">
              <a:buNone/>
            </a:pPr>
            <a:r>
              <a:rPr lang="en-US" sz="2100"/>
              <a:t>{</a:t>
            </a:r>
          </a:p>
          <a:p>
            <a:pPr marL="685800" lvl="2" indent="0">
              <a:buNone/>
            </a:pPr>
            <a:r>
              <a:rPr lang="en-US" sz="2100">
                <a:solidFill>
                  <a:srgbClr val="0070C0"/>
                </a:solidFill>
              </a:rPr>
              <a:t>cout</a:t>
            </a:r>
            <a:r>
              <a:rPr lang="en-US" sz="2100"/>
              <a:t>&lt;&lt;"nhap vao dong thu "&lt;&lt;i+1&lt;&lt;": ";</a:t>
            </a:r>
          </a:p>
          <a:p>
            <a:pPr marL="685800" lvl="2" indent="0">
              <a:buNone/>
            </a:pPr>
            <a:r>
              <a:rPr lang="en-US" sz="2100">
                <a:solidFill>
                  <a:srgbClr val="0070C0"/>
                </a:solidFill>
              </a:rPr>
              <a:t>for</a:t>
            </a:r>
            <a:r>
              <a:rPr lang="en-US" sz="2100"/>
              <a:t>(</a:t>
            </a:r>
            <a:r>
              <a:rPr lang="en-US" sz="2100">
                <a:solidFill>
                  <a:srgbClr val="0070C0"/>
                </a:solidFill>
              </a:rPr>
              <a:t>int</a:t>
            </a:r>
            <a:r>
              <a:rPr lang="en-US" sz="2100"/>
              <a:t> j=0;j&lt;n;j++)</a:t>
            </a:r>
          </a:p>
          <a:p>
            <a:pPr marL="685800" lvl="2" indent="0">
              <a:buNone/>
            </a:pPr>
            <a:r>
              <a:rPr lang="en-US" sz="2100">
                <a:solidFill>
                  <a:srgbClr val="0070C0"/>
                </a:solidFill>
              </a:rPr>
              <a:t>	cin</a:t>
            </a:r>
            <a:r>
              <a:rPr lang="en-US" sz="2100"/>
              <a:t>&gt;&gt;A[i][j];</a:t>
            </a:r>
          </a:p>
          <a:p>
            <a:pPr marL="342900" lvl="1" indent="0">
              <a:buNone/>
            </a:pPr>
            <a:r>
              <a:rPr lang="en-US" sz="2100"/>
              <a:t>}</a:t>
            </a:r>
          </a:p>
          <a:p>
            <a:pPr marL="0" indent="0">
              <a:buNone/>
            </a:pPr>
            <a:r>
              <a:rPr lang="en-US" sz="2100"/>
              <a:t>}</a:t>
            </a:r>
            <a:endParaRPr lang="en-US" sz="5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0CFBDF-6B51-4128-B3AF-F462AF881FE5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485900"/>
            <a:ext cx="8149457" cy="4953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XUẤT MA TRẬN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8" y="2337416"/>
            <a:ext cx="8149457" cy="34604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void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C00000"/>
                </a:solidFill>
              </a:rPr>
              <a:t>output</a:t>
            </a:r>
            <a:r>
              <a:rPr lang="en-US" sz="2100" dirty="0"/>
              <a:t>()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for</a:t>
            </a:r>
            <a:r>
              <a:rPr lang="en-US" sz="2100" dirty="0"/>
              <a:t>(</a:t>
            </a:r>
            <a:r>
              <a:rPr lang="en-US" sz="2100" dirty="0">
                <a:solidFill>
                  <a:srgbClr val="0070C0"/>
                </a:solidFill>
              </a:rPr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=0;i&lt;</a:t>
            </a:r>
            <a:r>
              <a:rPr lang="en-US" sz="2100" dirty="0" err="1"/>
              <a:t>n;i</a:t>
            </a:r>
            <a:r>
              <a:rPr lang="en-US" sz="2100" dirty="0"/>
              <a:t>++)</a:t>
            </a:r>
          </a:p>
          <a:p>
            <a:pPr marL="342900" lvl="1" indent="0">
              <a:buNone/>
            </a:pPr>
            <a:r>
              <a:rPr lang="en-US" sz="2100" dirty="0"/>
              <a:t>{</a:t>
            </a:r>
          </a:p>
          <a:p>
            <a:pPr marL="685800" lvl="2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for</a:t>
            </a:r>
            <a:r>
              <a:rPr lang="en-US" sz="2100" dirty="0"/>
              <a:t>(</a:t>
            </a:r>
            <a:r>
              <a:rPr lang="en-US" sz="2100" dirty="0">
                <a:solidFill>
                  <a:srgbClr val="0070C0"/>
                </a:solidFill>
              </a:rPr>
              <a:t>int</a:t>
            </a:r>
            <a:r>
              <a:rPr lang="en-US" sz="2100" dirty="0"/>
              <a:t> j=0;j&lt;</a:t>
            </a:r>
            <a:r>
              <a:rPr lang="en-US" sz="2100" dirty="0" err="1"/>
              <a:t>n;j</a:t>
            </a:r>
            <a:r>
              <a:rPr lang="en-US" sz="2100" dirty="0"/>
              <a:t>++)</a:t>
            </a:r>
          </a:p>
          <a:p>
            <a:pPr marL="685800" lvl="2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	</a:t>
            </a:r>
            <a:r>
              <a:rPr lang="en-US" sz="2100" dirty="0" err="1">
                <a:solidFill>
                  <a:srgbClr val="0070C0"/>
                </a:solidFill>
              </a:rPr>
              <a:t>cout</a:t>
            </a:r>
            <a:r>
              <a:rPr lang="en-US" sz="2100" dirty="0">
                <a:solidFill>
                  <a:srgbClr val="0070C0"/>
                </a:solidFill>
              </a:rPr>
              <a:t>&lt;&lt;</a:t>
            </a:r>
            <a:r>
              <a:rPr lang="en-US" sz="2100" dirty="0"/>
              <a:t>A[</a:t>
            </a:r>
            <a:r>
              <a:rPr lang="en-US" sz="2100" dirty="0" err="1"/>
              <a:t>i</a:t>
            </a:r>
            <a:r>
              <a:rPr lang="en-US" sz="2100" dirty="0"/>
              <a:t>][j]&lt;&lt;“ ”;</a:t>
            </a:r>
          </a:p>
          <a:p>
            <a:pPr marL="685800" lvl="2" indent="0">
              <a:buNone/>
            </a:pPr>
            <a:r>
              <a:rPr lang="en-US" sz="2100" dirty="0" err="1">
                <a:solidFill>
                  <a:srgbClr val="0070C0"/>
                </a:solidFill>
              </a:rPr>
              <a:t>cout</a:t>
            </a:r>
            <a:r>
              <a:rPr lang="en-US" sz="2100" dirty="0">
                <a:solidFill>
                  <a:srgbClr val="0070C0"/>
                </a:solidFill>
              </a:rPr>
              <a:t>&lt;&lt;</a:t>
            </a:r>
            <a:r>
              <a:rPr lang="en-US" sz="2100" dirty="0" err="1"/>
              <a:t>endl</a:t>
            </a:r>
            <a:r>
              <a:rPr lang="en-US" sz="2100" dirty="0"/>
              <a:t>;</a:t>
            </a:r>
          </a:p>
          <a:p>
            <a:pPr marL="342900" lvl="1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}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45E5B-88BD-4983-BFE6-05896F52268B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TRẬN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9" y="1447800"/>
            <a:ext cx="7886700" cy="531314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DANH SÁCH KỀ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1618" y="2069053"/>
            <a:ext cx="8520932" cy="375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Với mỗi đỉnh </a:t>
            </a:r>
            <a:r>
              <a:rPr lang="en-US" sz="27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u</a:t>
            </a: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của đồ thị ta sẽ xây dựng </a:t>
            </a:r>
            <a:r>
              <a:rPr lang="en-US" sz="27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một danh sách </a:t>
            </a: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(danh sách liên kết đơn).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Mỗi danh sách gồm phần tử đầu tiên là các đỉnh u (các đỉnh đồ thị), các phần tử trong danh sách là các đỉnh v (u kề v).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Một đồ thị </a:t>
            </a: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được biểu diễn bằng một mảng danh sách kề.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95DFC-16C5-4653-A14B-C32B6C7C41A8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9" y="1485251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b="1" dirty="0">
                <a:ln/>
                <a:solidFill>
                  <a:schemeClr val="accent4"/>
                </a:solidFill>
              </a:rPr>
              <a:t>: 3.8</a:t>
            </a:r>
          </a:p>
        </p:txBody>
      </p:sp>
      <p:sp>
        <p:nvSpPr>
          <p:cNvPr id="4" name="Oval 3"/>
          <p:cNvSpPr/>
          <p:nvPr/>
        </p:nvSpPr>
        <p:spPr>
          <a:xfrm>
            <a:off x="7366131" y="174579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412636" y="3152949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56430" y="253110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98875" y="161806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21977" y="254343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45202" y="317839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5202" y="226946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6"/>
            <a:endCxn id="5" idx="2"/>
          </p:cNvCxnSpPr>
          <p:nvPr/>
        </p:nvCxnSpPr>
        <p:spPr>
          <a:xfrm flipV="1">
            <a:off x="6592539" y="3275805"/>
            <a:ext cx="820097" cy="2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6" idx="4"/>
          </p:cNvCxnSpPr>
          <p:nvPr/>
        </p:nvCxnSpPr>
        <p:spPr>
          <a:xfrm flipV="1">
            <a:off x="7623751" y="2776821"/>
            <a:ext cx="356348" cy="412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6" idx="1"/>
          </p:cNvCxnSpPr>
          <p:nvPr/>
        </p:nvCxnSpPr>
        <p:spPr>
          <a:xfrm>
            <a:off x="6409990" y="1827797"/>
            <a:ext cx="1482662" cy="739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7" idx="3"/>
          </p:cNvCxnSpPr>
          <p:nvPr/>
        </p:nvCxnSpPr>
        <p:spPr>
          <a:xfrm flipV="1">
            <a:off x="5033092" y="1827797"/>
            <a:ext cx="1202005" cy="751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8" idx="5"/>
          </p:cNvCxnSpPr>
          <p:nvPr/>
        </p:nvCxnSpPr>
        <p:spPr>
          <a:xfrm flipH="1" flipV="1">
            <a:off x="5033092" y="2753161"/>
            <a:ext cx="1348331" cy="461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2"/>
          </p:cNvCxnSpPr>
          <p:nvPr/>
        </p:nvCxnSpPr>
        <p:spPr>
          <a:xfrm>
            <a:off x="6592540" y="2392318"/>
            <a:ext cx="1263890" cy="26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9" idx="0"/>
          </p:cNvCxnSpPr>
          <p:nvPr/>
        </p:nvCxnSpPr>
        <p:spPr>
          <a:xfrm flipH="1">
            <a:off x="6468870" y="2515174"/>
            <a:ext cx="1" cy="6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8" idx="6"/>
          </p:cNvCxnSpPr>
          <p:nvPr/>
        </p:nvCxnSpPr>
        <p:spPr>
          <a:xfrm flipH="1">
            <a:off x="5069314" y="2392318"/>
            <a:ext cx="1275888" cy="273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10" idx="0"/>
          </p:cNvCxnSpPr>
          <p:nvPr/>
        </p:nvCxnSpPr>
        <p:spPr>
          <a:xfrm>
            <a:off x="6322544" y="1863781"/>
            <a:ext cx="146327" cy="405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3"/>
          </p:cNvCxnSpPr>
          <p:nvPr/>
        </p:nvCxnSpPr>
        <p:spPr>
          <a:xfrm flipV="1">
            <a:off x="6556316" y="2740837"/>
            <a:ext cx="1336335" cy="473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7" idx="6"/>
          </p:cNvCxnSpPr>
          <p:nvPr/>
        </p:nvCxnSpPr>
        <p:spPr>
          <a:xfrm flipH="1" flipV="1">
            <a:off x="6446212" y="1740925"/>
            <a:ext cx="919919" cy="127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6" idx="0"/>
          </p:cNvCxnSpPr>
          <p:nvPr/>
        </p:nvCxnSpPr>
        <p:spPr>
          <a:xfrm>
            <a:off x="7489799" y="1991504"/>
            <a:ext cx="490299" cy="53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82646" y="316098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21071" y="2220876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58525" y="232916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4560" y="125788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28303" y="3089256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64625" y="248609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6171" y="156316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804811" y="3643853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234100" y="3619829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55176" y="3643853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56" name="Oval 55"/>
          <p:cNvSpPr/>
          <p:nvPr/>
        </p:nvSpPr>
        <p:spPr>
          <a:xfrm>
            <a:off x="1864682" y="3683435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045260" y="3649797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74548" y="3625248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30243" y="3642396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60" name="Oval 59"/>
          <p:cNvSpPr/>
          <p:nvPr/>
        </p:nvSpPr>
        <p:spPr>
          <a:xfrm>
            <a:off x="3105130" y="3688853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391997" y="3665256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21286" y="3631259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75175" y="3655283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85" name="Oval 84"/>
          <p:cNvSpPr/>
          <p:nvPr/>
        </p:nvSpPr>
        <p:spPr>
          <a:xfrm>
            <a:off x="4451868" y="3694865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86" name="Straight Connector 85"/>
          <p:cNvCxnSpPr/>
          <p:nvPr/>
        </p:nvCxnSpPr>
        <p:spPr>
          <a:xfrm>
            <a:off x="5733609" y="3649797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162898" y="3635863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11073" y="3661226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89" name="Oval 88"/>
          <p:cNvSpPr/>
          <p:nvPr/>
        </p:nvSpPr>
        <p:spPr>
          <a:xfrm>
            <a:off x="5793480" y="3699469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0" name="Rectangle 89"/>
          <p:cNvSpPr/>
          <p:nvPr/>
        </p:nvSpPr>
        <p:spPr>
          <a:xfrm>
            <a:off x="6467575" y="3650713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91" name="Straight Arrow Connector 90"/>
          <p:cNvCxnSpPr>
            <a:stCxn id="56" idx="6"/>
            <a:endCxn id="59" idx="1"/>
          </p:cNvCxnSpPr>
          <p:nvPr/>
        </p:nvCxnSpPr>
        <p:spPr>
          <a:xfrm>
            <a:off x="2027968" y="3764264"/>
            <a:ext cx="402275" cy="1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6"/>
            <a:endCxn id="63" idx="1"/>
          </p:cNvCxnSpPr>
          <p:nvPr/>
        </p:nvCxnSpPr>
        <p:spPr>
          <a:xfrm flipV="1">
            <a:off x="3268416" y="3769371"/>
            <a:ext cx="506759" cy="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6"/>
            <a:endCxn id="88" idx="1"/>
          </p:cNvCxnSpPr>
          <p:nvPr/>
        </p:nvCxnSpPr>
        <p:spPr>
          <a:xfrm>
            <a:off x="4615154" y="3775695"/>
            <a:ext cx="495919" cy="25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6"/>
            <a:endCxn id="90" idx="1"/>
          </p:cNvCxnSpPr>
          <p:nvPr/>
        </p:nvCxnSpPr>
        <p:spPr>
          <a:xfrm flipV="1">
            <a:off x="5956766" y="3775711"/>
            <a:ext cx="510809" cy="4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527293" y="3638154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804811" y="4023192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234100" y="3999168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155176" y="4023192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28" name="Oval 127"/>
          <p:cNvSpPr/>
          <p:nvPr/>
        </p:nvSpPr>
        <p:spPr>
          <a:xfrm>
            <a:off x="1864682" y="4062774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045260" y="4029136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474548" y="4004587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430243" y="4021735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32" name="Oval 131"/>
          <p:cNvSpPr/>
          <p:nvPr/>
        </p:nvSpPr>
        <p:spPr>
          <a:xfrm>
            <a:off x="3105130" y="4068193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4391997" y="4044595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821286" y="4010598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75175" y="4034622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36" name="Oval 135"/>
          <p:cNvSpPr/>
          <p:nvPr/>
        </p:nvSpPr>
        <p:spPr>
          <a:xfrm>
            <a:off x="4451868" y="4074204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8" name="Rectangle 137"/>
          <p:cNvSpPr/>
          <p:nvPr/>
        </p:nvSpPr>
        <p:spPr>
          <a:xfrm>
            <a:off x="5162898" y="4015203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111073" y="4040565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40" name="Oval 139"/>
          <p:cNvSpPr/>
          <p:nvPr/>
        </p:nvSpPr>
        <p:spPr>
          <a:xfrm>
            <a:off x="5793480" y="4078808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1" name="Rectangle 140"/>
          <p:cNvSpPr/>
          <p:nvPr/>
        </p:nvSpPr>
        <p:spPr>
          <a:xfrm>
            <a:off x="7785858" y="4047230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42" name="Straight Arrow Connector 141"/>
          <p:cNvCxnSpPr>
            <a:stCxn id="128" idx="6"/>
            <a:endCxn id="131" idx="1"/>
          </p:cNvCxnSpPr>
          <p:nvPr/>
        </p:nvCxnSpPr>
        <p:spPr>
          <a:xfrm>
            <a:off x="2027968" y="4143603"/>
            <a:ext cx="402275" cy="1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2" idx="6"/>
            <a:endCxn id="135" idx="1"/>
          </p:cNvCxnSpPr>
          <p:nvPr/>
        </p:nvCxnSpPr>
        <p:spPr>
          <a:xfrm flipV="1">
            <a:off x="3268416" y="4148710"/>
            <a:ext cx="506759" cy="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6" idx="6"/>
            <a:endCxn id="139" idx="1"/>
          </p:cNvCxnSpPr>
          <p:nvPr/>
        </p:nvCxnSpPr>
        <p:spPr>
          <a:xfrm>
            <a:off x="4615154" y="4155034"/>
            <a:ext cx="495919" cy="25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94" idx="3"/>
            <a:endCxn id="141" idx="1"/>
          </p:cNvCxnSpPr>
          <p:nvPr/>
        </p:nvCxnSpPr>
        <p:spPr>
          <a:xfrm>
            <a:off x="7298839" y="4166932"/>
            <a:ext cx="487019" cy="52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7896501" y="4043081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804811" y="4387278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34100" y="4363254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155176" y="4387278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51" name="Oval 150"/>
          <p:cNvSpPr/>
          <p:nvPr/>
        </p:nvSpPr>
        <p:spPr>
          <a:xfrm>
            <a:off x="1864682" y="4426860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045260" y="4393222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474548" y="4368673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430243" y="4385821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55" name="Oval 154"/>
          <p:cNvSpPr/>
          <p:nvPr/>
        </p:nvSpPr>
        <p:spPr>
          <a:xfrm>
            <a:off x="3105130" y="4432279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4391997" y="4408681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821286" y="4374684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775175" y="4398708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59" name="Oval 158"/>
          <p:cNvSpPr/>
          <p:nvPr/>
        </p:nvSpPr>
        <p:spPr>
          <a:xfrm>
            <a:off x="4451868" y="4438290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733609" y="4393222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162898" y="4379289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5111073" y="4404651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63" name="Oval 162"/>
          <p:cNvSpPr/>
          <p:nvPr/>
        </p:nvSpPr>
        <p:spPr>
          <a:xfrm>
            <a:off x="5793480" y="4442894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65" name="Straight Arrow Connector 164"/>
          <p:cNvCxnSpPr>
            <a:stCxn id="151" idx="6"/>
            <a:endCxn id="154" idx="1"/>
          </p:cNvCxnSpPr>
          <p:nvPr/>
        </p:nvCxnSpPr>
        <p:spPr>
          <a:xfrm>
            <a:off x="2027968" y="4507689"/>
            <a:ext cx="402275" cy="1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5" idx="6"/>
            <a:endCxn id="158" idx="1"/>
          </p:cNvCxnSpPr>
          <p:nvPr/>
        </p:nvCxnSpPr>
        <p:spPr>
          <a:xfrm flipV="1">
            <a:off x="3268416" y="4512796"/>
            <a:ext cx="506759" cy="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9" idx="6"/>
            <a:endCxn id="162" idx="1"/>
          </p:cNvCxnSpPr>
          <p:nvPr/>
        </p:nvCxnSpPr>
        <p:spPr>
          <a:xfrm>
            <a:off x="4615154" y="4519120"/>
            <a:ext cx="495919" cy="25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3" idx="6"/>
            <a:endCxn id="309" idx="1"/>
          </p:cNvCxnSpPr>
          <p:nvPr/>
        </p:nvCxnSpPr>
        <p:spPr>
          <a:xfrm flipV="1">
            <a:off x="5956766" y="4519271"/>
            <a:ext cx="442223" cy="4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804811" y="4777328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1234100" y="4753304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155176" y="4777328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26" name="Oval 225"/>
          <p:cNvSpPr/>
          <p:nvPr/>
        </p:nvSpPr>
        <p:spPr>
          <a:xfrm>
            <a:off x="1864682" y="4816910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3034013" y="4783272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463302" y="4758723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2418996" y="4775871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30" name="Oval 229"/>
          <p:cNvSpPr/>
          <p:nvPr/>
        </p:nvSpPr>
        <p:spPr>
          <a:xfrm>
            <a:off x="3093884" y="4822328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5731739" y="4776018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5161027" y="4742022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5114916" y="4766046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34" name="Oval 233"/>
          <p:cNvSpPr/>
          <p:nvPr/>
        </p:nvSpPr>
        <p:spPr>
          <a:xfrm>
            <a:off x="5791609" y="4805627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7073351" y="4760559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6502639" y="4746626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6450814" y="4771989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38" name="Oval 237"/>
          <p:cNvSpPr/>
          <p:nvPr/>
        </p:nvSpPr>
        <p:spPr>
          <a:xfrm>
            <a:off x="7133221" y="4810232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9" name="Rectangle 238"/>
          <p:cNvSpPr/>
          <p:nvPr/>
        </p:nvSpPr>
        <p:spPr>
          <a:xfrm>
            <a:off x="7807317" y="4761476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240" name="Straight Arrow Connector 239"/>
          <p:cNvCxnSpPr>
            <a:stCxn id="226" idx="6"/>
            <a:endCxn id="228" idx="1"/>
          </p:cNvCxnSpPr>
          <p:nvPr/>
        </p:nvCxnSpPr>
        <p:spPr>
          <a:xfrm flipV="1">
            <a:off x="2027968" y="4896402"/>
            <a:ext cx="435334" cy="13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30" idx="6"/>
            <a:endCxn id="193" idx="1"/>
          </p:cNvCxnSpPr>
          <p:nvPr/>
        </p:nvCxnSpPr>
        <p:spPr>
          <a:xfrm flipV="1">
            <a:off x="3257170" y="4895707"/>
            <a:ext cx="518249" cy="74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4" idx="6"/>
            <a:endCxn id="237" idx="1"/>
          </p:cNvCxnSpPr>
          <p:nvPr/>
        </p:nvCxnSpPr>
        <p:spPr>
          <a:xfrm>
            <a:off x="5954895" y="4886457"/>
            <a:ext cx="495919" cy="25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8" idx="6"/>
            <a:endCxn id="239" idx="1"/>
          </p:cNvCxnSpPr>
          <p:nvPr/>
        </p:nvCxnSpPr>
        <p:spPr>
          <a:xfrm flipV="1">
            <a:off x="7296508" y="4886474"/>
            <a:ext cx="510809" cy="4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7945537" y="4745980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45" name="Straight Connector 244"/>
          <p:cNvCxnSpPr/>
          <p:nvPr/>
        </p:nvCxnSpPr>
        <p:spPr>
          <a:xfrm>
            <a:off x="1796573" y="5197152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225861" y="5173128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6937" y="5197152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48" name="Oval 247"/>
          <p:cNvSpPr/>
          <p:nvPr/>
        </p:nvSpPr>
        <p:spPr>
          <a:xfrm>
            <a:off x="1856443" y="5236734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9" name="Straight Connector 248"/>
          <p:cNvCxnSpPr/>
          <p:nvPr/>
        </p:nvCxnSpPr>
        <p:spPr>
          <a:xfrm>
            <a:off x="3037021" y="5203096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2466309" y="5178547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2422004" y="5195695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52" name="Oval 251"/>
          <p:cNvSpPr/>
          <p:nvPr/>
        </p:nvSpPr>
        <p:spPr>
          <a:xfrm>
            <a:off x="3096892" y="5242153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4383758" y="5218555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3813047" y="5184558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3766936" y="5208582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56" name="Oval 255"/>
          <p:cNvSpPr/>
          <p:nvPr/>
        </p:nvSpPr>
        <p:spPr>
          <a:xfrm>
            <a:off x="4443629" y="5248164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1" name="Rectangle 260"/>
          <p:cNvSpPr/>
          <p:nvPr/>
        </p:nvSpPr>
        <p:spPr>
          <a:xfrm>
            <a:off x="5341068" y="5213132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262" name="Straight Arrow Connector 261"/>
          <p:cNvCxnSpPr>
            <a:stCxn id="248" idx="6"/>
            <a:endCxn id="251" idx="1"/>
          </p:cNvCxnSpPr>
          <p:nvPr/>
        </p:nvCxnSpPr>
        <p:spPr>
          <a:xfrm>
            <a:off x="2019729" y="5317563"/>
            <a:ext cx="402275" cy="1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52" idx="6"/>
            <a:endCxn id="255" idx="1"/>
          </p:cNvCxnSpPr>
          <p:nvPr/>
        </p:nvCxnSpPr>
        <p:spPr>
          <a:xfrm flipV="1">
            <a:off x="3260177" y="5322670"/>
            <a:ext cx="506759" cy="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6" idx="6"/>
            <a:endCxn id="261" idx="1"/>
          </p:cNvCxnSpPr>
          <p:nvPr/>
        </p:nvCxnSpPr>
        <p:spPr>
          <a:xfrm>
            <a:off x="4606915" y="5328994"/>
            <a:ext cx="734153" cy="91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416761" y="5207713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67" name="Straight Connector 266"/>
          <p:cNvCxnSpPr/>
          <p:nvPr/>
        </p:nvCxnSpPr>
        <p:spPr>
          <a:xfrm>
            <a:off x="1804811" y="5569775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1234100" y="5545751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1155176" y="5569775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70" name="Oval 269"/>
          <p:cNvSpPr/>
          <p:nvPr/>
        </p:nvSpPr>
        <p:spPr>
          <a:xfrm>
            <a:off x="1864682" y="5609357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3045260" y="5575719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474548" y="5551170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430243" y="5568318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74" name="Oval 273"/>
          <p:cNvSpPr/>
          <p:nvPr/>
        </p:nvSpPr>
        <p:spPr>
          <a:xfrm>
            <a:off x="3105130" y="5614775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4391997" y="5591178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3821286" y="5557181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3775175" y="5581205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78" name="Oval 277"/>
          <p:cNvSpPr/>
          <p:nvPr/>
        </p:nvSpPr>
        <p:spPr>
          <a:xfrm>
            <a:off x="4451868" y="5620787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5733609" y="5575719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5162898" y="5561785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5111073" y="5587148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82" name="Oval 281"/>
          <p:cNvSpPr/>
          <p:nvPr/>
        </p:nvSpPr>
        <p:spPr>
          <a:xfrm>
            <a:off x="5793480" y="5625391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84" name="Straight Arrow Connector 283"/>
          <p:cNvCxnSpPr>
            <a:stCxn id="270" idx="6"/>
            <a:endCxn id="273" idx="1"/>
          </p:cNvCxnSpPr>
          <p:nvPr/>
        </p:nvCxnSpPr>
        <p:spPr>
          <a:xfrm>
            <a:off x="2027968" y="5690186"/>
            <a:ext cx="402275" cy="1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74" idx="6"/>
            <a:endCxn id="277" idx="1"/>
          </p:cNvCxnSpPr>
          <p:nvPr/>
        </p:nvCxnSpPr>
        <p:spPr>
          <a:xfrm flipV="1">
            <a:off x="3268416" y="5695293"/>
            <a:ext cx="506759" cy="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8" idx="6"/>
            <a:endCxn id="281" idx="1"/>
          </p:cNvCxnSpPr>
          <p:nvPr/>
        </p:nvCxnSpPr>
        <p:spPr>
          <a:xfrm>
            <a:off x="4615154" y="5701617"/>
            <a:ext cx="495919" cy="25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6"/>
            <a:endCxn id="320" idx="1"/>
          </p:cNvCxnSpPr>
          <p:nvPr/>
        </p:nvCxnSpPr>
        <p:spPr>
          <a:xfrm>
            <a:off x="5956766" y="5706221"/>
            <a:ext cx="326634" cy="89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6450814" y="4024587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6398989" y="4049950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295" name="Oval 294"/>
          <p:cNvSpPr/>
          <p:nvPr/>
        </p:nvSpPr>
        <p:spPr>
          <a:xfrm>
            <a:off x="7081396" y="4088193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96" name="Straight Connector 295"/>
          <p:cNvCxnSpPr/>
          <p:nvPr/>
        </p:nvCxnSpPr>
        <p:spPr>
          <a:xfrm>
            <a:off x="5733609" y="4029628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021526" y="4061576"/>
            <a:ext cx="0" cy="23837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139" idx="3"/>
            <a:endCxn id="294" idx="1"/>
          </p:cNvCxnSpPr>
          <p:nvPr/>
        </p:nvCxnSpPr>
        <p:spPr>
          <a:xfrm>
            <a:off x="6010923" y="4157547"/>
            <a:ext cx="388066" cy="93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7785858" y="4399570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306" name="Straight Arrow Connector 305"/>
          <p:cNvCxnSpPr>
            <a:stCxn id="309" idx="3"/>
            <a:endCxn id="305" idx="1"/>
          </p:cNvCxnSpPr>
          <p:nvPr/>
        </p:nvCxnSpPr>
        <p:spPr>
          <a:xfrm>
            <a:off x="7298839" y="4519272"/>
            <a:ext cx="487019" cy="52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7840016" y="4386888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6450814" y="4376927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6398989" y="4402290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10" name="Oval 309"/>
          <p:cNvSpPr/>
          <p:nvPr/>
        </p:nvSpPr>
        <p:spPr>
          <a:xfrm>
            <a:off x="7081396" y="4440533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7021526" y="4413915"/>
            <a:ext cx="0" cy="2407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905936" y="5586797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6335225" y="5572863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6283400" y="5598226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21" name="Oval 320"/>
          <p:cNvSpPr/>
          <p:nvPr/>
        </p:nvSpPr>
        <p:spPr>
          <a:xfrm>
            <a:off x="6965807" y="5636469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24" name="Straight Arrow Connector 323"/>
          <p:cNvCxnSpPr>
            <a:cxnSpLocks/>
            <a:stCxn id="320" idx="3"/>
            <a:endCxn id="205" idx="1"/>
          </p:cNvCxnSpPr>
          <p:nvPr/>
        </p:nvCxnSpPr>
        <p:spPr>
          <a:xfrm flipV="1">
            <a:off x="7183250" y="5705071"/>
            <a:ext cx="300060" cy="101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804811" y="5962479"/>
            <a:ext cx="0" cy="228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234100" y="5938455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1155176" y="5962479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32" name="Oval 331"/>
          <p:cNvSpPr/>
          <p:nvPr/>
        </p:nvSpPr>
        <p:spPr>
          <a:xfrm>
            <a:off x="1864682" y="6002061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33" name="Straight Connector 332"/>
          <p:cNvCxnSpPr/>
          <p:nvPr/>
        </p:nvCxnSpPr>
        <p:spPr>
          <a:xfrm>
            <a:off x="3045260" y="5968423"/>
            <a:ext cx="0" cy="2393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2474548" y="5943874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2430243" y="5961022"/>
            <a:ext cx="899851" cy="246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36" name="Oval 335"/>
          <p:cNvSpPr/>
          <p:nvPr/>
        </p:nvSpPr>
        <p:spPr>
          <a:xfrm>
            <a:off x="3105130" y="6007480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37" name="Straight Connector 336"/>
          <p:cNvCxnSpPr/>
          <p:nvPr/>
        </p:nvCxnSpPr>
        <p:spPr>
          <a:xfrm>
            <a:off x="4391997" y="5983882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3821286" y="5949885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3775175" y="5973909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340" name="Oval 339"/>
          <p:cNvSpPr/>
          <p:nvPr/>
        </p:nvSpPr>
        <p:spPr>
          <a:xfrm>
            <a:off x="4451868" y="6013491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1" name="Rectangle 340"/>
          <p:cNvSpPr/>
          <p:nvPr/>
        </p:nvSpPr>
        <p:spPr>
          <a:xfrm>
            <a:off x="5349306" y="5978459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342" name="Straight Arrow Connector 341"/>
          <p:cNvCxnSpPr>
            <a:stCxn id="332" idx="6"/>
            <a:endCxn id="335" idx="1"/>
          </p:cNvCxnSpPr>
          <p:nvPr/>
        </p:nvCxnSpPr>
        <p:spPr>
          <a:xfrm>
            <a:off x="2027968" y="6082890"/>
            <a:ext cx="402275" cy="1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6" idx="6"/>
            <a:endCxn id="339" idx="1"/>
          </p:cNvCxnSpPr>
          <p:nvPr/>
        </p:nvCxnSpPr>
        <p:spPr>
          <a:xfrm flipV="1">
            <a:off x="3268416" y="6087997"/>
            <a:ext cx="506759" cy="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40" idx="6"/>
            <a:endCxn id="341" idx="1"/>
          </p:cNvCxnSpPr>
          <p:nvPr/>
        </p:nvCxnSpPr>
        <p:spPr>
          <a:xfrm>
            <a:off x="4615153" y="6094321"/>
            <a:ext cx="734153" cy="91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5425000" y="5973040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392241" y="4791592"/>
            <a:ext cx="0" cy="2073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821529" y="4757595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775419" y="4781619"/>
            <a:ext cx="899851" cy="2281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94" name="Oval 193"/>
          <p:cNvSpPr/>
          <p:nvPr/>
        </p:nvSpPr>
        <p:spPr>
          <a:xfrm>
            <a:off x="4452112" y="4821201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6" name="Straight Arrow Connector 195"/>
          <p:cNvCxnSpPr>
            <a:stCxn id="194" idx="6"/>
            <a:endCxn id="233" idx="1"/>
          </p:cNvCxnSpPr>
          <p:nvPr/>
        </p:nvCxnSpPr>
        <p:spPr>
          <a:xfrm flipV="1">
            <a:off x="4615398" y="4880134"/>
            <a:ext cx="499519" cy="218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02536" y="3619829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First[0]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2134" y="3980769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First[1]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02536" y="4354419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First[2]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02536" y="4742022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First[3]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90656" y="5161827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First[4]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02536" y="5543087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First[5]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83795" y="5922922"/>
            <a:ext cx="985453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First[6]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FACDA0F-528B-49BD-90FE-864E2C0624A5}"/>
              </a:ext>
            </a:extLst>
          </p:cNvPr>
          <p:cNvSpPr/>
          <p:nvPr/>
        </p:nvSpPr>
        <p:spPr>
          <a:xfrm>
            <a:off x="7535136" y="5562726"/>
            <a:ext cx="570712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DE432A9-C1E3-464B-8C62-D52BB5F5F715}"/>
              </a:ext>
            </a:extLst>
          </p:cNvPr>
          <p:cNvSpPr/>
          <p:nvPr/>
        </p:nvSpPr>
        <p:spPr>
          <a:xfrm>
            <a:off x="7483311" y="5588089"/>
            <a:ext cx="899851" cy="233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564C886-ED32-40E0-8844-928F60E27BF8}"/>
              </a:ext>
            </a:extLst>
          </p:cNvPr>
          <p:cNvCxnSpPr/>
          <p:nvPr/>
        </p:nvCxnSpPr>
        <p:spPr>
          <a:xfrm>
            <a:off x="8115162" y="5571114"/>
            <a:ext cx="0" cy="2508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6B2DBE93-BDB4-4C0E-A518-814A82985D8D}"/>
              </a:ext>
            </a:extLst>
          </p:cNvPr>
          <p:cNvSpPr/>
          <p:nvPr/>
        </p:nvSpPr>
        <p:spPr>
          <a:xfrm>
            <a:off x="8175033" y="5620787"/>
            <a:ext cx="163286" cy="16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F8B419-6DD3-4FFA-8D71-3CFAFD5EA01B}"/>
              </a:ext>
            </a:extLst>
          </p:cNvPr>
          <p:cNvSpPr/>
          <p:nvPr/>
        </p:nvSpPr>
        <p:spPr>
          <a:xfrm>
            <a:off x="8735046" y="5593924"/>
            <a:ext cx="203488" cy="2499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93E808-1F9B-415F-B980-7C99D666FA50}"/>
              </a:ext>
            </a:extLst>
          </p:cNvPr>
          <p:cNvCxnSpPr>
            <a:cxnSpLocks/>
            <a:stCxn id="205" idx="3"/>
            <a:endCxn id="209" idx="1"/>
          </p:cNvCxnSpPr>
          <p:nvPr/>
        </p:nvCxnSpPr>
        <p:spPr>
          <a:xfrm>
            <a:off x="8383162" y="5705071"/>
            <a:ext cx="351884" cy="138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18FDF8A-B919-4C0B-B3B0-B0EDB8403963}"/>
              </a:ext>
            </a:extLst>
          </p:cNvPr>
          <p:cNvSpPr/>
          <p:nvPr/>
        </p:nvSpPr>
        <p:spPr>
          <a:xfrm>
            <a:off x="8421648" y="5372520"/>
            <a:ext cx="793868" cy="27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06" name="Title 1">
            <a:extLst>
              <a:ext uri="{FF2B5EF4-FFF2-40B4-BE49-F238E27FC236}">
                <a16:creationId xmlns:a16="http://schemas.microsoft.com/office/drawing/2014/main" id="{52C46611-CAEE-48F9-B164-D59FBC491297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54" grpId="0"/>
      <p:bldP spid="55" grpId="0" animBg="1"/>
      <p:bldP spid="56" grpId="0" animBg="1"/>
      <p:bldP spid="58" grpId="0"/>
      <p:bldP spid="59" grpId="0" animBg="1"/>
      <p:bldP spid="60" grpId="0" animBg="1"/>
      <p:bldP spid="62" grpId="0"/>
      <p:bldP spid="63" grpId="0" animBg="1"/>
      <p:bldP spid="85" grpId="0" animBg="1"/>
      <p:bldP spid="87" grpId="0"/>
      <p:bldP spid="88" grpId="0" animBg="1"/>
      <p:bldP spid="89" grpId="0" animBg="1"/>
      <p:bldP spid="90" grpId="0" animBg="1"/>
      <p:bldP spid="95" grpId="0"/>
      <p:bldP spid="126" grpId="0"/>
      <p:bldP spid="127" grpId="0" animBg="1"/>
      <p:bldP spid="128" grpId="0" animBg="1"/>
      <p:bldP spid="130" grpId="0"/>
      <p:bldP spid="131" grpId="0" animBg="1"/>
      <p:bldP spid="132" grpId="0" animBg="1"/>
      <p:bldP spid="134" grpId="0"/>
      <p:bldP spid="135" grpId="0" animBg="1"/>
      <p:bldP spid="136" grpId="0" animBg="1"/>
      <p:bldP spid="138" grpId="0"/>
      <p:bldP spid="139" grpId="0" animBg="1"/>
      <p:bldP spid="140" grpId="0" animBg="1"/>
      <p:bldP spid="141" grpId="0" animBg="1"/>
      <p:bldP spid="146" grpId="0"/>
      <p:bldP spid="149" grpId="0"/>
      <p:bldP spid="150" grpId="0" animBg="1"/>
      <p:bldP spid="151" grpId="0" animBg="1"/>
      <p:bldP spid="153" grpId="0"/>
      <p:bldP spid="154" grpId="0" animBg="1"/>
      <p:bldP spid="155" grpId="0" animBg="1"/>
      <p:bldP spid="157" grpId="0"/>
      <p:bldP spid="158" grpId="0" animBg="1"/>
      <p:bldP spid="159" grpId="0" animBg="1"/>
      <p:bldP spid="161" grpId="0"/>
      <p:bldP spid="162" grpId="0" animBg="1"/>
      <p:bldP spid="163" grpId="0" animBg="1"/>
      <p:bldP spid="224" grpId="0"/>
      <p:bldP spid="225" grpId="0" animBg="1"/>
      <p:bldP spid="226" grpId="0" animBg="1"/>
      <p:bldP spid="228" grpId="0"/>
      <p:bldP spid="229" grpId="0" animBg="1"/>
      <p:bldP spid="230" grpId="0" animBg="1"/>
      <p:bldP spid="232" grpId="0"/>
      <p:bldP spid="233" grpId="0" animBg="1"/>
      <p:bldP spid="234" grpId="0" animBg="1"/>
      <p:bldP spid="236" grpId="0"/>
      <p:bldP spid="237" grpId="0" animBg="1"/>
      <p:bldP spid="238" grpId="0" animBg="1"/>
      <p:bldP spid="239" grpId="0" animBg="1"/>
      <p:bldP spid="244" grpId="0"/>
      <p:bldP spid="246" grpId="0"/>
      <p:bldP spid="247" grpId="0" animBg="1"/>
      <p:bldP spid="248" grpId="0" animBg="1"/>
      <p:bldP spid="250" grpId="0"/>
      <p:bldP spid="251" grpId="0" animBg="1"/>
      <p:bldP spid="252" grpId="0" animBg="1"/>
      <p:bldP spid="254" grpId="0"/>
      <p:bldP spid="255" grpId="0" animBg="1"/>
      <p:bldP spid="256" grpId="0" animBg="1"/>
      <p:bldP spid="261" grpId="0" animBg="1"/>
      <p:bldP spid="266" grpId="0"/>
      <p:bldP spid="268" grpId="0"/>
      <p:bldP spid="269" grpId="0" animBg="1"/>
      <p:bldP spid="270" grpId="0" animBg="1"/>
      <p:bldP spid="272" grpId="0"/>
      <p:bldP spid="273" grpId="0" animBg="1"/>
      <p:bldP spid="274" grpId="0" animBg="1"/>
      <p:bldP spid="276" grpId="0"/>
      <p:bldP spid="277" grpId="0" animBg="1"/>
      <p:bldP spid="278" grpId="0" animBg="1"/>
      <p:bldP spid="280" grpId="0"/>
      <p:bldP spid="281" grpId="0" animBg="1"/>
      <p:bldP spid="282" grpId="0" animBg="1"/>
      <p:bldP spid="293" grpId="0"/>
      <p:bldP spid="294" grpId="0" animBg="1"/>
      <p:bldP spid="295" grpId="0" animBg="1"/>
      <p:bldP spid="305" grpId="0" animBg="1"/>
      <p:bldP spid="307" grpId="0"/>
      <p:bldP spid="308" grpId="0"/>
      <p:bldP spid="309" grpId="0" animBg="1"/>
      <p:bldP spid="310" grpId="0" animBg="1"/>
      <p:bldP spid="319" grpId="0"/>
      <p:bldP spid="320" grpId="0" animBg="1"/>
      <p:bldP spid="321" grpId="0" animBg="1"/>
      <p:bldP spid="330" grpId="0"/>
      <p:bldP spid="331" grpId="0" animBg="1"/>
      <p:bldP spid="332" grpId="0" animBg="1"/>
      <p:bldP spid="334" grpId="0"/>
      <p:bldP spid="335" grpId="0" animBg="1"/>
      <p:bldP spid="336" grpId="0" animBg="1"/>
      <p:bldP spid="338" grpId="0"/>
      <p:bldP spid="339" grpId="0" animBg="1"/>
      <p:bldP spid="340" grpId="0" animBg="1"/>
      <p:bldP spid="341" grpId="0" animBg="1"/>
      <p:bldP spid="345" grpId="0"/>
      <p:bldP spid="192" grpId="0"/>
      <p:bldP spid="193" grpId="0" animBg="1"/>
      <p:bldP spid="194" grpId="0" animBg="1"/>
      <p:bldP spid="195" grpId="0"/>
      <p:bldP spid="197" grpId="0"/>
      <p:bldP spid="198" grpId="0"/>
      <p:bldP spid="199" grpId="0"/>
      <p:bldP spid="200" grpId="0"/>
      <p:bldP spid="201" grpId="0"/>
      <p:bldP spid="202" grpId="0"/>
      <p:bldP spid="204" grpId="0"/>
      <p:bldP spid="205" grpId="0" animBg="1"/>
      <p:bldP spid="208" grpId="0" animBg="1"/>
      <p:bldP spid="209" grpId="0" animBg="1"/>
      <p:bldP spid="2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489" y="2835759"/>
            <a:ext cx="2033001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CÀI ĐẶT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14FCD9-48D9-40C1-90F2-AFBFA7478459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8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423092"/>
            <a:ext cx="8486267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>
                <a:ln/>
                <a:solidFill>
                  <a:schemeClr val="accent4"/>
                </a:solidFill>
              </a:rPr>
              <a:t>KHAI BÁO CẤU TRÚC CHO MỘT MẢNG DANH SÁCH KỀ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2417263"/>
            <a:ext cx="7834195" cy="299293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#</a:t>
            </a:r>
            <a:r>
              <a:rPr lang="en-US" sz="1800">
                <a:solidFill>
                  <a:srgbClr val="0070C0"/>
                </a:solidFill>
              </a:rPr>
              <a:t>define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MAX </a:t>
            </a:r>
            <a:r>
              <a:rPr lang="en-US" sz="1800"/>
              <a:t>20</a:t>
            </a:r>
            <a:endParaRPr lang="en-US" sz="1800" i="1"/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70C0"/>
                </a:solidFill>
              </a:rPr>
              <a:t>struct</a:t>
            </a:r>
            <a:r>
              <a:rPr lang="en-US" sz="1800"/>
              <a:t> </a:t>
            </a:r>
            <a:r>
              <a:rPr lang="en-US" sz="1800">
                <a:solidFill>
                  <a:srgbClr val="C00000"/>
                </a:solidFill>
              </a:rPr>
              <a:t>Node</a:t>
            </a:r>
            <a:endParaRPr lang="en-US" sz="1800"/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{</a:t>
            </a:r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info;</a:t>
            </a:r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C00000"/>
                </a:solidFill>
              </a:rPr>
              <a:t> Node </a:t>
            </a:r>
            <a:r>
              <a:rPr lang="en-US" sz="1800"/>
              <a:t>*link;</a:t>
            </a:r>
          </a:p>
          <a:p>
            <a:pPr marL="0" indent="0">
              <a:buSzPct val="150000"/>
              <a:buNone/>
            </a:pPr>
            <a:r>
              <a:rPr lang="en-US" sz="1800"/>
              <a:t>};</a:t>
            </a:r>
          </a:p>
          <a:p>
            <a:pPr marL="0" lvl="2" indent="0">
              <a:spcBef>
                <a:spcPts val="750"/>
              </a:spcBef>
              <a:buSzPct val="150000"/>
              <a:buNone/>
            </a:pPr>
            <a:r>
              <a:rPr lang="en-US" sz="1800">
                <a:solidFill>
                  <a:srgbClr val="C00000"/>
                </a:solidFill>
              </a:rPr>
              <a:t>Node *</a:t>
            </a:r>
            <a:r>
              <a:rPr lang="en-US" sz="1800"/>
              <a:t>first[</a:t>
            </a:r>
            <a:r>
              <a:rPr lang="en-US" sz="1800">
                <a:solidFill>
                  <a:srgbClr val="FF0000"/>
                </a:solidFill>
              </a:rPr>
              <a:t>MAX</a:t>
            </a:r>
            <a:r>
              <a:rPr lang="en-US" sz="1800"/>
              <a:t>]; // mảng danh sách</a:t>
            </a:r>
          </a:p>
          <a:p>
            <a:pPr marL="0" lvl="2" indent="0">
              <a:spcBef>
                <a:spcPts val="750"/>
              </a:spcBef>
              <a:buSzPct val="150000"/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n; // so dinh tren do thi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140D4C-50D1-4811-900F-445D0D6216B1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1971C2-171C-4E0F-8550-F3A537D3CB7B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8268272" cy="441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“</a:t>
            </a:r>
            <a:r>
              <a:rPr lang="en-US" sz="2400" b="1" dirty="0" err="1">
                <a:solidFill>
                  <a:srgbClr val="FF0000"/>
                </a:solidFill>
              </a:rPr>
              <a:t>Đồ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thị</a:t>
            </a:r>
            <a:r>
              <a:rPr lang="en-US" sz="2400" dirty="0"/>
              <a:t>”.</a:t>
            </a: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biểu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diễn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duyệt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endParaRPr lang="en-US" sz="2400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tìm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kiếm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2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447800"/>
            <a:ext cx="8486267" cy="53131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KHỞI TẠO MẢNG DANH SÁCH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1979113"/>
            <a:ext cx="8135169" cy="18213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>
                <a:solidFill>
                  <a:srgbClr val="0070C0"/>
                </a:solidFill>
              </a:rPr>
              <a:t>void</a:t>
            </a:r>
            <a:r>
              <a:rPr lang="en-US" sz="2100"/>
              <a:t> </a:t>
            </a:r>
            <a:r>
              <a:rPr lang="en-US" sz="2100">
                <a:solidFill>
                  <a:srgbClr val="C00000"/>
                </a:solidFill>
              </a:rPr>
              <a:t>init()</a:t>
            </a:r>
            <a:endParaRPr lang="en-US" sz="2100"/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/>
              <a:t>{</a:t>
            </a:r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/>
              <a:t>	</a:t>
            </a:r>
            <a:r>
              <a:rPr lang="en-US" sz="2100">
                <a:solidFill>
                  <a:srgbClr val="0070C0"/>
                </a:solidFill>
              </a:rPr>
              <a:t>for</a:t>
            </a:r>
            <a:r>
              <a:rPr lang="en-US" sz="2100"/>
              <a:t>(</a:t>
            </a:r>
            <a:r>
              <a:rPr lang="en-US" sz="2100">
                <a:solidFill>
                  <a:srgbClr val="0070C0"/>
                </a:solidFill>
              </a:rPr>
              <a:t>int</a:t>
            </a:r>
            <a:r>
              <a:rPr lang="en-US" sz="2100"/>
              <a:t> i=0;i&lt;n;i++)</a:t>
            </a:r>
          </a:p>
          <a:p>
            <a:pPr marL="0" lvl="2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/>
              <a:t>		first[i] = </a:t>
            </a:r>
            <a:r>
              <a:rPr lang="en-US" sz="2100">
                <a:solidFill>
                  <a:srgbClr val="FF0000"/>
                </a:solidFill>
              </a:rPr>
              <a:t>NULL</a:t>
            </a:r>
            <a:r>
              <a:rPr lang="en-US" sz="2100"/>
              <a:t>;</a:t>
            </a:r>
          </a:p>
          <a:p>
            <a:pPr marL="0" indent="0">
              <a:buSzPct val="150000"/>
              <a:buNone/>
            </a:pPr>
            <a:r>
              <a:rPr lang="en-US" sz="210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EBC9EE-B42F-4E2C-ACD9-5273D419C35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544612"/>
            <a:ext cx="8486267" cy="711508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THÊM MỘT PHẦN TỬ VÀO DANH SÁCH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2256119"/>
            <a:ext cx="8106594" cy="36112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void</a:t>
            </a: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insert_first</a:t>
            </a:r>
            <a:r>
              <a:rPr lang="en-US" sz="2400"/>
              <a:t>(</a:t>
            </a:r>
            <a:r>
              <a:rPr lang="en-US" sz="2400">
                <a:solidFill>
                  <a:srgbClr val="C00000"/>
                </a:solidFill>
              </a:rPr>
              <a:t>Node</a:t>
            </a:r>
            <a:r>
              <a:rPr lang="en-US" sz="2400"/>
              <a:t> *&amp;f, </a:t>
            </a:r>
            <a:r>
              <a:rPr lang="en-US" sz="2400">
                <a:solidFill>
                  <a:srgbClr val="0070C0"/>
                </a:solidFill>
              </a:rPr>
              <a:t>int</a:t>
            </a:r>
            <a:r>
              <a:rPr lang="en-US" sz="2400"/>
              <a:t> x)</a:t>
            </a:r>
          </a:p>
          <a:p>
            <a:pPr marL="0" indent="0">
              <a:buNone/>
            </a:pPr>
            <a:r>
              <a:rPr lang="en-US" sz="2400"/>
              <a:t>{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Node</a:t>
            </a:r>
            <a:r>
              <a:rPr lang="en-US" sz="2400"/>
              <a:t> *p;</a:t>
            </a:r>
          </a:p>
          <a:p>
            <a:pPr marL="0" indent="0">
              <a:buNone/>
            </a:pPr>
            <a:r>
              <a:rPr lang="en-US" sz="2400"/>
              <a:t>	p = </a:t>
            </a:r>
            <a:r>
              <a:rPr lang="en-US" sz="2400">
                <a:solidFill>
                  <a:srgbClr val="0070C0"/>
                </a:solidFill>
              </a:rPr>
              <a:t>new</a:t>
            </a: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Node</a:t>
            </a:r>
            <a:r>
              <a:rPr lang="en-US" sz="2400"/>
              <a:t>;</a:t>
            </a:r>
          </a:p>
          <a:p>
            <a:pPr marL="0" indent="0">
              <a:buNone/>
            </a:pPr>
            <a:r>
              <a:rPr lang="en-US" sz="2400"/>
              <a:t>	p-&gt;</a:t>
            </a:r>
            <a:r>
              <a:rPr lang="en-US" sz="2400">
                <a:solidFill>
                  <a:srgbClr val="00B050"/>
                </a:solidFill>
              </a:rPr>
              <a:t>info</a:t>
            </a:r>
            <a:r>
              <a:rPr lang="en-US" sz="2400"/>
              <a:t> = x;</a:t>
            </a:r>
          </a:p>
          <a:p>
            <a:pPr marL="0" indent="0">
              <a:buNone/>
            </a:pPr>
            <a:r>
              <a:rPr lang="en-US" sz="2400"/>
              <a:t>	p-&gt;</a:t>
            </a:r>
            <a:r>
              <a:rPr lang="en-US" sz="2400">
                <a:solidFill>
                  <a:srgbClr val="00B050"/>
                </a:solidFill>
              </a:rPr>
              <a:t>link</a:t>
            </a:r>
            <a:r>
              <a:rPr lang="en-US" sz="2400"/>
              <a:t> = f;</a:t>
            </a:r>
          </a:p>
          <a:p>
            <a:pPr marL="0" indent="0">
              <a:buNone/>
            </a:pPr>
            <a:r>
              <a:rPr lang="en-US" sz="2400"/>
              <a:t>	f = p;</a:t>
            </a:r>
          </a:p>
          <a:p>
            <a:pPr marL="0" indent="0">
              <a:buNone/>
            </a:pPr>
            <a:r>
              <a:rPr lang="en-US" sz="2400"/>
              <a:t>}</a:t>
            </a:r>
            <a:endParaRPr lang="en-US" sz="6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BD7DE3-B9C0-4675-858C-F117C70E4AF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83" y="1371600"/>
            <a:ext cx="8486267" cy="60751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NHẬP MẢNG DANH SÁCH GỒM ‘n’ DANH SÁCH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467" y="1979113"/>
            <a:ext cx="4382709" cy="36501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void</a:t>
            </a:r>
            <a:r>
              <a:rPr lang="en-US" sz="1800"/>
              <a:t> </a:t>
            </a:r>
            <a:r>
              <a:rPr lang="en-US" sz="1800">
                <a:solidFill>
                  <a:srgbClr val="C00000"/>
                </a:solidFill>
              </a:rPr>
              <a:t>input</a:t>
            </a:r>
            <a:r>
              <a:rPr lang="en-US" sz="1800"/>
              <a:t>()</a:t>
            </a:r>
          </a:p>
          <a:p>
            <a:pPr marL="0" indent="0">
              <a:buNone/>
            </a:pPr>
            <a:r>
              <a:rPr lang="en-US" sz="1800"/>
              <a:t>{</a:t>
            </a:r>
          </a:p>
          <a:p>
            <a:pPr marL="34290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d,x, m;</a:t>
            </a:r>
          </a:p>
          <a:p>
            <a:pPr marL="342900" lvl="1" indent="0">
              <a:buNone/>
            </a:pPr>
            <a:r>
              <a:rPr lang="pt-BR" sz="1800">
                <a:solidFill>
                  <a:srgbClr val="0070C0"/>
                </a:solidFill>
              </a:rPr>
              <a:t>cout</a:t>
            </a:r>
            <a:r>
              <a:rPr lang="pt-BR" sz="1800"/>
              <a:t>&lt;&lt;"nhap so dinh do thi n: "; </a:t>
            </a:r>
          </a:p>
          <a:p>
            <a:pPr marL="342900" lvl="1" indent="0">
              <a:buNone/>
            </a:pPr>
            <a:r>
              <a:rPr lang="pt-BR" sz="1800">
                <a:solidFill>
                  <a:srgbClr val="0070C0"/>
                </a:solidFill>
              </a:rPr>
              <a:t>cin</a:t>
            </a:r>
            <a:r>
              <a:rPr lang="pt-BR" sz="1800"/>
              <a:t>&gt;&gt;n;</a:t>
            </a:r>
          </a:p>
          <a:p>
            <a:pPr marL="34290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for(int</a:t>
            </a:r>
            <a:r>
              <a:rPr lang="en-US" sz="1800"/>
              <a:t> i=0;i&lt;n;i++)</a:t>
            </a:r>
          </a:p>
          <a:p>
            <a:pPr marL="342900" lvl="1" indent="0">
              <a:buNone/>
            </a:pPr>
            <a:r>
              <a:rPr lang="en-US" sz="1800"/>
              <a:t>{</a:t>
            </a:r>
          </a:p>
          <a:p>
            <a:pPr marL="685800" lvl="2" indent="0">
              <a:buNone/>
            </a:pPr>
            <a:r>
              <a:rPr lang="en-US" sz="1800">
                <a:solidFill>
                  <a:srgbClr val="0070C0"/>
                </a:solidFill>
              </a:rPr>
              <a:t>cout</a:t>
            </a:r>
            <a:r>
              <a:rPr lang="en-US" sz="1800"/>
              <a:t>&lt;&lt;"\nnhap dinh thu "&lt;&lt;i+1&lt;&lt;" : ";</a:t>
            </a:r>
          </a:p>
          <a:p>
            <a:pPr marL="685800" lvl="2" indent="0">
              <a:buNone/>
            </a:pPr>
            <a:r>
              <a:rPr lang="en-US" sz="1800">
                <a:solidFill>
                  <a:srgbClr val="0070C0"/>
                </a:solidFill>
              </a:rPr>
              <a:t>cin</a:t>
            </a:r>
            <a:r>
              <a:rPr lang="en-US" sz="1800"/>
              <a:t>&gt;&gt;d;</a:t>
            </a:r>
          </a:p>
          <a:p>
            <a:pPr marL="685800" lvl="2" indent="0">
              <a:buNone/>
            </a:pPr>
            <a:r>
              <a:rPr lang="en-US" sz="1800">
                <a:solidFill>
                  <a:srgbClr val="C00000"/>
                </a:solidFill>
              </a:rPr>
              <a:t>insert_firs</a:t>
            </a:r>
            <a:r>
              <a:rPr lang="en-US" sz="1800"/>
              <a:t>t(first[i],d);</a:t>
            </a:r>
          </a:p>
          <a:p>
            <a:pPr marL="0" indent="0">
              <a:buNone/>
            </a:pPr>
            <a:r>
              <a:rPr lang="en-US" sz="180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5632" y="2001598"/>
            <a:ext cx="4099770" cy="36276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cout</a:t>
            </a:r>
            <a:r>
              <a:rPr lang="en-US" sz="1800"/>
              <a:t>&lt;&lt;"nhap vao so dinh ke cua "&lt;&lt;d&lt;&lt;" : ";</a:t>
            </a:r>
          </a:p>
          <a:p>
            <a:pPr marL="34290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cin</a:t>
            </a:r>
            <a:r>
              <a:rPr lang="en-US" sz="1800"/>
              <a:t>&gt;&gt;m;</a:t>
            </a:r>
          </a:p>
          <a:p>
            <a:pPr marL="34290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for</a:t>
            </a:r>
            <a:r>
              <a:rPr lang="en-US" sz="1800"/>
              <a:t>(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j=0;j&lt;m;j++)</a:t>
            </a:r>
          </a:p>
          <a:p>
            <a:pPr marL="342900" lvl="1" indent="0">
              <a:buNone/>
            </a:pPr>
            <a:r>
              <a:rPr lang="en-US" sz="1800"/>
              <a:t>{</a:t>
            </a:r>
          </a:p>
          <a:p>
            <a:pPr marL="342900" lvl="1" indent="0">
              <a:buNone/>
            </a:pPr>
            <a:r>
              <a:rPr lang="en-US" sz="1800"/>
              <a:t>	cin&gt;&gt;x;</a:t>
            </a:r>
          </a:p>
          <a:p>
            <a:pPr marL="342900" lvl="1" indent="0">
              <a:buNone/>
            </a:pPr>
            <a:r>
              <a:rPr lang="en-US" sz="1800">
                <a:solidFill>
                  <a:srgbClr val="C00000"/>
                </a:solidFill>
              </a:rPr>
              <a:t>	insert_first</a:t>
            </a:r>
            <a:r>
              <a:rPr lang="en-US" sz="1800"/>
              <a:t>(first[i],x);</a:t>
            </a:r>
          </a:p>
          <a:p>
            <a:pPr marL="342900" lvl="1" indent="0">
              <a:buNone/>
            </a:pPr>
            <a:r>
              <a:rPr lang="en-US" sz="1800"/>
              <a:t>}</a:t>
            </a:r>
          </a:p>
          <a:p>
            <a:pPr marL="0" indent="0">
              <a:buNone/>
            </a:pPr>
            <a:r>
              <a:rPr lang="en-US" sz="1800"/>
              <a:t>   }</a:t>
            </a:r>
          </a:p>
          <a:p>
            <a:pPr marL="0" indent="0">
              <a:buNone/>
            </a:pPr>
            <a:r>
              <a:rPr lang="en-US" sz="180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04F1D0-9BED-4BEA-B0D2-CC66FCFC6ED7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371600"/>
            <a:ext cx="8486267" cy="60751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XUẤT THÔNG TIN CỦA MỘT DANH SÁCH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1911658"/>
            <a:ext cx="8078019" cy="384737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void</a:t>
            </a:r>
            <a:r>
              <a:rPr lang="en-US" sz="1800"/>
              <a:t> </a:t>
            </a:r>
            <a:r>
              <a:rPr lang="en-US" sz="1800">
                <a:solidFill>
                  <a:srgbClr val="C00000"/>
                </a:solidFill>
              </a:rPr>
              <a:t>output_list</a:t>
            </a:r>
            <a:r>
              <a:rPr lang="en-US" sz="1800"/>
              <a:t>(</a:t>
            </a:r>
            <a:r>
              <a:rPr lang="en-US" sz="1800">
                <a:solidFill>
                  <a:srgbClr val="C00000"/>
                </a:solidFill>
              </a:rPr>
              <a:t>Node</a:t>
            </a:r>
            <a:r>
              <a:rPr lang="en-US" sz="1800"/>
              <a:t> *f)</a:t>
            </a:r>
          </a:p>
          <a:p>
            <a:pPr marL="0" indent="0">
              <a:buNone/>
            </a:pPr>
            <a:r>
              <a:rPr lang="en-US" sz="1800"/>
              <a:t>{</a:t>
            </a:r>
          </a:p>
          <a:p>
            <a:pPr marL="342900" lvl="1" indent="0">
              <a:buNone/>
            </a:pPr>
            <a:r>
              <a:rPr lang="en-US" sz="1800">
                <a:solidFill>
                  <a:srgbClr val="0070C0"/>
                </a:solidFill>
              </a:rPr>
              <a:t>if</a:t>
            </a:r>
            <a:r>
              <a:rPr lang="en-US" sz="1800"/>
              <a:t>(f!=</a:t>
            </a:r>
            <a:r>
              <a:rPr lang="en-US" sz="1800">
                <a:solidFill>
                  <a:srgbClr val="FF0000"/>
                </a:solidFill>
              </a:rPr>
              <a:t>NULL</a:t>
            </a:r>
            <a:r>
              <a:rPr lang="en-US" sz="1800"/>
              <a:t>)</a:t>
            </a:r>
          </a:p>
          <a:p>
            <a:pPr marL="342900" lvl="1" indent="0">
              <a:buNone/>
            </a:pPr>
            <a:r>
              <a:rPr lang="en-US" sz="1800"/>
              <a:t>{</a:t>
            </a:r>
          </a:p>
          <a:p>
            <a:pPr marL="685800" lvl="2" indent="0">
              <a:buNone/>
            </a:pPr>
            <a:r>
              <a:rPr lang="en-US" sz="1800">
                <a:solidFill>
                  <a:srgbClr val="C00000"/>
                </a:solidFill>
              </a:rPr>
              <a:t>Node</a:t>
            </a:r>
            <a:r>
              <a:rPr lang="en-US" sz="1800"/>
              <a:t> * p=f;</a:t>
            </a:r>
          </a:p>
          <a:p>
            <a:pPr marL="685800" lvl="2" indent="0">
              <a:buNone/>
            </a:pPr>
            <a:r>
              <a:rPr lang="en-US" sz="1800">
                <a:solidFill>
                  <a:srgbClr val="0070C0"/>
                </a:solidFill>
              </a:rPr>
              <a:t>while</a:t>
            </a:r>
            <a:r>
              <a:rPr lang="en-US" sz="1800"/>
              <a:t> (p != </a:t>
            </a:r>
            <a:r>
              <a:rPr lang="en-US" sz="1800">
                <a:solidFill>
                  <a:srgbClr val="FF0000"/>
                </a:solidFill>
              </a:rPr>
              <a:t>NULL</a:t>
            </a:r>
            <a:r>
              <a:rPr lang="en-US" sz="1800"/>
              <a:t>)</a:t>
            </a:r>
          </a:p>
          <a:p>
            <a:pPr marL="685800" lvl="2" indent="0">
              <a:buNone/>
            </a:pPr>
            <a:r>
              <a:rPr lang="en-US" sz="1800"/>
              <a:t>{</a:t>
            </a:r>
          </a:p>
          <a:p>
            <a:pPr marL="685800" lvl="2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cout</a:t>
            </a:r>
            <a:r>
              <a:rPr lang="en-US" sz="1800"/>
              <a:t>&lt;&lt;p-&gt;</a:t>
            </a:r>
            <a:r>
              <a:rPr lang="en-US" sz="1800">
                <a:solidFill>
                  <a:srgbClr val="00B050"/>
                </a:solidFill>
              </a:rPr>
              <a:t>info</a:t>
            </a:r>
            <a:r>
              <a:rPr lang="en-US" sz="1800"/>
              <a:t>&lt;&lt;" ";</a:t>
            </a:r>
          </a:p>
          <a:p>
            <a:pPr marL="685800" lvl="2" indent="0">
              <a:buNone/>
            </a:pPr>
            <a:r>
              <a:rPr lang="en-US" sz="1800"/>
              <a:t>	p=p-&gt;</a:t>
            </a:r>
            <a:r>
              <a:rPr lang="en-US" sz="1800">
                <a:solidFill>
                  <a:srgbClr val="00B050"/>
                </a:solidFill>
              </a:rPr>
              <a:t>link</a:t>
            </a:r>
            <a:r>
              <a:rPr lang="en-US" sz="1800"/>
              <a:t>;</a:t>
            </a:r>
          </a:p>
          <a:p>
            <a:pPr marL="342900" lvl="1" indent="0">
              <a:buNone/>
            </a:pPr>
            <a:r>
              <a:rPr lang="en-US" sz="1800"/>
              <a:t>	}</a:t>
            </a:r>
          </a:p>
          <a:p>
            <a:pPr marL="342900" lvl="1" indent="0">
              <a:buNone/>
            </a:pPr>
            <a:r>
              <a:rPr lang="en-US" sz="1800"/>
              <a:t>}</a:t>
            </a:r>
          </a:p>
          <a:p>
            <a:pPr marL="0" indent="0">
              <a:buNone/>
            </a:pPr>
            <a:r>
              <a:rPr lang="en-US" sz="1800"/>
              <a:t>}</a:t>
            </a:r>
            <a:endParaRPr lang="en-US" sz="49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44499-87BD-40EC-95AF-C05B6E368270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371600"/>
            <a:ext cx="8486267" cy="60751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XUẤT THÔNG TIN CỦA MẢNG DANH SÁCH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9" y="1911659"/>
            <a:ext cx="7834195" cy="403194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void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C00000"/>
                </a:solidFill>
              </a:rPr>
              <a:t>output</a:t>
            </a:r>
            <a:r>
              <a:rPr lang="en-US" sz="2100" dirty="0"/>
              <a:t>()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if</a:t>
            </a:r>
            <a:r>
              <a:rPr lang="en-US" sz="2100" dirty="0"/>
              <a:t>(n&gt;0)</a:t>
            </a:r>
          </a:p>
          <a:p>
            <a:pPr marL="685800" lvl="2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for</a:t>
            </a:r>
            <a:r>
              <a:rPr lang="en-US" sz="2100" dirty="0"/>
              <a:t>(</a:t>
            </a:r>
            <a:r>
              <a:rPr lang="en-US" sz="2100" dirty="0">
                <a:solidFill>
                  <a:srgbClr val="0070C0"/>
                </a:solidFill>
              </a:rPr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=0;i&lt;</a:t>
            </a:r>
            <a:r>
              <a:rPr lang="en-US" sz="2100" dirty="0" err="1"/>
              <a:t>n;i</a:t>
            </a:r>
            <a:r>
              <a:rPr lang="en-US" sz="2100" dirty="0"/>
              <a:t>++)</a:t>
            </a:r>
          </a:p>
          <a:p>
            <a:pPr marL="685800" lvl="2" indent="0">
              <a:buNone/>
            </a:pPr>
            <a:r>
              <a:rPr lang="en-US" sz="2100" dirty="0"/>
              <a:t>{</a:t>
            </a:r>
          </a:p>
          <a:p>
            <a:pPr marL="685800" lvl="2" indent="0">
              <a:buNone/>
            </a:pPr>
            <a:r>
              <a:rPr lang="en-US" sz="2100" dirty="0"/>
              <a:t>	</a:t>
            </a:r>
            <a:r>
              <a:rPr lang="en-US" sz="2100" dirty="0" err="1">
                <a:solidFill>
                  <a:srgbClr val="0070C0"/>
                </a:solidFill>
              </a:rPr>
              <a:t>cout</a:t>
            </a:r>
            <a:r>
              <a:rPr lang="en-US" sz="2100" dirty="0"/>
              <a:t>&lt;&lt;</a:t>
            </a:r>
            <a:r>
              <a:rPr lang="en-US" sz="2100" dirty="0" err="1"/>
              <a:t>endl</a:t>
            </a:r>
            <a:r>
              <a:rPr lang="en-US" sz="2100" dirty="0"/>
              <a:t>&lt;&lt;"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sach</a:t>
            </a:r>
            <a:r>
              <a:rPr lang="en-US" sz="2100" dirty="0"/>
              <a:t> </a:t>
            </a:r>
            <a:r>
              <a:rPr lang="en-US" sz="2100" dirty="0" err="1"/>
              <a:t>thu</a:t>
            </a:r>
            <a:r>
              <a:rPr lang="en-US" sz="2100" dirty="0"/>
              <a:t> "&lt;&lt;i+1&lt;&lt;": ";</a:t>
            </a:r>
          </a:p>
          <a:p>
            <a:pPr marL="685800" lvl="2" indent="0">
              <a:buNone/>
            </a:pPr>
            <a:r>
              <a:rPr lang="en-US" sz="2100" dirty="0"/>
              <a:t>	</a:t>
            </a:r>
            <a:r>
              <a:rPr lang="en-US" sz="2100" dirty="0" err="1">
                <a:solidFill>
                  <a:srgbClr val="C00000"/>
                </a:solidFill>
              </a:rPr>
              <a:t>output_list</a:t>
            </a:r>
            <a:r>
              <a:rPr lang="en-US" sz="2100" dirty="0"/>
              <a:t>(first[</a:t>
            </a:r>
            <a:r>
              <a:rPr lang="en-US" sz="2100" dirty="0" err="1"/>
              <a:t>i</a:t>
            </a:r>
            <a:r>
              <a:rPr lang="en-US" sz="2100" dirty="0"/>
              <a:t>]);</a:t>
            </a:r>
          </a:p>
          <a:p>
            <a:pPr marL="685800" lvl="2" indent="0">
              <a:buNone/>
            </a:pPr>
            <a:r>
              <a:rPr lang="en-US" sz="2100" dirty="0"/>
              <a:t>}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else</a:t>
            </a:r>
            <a:r>
              <a:rPr lang="en-US" sz="2100" dirty="0"/>
              <a:t> </a:t>
            </a:r>
          </a:p>
          <a:p>
            <a:pPr marL="685800" lvl="2" indent="0">
              <a:buNone/>
            </a:pPr>
            <a:r>
              <a:rPr lang="en-US" sz="2100" dirty="0" err="1">
                <a:solidFill>
                  <a:srgbClr val="0070C0"/>
                </a:solidFill>
              </a:rPr>
              <a:t>cout</a:t>
            </a:r>
            <a:r>
              <a:rPr lang="en-US" sz="2100" dirty="0"/>
              <a:t>&lt;&lt;“</a:t>
            </a:r>
            <a:r>
              <a:rPr lang="en-US" sz="2100" dirty="0" err="1"/>
              <a:t>rong</a:t>
            </a:r>
            <a:r>
              <a:rPr lang="en-US" sz="2100" dirty="0"/>
              <a:t>”;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8A14A1-B293-4508-AD50-4FDB34BA12FD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– BIỂU DIỄN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SÁCH KỀ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9C5097-1468-4226-9CB8-A8BA41A0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2" y="-381000"/>
            <a:ext cx="9330612" cy="9330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899741"/>
            <a:ext cx="9158468" cy="2185215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3.3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DUYỆT ĐỒ THỊ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TRÊN MÁY TÍNH</a:t>
            </a:r>
          </a:p>
        </p:txBody>
      </p:sp>
    </p:spTree>
    <p:extLst>
      <p:ext uri="{BB962C8B-B14F-4D97-AF65-F5344CB8AC3E}">
        <p14:creationId xmlns:p14="http://schemas.microsoft.com/office/powerpoint/2010/main" val="2967330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4440" y="2351004"/>
            <a:ext cx="8405930" cy="32731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171DB-C774-49DD-8014-13A179BC61E1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230E0-90E7-4742-AE18-83B969BDA347}"/>
              </a:ext>
            </a:extLst>
          </p:cNvPr>
          <p:cNvSpPr/>
          <p:nvPr/>
        </p:nvSpPr>
        <p:spPr>
          <a:xfrm>
            <a:off x="1040432" y="1846213"/>
            <a:ext cx="7063135" cy="1582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31520" indent="-73152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Breadth First Search – BFS (</a:t>
            </a:r>
            <a:r>
              <a:rPr lang="en-US" sz="3600" dirty="0" err="1">
                <a:solidFill>
                  <a:schemeClr val="tx1"/>
                </a:solidFill>
                <a:sym typeface="Symbol" panose="05050102010706020507" pitchFamily="18" charset="2"/>
              </a:rPr>
              <a:t>Duyệt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600" dirty="0" err="1">
                <a:solidFill>
                  <a:schemeClr val="tx1"/>
                </a:solidFill>
                <a:sym typeface="Symbol" panose="05050102010706020507" pitchFamily="18" charset="2"/>
              </a:rPr>
              <a:t>theo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600" err="1">
                <a:solidFill>
                  <a:schemeClr val="tx1"/>
                </a:solidFill>
                <a:sym typeface="Symbol" panose="05050102010706020507" pitchFamily="18" charset="2"/>
              </a:rPr>
              <a:t>chiều</a:t>
            </a:r>
            <a:r>
              <a:rPr lang="en-US" sz="3600">
                <a:solidFill>
                  <a:schemeClr val="tx1"/>
                </a:solidFill>
                <a:sym typeface="Symbol" panose="05050102010706020507" pitchFamily="18" charset="2"/>
              </a:rPr>
              <a:t> rộng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731520" indent="-73152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Depth First Search – DFS (</a:t>
            </a:r>
            <a:r>
              <a:rPr lang="en-US" sz="3600" dirty="0" err="1">
                <a:solidFill>
                  <a:schemeClr val="tx1"/>
                </a:solidFill>
                <a:sym typeface="Symbol" panose="05050102010706020507" pitchFamily="18" charset="2"/>
              </a:rPr>
              <a:t>duyệt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600" dirty="0" err="1">
                <a:solidFill>
                  <a:schemeClr val="tx1"/>
                </a:solidFill>
                <a:sym typeface="Symbol" panose="05050102010706020507" pitchFamily="18" charset="2"/>
              </a:rPr>
              <a:t>theo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600" dirty="0" err="1">
                <a:solidFill>
                  <a:schemeClr val="tx1"/>
                </a:solidFill>
                <a:sym typeface="Symbol" panose="05050102010706020507" pitchFamily="18" charset="2"/>
              </a:rPr>
              <a:t>chiều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600" err="1">
                <a:solidFill>
                  <a:schemeClr val="tx1"/>
                </a:solidFill>
                <a:sym typeface="Symbol" panose="05050102010706020507" pitchFamily="18" charset="2"/>
              </a:rPr>
              <a:t>sâu</a:t>
            </a:r>
            <a:r>
              <a:rPr lang="en-US" sz="3600">
                <a:solidFill>
                  <a:schemeClr val="tx1"/>
                </a:solidFill>
                <a:sym typeface="Symbol" panose="05050102010706020507" pitchFamily="18" charset="2"/>
              </a:rPr>
              <a:t>)	</a:t>
            </a:r>
            <a:endParaRPr lang="en-US" sz="36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09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8A14A1-B293-4508-AD50-4FDB34BA12FD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4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431171"/>
            <a:ext cx="8755394" cy="727824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ln/>
                <a:solidFill>
                  <a:schemeClr val="accent4"/>
                </a:solidFill>
              </a:rPr>
              <a:t>BFS (Breadth First Search)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4799" y="2043525"/>
            <a:ext cx="8077850" cy="1317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Duyệt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trên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tất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cả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các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nút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của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một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mức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trong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không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gian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bài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toán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trước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khi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chuyển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sang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các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nút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ở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mức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tiếp</a:t>
            </a:r>
            <a:r>
              <a:rPr lang="en-US" sz="27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sym typeface="Symbol" panose="05050102010706020507" pitchFamily="18" charset="2"/>
              </a:rPr>
              <a:t>theo.</a:t>
            </a:r>
            <a:endParaRPr lang="en-US" sz="27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65791" y="355373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25682" y="560012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65791" y="4585123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1906" y="358289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3283" y="429985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20790" y="562047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103875" y="465301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6"/>
            <a:endCxn id="5" idx="2"/>
          </p:cNvCxnSpPr>
          <p:nvPr/>
        </p:nvCxnSpPr>
        <p:spPr>
          <a:xfrm flipV="1">
            <a:off x="4268127" y="5722985"/>
            <a:ext cx="1657555" cy="20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4"/>
          </p:cNvCxnSpPr>
          <p:nvPr/>
        </p:nvCxnSpPr>
        <p:spPr>
          <a:xfrm flipH="1" flipV="1">
            <a:off x="5889460" y="4830836"/>
            <a:ext cx="159891" cy="769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6" idx="1"/>
          </p:cNvCxnSpPr>
          <p:nvPr/>
        </p:nvCxnSpPr>
        <p:spPr>
          <a:xfrm>
            <a:off x="4443020" y="3792626"/>
            <a:ext cx="1358993" cy="828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7" idx="3"/>
          </p:cNvCxnSpPr>
          <p:nvPr/>
        </p:nvCxnSpPr>
        <p:spPr>
          <a:xfrm flipV="1">
            <a:off x="2634397" y="3792626"/>
            <a:ext cx="1633730" cy="543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8" idx="5"/>
          </p:cNvCxnSpPr>
          <p:nvPr/>
        </p:nvCxnSpPr>
        <p:spPr>
          <a:xfrm flipH="1" flipV="1">
            <a:off x="2634398" y="4509581"/>
            <a:ext cx="1422614" cy="114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2"/>
          </p:cNvCxnSpPr>
          <p:nvPr/>
        </p:nvCxnSpPr>
        <p:spPr>
          <a:xfrm flipV="1">
            <a:off x="4351211" y="4707980"/>
            <a:ext cx="1414580" cy="67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9" idx="0"/>
          </p:cNvCxnSpPr>
          <p:nvPr/>
        </p:nvCxnSpPr>
        <p:spPr>
          <a:xfrm flipH="1">
            <a:off x="4144459" y="4898728"/>
            <a:ext cx="83084" cy="721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8" idx="6"/>
          </p:cNvCxnSpPr>
          <p:nvPr/>
        </p:nvCxnSpPr>
        <p:spPr>
          <a:xfrm flipH="1" flipV="1">
            <a:off x="2670619" y="4422708"/>
            <a:ext cx="1433255" cy="35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10" idx="0"/>
          </p:cNvCxnSpPr>
          <p:nvPr/>
        </p:nvCxnSpPr>
        <p:spPr>
          <a:xfrm flipH="1">
            <a:off x="4227543" y="3828610"/>
            <a:ext cx="128031" cy="824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3"/>
          </p:cNvCxnSpPr>
          <p:nvPr/>
        </p:nvCxnSpPr>
        <p:spPr>
          <a:xfrm flipV="1">
            <a:off x="4231905" y="4794853"/>
            <a:ext cx="1570108" cy="861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7" idx="6"/>
          </p:cNvCxnSpPr>
          <p:nvPr/>
        </p:nvCxnSpPr>
        <p:spPr>
          <a:xfrm flipH="1">
            <a:off x="4479242" y="3676589"/>
            <a:ext cx="1286549" cy="29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6" idx="0"/>
          </p:cNvCxnSpPr>
          <p:nvPr/>
        </p:nvCxnSpPr>
        <p:spPr>
          <a:xfrm>
            <a:off x="5889460" y="3799445"/>
            <a:ext cx="0" cy="785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70345" y="5518751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78800" y="390591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39172" y="432712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55058" y="3414745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97655" y="5492596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97655" y="4304733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57051" y="3548774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681578" y="4206867"/>
            <a:ext cx="693359" cy="4852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 29"/>
          <p:cNvSpPr/>
          <p:nvPr/>
        </p:nvSpPr>
        <p:spPr>
          <a:xfrm>
            <a:off x="3406515" y="3263171"/>
            <a:ext cx="1416570" cy="2720715"/>
          </a:xfrm>
          <a:custGeom>
            <a:avLst/>
            <a:gdLst>
              <a:gd name="connsiteX0" fmla="*/ 359764 w 1888760"/>
              <a:gd name="connsiteY0" fmla="*/ 0 h 3627620"/>
              <a:gd name="connsiteX1" fmla="*/ 0 w 1888760"/>
              <a:gd name="connsiteY1" fmla="*/ 3057994 h 3627620"/>
              <a:gd name="connsiteX2" fmla="*/ 479685 w 1888760"/>
              <a:gd name="connsiteY2" fmla="*/ 3597639 h 3627620"/>
              <a:gd name="connsiteX3" fmla="*/ 1528996 w 1888760"/>
              <a:gd name="connsiteY3" fmla="*/ 3627620 h 3627620"/>
              <a:gd name="connsiteX4" fmla="*/ 1888760 w 1888760"/>
              <a:gd name="connsiteY4" fmla="*/ 569626 h 3627620"/>
              <a:gd name="connsiteX5" fmla="*/ 1364105 w 1888760"/>
              <a:gd name="connsiteY5" fmla="*/ 149902 h 3627620"/>
              <a:gd name="connsiteX6" fmla="*/ 359764 w 1888760"/>
              <a:gd name="connsiteY6" fmla="*/ 0 h 362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8760" h="3627620">
                <a:moveTo>
                  <a:pt x="359764" y="0"/>
                </a:moveTo>
                <a:lnTo>
                  <a:pt x="0" y="3057994"/>
                </a:lnTo>
                <a:lnTo>
                  <a:pt x="479685" y="3597639"/>
                </a:lnTo>
                <a:lnTo>
                  <a:pt x="1528996" y="3627620"/>
                </a:lnTo>
                <a:lnTo>
                  <a:pt x="1888760" y="569626"/>
                </a:lnTo>
                <a:lnTo>
                  <a:pt x="1364105" y="149902"/>
                </a:lnTo>
                <a:lnTo>
                  <a:pt x="359764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Freeform 30"/>
          <p:cNvSpPr/>
          <p:nvPr/>
        </p:nvSpPr>
        <p:spPr>
          <a:xfrm>
            <a:off x="5396460" y="3251929"/>
            <a:ext cx="1202960" cy="2765685"/>
          </a:xfrm>
          <a:custGeom>
            <a:avLst/>
            <a:gdLst>
              <a:gd name="connsiteX0" fmla="*/ 284813 w 1603947"/>
              <a:gd name="connsiteY0" fmla="*/ 0 h 3687580"/>
              <a:gd name="connsiteX1" fmla="*/ 0 w 1603947"/>
              <a:gd name="connsiteY1" fmla="*/ 2698229 h 3687580"/>
              <a:gd name="connsiteX2" fmla="*/ 689547 w 1603947"/>
              <a:gd name="connsiteY2" fmla="*/ 3687580 h 3687580"/>
              <a:gd name="connsiteX3" fmla="*/ 1558977 w 1603947"/>
              <a:gd name="connsiteY3" fmla="*/ 3567659 h 3687580"/>
              <a:gd name="connsiteX4" fmla="*/ 1588957 w 1603947"/>
              <a:gd name="connsiteY4" fmla="*/ 2278505 h 3687580"/>
              <a:gd name="connsiteX5" fmla="*/ 1603947 w 1603947"/>
              <a:gd name="connsiteY5" fmla="*/ 1244184 h 3687580"/>
              <a:gd name="connsiteX6" fmla="*/ 1409075 w 1603947"/>
              <a:gd name="connsiteY6" fmla="*/ 464695 h 3687580"/>
              <a:gd name="connsiteX7" fmla="*/ 869429 w 1603947"/>
              <a:gd name="connsiteY7" fmla="*/ 0 h 3687580"/>
              <a:gd name="connsiteX8" fmla="*/ 284813 w 1603947"/>
              <a:gd name="connsiteY8" fmla="*/ 0 h 36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947" h="3687580">
                <a:moveTo>
                  <a:pt x="284813" y="0"/>
                </a:moveTo>
                <a:lnTo>
                  <a:pt x="0" y="2698229"/>
                </a:lnTo>
                <a:lnTo>
                  <a:pt x="689547" y="3687580"/>
                </a:lnTo>
                <a:lnTo>
                  <a:pt x="1558977" y="3567659"/>
                </a:lnTo>
                <a:lnTo>
                  <a:pt x="1588957" y="2278505"/>
                </a:lnTo>
                <a:lnTo>
                  <a:pt x="1603947" y="1244184"/>
                </a:lnTo>
                <a:lnTo>
                  <a:pt x="1409075" y="464695"/>
                </a:lnTo>
                <a:lnTo>
                  <a:pt x="869429" y="0"/>
                </a:lnTo>
                <a:lnTo>
                  <a:pt x="28481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2C47D43-B0F5-4D42-B602-F50381A409E6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164823"/>
            <a:ext cx="3239952" cy="99417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b="1" dirty="0">
                <a:ln/>
                <a:solidFill>
                  <a:schemeClr val="accent4"/>
                </a:solidFill>
              </a:rPr>
              <a:t>: 3.10</a:t>
            </a:r>
          </a:p>
        </p:txBody>
      </p:sp>
      <p:sp>
        <p:nvSpPr>
          <p:cNvPr id="90" name="Oval 89"/>
          <p:cNvSpPr/>
          <p:nvPr/>
        </p:nvSpPr>
        <p:spPr>
          <a:xfrm>
            <a:off x="6829658" y="1422398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E</a:t>
            </a:r>
          </a:p>
        </p:txBody>
      </p:sp>
      <p:sp>
        <p:nvSpPr>
          <p:cNvPr id="59" name="Oval 58"/>
          <p:cNvSpPr/>
          <p:nvPr/>
        </p:nvSpPr>
        <p:spPr>
          <a:xfrm>
            <a:off x="2185988" y="2472529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A</a:t>
            </a:r>
          </a:p>
        </p:txBody>
      </p:sp>
      <p:sp>
        <p:nvSpPr>
          <p:cNvPr id="60" name="Oval 59"/>
          <p:cNvSpPr/>
          <p:nvPr/>
        </p:nvSpPr>
        <p:spPr>
          <a:xfrm>
            <a:off x="5629275" y="2700338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8486775" y="2472529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F</a:t>
            </a:r>
          </a:p>
        </p:txBody>
      </p:sp>
      <p:sp>
        <p:nvSpPr>
          <p:cNvPr id="62" name="Oval 61"/>
          <p:cNvSpPr/>
          <p:nvPr/>
        </p:nvSpPr>
        <p:spPr>
          <a:xfrm>
            <a:off x="7158271" y="3943350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G</a:t>
            </a:r>
          </a:p>
        </p:txBody>
      </p:sp>
      <p:sp>
        <p:nvSpPr>
          <p:cNvPr id="63" name="Oval 62"/>
          <p:cNvSpPr/>
          <p:nvPr/>
        </p:nvSpPr>
        <p:spPr>
          <a:xfrm>
            <a:off x="4043363" y="4086225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D</a:t>
            </a:r>
          </a:p>
        </p:txBody>
      </p:sp>
      <p:sp>
        <p:nvSpPr>
          <p:cNvPr id="91" name="Oval 90"/>
          <p:cNvSpPr/>
          <p:nvPr/>
        </p:nvSpPr>
        <p:spPr>
          <a:xfrm>
            <a:off x="4043363" y="1308493"/>
            <a:ext cx="657225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B</a:t>
            </a:r>
          </a:p>
        </p:txBody>
      </p:sp>
      <p:cxnSp>
        <p:nvCxnSpPr>
          <p:cNvPr id="93" name="Straight Connector 92"/>
          <p:cNvCxnSpPr>
            <a:stCxn id="59" idx="7"/>
            <a:endCxn id="91" idx="2"/>
          </p:cNvCxnSpPr>
          <p:nvPr/>
        </p:nvCxnSpPr>
        <p:spPr>
          <a:xfrm flipV="1">
            <a:off x="2746965" y="1637106"/>
            <a:ext cx="1296398" cy="931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9" idx="5"/>
            <a:endCxn id="63" idx="1"/>
          </p:cNvCxnSpPr>
          <p:nvPr/>
        </p:nvCxnSpPr>
        <p:spPr>
          <a:xfrm>
            <a:off x="2746964" y="3033506"/>
            <a:ext cx="1392647" cy="1148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9" idx="6"/>
            <a:endCxn id="60" idx="2"/>
          </p:cNvCxnSpPr>
          <p:nvPr/>
        </p:nvCxnSpPr>
        <p:spPr>
          <a:xfrm>
            <a:off x="2843212" y="2801142"/>
            <a:ext cx="2786063" cy="227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6"/>
            <a:endCxn id="90" idx="2"/>
          </p:cNvCxnSpPr>
          <p:nvPr/>
        </p:nvCxnSpPr>
        <p:spPr>
          <a:xfrm>
            <a:off x="4700588" y="1637106"/>
            <a:ext cx="2129071" cy="113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0" idx="7"/>
            <a:endCxn id="90" idx="3"/>
          </p:cNvCxnSpPr>
          <p:nvPr/>
        </p:nvCxnSpPr>
        <p:spPr>
          <a:xfrm flipV="1">
            <a:off x="6190252" y="1983374"/>
            <a:ext cx="735655" cy="813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0" idx="6"/>
            <a:endCxn id="61" idx="2"/>
          </p:cNvCxnSpPr>
          <p:nvPr/>
        </p:nvCxnSpPr>
        <p:spPr>
          <a:xfrm flipV="1">
            <a:off x="6286500" y="2801142"/>
            <a:ext cx="2200275" cy="227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0" idx="3"/>
            <a:endCxn id="63" idx="7"/>
          </p:cNvCxnSpPr>
          <p:nvPr/>
        </p:nvCxnSpPr>
        <p:spPr>
          <a:xfrm flipH="1">
            <a:off x="4604339" y="3261314"/>
            <a:ext cx="1121184" cy="921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3" idx="6"/>
            <a:endCxn id="62" idx="2"/>
          </p:cNvCxnSpPr>
          <p:nvPr/>
        </p:nvCxnSpPr>
        <p:spPr>
          <a:xfrm flipV="1">
            <a:off x="4700588" y="4271963"/>
            <a:ext cx="2457683" cy="14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0" idx="1"/>
            <a:endCxn id="91" idx="5"/>
          </p:cNvCxnSpPr>
          <p:nvPr/>
        </p:nvCxnSpPr>
        <p:spPr>
          <a:xfrm flipH="1" flipV="1">
            <a:off x="4604339" y="1869470"/>
            <a:ext cx="1121184" cy="927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2" idx="7"/>
            <a:endCxn id="61" idx="4"/>
          </p:cNvCxnSpPr>
          <p:nvPr/>
        </p:nvCxnSpPr>
        <p:spPr>
          <a:xfrm flipV="1">
            <a:off x="7719248" y="3129754"/>
            <a:ext cx="1096140" cy="909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1" idx="0"/>
            <a:endCxn id="90" idx="6"/>
          </p:cNvCxnSpPr>
          <p:nvPr/>
        </p:nvCxnSpPr>
        <p:spPr>
          <a:xfrm flipH="1" flipV="1">
            <a:off x="7486884" y="1751010"/>
            <a:ext cx="1328504" cy="72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71039" y="5381775"/>
            <a:ext cx="3124124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>
                <a:solidFill>
                  <a:srgbClr val="FF0000"/>
                </a:solidFill>
              </a:rPr>
              <a:t>Kết Quả duyệt theo BFS:</a:t>
            </a:r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246642" y="5235193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0" name="Oval 109"/>
          <p:cNvSpPr/>
          <p:nvPr/>
        </p:nvSpPr>
        <p:spPr>
          <a:xfrm>
            <a:off x="4107656" y="5235193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B</a:t>
            </a:r>
          </a:p>
        </p:txBody>
      </p:sp>
      <p:sp>
        <p:nvSpPr>
          <p:cNvPr id="111" name="Oval 110"/>
          <p:cNvSpPr/>
          <p:nvPr/>
        </p:nvSpPr>
        <p:spPr>
          <a:xfrm>
            <a:off x="4953998" y="5235193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C</a:t>
            </a:r>
          </a:p>
        </p:txBody>
      </p:sp>
      <p:sp>
        <p:nvSpPr>
          <p:cNvPr id="112" name="Oval 111"/>
          <p:cNvSpPr/>
          <p:nvPr/>
        </p:nvSpPr>
        <p:spPr>
          <a:xfrm>
            <a:off x="5786053" y="5242124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D</a:t>
            </a:r>
          </a:p>
        </p:txBody>
      </p:sp>
      <p:sp>
        <p:nvSpPr>
          <p:cNvPr id="113" name="Oval 112"/>
          <p:cNvSpPr/>
          <p:nvPr/>
        </p:nvSpPr>
        <p:spPr>
          <a:xfrm>
            <a:off x="6589917" y="5242124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E</a:t>
            </a:r>
          </a:p>
        </p:txBody>
      </p:sp>
      <p:sp>
        <p:nvSpPr>
          <p:cNvPr id="114" name="Oval 113"/>
          <p:cNvSpPr/>
          <p:nvPr/>
        </p:nvSpPr>
        <p:spPr>
          <a:xfrm>
            <a:off x="7402924" y="5242124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F</a:t>
            </a:r>
          </a:p>
        </p:txBody>
      </p:sp>
      <p:sp>
        <p:nvSpPr>
          <p:cNvPr id="115" name="Oval 114"/>
          <p:cNvSpPr/>
          <p:nvPr/>
        </p:nvSpPr>
        <p:spPr>
          <a:xfrm>
            <a:off x="8182973" y="5235193"/>
            <a:ext cx="657225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/>
              <a:t>G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2862" y="5029201"/>
            <a:ext cx="9101138" cy="5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D1241A22-FC5A-4B88-BDEB-3A0447E23390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1" grpId="0" animBg="1"/>
      <p:bldP spid="106" grpId="0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A30295-E496-4FF7-9666-3083B52F1E11}"/>
              </a:ext>
            </a:extLst>
          </p:cNvPr>
          <p:cNvSpPr txBox="1">
            <a:spLocks/>
          </p:cNvSpPr>
          <p:nvPr/>
        </p:nvSpPr>
        <p:spPr>
          <a:xfrm>
            <a:off x="1295400" y="1694902"/>
            <a:ext cx="739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AU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AU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AU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AU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AU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AU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AU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AU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3.6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AU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AU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09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1" y="2806247"/>
            <a:ext cx="2510852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CÀI ĐẶT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743CEC-D871-4861-B1F4-ED221B05174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18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5" y="1371599"/>
            <a:ext cx="8755394" cy="61233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THUẬT GIẢI BFS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9105" y="2107604"/>
            <a:ext cx="8226290" cy="2808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0: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Giả sử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s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là đỉnh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bắt đầu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, </a:t>
            </a:r>
            <a:r>
              <a:rPr lang="en-US" sz="2400">
                <a:solidFill>
                  <a:schemeClr val="tx1"/>
                </a:solidFill>
                <a:sym typeface="Symbol" panose="05050102010706020507" pitchFamily="18" charset="2"/>
              </a:rPr>
              <a:t>cho </a:t>
            </a:r>
            <a:r>
              <a:rPr lang="en-US" sz="24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sz="2400">
                <a:solidFill>
                  <a:schemeClr val="tx1"/>
                </a:solidFill>
                <a:sym typeface="Symbol" panose="05050102010706020507" pitchFamily="18" charset="2"/>
              </a:rPr>
              <a:t> vào trong Q (Queue)</a:t>
            </a:r>
            <a:endParaRPr lang="en-US" sz="240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1: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Nếu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Q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khác </a:t>
            </a: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rỗng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, gọi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u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là phần tử được lấy từ Q, và xuất </a:t>
            </a: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u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ra ngoài màn hình;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2: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Tìm các đỉnh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v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kề với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u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, cho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v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vào trong Q quay lại </a:t>
            </a: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1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.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endParaRPr lang="en-US" sz="240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4B0707-6540-4A64-8B9B-68EAB24549B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95" y="1624693"/>
            <a:ext cx="8486267" cy="44716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700" b="1" dirty="0">
                <a:ln/>
                <a:solidFill>
                  <a:schemeClr val="accent4"/>
                </a:solidFill>
              </a:rPr>
              <a:t>CÀI ĐẶT PHÉP DUYỆT BFS SỬ DỤNG QUEUE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038" y="2133601"/>
            <a:ext cx="4320407" cy="40385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100">
                <a:latin typeface="+mj-lt"/>
              </a:rPr>
              <a:t> C[100];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// lưu trữ đỉnh chưa xét; </a:t>
            </a:r>
            <a:endParaRPr lang="en-US" sz="18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// 1 là chưa xét; 0 là đã xét</a:t>
            </a:r>
            <a:endParaRPr lang="en-US" sz="18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int </a:t>
            </a:r>
            <a:r>
              <a:rPr lang="en-US" sz="2100">
                <a:latin typeface="+mj-lt"/>
              </a:rPr>
              <a:t>bfs[100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+mj-lt"/>
              </a:rPr>
              <a:t>];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// lưu danh sách phần tử đã duyệt</a:t>
            </a:r>
            <a:endParaRPr lang="en-US" sz="18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int </a:t>
            </a:r>
            <a:r>
              <a:rPr lang="en-US" sz="2100">
                <a:latin typeface="+mj-lt"/>
              </a:rPr>
              <a:t>nbfs=0</a:t>
            </a:r>
            <a:r>
              <a:rPr lang="en-US" sz="1800">
                <a:latin typeface="+mj-lt"/>
              </a:rPr>
              <a:t>;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// chỉ số lưu đỉnh đã xét</a:t>
            </a: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Queue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/>
              <a:t>Q</a:t>
            </a:r>
            <a:r>
              <a:rPr lang="en-US" sz="1800"/>
              <a:t>;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</a:rPr>
              <a:t>// chỉ số lưu đỉnh đã xét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void</a:t>
            </a:r>
            <a:r>
              <a:rPr lang="en-US" sz="2100">
                <a:latin typeface="+mj-lt"/>
              </a:rPr>
              <a:t> </a:t>
            </a:r>
            <a:r>
              <a:rPr lang="en-US" sz="2100">
                <a:solidFill>
                  <a:srgbClr val="C00000"/>
                </a:solidFill>
                <a:latin typeface="+mj-lt"/>
              </a:rPr>
              <a:t>BFS</a:t>
            </a:r>
            <a:r>
              <a:rPr lang="en-US" sz="2100">
                <a:latin typeface="+mj-lt"/>
              </a:rPr>
              <a:t>(int v) </a:t>
            </a:r>
            <a:r>
              <a:rPr lang="en-US" sz="1800">
                <a:latin typeface="+mj-lt"/>
              </a:rPr>
              <a:t>// v là đỉnh bắt đầu</a:t>
            </a:r>
            <a:endParaRPr lang="en-US" sz="2100">
              <a:latin typeface="+mj-lt"/>
            </a:endParaRPr>
          </a:p>
          <a:p>
            <a:pPr marL="0" indent="0">
              <a:buNone/>
            </a:pPr>
            <a:r>
              <a:rPr lang="en-US" sz="2100">
                <a:latin typeface="+mj-lt"/>
              </a:rPr>
              <a:t>{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int </a:t>
            </a:r>
            <a:r>
              <a:rPr lang="en-US" sz="2100">
                <a:latin typeface="+mj-lt"/>
              </a:rPr>
              <a:t>w, p;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C00000"/>
                </a:solidFill>
                <a:latin typeface="+mj-lt"/>
              </a:rPr>
              <a:t>push</a:t>
            </a:r>
            <a:r>
              <a:rPr lang="en-US" sz="2100">
                <a:latin typeface="+mj-lt"/>
              </a:rPr>
              <a:t>(v);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C[v]=0;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while</a:t>
            </a:r>
            <a:r>
              <a:rPr lang="en-US" sz="2100">
                <a:latin typeface="+mj-lt"/>
              </a:rPr>
              <a:t>(front!=NULL)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5030" y="2111830"/>
            <a:ext cx="3984885" cy="40603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2100">
                <a:latin typeface="+mj-lt"/>
              </a:rPr>
              <a:t>{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pop(p);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bfs[nbfs]=p;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nbfs++;</a:t>
            </a:r>
          </a:p>
          <a:p>
            <a:pPr marL="685800" lvl="2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2100">
                <a:latin typeface="+mj-lt"/>
              </a:rPr>
              <a:t>(w=0; w&lt;n; w++)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     </a:t>
            </a:r>
            <a:r>
              <a:rPr lang="en-US" sz="2100">
                <a:solidFill>
                  <a:srgbClr val="0070C0"/>
                </a:solidFill>
                <a:latin typeface="+mj-lt"/>
              </a:rPr>
              <a:t>if</a:t>
            </a:r>
            <a:r>
              <a:rPr lang="en-US" sz="2100">
                <a:latin typeface="+mj-lt"/>
              </a:rPr>
              <a:t>(C[w]&amp;&amp;a[p][w]==1)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    {</a:t>
            </a:r>
          </a:p>
          <a:p>
            <a:pPr marL="1028700" lvl="3" indent="0">
              <a:buNone/>
            </a:pPr>
            <a:r>
              <a:rPr lang="en-US" sz="2100">
                <a:latin typeface="+mj-lt"/>
              </a:rPr>
              <a:t>   </a:t>
            </a:r>
            <a:r>
              <a:rPr lang="en-US" sz="2100">
                <a:solidFill>
                  <a:srgbClr val="C00000"/>
                </a:solidFill>
                <a:latin typeface="+mj-lt"/>
              </a:rPr>
              <a:t>push</a:t>
            </a:r>
            <a:r>
              <a:rPr lang="en-US" sz="2100">
                <a:latin typeface="+mj-lt"/>
              </a:rPr>
              <a:t>(w);</a:t>
            </a:r>
          </a:p>
          <a:p>
            <a:pPr marL="1028700" lvl="3" indent="0">
              <a:buNone/>
            </a:pPr>
            <a:r>
              <a:rPr lang="en-US" sz="2100">
                <a:latin typeface="+mj-lt"/>
              </a:rPr>
              <a:t>   C[w]=0;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	     }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2100">
                <a:latin typeface="+mj-lt"/>
              </a:rPr>
              <a:t>}</a:t>
            </a:r>
            <a:endParaRPr lang="en-US" sz="540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5569C4-B8F6-44CE-9F56-D5ABC150D3C6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600200"/>
            <a:ext cx="8486267" cy="68371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HÀM KHỞI TẠO ĐỈNH CHƯA XÉT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8" y="2526021"/>
            <a:ext cx="8486267" cy="25031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  <a:latin typeface="+mj-lt"/>
              </a:rPr>
              <a:t>void</a:t>
            </a:r>
            <a:r>
              <a:rPr lang="en-US" sz="3000">
                <a:latin typeface="+mj-lt"/>
              </a:rPr>
              <a:t> khoitaochuaxet()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	</a:t>
            </a:r>
            <a:r>
              <a:rPr lang="en-US" sz="300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3000">
                <a:latin typeface="+mj-lt"/>
              </a:rPr>
              <a:t>(</a:t>
            </a:r>
            <a:r>
              <a:rPr lang="en-US" sz="300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3000">
                <a:latin typeface="+mj-lt"/>
              </a:rPr>
              <a:t> i=0; i&lt;n; i++) </a:t>
            </a:r>
            <a:r>
              <a:rPr lang="en-US" sz="2400">
                <a:latin typeface="+mj-lt"/>
              </a:rPr>
              <a:t>// n là số đỉnh của đồ thị</a:t>
            </a:r>
            <a:endParaRPr lang="en-US" sz="3000">
              <a:latin typeface="+mj-lt"/>
            </a:endParaRPr>
          </a:p>
          <a:p>
            <a:pPr marL="0" indent="0">
              <a:buNone/>
            </a:pPr>
            <a:r>
              <a:rPr lang="en-US" sz="3000">
                <a:latin typeface="+mj-lt"/>
              </a:rPr>
              <a:t>		C[i]=1;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F3002A-C151-48D2-96B0-9535E354FCC2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446904"/>
            <a:ext cx="8486267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HÀM XUẤT CÁC ĐỈNH TRONG TẬP </a:t>
            </a:r>
            <a:r>
              <a:rPr lang="en-US" sz="2700" b="1" dirty="0" err="1">
                <a:ln/>
                <a:solidFill>
                  <a:srgbClr val="FF0000"/>
                </a:solidFill>
              </a:rPr>
              <a:t>bfs</a:t>
            </a:r>
            <a:endParaRPr lang="en-US" sz="2700" b="1" dirty="0">
              <a:ln/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8" y="2373621"/>
            <a:ext cx="8486267" cy="25031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  <a:latin typeface="+mj-lt"/>
              </a:rPr>
              <a:t>void</a:t>
            </a:r>
            <a:r>
              <a:rPr lang="en-US" sz="3000">
                <a:latin typeface="+mj-lt"/>
              </a:rPr>
              <a:t> </a:t>
            </a:r>
            <a:r>
              <a:rPr lang="en-US" sz="3000">
                <a:solidFill>
                  <a:srgbClr val="C00000"/>
                </a:solidFill>
                <a:latin typeface="+mj-lt"/>
              </a:rPr>
              <a:t>output</a:t>
            </a:r>
            <a:r>
              <a:rPr lang="en-US" sz="300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	</a:t>
            </a:r>
            <a:r>
              <a:rPr lang="en-US" sz="300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3000">
                <a:latin typeface="+mj-lt"/>
              </a:rPr>
              <a:t>(</a:t>
            </a:r>
            <a:r>
              <a:rPr lang="en-US" sz="300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3000">
                <a:latin typeface="+mj-lt"/>
              </a:rPr>
              <a:t> i=0; i&lt;nbfs; i++) </a:t>
            </a:r>
            <a:r>
              <a:rPr lang="en-US" sz="2400">
                <a:latin typeface="+mj-lt"/>
              </a:rPr>
              <a:t>// n là số đỉnh của đồ thị</a:t>
            </a:r>
            <a:endParaRPr lang="en-US" sz="3000">
              <a:latin typeface="+mj-lt"/>
            </a:endParaRPr>
          </a:p>
          <a:p>
            <a:pPr marL="0" indent="0">
              <a:buNone/>
            </a:pPr>
            <a:r>
              <a:rPr lang="en-US" sz="3000">
                <a:latin typeface="+mj-lt"/>
              </a:rPr>
              <a:t>		cout&lt;&lt;bfs[i]&lt;&lt;“ ”;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8A1EB6-0709-44C2-9683-90E351FF9A00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RỘNG - BFS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743CEC-D871-4861-B1F4-ED221B05174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46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447799"/>
            <a:ext cx="8755394" cy="71119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Ý TƯỞNG DFS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4799" y="2285999"/>
            <a:ext cx="8077850" cy="320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Bắt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đầu</a:t>
            </a: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từ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một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đỉnh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u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Từ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u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đi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theo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cạnh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cung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)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xa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nhất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có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thể</a:t>
            </a:r>
            <a:endParaRPr lang="en-US" sz="2700" dirty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Nếu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hết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đường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đi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trở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lại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đỉnh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trước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của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cạnh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xa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nhất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tiếp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tục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duyệt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như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trước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cho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đến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đỉnh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cuối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cùng</a:t>
            </a:r>
            <a:r>
              <a:rPr lang="en-US" sz="2700" dirty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9DBEC5-FD66-4B51-BCB7-A1D0DD50A94F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75078"/>
            <a:ext cx="3383303" cy="99417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b="1" dirty="0">
                <a:ln/>
                <a:solidFill>
                  <a:schemeClr val="accent4"/>
                </a:solidFill>
              </a:rPr>
              <a:t>: 3.11</a:t>
            </a:r>
          </a:p>
        </p:txBody>
      </p:sp>
      <p:sp>
        <p:nvSpPr>
          <p:cNvPr id="90" name="Oval 89"/>
          <p:cNvSpPr/>
          <p:nvPr/>
        </p:nvSpPr>
        <p:spPr>
          <a:xfrm>
            <a:off x="4913794" y="1765110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5</a:t>
            </a:r>
          </a:p>
        </p:txBody>
      </p:sp>
      <p:sp>
        <p:nvSpPr>
          <p:cNvPr id="59" name="Oval 58"/>
          <p:cNvSpPr/>
          <p:nvPr/>
        </p:nvSpPr>
        <p:spPr>
          <a:xfrm>
            <a:off x="2185988" y="2808684"/>
            <a:ext cx="470127" cy="453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3721214" y="2817710"/>
            <a:ext cx="460580" cy="429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3</a:t>
            </a:r>
          </a:p>
        </p:txBody>
      </p:sp>
      <p:sp>
        <p:nvSpPr>
          <p:cNvPr id="61" name="Oval 60"/>
          <p:cNvSpPr/>
          <p:nvPr/>
        </p:nvSpPr>
        <p:spPr>
          <a:xfrm>
            <a:off x="4997552" y="2841854"/>
            <a:ext cx="428625" cy="386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4913794" y="3940626"/>
            <a:ext cx="392673" cy="429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7</a:t>
            </a:r>
          </a:p>
        </p:txBody>
      </p:sp>
      <p:sp>
        <p:nvSpPr>
          <p:cNvPr id="63" name="Oval 62"/>
          <p:cNvSpPr/>
          <p:nvPr/>
        </p:nvSpPr>
        <p:spPr>
          <a:xfrm>
            <a:off x="3631219" y="4012922"/>
            <a:ext cx="452438" cy="41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2</a:t>
            </a:r>
          </a:p>
        </p:txBody>
      </p:sp>
      <p:sp>
        <p:nvSpPr>
          <p:cNvPr id="91" name="Oval 90"/>
          <p:cNvSpPr/>
          <p:nvPr/>
        </p:nvSpPr>
        <p:spPr>
          <a:xfrm>
            <a:off x="3735502" y="1776960"/>
            <a:ext cx="452438" cy="4353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4</a:t>
            </a:r>
          </a:p>
        </p:txBody>
      </p:sp>
      <p:cxnSp>
        <p:nvCxnSpPr>
          <p:cNvPr id="93" name="Straight Connector 92"/>
          <p:cNvCxnSpPr>
            <a:stCxn id="59" idx="7"/>
            <a:endCxn id="91" idx="2"/>
          </p:cNvCxnSpPr>
          <p:nvPr/>
        </p:nvCxnSpPr>
        <p:spPr>
          <a:xfrm flipV="1">
            <a:off x="2587267" y="1994648"/>
            <a:ext cx="1148235" cy="880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9" idx="5"/>
            <a:endCxn id="63" idx="1"/>
          </p:cNvCxnSpPr>
          <p:nvPr/>
        </p:nvCxnSpPr>
        <p:spPr>
          <a:xfrm>
            <a:off x="2587267" y="3195349"/>
            <a:ext cx="1110211" cy="878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9" idx="6"/>
            <a:endCxn id="60" idx="2"/>
          </p:cNvCxnSpPr>
          <p:nvPr/>
        </p:nvCxnSpPr>
        <p:spPr>
          <a:xfrm flipV="1">
            <a:off x="2656115" y="3032418"/>
            <a:ext cx="1065099" cy="2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6"/>
            <a:endCxn id="90" idx="2"/>
          </p:cNvCxnSpPr>
          <p:nvPr/>
        </p:nvCxnSpPr>
        <p:spPr>
          <a:xfrm flipV="1">
            <a:off x="4187939" y="1988722"/>
            <a:ext cx="725855" cy="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0" idx="6"/>
            <a:endCxn id="61" idx="2"/>
          </p:cNvCxnSpPr>
          <p:nvPr/>
        </p:nvCxnSpPr>
        <p:spPr>
          <a:xfrm>
            <a:off x="4181794" y="3032418"/>
            <a:ext cx="815759" cy="2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3" idx="6"/>
            <a:endCxn id="62" idx="2"/>
          </p:cNvCxnSpPr>
          <p:nvPr/>
        </p:nvCxnSpPr>
        <p:spPr>
          <a:xfrm flipV="1">
            <a:off x="4083657" y="4155619"/>
            <a:ext cx="830137" cy="65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4519" y="4837699"/>
            <a:ext cx="3124124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>
                <a:solidFill>
                  <a:srgbClr val="FF0000"/>
                </a:solidFill>
              </a:rPr>
              <a:t>Kết Quả duyệt theo DFS:</a:t>
            </a:r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443819" y="5379028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/>
          <p:cNvSpPr/>
          <p:nvPr/>
        </p:nvSpPr>
        <p:spPr>
          <a:xfrm>
            <a:off x="6089141" y="1347703"/>
            <a:ext cx="804578" cy="447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11</a:t>
            </a:r>
          </a:p>
        </p:txBody>
      </p:sp>
      <p:sp>
        <p:nvSpPr>
          <p:cNvPr id="83" name="Oval 82"/>
          <p:cNvSpPr/>
          <p:nvPr/>
        </p:nvSpPr>
        <p:spPr>
          <a:xfrm>
            <a:off x="7116853" y="2615153"/>
            <a:ext cx="895033" cy="420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13</a:t>
            </a:r>
          </a:p>
        </p:txBody>
      </p:sp>
      <p:sp>
        <p:nvSpPr>
          <p:cNvPr id="84" name="Oval 83"/>
          <p:cNvSpPr/>
          <p:nvPr/>
        </p:nvSpPr>
        <p:spPr>
          <a:xfrm>
            <a:off x="6089854" y="3411086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8</a:t>
            </a:r>
          </a:p>
        </p:txBody>
      </p:sp>
      <p:sp>
        <p:nvSpPr>
          <p:cNvPr id="85" name="Oval 84"/>
          <p:cNvSpPr/>
          <p:nvPr/>
        </p:nvSpPr>
        <p:spPr>
          <a:xfrm>
            <a:off x="6089141" y="4221616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9</a:t>
            </a:r>
          </a:p>
        </p:txBody>
      </p:sp>
      <p:sp>
        <p:nvSpPr>
          <p:cNvPr id="86" name="Oval 85"/>
          <p:cNvSpPr/>
          <p:nvPr/>
        </p:nvSpPr>
        <p:spPr>
          <a:xfrm>
            <a:off x="6089854" y="2112177"/>
            <a:ext cx="803865" cy="460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10</a:t>
            </a:r>
          </a:p>
        </p:txBody>
      </p:sp>
      <p:sp>
        <p:nvSpPr>
          <p:cNvPr id="87" name="Oval 86"/>
          <p:cNvSpPr/>
          <p:nvPr/>
        </p:nvSpPr>
        <p:spPr>
          <a:xfrm>
            <a:off x="7300572" y="3975966"/>
            <a:ext cx="813007" cy="469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14</a:t>
            </a:r>
          </a:p>
        </p:txBody>
      </p:sp>
      <p:sp>
        <p:nvSpPr>
          <p:cNvPr id="103" name="Oval 102"/>
          <p:cNvSpPr/>
          <p:nvPr/>
        </p:nvSpPr>
        <p:spPr>
          <a:xfrm>
            <a:off x="7129672" y="1711368"/>
            <a:ext cx="793769" cy="4008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12</a:t>
            </a:r>
          </a:p>
        </p:txBody>
      </p:sp>
      <p:cxnSp>
        <p:nvCxnSpPr>
          <p:cNvPr id="107" name="Straight Connector 106"/>
          <p:cNvCxnSpPr>
            <a:stCxn id="90" idx="6"/>
            <a:endCxn id="82" idx="2"/>
          </p:cNvCxnSpPr>
          <p:nvPr/>
        </p:nvCxnSpPr>
        <p:spPr>
          <a:xfrm flipV="1">
            <a:off x="5377565" y="1571547"/>
            <a:ext cx="711576" cy="417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0" idx="6"/>
            <a:endCxn id="86" idx="2"/>
          </p:cNvCxnSpPr>
          <p:nvPr/>
        </p:nvCxnSpPr>
        <p:spPr>
          <a:xfrm>
            <a:off x="5377565" y="1988723"/>
            <a:ext cx="712289" cy="353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2" idx="7"/>
            <a:endCxn id="84" idx="2"/>
          </p:cNvCxnSpPr>
          <p:nvPr/>
        </p:nvCxnSpPr>
        <p:spPr>
          <a:xfrm flipV="1">
            <a:off x="5248961" y="3634698"/>
            <a:ext cx="840893" cy="368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2" idx="5"/>
            <a:endCxn id="85" idx="2"/>
          </p:cNvCxnSpPr>
          <p:nvPr/>
        </p:nvCxnSpPr>
        <p:spPr>
          <a:xfrm>
            <a:off x="5248962" y="4307642"/>
            <a:ext cx="840179" cy="137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4" idx="7"/>
            <a:endCxn id="83" idx="3"/>
          </p:cNvCxnSpPr>
          <p:nvPr/>
        </p:nvCxnSpPr>
        <p:spPr>
          <a:xfrm flipV="1">
            <a:off x="6485707" y="2973674"/>
            <a:ext cx="762221" cy="502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4" idx="5"/>
            <a:endCxn id="87" idx="1"/>
          </p:cNvCxnSpPr>
          <p:nvPr/>
        </p:nvCxnSpPr>
        <p:spPr>
          <a:xfrm>
            <a:off x="6485707" y="3792816"/>
            <a:ext cx="933927" cy="251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6" idx="6"/>
            <a:endCxn id="103" idx="3"/>
          </p:cNvCxnSpPr>
          <p:nvPr/>
        </p:nvCxnSpPr>
        <p:spPr>
          <a:xfrm flipV="1">
            <a:off x="6893719" y="2053479"/>
            <a:ext cx="352198" cy="28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3176770" y="5384404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Oval 156"/>
          <p:cNvSpPr/>
          <p:nvPr/>
        </p:nvSpPr>
        <p:spPr>
          <a:xfrm>
            <a:off x="3907794" y="5378070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8" name="Oval 157"/>
          <p:cNvSpPr/>
          <p:nvPr/>
        </p:nvSpPr>
        <p:spPr>
          <a:xfrm>
            <a:off x="4655797" y="5380166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Oval 158"/>
          <p:cNvSpPr/>
          <p:nvPr/>
        </p:nvSpPr>
        <p:spPr>
          <a:xfrm>
            <a:off x="5401618" y="5384404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0" name="Oval 159"/>
          <p:cNvSpPr/>
          <p:nvPr/>
        </p:nvSpPr>
        <p:spPr>
          <a:xfrm>
            <a:off x="6151636" y="5382622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1" name="Oval 160"/>
          <p:cNvSpPr/>
          <p:nvPr/>
        </p:nvSpPr>
        <p:spPr>
          <a:xfrm>
            <a:off x="6884560" y="5384693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2" name="Oval 161"/>
          <p:cNvSpPr/>
          <p:nvPr/>
        </p:nvSpPr>
        <p:spPr>
          <a:xfrm>
            <a:off x="2465998" y="588771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3" name="Oval 162"/>
          <p:cNvSpPr/>
          <p:nvPr/>
        </p:nvSpPr>
        <p:spPr>
          <a:xfrm>
            <a:off x="3188083" y="587144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3919115" y="585697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6" name="Straight Connector 165"/>
          <p:cNvCxnSpPr/>
          <p:nvPr/>
        </p:nvCxnSpPr>
        <p:spPr>
          <a:xfrm>
            <a:off x="21860" y="5369486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650012" y="585697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8" name="Oval 167"/>
          <p:cNvSpPr/>
          <p:nvPr/>
        </p:nvSpPr>
        <p:spPr>
          <a:xfrm>
            <a:off x="5379016" y="585697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9" name="Oval 168"/>
          <p:cNvSpPr/>
          <p:nvPr/>
        </p:nvSpPr>
        <p:spPr>
          <a:xfrm>
            <a:off x="6109774" y="587144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0" name="Oval 169"/>
          <p:cNvSpPr/>
          <p:nvPr/>
        </p:nvSpPr>
        <p:spPr>
          <a:xfrm>
            <a:off x="6837448" y="5856979"/>
            <a:ext cx="714824" cy="4368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6CCD3AD3-1E00-4A21-B15C-018DED3F219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1" grpId="0" animBg="1"/>
      <p:bldP spid="106" grpId="0"/>
      <p:bldP spid="10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3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1" y="2637607"/>
            <a:ext cx="2183568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CÀI ĐẶT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83DD4-1E7A-4254-A011-4C7382740068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29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5" y="1253941"/>
            <a:ext cx="8755394" cy="729994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THUẬT GIẢI DFS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9105" y="1907658"/>
            <a:ext cx="8226290" cy="369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0: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Giả sử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v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là đỉnh bắt đầu, cho v vào Stack và cho v vào tập DFS;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1: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Nếu Stack chưa rỗng, thì lấy x từ trong Stack ra;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Bước 2: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Tìm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u (gần nhất)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kề với 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x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và</a:t>
            </a:r>
            <a:r>
              <a:rPr lang="en-US" sz="24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 u chưa </a:t>
            </a: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có trong tập DFS; </a:t>
            </a:r>
          </a:p>
          <a:p>
            <a:pPr lvl="2" algn="just">
              <a:lnSpc>
                <a:spcPct val="150000"/>
              </a:lnSpc>
            </a:pPr>
            <a:r>
              <a:rPr lang="en-US" sz="21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2.1. cho x vào trong Stack, </a:t>
            </a:r>
          </a:p>
          <a:p>
            <a:pPr lvl="2" algn="just">
              <a:lnSpc>
                <a:spcPct val="150000"/>
              </a:lnSpc>
            </a:pPr>
            <a:r>
              <a:rPr lang="en-US" sz="21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2.2. u vào trong Stack; </a:t>
            </a:r>
          </a:p>
          <a:p>
            <a:pPr lvl="2" algn="just">
              <a:lnSpc>
                <a:spcPct val="150000"/>
              </a:lnSpc>
            </a:pPr>
            <a:r>
              <a:rPr lang="en-US" sz="21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2.3. Cho u vào tập DFS;</a:t>
            </a:r>
          </a:p>
          <a:p>
            <a:pPr lvl="2" algn="just">
              <a:lnSpc>
                <a:spcPct val="150000"/>
              </a:lnSpc>
            </a:pPr>
            <a:r>
              <a:rPr lang="en-US" sz="21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2.4. Sau đó quay lại bước 1;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endParaRPr lang="en-US" sz="2400">
              <a:solidFill>
                <a:srgbClr val="FF0000"/>
              </a:solidFill>
              <a:latin typeface="+mj-lt"/>
              <a:sym typeface="Symbol" panose="05050102010706020507" pitchFamily="18" charset="2"/>
            </a:endParaRP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endParaRPr lang="en-US" sz="240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 algn="just">
              <a:lnSpc>
                <a:spcPct val="150000"/>
              </a:lnSpc>
            </a:pPr>
            <a:endParaRPr lang="en-US" sz="240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EE73B-D5F2-4B73-A830-3B2D1CA1CCD3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D19DE-6107-4970-B6BA-11E8797A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006" y="0"/>
            <a:ext cx="11210012" cy="6229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35574"/>
            <a:ext cx="9158468" cy="21982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1899743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KHÁI NIỆM</a:t>
            </a:r>
          </a:p>
        </p:txBody>
      </p:sp>
    </p:spTree>
    <p:extLst>
      <p:ext uri="{BB962C8B-B14F-4D97-AF65-F5344CB8AC3E}">
        <p14:creationId xmlns:p14="http://schemas.microsoft.com/office/powerpoint/2010/main" val="206977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55" y="1362709"/>
            <a:ext cx="8338612" cy="51248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700" b="1" dirty="0">
                <a:ln/>
                <a:solidFill>
                  <a:schemeClr val="accent4"/>
                </a:solidFill>
              </a:rPr>
              <a:t>CÀI ĐẶT PHÉP DUYỆT DFS DÙNG STACK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61115" y="1800284"/>
            <a:ext cx="4430485" cy="452431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(v==n)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pop(u);</a:t>
            </a:r>
            <a:endParaRPr lang="en-US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	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(v=0;v&lt;n;v++)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(a[u][v]!=0 &amp;&amp; C[v]==1)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push(u);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  push(v);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dfs[ndfs]=v;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ndfs++;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C[v] = 0;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u=v;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655" y="1800285"/>
            <a:ext cx="4304603" cy="452431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C[100];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 lưu trữ đỉnh chưa xét; </a:t>
            </a:r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 1 là chưa xét; 0 là đã xét</a:t>
            </a:r>
          </a:p>
          <a:p>
            <a:r>
              <a:rPr lang="en-US">
                <a:solidFill>
                  <a:srgbClr val="0070C0"/>
                </a:solidFill>
              </a:rPr>
              <a:t>int </a:t>
            </a:r>
            <a:r>
              <a:rPr lang="en-US"/>
              <a:t>dfs[100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];// lưu danh sách phần tử đã duyệt</a:t>
            </a:r>
          </a:p>
          <a:p>
            <a:r>
              <a:rPr lang="en-US">
                <a:solidFill>
                  <a:srgbClr val="0070C0"/>
                </a:solidFill>
              </a:rPr>
              <a:t>int </a:t>
            </a:r>
            <a:r>
              <a:rPr lang="en-US"/>
              <a:t>ndfs=0;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 chỉ số lưu đỉnh đã xét</a:t>
            </a:r>
          </a:p>
          <a:p>
            <a:r>
              <a:rPr lang="en-US">
                <a:solidFill>
                  <a:srgbClr val="0070C0"/>
                </a:solidFill>
              </a:rPr>
              <a:t>STACK</a:t>
            </a:r>
            <a:r>
              <a:rPr lang="en-US"/>
              <a:t> sta=0;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 chỉ số lưu đỉnh đã xét</a:t>
            </a:r>
            <a:endParaRPr lang="en-US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DFS(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push(s);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dfs[ndfs]=s;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ndfs++;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C[s]=0;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v=-1, u=s;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(!isEmpty())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040D8B-9483-42B1-B295-599C231CD7EE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08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1447800"/>
            <a:ext cx="6836228" cy="6757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HÀM XUẤT TẬP </a:t>
            </a:r>
            <a:r>
              <a:rPr lang="en-US" sz="2700" b="1" dirty="0" err="1">
                <a:ln/>
                <a:solidFill>
                  <a:srgbClr val="FF0000"/>
                </a:solidFill>
              </a:rPr>
              <a:t>dfs</a:t>
            </a:r>
            <a:endParaRPr lang="en-US" sz="2700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6429" y="2116598"/>
            <a:ext cx="7043057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output()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i=0;i&lt;ndfs;i++)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cout&lt;&lt;dfs[i]&lt;&lt;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8111B4-E3B8-4ED1-8C0D-90018D0EDCA2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5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8" y="1523104"/>
            <a:ext cx="8486267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HÀM KHỞI TẠO ĐỈNH CHƯA XÉT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618" y="2449821"/>
            <a:ext cx="8486267" cy="25031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  <a:latin typeface="+mj-lt"/>
              </a:rPr>
              <a:t>void</a:t>
            </a:r>
            <a:r>
              <a:rPr lang="en-US" sz="3000">
                <a:latin typeface="+mj-lt"/>
              </a:rPr>
              <a:t> khoitaochuaxet()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	</a:t>
            </a:r>
            <a:r>
              <a:rPr lang="en-US" sz="300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3000">
                <a:latin typeface="+mj-lt"/>
              </a:rPr>
              <a:t>(</a:t>
            </a:r>
            <a:r>
              <a:rPr lang="en-US" sz="300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3000">
                <a:latin typeface="+mj-lt"/>
              </a:rPr>
              <a:t> i=0; i&lt;n; i++) </a:t>
            </a:r>
            <a:r>
              <a:rPr lang="en-US" sz="2400">
                <a:latin typeface="+mj-lt"/>
              </a:rPr>
              <a:t>// n là số đỉnh của đồ thị</a:t>
            </a:r>
            <a:endParaRPr lang="en-US" sz="3000">
              <a:latin typeface="+mj-lt"/>
            </a:endParaRPr>
          </a:p>
          <a:p>
            <a:pPr marL="0" indent="0">
              <a:buNone/>
            </a:pPr>
            <a:r>
              <a:rPr lang="en-US" sz="3000">
                <a:latin typeface="+mj-lt"/>
              </a:rPr>
              <a:t>		C[i]=1;</a:t>
            </a:r>
          </a:p>
          <a:p>
            <a:pPr marL="0" indent="0">
              <a:buNone/>
            </a:pPr>
            <a:r>
              <a:rPr lang="en-US" sz="3000">
                <a:latin typeface="+mj-lt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66F639-97F9-43AF-8DDB-BD0E4B2A8C00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7162800" cy="9144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DUYỆT ĐỒ THỊ</a:t>
            </a:r>
          </a:p>
          <a:p>
            <a:pPr algn="r">
              <a:defRPr/>
            </a:pPr>
            <a:r>
              <a:rPr lang="en-US" altLang="zh-TW" sz="5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CHIỀU SÂU - DFS</a:t>
            </a:r>
            <a:endParaRPr lang="zh-TW" altLang="en-US" sz="5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3761B2-3F21-4EE6-B033-AD276172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6600" y="-152400"/>
            <a:ext cx="12747148" cy="63417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899741"/>
            <a:ext cx="9158468" cy="1529259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3.4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TÌM KIẾM TRÊN ĐỒ THỊ</a:t>
            </a:r>
          </a:p>
        </p:txBody>
      </p:sp>
    </p:spTree>
    <p:extLst>
      <p:ext uri="{BB962C8B-B14F-4D97-AF65-F5344CB8AC3E}">
        <p14:creationId xmlns:p14="http://schemas.microsoft.com/office/powerpoint/2010/main" val="281037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4440" y="2351004"/>
            <a:ext cx="8405930" cy="32731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171DB-C774-49DD-8014-13A179BC61E1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230E0-90E7-4742-AE18-83B969BDA347}"/>
              </a:ext>
            </a:extLst>
          </p:cNvPr>
          <p:cNvSpPr/>
          <p:nvPr/>
        </p:nvSpPr>
        <p:spPr>
          <a:xfrm>
            <a:off x="1040432" y="1846213"/>
            <a:ext cx="7063135" cy="1582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31520" indent="-73152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Tìm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kiếm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dựa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vào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Breadth First Search – BFS (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Duyệt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theo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err="1">
                <a:solidFill>
                  <a:schemeClr val="tx1"/>
                </a:solidFill>
                <a:sym typeface="Symbol" panose="05050102010706020507" pitchFamily="18" charset="2"/>
              </a:rPr>
              <a:t>chiều</a:t>
            </a:r>
            <a:r>
              <a:rPr lang="en-US" sz="3200">
                <a:solidFill>
                  <a:schemeClr val="tx1"/>
                </a:solidFill>
                <a:sym typeface="Symbol" panose="05050102010706020507" pitchFamily="18" charset="2"/>
              </a:rPr>
              <a:t> rộng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731520" indent="-73152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Tìm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kiếm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dựa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vào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Depth First Search – DFS (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duyệt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theo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chiều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Symbol" panose="05050102010706020507" pitchFamily="18" charset="2"/>
              </a:rPr>
              <a:t>sâu</a:t>
            </a:r>
            <a:r>
              <a:rPr 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2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600199"/>
            <a:ext cx="8755394" cy="55879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PHÁT BIỂU BÀI TOÁN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4799" y="2327635"/>
            <a:ext cx="8077850" cy="3262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30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Cho đồ thị vô hướng đơn giản </a:t>
            </a:r>
            <a:r>
              <a:rPr lang="en-US" sz="3000" b="1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G = (V, E)</a:t>
            </a:r>
            <a:r>
              <a:rPr lang="en-US" sz="30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, và một đỉnh X được nhập vào từ bàn phím. Hãy kiểm tra X có tồn tại trong G hay không?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46DB07-C6B5-4931-B54C-EF8993E04CE6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98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600199"/>
            <a:ext cx="8755394" cy="55879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MÔ HÌNH HÓA BÀI TOÁN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4799" y="2327635"/>
            <a:ext cx="8077850" cy="3262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Đầu vào</a:t>
            </a: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: một đồ thị G, và một đỉnh X;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70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Đầu ra</a:t>
            </a:r>
            <a:r>
              <a:rPr lang="en-US" sz="27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: TRUE/FALSE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F9F5D8-6659-4CF5-A6C0-3EA5E2404495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34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523999"/>
            <a:ext cx="8755394" cy="63499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ln/>
                <a:solidFill>
                  <a:schemeClr val="accent4"/>
                </a:solidFill>
              </a:rPr>
              <a:t>BIỂU DIỄN BÀI TOÁN LÊN MÁY TÍNH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4799" y="2327635"/>
            <a:ext cx="8077850" cy="178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33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Ta biểu diễn đồ thị G lên máy tính bằng Ma trận kề (hoặc danh sách kề).</a:t>
            </a:r>
          </a:p>
        </p:txBody>
      </p:sp>
    </p:spTree>
    <p:extLst>
      <p:ext uri="{BB962C8B-B14F-4D97-AF65-F5344CB8AC3E}">
        <p14:creationId xmlns:p14="http://schemas.microsoft.com/office/powerpoint/2010/main" val="4170661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9" y="1447799"/>
            <a:ext cx="8755394" cy="71119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n/>
                <a:solidFill>
                  <a:schemeClr val="accent4"/>
                </a:solidFill>
              </a:rPr>
              <a:t>Ý TƯỞNG TÌM KIẾM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4799" y="2006598"/>
            <a:ext cx="8204507" cy="384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Ta thấy rằng, phương pháp duyệt đồ thị DFS, BFS sẽ cho phép ta duyệt qua tất cả các đỉnh của đồ thị.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Vì vậy, thay vì ta chỉ xuất ra ngoài màn hình đỉnh của đồ thị được duyệt. Mà ta có thể thực hiện lệnh kiểm X với đỉnh được duyệt.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r>
              <a:rPr lang="en-US" sz="240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Nếu đỉnh được duyệt bằng (giống giá trị) X thì ta thực hiện dừng phép duyệt và thông báo rằng X tìm thấy.</a:t>
            </a:r>
          </a:p>
          <a:p>
            <a:pPr marL="548640" indent="-548640" algn="just">
              <a:lnSpc>
                <a:spcPct val="150000"/>
              </a:lnSpc>
              <a:buFont typeface="Wingdings" panose="05000000000000000000" pitchFamily="2" charset="2"/>
              <a:buChar char="&amp;"/>
            </a:pPr>
            <a:endParaRPr lang="en-US" sz="240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AF1E8B-2D4D-415C-8298-2FA9FEEB44B6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77170"/>
            <a:ext cx="8755394" cy="99417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3.12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cho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đồ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thị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như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hình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bên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dưới</a:t>
            </a:r>
            <a:r>
              <a:rPr lang="en-US" sz="2400" b="1" dirty="0">
                <a:ln/>
                <a:solidFill>
                  <a:schemeClr val="accent4"/>
                </a:solidFill>
              </a:rPr>
              <a:t>,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hãy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kiểm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tra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đỉnh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X (X = 11) 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có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tồn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tại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không</a:t>
            </a:r>
            <a:r>
              <a:rPr lang="en-US" sz="2400" b="1" dirty="0">
                <a:ln/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4" name="Oval 3"/>
          <p:cNvSpPr/>
          <p:nvPr/>
        </p:nvSpPr>
        <p:spPr>
          <a:xfrm>
            <a:off x="4565808" y="2631912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612615" y="3835648"/>
            <a:ext cx="470127" cy="453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47841" y="3844673"/>
            <a:ext cx="460580" cy="429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649567" y="3708656"/>
            <a:ext cx="428625" cy="386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4565808" y="4807427"/>
            <a:ext cx="392673" cy="429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057846" y="5039885"/>
            <a:ext cx="452438" cy="41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162128" y="2803924"/>
            <a:ext cx="452438" cy="4353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4</a:t>
            </a:r>
          </a:p>
        </p:txBody>
      </p:sp>
      <p:cxnSp>
        <p:nvCxnSpPr>
          <p:cNvPr id="11" name="Straight Connector 10"/>
          <p:cNvCxnSpPr>
            <a:stCxn id="5" idx="7"/>
            <a:endCxn id="10" idx="2"/>
          </p:cNvCxnSpPr>
          <p:nvPr/>
        </p:nvCxnSpPr>
        <p:spPr>
          <a:xfrm flipV="1">
            <a:off x="2013893" y="3021611"/>
            <a:ext cx="1148235" cy="880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9" idx="1"/>
          </p:cNvCxnSpPr>
          <p:nvPr/>
        </p:nvCxnSpPr>
        <p:spPr>
          <a:xfrm>
            <a:off x="2013894" y="4222313"/>
            <a:ext cx="1110211" cy="878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6" idx="2"/>
          </p:cNvCxnSpPr>
          <p:nvPr/>
        </p:nvCxnSpPr>
        <p:spPr>
          <a:xfrm flipV="1">
            <a:off x="2082742" y="4059382"/>
            <a:ext cx="1065099" cy="2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4" idx="2"/>
          </p:cNvCxnSpPr>
          <p:nvPr/>
        </p:nvCxnSpPr>
        <p:spPr>
          <a:xfrm flipV="1">
            <a:off x="3614566" y="2855524"/>
            <a:ext cx="951242" cy="166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2"/>
          </p:cNvCxnSpPr>
          <p:nvPr/>
        </p:nvCxnSpPr>
        <p:spPr>
          <a:xfrm flipV="1">
            <a:off x="3608421" y="3901989"/>
            <a:ext cx="1041146" cy="157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  <a:endCxn id="8" idx="2"/>
          </p:cNvCxnSpPr>
          <p:nvPr/>
        </p:nvCxnSpPr>
        <p:spPr>
          <a:xfrm flipV="1">
            <a:off x="3510283" y="5022420"/>
            <a:ext cx="1055525" cy="226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6721" y="2318546"/>
            <a:ext cx="566493" cy="540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7742599" y="3581211"/>
            <a:ext cx="629315" cy="580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/>
              <a:t>13</a:t>
            </a:r>
          </a:p>
        </p:txBody>
      </p:sp>
      <p:sp>
        <p:nvSpPr>
          <p:cNvPr id="19" name="Oval 18"/>
          <p:cNvSpPr/>
          <p:nvPr/>
        </p:nvSpPr>
        <p:spPr>
          <a:xfrm>
            <a:off x="6097434" y="4381929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5920437" y="5248580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6097434" y="3083020"/>
            <a:ext cx="565779" cy="498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7926318" y="4942024"/>
            <a:ext cx="602992" cy="5217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/>
              <a:t>14</a:t>
            </a:r>
          </a:p>
        </p:txBody>
      </p:sp>
      <p:sp>
        <p:nvSpPr>
          <p:cNvPr id="23" name="Oval 22"/>
          <p:cNvSpPr/>
          <p:nvPr/>
        </p:nvSpPr>
        <p:spPr>
          <a:xfrm>
            <a:off x="7755418" y="2677425"/>
            <a:ext cx="616496" cy="587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/>
              <a:t>12</a:t>
            </a:r>
          </a:p>
        </p:txBody>
      </p:sp>
      <p:cxnSp>
        <p:nvCxnSpPr>
          <p:cNvPr id="24" name="Straight Connector 23"/>
          <p:cNvCxnSpPr>
            <a:stCxn id="4" idx="6"/>
            <a:endCxn id="17" idx="2"/>
          </p:cNvCxnSpPr>
          <p:nvPr/>
        </p:nvCxnSpPr>
        <p:spPr>
          <a:xfrm flipV="1">
            <a:off x="5029579" y="2588977"/>
            <a:ext cx="1067142" cy="266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21" idx="2"/>
          </p:cNvCxnSpPr>
          <p:nvPr/>
        </p:nvCxnSpPr>
        <p:spPr>
          <a:xfrm>
            <a:off x="5029579" y="2855525"/>
            <a:ext cx="1067855" cy="476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21" idx="3"/>
          </p:cNvCxnSpPr>
          <p:nvPr/>
        </p:nvCxnSpPr>
        <p:spPr>
          <a:xfrm flipV="1">
            <a:off x="5078192" y="3508252"/>
            <a:ext cx="1102099" cy="393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19" idx="2"/>
          </p:cNvCxnSpPr>
          <p:nvPr/>
        </p:nvCxnSpPr>
        <p:spPr>
          <a:xfrm flipV="1">
            <a:off x="4900976" y="4605541"/>
            <a:ext cx="1196458" cy="264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20" idx="2"/>
          </p:cNvCxnSpPr>
          <p:nvPr/>
        </p:nvCxnSpPr>
        <p:spPr>
          <a:xfrm>
            <a:off x="4900976" y="5174443"/>
            <a:ext cx="1019461" cy="297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7"/>
            <a:endCxn id="18" idx="3"/>
          </p:cNvCxnSpPr>
          <p:nvPr/>
        </p:nvCxnSpPr>
        <p:spPr>
          <a:xfrm flipV="1">
            <a:off x="6493286" y="4076440"/>
            <a:ext cx="1341474" cy="370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5"/>
            <a:endCxn id="22" idx="1"/>
          </p:cNvCxnSpPr>
          <p:nvPr/>
        </p:nvCxnSpPr>
        <p:spPr>
          <a:xfrm>
            <a:off x="6493286" y="4763659"/>
            <a:ext cx="1521338" cy="254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23" idx="3"/>
          </p:cNvCxnSpPr>
          <p:nvPr/>
        </p:nvCxnSpPr>
        <p:spPr>
          <a:xfrm flipV="1">
            <a:off x="6663214" y="3178931"/>
            <a:ext cx="1182488" cy="15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5599" y="3821083"/>
            <a:ext cx="1553865" cy="4530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X = 11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053756" y="5805879"/>
            <a:ext cx="5358675" cy="59492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Minh họa thuật giải tìm kiếm bằng phương pháp duyệt theo chiều rộng</a:t>
            </a:r>
            <a:endParaRPr lang="en-US" sz="2100">
              <a:latin typeface="+mj-lt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598880" y="3063670"/>
            <a:ext cx="1195670" cy="3503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>
                <a:solidFill>
                  <a:schemeClr val="bg1"/>
                </a:solidFill>
                <a:latin typeface="+mj-lt"/>
              </a:rPr>
              <a:t>STOP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5A1AC06-4029-4693-92F3-D46675EE3993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0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96296E-6 L 0.17539 0.233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39 0.23357 L 0.19583 0.026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02639 L 0.18203 -0.2175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03 -0.21759 L 0.34922 0.1201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22 0.12014 L 0.35599 -0.0659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99 -0.06597 L 0.35339 -0.2840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39 -0.28402 L 0.5388 0.216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81 0.2169 L 0.51094 0.0557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mph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94 0.05579 L 0.50781 -0.1307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82 -0.13079 L 0.50768 -0.31481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7" grpId="1" animBg="1"/>
      <p:bldP spid="19" grpId="0" animBg="1"/>
      <p:bldP spid="20" grpId="0" animBg="1"/>
      <p:bldP spid="21" grpId="0" animBg="1"/>
      <p:bldP spid="32" grpId="0"/>
      <p:bldP spid="32" grpId="1"/>
      <p:bldP spid="32" grpId="2"/>
      <p:bldP spid="32" grpId="3"/>
      <p:bldP spid="32" grpId="4"/>
      <p:bldP spid="32" grpId="5"/>
      <p:bldP spid="32" grpId="6"/>
      <p:bldP spid="32" grpId="7"/>
      <p:bldP spid="32" grpId="8"/>
      <p:bldP spid="32" grpId="9"/>
      <p:bldP spid="32" grpId="10"/>
      <p:bldP spid="32" grpId="11"/>
      <p:bldP spid="32" grpId="12"/>
      <p:bldP spid="32" grpId="13"/>
      <p:bldP spid="32" grpId="14"/>
      <p:bldP spid="32" grpId="15"/>
      <p:bldP spid="32" grpId="16"/>
      <p:bldP spid="32" grpId="17"/>
      <p:bldP spid="32" grpId="18"/>
      <p:bldP spid="32" grpId="19"/>
      <p:bldP spid="32" grpId="20"/>
      <p:bldP spid="32" grpId="21"/>
      <p:bldP spid="32" grpId="22"/>
      <p:bldP spid="33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7" y="1131094"/>
            <a:ext cx="2167913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BIỂU ĐỒ</a:t>
            </a:r>
          </a:p>
        </p:txBody>
      </p:sp>
      <p:sp>
        <p:nvSpPr>
          <p:cNvPr id="40" name="Oval 39"/>
          <p:cNvSpPr/>
          <p:nvPr/>
        </p:nvSpPr>
        <p:spPr>
          <a:xfrm>
            <a:off x="5653671" y="256081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31923" y="539659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94880" y="361647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37326" y="2478156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29076" y="3678600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849879" y="5086712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209261" y="3918486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48" idx="6"/>
            <a:endCxn id="43" idx="2"/>
          </p:cNvCxnSpPr>
          <p:nvPr/>
        </p:nvCxnSpPr>
        <p:spPr>
          <a:xfrm>
            <a:off x="4097216" y="5209568"/>
            <a:ext cx="1634707" cy="30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0"/>
            <a:endCxn id="44" idx="4"/>
          </p:cNvCxnSpPr>
          <p:nvPr/>
        </p:nvCxnSpPr>
        <p:spPr>
          <a:xfrm flipH="1" flipV="1">
            <a:off x="5718548" y="3862191"/>
            <a:ext cx="137043" cy="1534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5"/>
            <a:endCxn id="44" idx="1"/>
          </p:cNvCxnSpPr>
          <p:nvPr/>
        </p:nvCxnSpPr>
        <p:spPr>
          <a:xfrm>
            <a:off x="4148441" y="2687884"/>
            <a:ext cx="1482661" cy="96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7" idx="7"/>
            <a:endCxn id="45" idx="3"/>
          </p:cNvCxnSpPr>
          <p:nvPr/>
        </p:nvCxnSpPr>
        <p:spPr>
          <a:xfrm flipV="1">
            <a:off x="2040191" y="2687885"/>
            <a:ext cx="1933357" cy="1026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1"/>
            <a:endCxn id="47" idx="5"/>
          </p:cNvCxnSpPr>
          <p:nvPr/>
        </p:nvCxnSpPr>
        <p:spPr>
          <a:xfrm flipH="1" flipV="1">
            <a:off x="2040191" y="3888330"/>
            <a:ext cx="1845910" cy="123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6"/>
            <a:endCxn id="44" idx="2"/>
          </p:cNvCxnSpPr>
          <p:nvPr/>
        </p:nvCxnSpPr>
        <p:spPr>
          <a:xfrm flipV="1">
            <a:off x="4456598" y="3739334"/>
            <a:ext cx="1138282" cy="302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9" idx="4"/>
            <a:endCxn id="48" idx="0"/>
          </p:cNvCxnSpPr>
          <p:nvPr/>
        </p:nvCxnSpPr>
        <p:spPr>
          <a:xfrm flipH="1">
            <a:off x="3973547" y="4164199"/>
            <a:ext cx="359382" cy="922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9" idx="2"/>
            <a:endCxn id="47" idx="6"/>
          </p:cNvCxnSpPr>
          <p:nvPr/>
        </p:nvCxnSpPr>
        <p:spPr>
          <a:xfrm flipH="1" flipV="1">
            <a:off x="2076413" y="3801457"/>
            <a:ext cx="2132848" cy="23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5" idx="4"/>
            <a:endCxn id="49" idx="0"/>
          </p:cNvCxnSpPr>
          <p:nvPr/>
        </p:nvCxnSpPr>
        <p:spPr>
          <a:xfrm>
            <a:off x="4060994" y="2723868"/>
            <a:ext cx="271935" cy="1194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48" idx="7"/>
            <a:endCxn id="44" idx="3"/>
          </p:cNvCxnSpPr>
          <p:nvPr/>
        </p:nvCxnSpPr>
        <p:spPr>
          <a:xfrm flipV="1">
            <a:off x="4060994" y="3826207"/>
            <a:ext cx="1570108" cy="1296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40" idx="2"/>
            <a:endCxn id="45" idx="6"/>
          </p:cNvCxnSpPr>
          <p:nvPr/>
        </p:nvCxnSpPr>
        <p:spPr>
          <a:xfrm flipH="1" flipV="1">
            <a:off x="4184663" y="2601012"/>
            <a:ext cx="1469008" cy="82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0" idx="4"/>
            <a:endCxn id="44" idx="0"/>
          </p:cNvCxnSpPr>
          <p:nvPr/>
        </p:nvCxnSpPr>
        <p:spPr>
          <a:xfrm flipH="1">
            <a:off x="5718548" y="2806524"/>
            <a:ext cx="58791" cy="80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323799" y="493661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Hồ chí minh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43355" y="349697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Tây Ninh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2973010" y="353958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Bình Dương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449371" y="2299012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Bình Phước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672572" y="5253479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Vũng tàu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5535313" y="3498357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Đồng Nai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667323" y="249017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Lâm Đồng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44FB22-A2DD-4BFB-A4C6-740E7588A505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THỊ </a:t>
            </a:r>
            <a:r>
              <a:rPr lang="en-US" altLang="zh-TW" sz="6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(GRAPH)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212" grpId="0"/>
      <p:bldP spid="223" grpId="0"/>
      <p:bldP spid="225" grpId="0"/>
      <p:bldP spid="226" grpId="0"/>
      <p:bldP spid="227" grpId="0"/>
      <p:bldP spid="228" grpId="0"/>
      <p:bldP spid="2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00970"/>
            <a:ext cx="8755394" cy="99417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3.13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cho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đồ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thị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như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hình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bên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dưới</a:t>
            </a:r>
            <a:r>
              <a:rPr lang="en-US" sz="2400" b="1" dirty="0">
                <a:ln/>
                <a:solidFill>
                  <a:schemeClr val="accent4"/>
                </a:solidFill>
              </a:rPr>
              <a:t>,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hãy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kiểm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tra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đỉnh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X (X = 15) 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có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tồn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tại</a:t>
            </a:r>
            <a:r>
              <a:rPr lang="en-US" sz="2400" b="1" dirty="0">
                <a:ln/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ln/>
                <a:solidFill>
                  <a:schemeClr val="accent4"/>
                </a:solidFill>
              </a:rPr>
              <a:t>không</a:t>
            </a:r>
            <a:r>
              <a:rPr lang="en-US" sz="2400" b="1" dirty="0">
                <a:ln/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4" name="Oval 3"/>
          <p:cNvSpPr/>
          <p:nvPr/>
        </p:nvSpPr>
        <p:spPr>
          <a:xfrm>
            <a:off x="4565808" y="2555712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612615" y="3759448"/>
            <a:ext cx="470127" cy="453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47841" y="3768473"/>
            <a:ext cx="460580" cy="429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649567" y="3632456"/>
            <a:ext cx="428625" cy="386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4565808" y="4731227"/>
            <a:ext cx="392673" cy="429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057846" y="4963685"/>
            <a:ext cx="452438" cy="417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162128" y="2727724"/>
            <a:ext cx="452438" cy="4353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/>
              <a:t>4</a:t>
            </a:r>
          </a:p>
        </p:txBody>
      </p:sp>
      <p:cxnSp>
        <p:nvCxnSpPr>
          <p:cNvPr id="11" name="Straight Connector 10"/>
          <p:cNvCxnSpPr>
            <a:stCxn id="5" idx="7"/>
            <a:endCxn id="10" idx="2"/>
          </p:cNvCxnSpPr>
          <p:nvPr/>
        </p:nvCxnSpPr>
        <p:spPr>
          <a:xfrm flipV="1">
            <a:off x="2013893" y="2945411"/>
            <a:ext cx="1148235" cy="880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9" idx="1"/>
          </p:cNvCxnSpPr>
          <p:nvPr/>
        </p:nvCxnSpPr>
        <p:spPr>
          <a:xfrm>
            <a:off x="2013894" y="4146113"/>
            <a:ext cx="1110211" cy="878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6" idx="2"/>
          </p:cNvCxnSpPr>
          <p:nvPr/>
        </p:nvCxnSpPr>
        <p:spPr>
          <a:xfrm flipV="1">
            <a:off x="2082742" y="3983182"/>
            <a:ext cx="1065099" cy="2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4" idx="2"/>
          </p:cNvCxnSpPr>
          <p:nvPr/>
        </p:nvCxnSpPr>
        <p:spPr>
          <a:xfrm flipV="1">
            <a:off x="3614566" y="2779324"/>
            <a:ext cx="951242" cy="166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2"/>
          </p:cNvCxnSpPr>
          <p:nvPr/>
        </p:nvCxnSpPr>
        <p:spPr>
          <a:xfrm flipV="1">
            <a:off x="3608421" y="3825789"/>
            <a:ext cx="1041146" cy="157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  <a:endCxn id="8" idx="2"/>
          </p:cNvCxnSpPr>
          <p:nvPr/>
        </p:nvCxnSpPr>
        <p:spPr>
          <a:xfrm flipV="1">
            <a:off x="3510283" y="4946220"/>
            <a:ext cx="1055525" cy="226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6721" y="2242346"/>
            <a:ext cx="566493" cy="540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7742599" y="3505011"/>
            <a:ext cx="629315" cy="580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/>
              <a:t>13</a:t>
            </a:r>
          </a:p>
        </p:txBody>
      </p:sp>
      <p:sp>
        <p:nvSpPr>
          <p:cNvPr id="19" name="Oval 18"/>
          <p:cNvSpPr/>
          <p:nvPr/>
        </p:nvSpPr>
        <p:spPr>
          <a:xfrm>
            <a:off x="6097434" y="4305729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5920437" y="5172380"/>
            <a:ext cx="463771" cy="44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6097434" y="3006820"/>
            <a:ext cx="565779" cy="498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7926318" y="4865824"/>
            <a:ext cx="602992" cy="5217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/>
              <a:t>14</a:t>
            </a:r>
          </a:p>
        </p:txBody>
      </p:sp>
      <p:sp>
        <p:nvSpPr>
          <p:cNvPr id="23" name="Oval 22"/>
          <p:cNvSpPr/>
          <p:nvPr/>
        </p:nvSpPr>
        <p:spPr>
          <a:xfrm>
            <a:off x="7755418" y="2601225"/>
            <a:ext cx="616496" cy="587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/>
              <a:t>12</a:t>
            </a:r>
          </a:p>
        </p:txBody>
      </p:sp>
      <p:cxnSp>
        <p:nvCxnSpPr>
          <p:cNvPr id="24" name="Straight Connector 23"/>
          <p:cNvCxnSpPr>
            <a:stCxn id="4" idx="6"/>
            <a:endCxn id="17" idx="2"/>
          </p:cNvCxnSpPr>
          <p:nvPr/>
        </p:nvCxnSpPr>
        <p:spPr>
          <a:xfrm flipV="1">
            <a:off x="5029579" y="2512777"/>
            <a:ext cx="1067142" cy="266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21" idx="2"/>
          </p:cNvCxnSpPr>
          <p:nvPr/>
        </p:nvCxnSpPr>
        <p:spPr>
          <a:xfrm>
            <a:off x="5029579" y="2779325"/>
            <a:ext cx="1067855" cy="476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21" idx="3"/>
          </p:cNvCxnSpPr>
          <p:nvPr/>
        </p:nvCxnSpPr>
        <p:spPr>
          <a:xfrm flipV="1">
            <a:off x="5078192" y="3432052"/>
            <a:ext cx="1102099" cy="393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19" idx="2"/>
          </p:cNvCxnSpPr>
          <p:nvPr/>
        </p:nvCxnSpPr>
        <p:spPr>
          <a:xfrm flipV="1">
            <a:off x="4900976" y="4529341"/>
            <a:ext cx="1196458" cy="264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20" idx="2"/>
          </p:cNvCxnSpPr>
          <p:nvPr/>
        </p:nvCxnSpPr>
        <p:spPr>
          <a:xfrm>
            <a:off x="4900976" y="5098243"/>
            <a:ext cx="1019461" cy="297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7"/>
            <a:endCxn id="18" idx="3"/>
          </p:cNvCxnSpPr>
          <p:nvPr/>
        </p:nvCxnSpPr>
        <p:spPr>
          <a:xfrm flipV="1">
            <a:off x="6493286" y="4000240"/>
            <a:ext cx="1341474" cy="370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5"/>
            <a:endCxn id="22" idx="1"/>
          </p:cNvCxnSpPr>
          <p:nvPr/>
        </p:nvCxnSpPr>
        <p:spPr>
          <a:xfrm>
            <a:off x="6493286" y="4687459"/>
            <a:ext cx="1521338" cy="254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23" idx="3"/>
          </p:cNvCxnSpPr>
          <p:nvPr/>
        </p:nvCxnSpPr>
        <p:spPr>
          <a:xfrm flipV="1">
            <a:off x="6663214" y="3102731"/>
            <a:ext cx="1182488" cy="15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5599" y="3744883"/>
            <a:ext cx="1553865" cy="4530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/>
              <a:t>X = 15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053756" y="5729679"/>
            <a:ext cx="5358675" cy="59492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Minh họa thuật giải tìm kiếm bằng phương pháp duyệt theo chiều rộng</a:t>
            </a:r>
            <a:endParaRPr lang="en-US" sz="2100">
              <a:latin typeface="+mj-lt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598880" y="2987470"/>
            <a:ext cx="1195670" cy="3503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>
                <a:solidFill>
                  <a:schemeClr val="bg1"/>
                </a:solidFill>
                <a:latin typeface="+mj-lt"/>
              </a:rPr>
              <a:t>STOP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2E42067-34BE-4AB6-9E62-9BE760908914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96296E-6 L 0.17539 0.233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39 0.23357 L 0.19583 0.026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02639 L 0.18203 -0.2175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03 -0.21759 L 0.34922 0.1201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22 0.12014 L 0.35599 -0.0659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99 -0.06597 L 0.35339 -0.2840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39 -0.28402 L 0.5388 0.216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81 0.2169 L 0.51094 0.0557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mph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94 0.05579 L 0.50781 -0.1307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82 -0.13079 L 0.50768 -0.31481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68 -0.31482 L 0.72617 0.12801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64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mph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617 0.12801 L 0.68672 -0.04676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672 -0.04676 L 0.68646 -0.20879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6" presetClass="emph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645 -0.20879 L 0.71758 -0.36041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2" grpId="0"/>
      <p:bldP spid="32" grpId="1"/>
      <p:bldP spid="32" grpId="2"/>
      <p:bldP spid="32" grpId="3"/>
      <p:bldP spid="32" grpId="4"/>
      <p:bldP spid="32" grpId="5"/>
      <p:bldP spid="32" grpId="6"/>
      <p:bldP spid="32" grpId="7"/>
      <p:bldP spid="32" grpId="8"/>
      <p:bldP spid="32" grpId="9"/>
      <p:bldP spid="32" grpId="10"/>
      <p:bldP spid="32" grpId="11"/>
      <p:bldP spid="32" grpId="12"/>
      <p:bldP spid="32" grpId="13"/>
      <p:bldP spid="32" grpId="14"/>
      <p:bldP spid="32" grpId="15"/>
      <p:bldP spid="32" grpId="16"/>
      <p:bldP spid="32" grpId="17"/>
      <p:bldP spid="32" grpId="18"/>
      <p:bldP spid="32" grpId="19"/>
      <p:bldP spid="32" grpId="20"/>
      <p:bldP spid="32" grpId="21"/>
      <p:bldP spid="32" grpId="22"/>
      <p:bldP spid="32" grpId="23"/>
      <p:bldP spid="32" grpId="24"/>
      <p:bldP spid="32" grpId="25"/>
      <p:bldP spid="32" grpId="26"/>
      <p:bldP spid="32" grpId="27"/>
      <p:bldP spid="32" grpId="28"/>
      <p:bldP spid="33" grpId="0"/>
      <p:bldP spid="6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2" y="1371600"/>
            <a:ext cx="8693761" cy="508908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n/>
                <a:solidFill>
                  <a:schemeClr val="accent4"/>
                </a:solidFill>
              </a:rPr>
              <a:t>CÀI ĐẶT THUẬT TOÁN TÌM KIẾM DỰA TRÊN PHÉP DUYỆT BFS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305" y="1880508"/>
            <a:ext cx="4320407" cy="40385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100">
                <a:latin typeface="+mj-lt"/>
              </a:rPr>
              <a:t> C[100];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+mj-lt"/>
              </a:rPr>
              <a:t>// lưu trữ đỉnh chưa xét; </a:t>
            </a:r>
            <a:endParaRPr lang="en-US" sz="18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void</a:t>
            </a:r>
            <a:r>
              <a:rPr lang="en-US" sz="2100">
                <a:latin typeface="+mj-lt"/>
              </a:rPr>
              <a:t> </a:t>
            </a:r>
            <a:r>
              <a:rPr lang="en-US" sz="2100">
                <a:solidFill>
                  <a:srgbClr val="C00000"/>
                </a:solidFill>
                <a:latin typeface="+mj-lt"/>
              </a:rPr>
              <a:t>Search_by_BFS</a:t>
            </a:r>
            <a:r>
              <a:rPr lang="en-US" sz="2100">
                <a:latin typeface="+mj-lt"/>
              </a:rPr>
              <a:t>(</a:t>
            </a:r>
            <a:r>
              <a:rPr lang="en-US" sz="2100">
                <a:solidFill>
                  <a:srgbClr val="0070C0"/>
                </a:solidFill>
                <a:latin typeface="+mj-lt"/>
              </a:rPr>
              <a:t>int </a:t>
            </a:r>
            <a:r>
              <a:rPr lang="en-US" sz="2100">
                <a:latin typeface="+mj-lt"/>
              </a:rPr>
              <a:t>x,</a:t>
            </a:r>
            <a:r>
              <a:rPr lang="en-US" sz="2100">
                <a:solidFill>
                  <a:srgbClr val="0070C0"/>
                </a:solidFill>
                <a:latin typeface="+mj-lt"/>
              </a:rPr>
              <a:t> int </a:t>
            </a:r>
            <a:r>
              <a:rPr lang="en-US" sz="2100">
                <a:latin typeface="+mj-lt"/>
              </a:rPr>
              <a:t>v) </a:t>
            </a:r>
            <a:r>
              <a:rPr lang="en-US" sz="1800">
                <a:latin typeface="+mj-lt"/>
              </a:rPr>
              <a:t>// v là đỉnh bắt đầu</a:t>
            </a:r>
            <a:endParaRPr lang="en-US" sz="2100">
              <a:latin typeface="+mj-lt"/>
            </a:endParaRPr>
          </a:p>
          <a:p>
            <a:pPr marL="0" indent="0">
              <a:buNone/>
            </a:pPr>
            <a:r>
              <a:rPr lang="en-US" sz="2100">
                <a:latin typeface="+mj-lt"/>
              </a:rPr>
              <a:t>{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int </a:t>
            </a:r>
            <a:r>
              <a:rPr lang="en-US" sz="2100">
                <a:latin typeface="+mj-lt"/>
              </a:rPr>
              <a:t>w, p;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C00000"/>
                </a:solidFill>
                <a:latin typeface="+mj-lt"/>
              </a:rPr>
              <a:t>push</a:t>
            </a:r>
            <a:r>
              <a:rPr lang="en-US" sz="2100">
                <a:latin typeface="+mj-lt"/>
              </a:rPr>
              <a:t>(v);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C[v]=0;</a:t>
            </a:r>
          </a:p>
          <a:p>
            <a:pPr marL="342900" lvl="1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while</a:t>
            </a:r>
            <a:r>
              <a:rPr lang="en-US" sz="2100">
                <a:latin typeface="+mj-lt"/>
              </a:rPr>
              <a:t>(front!=</a:t>
            </a:r>
            <a:r>
              <a:rPr lang="en-US" sz="2100">
                <a:solidFill>
                  <a:srgbClr val="FF0000"/>
                </a:solidFill>
                <a:latin typeface="+mj-lt"/>
              </a:rPr>
              <a:t>NULL</a:t>
            </a:r>
            <a:r>
              <a:rPr lang="en-US" sz="2100">
                <a:latin typeface="+mj-lt"/>
              </a:rPr>
              <a:t>)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{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pop(p);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If (x == p) </a:t>
            </a:r>
          </a:p>
          <a:p>
            <a:pPr marL="685800" lvl="2" indent="0">
              <a:buNone/>
            </a:pPr>
            <a:endParaRPr lang="en-US" sz="2100"/>
          </a:p>
          <a:p>
            <a:pPr marL="342900" lvl="1" indent="0">
              <a:buNone/>
            </a:pPr>
            <a:endParaRPr lang="en-US" sz="21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5030" y="1858737"/>
            <a:ext cx="3984885" cy="40603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>
              <a:buNone/>
            </a:pPr>
            <a:r>
              <a:rPr lang="en-US" sz="2100">
                <a:latin typeface="+mj-lt"/>
              </a:rPr>
              <a:t>{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	</a:t>
            </a:r>
            <a:r>
              <a:rPr lang="en-US" sz="2100">
                <a:solidFill>
                  <a:srgbClr val="0070C0"/>
                </a:solidFill>
                <a:latin typeface="+mj-lt"/>
              </a:rPr>
              <a:t>cout</a:t>
            </a:r>
            <a:r>
              <a:rPr lang="en-US" sz="2100">
                <a:latin typeface="+mj-lt"/>
              </a:rPr>
              <a:t>&lt;&lt;x&lt;&lt;“ton tai” ;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	</a:t>
            </a:r>
            <a:r>
              <a:rPr lang="en-US" sz="210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2100">
                <a:latin typeface="+mj-lt"/>
              </a:rPr>
              <a:t>;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}</a:t>
            </a:r>
          </a:p>
          <a:p>
            <a:pPr marL="685800" lvl="2" indent="0">
              <a:buNone/>
            </a:pPr>
            <a:r>
              <a:rPr lang="en-US" sz="210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2100">
                <a:latin typeface="+mj-lt"/>
              </a:rPr>
              <a:t>(w=0; w&lt;n; w++)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     </a:t>
            </a:r>
            <a:r>
              <a:rPr lang="en-US" sz="2100">
                <a:solidFill>
                  <a:srgbClr val="0070C0"/>
                </a:solidFill>
                <a:latin typeface="+mj-lt"/>
              </a:rPr>
              <a:t>if</a:t>
            </a:r>
            <a:r>
              <a:rPr lang="en-US" sz="2100">
                <a:latin typeface="+mj-lt"/>
              </a:rPr>
              <a:t>(C[w]&amp;&amp;a[p][w]==1)</a:t>
            </a:r>
          </a:p>
          <a:p>
            <a:pPr marL="685800" lvl="2" indent="0">
              <a:buNone/>
            </a:pPr>
            <a:r>
              <a:rPr lang="en-US" sz="2100">
                <a:latin typeface="+mj-lt"/>
              </a:rPr>
              <a:t>    {</a:t>
            </a:r>
          </a:p>
          <a:p>
            <a:pPr marL="1028700" lvl="3" indent="0">
              <a:buNone/>
            </a:pPr>
            <a:r>
              <a:rPr lang="en-US" sz="2100">
                <a:latin typeface="+mj-lt"/>
              </a:rPr>
              <a:t>   </a:t>
            </a:r>
            <a:r>
              <a:rPr lang="en-US" sz="2100">
                <a:solidFill>
                  <a:srgbClr val="C00000"/>
                </a:solidFill>
                <a:latin typeface="+mj-lt"/>
              </a:rPr>
              <a:t>push</a:t>
            </a:r>
            <a:r>
              <a:rPr lang="en-US" sz="2100">
                <a:latin typeface="+mj-lt"/>
              </a:rPr>
              <a:t>(w);</a:t>
            </a:r>
          </a:p>
          <a:p>
            <a:pPr marL="1028700" lvl="3" indent="0">
              <a:buNone/>
            </a:pPr>
            <a:r>
              <a:rPr lang="en-US" sz="2100">
                <a:latin typeface="+mj-lt"/>
              </a:rPr>
              <a:t>   C[w]=0;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	     }</a:t>
            </a:r>
          </a:p>
          <a:p>
            <a:pPr marL="342900" lvl="1" indent="0">
              <a:buNone/>
            </a:pPr>
            <a:r>
              <a:rPr lang="en-US" sz="210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2100">
                <a:latin typeface="+mj-lt"/>
              </a:rPr>
              <a:t>}</a:t>
            </a:r>
            <a:endParaRPr lang="en-US" sz="540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20A655-49CC-44FF-8397-0144E7DF5B5A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71628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– TÌM KIẾM TRÊN ĐỒ THỊ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:\Desktop\HaoLee\Profile\DH Mo\CTDL\IMG\149042-636270893746801661-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1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21220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– TỔNG KẾT</a:t>
            </a:r>
          </a:p>
          <a:p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20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36E55-0305-4F03-A539-546C6F8E2A7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55AE9-BC08-476E-9CA4-95AD208F55DB}"/>
              </a:ext>
            </a:extLst>
          </p:cNvPr>
          <p:cNvSpPr txBox="1">
            <a:spLocks/>
          </p:cNvSpPr>
          <p:nvPr/>
        </p:nvSpPr>
        <p:spPr>
          <a:xfrm>
            <a:off x="457201" y="1646237"/>
            <a:ext cx="8229600" cy="39586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ym typeface="Symbol" panose="05050102010706020507" pitchFamily="18" charset="2"/>
              </a:rPr>
              <a:t>Một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số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phương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pháp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biểu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diễn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đồ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thị</a:t>
            </a:r>
            <a:endParaRPr 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ym typeface="Symbol" panose="05050102010706020507" pitchFamily="18" charset="2"/>
              </a:rPr>
              <a:t>Một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số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phương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pháp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duyệt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đồ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thị</a:t>
            </a:r>
            <a:endParaRPr 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ym typeface="Symbol" panose="05050102010706020507" pitchFamily="18" charset="2"/>
              </a:rPr>
              <a:t>Bài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toán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tìm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kiếm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trên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đồ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thị</a:t>
            </a:r>
            <a:endParaRPr 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1482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B68E1-E7B9-46A9-883B-5EA801BFD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0"/>
            <a:ext cx="9144000" cy="61203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18934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3.6- </a:t>
            </a:r>
            <a:r>
              <a:rPr lang="en-US" sz="4000" dirty="0" err="1">
                <a:solidFill>
                  <a:srgbClr val="0070C0"/>
                </a:solidFill>
              </a:rPr>
              <a:t>Bài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tập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rèn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luyện</a:t>
            </a:r>
            <a:endParaRPr lang="en-US" sz="4000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61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75A06-A1F2-42CE-A8EA-8A4546AEE892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1: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gì</a:t>
            </a:r>
            <a:r>
              <a:rPr lang="en-US" sz="2500" dirty="0"/>
              <a:t>? Cho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?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gì</a:t>
            </a:r>
            <a:r>
              <a:rPr lang="en-US" sz="2500" dirty="0"/>
              <a:t>? </a:t>
            </a:r>
            <a:r>
              <a:rPr lang="en-US" sz="2500" dirty="0" err="1"/>
              <a:t>Ngoài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, </a:t>
            </a:r>
            <a:r>
              <a:rPr lang="en-US" sz="2500" dirty="0" err="1"/>
              <a:t>hãy</a:t>
            </a:r>
            <a:r>
              <a:rPr lang="en-US" sz="2500" dirty="0"/>
              <a:t> </a:t>
            </a:r>
            <a:r>
              <a:rPr lang="en-US" sz="2500" dirty="0" err="1"/>
              <a:t>tìm</a:t>
            </a:r>
            <a:r>
              <a:rPr lang="en-US" sz="2500" dirty="0"/>
              <a:t> 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thêm</a:t>
            </a:r>
            <a:r>
              <a:rPr lang="en-US" sz="2500" dirty="0"/>
              <a:t> </a:t>
            </a:r>
            <a:r>
              <a:rPr lang="en-US" sz="2500" dirty="0" err="1"/>
              <a:t>còn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?</a:t>
            </a:r>
            <a:endParaRPr lang="en-US" sz="2500" b="1" dirty="0">
              <a:solidFill>
                <a:srgbClr val="0070C0"/>
              </a:solidFill>
            </a:endParaRP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2: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biểu</a:t>
            </a:r>
            <a:r>
              <a:rPr lang="en-US" sz="2500" dirty="0"/>
              <a:t> </a:t>
            </a:r>
            <a:r>
              <a:rPr lang="en-US" sz="2500" dirty="0" err="1"/>
              <a:t>diễn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máy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, ta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mấy</a:t>
            </a:r>
            <a:r>
              <a:rPr lang="en-US" sz="2500" dirty="0"/>
              <a:t> </a:t>
            </a:r>
            <a:r>
              <a:rPr lang="en-US" sz="2500" dirty="0" err="1"/>
              <a:t>cách</a:t>
            </a:r>
            <a:r>
              <a:rPr lang="en-US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7800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4156" y="1564287"/>
            <a:ext cx="8405930" cy="29478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b="1" dirty="0" err="1">
                <a:latin typeface="+mj-lt"/>
              </a:rPr>
              <a:t>Bài</a:t>
            </a:r>
            <a:r>
              <a:rPr lang="en-US" sz="3000" b="1" dirty="0">
                <a:latin typeface="+mj-lt"/>
              </a:rPr>
              <a:t> 1: </a:t>
            </a:r>
            <a:r>
              <a:rPr lang="en-US" sz="3000" dirty="0" err="1">
                <a:latin typeface="+mj-lt"/>
              </a:rPr>
              <a:t>Thực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hiện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đếm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bậc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các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đỉnh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tại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ví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 3.1, 3.2, 3.3, 3.6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b="1" dirty="0" err="1">
                <a:latin typeface="+mj-lt"/>
              </a:rPr>
              <a:t>Bài</a:t>
            </a:r>
            <a:r>
              <a:rPr lang="en-US" sz="3000" b="1" dirty="0">
                <a:latin typeface="+mj-lt"/>
              </a:rPr>
              <a:t> 2: </a:t>
            </a:r>
            <a:r>
              <a:rPr lang="en-US" sz="3000" dirty="0">
                <a:latin typeface="+mj-lt"/>
              </a:rPr>
              <a:t>Cho </a:t>
            </a:r>
            <a:r>
              <a:rPr lang="en-US" sz="3000" dirty="0" err="1">
                <a:latin typeface="+mj-lt"/>
              </a:rPr>
              <a:t>biết</a:t>
            </a:r>
            <a:r>
              <a:rPr lang="en-US" sz="3000" dirty="0">
                <a:latin typeface="+mj-lt"/>
              </a:rPr>
              <a:t> ma </a:t>
            </a:r>
            <a:r>
              <a:rPr lang="en-US" sz="3000" dirty="0" err="1">
                <a:latin typeface="+mj-lt"/>
              </a:rPr>
              <a:t>trận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kề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đồ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thị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tại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ví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 3.1, 3.6, 3.7, 3.11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b="1" dirty="0" err="1">
                <a:latin typeface="+mj-lt"/>
              </a:rPr>
              <a:t>Bài</a:t>
            </a:r>
            <a:r>
              <a:rPr lang="en-US" sz="3000" b="1" dirty="0">
                <a:latin typeface="+mj-lt"/>
              </a:rPr>
              <a:t> 3: </a:t>
            </a:r>
            <a:r>
              <a:rPr lang="en-US" sz="3000" dirty="0">
                <a:latin typeface="+mj-lt"/>
              </a:rPr>
              <a:t>Cho </a:t>
            </a:r>
            <a:r>
              <a:rPr lang="en-US" sz="3000" dirty="0" err="1">
                <a:latin typeface="+mj-lt"/>
              </a:rPr>
              <a:t>biết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danh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sách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kề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của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đồ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thị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tại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ví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dụ</a:t>
            </a:r>
            <a:r>
              <a:rPr lang="en-US" sz="3000" dirty="0">
                <a:latin typeface="+mj-lt"/>
              </a:rPr>
              <a:t> 3.1, 3.7, 3.8, 3.11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3847C4-7494-4000-8115-4E924FAA5007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LÝ THUYẾT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830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47800"/>
            <a:ext cx="8658655" cy="6774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800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4: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Viết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chương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với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các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yêu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cầu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sau</a:t>
            </a:r>
            <a:r>
              <a:rPr lang="en-US" sz="2800" dirty="0">
                <a:ln/>
                <a:solidFill>
                  <a:schemeClr val="accent4"/>
                </a:solidFill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622" y="2286000"/>
            <a:ext cx="8405930" cy="359283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4.1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nhập</a:t>
            </a:r>
            <a:r>
              <a:rPr lang="en-US" sz="2500" dirty="0">
                <a:latin typeface="+mj-lt"/>
              </a:rPr>
              <a:t> ma </a:t>
            </a:r>
            <a:r>
              <a:rPr lang="en-US" sz="2500" dirty="0" err="1">
                <a:latin typeface="+mj-lt"/>
              </a:rPr>
              <a:t>trận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kề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của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3.1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4.2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xuất</a:t>
            </a:r>
            <a:r>
              <a:rPr lang="en-US" sz="2500" dirty="0">
                <a:latin typeface="+mj-lt"/>
              </a:rPr>
              <a:t> ma </a:t>
            </a:r>
            <a:r>
              <a:rPr lang="en-US" sz="2500" dirty="0" err="1">
                <a:latin typeface="+mj-lt"/>
              </a:rPr>
              <a:t>trận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kề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này</a:t>
            </a:r>
            <a:r>
              <a:rPr lang="en-US" sz="2500" dirty="0">
                <a:latin typeface="+mj-lt"/>
              </a:rPr>
              <a:t> ra </a:t>
            </a:r>
            <a:r>
              <a:rPr lang="en-US" sz="2500" dirty="0" err="1">
                <a:latin typeface="+mj-lt"/>
              </a:rPr>
              <a:t>ngoài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màn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hình</a:t>
            </a:r>
            <a:r>
              <a:rPr lang="en-US" sz="2500" dirty="0">
                <a:latin typeface="+mj-lt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4.3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duyệt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chiều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rộng</a:t>
            </a:r>
            <a:r>
              <a:rPr lang="en-US" sz="2500" dirty="0">
                <a:latin typeface="+mj-lt"/>
              </a:rPr>
              <a:t> (</a:t>
            </a:r>
            <a:r>
              <a:rPr lang="en-US" sz="2500" dirty="0" err="1">
                <a:latin typeface="+mj-lt"/>
              </a:rPr>
              <a:t>dựa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Queue </a:t>
            </a:r>
            <a:r>
              <a:rPr lang="en-US" sz="2500" dirty="0" err="1">
                <a:latin typeface="+mj-lt"/>
              </a:rPr>
              <a:t>bằng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kỹ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thuật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cài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đặt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danh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sách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liên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đơn</a:t>
            </a:r>
            <a:r>
              <a:rPr lang="en-US" sz="25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4.4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duyệt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chiều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sâu</a:t>
            </a:r>
            <a:r>
              <a:rPr lang="en-US" sz="2500" dirty="0">
                <a:latin typeface="+mj-lt"/>
              </a:rPr>
              <a:t> (</a:t>
            </a:r>
            <a:r>
              <a:rPr lang="en-US" sz="2500" dirty="0" err="1">
                <a:latin typeface="+mj-lt"/>
              </a:rPr>
              <a:t>dựa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Stack </a:t>
            </a:r>
            <a:r>
              <a:rPr lang="en-US" sz="2500" dirty="0" err="1">
                <a:latin typeface="+mj-lt"/>
              </a:rPr>
              <a:t>bằng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kỹ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thuật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cài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đặt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danh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sách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liên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đơn</a:t>
            </a:r>
            <a:r>
              <a:rPr lang="en-US" sz="25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4.5 </a:t>
            </a:r>
            <a:r>
              <a:rPr lang="en-US" sz="2500" dirty="0" err="1">
                <a:latin typeface="+mj-lt"/>
              </a:rPr>
              <a:t>Nhập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một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đỉnh</a:t>
            </a:r>
            <a:r>
              <a:rPr lang="en-US" sz="2500" dirty="0">
                <a:latin typeface="+mj-lt"/>
              </a:rPr>
              <a:t> X, </a:t>
            </a:r>
            <a:r>
              <a:rPr lang="en-US" sz="2500" dirty="0" err="1">
                <a:latin typeface="+mj-lt"/>
              </a:rPr>
              <a:t>hãy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kiểm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tra</a:t>
            </a:r>
            <a:r>
              <a:rPr lang="en-US" sz="2500" dirty="0">
                <a:latin typeface="+mj-lt"/>
              </a:rPr>
              <a:t> X </a:t>
            </a:r>
            <a:r>
              <a:rPr lang="en-US" sz="2500" dirty="0" err="1">
                <a:latin typeface="+mj-lt"/>
              </a:rPr>
              <a:t>có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tồn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hay </a:t>
            </a:r>
            <a:r>
              <a:rPr lang="en-US" sz="2500" dirty="0" err="1">
                <a:latin typeface="+mj-lt"/>
              </a:rPr>
              <a:t>không</a:t>
            </a:r>
            <a:r>
              <a:rPr lang="en-US" sz="2500" dirty="0">
                <a:latin typeface="+mj-lt"/>
              </a:rPr>
              <a:t>? (</a:t>
            </a:r>
            <a:r>
              <a:rPr lang="en-US" sz="2500" dirty="0" err="1">
                <a:latin typeface="+mj-lt"/>
              </a:rPr>
              <a:t>dựa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phép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duyệt</a:t>
            </a:r>
            <a:r>
              <a:rPr lang="en-US" sz="2500" dirty="0">
                <a:latin typeface="+mj-lt"/>
              </a:rPr>
              <a:t> BFS)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CA95BF-F471-4131-AD31-BBA2ADDEDD6E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THỰC HÀNH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4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600200"/>
            <a:ext cx="8980943" cy="525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800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5: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Viết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chương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với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các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yêu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cầu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sau</a:t>
            </a:r>
            <a:r>
              <a:rPr lang="en-US" sz="2800" dirty="0">
                <a:ln/>
                <a:solidFill>
                  <a:schemeClr val="accent4"/>
                </a:solidFill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440" y="2246386"/>
            <a:ext cx="8405930" cy="377341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5.1 </a:t>
            </a:r>
            <a:r>
              <a:rPr lang="en-US" sz="2800" dirty="0" err="1">
                <a:latin typeface="+mj-lt"/>
              </a:rPr>
              <a:t>Viết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dụ</a:t>
            </a:r>
            <a:r>
              <a:rPr lang="en-US" sz="2800" dirty="0">
                <a:latin typeface="+mj-lt"/>
              </a:rPr>
              <a:t> 3.1;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5.2 </a:t>
            </a:r>
            <a:r>
              <a:rPr lang="en-US" sz="2800" dirty="0" err="1">
                <a:latin typeface="+mj-lt"/>
              </a:rPr>
              <a:t>Viết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xuất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này</a:t>
            </a:r>
            <a:r>
              <a:rPr lang="en-US" sz="2800" dirty="0">
                <a:latin typeface="+mj-lt"/>
              </a:rPr>
              <a:t> ra </a:t>
            </a:r>
            <a:r>
              <a:rPr lang="en-US" sz="2800" dirty="0" err="1">
                <a:latin typeface="+mj-lt"/>
              </a:rPr>
              <a:t>ngoài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màn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hình</a:t>
            </a:r>
            <a:r>
              <a:rPr lang="en-US" sz="2800" dirty="0">
                <a:latin typeface="+mj-lt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5.3 </a:t>
            </a:r>
            <a:r>
              <a:rPr lang="en-US" sz="2800" dirty="0" err="1">
                <a:latin typeface="+mj-lt"/>
              </a:rPr>
              <a:t>Viết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duyệt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theo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chiều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rộng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dựa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trên</a:t>
            </a:r>
            <a:r>
              <a:rPr lang="en-US" sz="2800" dirty="0">
                <a:latin typeface="+mj-lt"/>
              </a:rPr>
              <a:t> Queue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kỹ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cài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đặt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đơn</a:t>
            </a:r>
            <a:r>
              <a:rPr lang="en-US" sz="28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5.4 </a:t>
            </a:r>
            <a:r>
              <a:rPr lang="en-US" sz="2800" dirty="0" err="1">
                <a:latin typeface="+mj-lt"/>
              </a:rPr>
              <a:t>Viết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hàm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duyệt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theo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chiều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sâu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dựa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trên</a:t>
            </a:r>
            <a:r>
              <a:rPr lang="en-US" sz="2800" dirty="0">
                <a:latin typeface="+mj-lt"/>
              </a:rPr>
              <a:t> Stack </a:t>
            </a:r>
            <a:r>
              <a:rPr lang="en-US" sz="2800" dirty="0" err="1">
                <a:latin typeface="+mj-lt"/>
              </a:rPr>
              <a:t>bằng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kỹ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thuật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cài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đặt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liên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đơn</a:t>
            </a:r>
            <a:r>
              <a:rPr lang="en-US" sz="28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5.5 </a:t>
            </a:r>
            <a:r>
              <a:rPr lang="en-US" sz="2800" dirty="0" err="1">
                <a:latin typeface="+mj-lt"/>
              </a:rPr>
              <a:t>Nhập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đỉnh</a:t>
            </a:r>
            <a:r>
              <a:rPr lang="en-US" sz="2800" dirty="0">
                <a:latin typeface="+mj-lt"/>
              </a:rPr>
              <a:t> X, </a:t>
            </a:r>
            <a:r>
              <a:rPr lang="en-US" sz="2800" dirty="0" err="1">
                <a:latin typeface="+mj-lt"/>
              </a:rPr>
              <a:t>hãy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tra</a:t>
            </a:r>
            <a:r>
              <a:rPr lang="en-US" sz="2800" dirty="0">
                <a:latin typeface="+mj-lt"/>
              </a:rPr>
              <a:t> X </a:t>
            </a:r>
            <a:r>
              <a:rPr lang="en-US" sz="2800" dirty="0" err="1">
                <a:latin typeface="+mj-lt"/>
              </a:rPr>
              <a:t>có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tồn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tại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đồ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thị</a:t>
            </a:r>
            <a:r>
              <a:rPr lang="en-US" sz="2800" dirty="0">
                <a:latin typeface="+mj-lt"/>
              </a:rPr>
              <a:t> hay </a:t>
            </a:r>
            <a:r>
              <a:rPr lang="en-US" sz="2800" dirty="0" err="1">
                <a:latin typeface="+mj-lt"/>
              </a:rPr>
              <a:t>không</a:t>
            </a:r>
            <a:r>
              <a:rPr lang="en-US" sz="2800" dirty="0">
                <a:latin typeface="+mj-lt"/>
              </a:rPr>
              <a:t>? (</a:t>
            </a:r>
            <a:r>
              <a:rPr lang="en-US" sz="2800" dirty="0" err="1">
                <a:latin typeface="+mj-lt"/>
              </a:rPr>
              <a:t>dựa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trên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phép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duyệt</a:t>
            </a:r>
            <a:r>
              <a:rPr lang="en-US" sz="2800" dirty="0">
                <a:latin typeface="+mj-lt"/>
              </a:rPr>
              <a:t> BFS)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59FA73-6554-4838-8CBB-95A2F91E659C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THỰC HÀNH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64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554956"/>
            <a:ext cx="8658655" cy="57031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800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6: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Viết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chương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với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các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yêu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cầu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sau</a:t>
            </a:r>
            <a:r>
              <a:rPr lang="en-US" sz="2800" dirty="0">
                <a:ln/>
                <a:solidFill>
                  <a:schemeClr val="accent4"/>
                </a:solidFill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345" y="2125266"/>
            <a:ext cx="8405930" cy="33484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6.1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nhập</a:t>
            </a:r>
            <a:r>
              <a:rPr lang="en-US" sz="2500" dirty="0">
                <a:latin typeface="+mj-lt"/>
              </a:rPr>
              <a:t> ma </a:t>
            </a:r>
            <a:r>
              <a:rPr lang="en-US" sz="2500" dirty="0" err="1">
                <a:latin typeface="+mj-lt"/>
              </a:rPr>
              <a:t>trận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kề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của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3.1,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6.2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xuất</a:t>
            </a:r>
            <a:r>
              <a:rPr lang="en-US" sz="2500" dirty="0">
                <a:latin typeface="+mj-lt"/>
              </a:rPr>
              <a:t> ma </a:t>
            </a:r>
            <a:r>
              <a:rPr lang="en-US" sz="2500" dirty="0" err="1">
                <a:latin typeface="+mj-lt"/>
              </a:rPr>
              <a:t>trận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kề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này</a:t>
            </a:r>
            <a:r>
              <a:rPr lang="en-US" sz="2500" dirty="0">
                <a:latin typeface="+mj-lt"/>
              </a:rPr>
              <a:t> ra </a:t>
            </a:r>
            <a:r>
              <a:rPr lang="en-US" sz="2500" dirty="0" err="1">
                <a:latin typeface="+mj-lt"/>
              </a:rPr>
              <a:t>ngoài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màn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hình</a:t>
            </a:r>
            <a:r>
              <a:rPr lang="en-US" sz="2500" dirty="0">
                <a:latin typeface="+mj-lt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6.3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duyệt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chiều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rộng</a:t>
            </a:r>
            <a:r>
              <a:rPr lang="en-US" sz="2500" dirty="0">
                <a:latin typeface="+mj-lt"/>
              </a:rPr>
              <a:t> (</a:t>
            </a:r>
            <a:r>
              <a:rPr lang="en-US" sz="2500" dirty="0" err="1">
                <a:latin typeface="+mj-lt"/>
              </a:rPr>
              <a:t>dựa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Queue </a:t>
            </a:r>
            <a:r>
              <a:rPr lang="en-US" sz="2500" dirty="0" err="1">
                <a:latin typeface="+mj-lt"/>
              </a:rPr>
              <a:t>bằng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kỹ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thuật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cài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đặt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danh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sách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đặc</a:t>
            </a:r>
            <a:r>
              <a:rPr lang="en-US" sz="25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6.4 </a:t>
            </a:r>
            <a:r>
              <a:rPr lang="en-US" sz="2500" dirty="0" err="1">
                <a:latin typeface="+mj-lt"/>
              </a:rPr>
              <a:t>Viết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duyệt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chiều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sâu</a:t>
            </a:r>
            <a:r>
              <a:rPr lang="en-US" sz="2500" dirty="0">
                <a:latin typeface="+mj-lt"/>
              </a:rPr>
              <a:t> (</a:t>
            </a:r>
            <a:r>
              <a:rPr lang="en-US" sz="2500" dirty="0" err="1">
                <a:latin typeface="+mj-lt"/>
              </a:rPr>
              <a:t>dựa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Stack </a:t>
            </a:r>
            <a:r>
              <a:rPr lang="en-US" sz="2500" dirty="0" err="1">
                <a:latin typeface="+mj-lt"/>
              </a:rPr>
              <a:t>bằng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kỹ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thuật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cài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đặt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danh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sách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đặc</a:t>
            </a:r>
            <a:r>
              <a:rPr lang="en-US" sz="25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6.5 </a:t>
            </a:r>
            <a:r>
              <a:rPr lang="en-US" sz="2500" dirty="0" err="1">
                <a:latin typeface="+mj-lt"/>
              </a:rPr>
              <a:t>Nhập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một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đỉnh</a:t>
            </a:r>
            <a:r>
              <a:rPr lang="en-US" sz="2500" dirty="0">
                <a:latin typeface="+mj-lt"/>
              </a:rPr>
              <a:t> X, </a:t>
            </a:r>
            <a:r>
              <a:rPr lang="en-US" sz="2500" dirty="0" err="1">
                <a:latin typeface="+mj-lt"/>
              </a:rPr>
              <a:t>hãy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kiểm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tra</a:t>
            </a:r>
            <a:r>
              <a:rPr lang="en-US" sz="2500" dirty="0">
                <a:latin typeface="+mj-lt"/>
              </a:rPr>
              <a:t> X </a:t>
            </a:r>
            <a:r>
              <a:rPr lang="en-US" sz="2500" dirty="0" err="1">
                <a:latin typeface="+mj-lt"/>
              </a:rPr>
              <a:t>có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tồn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đồ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thị</a:t>
            </a:r>
            <a:r>
              <a:rPr lang="en-US" sz="2500" dirty="0">
                <a:latin typeface="+mj-lt"/>
              </a:rPr>
              <a:t> hay </a:t>
            </a:r>
            <a:r>
              <a:rPr lang="en-US" sz="2500" dirty="0" err="1">
                <a:latin typeface="+mj-lt"/>
              </a:rPr>
              <a:t>không</a:t>
            </a:r>
            <a:r>
              <a:rPr lang="en-US" sz="2500" dirty="0">
                <a:latin typeface="+mj-lt"/>
              </a:rPr>
              <a:t>? (</a:t>
            </a:r>
            <a:r>
              <a:rPr lang="en-US" sz="2500" dirty="0" err="1">
                <a:latin typeface="+mj-lt"/>
              </a:rPr>
              <a:t>dựa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trên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phép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duyệt</a:t>
            </a:r>
            <a:r>
              <a:rPr lang="en-US" sz="2500" dirty="0">
                <a:latin typeface="+mj-lt"/>
              </a:rPr>
              <a:t> DFS)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85DC1B-7C9C-45C0-BA22-3697FF92A298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LÀM THÊM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447800"/>
            <a:ext cx="7886700" cy="67746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ĐỊNH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0" y="2236705"/>
            <a:ext cx="8075210" cy="3263504"/>
          </a:xfrm>
        </p:spPr>
        <p:txBody>
          <a:bodyPr>
            <a:noAutofit/>
          </a:bodyPr>
          <a:lstStyle/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3000" dirty="0" err="1">
                <a:latin typeface="+mj-lt"/>
              </a:rPr>
              <a:t>Đồ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thị</a:t>
            </a:r>
            <a:r>
              <a:rPr lang="en-US" sz="3000" dirty="0">
                <a:latin typeface="+mj-lt"/>
              </a:rPr>
              <a:t> (</a:t>
            </a:r>
            <a:r>
              <a:rPr lang="en-US" sz="3000" dirty="0">
                <a:solidFill>
                  <a:srgbClr val="0070C0"/>
                </a:solidFill>
                <a:latin typeface="+mj-lt"/>
              </a:rPr>
              <a:t>Graph</a:t>
            </a:r>
            <a:r>
              <a:rPr lang="en-US" sz="3000" dirty="0">
                <a:latin typeface="+mj-lt"/>
              </a:rPr>
              <a:t>) G = (V, E) </a:t>
            </a:r>
            <a:r>
              <a:rPr lang="en-US" sz="3000" dirty="0" err="1">
                <a:latin typeface="+mj-lt"/>
              </a:rPr>
              <a:t>là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một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bộ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gồm</a:t>
            </a:r>
            <a:r>
              <a:rPr lang="en-US" sz="3000" dirty="0">
                <a:latin typeface="+mj-lt"/>
              </a:rPr>
              <a:t> 2 </a:t>
            </a:r>
            <a:r>
              <a:rPr lang="en-US" sz="3000" dirty="0" err="1">
                <a:latin typeface="+mj-lt"/>
              </a:rPr>
              <a:t>thành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phần</a:t>
            </a:r>
            <a:r>
              <a:rPr lang="en-US" sz="3000" dirty="0">
                <a:latin typeface="+mj-lt"/>
              </a:rPr>
              <a:t>:</a:t>
            </a:r>
            <a:endParaRPr lang="en-US" sz="3000" dirty="0">
              <a:latin typeface="+mj-lt"/>
              <a:sym typeface="Symbol" panose="05050102010706020507" pitchFamily="18" charset="2"/>
            </a:endParaRPr>
          </a:p>
          <a:p>
            <a:pPr lvl="2" indent="-5143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 err="1">
                <a:latin typeface="+mj-lt"/>
              </a:rPr>
              <a:t>Các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phần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tử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của</a:t>
            </a:r>
            <a:r>
              <a:rPr lang="en-US" sz="2700" dirty="0">
                <a:latin typeface="+mj-lt"/>
              </a:rPr>
              <a:t> V </a:t>
            </a:r>
            <a:r>
              <a:rPr lang="en-US" sz="2700" dirty="0" err="1">
                <a:latin typeface="+mj-lt"/>
              </a:rPr>
              <a:t>gọi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là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các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+mj-lt"/>
              </a:rPr>
              <a:t>đỉnh</a:t>
            </a:r>
            <a:r>
              <a:rPr lang="en-US" sz="2700" dirty="0">
                <a:latin typeface="+mj-lt"/>
              </a:rPr>
              <a:t> (</a:t>
            </a:r>
            <a:r>
              <a:rPr lang="en-US" sz="2700" dirty="0">
                <a:solidFill>
                  <a:srgbClr val="0070C0"/>
                </a:solidFill>
                <a:latin typeface="+mj-lt"/>
              </a:rPr>
              <a:t>Vertex</a:t>
            </a:r>
            <a:r>
              <a:rPr lang="en-US" sz="2700" dirty="0">
                <a:latin typeface="+mj-lt"/>
              </a:rPr>
              <a:t>) (V </a:t>
            </a:r>
            <a:r>
              <a:rPr lang="en-US" sz="2700" dirty="0">
                <a:latin typeface="+mj-lt"/>
                <a:sym typeface="Symbol" panose="05050102010706020507" pitchFamily="18" charset="2"/>
              </a:rPr>
              <a:t> </a:t>
            </a:r>
            <a:r>
              <a:rPr lang="en-US" sz="2700" dirty="0">
                <a:latin typeface="+mj-lt"/>
              </a:rPr>
              <a:t>), </a:t>
            </a:r>
          </a:p>
          <a:p>
            <a:pPr lvl="2" indent="-5143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 err="1">
                <a:latin typeface="+mj-lt"/>
              </a:rPr>
              <a:t>Các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phần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tử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của</a:t>
            </a:r>
            <a:r>
              <a:rPr lang="en-US" sz="2700" dirty="0">
                <a:latin typeface="+mj-lt"/>
              </a:rPr>
              <a:t> E </a:t>
            </a:r>
            <a:r>
              <a:rPr lang="en-US" sz="2700" dirty="0" err="1">
                <a:latin typeface="+mj-lt"/>
              </a:rPr>
              <a:t>gọi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là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các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solidFill>
                  <a:srgbClr val="FF0000"/>
                </a:solidFill>
                <a:latin typeface="+mj-lt"/>
              </a:rPr>
              <a:t>cạnh</a:t>
            </a:r>
            <a:r>
              <a:rPr lang="en-US" sz="2700" dirty="0">
                <a:latin typeface="+mj-lt"/>
              </a:rPr>
              <a:t> (</a:t>
            </a:r>
            <a:r>
              <a:rPr lang="en-US" sz="2700" dirty="0">
                <a:solidFill>
                  <a:srgbClr val="0070C0"/>
                </a:solidFill>
                <a:latin typeface="+mj-lt"/>
              </a:rPr>
              <a:t>Edge</a:t>
            </a:r>
            <a:r>
              <a:rPr lang="en-US" sz="2700" dirty="0">
                <a:latin typeface="+mj-lt"/>
              </a:rPr>
              <a:t>), </a:t>
            </a:r>
            <a:r>
              <a:rPr lang="en-US" sz="2700" dirty="0" err="1">
                <a:latin typeface="+mj-lt"/>
              </a:rPr>
              <a:t>mỗi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cạnh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tương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ứng</a:t>
            </a:r>
            <a:r>
              <a:rPr lang="en-US" sz="2700" dirty="0">
                <a:latin typeface="+mj-lt"/>
              </a:rPr>
              <a:t> </a:t>
            </a:r>
            <a:r>
              <a:rPr lang="en-US" sz="2700" dirty="0" err="1">
                <a:latin typeface="+mj-lt"/>
              </a:rPr>
              <a:t>với</a:t>
            </a:r>
            <a:r>
              <a:rPr lang="en-US" sz="2700" dirty="0">
                <a:latin typeface="+mj-lt"/>
              </a:rPr>
              <a:t> 2 </a:t>
            </a:r>
            <a:r>
              <a:rPr lang="en-US" sz="2700" dirty="0" err="1">
                <a:latin typeface="+mj-lt"/>
              </a:rPr>
              <a:t>đỉnh</a:t>
            </a:r>
            <a:r>
              <a:rPr lang="en-US" sz="2700" dirty="0">
                <a:latin typeface="+mj-lt"/>
              </a:rPr>
              <a:t>.</a:t>
            </a:r>
            <a:endParaRPr lang="en-US" sz="3000" dirty="0">
              <a:latin typeface="+mj-lt"/>
            </a:endParaRPr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30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829F7-AADB-4F48-9A7C-0B20A9996DF1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THỊ </a:t>
            </a:r>
            <a:r>
              <a:rPr lang="en-US" altLang="zh-TW" sz="6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(GRAPH)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524000"/>
            <a:ext cx="8658655" cy="6012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800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7: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Viết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chương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trình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với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các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yêu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cầu</a:t>
            </a:r>
            <a:r>
              <a:rPr lang="en-US" sz="2800" dirty="0">
                <a:ln/>
                <a:solidFill>
                  <a:schemeClr val="accent4"/>
                </a:solidFill>
              </a:rPr>
              <a:t> </a:t>
            </a:r>
            <a:r>
              <a:rPr lang="en-US" sz="2800" dirty="0" err="1">
                <a:ln/>
                <a:solidFill>
                  <a:schemeClr val="accent4"/>
                </a:solidFill>
              </a:rPr>
              <a:t>sau</a:t>
            </a:r>
            <a:r>
              <a:rPr lang="en-US" sz="2800" dirty="0">
                <a:ln/>
                <a:solidFill>
                  <a:schemeClr val="accent4"/>
                </a:solidFill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346" y="2514600"/>
            <a:ext cx="8405930" cy="37284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7.1 </a:t>
            </a:r>
            <a:r>
              <a:rPr lang="en-US" sz="2600" dirty="0" err="1">
                <a:latin typeface="+mj-lt"/>
              </a:rPr>
              <a:t>Viết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hàm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nhập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danh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sách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kề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của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đồ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thị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 3.1;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7.2 </a:t>
            </a:r>
            <a:r>
              <a:rPr lang="en-US" sz="2600" dirty="0" err="1">
                <a:latin typeface="+mj-lt"/>
              </a:rPr>
              <a:t>Viết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hàm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xuất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danh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sách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kề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này</a:t>
            </a:r>
            <a:r>
              <a:rPr lang="en-US" sz="2600" dirty="0">
                <a:latin typeface="+mj-lt"/>
              </a:rPr>
              <a:t> ra </a:t>
            </a:r>
            <a:r>
              <a:rPr lang="en-US" sz="2600" dirty="0" err="1">
                <a:latin typeface="+mj-lt"/>
              </a:rPr>
              <a:t>ngoài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màn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7.3 </a:t>
            </a:r>
            <a:r>
              <a:rPr lang="en-US" sz="2600" dirty="0" err="1">
                <a:latin typeface="+mj-lt"/>
              </a:rPr>
              <a:t>Viết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hàm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duyệt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đồ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thị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theo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chiều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rộng</a:t>
            </a:r>
            <a:r>
              <a:rPr lang="en-US" sz="2600" dirty="0">
                <a:latin typeface="+mj-lt"/>
              </a:rPr>
              <a:t> (</a:t>
            </a:r>
            <a:r>
              <a:rPr lang="en-US" sz="2600" dirty="0" err="1">
                <a:latin typeface="+mj-lt"/>
              </a:rPr>
              <a:t>dựa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trên</a:t>
            </a:r>
            <a:r>
              <a:rPr lang="en-US" sz="2600" dirty="0">
                <a:latin typeface="+mj-lt"/>
              </a:rPr>
              <a:t> Queue </a:t>
            </a:r>
            <a:r>
              <a:rPr lang="en-US" sz="2600" dirty="0" err="1">
                <a:latin typeface="+mj-lt"/>
              </a:rPr>
              <a:t>bằng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kỹ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thuật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cài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đặt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danh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sách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đặc</a:t>
            </a:r>
            <a:r>
              <a:rPr lang="en-US" sz="26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7.4 </a:t>
            </a:r>
            <a:r>
              <a:rPr lang="en-US" sz="2600" dirty="0" err="1">
                <a:latin typeface="+mj-lt"/>
              </a:rPr>
              <a:t>Viết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hàm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duyệt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đồ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thị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theo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chiều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sâu</a:t>
            </a:r>
            <a:r>
              <a:rPr lang="en-US" sz="2600" dirty="0">
                <a:latin typeface="+mj-lt"/>
              </a:rPr>
              <a:t> (</a:t>
            </a:r>
            <a:r>
              <a:rPr lang="en-US" sz="2600" dirty="0" err="1">
                <a:latin typeface="+mj-lt"/>
              </a:rPr>
              <a:t>dựa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trên</a:t>
            </a:r>
            <a:r>
              <a:rPr lang="en-US" sz="2600" dirty="0">
                <a:latin typeface="+mj-lt"/>
              </a:rPr>
              <a:t> Stack </a:t>
            </a:r>
            <a:r>
              <a:rPr lang="en-US" sz="2600" dirty="0" err="1">
                <a:latin typeface="+mj-lt"/>
              </a:rPr>
              <a:t>bằng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kỹ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thuật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cài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đặt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danh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sách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đặc</a:t>
            </a:r>
            <a:r>
              <a:rPr lang="en-US" sz="2600" dirty="0">
                <a:latin typeface="+mj-lt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7.5 </a:t>
            </a:r>
            <a:r>
              <a:rPr lang="en-US" sz="2600" dirty="0" err="1">
                <a:latin typeface="+mj-lt"/>
              </a:rPr>
              <a:t>Nhập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vào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một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đỉnh</a:t>
            </a:r>
            <a:r>
              <a:rPr lang="en-US" sz="2600" dirty="0">
                <a:latin typeface="+mj-lt"/>
              </a:rPr>
              <a:t> X, </a:t>
            </a:r>
            <a:r>
              <a:rPr lang="en-US" sz="2600" dirty="0" err="1">
                <a:latin typeface="+mj-lt"/>
              </a:rPr>
              <a:t>hãy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kiểm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tra</a:t>
            </a:r>
            <a:r>
              <a:rPr lang="en-US" sz="2600" dirty="0">
                <a:latin typeface="+mj-lt"/>
              </a:rPr>
              <a:t> X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tồn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tại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trên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đồ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thị</a:t>
            </a:r>
            <a:r>
              <a:rPr lang="en-US" sz="2600" dirty="0">
                <a:latin typeface="+mj-lt"/>
              </a:rPr>
              <a:t> hay </a:t>
            </a:r>
            <a:r>
              <a:rPr lang="en-US" sz="2600" dirty="0" err="1">
                <a:latin typeface="+mj-lt"/>
              </a:rPr>
              <a:t>không</a:t>
            </a:r>
            <a:r>
              <a:rPr lang="en-US" sz="2600" dirty="0">
                <a:latin typeface="+mj-lt"/>
              </a:rPr>
              <a:t>? (</a:t>
            </a:r>
            <a:r>
              <a:rPr lang="en-US" sz="2600" dirty="0" err="1">
                <a:latin typeface="+mj-lt"/>
              </a:rPr>
              <a:t>dựa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trên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phép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duyệt</a:t>
            </a:r>
            <a:r>
              <a:rPr lang="en-US" sz="2600" dirty="0">
                <a:latin typeface="+mj-lt"/>
              </a:rPr>
              <a:t> DFS)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38667-79D8-4C39-BA73-1CFDA7104A0C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LÀM THÊM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301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887" y="931487"/>
            <a:ext cx="8482942" cy="442113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sz="210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1505374"/>
            <a:ext cx="9143999" cy="40976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300" b="1" u="sng" dirty="0" err="1">
                <a:latin typeface="+mj-lt"/>
              </a:rPr>
              <a:t>Bài</a:t>
            </a:r>
            <a:r>
              <a:rPr lang="en-US" sz="2300" b="1" u="sng" dirty="0">
                <a:latin typeface="+mj-lt"/>
              </a:rPr>
              <a:t> 8: </a:t>
            </a:r>
            <a:r>
              <a:rPr lang="en-US" sz="2300" dirty="0" err="1">
                <a:latin typeface="+mj-lt"/>
              </a:rPr>
              <a:t>Biểu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diễn</a:t>
            </a:r>
            <a:r>
              <a:rPr lang="en-US" sz="2300" dirty="0">
                <a:latin typeface="+mj-lt"/>
              </a:rPr>
              <a:t> G ở </a:t>
            </a:r>
            <a:r>
              <a:rPr lang="en-US" sz="2300" dirty="0" err="1">
                <a:latin typeface="+mj-lt"/>
              </a:rPr>
              <a:t>ví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dụ</a:t>
            </a:r>
            <a:r>
              <a:rPr lang="en-US" sz="2300" dirty="0">
                <a:latin typeface="+mj-lt"/>
              </a:rPr>
              <a:t> 3.11 (</a:t>
            </a:r>
            <a:r>
              <a:rPr lang="en-US" sz="2300" dirty="0" err="1">
                <a:latin typeface="+mj-lt"/>
              </a:rPr>
              <a:t>bằng</a:t>
            </a:r>
            <a:r>
              <a:rPr lang="en-US" sz="2300" dirty="0">
                <a:latin typeface="+mj-lt"/>
              </a:rPr>
              <a:t> ma </a:t>
            </a:r>
            <a:r>
              <a:rPr lang="en-US" sz="2300" dirty="0" err="1">
                <a:latin typeface="+mj-lt"/>
              </a:rPr>
              <a:t>trận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kề</a:t>
            </a:r>
            <a:r>
              <a:rPr lang="en-US" sz="2300" dirty="0">
                <a:latin typeface="+mj-lt"/>
              </a:rPr>
              <a:t>) </a:t>
            </a:r>
            <a:r>
              <a:rPr lang="en-US" sz="2300" dirty="0" err="1">
                <a:latin typeface="+mj-lt"/>
              </a:rPr>
              <a:t>lên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trên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máy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tính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và</a:t>
            </a:r>
            <a:r>
              <a:rPr lang="en-US" sz="2300" dirty="0">
                <a:latin typeface="+mj-lt"/>
              </a:rPr>
              <a:t> đặt tên </a:t>
            </a:r>
            <a:r>
              <a:rPr lang="en-US" sz="2300" dirty="0" err="1">
                <a:latin typeface="+mj-lt"/>
              </a:rPr>
              <a:t>là</a:t>
            </a:r>
            <a:r>
              <a:rPr lang="en-US" sz="2300" dirty="0">
                <a:latin typeface="+mj-lt"/>
              </a:rPr>
              <a:t> do_thi_1.txt (</a:t>
            </a:r>
            <a:r>
              <a:rPr lang="en-US" sz="2300" dirty="0" err="1">
                <a:latin typeface="+mj-lt"/>
              </a:rPr>
              <a:t>dạng</a:t>
            </a:r>
            <a:r>
              <a:rPr lang="en-US" sz="2300" dirty="0">
                <a:latin typeface="+mj-lt"/>
              </a:rPr>
              <a:t> file TEXT)  </a:t>
            </a:r>
            <a:r>
              <a:rPr lang="en-US" sz="2300" dirty="0" err="1">
                <a:latin typeface="+mj-lt"/>
              </a:rPr>
              <a:t>sau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đó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thực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hiện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viết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chương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trình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với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các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hàm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sau</a:t>
            </a:r>
            <a:r>
              <a:rPr lang="en-US" sz="2300" dirty="0">
                <a:latin typeface="+mj-lt"/>
              </a:rPr>
              <a:t>:</a:t>
            </a:r>
            <a:br>
              <a:rPr lang="en-US" sz="2300" dirty="0">
                <a:latin typeface="+mj-lt"/>
              </a:rPr>
            </a:br>
            <a:r>
              <a:rPr lang="en-US" sz="2300" dirty="0">
                <a:latin typeface="+mj-lt"/>
              </a:rPr>
              <a:t>8.1. </a:t>
            </a:r>
            <a:r>
              <a:rPr lang="en-US" sz="2300" dirty="0" err="1">
                <a:latin typeface="+mj-lt"/>
              </a:rPr>
              <a:t>Hàm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đọc</a:t>
            </a:r>
            <a:r>
              <a:rPr lang="en-US" sz="2300" dirty="0">
                <a:latin typeface="+mj-lt"/>
              </a:rPr>
              <a:t> file do_thi_1.txt </a:t>
            </a:r>
            <a:r>
              <a:rPr lang="en-US" sz="2300" dirty="0" err="1">
                <a:latin typeface="+mj-lt"/>
              </a:rPr>
              <a:t>và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lưu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vào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mảng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hai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chiều</a:t>
            </a:r>
            <a:r>
              <a:rPr lang="en-US" sz="2300" dirty="0">
                <a:latin typeface="+mj-lt"/>
              </a:rPr>
              <a:t>;</a:t>
            </a:r>
            <a:br>
              <a:rPr lang="en-US" sz="2300" dirty="0">
                <a:latin typeface="+mj-lt"/>
              </a:rPr>
            </a:br>
            <a:r>
              <a:rPr lang="en-US" sz="2300" dirty="0">
                <a:latin typeface="+mj-lt"/>
              </a:rPr>
              <a:t>8.2. </a:t>
            </a:r>
            <a:r>
              <a:rPr lang="en-US" sz="2300" dirty="0" err="1">
                <a:latin typeface="+mj-lt"/>
              </a:rPr>
              <a:t>Thực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hiện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xuất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các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đỉnh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đồ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thị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theo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phép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duyệt</a:t>
            </a:r>
            <a:r>
              <a:rPr lang="en-US" sz="2300" dirty="0">
                <a:latin typeface="+mj-lt"/>
              </a:rPr>
              <a:t> DFS (dung Queue </a:t>
            </a:r>
            <a:r>
              <a:rPr lang="en-US" sz="2300" dirty="0" err="1">
                <a:latin typeface="+mj-lt"/>
              </a:rPr>
              <a:t>với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kỹ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thuật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cài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đặt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bằng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dách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sách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liên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kết</a:t>
            </a:r>
            <a:r>
              <a:rPr lang="en-US" sz="2300" dirty="0">
                <a:latin typeface="+mj-lt"/>
              </a:rPr>
              <a:t>);</a:t>
            </a:r>
            <a:br>
              <a:rPr lang="en-US" sz="2300" dirty="0">
                <a:latin typeface="+mj-lt"/>
              </a:rPr>
            </a:br>
            <a:r>
              <a:rPr lang="en-US" sz="2300" dirty="0">
                <a:latin typeface="+mj-lt"/>
              </a:rPr>
              <a:t>8.3. </a:t>
            </a:r>
            <a:r>
              <a:rPr lang="en-US" sz="2300" dirty="0" err="1">
                <a:latin typeface="+mj-lt"/>
              </a:rPr>
              <a:t>Thực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hiện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xuất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các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đỉnh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đồ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thị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theo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phép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duyệt</a:t>
            </a:r>
            <a:r>
              <a:rPr lang="en-US" sz="2300" dirty="0">
                <a:latin typeface="+mj-lt"/>
              </a:rPr>
              <a:t> BFS (dung Stack </a:t>
            </a:r>
            <a:r>
              <a:rPr lang="en-US" sz="2300" dirty="0" err="1">
                <a:latin typeface="+mj-lt"/>
              </a:rPr>
              <a:t>với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kỹ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thuật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cài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đặt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bằng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danh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sách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liên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kết</a:t>
            </a:r>
            <a:r>
              <a:rPr lang="en-US" sz="2300" dirty="0">
                <a:latin typeface="+mj-lt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latin typeface="+mj-lt"/>
              </a:rPr>
              <a:t>8.3. </a:t>
            </a:r>
            <a:r>
              <a:rPr lang="en-US" sz="2300" dirty="0" err="1">
                <a:latin typeface="+mj-lt"/>
              </a:rPr>
              <a:t>Thực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hiện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xuất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các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đỉnh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đồ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thị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theo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phép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duyệt</a:t>
            </a:r>
            <a:r>
              <a:rPr lang="en-US" sz="2300" dirty="0">
                <a:latin typeface="+mj-lt"/>
              </a:rPr>
              <a:t> BFS (dung </a:t>
            </a:r>
            <a:r>
              <a:rPr lang="en-US" sz="2300" dirty="0" err="1">
                <a:latin typeface="+mj-lt"/>
              </a:rPr>
              <a:t>kỹ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thuật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đệ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quy</a:t>
            </a:r>
            <a:r>
              <a:rPr lang="en-US" sz="2300" dirty="0">
                <a:latin typeface="+mj-lt"/>
              </a:rPr>
              <a:t>)</a:t>
            </a:r>
            <a:endParaRPr lang="en-US" sz="2300" b="1" dirty="0">
              <a:ln/>
              <a:solidFill>
                <a:schemeClr val="accent4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latin typeface="+mj-lt"/>
              </a:rPr>
              <a:t>8.4. </a:t>
            </a:r>
            <a:r>
              <a:rPr lang="en-US" sz="2300" dirty="0" err="1">
                <a:latin typeface="+mj-lt"/>
              </a:rPr>
              <a:t>Thực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hiện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nhập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vào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một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đỉnh</a:t>
            </a:r>
            <a:r>
              <a:rPr lang="en-US" sz="2300" dirty="0">
                <a:latin typeface="+mj-lt"/>
              </a:rPr>
              <a:t> x, </a:t>
            </a:r>
            <a:r>
              <a:rPr lang="en-US" sz="2300" dirty="0" err="1">
                <a:latin typeface="+mj-lt"/>
              </a:rPr>
              <a:t>kiểm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tra</a:t>
            </a:r>
            <a:r>
              <a:rPr lang="en-US" sz="2300" dirty="0">
                <a:latin typeface="+mj-lt"/>
              </a:rPr>
              <a:t> x </a:t>
            </a:r>
            <a:r>
              <a:rPr lang="en-US" sz="2300" dirty="0" err="1">
                <a:latin typeface="+mj-lt"/>
              </a:rPr>
              <a:t>có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phải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là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một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đỉnh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của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đồ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err="1">
                <a:latin typeface="+mj-lt"/>
              </a:rPr>
              <a:t>thị</a:t>
            </a:r>
            <a:r>
              <a:rPr lang="en-US" sz="2300" dirty="0">
                <a:latin typeface="+mj-lt"/>
              </a:rPr>
              <a:t> hay </a:t>
            </a:r>
            <a:r>
              <a:rPr lang="en-US" sz="2300" dirty="0" err="1">
                <a:latin typeface="+mj-lt"/>
              </a:rPr>
              <a:t>không</a:t>
            </a:r>
            <a:r>
              <a:rPr lang="en-US" sz="2300" dirty="0">
                <a:latin typeface="+mj-lt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74E9E1-8D10-4E08-9376-C07D0A93D029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LÀM THÊM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27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>
                <a:solidFill>
                  <a:srgbClr val="7030A0"/>
                </a:solidFill>
              </a:rPr>
              <a:t>Tài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liệu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tham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khảo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599"/>
            <a:ext cx="83058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H.Cormen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Charles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E.Leiserson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Ronald L.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Cliffrod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Stein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(Chapter 22) Introduction to Algorithms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Third Edition, 2009.</a:t>
            </a:r>
          </a:p>
        </p:txBody>
      </p:sp>
    </p:spTree>
    <p:extLst>
      <p:ext uri="{BB962C8B-B14F-4D97-AF65-F5344CB8AC3E}">
        <p14:creationId xmlns:p14="http://schemas.microsoft.com/office/powerpoint/2010/main" val="3078928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5334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3600" dirty="0" err="1">
                <a:solidFill>
                  <a:srgbClr val="7030A0"/>
                </a:solidFill>
              </a:rPr>
              <a:t>Phụ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lục</a:t>
            </a:r>
            <a:r>
              <a:rPr lang="en-US" altLang="zh-TW" sz="3600" dirty="0">
                <a:solidFill>
                  <a:srgbClr val="7030A0"/>
                </a:solidFill>
              </a:rPr>
              <a:t> – </a:t>
            </a:r>
            <a:r>
              <a:rPr lang="en-US" altLang="zh-TW" sz="3600" dirty="0" err="1">
                <a:solidFill>
                  <a:srgbClr val="7030A0"/>
                </a:solidFill>
              </a:rPr>
              <a:t>Thuật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ngữ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tiếng</a:t>
            </a:r>
            <a:r>
              <a:rPr lang="en-US" altLang="zh-TW" sz="3600" dirty="0">
                <a:solidFill>
                  <a:srgbClr val="7030A0"/>
                </a:solidFill>
              </a:rPr>
              <a:t> Anh</a:t>
            </a:r>
            <a:endParaRPr 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A14777-34D2-494A-BE94-A592F8B8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74839"/>
              </p:ext>
            </p:extLst>
          </p:nvPr>
        </p:nvGraphicFramePr>
        <p:xfrm>
          <a:off x="304800" y="1828800"/>
          <a:ext cx="8610600" cy="417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987345085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18449136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8129327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957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6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ɡræf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reprɪzen’teɪʃn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Biểu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kɑ:nek’tɪvɪti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Directed</a:t>
                      </a:r>
                    </a:p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daɪ’rektɪd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ʌn’daɪrektɪd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Vô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dep</a:t>
                      </a:r>
                      <a:r>
                        <a:rPr lang="el-G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 /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Chiều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sâu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0188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bred</a:t>
                      </a:r>
                      <a:r>
                        <a:rPr lang="el-GR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 /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Chiều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50688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vɜ:teks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Đỉnh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1319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edʒ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Cạnh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4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46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00CBC-CF2C-4CF2-A447-C00306A29D9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esktop\HaoLee\Study\ME09\KTNN\TTrinh\thank-you-clothesline-752x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4" y="677043"/>
            <a:ext cx="7239002" cy="40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66E4D75-4637-4D00-9843-C85FD066C9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49" y="4284443"/>
            <a:ext cx="1226491" cy="882489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AF81C7-C21B-4BB4-AB37-F5A77903805B}"/>
              </a:ext>
            </a:extLst>
          </p:cNvPr>
          <p:cNvSpPr/>
          <p:nvPr/>
        </p:nvSpPr>
        <p:spPr>
          <a:xfrm>
            <a:off x="1828800" y="5367721"/>
            <a:ext cx="5721415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69CEEF-254A-46B0-A7A6-6CD00F278D33}"/>
              </a:ext>
            </a:extLst>
          </p:cNvPr>
          <p:cNvSpPr txBox="1">
            <a:spLocks/>
          </p:cNvSpPr>
          <p:nvPr/>
        </p:nvSpPr>
        <p:spPr>
          <a:xfrm>
            <a:off x="1849821" y="595692"/>
            <a:ext cx="5867394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THÚC CH</a:t>
            </a:r>
            <a:r>
              <a:rPr lang="vi-VN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1503536"/>
            <a:ext cx="7886700" cy="62173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 err="1">
                <a:ln/>
                <a:solidFill>
                  <a:schemeClr val="accent4"/>
                </a:solidFill>
              </a:rPr>
              <a:t>Ví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dụ</a:t>
            </a:r>
            <a:r>
              <a:rPr lang="en-US" b="1" dirty="0">
                <a:ln/>
                <a:solidFill>
                  <a:schemeClr val="accent4"/>
                </a:solidFill>
              </a:rPr>
              <a:t> 3.1</a:t>
            </a:r>
          </a:p>
        </p:txBody>
      </p:sp>
      <p:sp>
        <p:nvSpPr>
          <p:cNvPr id="35" name="Oval 34"/>
          <p:cNvSpPr/>
          <p:nvPr/>
        </p:nvSpPr>
        <p:spPr>
          <a:xfrm>
            <a:off x="7039558" y="1503537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98394" y="3710088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80767" y="2559203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23213" y="142088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14963" y="2621325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35766" y="3690411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94471" y="2478649"/>
            <a:ext cx="247337" cy="245713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1" idx="6"/>
            <a:endCxn id="36" idx="2"/>
          </p:cNvCxnSpPr>
          <p:nvPr/>
        </p:nvCxnSpPr>
        <p:spPr>
          <a:xfrm>
            <a:off x="5483103" y="3813268"/>
            <a:ext cx="1315290" cy="19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0"/>
            <a:endCxn id="37" idx="4"/>
          </p:cNvCxnSpPr>
          <p:nvPr/>
        </p:nvCxnSpPr>
        <p:spPr>
          <a:xfrm flipV="1">
            <a:off x="6922062" y="2804915"/>
            <a:ext cx="182374" cy="905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5"/>
            <a:endCxn id="37" idx="1"/>
          </p:cNvCxnSpPr>
          <p:nvPr/>
        </p:nvCxnSpPr>
        <p:spPr>
          <a:xfrm>
            <a:off x="5534328" y="1630609"/>
            <a:ext cx="1482661" cy="96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7"/>
            <a:endCxn id="38" idx="3"/>
          </p:cNvCxnSpPr>
          <p:nvPr/>
        </p:nvCxnSpPr>
        <p:spPr>
          <a:xfrm flipV="1">
            <a:off x="3426078" y="1630610"/>
            <a:ext cx="1933357" cy="1026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1"/>
            <a:endCxn id="39" idx="5"/>
          </p:cNvCxnSpPr>
          <p:nvPr/>
        </p:nvCxnSpPr>
        <p:spPr>
          <a:xfrm flipH="1" flipV="1">
            <a:off x="3426078" y="2831055"/>
            <a:ext cx="1845910" cy="895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6"/>
            <a:endCxn id="37" idx="2"/>
          </p:cNvCxnSpPr>
          <p:nvPr/>
        </p:nvCxnSpPr>
        <p:spPr>
          <a:xfrm>
            <a:off x="5541808" y="2601506"/>
            <a:ext cx="1438959" cy="80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4"/>
            <a:endCxn id="41" idx="0"/>
          </p:cNvCxnSpPr>
          <p:nvPr/>
        </p:nvCxnSpPr>
        <p:spPr>
          <a:xfrm flipH="1">
            <a:off x="5359435" y="2724361"/>
            <a:ext cx="58705" cy="966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2" idx="2"/>
            <a:endCxn id="39" idx="6"/>
          </p:cNvCxnSpPr>
          <p:nvPr/>
        </p:nvCxnSpPr>
        <p:spPr>
          <a:xfrm flipH="1">
            <a:off x="3462300" y="2601506"/>
            <a:ext cx="1832171" cy="142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8" idx="4"/>
            <a:endCxn id="42" idx="0"/>
          </p:cNvCxnSpPr>
          <p:nvPr/>
        </p:nvCxnSpPr>
        <p:spPr>
          <a:xfrm flipH="1">
            <a:off x="5418140" y="1666593"/>
            <a:ext cx="28742" cy="812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7"/>
            <a:endCxn id="37" idx="3"/>
          </p:cNvCxnSpPr>
          <p:nvPr/>
        </p:nvCxnSpPr>
        <p:spPr>
          <a:xfrm flipV="1">
            <a:off x="5446881" y="2768932"/>
            <a:ext cx="1570108" cy="957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2"/>
            <a:endCxn id="38" idx="6"/>
          </p:cNvCxnSpPr>
          <p:nvPr/>
        </p:nvCxnSpPr>
        <p:spPr>
          <a:xfrm flipH="1" flipV="1">
            <a:off x="5570550" y="1543737"/>
            <a:ext cx="1469008" cy="82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5" idx="4"/>
            <a:endCxn id="37" idx="0"/>
          </p:cNvCxnSpPr>
          <p:nvPr/>
        </p:nvCxnSpPr>
        <p:spPr>
          <a:xfrm flipH="1">
            <a:off x="7104436" y="1749249"/>
            <a:ext cx="58791" cy="809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99403" y="361448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44115" y="245207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54727" y="2636213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8897" y="1285979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460478" y="3452718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88962" y="2514192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91478" y="1410860"/>
            <a:ext cx="1607696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6319" y="3752375"/>
            <a:ext cx="3474311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>
                <a:solidFill>
                  <a:srgbClr val="FF0000"/>
                </a:solidFill>
              </a:rPr>
              <a:t>V</a:t>
            </a:r>
            <a:r>
              <a:rPr lang="en-US" sz="2100">
                <a:solidFill>
                  <a:schemeClr val="tx1"/>
                </a:solidFill>
              </a:rPr>
              <a:t>  = {A, B, C, D, E, F, G}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6320" y="4319486"/>
            <a:ext cx="8213162" cy="459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>
                <a:solidFill>
                  <a:srgbClr val="FF0000"/>
                </a:solidFill>
              </a:rPr>
              <a:t>E</a:t>
            </a:r>
            <a:r>
              <a:rPr lang="en-US" sz="2100">
                <a:solidFill>
                  <a:schemeClr val="tx1"/>
                </a:solidFill>
              </a:rPr>
              <a:t>  = { (A, B), (A, C), (A, D), (B, C), (B, E), (B, F), (C, F), (C, D), (D, F), (D, G) }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970E402-52B8-4FFF-994E-5BC61E9199E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THỊ </a:t>
            </a:r>
            <a:r>
              <a:rPr lang="en-US" altLang="zh-TW" sz="6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(GRAPH)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64" grpId="0"/>
      <p:bldP spid="65" grpId="0"/>
      <p:bldP spid="67" grpId="0"/>
      <p:bldP spid="68" grpId="0"/>
      <p:bldP spid="70" grpId="0"/>
      <p:bldP spid="71" grpId="0"/>
      <p:bldP spid="72" grpId="0"/>
      <p:bldP spid="73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970E402-52B8-4FFF-994E-5BC61E9199E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CÁC KHÁI NIỆM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KHÁI NIỆM LIÊN QUAN</a:t>
            </a:r>
            <a:endParaRPr lang="zh-TW" altLang="en-US" sz="6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4696</Words>
  <Application>Microsoft Office PowerPoint</Application>
  <PresentationFormat>On-screen Show (4:3)</PresentationFormat>
  <Paragraphs>820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 Math</vt:lpstr>
      <vt:lpstr>Consolas</vt:lpstr>
      <vt:lpstr>Tahoma</vt:lpstr>
      <vt:lpstr>Wingdings</vt:lpstr>
      <vt:lpstr>Office Theme</vt:lpstr>
      <vt:lpstr>Chương 3 ĐỒ THỊ (GRAPH)</vt:lpstr>
      <vt:lpstr>PowerPoint Presentation</vt:lpstr>
      <vt:lpstr>PowerPoint Presentation</vt:lpstr>
      <vt:lpstr>PowerPoint Presentation</vt:lpstr>
      <vt:lpstr>PowerPoint Presentation</vt:lpstr>
      <vt:lpstr>BIỂU ĐỒ</vt:lpstr>
      <vt:lpstr>ĐỊNH NGHĨA</vt:lpstr>
      <vt:lpstr>Ví dụ 3.1</vt:lpstr>
      <vt:lpstr>PowerPoint Presentation</vt:lpstr>
      <vt:lpstr>ĐỈNH KỀ</vt:lpstr>
      <vt:lpstr>CẠNH VÒNG</vt:lpstr>
      <vt:lpstr>CẠNH SONG SONG</vt:lpstr>
      <vt:lpstr>BẬC CỦA ĐỈNH</vt:lpstr>
      <vt:lpstr>ĐỒ THỊ CÓ TRỌNG SỐ</vt:lpstr>
      <vt:lpstr>ĐỒ THỊ CÓ HƯỚNG</vt:lpstr>
      <vt:lpstr>Một số loại đồ thị khác</vt:lpstr>
      <vt:lpstr>PowerPoint Presentation</vt:lpstr>
      <vt:lpstr>PowerPoint Presentation</vt:lpstr>
      <vt:lpstr>PowerPoint Presentation</vt:lpstr>
      <vt:lpstr>Ví dụ: 3.9</vt:lpstr>
      <vt:lpstr>CÀI ĐẶT</vt:lpstr>
      <vt:lpstr>KHAI BÁO CẤU TRÚC MA TRẬN KỀ</vt:lpstr>
      <vt:lpstr>KHỞI TẠO MẢNG RỖNG</vt:lpstr>
      <vt:lpstr>NHẬP MA TRẬN</vt:lpstr>
      <vt:lpstr>XUẤT MA TRẬN</vt:lpstr>
      <vt:lpstr>DANH SÁCH KỀ</vt:lpstr>
      <vt:lpstr>Ví dụ: 3.8</vt:lpstr>
      <vt:lpstr>CÀI ĐẶT</vt:lpstr>
      <vt:lpstr>KHAI BÁO CẤU TRÚC CHO MỘT MẢNG DANH SÁCH KỀ</vt:lpstr>
      <vt:lpstr>KHỞI TẠO MẢNG DANH SÁCH</vt:lpstr>
      <vt:lpstr>THÊM MỘT PHẦN TỬ VÀO DANH SÁCH</vt:lpstr>
      <vt:lpstr>NHẬP MẢNG DANH SÁCH GỒM ‘n’ DANH SÁCH</vt:lpstr>
      <vt:lpstr>XUẤT THÔNG TIN CỦA MỘT DANH SÁCH</vt:lpstr>
      <vt:lpstr>XUẤT THÔNG TIN CỦA MẢNG DANH SÁCH</vt:lpstr>
      <vt:lpstr>PowerPoint Presentation</vt:lpstr>
      <vt:lpstr>PowerPoint Presentation</vt:lpstr>
      <vt:lpstr>PowerPoint Presentation</vt:lpstr>
      <vt:lpstr>BFS (Breadth First Search)</vt:lpstr>
      <vt:lpstr>Ví dụ: 3.10</vt:lpstr>
      <vt:lpstr>CÀI ĐẶT</vt:lpstr>
      <vt:lpstr>THUẬT GIẢI BFS</vt:lpstr>
      <vt:lpstr>CÀI ĐẶT PHÉP DUYỆT BFS SỬ DỤNG QUEUE</vt:lpstr>
      <vt:lpstr>HÀM KHỞI TẠO ĐỈNH CHƯA XÉT</vt:lpstr>
      <vt:lpstr>HÀM XUẤT CÁC ĐỈNH TRONG TẬP bfs</vt:lpstr>
      <vt:lpstr>PowerPoint Presentation</vt:lpstr>
      <vt:lpstr>Ý TƯỞNG DFS</vt:lpstr>
      <vt:lpstr>Ví dụ: 3.11</vt:lpstr>
      <vt:lpstr>CÀI ĐẶT</vt:lpstr>
      <vt:lpstr>THUẬT GIẢI DFS</vt:lpstr>
      <vt:lpstr>CÀI ĐẶT PHÉP DUYỆT DFS DÙNG STACK</vt:lpstr>
      <vt:lpstr>HÀM XUẤT TẬP dfs</vt:lpstr>
      <vt:lpstr>HÀM KHỞI TẠO ĐỈNH CHƯA XÉT</vt:lpstr>
      <vt:lpstr>PowerPoint Presentation</vt:lpstr>
      <vt:lpstr>PowerPoint Presentation</vt:lpstr>
      <vt:lpstr>PHÁT BIỂU BÀI TOÁN</vt:lpstr>
      <vt:lpstr>MÔ HÌNH HÓA BÀI TOÁN</vt:lpstr>
      <vt:lpstr>BIỂU DIỄN BÀI TOÁN LÊN MÁY TÍNH</vt:lpstr>
      <vt:lpstr>Ý TƯỞNG TÌM KIẾM</vt:lpstr>
      <vt:lpstr>Ví dụ 3.12 cho đồ thị như hình bên dưới, hãy kiểm tra đỉnh X (X = 11)  có tồn tại không?</vt:lpstr>
      <vt:lpstr>Ví dụ 3.13 cho đồ thị như hình bên dưới, hãy kiểm tra đỉnh X (X = 15)  có tồn tại không?</vt:lpstr>
      <vt:lpstr>CÀI ĐẶT THUẬT TOÁN TÌM KIẾM DỰA TRÊN PHÉP DUYỆT 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4: Viết chương trình với các yêu cầu sau:</vt:lpstr>
      <vt:lpstr>Bài 5: Viết chương trình với các yêu cầu sau:</vt:lpstr>
      <vt:lpstr>Bài 6: Viết chương trình với các yêu cầu sau:</vt:lpstr>
      <vt:lpstr>Bài 7: Viết chương trình với các yêu cầu sau: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Lê Ngọc Hiếu</cp:lastModifiedBy>
  <cp:revision>594</cp:revision>
  <dcterms:created xsi:type="dcterms:W3CDTF">2014-08-27T05:04:38Z</dcterms:created>
  <dcterms:modified xsi:type="dcterms:W3CDTF">2022-11-10T01:04:01Z</dcterms:modified>
</cp:coreProperties>
</file>