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42" r:id="rId3"/>
    <p:sldId id="412" r:id="rId4"/>
    <p:sldId id="290" r:id="rId5"/>
    <p:sldId id="390" r:id="rId6"/>
    <p:sldId id="261" r:id="rId7"/>
    <p:sldId id="861" r:id="rId8"/>
    <p:sldId id="862" r:id="rId9"/>
    <p:sldId id="863" r:id="rId10"/>
    <p:sldId id="864" r:id="rId11"/>
    <p:sldId id="865" r:id="rId12"/>
    <p:sldId id="844" r:id="rId13"/>
    <p:sldId id="866" r:id="rId14"/>
    <p:sldId id="867" r:id="rId15"/>
    <p:sldId id="868" r:id="rId16"/>
    <p:sldId id="869" r:id="rId17"/>
    <p:sldId id="870" r:id="rId18"/>
    <p:sldId id="391" r:id="rId19"/>
    <p:sldId id="352" r:id="rId20"/>
    <p:sldId id="418" r:id="rId21"/>
    <p:sldId id="871" r:id="rId22"/>
    <p:sldId id="872" r:id="rId23"/>
    <p:sldId id="873" r:id="rId24"/>
    <p:sldId id="874" r:id="rId25"/>
    <p:sldId id="875" r:id="rId26"/>
    <p:sldId id="876" r:id="rId27"/>
    <p:sldId id="878" r:id="rId28"/>
    <p:sldId id="879" r:id="rId29"/>
    <p:sldId id="855" r:id="rId30"/>
    <p:sldId id="880" r:id="rId31"/>
    <p:sldId id="881" r:id="rId32"/>
    <p:sldId id="882" r:id="rId33"/>
    <p:sldId id="849" r:id="rId34"/>
    <p:sldId id="851" r:id="rId35"/>
    <p:sldId id="884" r:id="rId36"/>
    <p:sldId id="886" r:id="rId37"/>
    <p:sldId id="885" r:id="rId38"/>
    <p:sldId id="887" r:id="rId39"/>
    <p:sldId id="888" r:id="rId40"/>
    <p:sldId id="889" r:id="rId41"/>
    <p:sldId id="890" r:id="rId42"/>
    <p:sldId id="891" r:id="rId43"/>
    <p:sldId id="409" r:id="rId44"/>
    <p:sldId id="434" r:id="rId45"/>
    <p:sldId id="877" r:id="rId46"/>
    <p:sldId id="883" r:id="rId47"/>
    <p:sldId id="411" r:id="rId48"/>
    <p:sldId id="302" r:id="rId49"/>
    <p:sldId id="295" r:id="rId50"/>
    <p:sldId id="34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BFA7A3-BC11-4A3A-A80E-CC1FF8FAB6A7}">
          <p14:sldIdLst>
            <p14:sldId id="256"/>
            <p14:sldId id="342"/>
            <p14:sldId id="412"/>
            <p14:sldId id="290"/>
            <p14:sldId id="390"/>
          </p14:sldIdLst>
        </p14:section>
        <p14:section name="KN Đường đi ngắn nhất" id="{69A4D31B-F913-4C26-92E0-076F97665E4A}">
          <p14:sldIdLst>
            <p14:sldId id="261"/>
            <p14:sldId id="861"/>
            <p14:sldId id="862"/>
            <p14:sldId id="863"/>
            <p14:sldId id="864"/>
            <p14:sldId id="865"/>
          </p14:sldIdLst>
        </p14:section>
        <p14:section name="4.2 Bài toán" id="{9BF27BF5-D82B-4D10-A05A-65D4252792C7}">
          <p14:sldIdLst>
            <p14:sldId id="844"/>
            <p14:sldId id="866"/>
            <p14:sldId id="867"/>
            <p14:sldId id="868"/>
            <p14:sldId id="869"/>
            <p14:sldId id="870"/>
          </p14:sldIdLst>
        </p14:section>
        <p14:section name="Bellman Ford" id="{9741CB17-E390-4EB5-B57E-9260652DD143}">
          <p14:sldIdLst>
            <p14:sldId id="391"/>
            <p14:sldId id="352"/>
            <p14:sldId id="418"/>
            <p14:sldId id="871"/>
            <p14:sldId id="872"/>
            <p14:sldId id="873"/>
            <p14:sldId id="874"/>
            <p14:sldId id="875"/>
            <p14:sldId id="876"/>
            <p14:sldId id="878"/>
            <p14:sldId id="879"/>
            <p14:sldId id="855"/>
            <p14:sldId id="880"/>
            <p14:sldId id="881"/>
            <p14:sldId id="882"/>
          </p14:sldIdLst>
        </p14:section>
        <p14:section name="Dijkstra" id="{0822EEFF-E3FB-4BED-B62D-BC9E88A1BB80}">
          <p14:sldIdLst>
            <p14:sldId id="849"/>
            <p14:sldId id="851"/>
            <p14:sldId id="884"/>
            <p14:sldId id="886"/>
            <p14:sldId id="885"/>
            <p14:sldId id="887"/>
            <p14:sldId id="888"/>
            <p14:sldId id="889"/>
            <p14:sldId id="890"/>
            <p14:sldId id="891"/>
          </p14:sldIdLst>
        </p14:section>
        <p14:section name="Tổng kết" id="{B290D3AF-53CB-44D6-853A-E17A1D0E3BAA}">
          <p14:sldIdLst>
            <p14:sldId id="409"/>
            <p14:sldId id="434"/>
            <p14:sldId id="877"/>
            <p14:sldId id="883"/>
          </p14:sldIdLst>
        </p14:section>
        <p14:section name="Bài tập" id="{071E4AA8-6977-4A01-8C41-FAA3C3B19300}">
          <p14:sldIdLst>
            <p14:sldId id="411"/>
            <p14:sldId id="302"/>
          </p14:sldIdLst>
        </p14:section>
        <p14:section name="Tài liệu tham khảo" id="{52E5B152-AB16-47E7-A104-F54DD0C2EE30}">
          <p14:sldIdLst>
            <p14:sldId id="295"/>
            <p14:sldId id="3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008" autoAdjust="0"/>
    <p:restoredTop sz="78769" autoAdjust="0"/>
  </p:normalViewPr>
  <p:slideViewPr>
    <p:cSldViewPr>
      <p:cViewPr varScale="1">
        <p:scale>
          <a:sx n="67" d="100"/>
          <a:sy n="67" d="100"/>
        </p:scale>
        <p:origin x="1325"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8B0417-EB8D-4B63-984B-0AF5FC48E7C5}" type="datetimeFigureOut">
              <a:rPr lang="en-US" smtClean="0"/>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47BBA-284B-4A71-8D16-FBA8CEF4E8DD}" type="slidenum">
              <a:rPr lang="en-US" smtClean="0"/>
              <a:t>‹#›</a:t>
            </a:fld>
            <a:endParaRPr lang="en-US"/>
          </a:p>
        </p:txBody>
      </p:sp>
    </p:spTree>
    <p:extLst>
      <p:ext uri="{BB962C8B-B14F-4D97-AF65-F5344CB8AC3E}">
        <p14:creationId xmlns:p14="http://schemas.microsoft.com/office/powerpoint/2010/main" val="1063124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là một bài toán tương tự, trong đó ta phải tìm các đường đi ngắn nhất cho mọi cặp đỉnh </a:t>
            </a:r>
            <a:r>
              <a:rPr lang="vi-VN" b="0" i="1" dirty="0">
                <a:solidFill>
                  <a:srgbClr val="202122"/>
                </a:solidFill>
                <a:effectLst/>
                <a:latin typeface="Arial" panose="020B0604020202020204" pitchFamily="34" charset="0"/>
              </a:rPr>
              <a:t>v</a:t>
            </a:r>
            <a:r>
              <a:rPr lang="vi-VN" b="0" i="0" dirty="0">
                <a:solidFill>
                  <a:srgbClr val="202122"/>
                </a:solidFill>
                <a:effectLst/>
                <a:latin typeface="Arial" panose="020B0604020202020204" pitchFamily="34" charset="0"/>
              </a:rPr>
              <a:t> và </a:t>
            </a:r>
            <a:r>
              <a:rPr lang="vi-VN" b="0" i="1" dirty="0">
                <a:solidFill>
                  <a:srgbClr val="202122"/>
                </a:solidFill>
                <a:effectLst/>
                <a:latin typeface="Arial" panose="020B0604020202020204" pitchFamily="34" charset="0"/>
              </a:rPr>
              <a:t>v' </a:t>
            </a:r>
            <a:r>
              <a:rPr lang="vi-VN"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14</a:t>
            </a:fld>
            <a:endParaRPr lang="en-US"/>
          </a:p>
        </p:txBody>
      </p:sp>
    </p:spTree>
    <p:extLst>
      <p:ext uri="{BB962C8B-B14F-4D97-AF65-F5344CB8AC3E}">
        <p14:creationId xmlns:p14="http://schemas.microsoft.com/office/powerpoint/2010/main" val="1976698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32</a:t>
            </a:fld>
            <a:endParaRPr lang="en-US"/>
          </a:p>
        </p:txBody>
      </p:sp>
    </p:spTree>
    <p:extLst>
      <p:ext uri="{BB962C8B-B14F-4D97-AF65-F5344CB8AC3E}">
        <p14:creationId xmlns:p14="http://schemas.microsoft.com/office/powerpoint/2010/main" val="3539029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34</a:t>
            </a:fld>
            <a:endParaRPr lang="en-US"/>
          </a:p>
        </p:txBody>
      </p:sp>
    </p:spTree>
    <p:extLst>
      <p:ext uri="{BB962C8B-B14F-4D97-AF65-F5344CB8AC3E}">
        <p14:creationId xmlns:p14="http://schemas.microsoft.com/office/powerpoint/2010/main" val="410652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35</a:t>
            </a:fld>
            <a:endParaRPr lang="en-US"/>
          </a:p>
        </p:txBody>
      </p:sp>
    </p:spTree>
    <p:extLst>
      <p:ext uri="{BB962C8B-B14F-4D97-AF65-F5344CB8AC3E}">
        <p14:creationId xmlns:p14="http://schemas.microsoft.com/office/powerpoint/2010/main" val="279255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36</a:t>
            </a:fld>
            <a:endParaRPr lang="en-US"/>
          </a:p>
        </p:txBody>
      </p:sp>
    </p:spTree>
    <p:extLst>
      <p:ext uri="{BB962C8B-B14F-4D97-AF65-F5344CB8AC3E}">
        <p14:creationId xmlns:p14="http://schemas.microsoft.com/office/powerpoint/2010/main" val="969214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37</a:t>
            </a:fld>
            <a:endParaRPr lang="en-US"/>
          </a:p>
        </p:txBody>
      </p:sp>
    </p:spTree>
    <p:extLst>
      <p:ext uri="{BB962C8B-B14F-4D97-AF65-F5344CB8AC3E}">
        <p14:creationId xmlns:p14="http://schemas.microsoft.com/office/powerpoint/2010/main" val="1362081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38</a:t>
            </a:fld>
            <a:endParaRPr lang="en-US"/>
          </a:p>
        </p:txBody>
      </p:sp>
    </p:spTree>
    <p:extLst>
      <p:ext uri="{BB962C8B-B14F-4D97-AF65-F5344CB8AC3E}">
        <p14:creationId xmlns:p14="http://schemas.microsoft.com/office/powerpoint/2010/main" val="232369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39</a:t>
            </a:fld>
            <a:endParaRPr lang="en-US"/>
          </a:p>
        </p:txBody>
      </p:sp>
    </p:spTree>
    <p:extLst>
      <p:ext uri="{BB962C8B-B14F-4D97-AF65-F5344CB8AC3E}">
        <p14:creationId xmlns:p14="http://schemas.microsoft.com/office/powerpoint/2010/main" val="203472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42</a:t>
            </a:fld>
            <a:endParaRPr lang="en-US"/>
          </a:p>
        </p:txBody>
      </p:sp>
    </p:spTree>
    <p:extLst>
      <p:ext uri="{BB962C8B-B14F-4D97-AF65-F5344CB8AC3E}">
        <p14:creationId xmlns:p14="http://schemas.microsoft.com/office/powerpoint/2010/main" val="2501891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44</a:t>
            </a:fld>
            <a:endParaRPr lang="en-US"/>
          </a:p>
        </p:txBody>
      </p:sp>
    </p:spTree>
    <p:extLst>
      <p:ext uri="{BB962C8B-B14F-4D97-AF65-F5344CB8AC3E}">
        <p14:creationId xmlns:p14="http://schemas.microsoft.com/office/powerpoint/2010/main" val="1132781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45</a:t>
            </a:fld>
            <a:endParaRPr lang="en-US"/>
          </a:p>
        </p:txBody>
      </p:sp>
    </p:spTree>
    <p:extLst>
      <p:ext uri="{BB962C8B-B14F-4D97-AF65-F5344CB8AC3E}">
        <p14:creationId xmlns:p14="http://schemas.microsoft.com/office/powerpoint/2010/main" val="244481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là một bài toán tương tự, trong đó ta phải tìm các đường đi ngắn nhất cho mọi cặp đỉnh </a:t>
            </a:r>
            <a:r>
              <a:rPr lang="vi-VN" b="0" i="1" dirty="0">
                <a:solidFill>
                  <a:srgbClr val="202122"/>
                </a:solidFill>
                <a:effectLst/>
                <a:latin typeface="Arial" panose="020B0604020202020204" pitchFamily="34" charset="0"/>
              </a:rPr>
              <a:t>v</a:t>
            </a:r>
            <a:r>
              <a:rPr lang="vi-VN" b="0" i="0" dirty="0">
                <a:solidFill>
                  <a:srgbClr val="202122"/>
                </a:solidFill>
                <a:effectLst/>
                <a:latin typeface="Arial" panose="020B0604020202020204" pitchFamily="34" charset="0"/>
              </a:rPr>
              <a:t> và </a:t>
            </a:r>
            <a:r>
              <a:rPr lang="vi-VN" b="0" i="1" dirty="0">
                <a:solidFill>
                  <a:srgbClr val="202122"/>
                </a:solidFill>
                <a:effectLst/>
                <a:latin typeface="Arial" panose="020B0604020202020204" pitchFamily="34" charset="0"/>
              </a:rPr>
              <a:t>v' </a:t>
            </a:r>
            <a:r>
              <a:rPr lang="vi-VN"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15</a:t>
            </a:fld>
            <a:endParaRPr lang="en-US"/>
          </a:p>
        </p:txBody>
      </p:sp>
    </p:spTree>
    <p:extLst>
      <p:ext uri="{BB962C8B-B14F-4D97-AF65-F5344CB8AC3E}">
        <p14:creationId xmlns:p14="http://schemas.microsoft.com/office/powerpoint/2010/main" val="899031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46</a:t>
            </a:fld>
            <a:endParaRPr lang="en-US"/>
          </a:p>
        </p:txBody>
      </p:sp>
    </p:spTree>
    <p:extLst>
      <p:ext uri="{BB962C8B-B14F-4D97-AF65-F5344CB8AC3E}">
        <p14:creationId xmlns:p14="http://schemas.microsoft.com/office/powerpoint/2010/main" val="211566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là một bài toán tương tự, trong đó ta phải tìm các đường đi ngắn nhất cho mọi cặp đỉnh </a:t>
            </a:r>
            <a:r>
              <a:rPr lang="vi-VN" b="0" i="1" dirty="0">
                <a:solidFill>
                  <a:srgbClr val="202122"/>
                </a:solidFill>
                <a:effectLst/>
                <a:latin typeface="Arial" panose="020B0604020202020204" pitchFamily="34" charset="0"/>
              </a:rPr>
              <a:t>v</a:t>
            </a:r>
            <a:r>
              <a:rPr lang="vi-VN" b="0" i="0" dirty="0">
                <a:solidFill>
                  <a:srgbClr val="202122"/>
                </a:solidFill>
                <a:effectLst/>
                <a:latin typeface="Arial" panose="020B0604020202020204" pitchFamily="34" charset="0"/>
              </a:rPr>
              <a:t> và </a:t>
            </a:r>
            <a:r>
              <a:rPr lang="vi-VN" b="0" i="1" dirty="0">
                <a:solidFill>
                  <a:srgbClr val="202122"/>
                </a:solidFill>
                <a:effectLst/>
                <a:latin typeface="Arial" panose="020B0604020202020204" pitchFamily="34" charset="0"/>
              </a:rPr>
              <a:t>v' </a:t>
            </a:r>
            <a:r>
              <a:rPr lang="vi-VN"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16</a:t>
            </a:fld>
            <a:endParaRPr lang="en-US"/>
          </a:p>
        </p:txBody>
      </p:sp>
    </p:spTree>
    <p:extLst>
      <p:ext uri="{BB962C8B-B14F-4D97-AF65-F5344CB8AC3E}">
        <p14:creationId xmlns:p14="http://schemas.microsoft.com/office/powerpoint/2010/main" val="2615483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là một bài toán tương tự, trong đó ta phải tìm các đường đi ngắn nhất cho mọi cặp đỉnh </a:t>
            </a:r>
            <a:r>
              <a:rPr lang="vi-VN" b="0" i="1" dirty="0">
                <a:solidFill>
                  <a:srgbClr val="202122"/>
                </a:solidFill>
                <a:effectLst/>
                <a:latin typeface="Arial" panose="020B0604020202020204" pitchFamily="34" charset="0"/>
              </a:rPr>
              <a:t>v</a:t>
            </a:r>
            <a:r>
              <a:rPr lang="vi-VN" b="0" i="0" dirty="0">
                <a:solidFill>
                  <a:srgbClr val="202122"/>
                </a:solidFill>
                <a:effectLst/>
                <a:latin typeface="Arial" panose="020B0604020202020204" pitchFamily="34" charset="0"/>
              </a:rPr>
              <a:t> và </a:t>
            </a:r>
            <a:r>
              <a:rPr lang="vi-VN" b="0" i="1" dirty="0">
                <a:solidFill>
                  <a:srgbClr val="202122"/>
                </a:solidFill>
                <a:effectLst/>
                <a:latin typeface="Arial" panose="020B0604020202020204" pitchFamily="34" charset="0"/>
              </a:rPr>
              <a:t>v' </a:t>
            </a:r>
            <a:r>
              <a:rPr lang="vi-VN"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17</a:t>
            </a:fld>
            <a:endParaRPr lang="en-US"/>
          </a:p>
        </p:txBody>
      </p:sp>
    </p:spTree>
    <p:extLst>
      <p:ext uri="{BB962C8B-B14F-4D97-AF65-F5344CB8AC3E}">
        <p14:creationId xmlns:p14="http://schemas.microsoft.com/office/powerpoint/2010/main" val="374157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19</a:t>
            </a:fld>
            <a:endParaRPr lang="en-US"/>
          </a:p>
        </p:txBody>
      </p:sp>
    </p:spTree>
    <p:extLst>
      <p:ext uri="{BB962C8B-B14F-4D97-AF65-F5344CB8AC3E}">
        <p14:creationId xmlns:p14="http://schemas.microsoft.com/office/powerpoint/2010/main" val="32013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26</a:t>
            </a:fld>
            <a:endParaRPr lang="en-US"/>
          </a:p>
        </p:txBody>
      </p:sp>
    </p:spTree>
    <p:extLst>
      <p:ext uri="{BB962C8B-B14F-4D97-AF65-F5344CB8AC3E}">
        <p14:creationId xmlns:p14="http://schemas.microsoft.com/office/powerpoint/2010/main" val="161492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27</a:t>
            </a:fld>
            <a:endParaRPr lang="en-US"/>
          </a:p>
        </p:txBody>
      </p:sp>
    </p:spTree>
    <p:extLst>
      <p:ext uri="{BB962C8B-B14F-4D97-AF65-F5344CB8AC3E}">
        <p14:creationId xmlns:p14="http://schemas.microsoft.com/office/powerpoint/2010/main" val="59320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Bước 0: </a:t>
            </a:r>
            <a:r>
              <a:rPr lang="vi-VN" b="0" i="0" dirty="0">
                <a:solidFill>
                  <a:srgbClr val="202122"/>
                </a:solidFill>
                <a:effectLst/>
                <a:latin typeface="Arial" panose="020B0604020202020204" pitchFamily="34" charset="0"/>
              </a:rPr>
              <a:t>Ta đánh dấu đỉnh xuất phát = 0, các đinh còn lại bằng vô cực.</a:t>
            </a:r>
            <a:endParaRPr lang="en-US"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Bước 1:</a:t>
            </a:r>
            <a:endParaRPr lang="vi-VN"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Tại đỉnh A có đỉnh B đi vào có chi phí hiện tại (2) &lt; chi phí trước (∞) =&gt; cập nhật lại chi phí đỉnh A</a:t>
            </a:r>
          </a:p>
          <a:p>
            <a:pPr algn="l"/>
            <a:r>
              <a:rPr lang="vi-VN" b="0" i="0" dirty="0">
                <a:solidFill>
                  <a:srgbClr val="202122"/>
                </a:solidFill>
                <a:effectLst/>
                <a:latin typeface="Arial" panose="020B0604020202020204" pitchFamily="34" charset="0"/>
              </a:rPr>
              <a:t>Tại đỉnh C có đỉnh B đi vào có chi phí hiện tại (6) &lt; chi phí trước (∞) =&gt; cập nhật lại chi phí đỉnh C</a:t>
            </a:r>
          </a:p>
          <a:p>
            <a:pPr algn="l"/>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Bước 2:</a:t>
            </a:r>
            <a:endParaRPr lang="vi-VN"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Tại đỉnh C có đỉnh A đi vào có chi phí hiện tại (5) &lt; chi phí trước (6) =&gt; cập nhật lại chi phí đỉnh C</a:t>
            </a:r>
          </a:p>
          <a:p>
            <a:pPr algn="l"/>
            <a:r>
              <a:rPr lang="vi-VN" b="0" i="0" dirty="0">
                <a:solidFill>
                  <a:srgbClr val="202122"/>
                </a:solidFill>
                <a:effectLst/>
                <a:latin typeface="Arial" panose="020B0604020202020204" pitchFamily="34" charset="0"/>
              </a:rPr>
              <a:t>Tại đỉnh D có đỉnh C đi vào có chi phí hiện tại (8) &lt; chi phí trước (∞) =&gt; cập nhật lại chi phí đỉnh D</a:t>
            </a:r>
          </a:p>
          <a:p>
            <a:pPr algn="l"/>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Bước 3:</a:t>
            </a:r>
            <a:endParaRPr lang="vi-VN"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Tại đỉnh D có đỉnh A đi vào có chi phí hiện tại (7) &lt; chi phí trước (8) =&gt; cập nhật lại chi phí đỉnh D</a:t>
            </a:r>
          </a:p>
          <a:p>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Bước 4:</a:t>
            </a:r>
            <a:endParaRPr lang="vi-VN"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Bước 4 giống bước 3 nên thuật toán dừng.</a:t>
            </a:r>
          </a:p>
          <a:p>
            <a:pPr algn="l"/>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Kết luận:</a:t>
            </a:r>
            <a:endParaRPr lang="vi-VN"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Có đường đi ngắn nhất từ B-&gt;D: B-&gt;A-&gt;C-&gt;D</a:t>
            </a:r>
          </a:p>
          <a:p>
            <a:pPr algn="l"/>
            <a:r>
              <a:rPr lang="vi-VN" b="0" i="0" dirty="0">
                <a:solidFill>
                  <a:srgbClr val="202122"/>
                </a:solidFill>
                <a:effectLst/>
                <a:latin typeface="Arial" panose="020B0604020202020204" pitchFamily="34" charset="0"/>
              </a:rPr>
              <a:t>- </a:t>
            </a:r>
            <a:r>
              <a:rPr lang="vi-VN" b="1" i="0" dirty="0">
                <a:solidFill>
                  <a:srgbClr val="202122"/>
                </a:solidFill>
                <a:effectLst/>
                <a:latin typeface="Arial" panose="020B0604020202020204" pitchFamily="34" charset="0"/>
              </a:rPr>
              <a:t>Lưu ý:</a:t>
            </a:r>
            <a:endParaRPr lang="vi-VN" b="0" i="0" dirty="0">
              <a:solidFill>
                <a:srgbClr val="202122"/>
              </a:solidFill>
              <a:effectLst/>
              <a:latin typeface="Arial" panose="020B0604020202020204" pitchFamily="34" charset="0"/>
            </a:endParaRPr>
          </a:p>
          <a:p>
            <a:pPr algn="l"/>
            <a:r>
              <a:rPr lang="vi-VN" b="0" i="0" dirty="0">
                <a:solidFill>
                  <a:srgbClr val="202122"/>
                </a:solidFill>
                <a:effectLst/>
                <a:latin typeface="Arial" panose="020B0604020202020204" pitchFamily="34" charset="0"/>
              </a:rPr>
              <a:t>Nếu bước 4 không giống bước 3 =&gt; kết luận không có đường đi ngắn nhất từ B-&gt;D</a:t>
            </a:r>
          </a:p>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28</a:t>
            </a:fld>
            <a:endParaRPr lang="en-US"/>
          </a:p>
        </p:txBody>
      </p:sp>
    </p:spTree>
    <p:extLst>
      <p:ext uri="{BB962C8B-B14F-4D97-AF65-F5344CB8AC3E}">
        <p14:creationId xmlns:p14="http://schemas.microsoft.com/office/powerpoint/2010/main" val="3868027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31</a:t>
            </a:fld>
            <a:endParaRPr lang="en-US"/>
          </a:p>
        </p:txBody>
      </p:sp>
    </p:spTree>
    <p:extLst>
      <p:ext uri="{BB962C8B-B14F-4D97-AF65-F5344CB8AC3E}">
        <p14:creationId xmlns:p14="http://schemas.microsoft.com/office/powerpoint/2010/main" val="2567127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lvl1pPr>
              <a:defRPr sz="3600">
                <a:solidFill>
                  <a:srgbClr val="FFFF00"/>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3352800"/>
            <a:ext cx="5638800" cy="1752600"/>
          </a:xfrm>
        </p:spPr>
        <p:txBody>
          <a:bodyPr>
            <a:normAutofit/>
          </a:bodyPr>
          <a:lstStyle>
            <a:lvl1pPr marL="0" indent="0" algn="ctr">
              <a:buNone/>
              <a:defRPr sz="28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294D20-D3D4-4CA9-82EA-53D3AFB4CF8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5297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94D20-D3D4-4CA9-82EA-53D3AFB4CF8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315535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94D20-D3D4-4CA9-82EA-53D3AFB4CF8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91005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685800"/>
          </a:xfrm>
        </p:spPr>
        <p:txBody>
          <a:bodyPr>
            <a:normAutofit/>
          </a:bodyPr>
          <a:lstStyle>
            <a:lvl1pPr>
              <a:defRPr sz="36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600">
                <a:solidFill>
                  <a:schemeClr val="tx1"/>
                </a:solidFill>
                <a:latin typeface="Arial" panose="020B0604020202020204" pitchFamily="34" charset="0"/>
                <a:ea typeface="Tahoma" panose="020B0604030504040204" pitchFamily="34" charset="0"/>
                <a:cs typeface="Arial" panose="020B0604020202020204" pitchFamily="34" charset="0"/>
              </a:defRPr>
            </a:lvl1pPr>
            <a:lvl2pPr>
              <a:defRPr sz="2400">
                <a:solidFill>
                  <a:schemeClr val="tx1"/>
                </a:solidFill>
                <a:latin typeface="Arial" panose="020B0604020202020204" pitchFamily="34" charset="0"/>
                <a:ea typeface="Tahoma" panose="020B0604030504040204" pitchFamily="34" charset="0"/>
                <a:cs typeface="Arial" panose="020B0604020202020204" pitchFamily="34" charset="0"/>
              </a:defRPr>
            </a:lvl2pPr>
            <a:lvl3pPr>
              <a:defRPr sz="2200">
                <a:solidFill>
                  <a:schemeClr val="tx1"/>
                </a:solidFill>
                <a:latin typeface="Arial" panose="020B0604020202020204" pitchFamily="34" charset="0"/>
                <a:ea typeface="Tahoma" panose="020B0604030504040204" pitchFamily="34" charset="0"/>
                <a:cs typeface="Arial" panose="020B0604020202020204" pitchFamily="34" charset="0"/>
              </a:defRPr>
            </a:lvl3pPr>
            <a:lvl4pPr>
              <a:defRPr sz="2000">
                <a:solidFill>
                  <a:schemeClr val="tx1"/>
                </a:solidFill>
                <a:latin typeface="Arial" panose="020B0604020202020204" pitchFamily="34" charset="0"/>
                <a:ea typeface="Tahoma" panose="020B0604030504040204" pitchFamily="34" charset="0"/>
                <a:cs typeface="Arial" panose="020B0604020202020204" pitchFamily="34" charset="0"/>
              </a:defRPr>
            </a:lvl4pPr>
            <a:lvl5pPr>
              <a:defRPr sz="1800">
                <a:solidFill>
                  <a:schemeClr val="tx1"/>
                </a:solidFill>
                <a:latin typeface="Arial" panose="020B0604020202020204" pitchFamily="34" charset="0"/>
                <a:ea typeface="Tahom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94D20-D3D4-4CA9-82EA-53D3AFB4CF8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154266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4D20-D3D4-4CA9-82EA-53D3AFB4CF8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365770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294D20-D3D4-4CA9-82EA-53D3AFB4CF8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415467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294D20-D3D4-4CA9-82EA-53D3AFB4CF8B}"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116726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294D20-D3D4-4CA9-82EA-53D3AFB4CF8B}"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343468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4D20-D3D4-4CA9-82EA-53D3AFB4CF8B}"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410227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94D20-D3D4-4CA9-82EA-53D3AFB4CF8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25416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94D20-D3D4-4CA9-82EA-53D3AFB4CF8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285367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7318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94D20-D3D4-4CA9-82EA-53D3AFB4CF8B}" type="datetimeFigureOut">
              <a:rPr lang="en-US" smtClean="0"/>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CC3B4-F351-4F64-8AC2-3A70497CDEB5}" type="slidenum">
              <a:rPr lang="en-US" smtClean="0"/>
              <a:t>‹#›</a:t>
            </a:fld>
            <a:endParaRPr lang="en-US"/>
          </a:p>
        </p:txBody>
      </p:sp>
    </p:spTree>
    <p:extLst>
      <p:ext uri="{BB962C8B-B14F-4D97-AF65-F5344CB8AC3E}">
        <p14:creationId xmlns:p14="http://schemas.microsoft.com/office/powerpoint/2010/main" val="2011485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772400" cy="2743200"/>
          </a:xfrm>
        </p:spPr>
        <p:txBody>
          <a:bodyPr>
            <a:normAutofit/>
          </a:bodyPr>
          <a:lstStyle/>
          <a:p>
            <a:pPr algn="r"/>
            <a:r>
              <a:rPr lang="en-US" dirty="0"/>
              <a:t>Ch</a:t>
            </a:r>
            <a:r>
              <a:rPr lang="vi-VN" dirty="0"/>
              <a:t>ư</a:t>
            </a:r>
            <a:r>
              <a:rPr lang="en-US" dirty="0" err="1"/>
              <a:t>ơng</a:t>
            </a:r>
            <a:r>
              <a:rPr lang="en-US" dirty="0"/>
              <a:t> 4</a:t>
            </a:r>
            <a:br>
              <a:rPr lang="en-US" sz="6000" b="1" dirty="0"/>
            </a:br>
            <a:r>
              <a:rPr lang="en-US" sz="4000" b="1" dirty="0"/>
              <a:t>TÌM ĐƯỜNG ĐI NGẮN NHẤT</a:t>
            </a:r>
            <a:br>
              <a:rPr lang="en-US" sz="4400" b="1" dirty="0"/>
            </a:br>
            <a:r>
              <a:rPr lang="en-US" sz="4400" dirty="0"/>
              <a:t>(SHORTEST PATH IN GRAPH)</a:t>
            </a:r>
          </a:p>
        </p:txBody>
      </p:sp>
      <p:sp>
        <p:nvSpPr>
          <p:cNvPr id="3" name="Subtitle 2"/>
          <p:cNvSpPr>
            <a:spLocks noGrp="1"/>
          </p:cNvSpPr>
          <p:nvPr>
            <p:ph type="subTitle" idx="1"/>
          </p:nvPr>
        </p:nvSpPr>
        <p:spPr>
          <a:xfrm>
            <a:off x="685800" y="4953000"/>
            <a:ext cx="3657600" cy="533400"/>
          </a:xfrm>
        </p:spPr>
        <p:txBody>
          <a:bodyPr>
            <a:noAutofit/>
          </a:bodyPr>
          <a:lstStyle/>
          <a:p>
            <a:pPr algn="l"/>
            <a:r>
              <a:rPr lang="en-US" sz="2400" b="1" dirty="0">
                <a:solidFill>
                  <a:srgbClr val="FFFF00"/>
                </a:solidFill>
              </a:rPr>
              <a:t>GV: </a:t>
            </a:r>
            <a:r>
              <a:rPr lang="en-US" sz="2400" dirty="0" err="1"/>
              <a:t>Lê</a:t>
            </a:r>
            <a:r>
              <a:rPr lang="en-US" sz="2400" dirty="0"/>
              <a:t> </a:t>
            </a:r>
            <a:r>
              <a:rPr lang="en-US" sz="2400" dirty="0" err="1"/>
              <a:t>Ngọc</a:t>
            </a:r>
            <a:r>
              <a:rPr lang="en-US" sz="2400" dirty="0"/>
              <a:t> </a:t>
            </a:r>
            <a:r>
              <a:rPr lang="en-US" sz="2400" dirty="0" err="1"/>
              <a:t>Hiếu</a:t>
            </a:r>
            <a:endParaRPr lang="en-US" sz="2400" dirty="0"/>
          </a:p>
        </p:txBody>
      </p:sp>
      <p:sp>
        <p:nvSpPr>
          <p:cNvPr id="4" name="TextBox 3"/>
          <p:cNvSpPr txBox="1"/>
          <p:nvPr/>
        </p:nvSpPr>
        <p:spPr>
          <a:xfrm>
            <a:off x="685800" y="5486400"/>
            <a:ext cx="3657600" cy="461665"/>
          </a:xfrm>
          <a:prstGeom prst="rect">
            <a:avLst/>
          </a:prstGeom>
          <a:noFill/>
        </p:spPr>
        <p:txBody>
          <a:bodyPr wrap="square" rtlCol="0">
            <a:spAutoFit/>
          </a:bodyPr>
          <a:lstStyle/>
          <a:p>
            <a:r>
              <a:rPr lang="en-US" sz="2400" i="1" dirty="0">
                <a:solidFill>
                  <a:schemeClr val="bg1"/>
                </a:solidFill>
              </a:rPr>
              <a:t>TP.HCM  - </a:t>
            </a:r>
            <a:r>
              <a:rPr lang="en-US" sz="2400" i="1" dirty="0" err="1">
                <a:solidFill>
                  <a:schemeClr val="bg1"/>
                </a:solidFill>
              </a:rPr>
              <a:t>Tháng</a:t>
            </a:r>
            <a:r>
              <a:rPr lang="en-US" sz="2400" i="1" dirty="0">
                <a:solidFill>
                  <a:schemeClr val="bg1"/>
                </a:solidFill>
              </a:rPr>
              <a:t>  11 - 2022</a:t>
            </a:r>
            <a:endParaRPr lang="en-SG" sz="2400" i="1" dirty="0">
              <a:solidFill>
                <a:schemeClr val="bg1"/>
              </a:solidFill>
            </a:endParaRPr>
          </a:p>
        </p:txBody>
      </p:sp>
      <p:sp>
        <p:nvSpPr>
          <p:cNvPr id="5" name="TextBox 4">
            <a:extLst>
              <a:ext uri="{FF2B5EF4-FFF2-40B4-BE49-F238E27FC236}">
                <a16:creationId xmlns:a16="http://schemas.microsoft.com/office/drawing/2014/main" id="{978020D7-7197-4CFC-99FD-49D1E38AD7D6}"/>
              </a:ext>
            </a:extLst>
          </p:cNvPr>
          <p:cNvSpPr txBox="1"/>
          <p:nvPr/>
        </p:nvSpPr>
        <p:spPr>
          <a:xfrm>
            <a:off x="1143000" y="838200"/>
            <a:ext cx="2743200" cy="381000"/>
          </a:xfrm>
          <a:prstGeom prst="rect">
            <a:avLst/>
          </a:prstGeom>
          <a:noFill/>
        </p:spPr>
        <p:txBody>
          <a:bodyPr wrap="square" rtlCol="0">
            <a:spAutoFit/>
          </a:bodyPr>
          <a:lstStyle/>
          <a:p>
            <a:r>
              <a:rPr lang="en-US" i="1" dirty="0">
                <a:solidFill>
                  <a:schemeClr val="bg1"/>
                </a:solidFill>
              </a:rPr>
              <a:t>Khoa </a:t>
            </a:r>
            <a:r>
              <a:rPr lang="en-US" i="1" dirty="0" err="1">
                <a:solidFill>
                  <a:schemeClr val="bg1"/>
                </a:solidFill>
              </a:rPr>
              <a:t>Công</a:t>
            </a:r>
            <a:r>
              <a:rPr lang="en-US" i="1" dirty="0">
                <a:solidFill>
                  <a:schemeClr val="bg1"/>
                </a:solidFill>
              </a:rPr>
              <a:t> </a:t>
            </a:r>
            <a:r>
              <a:rPr lang="en-US" i="1" dirty="0" err="1">
                <a:solidFill>
                  <a:schemeClr val="bg1"/>
                </a:solidFill>
              </a:rPr>
              <a:t>Nghệ</a:t>
            </a:r>
            <a:r>
              <a:rPr lang="en-US" i="1" dirty="0">
                <a:solidFill>
                  <a:schemeClr val="bg1"/>
                </a:solidFill>
              </a:rPr>
              <a:t> </a:t>
            </a:r>
            <a:r>
              <a:rPr lang="en-US" i="1" dirty="0" err="1">
                <a:solidFill>
                  <a:schemeClr val="bg1"/>
                </a:solidFill>
              </a:rPr>
              <a:t>Thông</a:t>
            </a:r>
            <a:r>
              <a:rPr lang="en-US" i="1" dirty="0">
                <a:solidFill>
                  <a:schemeClr val="bg1"/>
                </a:solidFill>
              </a:rPr>
              <a:t> Tin</a:t>
            </a:r>
            <a:endParaRPr lang="en-SG" i="1" dirty="0">
              <a:solidFill>
                <a:schemeClr val="bg1"/>
              </a:solidFill>
            </a:endParaRPr>
          </a:p>
        </p:txBody>
      </p:sp>
    </p:spTree>
    <p:extLst>
      <p:ext uri="{BB962C8B-B14F-4D97-AF65-F5344CB8AC3E}">
        <p14:creationId xmlns:p14="http://schemas.microsoft.com/office/powerpoint/2010/main" val="391421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66302"/>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b="1" dirty="0" err="1">
                <a:ln/>
                <a:solidFill>
                  <a:schemeClr val="accent4"/>
                </a:solidFill>
                <a:latin typeface="Arial" panose="020B0604020202020204" pitchFamily="34" charset="0"/>
                <a:cs typeface="Arial" panose="020B0604020202020204" pitchFamily="34" charset="0"/>
              </a:rPr>
              <a:t>Bài</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toán</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tìm</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đường</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đi</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ngắn</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nhất</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trên</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đồ</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thị</a:t>
            </a:r>
            <a:endParaRPr lang="en-US" sz="2400" b="1" dirty="0">
              <a:ln/>
              <a:solidFill>
                <a:schemeClr val="accent4"/>
              </a:solidFill>
              <a:latin typeface="Arial" panose="020B0604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0744FB22-A2DD-4BFB-A4C6-740E7588A505}"/>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4.1 – CÁC KHÁI NIỆM</a:t>
            </a:r>
          </a:p>
        </p:txBody>
      </p:sp>
      <p:sp>
        <p:nvSpPr>
          <p:cNvPr id="5" name="TextBox 4">
            <a:extLst>
              <a:ext uri="{FF2B5EF4-FFF2-40B4-BE49-F238E27FC236}">
                <a16:creationId xmlns:a16="http://schemas.microsoft.com/office/drawing/2014/main" id="{4437FC69-6182-1782-C853-6FEEC523900C}"/>
              </a:ext>
            </a:extLst>
          </p:cNvPr>
          <p:cNvSpPr txBox="1"/>
          <p:nvPr/>
        </p:nvSpPr>
        <p:spPr>
          <a:xfrm>
            <a:off x="385119" y="2133600"/>
            <a:ext cx="8458200" cy="3228704"/>
          </a:xfrm>
          <a:prstGeom prst="rect">
            <a:avLst/>
          </a:prstGeom>
          <a:noFill/>
        </p:spPr>
        <p:txBody>
          <a:bodyPr wrap="square">
            <a:spAutoFit/>
          </a:bodyPr>
          <a:lstStyle/>
          <a:p>
            <a:pPr marL="0" marR="0" algn="just">
              <a:lnSpc>
                <a:spcPct val="115000"/>
              </a:lnSpc>
              <a:spcBef>
                <a:spcPts val="12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Bài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toán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ngắn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trên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đồ</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thị</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dưới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dạng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tổng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quát</a:t>
            </a:r>
            <a:r>
              <a:rPr lang="en-US" sz="1800" dirty="0">
                <a:effectLst/>
                <a:latin typeface="Arial" panose="020B0604020202020204" pitchFamily="34" charset="0"/>
                <a:ea typeface="Times New Roman" panose="02020603050405020304" pitchFamily="18" charset="0"/>
                <a:cs typeface="Arial" panose="020B0604020202020204" pitchFamily="34" charset="0"/>
              </a:rPr>
              <a:t> có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biểu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a:effectLst/>
                <a:latin typeface="Arial" panose="020B0604020202020204" pitchFamily="34" charset="0"/>
                <a:ea typeface="Times New Roman" panose="02020603050405020304" pitchFamily="18" charset="0"/>
                <a:cs typeface="Arial" panose="020B0604020202020204" pitchFamily="34" charset="0"/>
              </a:rPr>
              <a:t>có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độ</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dài</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nhỏ</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xuất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s </a:t>
            </a:r>
            <a:r>
              <a:rPr lang="en-US" sz="1800" b="1"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b="1" dirty="0">
                <a:effectLst/>
                <a:latin typeface="Arial" panose="020B0604020202020204" pitchFamily="34" charset="0"/>
                <a:ea typeface="Times New Roman" panose="02020603050405020304" pitchFamily="18" charset="0"/>
                <a:cs typeface="Arial" panose="020B0604020202020204" pitchFamily="34" charset="0"/>
              </a:rPr>
              <a:t> V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cuối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đỉnh</a:t>
            </a:r>
            <a:r>
              <a:rPr lang="en-US" dirty="0">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đích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t </a:t>
            </a:r>
            <a:r>
              <a:rPr lang="en-US" sz="1800" b="1"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b="1" dirty="0">
                <a:effectLst/>
                <a:latin typeface="Arial" panose="020B0604020202020204" pitchFamily="34" charset="0"/>
                <a:ea typeface="Times New Roman" panose="02020603050405020304" pitchFamily="18" charset="0"/>
                <a:cs typeface="Arial" panose="020B0604020202020204" pitchFamily="34" charset="0"/>
              </a:rPr>
              <a:t> V</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vậy</a:t>
            </a:r>
            <a:r>
              <a:rPr lang="en-US" sz="1800" dirty="0">
                <a:effectLst/>
                <a:latin typeface="Arial" panose="020B0604020202020204" pitchFamily="34" charset="0"/>
                <a:ea typeface="Times New Roman" panose="02020603050405020304" pitchFamily="18" charset="0"/>
                <a:cs typeface="Arial" panose="020B0604020202020204" pitchFamily="34" charset="0"/>
              </a:rPr>
              <a:t> ta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sẽ</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gọi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ngắn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s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b="1" dirty="0">
                <a:effectLst/>
                <a:latin typeface="Arial" panose="020B0604020202020204" pitchFamily="34" charset="0"/>
                <a:ea typeface="Times New Roman" panose="02020603050405020304" pitchFamily="18" charset="0"/>
                <a:cs typeface="Arial" panose="020B0604020202020204" pitchFamily="34" charset="0"/>
              </a:rPr>
              <a:t> t </a:t>
            </a: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dirty="0" err="1">
                <a:latin typeface="Arial" panose="020B0604020202020204" pitchFamily="34" charset="0"/>
                <a:ea typeface="Times New Roman" panose="02020603050405020304" pitchFamily="18" charset="0"/>
                <a:cs typeface="Arial" panose="020B0604020202020204" pitchFamily="34" charset="0"/>
              </a:rPr>
              <a:t>Đ</a:t>
            </a:r>
            <a:r>
              <a:rPr lang="en-US" sz="1800" dirty="0" err="1">
                <a:effectLst/>
                <a:latin typeface="Arial" panose="020B0604020202020204" pitchFamily="34" charset="0"/>
                <a:ea typeface="Times New Roman" panose="02020603050405020304" pitchFamily="18" charset="0"/>
                <a:cs typeface="Arial" panose="020B0604020202020204" pitchFamily="34" charset="0"/>
              </a:rPr>
              <a:t>ộ</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dài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 ta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sẽ</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ký</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hiệu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d(</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s,t</a:t>
            </a:r>
            <a:r>
              <a:rPr lang="en-US" sz="1800" b="1" dirty="0">
                <a:effectLst/>
                <a:latin typeface="Arial" panose="020B0604020202020204" pitchFamily="34" charset="0"/>
                <a:ea typeface="Times New Roman" panose="02020603050405020304" pitchFamily="18" charset="0"/>
                <a:cs typeface="Arial" panose="020B0604020202020204" pitchFamily="34" charset="0"/>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còn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gọi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khoảng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khoảng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định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nghĩa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vậy</a:t>
            </a:r>
            <a:r>
              <a:rPr lang="en-US" sz="1800" dirty="0">
                <a:effectLst/>
                <a:latin typeface="Arial" panose="020B0604020202020204" pitchFamily="34" charset="0"/>
                <a:ea typeface="Times New Roman" panose="02020603050405020304" pitchFamily="18" charset="0"/>
                <a:cs typeface="Arial" panose="020B0604020202020204" pitchFamily="34" charset="0"/>
              </a:rPr>
              <a:t> có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âm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Nếu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tồn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tại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thì</a:t>
            </a:r>
            <a:r>
              <a:rPr lang="en-US" sz="1800" dirty="0">
                <a:effectLst/>
                <a:latin typeface="Arial" panose="020B0604020202020204" pitchFamily="34" charset="0"/>
                <a:ea typeface="Times New Roman" panose="02020603050405020304" pitchFamily="18" charset="0"/>
                <a:cs typeface="Arial" panose="020B0604020202020204" pitchFamily="34" charset="0"/>
              </a:rPr>
              <a:t> ta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sẽ</a:t>
            </a:r>
            <a:r>
              <a:rPr lang="en-US" sz="1800" dirty="0">
                <a:effectLst/>
                <a:latin typeface="Arial" panose="020B0604020202020204" pitchFamily="34" charset="0"/>
                <a:ea typeface="Times New Roman" panose="02020603050405020304" pitchFamily="18" charset="0"/>
                <a:cs typeface="Arial" panose="020B0604020202020204" pitchFamily="34" charset="0"/>
              </a:rPr>
              <a:t> đặt </a:t>
            </a:r>
            <a:r>
              <a:rPr lang="en-US" sz="1800" b="1" dirty="0">
                <a:effectLst/>
                <a:latin typeface="Arial" panose="020B0604020202020204" pitchFamily="34" charset="0"/>
                <a:ea typeface="Times New Roman" panose="02020603050405020304" pitchFamily="18" charset="0"/>
                <a:cs typeface="Arial" panose="020B0604020202020204" pitchFamily="34" charset="0"/>
              </a:rPr>
              <a:t>d(</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s,t</a:t>
            </a:r>
            <a:r>
              <a:rPr lang="en-US" sz="1800" b="1" dirty="0">
                <a:effectLst/>
                <a:latin typeface="Arial" panose="020B0604020202020204" pitchFamily="34" charset="0"/>
                <a:ea typeface="Times New Roman" panose="02020603050405020304" pitchFamily="18" charset="0"/>
                <a:cs typeface="Arial" panose="020B0604020202020204" pitchFamily="34" charset="0"/>
              </a:rPr>
              <a:t>)=</a:t>
            </a:r>
            <a:r>
              <a:rPr lang="en-US" sz="1800" b="1"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219150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66302"/>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b="1" dirty="0" err="1">
                <a:ln/>
                <a:solidFill>
                  <a:schemeClr val="accent4"/>
                </a:solidFill>
                <a:latin typeface="Arial" panose="020B0604020202020204" pitchFamily="34" charset="0"/>
                <a:cs typeface="Arial" panose="020B0604020202020204" pitchFamily="34" charset="0"/>
              </a:rPr>
              <a:t>Bài</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toán</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tìm</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đường</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đi</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ngắn</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nhất</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trên</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đồ</a:t>
            </a:r>
            <a:r>
              <a:rPr lang="en-US" sz="2400" b="1"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thị</a:t>
            </a:r>
            <a:endParaRPr lang="en-US" sz="2400" b="1" dirty="0">
              <a:ln/>
              <a:solidFill>
                <a:schemeClr val="accent4"/>
              </a:solidFill>
              <a:latin typeface="Arial" panose="020B0604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0744FB22-A2DD-4BFB-A4C6-740E7588A505}"/>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4.1 – CÁC KHÁI NIỆM</a:t>
            </a:r>
          </a:p>
        </p:txBody>
      </p:sp>
      <p:sp>
        <p:nvSpPr>
          <p:cNvPr id="5" name="TextBox 4">
            <a:extLst>
              <a:ext uri="{FF2B5EF4-FFF2-40B4-BE49-F238E27FC236}">
                <a16:creationId xmlns:a16="http://schemas.microsoft.com/office/drawing/2014/main" id="{4437FC69-6182-1782-C853-6FEEC523900C}"/>
              </a:ext>
            </a:extLst>
          </p:cNvPr>
          <p:cNvSpPr txBox="1"/>
          <p:nvPr/>
        </p:nvSpPr>
        <p:spPr>
          <a:xfrm>
            <a:off x="385119" y="2133600"/>
            <a:ext cx="8458200" cy="3393878"/>
          </a:xfrm>
          <a:prstGeom prst="rect">
            <a:avLst/>
          </a:prstGeom>
          <a:noFill/>
        </p:spPr>
        <p:txBody>
          <a:bodyPr wrap="square">
            <a:spAutoFit/>
          </a:bodyPr>
          <a:lstStyle/>
          <a:p>
            <a:pPr marL="0" marR="0" algn="just">
              <a:lnSpc>
                <a:spcPct val="115000"/>
              </a:lnSpc>
              <a:spcBef>
                <a:spcPts val="12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lưu</a:t>
            </a:r>
            <a:r>
              <a:rPr lang="en-US" sz="1800" dirty="0">
                <a:effectLst/>
                <a:latin typeface="Arial" panose="020B0604020202020204" pitchFamily="34" charset="0"/>
                <a:ea typeface="Times New Roman" panose="02020603050405020304" pitchFamily="18" charset="0"/>
                <a:cs typeface="Arial" panose="020B0604020202020204" pitchFamily="34" charset="0"/>
              </a:rPr>
              <a:t> ý: </a:t>
            </a: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Nếu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biết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khoảng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thì</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ngắn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trong</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trường</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hợp</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trọng</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không</a:t>
            </a:r>
            <a:r>
              <a:rPr lang="en-US" sz="1800" b="1" i="1" dirty="0">
                <a:effectLst/>
                <a:latin typeface="Arial" panose="020B0604020202020204" pitchFamily="34" charset="0"/>
                <a:ea typeface="Times New Roman" panose="02020603050405020304" pitchFamily="18" charset="0"/>
                <a:cs typeface="Arial" panose="020B0604020202020204" pitchFamily="34" charset="0"/>
              </a:rPr>
              <a:t> </a:t>
            </a:r>
            <a:r>
              <a:rPr lang="en-US" sz="1800" b="1" i="1" dirty="0" err="1">
                <a:effectLst/>
                <a:latin typeface="Arial" panose="020B0604020202020204" pitchFamily="34" charset="0"/>
                <a:ea typeface="Times New Roman" panose="02020603050405020304" pitchFamily="18" charset="0"/>
                <a:cs typeface="Arial" panose="020B0604020202020204" pitchFamily="34" charset="0"/>
              </a:rPr>
              <a:t>âm</a:t>
            </a:r>
            <a:r>
              <a:rPr lang="en-US" sz="1800" dirty="0">
                <a:effectLst/>
                <a:latin typeface="Arial" panose="020B0604020202020204" pitchFamily="34" charset="0"/>
                <a:ea typeface="Times New Roman" panose="02020603050405020304" pitchFamily="18" charset="0"/>
                <a:cs typeface="Arial" panose="020B0604020202020204" pitchFamily="34" charset="0"/>
              </a:rPr>
              <a:t>, có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dễ</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dàng</a:t>
            </a:r>
            <a:r>
              <a:rPr lang="en-US" sz="1800" dirty="0">
                <a:effectLst/>
                <a:latin typeface="Arial" panose="020B0604020202020204" pitchFamily="34" charset="0"/>
                <a:ea typeface="Times New Roman" panose="02020603050405020304" pitchFamily="18" charset="0"/>
                <a:cs typeface="Arial" panose="020B0604020202020204" pitchFamily="34" charset="0"/>
              </a:rPr>
              <a:t>.</a:t>
            </a: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T</a:t>
            </a:r>
            <a:r>
              <a:rPr lang="vi-VN" sz="1800" dirty="0">
                <a:effectLst/>
                <a:latin typeface="Arial" panose="020B0604020202020204" pitchFamily="34" charset="0"/>
                <a:ea typeface="Times New Roman" panose="02020603050405020304" pitchFamily="18" charset="0"/>
                <a:cs typeface="Arial" panose="020B0604020202020204" pitchFamily="34" charset="0"/>
              </a:rPr>
              <a:t>rong trường hợp trọng số trên các cạnh là không âm, bài toán tìm đường đi ngắn nhất trên </a:t>
            </a:r>
            <a:r>
              <a:rPr lang="vi-VN" sz="1800" b="1" i="1" dirty="0">
                <a:effectLst/>
                <a:latin typeface="Arial" panose="020B0604020202020204" pitchFamily="34" charset="0"/>
                <a:ea typeface="Times New Roman" panose="02020603050405020304" pitchFamily="18" charset="0"/>
                <a:cs typeface="Arial" panose="020B0604020202020204" pitchFamily="34" charset="0"/>
              </a:rPr>
              <a:t>đồ thị vô hướng </a:t>
            </a:r>
            <a:r>
              <a:rPr lang="vi-VN" sz="1800" dirty="0">
                <a:effectLst/>
                <a:latin typeface="Arial" panose="020B0604020202020204" pitchFamily="34" charset="0"/>
                <a:ea typeface="Times New Roman" panose="02020603050405020304" pitchFamily="18" charset="0"/>
                <a:cs typeface="Arial" panose="020B0604020202020204" pitchFamily="34" charset="0"/>
              </a:rPr>
              <a:t>có thể </a:t>
            </a:r>
            <a:r>
              <a:rPr lang="vi-VN" sz="1800" i="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dẫn về </a:t>
            </a:r>
            <a:r>
              <a:rPr lang="vi-VN" sz="1800" dirty="0">
                <a:effectLst/>
                <a:latin typeface="Arial" panose="020B0604020202020204" pitchFamily="34" charset="0"/>
                <a:ea typeface="Times New Roman" panose="02020603050405020304" pitchFamily="18" charset="0"/>
                <a:cs typeface="Arial" panose="020B0604020202020204" pitchFamily="34" charset="0"/>
              </a:rPr>
              <a:t>bài toán trên </a:t>
            </a:r>
            <a:r>
              <a:rPr lang="vi-VN" sz="1800" b="1" i="1" dirty="0">
                <a:effectLst/>
                <a:latin typeface="Arial" panose="020B0604020202020204" pitchFamily="34" charset="0"/>
                <a:ea typeface="Times New Roman" panose="02020603050405020304" pitchFamily="18" charset="0"/>
                <a:cs typeface="Arial" panose="020B0604020202020204" pitchFamily="34" charset="0"/>
              </a:rPr>
              <a:t>đồ  thị có hướng</a:t>
            </a:r>
            <a:r>
              <a:rPr lang="vi-VN" sz="1800" dirty="0">
                <a:effectLst/>
                <a:latin typeface="Arial" panose="020B0604020202020204" pitchFamily="34" charset="0"/>
                <a:ea typeface="Times New Roman" panose="02020603050405020304" pitchFamily="18" charset="0"/>
                <a:cs typeface="Arial" panose="020B0604020202020204" pitchFamily="34" charset="0"/>
              </a:rPr>
              <a:t>, bằng cách thay đổi mỗi cạnh của nó bởi nó bởi hai cung  có hướng ngược chiều nhau với cùng trọng số là trọng số của các cạnh tương ứng.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285750" marR="0" indent="-285750" algn="just">
              <a:lnSpc>
                <a:spcPct val="115000"/>
              </a:lnSpc>
              <a:spcBef>
                <a:spcPts val="1200"/>
              </a:spcBef>
              <a:spcAft>
                <a:spcPts val="0"/>
              </a:spcAft>
              <a:buFont typeface="Arial" panose="020B0604020202020204" pitchFamily="34" charset="0"/>
              <a:buChar char="•"/>
              <a:tabLst>
                <a:tab pos="4867275" algn="l"/>
              </a:tabLst>
            </a:pPr>
            <a:r>
              <a:rPr lang="en-US" sz="1800" b="1" i="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T</a:t>
            </a:r>
            <a:r>
              <a:rPr lang="vi-VN" sz="1800" b="1" i="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rong trường hợp có trọng số âm</a:t>
            </a:r>
            <a:r>
              <a:rPr lang="vi-VN" sz="1800" dirty="0">
                <a:effectLst/>
                <a:latin typeface="Arial" panose="020B0604020202020204" pitchFamily="34" charset="0"/>
                <a:ea typeface="Times New Roman" panose="02020603050405020304" pitchFamily="18" charset="0"/>
                <a:cs typeface="Arial" panose="020B0604020202020204" pitchFamily="34" charset="0"/>
              </a:rPr>
              <a:t>, việc thay như vậy có thể dẫn đến chu trình âm.</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6662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970E402-52B8-4FFF-994E-5BC61E9199E0}"/>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4.2 – </a:t>
            </a:r>
            <a:r>
              <a:rPr lang="vi-VN" altLang="zh-TW" sz="4200" dirty="0">
                <a:solidFill>
                  <a:srgbClr val="0070C0"/>
                </a:solidFill>
                <a:latin typeface="Arial" panose="020B0604020202020204" pitchFamily="34" charset="0"/>
                <a:cs typeface="Arial" panose="020B0604020202020204" pitchFamily="34" charset="0"/>
              </a:rPr>
              <a:t>Đường đi ngắn nhất </a:t>
            </a:r>
            <a:endParaRPr lang="en-US" altLang="zh-TW" sz="4200" dirty="0">
              <a:solidFill>
                <a:srgbClr val="0070C0"/>
              </a:solidFill>
              <a:latin typeface="Arial" panose="020B0604020202020204" pitchFamily="34" charset="0"/>
              <a:cs typeface="Arial" panose="020B0604020202020204" pitchFamily="34" charset="0"/>
            </a:endParaRPr>
          </a:p>
          <a:p>
            <a:pPr algn="r">
              <a:lnSpc>
                <a:spcPct val="120000"/>
              </a:lnSpc>
              <a:defRPr/>
            </a:pPr>
            <a:r>
              <a:rPr lang="vi-VN" altLang="zh-TW" sz="4200" dirty="0">
                <a:solidFill>
                  <a:srgbClr val="0070C0"/>
                </a:solidFill>
                <a:latin typeface="Arial" panose="020B0604020202020204" pitchFamily="34" charset="0"/>
                <a:cs typeface="Arial" panose="020B0604020202020204" pitchFamily="34" charset="0"/>
              </a:rPr>
              <a:t>xuất phát từ một đỉnh</a:t>
            </a:r>
            <a:endParaRPr lang="zh-TW" altLang="en-US" sz="65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FB44948-F399-5083-B014-8ECB31EF2150}"/>
              </a:ext>
            </a:extLst>
          </p:cNvPr>
          <p:cNvSpPr txBox="1"/>
          <p:nvPr/>
        </p:nvSpPr>
        <p:spPr>
          <a:xfrm>
            <a:off x="609600" y="2133600"/>
            <a:ext cx="8077200" cy="3800143"/>
          </a:xfrm>
          <a:prstGeom prst="rect">
            <a:avLst/>
          </a:prstGeom>
          <a:noFill/>
        </p:spPr>
        <p:txBody>
          <a:bodyPr wrap="square">
            <a:spAutoFit/>
          </a:bodyPr>
          <a:lstStyle/>
          <a:p>
            <a:pPr marL="0" marR="0" algn="just">
              <a:lnSpc>
                <a:spcPct val="115000"/>
              </a:lnSpc>
              <a:spcBef>
                <a:spcPts val="6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Để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chỉ</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cần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để</a:t>
            </a:r>
            <a:r>
              <a:rPr lang="en-US" sz="1800" dirty="0">
                <a:effectLst/>
                <a:latin typeface="Arial" panose="020B0604020202020204" pitchFamily="34" charset="0"/>
                <a:ea typeface="Times New Roman" panose="02020603050405020304" pitchFamily="18" charset="0"/>
                <a:cs typeface="Arial" panose="020B0604020202020204" pitchFamily="34" charset="0"/>
              </a:rPr>
              <a:t> ý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cặp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s, t </a:t>
            </a:r>
            <a:r>
              <a:rPr lang="en-US" sz="1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V </a:t>
            </a:r>
            <a:r>
              <a:rPr lang="en-US" sz="1800" dirty="0" err="1">
                <a:effectLst/>
                <a:latin typeface="Arial" panose="020B0604020202020204" pitchFamily="34" charset="0"/>
                <a:ea typeface="Times New Roman" panose="02020603050405020304" pitchFamily="18" charset="0"/>
                <a:cs typeface="Arial" panose="020B0604020202020204" pitchFamily="34" charset="0"/>
              </a:rPr>
              <a:t>tuỳ</a:t>
            </a:r>
            <a:r>
              <a:rPr lang="en-US" sz="1800" dirty="0">
                <a:effectLst/>
                <a:latin typeface="Arial" panose="020B0604020202020204" pitchFamily="34" charset="0"/>
                <a:ea typeface="Times New Roman" panose="02020603050405020304" pitchFamily="18" charset="0"/>
                <a:cs typeface="Arial" panose="020B0604020202020204" pitchFamily="34" charset="0"/>
              </a:rPr>
              <a:t> ý (s &lt;&gt;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luôn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v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sao</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cho</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15000"/>
              </a:lnSpc>
              <a:spcBef>
                <a:spcPts val="600"/>
              </a:spcBef>
              <a:spcAft>
                <a:spcPts val="0"/>
              </a:spcAft>
              <a:tabLst>
                <a:tab pos="4867275"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d(</a:t>
            </a:r>
            <a:r>
              <a:rPr lang="en-US" sz="1800" dirty="0" err="1">
                <a:effectLst/>
                <a:latin typeface="Arial" panose="020B0604020202020204" pitchFamily="34" charset="0"/>
                <a:ea typeface="Times New Roman" panose="02020603050405020304" pitchFamily="18" charset="0"/>
                <a:cs typeface="Arial" panose="020B0604020202020204" pitchFamily="34" charset="0"/>
              </a:rPr>
              <a:t>s,t</a:t>
            </a:r>
            <a:r>
              <a:rPr lang="en-US" sz="1800" dirty="0">
                <a:effectLst/>
                <a:latin typeface="Arial" panose="020B0604020202020204" pitchFamily="34" charset="0"/>
                <a:ea typeface="Times New Roman" panose="02020603050405020304" pitchFamily="18" charset="0"/>
                <a:cs typeface="Arial" panose="020B0604020202020204" pitchFamily="34" charset="0"/>
              </a:rPr>
              <a:t>) = d(</a:t>
            </a:r>
            <a:r>
              <a:rPr lang="en-US" sz="1800" dirty="0" err="1">
                <a:effectLst/>
                <a:latin typeface="Arial" panose="020B0604020202020204" pitchFamily="34" charset="0"/>
                <a:ea typeface="Times New Roman" panose="02020603050405020304" pitchFamily="18" charset="0"/>
                <a:cs typeface="Arial" panose="020B0604020202020204" pitchFamily="34" charset="0"/>
              </a:rPr>
              <a:t>s,v</a:t>
            </a:r>
            <a:r>
              <a:rPr lang="en-US" sz="1800" dirty="0">
                <a:effectLst/>
                <a:latin typeface="Arial" panose="020B0604020202020204" pitchFamily="34" charset="0"/>
                <a:ea typeface="Times New Roman" panose="02020603050405020304" pitchFamily="18" charset="0"/>
                <a:cs typeface="Arial" panose="020B0604020202020204" pitchFamily="34" charset="0"/>
              </a:rPr>
              <a:t>) + a(</a:t>
            </a:r>
            <a:r>
              <a:rPr lang="en-US" sz="1800" dirty="0" err="1">
                <a:effectLst/>
                <a:latin typeface="Arial" panose="020B0604020202020204" pitchFamily="34" charset="0"/>
                <a:ea typeface="Times New Roman" panose="02020603050405020304" pitchFamily="18" charset="0"/>
                <a:cs typeface="Arial" panose="020B0604020202020204" pitchFamily="34" charset="0"/>
              </a:rPr>
              <a:t>v,t</a:t>
            </a:r>
            <a:r>
              <a:rPr lang="en-US" sz="1800" dirty="0">
                <a:effectLst/>
                <a:latin typeface="Arial" panose="020B0604020202020204" pitchFamily="34" charset="0"/>
                <a:ea typeface="Times New Roman" panose="02020603050405020304" pitchFamily="18" charset="0"/>
                <a:cs typeface="Arial" panose="020B0604020202020204" pitchFamily="34" charset="0"/>
              </a:rPr>
              <a:t>)</a:t>
            </a:r>
          </a:p>
          <a:p>
            <a:pPr marL="0" marR="0" algn="just">
              <a:lnSpc>
                <a:spcPct val="115000"/>
              </a:lnSpc>
              <a:spcBef>
                <a:spcPts val="6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Thực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vậy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v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vậy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chính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trước</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trong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ngắn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Tiếp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theo</a:t>
            </a:r>
            <a:r>
              <a:rPr lang="en-US" sz="1800" dirty="0">
                <a:effectLst/>
                <a:latin typeface="Arial" panose="020B0604020202020204" pitchFamily="34" charset="0"/>
                <a:ea typeface="Times New Roman" panose="02020603050405020304" pitchFamily="18" charset="0"/>
                <a:cs typeface="Arial" panose="020B0604020202020204" pitchFamily="34" charset="0"/>
              </a:rPr>
              <a:t> ta </a:t>
            </a:r>
            <a:r>
              <a:rPr lang="en-US" sz="1800" dirty="0" err="1">
                <a:effectLst/>
                <a:latin typeface="Arial" panose="020B0604020202020204" pitchFamily="34" charset="0"/>
                <a:ea typeface="Times New Roman" panose="02020603050405020304" pitchFamily="18" charset="0"/>
                <a:cs typeface="Arial" panose="020B0604020202020204" pitchFamily="34" charset="0"/>
              </a:rPr>
              <a:t>lại</a:t>
            </a:r>
            <a:r>
              <a:rPr lang="en-US" sz="1800" dirty="0">
                <a:effectLst/>
                <a:latin typeface="Arial" panose="020B0604020202020204" pitchFamily="34" charset="0"/>
                <a:ea typeface="Times New Roman" panose="02020603050405020304" pitchFamily="18" charset="0"/>
                <a:cs typeface="Arial" panose="020B0604020202020204" pitchFamily="34" charset="0"/>
              </a:rPr>
              <a:t> có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u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sao</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cho</a:t>
            </a:r>
            <a:r>
              <a:rPr lang="en-US" sz="1800" dirty="0">
                <a:effectLst/>
                <a:latin typeface="Arial" panose="020B0604020202020204" pitchFamily="34" charset="0"/>
                <a:ea typeface="Times New Roman" panose="02020603050405020304" pitchFamily="18" charset="0"/>
                <a:cs typeface="Arial" panose="020B0604020202020204" pitchFamily="34" charset="0"/>
              </a:rPr>
              <a:t> d(</a:t>
            </a:r>
            <a:r>
              <a:rPr lang="en-US" sz="1800" dirty="0" err="1">
                <a:effectLst/>
                <a:latin typeface="Arial" panose="020B0604020202020204" pitchFamily="34" charset="0"/>
                <a:ea typeface="Times New Roman" panose="02020603050405020304" pitchFamily="18" charset="0"/>
                <a:cs typeface="Arial" panose="020B0604020202020204" pitchFamily="34" charset="0"/>
              </a:rPr>
              <a:t>s,v</a:t>
            </a:r>
            <a:r>
              <a:rPr lang="en-US" sz="1800" dirty="0">
                <a:effectLst/>
                <a:latin typeface="Arial" panose="020B0604020202020204" pitchFamily="34" charset="0"/>
                <a:ea typeface="Times New Roman" panose="02020603050405020304" pitchFamily="18" charset="0"/>
                <a:cs typeface="Arial" panose="020B0604020202020204" pitchFamily="34" charset="0"/>
              </a:rPr>
              <a:t>) = d(</a:t>
            </a:r>
            <a:r>
              <a:rPr lang="en-US" sz="1800" dirty="0" err="1">
                <a:effectLst/>
                <a:latin typeface="Arial" panose="020B0604020202020204" pitchFamily="34" charset="0"/>
                <a:ea typeface="Times New Roman" panose="02020603050405020304" pitchFamily="18" charset="0"/>
                <a:cs typeface="Arial" panose="020B0604020202020204" pitchFamily="34" charset="0"/>
              </a:rPr>
              <a:t>s,u</a:t>
            </a:r>
            <a:r>
              <a:rPr lang="en-US" sz="1800" dirty="0">
                <a:effectLst/>
                <a:latin typeface="Arial" panose="020B0604020202020204" pitchFamily="34" charset="0"/>
                <a:ea typeface="Times New Roman" panose="02020603050405020304" pitchFamily="18" charset="0"/>
                <a:cs typeface="Arial" panose="020B0604020202020204" pitchFamily="34" charset="0"/>
              </a:rPr>
              <a:t>) + a(</a:t>
            </a:r>
            <a:r>
              <a:rPr lang="en-US" sz="1800" dirty="0" err="1">
                <a:effectLst/>
                <a:latin typeface="Arial" panose="020B0604020202020204" pitchFamily="34" charset="0"/>
                <a:ea typeface="Times New Roman" panose="02020603050405020304" pitchFamily="18" charset="0"/>
                <a:cs typeface="Arial" panose="020B0604020202020204" pitchFamily="34" charset="0"/>
              </a:rPr>
              <a:t>u,v</a:t>
            </a:r>
            <a:r>
              <a:rPr lang="en-US" sz="1800" dirty="0">
                <a:effectLst/>
                <a:latin typeface="Arial" panose="020B0604020202020204" pitchFamily="34" charset="0"/>
                <a:ea typeface="Times New Roman" panose="02020603050405020304" pitchFamily="18" charset="0"/>
                <a:cs typeface="Arial" panose="020B0604020202020204" pitchFamily="34" charset="0"/>
              </a:rPr>
              <a:t>), . . .  </a:t>
            </a:r>
          </a:p>
          <a:p>
            <a:pPr marL="0" marR="0" algn="just">
              <a:lnSpc>
                <a:spcPct val="115000"/>
              </a:lnSpc>
              <a:spcBef>
                <a:spcPts val="6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giả</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thiết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về</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âm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trọng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dễ</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suy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rằng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dãy</a:t>
            </a:r>
            <a:r>
              <a:rPr lang="en-US" sz="1800" dirty="0">
                <a:effectLst/>
                <a:latin typeface="Arial" panose="020B0604020202020204" pitchFamily="34" charset="0"/>
                <a:ea typeface="Times New Roman" panose="02020603050405020304" pitchFamily="18" charset="0"/>
                <a:cs typeface="Arial" panose="020B0604020202020204" pitchFamily="34" charset="0"/>
              </a:rPr>
              <a:t> t, v, u, . . .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không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chứa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lặp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lại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kết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thúc</a:t>
            </a:r>
            <a:r>
              <a:rPr lang="en-US" sz="1800" dirty="0">
                <a:effectLst/>
                <a:latin typeface="Arial" panose="020B0604020202020204" pitchFamily="34" charset="0"/>
                <a:ea typeface="Times New Roman" panose="02020603050405020304" pitchFamily="18" charset="0"/>
                <a:cs typeface="Arial" panose="020B0604020202020204" pitchFamily="34" charset="0"/>
              </a:rPr>
              <a:t> ở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Rõ</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dãy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xác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định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nếu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lật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thứ</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tự</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đỉnh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trong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ngắn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đó</a:t>
            </a:r>
            <a:r>
              <a:rPr lang="en-US" sz="1800" dirty="0">
                <a:effectLst/>
                <a:latin typeface="Arial" panose="020B0604020202020204" pitchFamily="34" charset="0"/>
                <a:ea typeface="Times New Roman" panose="02020603050405020304" pitchFamily="18" charset="0"/>
                <a:cs typeface="Arial" panose="020B0604020202020204" pitchFamily="34" charset="0"/>
              </a:rPr>
              <a:t> ta có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thuật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toán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đây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tìm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ngắn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s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biết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độ</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dài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Title 1">
            <a:extLst>
              <a:ext uri="{FF2B5EF4-FFF2-40B4-BE49-F238E27FC236}">
                <a16:creationId xmlns:a16="http://schemas.microsoft.com/office/drawing/2014/main" id="{B7D693EF-96DA-13C2-CFB4-3EE0E35CB980}"/>
              </a:ext>
            </a:extLst>
          </p:cNvPr>
          <p:cNvSpPr>
            <a:spLocks noGrp="1"/>
          </p:cNvSpPr>
          <p:nvPr>
            <p:ph type="title"/>
          </p:nvPr>
        </p:nvSpPr>
        <p:spPr>
          <a:xfrm>
            <a:off x="607381" y="1676400"/>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dirty="0" err="1">
                <a:ln/>
                <a:solidFill>
                  <a:schemeClr val="accent4"/>
                </a:solidFill>
                <a:latin typeface="Arial" panose="020B0604020202020204" pitchFamily="34" charset="0"/>
                <a:cs typeface="Arial" panose="020B0604020202020204" pitchFamily="34" charset="0"/>
              </a:rPr>
              <a:t>Xuất</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phát</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từ</a:t>
            </a:r>
            <a:r>
              <a:rPr lang="en-US" sz="2400"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đỉnh</a:t>
            </a:r>
            <a:r>
              <a:rPr lang="en-US" sz="2400" b="1" dirty="0">
                <a:ln/>
                <a:solidFill>
                  <a:schemeClr val="accent4"/>
                </a:solidFill>
                <a:latin typeface="Arial" panose="020B0604020202020204" pitchFamily="34" charset="0"/>
                <a:cs typeface="Arial" panose="020B0604020202020204" pitchFamily="34" charset="0"/>
              </a:rPr>
              <a:t> s</a:t>
            </a:r>
            <a:r>
              <a:rPr lang="en-US" sz="2400" dirty="0">
                <a:ln/>
                <a:solidFill>
                  <a:schemeClr val="accent4"/>
                </a:solidFill>
                <a:latin typeface="Arial" panose="020B0604020202020204" pitchFamily="34" charset="0"/>
                <a:cs typeface="Arial" panose="020B0604020202020204" pitchFamily="34" charset="0"/>
              </a:rPr>
              <a:t> </a:t>
            </a:r>
            <a:r>
              <a:rPr lang="en-US" sz="2400" dirty="0">
                <a:ln/>
                <a:solidFill>
                  <a:schemeClr val="accent4"/>
                </a:solidFill>
                <a:latin typeface="Arial" panose="020B0604020202020204" pitchFamily="34" charset="0"/>
                <a:cs typeface="Arial" panose="020B0604020202020204" pitchFamily="34" charset="0"/>
                <a:sym typeface="Wingdings" panose="05000000000000000000" pitchFamily="2" charset="2"/>
              </a:rPr>
              <a:t></a:t>
            </a:r>
            <a:r>
              <a:rPr lang="en-US" sz="2400"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đỉnh</a:t>
            </a:r>
            <a:r>
              <a:rPr lang="en-US" sz="2400" b="1" dirty="0">
                <a:ln/>
                <a:solidFill>
                  <a:schemeClr val="accent4"/>
                </a:solidFill>
                <a:latin typeface="Arial" panose="020B0604020202020204" pitchFamily="34" charset="0"/>
                <a:cs typeface="Arial" panose="020B0604020202020204" pitchFamily="34" charset="0"/>
              </a:rPr>
              <a:t> t</a:t>
            </a:r>
          </a:p>
        </p:txBody>
      </p:sp>
    </p:spTree>
    <p:extLst>
      <p:ext uri="{BB962C8B-B14F-4D97-AF65-F5344CB8AC3E}">
        <p14:creationId xmlns:p14="http://schemas.microsoft.com/office/powerpoint/2010/main" val="19719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970E402-52B8-4FFF-994E-5BC61E9199E0}"/>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4.2 – </a:t>
            </a:r>
            <a:r>
              <a:rPr lang="vi-VN" altLang="zh-TW" sz="4200" dirty="0">
                <a:solidFill>
                  <a:srgbClr val="0070C0"/>
                </a:solidFill>
                <a:latin typeface="Arial" panose="020B0604020202020204" pitchFamily="34" charset="0"/>
                <a:cs typeface="Arial" panose="020B0604020202020204" pitchFamily="34" charset="0"/>
              </a:rPr>
              <a:t>Đường đi ngắn nhất </a:t>
            </a:r>
            <a:endParaRPr lang="en-US" altLang="zh-TW" sz="4200" dirty="0">
              <a:solidFill>
                <a:srgbClr val="0070C0"/>
              </a:solidFill>
              <a:latin typeface="Arial" panose="020B0604020202020204" pitchFamily="34" charset="0"/>
              <a:cs typeface="Arial" panose="020B0604020202020204" pitchFamily="34" charset="0"/>
            </a:endParaRPr>
          </a:p>
          <a:p>
            <a:pPr algn="r">
              <a:lnSpc>
                <a:spcPct val="120000"/>
              </a:lnSpc>
              <a:defRPr/>
            </a:pPr>
            <a:r>
              <a:rPr lang="vi-VN" altLang="zh-TW" sz="4200" dirty="0">
                <a:solidFill>
                  <a:srgbClr val="0070C0"/>
                </a:solidFill>
                <a:latin typeface="Arial" panose="020B0604020202020204" pitchFamily="34" charset="0"/>
                <a:cs typeface="Arial" panose="020B0604020202020204" pitchFamily="34" charset="0"/>
              </a:rPr>
              <a:t>xuất phát từ một đỉnh</a:t>
            </a:r>
            <a:endParaRPr lang="zh-TW" altLang="en-US" sz="65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FB44948-F399-5083-B014-8ECB31EF2150}"/>
              </a:ext>
            </a:extLst>
          </p:cNvPr>
          <p:cNvSpPr txBox="1"/>
          <p:nvPr/>
        </p:nvSpPr>
        <p:spPr>
          <a:xfrm>
            <a:off x="609600" y="2133600"/>
            <a:ext cx="8077200" cy="2053511"/>
          </a:xfrm>
          <a:prstGeom prst="rect">
            <a:avLst/>
          </a:prstGeom>
          <a:noFill/>
        </p:spPr>
        <p:txBody>
          <a:bodyPr wrap="square">
            <a:spAutoFit/>
          </a:bodyPr>
          <a:lstStyle/>
          <a:p>
            <a:pPr marL="0" marR="0" algn="just">
              <a:lnSpc>
                <a:spcPct val="115000"/>
              </a:lnSpc>
              <a:spcBef>
                <a:spcPts val="600"/>
              </a:spcBef>
              <a:spcAft>
                <a:spcPts val="0"/>
              </a:spcAft>
              <a:tabLst>
                <a:tab pos="4867275" algn="l"/>
              </a:tabLst>
            </a:pPr>
            <a:r>
              <a:rPr lang="vi-VN" sz="1800" b="1" dirty="0">
                <a:effectLst/>
                <a:latin typeface="Arial" panose="020B0604020202020204" pitchFamily="34" charset="0"/>
                <a:ea typeface="Times New Roman" panose="02020603050405020304" pitchFamily="18" charset="0"/>
                <a:cs typeface="Arial" panose="020B0604020202020204" pitchFamily="34" charset="0"/>
              </a:rPr>
              <a:t>Thuật toán Dijkstra </a:t>
            </a:r>
            <a:r>
              <a:rPr lang="vi-VN" sz="1800" dirty="0">
                <a:effectLst/>
                <a:latin typeface="Arial" panose="020B0604020202020204" pitchFamily="34" charset="0"/>
                <a:ea typeface="Times New Roman" panose="02020603050405020304" pitchFamily="18" charset="0"/>
                <a:cs typeface="Arial" panose="020B0604020202020204" pitchFamily="34" charset="0"/>
              </a:rPr>
              <a:t>— giải bài toán </a:t>
            </a:r>
            <a:r>
              <a:rPr lang="en-US" dirty="0" err="1">
                <a:latin typeface="Arial" panose="020B0604020202020204" pitchFamily="34" charset="0"/>
                <a:ea typeface="Times New Roman" panose="02020603050405020304" pitchFamily="18" charset="0"/>
                <a:cs typeface="Arial" panose="020B0604020202020204" pitchFamily="34" charset="0"/>
              </a:rPr>
              <a:t>đường</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đi</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ngắn</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nhất</a:t>
            </a:r>
            <a:r>
              <a:rPr lang="en-US" dirty="0">
                <a:latin typeface="Arial" panose="020B0604020202020204" pitchFamily="34" charset="0"/>
                <a:ea typeface="Times New Roman" panose="02020603050405020304" pitchFamily="18" charset="0"/>
                <a:cs typeface="Arial" panose="020B0604020202020204" pitchFamily="34" charset="0"/>
              </a:rPr>
              <a:t> </a:t>
            </a:r>
            <a:r>
              <a:rPr lang="vi-VN" sz="1800" dirty="0">
                <a:effectLst/>
                <a:latin typeface="Arial" panose="020B0604020202020204" pitchFamily="34" charset="0"/>
                <a:ea typeface="Times New Roman" panose="02020603050405020304" pitchFamily="18" charset="0"/>
                <a:cs typeface="Arial" panose="020B0604020202020204" pitchFamily="34" charset="0"/>
              </a:rPr>
              <a:t>nếu tất cả các trọng số đều không âm. Thuật toán này có thể tính toán tất cả các đường đi ngắn nhất từ một đỉnh xuất phát cho trước</a:t>
            </a:r>
            <a:r>
              <a:rPr lang="vi-VN" sz="1800" b="1" dirty="0">
                <a:effectLst/>
                <a:latin typeface="Arial" panose="020B0604020202020204" pitchFamily="34" charset="0"/>
                <a:ea typeface="Times New Roman" panose="02020603050405020304" pitchFamily="18" charset="0"/>
                <a:cs typeface="Arial" panose="020B0604020202020204" pitchFamily="34" charset="0"/>
              </a:rPr>
              <a:t> s </a:t>
            </a:r>
            <a:r>
              <a:rPr lang="vi-VN" sz="1800" dirty="0">
                <a:effectLst/>
                <a:latin typeface="Arial" panose="020B0604020202020204" pitchFamily="34" charset="0"/>
                <a:ea typeface="Times New Roman" panose="02020603050405020304" pitchFamily="18" charset="0"/>
                <a:cs typeface="Arial" panose="020B0604020202020204" pitchFamily="34" charset="0"/>
              </a:rPr>
              <a:t>tới mọi đỉnh khác mà không làm tăng thời gian chạy.</a:t>
            </a:r>
          </a:p>
          <a:p>
            <a:pPr marL="0" marR="0" algn="just">
              <a:lnSpc>
                <a:spcPct val="115000"/>
              </a:lnSpc>
              <a:spcBef>
                <a:spcPts val="600"/>
              </a:spcBef>
              <a:spcAft>
                <a:spcPts val="0"/>
              </a:spcAft>
              <a:tabLst>
                <a:tab pos="4867275" algn="l"/>
              </a:tabLst>
            </a:pPr>
            <a:r>
              <a:rPr lang="vi-VN" sz="1800" b="1" dirty="0">
                <a:effectLst/>
                <a:latin typeface="Arial" panose="020B0604020202020204" pitchFamily="34" charset="0"/>
                <a:ea typeface="Times New Roman" panose="02020603050405020304" pitchFamily="18" charset="0"/>
                <a:cs typeface="Arial" panose="020B0604020202020204" pitchFamily="34" charset="0"/>
              </a:rPr>
              <a:t>Thuật toán Bellman-Ford </a:t>
            </a:r>
            <a:r>
              <a:rPr lang="vi-VN" sz="1800" dirty="0">
                <a:effectLst/>
                <a:latin typeface="Arial" panose="020B0604020202020204" pitchFamily="34" charset="0"/>
                <a:ea typeface="Times New Roman" panose="02020603050405020304" pitchFamily="18" charset="0"/>
                <a:cs typeface="Arial" panose="020B0604020202020204" pitchFamily="34" charset="0"/>
              </a:rPr>
              <a:t>— giải bài toán </a:t>
            </a:r>
            <a:r>
              <a:rPr lang="en-US" dirty="0" err="1">
                <a:latin typeface="Arial" panose="020B0604020202020204" pitchFamily="34" charset="0"/>
                <a:ea typeface="Times New Roman" panose="02020603050405020304" pitchFamily="18" charset="0"/>
                <a:cs typeface="Arial" panose="020B0604020202020204" pitchFamily="34" charset="0"/>
              </a:rPr>
              <a:t>đường</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đi</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ngắn</a:t>
            </a:r>
            <a:r>
              <a:rPr lang="en-US" dirty="0">
                <a:latin typeface="Arial" panose="020B0604020202020204" pitchFamily="34" charset="0"/>
                <a:ea typeface="Times New Roman" panose="02020603050405020304" pitchFamily="18" charset="0"/>
                <a:cs typeface="Arial" panose="020B0604020202020204" pitchFamily="34" charset="0"/>
              </a:rPr>
              <a:t> </a:t>
            </a:r>
            <a:r>
              <a:rPr lang="en-US" dirty="0" err="1">
                <a:latin typeface="Arial" panose="020B0604020202020204" pitchFamily="34" charset="0"/>
                <a:ea typeface="Times New Roman" panose="02020603050405020304" pitchFamily="18" charset="0"/>
                <a:cs typeface="Arial" panose="020B0604020202020204" pitchFamily="34" charset="0"/>
              </a:rPr>
              <a:t>nhất</a:t>
            </a:r>
            <a:r>
              <a:rPr lang="en-US" dirty="0">
                <a:latin typeface="Arial" panose="020B0604020202020204" pitchFamily="34" charset="0"/>
                <a:ea typeface="Times New Roman" panose="02020603050405020304" pitchFamily="18" charset="0"/>
                <a:cs typeface="Arial" panose="020B0604020202020204" pitchFamily="34" charset="0"/>
              </a:rPr>
              <a:t> </a:t>
            </a:r>
            <a:r>
              <a:rPr lang="vi-VN" sz="1800" dirty="0">
                <a:effectLst/>
                <a:latin typeface="Arial" panose="020B0604020202020204" pitchFamily="34" charset="0"/>
                <a:ea typeface="Times New Roman" panose="02020603050405020304" pitchFamily="18" charset="0"/>
                <a:cs typeface="Arial" panose="020B0604020202020204" pitchFamily="34" charset="0"/>
              </a:rPr>
              <a:t>trong trường hợp trọng số có thể có giá trị âm.</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Title 1">
            <a:extLst>
              <a:ext uri="{FF2B5EF4-FFF2-40B4-BE49-F238E27FC236}">
                <a16:creationId xmlns:a16="http://schemas.microsoft.com/office/drawing/2014/main" id="{B7D693EF-96DA-13C2-CFB4-3EE0E35CB980}"/>
              </a:ext>
            </a:extLst>
          </p:cNvPr>
          <p:cNvSpPr>
            <a:spLocks noGrp="1"/>
          </p:cNvSpPr>
          <p:nvPr>
            <p:ph type="title"/>
          </p:nvPr>
        </p:nvSpPr>
        <p:spPr>
          <a:xfrm>
            <a:off x="607381" y="1676400"/>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dirty="0" err="1">
                <a:ln/>
                <a:solidFill>
                  <a:schemeClr val="accent4"/>
                </a:solidFill>
                <a:latin typeface="Arial" panose="020B0604020202020204" pitchFamily="34" charset="0"/>
                <a:cs typeface="Arial" panose="020B0604020202020204" pitchFamily="34" charset="0"/>
              </a:rPr>
              <a:t>Bài</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toán</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xuất</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phát</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từ</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một</a:t>
            </a:r>
            <a:r>
              <a:rPr lang="en-US" sz="2400" dirty="0">
                <a:ln/>
                <a:solidFill>
                  <a:schemeClr val="accent4"/>
                </a:solidFill>
                <a:latin typeface="Arial" panose="020B0604020202020204" pitchFamily="34" charset="0"/>
                <a:cs typeface="Arial" panose="020B0604020202020204" pitchFamily="34" charset="0"/>
              </a:rPr>
              <a:t> </a:t>
            </a:r>
            <a:r>
              <a:rPr lang="en-US" sz="2400" b="1" dirty="0" err="1">
                <a:ln/>
                <a:solidFill>
                  <a:schemeClr val="accent4"/>
                </a:solidFill>
                <a:latin typeface="Arial" panose="020B0604020202020204" pitchFamily="34" charset="0"/>
                <a:cs typeface="Arial" panose="020B0604020202020204" pitchFamily="34" charset="0"/>
              </a:rPr>
              <a:t>đỉnh</a:t>
            </a:r>
            <a:endParaRPr lang="en-US" sz="2400" b="1" dirty="0">
              <a:ln/>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24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970E402-52B8-4FFF-994E-5BC61E9199E0}"/>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4.2 – </a:t>
            </a:r>
            <a:r>
              <a:rPr lang="vi-VN" altLang="zh-TW" sz="4200" dirty="0">
                <a:solidFill>
                  <a:srgbClr val="0070C0"/>
                </a:solidFill>
                <a:latin typeface="Arial" panose="020B0604020202020204" pitchFamily="34" charset="0"/>
                <a:cs typeface="Arial" panose="020B0604020202020204" pitchFamily="34" charset="0"/>
              </a:rPr>
              <a:t>Đường đi ngắn nhất </a:t>
            </a:r>
            <a:endParaRPr lang="en-US" altLang="zh-TW" sz="4200" dirty="0">
              <a:solidFill>
                <a:srgbClr val="0070C0"/>
              </a:solidFill>
              <a:latin typeface="Arial" panose="020B0604020202020204" pitchFamily="34" charset="0"/>
              <a:cs typeface="Arial" panose="020B0604020202020204" pitchFamily="34" charset="0"/>
            </a:endParaRPr>
          </a:p>
          <a:p>
            <a:pPr algn="r">
              <a:lnSpc>
                <a:spcPct val="120000"/>
              </a:lnSpc>
              <a:defRPr/>
            </a:pPr>
            <a:r>
              <a:rPr lang="vi-VN" altLang="zh-TW" sz="4200" dirty="0">
                <a:solidFill>
                  <a:srgbClr val="0070C0"/>
                </a:solidFill>
                <a:latin typeface="Arial" panose="020B0604020202020204" pitchFamily="34" charset="0"/>
                <a:cs typeface="Arial" panose="020B0604020202020204" pitchFamily="34" charset="0"/>
              </a:rPr>
              <a:t>xuất phát từ một đỉnh</a:t>
            </a:r>
            <a:endParaRPr lang="zh-TW" altLang="en-US" sz="6500"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FB44948-F399-5083-B014-8ECB31EF2150}"/>
              </a:ext>
            </a:extLst>
          </p:cNvPr>
          <p:cNvSpPr txBox="1"/>
          <p:nvPr/>
        </p:nvSpPr>
        <p:spPr>
          <a:xfrm>
            <a:off x="609600" y="2133600"/>
            <a:ext cx="8077200" cy="1416413"/>
          </a:xfrm>
          <a:prstGeom prst="rect">
            <a:avLst/>
          </a:prstGeom>
          <a:noFill/>
        </p:spPr>
        <p:txBody>
          <a:bodyPr wrap="square">
            <a:spAutoFit/>
          </a:bodyPr>
          <a:lstStyle/>
          <a:p>
            <a:pPr marL="0" marR="0" algn="just">
              <a:lnSpc>
                <a:spcPct val="115000"/>
              </a:lnSpc>
              <a:spcBef>
                <a:spcPts val="600"/>
              </a:spcBef>
              <a:spcAft>
                <a:spcPts val="0"/>
              </a:spcAft>
              <a:tabLst>
                <a:tab pos="4867275" algn="l"/>
              </a:tabLst>
            </a:pPr>
            <a:r>
              <a:rPr lang="vi-VN" sz="1800" b="1" dirty="0">
                <a:effectLst/>
                <a:latin typeface="Arial" panose="020B0604020202020204" pitchFamily="34" charset="0"/>
                <a:ea typeface="Times New Roman" panose="02020603050405020304" pitchFamily="18" charset="0"/>
                <a:cs typeface="Arial" panose="020B0604020202020204" pitchFamily="34" charset="0"/>
              </a:rPr>
              <a:t>Thuật toán Floyd-Warshall </a:t>
            </a:r>
            <a:r>
              <a:rPr lang="vi-VN" sz="1800" dirty="0">
                <a:effectLst/>
                <a:latin typeface="Arial" panose="020B0604020202020204" pitchFamily="34" charset="0"/>
                <a:ea typeface="Times New Roman" panose="02020603050405020304" pitchFamily="18" charset="0"/>
                <a:cs typeface="Arial" panose="020B0604020202020204" pitchFamily="34" charset="0"/>
              </a:rPr>
              <a:t>— giải bài toán đường đi ngắn nhất cho mọi cặp đỉnh.</a:t>
            </a:r>
          </a:p>
          <a:p>
            <a:pPr marL="0" marR="0" algn="just">
              <a:lnSpc>
                <a:spcPct val="115000"/>
              </a:lnSpc>
              <a:spcBef>
                <a:spcPts val="600"/>
              </a:spcBef>
              <a:spcAft>
                <a:spcPts val="0"/>
              </a:spcAft>
              <a:tabLst>
                <a:tab pos="4867275" algn="l"/>
              </a:tabLst>
            </a:pPr>
            <a:r>
              <a:rPr lang="vi-VN" sz="1800" b="1" dirty="0">
                <a:effectLst/>
                <a:latin typeface="Arial" panose="020B0604020202020204" pitchFamily="34" charset="0"/>
                <a:ea typeface="Times New Roman" panose="02020603050405020304" pitchFamily="18" charset="0"/>
                <a:cs typeface="Arial" panose="020B0604020202020204" pitchFamily="34" charset="0"/>
              </a:rPr>
              <a:t>Thuật toán Johnson </a:t>
            </a:r>
            <a:r>
              <a:rPr lang="vi-VN" sz="1800" dirty="0">
                <a:effectLst/>
                <a:latin typeface="Arial" panose="020B0604020202020204" pitchFamily="34" charset="0"/>
                <a:ea typeface="Times New Roman" panose="02020603050405020304" pitchFamily="18" charset="0"/>
                <a:cs typeface="Arial" panose="020B0604020202020204" pitchFamily="34" charset="0"/>
              </a:rPr>
              <a:t>— giải bài toán đường đi ngắn nhất cho mọi cặp đỉnh, có thể nhanh hơn thuật toán Floyd-Warshall trên các đồ thị thưa.</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Title 1">
            <a:extLst>
              <a:ext uri="{FF2B5EF4-FFF2-40B4-BE49-F238E27FC236}">
                <a16:creationId xmlns:a16="http://schemas.microsoft.com/office/drawing/2014/main" id="{B7D693EF-96DA-13C2-CFB4-3EE0E35CB980}"/>
              </a:ext>
            </a:extLst>
          </p:cNvPr>
          <p:cNvSpPr>
            <a:spLocks noGrp="1"/>
          </p:cNvSpPr>
          <p:nvPr>
            <p:ph type="title"/>
          </p:nvPr>
        </p:nvSpPr>
        <p:spPr>
          <a:xfrm>
            <a:off x="607381" y="1676400"/>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vi-VN" sz="2400" dirty="0">
                <a:ln/>
                <a:solidFill>
                  <a:schemeClr val="accent4"/>
                </a:solidFill>
                <a:latin typeface="Arial" panose="020B0604020202020204" pitchFamily="34" charset="0"/>
                <a:cs typeface="Arial" panose="020B0604020202020204" pitchFamily="34" charset="0"/>
              </a:rPr>
              <a:t>Bài toán đường đi ngắn nhất giữa </a:t>
            </a:r>
            <a:r>
              <a:rPr lang="vi-VN" sz="2400" b="1" dirty="0">
                <a:ln/>
                <a:solidFill>
                  <a:schemeClr val="accent4"/>
                </a:solidFill>
                <a:latin typeface="Arial" panose="020B0604020202020204" pitchFamily="34" charset="0"/>
                <a:cs typeface="Arial" panose="020B0604020202020204" pitchFamily="34" charset="0"/>
              </a:rPr>
              <a:t>mọi cặp đỉnh </a:t>
            </a:r>
            <a:endParaRPr lang="en-US" sz="2400" b="1" dirty="0">
              <a:ln/>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945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970E402-52B8-4FFF-994E-5BC61E9199E0}"/>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4.2 – </a:t>
            </a:r>
            <a:r>
              <a:rPr lang="vi-VN" altLang="zh-TW" sz="4200" dirty="0">
                <a:solidFill>
                  <a:srgbClr val="0070C0"/>
                </a:solidFill>
                <a:latin typeface="Arial" panose="020B0604020202020204" pitchFamily="34" charset="0"/>
                <a:cs typeface="Arial" panose="020B0604020202020204" pitchFamily="34" charset="0"/>
              </a:rPr>
              <a:t>Đường đi ngắn nhất </a:t>
            </a:r>
            <a:endParaRPr lang="en-US" altLang="zh-TW" sz="4200" dirty="0">
              <a:solidFill>
                <a:srgbClr val="0070C0"/>
              </a:solidFill>
              <a:latin typeface="Arial" panose="020B0604020202020204" pitchFamily="34" charset="0"/>
              <a:cs typeface="Arial" panose="020B0604020202020204" pitchFamily="34" charset="0"/>
            </a:endParaRPr>
          </a:p>
          <a:p>
            <a:pPr algn="r">
              <a:lnSpc>
                <a:spcPct val="120000"/>
              </a:lnSpc>
              <a:defRPr/>
            </a:pPr>
            <a:r>
              <a:rPr lang="vi-VN" altLang="zh-TW" sz="4200" dirty="0">
                <a:solidFill>
                  <a:srgbClr val="0070C0"/>
                </a:solidFill>
                <a:latin typeface="Arial" panose="020B0604020202020204" pitchFamily="34" charset="0"/>
                <a:cs typeface="Arial" panose="020B0604020202020204" pitchFamily="34" charset="0"/>
              </a:rPr>
              <a:t>xuất phát từ một đỉnh</a:t>
            </a:r>
            <a:endParaRPr lang="zh-TW" altLang="en-US" sz="6500" dirty="0">
              <a:solidFill>
                <a:srgbClr val="0070C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7D693EF-96DA-13C2-CFB4-3EE0E35CB980}"/>
              </a:ext>
            </a:extLst>
          </p:cNvPr>
          <p:cNvSpPr>
            <a:spLocks noGrp="1"/>
          </p:cNvSpPr>
          <p:nvPr>
            <p:ph type="title"/>
          </p:nvPr>
        </p:nvSpPr>
        <p:spPr>
          <a:xfrm>
            <a:off x="607381" y="1676400"/>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dirty="0" err="1">
                <a:ln/>
                <a:solidFill>
                  <a:schemeClr val="accent4"/>
                </a:solidFill>
                <a:latin typeface="Arial" panose="020B0604020202020204" pitchFamily="34" charset="0"/>
                <a:cs typeface="Arial" panose="020B0604020202020204" pitchFamily="34" charset="0"/>
              </a:rPr>
              <a:t>Ví</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dụ</a:t>
            </a:r>
            <a:endParaRPr lang="en-US" sz="2400" b="1" dirty="0">
              <a:ln/>
              <a:solidFill>
                <a:schemeClr val="accent4"/>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DC55B72-2908-50A2-C899-4EB26B869CC8}"/>
              </a:ext>
            </a:extLst>
          </p:cNvPr>
          <p:cNvPicPr>
            <a:picLocks noChangeAspect="1"/>
          </p:cNvPicPr>
          <p:nvPr/>
        </p:nvPicPr>
        <p:blipFill>
          <a:blip r:embed="rId3"/>
          <a:stretch>
            <a:fillRect/>
          </a:stretch>
        </p:blipFill>
        <p:spPr>
          <a:xfrm>
            <a:off x="1828800" y="1676400"/>
            <a:ext cx="3161336" cy="2017536"/>
          </a:xfrm>
          <a:prstGeom prst="rect">
            <a:avLst/>
          </a:prstGeom>
        </p:spPr>
      </p:pic>
      <p:pic>
        <p:nvPicPr>
          <p:cNvPr id="9" name="Picture 8">
            <a:extLst>
              <a:ext uri="{FF2B5EF4-FFF2-40B4-BE49-F238E27FC236}">
                <a16:creationId xmlns:a16="http://schemas.microsoft.com/office/drawing/2014/main" id="{56066157-78FE-F370-8D5C-948D8FD7701C}"/>
              </a:ext>
            </a:extLst>
          </p:cNvPr>
          <p:cNvPicPr>
            <a:picLocks noChangeAspect="1"/>
          </p:cNvPicPr>
          <p:nvPr/>
        </p:nvPicPr>
        <p:blipFill>
          <a:blip r:embed="rId4"/>
          <a:stretch>
            <a:fillRect/>
          </a:stretch>
        </p:blipFill>
        <p:spPr>
          <a:xfrm>
            <a:off x="5492262" y="1471246"/>
            <a:ext cx="3259430" cy="2246136"/>
          </a:xfrm>
          <a:prstGeom prst="rect">
            <a:avLst/>
          </a:prstGeom>
        </p:spPr>
      </p:pic>
      <p:sp>
        <p:nvSpPr>
          <p:cNvPr id="11" name="TextBox 10">
            <a:extLst>
              <a:ext uri="{FF2B5EF4-FFF2-40B4-BE49-F238E27FC236}">
                <a16:creationId xmlns:a16="http://schemas.microsoft.com/office/drawing/2014/main" id="{28B648FC-815F-3CD7-27B9-7A9427AF1353}"/>
              </a:ext>
            </a:extLst>
          </p:cNvPr>
          <p:cNvSpPr txBox="1"/>
          <p:nvPr/>
        </p:nvSpPr>
        <p:spPr>
          <a:xfrm>
            <a:off x="1066800" y="3783026"/>
            <a:ext cx="7315200" cy="2031325"/>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Sau khi giải bài toán, ta được kết quả như sau. Đường đi ngắn nhất từ A đến 5 </a:t>
            </a:r>
            <a:r>
              <a:rPr lang="en-US" dirty="0" err="1">
                <a:solidFill>
                  <a:srgbClr val="1B1B1B"/>
                </a:solidFill>
                <a:latin typeface="Open Sans" panose="020B0606030504020204" pitchFamily="34" charset="0"/>
              </a:rPr>
              <a:t>đỉnh</a:t>
            </a:r>
            <a:r>
              <a:rPr lang="vi-VN" b="0" i="0" dirty="0">
                <a:solidFill>
                  <a:srgbClr val="1B1B1B"/>
                </a:solidFill>
                <a:effectLst/>
                <a:latin typeface="Open Sans" panose="020B0606030504020204" pitchFamily="34" charset="0"/>
              </a:rPr>
              <a:t> còn lại:</a:t>
            </a:r>
          </a:p>
          <a:p>
            <a:pPr algn="l">
              <a:buFont typeface="Arial" panose="020B0604020202020204" pitchFamily="34" charset="0"/>
              <a:buChar char="•"/>
            </a:pPr>
            <a:r>
              <a:rPr lang="vi-VN" b="1" i="0" dirty="0">
                <a:solidFill>
                  <a:srgbClr val="1B1B1B"/>
                </a:solidFill>
                <a:effectLst/>
                <a:latin typeface="Open Sans" panose="020B0606030504020204" pitchFamily="34" charset="0"/>
              </a:rPr>
              <a:t>Từ A -&gt; B</a:t>
            </a:r>
            <a:r>
              <a:rPr lang="vi-VN" b="0" i="0" dirty="0">
                <a:solidFill>
                  <a:srgbClr val="1B1B1B"/>
                </a:solidFill>
                <a:effectLst/>
                <a:latin typeface="Open Sans" panose="020B0606030504020204" pitchFamily="34" charset="0"/>
              </a:rPr>
              <a:t> : A - B, tổng độ dài đường đi = 2</a:t>
            </a:r>
          </a:p>
          <a:p>
            <a:pPr algn="l">
              <a:buFont typeface="Arial" panose="020B0604020202020204" pitchFamily="34" charset="0"/>
              <a:buChar char="•"/>
            </a:pPr>
            <a:r>
              <a:rPr lang="vi-VN" b="1" i="0" dirty="0">
                <a:solidFill>
                  <a:srgbClr val="1B1B1B"/>
                </a:solidFill>
                <a:effectLst/>
                <a:latin typeface="Open Sans" panose="020B0606030504020204" pitchFamily="34" charset="0"/>
              </a:rPr>
              <a:t>Từ A -&gt; C</a:t>
            </a:r>
            <a:r>
              <a:rPr lang="vi-VN" b="0" i="0" dirty="0">
                <a:solidFill>
                  <a:srgbClr val="1B1B1B"/>
                </a:solidFill>
                <a:effectLst/>
                <a:latin typeface="Open Sans" panose="020B0606030504020204" pitchFamily="34" charset="0"/>
              </a:rPr>
              <a:t> : A - C, tổng độ dài đường đi = 5</a:t>
            </a:r>
          </a:p>
          <a:p>
            <a:pPr algn="l">
              <a:buFont typeface="Arial" panose="020B0604020202020204" pitchFamily="34" charset="0"/>
              <a:buChar char="•"/>
            </a:pPr>
            <a:r>
              <a:rPr lang="vi-VN" b="1" i="0" dirty="0">
                <a:solidFill>
                  <a:srgbClr val="1B1B1B"/>
                </a:solidFill>
                <a:effectLst/>
                <a:latin typeface="Open Sans" panose="020B0606030504020204" pitchFamily="34" charset="0"/>
              </a:rPr>
              <a:t>Từ A -&gt; D</a:t>
            </a:r>
            <a:r>
              <a:rPr lang="vi-VN" b="0" i="0" dirty="0">
                <a:solidFill>
                  <a:srgbClr val="1B1B1B"/>
                </a:solidFill>
                <a:effectLst/>
                <a:latin typeface="Open Sans" panose="020B0606030504020204" pitchFamily="34" charset="0"/>
              </a:rPr>
              <a:t> : A - D, tổng độ dài đường đi = 1</a:t>
            </a:r>
          </a:p>
          <a:p>
            <a:pPr algn="l">
              <a:buFont typeface="Arial" panose="020B0604020202020204" pitchFamily="34" charset="0"/>
              <a:buChar char="•"/>
            </a:pPr>
            <a:r>
              <a:rPr lang="vi-VN" b="1" i="0" dirty="0">
                <a:solidFill>
                  <a:srgbClr val="1B1B1B"/>
                </a:solidFill>
                <a:effectLst/>
                <a:latin typeface="Open Sans" panose="020B0606030504020204" pitchFamily="34" charset="0"/>
              </a:rPr>
              <a:t>Từ A -&gt; E</a:t>
            </a:r>
            <a:r>
              <a:rPr lang="vi-VN" b="0" i="0" dirty="0">
                <a:solidFill>
                  <a:srgbClr val="1B1B1B"/>
                </a:solidFill>
                <a:effectLst/>
                <a:latin typeface="Open Sans" panose="020B0606030504020204" pitchFamily="34" charset="0"/>
              </a:rPr>
              <a:t> : A - D - E, tổng độ dài đường đi = 2</a:t>
            </a:r>
          </a:p>
          <a:p>
            <a:pPr algn="l">
              <a:buFont typeface="Arial" panose="020B0604020202020204" pitchFamily="34" charset="0"/>
              <a:buChar char="•"/>
            </a:pPr>
            <a:r>
              <a:rPr lang="vi-VN" b="1" i="0" dirty="0">
                <a:solidFill>
                  <a:srgbClr val="1B1B1B"/>
                </a:solidFill>
                <a:effectLst/>
                <a:latin typeface="Open Sans" panose="020B0606030504020204" pitchFamily="34" charset="0"/>
              </a:rPr>
              <a:t>Từ A -&gt; F</a:t>
            </a:r>
            <a:r>
              <a:rPr lang="vi-VN" b="0" i="0" dirty="0">
                <a:solidFill>
                  <a:srgbClr val="1B1B1B"/>
                </a:solidFill>
                <a:effectLst/>
                <a:latin typeface="Open Sans" panose="020B0606030504020204" pitchFamily="34" charset="0"/>
              </a:rPr>
              <a:t> : A - D - E - F, tổng độ dài đường đi = 4</a:t>
            </a:r>
          </a:p>
        </p:txBody>
      </p:sp>
    </p:spTree>
    <p:extLst>
      <p:ext uri="{BB962C8B-B14F-4D97-AF65-F5344CB8AC3E}">
        <p14:creationId xmlns:p14="http://schemas.microsoft.com/office/powerpoint/2010/main" val="186579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970E402-52B8-4FFF-994E-5BC61E9199E0}"/>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4.2 – </a:t>
            </a:r>
            <a:r>
              <a:rPr lang="vi-VN" altLang="zh-TW" sz="4200" dirty="0">
                <a:solidFill>
                  <a:srgbClr val="0070C0"/>
                </a:solidFill>
                <a:latin typeface="Arial" panose="020B0604020202020204" pitchFamily="34" charset="0"/>
                <a:cs typeface="Arial" panose="020B0604020202020204" pitchFamily="34" charset="0"/>
              </a:rPr>
              <a:t>Đường đi ngắn nhất </a:t>
            </a:r>
            <a:endParaRPr lang="en-US" altLang="zh-TW" sz="4200" dirty="0">
              <a:solidFill>
                <a:srgbClr val="0070C0"/>
              </a:solidFill>
              <a:latin typeface="Arial" panose="020B0604020202020204" pitchFamily="34" charset="0"/>
              <a:cs typeface="Arial" panose="020B0604020202020204" pitchFamily="34" charset="0"/>
            </a:endParaRPr>
          </a:p>
          <a:p>
            <a:pPr algn="r">
              <a:lnSpc>
                <a:spcPct val="120000"/>
              </a:lnSpc>
              <a:defRPr/>
            </a:pPr>
            <a:r>
              <a:rPr lang="vi-VN" altLang="zh-TW" sz="4200" dirty="0">
                <a:solidFill>
                  <a:srgbClr val="0070C0"/>
                </a:solidFill>
                <a:latin typeface="Arial" panose="020B0604020202020204" pitchFamily="34" charset="0"/>
                <a:cs typeface="Arial" panose="020B0604020202020204" pitchFamily="34" charset="0"/>
              </a:rPr>
              <a:t>xuất phát từ một đỉnh</a:t>
            </a:r>
            <a:endParaRPr lang="zh-TW" altLang="en-US" sz="6500" dirty="0">
              <a:solidFill>
                <a:srgbClr val="0070C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7D693EF-96DA-13C2-CFB4-3EE0E35CB980}"/>
              </a:ext>
            </a:extLst>
          </p:cNvPr>
          <p:cNvSpPr>
            <a:spLocks noGrp="1"/>
          </p:cNvSpPr>
          <p:nvPr>
            <p:ph type="title"/>
          </p:nvPr>
        </p:nvSpPr>
        <p:spPr>
          <a:xfrm>
            <a:off x="607381" y="1676400"/>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dirty="0" err="1">
                <a:ln/>
                <a:solidFill>
                  <a:schemeClr val="accent4"/>
                </a:solidFill>
                <a:latin typeface="Arial" panose="020B0604020202020204" pitchFamily="34" charset="0"/>
                <a:cs typeface="Arial" panose="020B0604020202020204" pitchFamily="34" charset="0"/>
              </a:rPr>
              <a:t>Ví</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dụ</a:t>
            </a:r>
            <a:endParaRPr lang="en-US" sz="2400" b="1" dirty="0">
              <a:ln/>
              <a:solidFill>
                <a:schemeClr val="accent4"/>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CE46558-2A5B-CC47-E1BC-522C88753BE1}"/>
              </a:ext>
            </a:extLst>
          </p:cNvPr>
          <p:cNvPicPr>
            <a:picLocks noChangeAspect="1"/>
          </p:cNvPicPr>
          <p:nvPr/>
        </p:nvPicPr>
        <p:blipFill>
          <a:blip r:embed="rId3"/>
          <a:stretch>
            <a:fillRect/>
          </a:stretch>
        </p:blipFill>
        <p:spPr>
          <a:xfrm>
            <a:off x="2209800" y="1447801"/>
            <a:ext cx="5867400" cy="4814118"/>
          </a:xfrm>
          <a:prstGeom prst="rect">
            <a:avLst/>
          </a:prstGeom>
        </p:spPr>
      </p:pic>
    </p:spTree>
    <p:extLst>
      <p:ext uri="{BB962C8B-B14F-4D97-AF65-F5344CB8AC3E}">
        <p14:creationId xmlns:p14="http://schemas.microsoft.com/office/powerpoint/2010/main" val="262098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0970E402-52B8-4FFF-994E-5BC61E9199E0}"/>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4.2 – </a:t>
            </a:r>
            <a:r>
              <a:rPr lang="vi-VN" altLang="zh-TW" sz="4200" dirty="0">
                <a:solidFill>
                  <a:srgbClr val="0070C0"/>
                </a:solidFill>
                <a:latin typeface="Arial" panose="020B0604020202020204" pitchFamily="34" charset="0"/>
                <a:cs typeface="Arial" panose="020B0604020202020204" pitchFamily="34" charset="0"/>
              </a:rPr>
              <a:t>Đường đi ngắn nhất </a:t>
            </a:r>
            <a:endParaRPr lang="en-US" altLang="zh-TW" sz="4200" dirty="0">
              <a:solidFill>
                <a:srgbClr val="0070C0"/>
              </a:solidFill>
              <a:latin typeface="Arial" panose="020B0604020202020204" pitchFamily="34" charset="0"/>
              <a:cs typeface="Arial" panose="020B0604020202020204" pitchFamily="34" charset="0"/>
            </a:endParaRPr>
          </a:p>
          <a:p>
            <a:pPr algn="r">
              <a:lnSpc>
                <a:spcPct val="120000"/>
              </a:lnSpc>
              <a:defRPr/>
            </a:pPr>
            <a:r>
              <a:rPr lang="vi-VN" altLang="zh-TW" sz="4200" dirty="0">
                <a:solidFill>
                  <a:srgbClr val="0070C0"/>
                </a:solidFill>
                <a:latin typeface="Arial" panose="020B0604020202020204" pitchFamily="34" charset="0"/>
                <a:cs typeface="Arial" panose="020B0604020202020204" pitchFamily="34" charset="0"/>
              </a:rPr>
              <a:t>xuất phát từ một đỉnh</a:t>
            </a:r>
            <a:endParaRPr lang="zh-TW" altLang="en-US" sz="6500" dirty="0">
              <a:solidFill>
                <a:srgbClr val="0070C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7D693EF-96DA-13C2-CFB4-3EE0E35CB980}"/>
              </a:ext>
            </a:extLst>
          </p:cNvPr>
          <p:cNvSpPr>
            <a:spLocks noGrp="1"/>
          </p:cNvSpPr>
          <p:nvPr>
            <p:ph type="title"/>
          </p:nvPr>
        </p:nvSpPr>
        <p:spPr>
          <a:xfrm>
            <a:off x="607381" y="1676400"/>
            <a:ext cx="7162800" cy="384529"/>
          </a:xfrm>
        </p:spPr>
        <p:txBody>
          <a:bodyPr>
            <a:noAutofit/>
            <a:scene3d>
              <a:camera prst="orthographicFront"/>
              <a:lightRig rig="soft" dir="t">
                <a:rot lat="0" lon="0" rev="15600000"/>
              </a:lightRig>
            </a:scene3d>
            <a:sp3d extrusionH="57150" prstMaterial="softEdge">
              <a:bevelT w="25400" h="38100"/>
            </a:sp3d>
          </a:bodyPr>
          <a:lstStyle/>
          <a:p>
            <a:pPr algn="l"/>
            <a:r>
              <a:rPr lang="en-US" sz="2400" dirty="0" err="1">
                <a:ln/>
                <a:solidFill>
                  <a:schemeClr val="accent4"/>
                </a:solidFill>
                <a:latin typeface="Arial" panose="020B0604020202020204" pitchFamily="34" charset="0"/>
                <a:cs typeface="Arial" panose="020B0604020202020204" pitchFamily="34" charset="0"/>
              </a:rPr>
              <a:t>Ví</a:t>
            </a:r>
            <a:r>
              <a:rPr lang="en-US" sz="2400" dirty="0">
                <a:ln/>
                <a:solidFill>
                  <a:schemeClr val="accent4"/>
                </a:solidFill>
                <a:latin typeface="Arial" panose="020B0604020202020204" pitchFamily="34" charset="0"/>
                <a:cs typeface="Arial" panose="020B0604020202020204" pitchFamily="34" charset="0"/>
              </a:rPr>
              <a:t> </a:t>
            </a:r>
            <a:r>
              <a:rPr lang="en-US" sz="2400" dirty="0" err="1">
                <a:ln/>
                <a:solidFill>
                  <a:schemeClr val="accent4"/>
                </a:solidFill>
                <a:latin typeface="Arial" panose="020B0604020202020204" pitchFamily="34" charset="0"/>
                <a:cs typeface="Arial" panose="020B0604020202020204" pitchFamily="34" charset="0"/>
              </a:rPr>
              <a:t>dụ</a:t>
            </a:r>
            <a:endParaRPr lang="en-US" sz="2400" b="1" dirty="0">
              <a:ln/>
              <a:solidFill>
                <a:schemeClr val="accent4"/>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408EAA2-D8A8-A944-D434-9A4EC937A48D}"/>
              </a:ext>
            </a:extLst>
          </p:cNvPr>
          <p:cNvPicPr>
            <a:picLocks noChangeAspect="1"/>
          </p:cNvPicPr>
          <p:nvPr/>
        </p:nvPicPr>
        <p:blipFill>
          <a:blip r:embed="rId3"/>
          <a:stretch>
            <a:fillRect/>
          </a:stretch>
        </p:blipFill>
        <p:spPr>
          <a:xfrm>
            <a:off x="2133600" y="1868664"/>
            <a:ext cx="5500687" cy="2812981"/>
          </a:xfrm>
          <a:prstGeom prst="rect">
            <a:avLst/>
          </a:prstGeom>
        </p:spPr>
      </p:pic>
    </p:spTree>
    <p:extLst>
      <p:ext uri="{BB962C8B-B14F-4D97-AF65-F5344CB8AC3E}">
        <p14:creationId xmlns:p14="http://schemas.microsoft.com/office/powerpoint/2010/main" val="492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A92319-759D-4EA4-952A-6B609676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9547"/>
            <a:ext cx="9372600" cy="6317133"/>
          </a:xfrm>
          <a:prstGeom prst="rect">
            <a:avLst/>
          </a:prstGeom>
        </p:spPr>
      </p:pic>
      <p:sp>
        <p:nvSpPr>
          <p:cNvPr id="10" name="Rectangle 9"/>
          <p:cNvSpPr/>
          <p:nvPr/>
        </p:nvSpPr>
        <p:spPr>
          <a:xfrm>
            <a:off x="0" y="1899741"/>
            <a:ext cx="9158468" cy="2185215"/>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99743"/>
            <a:ext cx="7924800" cy="1446550"/>
          </a:xfrm>
          <a:prstGeom prst="rect">
            <a:avLst/>
          </a:prstGeom>
          <a:noFill/>
        </p:spPr>
        <p:txBody>
          <a:bodyPr wrap="square" rtlCol="0">
            <a:spAutoFit/>
          </a:bodyPr>
          <a:lstStyle/>
          <a:p>
            <a:pPr algn="r"/>
            <a:r>
              <a:rPr lang="en-US" sz="4000" dirty="0">
                <a:solidFill>
                  <a:srgbClr val="0070C0"/>
                </a:solidFill>
              </a:rPr>
              <a:t>4.3</a:t>
            </a:r>
          </a:p>
          <a:p>
            <a:pPr algn="r"/>
            <a:r>
              <a:rPr lang="en-US" sz="4800" b="1" dirty="0">
                <a:solidFill>
                  <a:srgbClr val="0070C0"/>
                </a:solidFill>
              </a:rPr>
              <a:t>THUẬT TOÁN FORD-BELLMAN</a:t>
            </a:r>
          </a:p>
        </p:txBody>
      </p:sp>
    </p:spTree>
    <p:extLst>
      <p:ext uri="{BB962C8B-B14F-4D97-AF65-F5344CB8AC3E}">
        <p14:creationId xmlns:p14="http://schemas.microsoft.com/office/powerpoint/2010/main" val="38814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54440" y="2351004"/>
            <a:ext cx="8405930" cy="327311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8640" indent="-548640" algn="just">
              <a:lnSpc>
                <a:spcPct val="150000"/>
              </a:lnSpc>
              <a:spcBef>
                <a:spcPts val="0"/>
              </a:spcBef>
              <a:buFont typeface="Wingdings" panose="05000000000000000000" pitchFamily="2" charset="2"/>
              <a:buChar char="&amp;"/>
            </a:pPr>
            <a:endParaRPr lang="en-US" sz="2100"/>
          </a:p>
          <a:p>
            <a:pPr marL="0" indent="0" algn="just">
              <a:lnSpc>
                <a:spcPct val="150000"/>
              </a:lnSpc>
              <a:spcBef>
                <a:spcPts val="0"/>
              </a:spcBef>
              <a:buNone/>
            </a:pPr>
            <a:endParaRPr lang="en-US" sz="2100"/>
          </a:p>
          <a:p>
            <a:pPr marL="548640" indent="-548640" algn="just">
              <a:lnSpc>
                <a:spcPct val="150000"/>
              </a:lnSpc>
              <a:spcBef>
                <a:spcPts val="0"/>
              </a:spcBef>
              <a:buFont typeface="Wingdings" panose="05000000000000000000" pitchFamily="2" charset="2"/>
              <a:buChar char="&amp;"/>
            </a:pPr>
            <a:endParaRPr lang="en-US" sz="2100"/>
          </a:p>
          <a:p>
            <a:pPr marL="548640" indent="-548640" algn="just">
              <a:lnSpc>
                <a:spcPct val="150000"/>
              </a:lnSpc>
              <a:spcBef>
                <a:spcPts val="0"/>
              </a:spcBef>
              <a:buFont typeface="Wingdings" panose="05000000000000000000" pitchFamily="2" charset="2"/>
              <a:buChar char="&amp;"/>
            </a:pPr>
            <a:endParaRPr lang="en-US" sz="2100"/>
          </a:p>
          <a:p>
            <a:pPr marL="548640" indent="-548640" algn="just">
              <a:lnSpc>
                <a:spcPct val="150000"/>
              </a:lnSpc>
              <a:spcBef>
                <a:spcPts val="0"/>
              </a:spcBef>
              <a:buFont typeface="Wingdings" panose="05000000000000000000" pitchFamily="2" charset="2"/>
              <a:buChar char="&amp;"/>
            </a:pPr>
            <a:endParaRPr lang="en-US" sz="2100"/>
          </a:p>
          <a:p>
            <a:pPr marL="0" indent="0" algn="just">
              <a:lnSpc>
                <a:spcPct val="150000"/>
              </a:lnSpc>
              <a:spcBef>
                <a:spcPts val="0"/>
              </a:spcBef>
              <a:buNone/>
            </a:pPr>
            <a:endParaRPr lang="en-US" sz="2100"/>
          </a:p>
          <a:p>
            <a:pPr marL="0" indent="0" algn="just">
              <a:lnSpc>
                <a:spcPct val="150000"/>
              </a:lnSpc>
              <a:spcBef>
                <a:spcPts val="0"/>
              </a:spcBef>
              <a:buNone/>
            </a:pPr>
            <a:endParaRPr lang="en-US" sz="2100"/>
          </a:p>
          <a:p>
            <a:pPr marL="0" indent="0" algn="just">
              <a:lnSpc>
                <a:spcPct val="150000"/>
              </a:lnSpc>
              <a:spcBef>
                <a:spcPts val="0"/>
              </a:spcBef>
              <a:buNone/>
            </a:pPr>
            <a:endParaRPr lang="en-US" sz="2100"/>
          </a:p>
          <a:p>
            <a:pPr marL="548640" indent="-548640" algn="just">
              <a:lnSpc>
                <a:spcPct val="150000"/>
              </a:lnSpc>
              <a:spcBef>
                <a:spcPts val="0"/>
              </a:spcBef>
              <a:buFont typeface="Wingdings" panose="05000000000000000000" pitchFamily="2" charset="2"/>
              <a:buChar char="&amp;"/>
            </a:pPr>
            <a:endParaRPr lang="en-US" sz="2100"/>
          </a:p>
        </p:txBody>
      </p:sp>
      <p:sp>
        <p:nvSpPr>
          <p:cNvPr id="6" name="Title 1">
            <a:extLst>
              <a:ext uri="{FF2B5EF4-FFF2-40B4-BE49-F238E27FC236}">
                <a16:creationId xmlns:a16="http://schemas.microsoft.com/office/drawing/2014/main" id="{124171DB-C774-49DD-8014-13A179BC61E1}"/>
              </a:ext>
            </a:extLst>
          </p:cNvPr>
          <p:cNvSpPr txBox="1">
            <a:spLocks/>
          </p:cNvSpPr>
          <p:nvPr/>
        </p:nvSpPr>
        <p:spPr>
          <a:xfrm>
            <a:off x="1981200" y="609600"/>
            <a:ext cx="7162800" cy="838200"/>
          </a:xfrm>
          <a:prstGeom prst="rect">
            <a:avLst/>
          </a:prstGeom>
        </p:spPr>
        <p:txBody>
          <a:bodyPr vert="horz" wrap="square" lIns="91440" tIns="45720" rIns="91440" bIns="45720" numCol="1" rtlCol="0" anchor="ctr" anchorCtr="0" compatLnSpc="1">
            <a:prstTxWarp prst="textNoShape">
              <a:avLst/>
            </a:prstTxWarp>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40E230E0-90E7-4742-AE18-83B969BDA347}"/>
              </a:ext>
            </a:extLst>
          </p:cNvPr>
          <p:cNvSpPr/>
          <p:nvPr/>
        </p:nvSpPr>
        <p:spPr>
          <a:xfrm>
            <a:off x="937865" y="2455813"/>
            <a:ext cx="7063135" cy="2725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31520" indent="-731520" algn="just">
              <a:buFont typeface="Wingdings" panose="05000000000000000000" pitchFamily="2" charset="2"/>
              <a:buChar char="&amp;"/>
            </a:pPr>
            <a:r>
              <a:rPr lang="en-US" sz="4000" dirty="0" err="1">
                <a:solidFill>
                  <a:schemeClr val="tx1"/>
                </a:solidFill>
                <a:latin typeface="Arial" panose="020B0604020202020204" pitchFamily="34" charset="0"/>
                <a:cs typeface="Arial" panose="020B0604020202020204" pitchFamily="34" charset="0"/>
                <a:sym typeface="Symbol" panose="05050102010706020507" pitchFamily="18" charset="2"/>
              </a:rPr>
              <a:t>Khái</a:t>
            </a:r>
            <a:r>
              <a:rPr lang="en-US" sz="40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4000" dirty="0" err="1">
                <a:solidFill>
                  <a:schemeClr val="tx1"/>
                </a:solidFill>
                <a:latin typeface="Arial" panose="020B0604020202020204" pitchFamily="34" charset="0"/>
                <a:cs typeface="Arial" panose="020B0604020202020204" pitchFamily="34" charset="0"/>
                <a:sym typeface="Symbol" panose="05050102010706020507" pitchFamily="18" charset="2"/>
              </a:rPr>
              <a:t>niệm</a:t>
            </a:r>
            <a:r>
              <a:rPr lang="en-US" sz="40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4000" dirty="0" err="1">
                <a:solidFill>
                  <a:schemeClr val="tx1"/>
                </a:solidFill>
                <a:latin typeface="Arial" panose="020B0604020202020204" pitchFamily="34" charset="0"/>
                <a:cs typeface="Arial" panose="020B0604020202020204" pitchFamily="34" charset="0"/>
                <a:sym typeface="Symbol" panose="05050102010706020507" pitchFamily="18" charset="2"/>
              </a:rPr>
              <a:t>về</a:t>
            </a:r>
            <a:r>
              <a:rPr lang="en-US" sz="4000" dirty="0">
                <a:solidFill>
                  <a:schemeClr val="tx1"/>
                </a:solidFill>
                <a:latin typeface="Arial" panose="020B0604020202020204" pitchFamily="34" charset="0"/>
                <a:cs typeface="Arial" panose="020B0604020202020204" pitchFamily="34" charset="0"/>
                <a:sym typeface="Symbol" panose="05050102010706020507" pitchFamily="18" charset="2"/>
              </a:rPr>
              <a:t> chu </a:t>
            </a:r>
            <a:r>
              <a:rPr lang="en-US" sz="4000" dirty="0" err="1">
                <a:solidFill>
                  <a:schemeClr val="tx1"/>
                </a:solidFill>
                <a:latin typeface="Arial" panose="020B0604020202020204" pitchFamily="34" charset="0"/>
                <a:cs typeface="Arial" panose="020B0604020202020204" pitchFamily="34" charset="0"/>
                <a:sym typeface="Symbol" panose="05050102010706020507" pitchFamily="18" charset="2"/>
              </a:rPr>
              <a:t>trình</a:t>
            </a:r>
            <a:r>
              <a:rPr lang="en-US" sz="40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4000" dirty="0" err="1">
                <a:solidFill>
                  <a:schemeClr val="tx1"/>
                </a:solidFill>
                <a:latin typeface="Arial" panose="020B0604020202020204" pitchFamily="34" charset="0"/>
                <a:cs typeface="Arial" panose="020B0604020202020204" pitchFamily="34" charset="0"/>
                <a:sym typeface="Symbol" panose="05050102010706020507" pitchFamily="18" charset="2"/>
              </a:rPr>
              <a:t>âm</a:t>
            </a:r>
            <a:endParaRPr lang="en-US" sz="4000" dirty="0">
              <a:solidFill>
                <a:schemeClr val="tx1"/>
              </a:solidFill>
              <a:latin typeface="Arial" panose="020B0604020202020204" pitchFamily="34" charset="0"/>
              <a:cs typeface="Arial" panose="020B0604020202020204" pitchFamily="34" charset="0"/>
              <a:sym typeface="Symbol" panose="05050102010706020507" pitchFamily="18" charset="2"/>
            </a:endParaRPr>
          </a:p>
          <a:p>
            <a:pPr marL="731520" indent="-731520" algn="just">
              <a:buFont typeface="Wingdings" panose="05000000000000000000" pitchFamily="2" charset="2"/>
              <a:buChar char="&amp;"/>
            </a:pPr>
            <a:r>
              <a:rPr lang="vi-VN" sz="4000" dirty="0">
                <a:solidFill>
                  <a:schemeClr val="tx1"/>
                </a:solidFill>
                <a:latin typeface="Arial" panose="020B0604020202020204" pitchFamily="34" charset="0"/>
                <a:cs typeface="Arial" panose="020B0604020202020204" pitchFamily="34" charset="0"/>
                <a:sym typeface="Symbol" panose="05050102010706020507" pitchFamily="18" charset="2"/>
              </a:rPr>
              <a:t>Ý tưởng của thuật toán.</a:t>
            </a:r>
          </a:p>
          <a:p>
            <a:pPr marL="731520" indent="-731520" algn="just">
              <a:buFont typeface="Wingdings" panose="05000000000000000000" pitchFamily="2" charset="2"/>
              <a:buChar char="&amp;"/>
            </a:pPr>
            <a:r>
              <a:rPr lang="vi-VN" sz="4000" dirty="0">
                <a:solidFill>
                  <a:schemeClr val="tx1"/>
                </a:solidFill>
                <a:latin typeface="Arial" panose="020B0604020202020204" pitchFamily="34" charset="0"/>
                <a:cs typeface="Arial" panose="020B0604020202020204" pitchFamily="34" charset="0"/>
                <a:sym typeface="Symbol" panose="05050102010706020507" pitchFamily="18" charset="2"/>
              </a:rPr>
              <a:t>Cài Đặt</a:t>
            </a:r>
          </a:p>
        </p:txBody>
      </p:sp>
    </p:spTree>
    <p:extLst>
      <p:ext uri="{BB962C8B-B14F-4D97-AF65-F5344CB8AC3E}">
        <p14:creationId xmlns:p14="http://schemas.microsoft.com/office/powerpoint/2010/main" val="342264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524000"/>
            <a:ext cx="8057478" cy="47244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SG" b="1" dirty="0" err="1">
                <a:latin typeface="Arial" panose="020B0604020202020204" pitchFamily="34" charset="0"/>
                <a:cs typeface="Arial" panose="020B0604020202020204" pitchFamily="34" charset="0"/>
              </a:rPr>
              <a:t>Kiến</a:t>
            </a:r>
            <a:r>
              <a:rPr lang="en-SG" b="1" dirty="0">
                <a:latin typeface="Arial" panose="020B0604020202020204" pitchFamily="34" charset="0"/>
                <a:cs typeface="Arial" panose="020B0604020202020204" pitchFamily="34" charset="0"/>
              </a:rPr>
              <a:t> </a:t>
            </a:r>
            <a:r>
              <a:rPr lang="en-SG" b="1" dirty="0" err="1">
                <a:latin typeface="Arial" panose="020B0604020202020204" pitchFamily="34" charset="0"/>
                <a:cs typeface="Arial" panose="020B0604020202020204" pitchFamily="34" charset="0"/>
              </a:rPr>
              <a:t>thức</a:t>
            </a:r>
            <a:r>
              <a:rPr lang="en-SG" b="1"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cần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thiết</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khi</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tìm</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hiểu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về</a:t>
            </a:r>
            <a:r>
              <a:rPr lang="en-SG" dirty="0">
                <a:latin typeface="Arial" panose="020B0604020202020204" pitchFamily="34" charset="0"/>
                <a:cs typeface="Arial" panose="020B0604020202020204" pitchFamily="34" charset="0"/>
              </a:rPr>
              <a:t> ĐƯỜNG ĐI NGẮN NHẤT </a:t>
            </a:r>
            <a:r>
              <a:rPr lang="en-SG" dirty="0" err="1">
                <a:latin typeface="Arial" panose="020B0604020202020204" pitchFamily="34" charset="0"/>
                <a:cs typeface="Arial" panose="020B0604020202020204" pitchFamily="34" charset="0"/>
              </a:rPr>
              <a:t>trong</a:t>
            </a:r>
            <a:r>
              <a:rPr lang="en-SG" dirty="0">
                <a:latin typeface="Arial" panose="020B0604020202020204" pitchFamily="34" charset="0"/>
                <a:cs typeface="Arial" panose="020B0604020202020204" pitchFamily="34" charset="0"/>
              </a:rPr>
              <a:t> ĐỒ THỊ:</a:t>
            </a:r>
          </a:p>
          <a:p>
            <a:pPr>
              <a:buFontTx/>
              <a:buChar char="-"/>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CTDL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bản.</a:t>
            </a:r>
            <a:endParaRPr lang="en-SG" dirty="0">
              <a:latin typeface="Arial" panose="020B0604020202020204" pitchFamily="34" charset="0"/>
              <a:cs typeface="Arial" panose="020B0604020202020204" pitchFamily="34" charset="0"/>
            </a:endParaRPr>
          </a:p>
          <a:p>
            <a:pPr lvl="0">
              <a:buFontTx/>
              <a:buChar char="-"/>
            </a:pPr>
            <a:r>
              <a:rPr lang="en-SG" dirty="0" err="1">
                <a:latin typeface="Arial" panose="020B0604020202020204" pitchFamily="34" charset="0"/>
                <a:cs typeface="Arial" panose="020B0604020202020204" pitchFamily="34" charset="0"/>
              </a:rPr>
              <a:t>Kiểu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dữ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liệu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cơ</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bản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dữ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liệu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lưu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trữ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trong</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máy</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tính</a:t>
            </a:r>
            <a:r>
              <a:rPr lang="en-SG" dirty="0">
                <a:latin typeface="Arial" panose="020B0604020202020204" pitchFamily="34" charset="0"/>
                <a:cs typeface="Arial" panose="020B0604020202020204" pitchFamily="34" charset="0"/>
              </a:rPr>
              <a:t>.</a:t>
            </a:r>
          </a:p>
          <a:p>
            <a:pPr lvl="0">
              <a:buFontTx/>
              <a:buChar char="-"/>
            </a:pPr>
            <a:r>
              <a:rPr lang="en-SG" dirty="0" err="1">
                <a:latin typeface="Arial" panose="020B0604020202020204" pitchFamily="34" charset="0"/>
                <a:cs typeface="Arial" panose="020B0604020202020204" pitchFamily="34" charset="0"/>
              </a:rPr>
              <a:t>Các</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kiến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th</a:t>
            </a:r>
            <a:r>
              <a:rPr lang="en-US" dirty="0" err="1">
                <a:latin typeface="Arial" panose="020B0604020202020204" pitchFamily="34" charset="0"/>
                <a:cs typeface="Arial" panose="020B0604020202020204" pitchFamily="34" charset="0"/>
              </a:rPr>
              <a:t>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&amp;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pPr lvl="0">
              <a:buFontTx/>
              <a:buChar char="-"/>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a:t>
            </a:r>
          </a:p>
          <a:p>
            <a:pPr marL="0" lvl="0" indent="0">
              <a:buNone/>
            </a:pPr>
            <a:r>
              <a:rPr lang="en-US" b="1" dirty="0" err="1">
                <a:latin typeface="Arial" panose="020B0604020202020204" pitchFamily="34" charset="0"/>
                <a:cs typeface="Arial" panose="020B0604020202020204" pitchFamily="34" charset="0"/>
              </a:rPr>
              <a:t>Kỹ</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a:t>
            </a:r>
          </a:p>
          <a:p>
            <a:pPr lvl="0">
              <a:buFontTx/>
              <a:buChar char="-"/>
            </a:pP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Visual Studio 2010</a:t>
            </a:r>
          </a:p>
          <a:p>
            <a:pPr lvl="0">
              <a:buFontTx/>
              <a:buChar char="-"/>
            </a:pP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C++</a:t>
            </a:r>
            <a:endParaRPr lang="en-SG" dirty="0">
              <a:latin typeface="Arial" panose="020B0604020202020204" pitchFamily="34" charset="0"/>
              <a:cs typeface="Arial" panose="020B0604020202020204" pitchFamily="34" charset="0"/>
            </a:endParaRPr>
          </a:p>
          <a:p>
            <a:pPr marL="0" lvl="0" indent="0">
              <a:buNone/>
            </a:pPr>
            <a:endParaRPr lang="en-SG" dirty="0">
              <a:latin typeface="Arial" panose="020B0604020202020204" pitchFamily="34" charset="0"/>
              <a:cs typeface="Arial" panose="020B0604020202020204" pitchFamily="34" charset="0"/>
            </a:endParaRPr>
          </a:p>
        </p:txBody>
      </p:sp>
      <p:sp>
        <p:nvSpPr>
          <p:cNvPr id="4"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4000" dirty="0" err="1">
                <a:solidFill>
                  <a:srgbClr val="0070C0"/>
                </a:solidFill>
                <a:latin typeface="Arial" panose="020B0604020202020204" pitchFamily="34" charset="0"/>
                <a:cs typeface="Arial" panose="020B0604020202020204" pitchFamily="34" charset="0"/>
              </a:rPr>
              <a:t>Mở</a:t>
            </a:r>
            <a:r>
              <a:rPr lang="en-US" altLang="zh-TW" sz="4000" dirty="0">
                <a:solidFill>
                  <a:srgbClr val="0070C0"/>
                </a:solidFill>
                <a:latin typeface="Arial" panose="020B0604020202020204" pitchFamily="34" charset="0"/>
                <a:cs typeface="Arial" panose="020B0604020202020204" pitchFamily="34" charset="0"/>
              </a:rPr>
              <a:t> </a:t>
            </a:r>
            <a:r>
              <a:rPr lang="en-US" altLang="zh-TW" sz="4000" dirty="0" err="1">
                <a:solidFill>
                  <a:srgbClr val="0070C0"/>
                </a:solidFill>
                <a:latin typeface="Arial" panose="020B0604020202020204" pitchFamily="34" charset="0"/>
                <a:cs typeface="Arial" panose="020B0604020202020204" pitchFamily="34" charset="0"/>
              </a:rPr>
              <a:t>đầu</a:t>
            </a:r>
            <a:endParaRPr lang="zh-TW" altLang="en-US" sz="4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70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2069054"/>
            <a:ext cx="8077850"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48640" indent="-548640" algn="just">
              <a:lnSpc>
                <a:spcPct val="150000"/>
              </a:lnSpc>
              <a:buFont typeface="Wingdings" panose="05000000000000000000" pitchFamily="2" charset="2"/>
              <a:buChar char="&amp;"/>
            </a:pPr>
            <a:r>
              <a:rPr lang="vi-VN" sz="2400" dirty="0">
                <a:solidFill>
                  <a:schemeClr val="tx1"/>
                </a:solidFill>
                <a:sym typeface="Symbol" panose="05050102010706020507" pitchFamily="18" charset="2"/>
              </a:rPr>
              <a:t>Thuật toán Bellman-Ford dùng để giải quyết bài toán đường đi ngắn nhất một nguồn (Single-source shortest path), đồ thị có thể có trọng số âm.</a:t>
            </a:r>
            <a:endParaRPr lang="en-US" sz="2400" dirty="0">
              <a:solidFill>
                <a:schemeClr val="tx1"/>
              </a:solidFill>
              <a:sym typeface="Symbol" panose="05050102010706020507" pitchFamily="18" charset="2"/>
            </a:endParaRPr>
          </a:p>
          <a:p>
            <a:pPr marL="548640" indent="-548640" algn="just">
              <a:lnSpc>
                <a:spcPct val="150000"/>
              </a:lnSpc>
              <a:buFont typeface="Wingdings" panose="05000000000000000000" pitchFamily="2" charset="2"/>
              <a:buChar char="&amp;"/>
            </a:pPr>
            <a:endParaRPr lang="en-US" sz="24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59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2069054"/>
            <a:ext cx="8077850"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dirty="0">
                <a:solidFill>
                  <a:schemeClr val="tx1"/>
                </a:solidFill>
                <a:sym typeface="Symbol" panose="05050102010706020507" pitchFamily="18" charset="2"/>
              </a:rPr>
              <a:t>Cho đồ thị có hướng N đỉnh và M cạnh, và một đỉnh nguồn là đỉnh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 Mỗi cạnh có trọng số nguyên. Trọng số này có thể âm hoặc dương hoặc bằng 0. Với mỗi đỉnh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 từ 1 đến N. Yêu cầu xuất kết quả tại mỗi đỉnh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 như sau:</a:t>
            </a:r>
          </a:p>
          <a:p>
            <a:pPr marL="548640" indent="-548640" algn="just">
              <a:buFont typeface="Wingdings" panose="05000000000000000000" pitchFamily="2" charset="2"/>
              <a:buChar char="&amp;"/>
            </a:pPr>
            <a:r>
              <a:rPr lang="vi-VN" sz="2000" dirty="0">
                <a:solidFill>
                  <a:schemeClr val="tx1"/>
                </a:solidFill>
                <a:sym typeface="Symbol" panose="05050102010706020507" pitchFamily="18" charset="2"/>
              </a:rPr>
              <a:t>Nếu không tồn tại đường đi từ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 đến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 thì in ra: Impossible</a:t>
            </a:r>
          </a:p>
          <a:p>
            <a:pPr marL="548640" indent="-548640" algn="just">
              <a:buFont typeface="Wingdings" panose="05000000000000000000" pitchFamily="2" charset="2"/>
              <a:buChar char="&amp;"/>
            </a:pPr>
            <a:r>
              <a:rPr lang="vi-VN" sz="2000" dirty="0">
                <a:solidFill>
                  <a:schemeClr val="tx1"/>
                </a:solidFill>
                <a:sym typeface="Symbol" panose="05050102010706020507" pitchFamily="18" charset="2"/>
              </a:rPr>
              <a:t>Nếu tồn tại đường đi từ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 đến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 nhưng không có đường đi ngắn nhất in ra: -Infinity</a:t>
            </a:r>
          </a:p>
          <a:p>
            <a:pPr marL="548640" indent="-548640" algn="just">
              <a:buFont typeface="Wingdings" panose="05000000000000000000" pitchFamily="2" charset="2"/>
              <a:buChar char="&amp;"/>
            </a:pPr>
            <a:r>
              <a:rPr lang="vi-VN" sz="2000" dirty="0">
                <a:solidFill>
                  <a:schemeClr val="tx1"/>
                </a:solidFill>
                <a:sym typeface="Symbol" panose="05050102010706020507" pitchFamily="18" charset="2"/>
              </a:rPr>
              <a:t>Trường hợp còn lại in ra đường đi ngắn nhất từ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 đến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a:t>
            </a:r>
          </a:p>
          <a:p>
            <a:pPr algn="just"/>
            <a:endParaRPr lang="en-US" sz="20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Bài</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spTree>
    <p:extLst>
      <p:ext uri="{BB962C8B-B14F-4D97-AF65-F5344CB8AC3E}">
        <p14:creationId xmlns:p14="http://schemas.microsoft.com/office/powerpoint/2010/main" val="14899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2069054"/>
            <a:ext cx="8077850"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b="1" dirty="0">
                <a:solidFill>
                  <a:schemeClr val="tx1"/>
                </a:solidFill>
                <a:sym typeface="Symbol" panose="05050102010706020507" pitchFamily="18" charset="2"/>
              </a:rPr>
              <a:t>Input: </a:t>
            </a:r>
            <a:r>
              <a:rPr lang="vi-VN" sz="2000" dirty="0">
                <a:solidFill>
                  <a:schemeClr val="tx1"/>
                </a:solidFill>
                <a:sym typeface="Symbol" panose="05050102010706020507" pitchFamily="18" charset="2"/>
              </a:rPr>
              <a:t>Dòng đầu tiên gồm 3 số nguyên N,M,S. </a:t>
            </a:r>
            <a:endParaRPr lang="en-US" sz="2000" dirty="0">
              <a:solidFill>
                <a:schemeClr val="tx1"/>
              </a:solidFill>
              <a:sym typeface="Symbol" panose="05050102010706020507" pitchFamily="18" charset="2"/>
            </a:endParaRPr>
          </a:p>
          <a:p>
            <a:pPr algn="just"/>
            <a:r>
              <a:rPr lang="vi-VN" sz="2000" dirty="0">
                <a:solidFill>
                  <a:schemeClr val="tx1"/>
                </a:solidFill>
                <a:sym typeface="Symbol" panose="05050102010706020507" pitchFamily="18" charset="2"/>
              </a:rPr>
              <a:t>M dòng tiếp theo, mỗi dòng gồm ba số nguyên u,v,Wu</a:t>
            </a:r>
            <a:r>
              <a:rPr lang="en-US" sz="2000" dirty="0">
                <a:solidFill>
                  <a:schemeClr val="tx1"/>
                </a:solidFill>
                <a:sym typeface="Symbol" panose="05050102010706020507" pitchFamily="18" charset="2"/>
              </a:rPr>
              <a:t> (</a:t>
            </a:r>
            <a:r>
              <a:rPr lang="vi-VN" sz="2000" dirty="0">
                <a:solidFill>
                  <a:schemeClr val="tx1"/>
                </a:solidFill>
                <a:sym typeface="Symbol" panose="05050102010706020507" pitchFamily="18" charset="2"/>
              </a:rPr>
              <a:t>v biểu diễn một cạnh một chiều từ u đến v với trọng số là Wu,v</a:t>
            </a:r>
            <a:r>
              <a:rPr lang="en-US" sz="2000" dirty="0">
                <a:solidFill>
                  <a:schemeClr val="tx1"/>
                </a:solidFill>
                <a:sym typeface="Symbol" panose="05050102010706020507" pitchFamily="18" charset="2"/>
              </a:rPr>
              <a:t>)</a:t>
            </a:r>
          </a:p>
          <a:p>
            <a:pPr algn="just"/>
            <a:endParaRPr lang="en-US" sz="2000" dirty="0">
              <a:solidFill>
                <a:schemeClr val="tx1"/>
              </a:solidFill>
              <a:sym typeface="Symbol" panose="05050102010706020507" pitchFamily="18" charset="2"/>
            </a:endParaRPr>
          </a:p>
          <a:p>
            <a:pPr algn="just"/>
            <a:r>
              <a:rPr lang="en-US" sz="2000" dirty="0" err="1">
                <a:solidFill>
                  <a:schemeClr val="tx1"/>
                </a:solidFill>
                <a:sym typeface="Symbol" panose="05050102010706020507" pitchFamily="18" charset="2"/>
              </a:rPr>
              <a:t>Ví</a:t>
            </a:r>
            <a:r>
              <a:rPr lang="en-US" sz="2000" dirty="0">
                <a:solidFill>
                  <a:schemeClr val="tx1"/>
                </a:solidFill>
                <a:sym typeface="Symbol" panose="05050102010706020507" pitchFamily="18" charset="2"/>
              </a:rPr>
              <a:t> </a:t>
            </a:r>
            <a:r>
              <a:rPr lang="en-US" sz="2000" dirty="0" err="1">
                <a:solidFill>
                  <a:schemeClr val="tx1"/>
                </a:solidFill>
                <a:sym typeface="Symbol" panose="05050102010706020507" pitchFamily="18" charset="2"/>
              </a:rPr>
              <a:t>dụ</a:t>
            </a:r>
            <a:r>
              <a:rPr lang="en-US" sz="2000" dirty="0">
                <a:solidFill>
                  <a:schemeClr val="tx1"/>
                </a:solidFill>
                <a:sym typeface="Symbol" panose="05050102010706020507" pitchFamily="18" charset="2"/>
              </a:rPr>
              <a:t>:</a:t>
            </a:r>
            <a:endParaRPr lang="en-US" sz="24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Bài</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pic>
        <p:nvPicPr>
          <p:cNvPr id="4" name="Picture 3">
            <a:extLst>
              <a:ext uri="{FF2B5EF4-FFF2-40B4-BE49-F238E27FC236}">
                <a16:creationId xmlns:a16="http://schemas.microsoft.com/office/drawing/2014/main" id="{86D0AAAE-89AF-5B90-7F33-47361ACA3773}"/>
              </a:ext>
            </a:extLst>
          </p:cNvPr>
          <p:cNvPicPr>
            <a:picLocks noChangeAspect="1"/>
          </p:cNvPicPr>
          <p:nvPr/>
        </p:nvPicPr>
        <p:blipFill>
          <a:blip r:embed="rId2"/>
          <a:stretch>
            <a:fillRect/>
          </a:stretch>
        </p:blipFill>
        <p:spPr>
          <a:xfrm>
            <a:off x="2127738" y="3429000"/>
            <a:ext cx="6401731" cy="2236749"/>
          </a:xfrm>
          <a:prstGeom prst="rect">
            <a:avLst/>
          </a:prstGeom>
        </p:spPr>
      </p:pic>
    </p:spTree>
    <p:extLst>
      <p:ext uri="{BB962C8B-B14F-4D97-AF65-F5344CB8AC3E}">
        <p14:creationId xmlns:p14="http://schemas.microsoft.com/office/powerpoint/2010/main" val="392832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2069054"/>
            <a:ext cx="8077850"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b="1" dirty="0">
                <a:solidFill>
                  <a:schemeClr val="tx1"/>
                </a:solidFill>
                <a:sym typeface="Symbol" panose="05050102010706020507" pitchFamily="18" charset="2"/>
              </a:rPr>
              <a:t>Output: </a:t>
            </a:r>
            <a:r>
              <a:rPr lang="vi-VN" sz="2000" dirty="0">
                <a:solidFill>
                  <a:schemeClr val="tx1"/>
                </a:solidFill>
                <a:sym typeface="Symbol" panose="05050102010706020507" pitchFamily="18" charset="2"/>
              </a:rPr>
              <a:t>gồm N dòng cho biết đường đi ngắn nhất từ đỉnh S đến các đỉnh từ 0 đến N−1</a:t>
            </a:r>
            <a:endParaRPr lang="en-US" sz="2000" dirty="0">
              <a:solidFill>
                <a:schemeClr val="tx1"/>
              </a:solidFill>
              <a:sym typeface="Symbol" panose="05050102010706020507" pitchFamily="18" charset="2"/>
            </a:endParaRPr>
          </a:p>
          <a:p>
            <a:pPr algn="just"/>
            <a:endParaRPr lang="en-US" sz="2000" dirty="0">
              <a:solidFill>
                <a:schemeClr val="tx1"/>
              </a:solidFill>
              <a:sym typeface="Symbol" panose="05050102010706020507" pitchFamily="18" charset="2"/>
            </a:endParaRPr>
          </a:p>
          <a:p>
            <a:pPr algn="just"/>
            <a:endParaRPr lang="en-US" sz="2000" dirty="0">
              <a:solidFill>
                <a:schemeClr val="tx1"/>
              </a:solidFill>
              <a:sym typeface="Symbol" panose="05050102010706020507" pitchFamily="18" charset="2"/>
            </a:endParaRPr>
          </a:p>
          <a:p>
            <a:pPr algn="just"/>
            <a:r>
              <a:rPr lang="en-US" sz="2000" dirty="0" err="1">
                <a:solidFill>
                  <a:schemeClr val="tx1"/>
                </a:solidFill>
                <a:sym typeface="Symbol" panose="05050102010706020507" pitchFamily="18" charset="2"/>
              </a:rPr>
              <a:t>Ví</a:t>
            </a:r>
            <a:r>
              <a:rPr lang="en-US" sz="2000" dirty="0">
                <a:solidFill>
                  <a:schemeClr val="tx1"/>
                </a:solidFill>
                <a:sym typeface="Symbol" panose="05050102010706020507" pitchFamily="18" charset="2"/>
              </a:rPr>
              <a:t> </a:t>
            </a:r>
            <a:r>
              <a:rPr lang="en-US" sz="2000" dirty="0" err="1">
                <a:solidFill>
                  <a:schemeClr val="tx1"/>
                </a:solidFill>
                <a:sym typeface="Symbol" panose="05050102010706020507" pitchFamily="18" charset="2"/>
              </a:rPr>
              <a:t>dụ</a:t>
            </a:r>
            <a:r>
              <a:rPr lang="en-US" sz="2000" dirty="0">
                <a:solidFill>
                  <a:schemeClr val="tx1"/>
                </a:solidFill>
                <a:sym typeface="Symbol" panose="05050102010706020507" pitchFamily="18" charset="2"/>
              </a:rPr>
              <a:t>:</a:t>
            </a:r>
            <a:endParaRPr lang="en-US" sz="24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Bài</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pic>
        <p:nvPicPr>
          <p:cNvPr id="7" name="Picture 6">
            <a:extLst>
              <a:ext uri="{FF2B5EF4-FFF2-40B4-BE49-F238E27FC236}">
                <a16:creationId xmlns:a16="http://schemas.microsoft.com/office/drawing/2014/main" id="{21C2EF92-F7B6-941F-3446-7A822CAFD470}"/>
              </a:ext>
            </a:extLst>
          </p:cNvPr>
          <p:cNvPicPr>
            <a:picLocks noChangeAspect="1"/>
          </p:cNvPicPr>
          <p:nvPr/>
        </p:nvPicPr>
        <p:blipFill>
          <a:blip r:embed="rId2"/>
          <a:stretch>
            <a:fillRect/>
          </a:stretch>
        </p:blipFill>
        <p:spPr>
          <a:xfrm>
            <a:off x="2057400" y="3568144"/>
            <a:ext cx="6507238" cy="2172756"/>
          </a:xfrm>
          <a:prstGeom prst="rect">
            <a:avLst/>
          </a:prstGeom>
        </p:spPr>
      </p:pic>
    </p:spTree>
    <p:extLst>
      <p:ext uri="{BB962C8B-B14F-4D97-AF65-F5344CB8AC3E}">
        <p14:creationId xmlns:p14="http://schemas.microsoft.com/office/powerpoint/2010/main" val="100107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2069054"/>
            <a:ext cx="8311381"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dirty="0">
                <a:solidFill>
                  <a:schemeClr val="tx1"/>
                </a:solidFill>
                <a:sym typeface="Symbol" panose="05050102010706020507" pitchFamily="18" charset="2"/>
              </a:rPr>
              <a:t>Chu trình âm là một chu trình trong đó tổng trọng số các cạnh là số âm. Ví dụ trong hình dưới, ta có một chu trình âm 0→1→2 có tổng trọng số là 7−9+1=−1</a:t>
            </a:r>
            <a:endParaRPr lang="en-US" sz="20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Khái</a:t>
            </a:r>
            <a:r>
              <a:rPr lang="en-US" sz="2700" b="1" dirty="0">
                <a:ln/>
                <a:solidFill>
                  <a:schemeClr val="accent4"/>
                </a:solidFill>
              </a:rPr>
              <a:t> </a:t>
            </a:r>
            <a:r>
              <a:rPr lang="en-US" sz="2700" b="1" dirty="0" err="1">
                <a:ln/>
                <a:solidFill>
                  <a:schemeClr val="accent4"/>
                </a:solidFill>
              </a:rPr>
              <a:t>niệm</a:t>
            </a:r>
            <a:r>
              <a:rPr lang="en-US" sz="2700" b="1" dirty="0">
                <a:ln/>
                <a:solidFill>
                  <a:schemeClr val="accent4"/>
                </a:solidFill>
              </a:rPr>
              <a:t> chu </a:t>
            </a:r>
            <a:r>
              <a:rPr lang="en-US" sz="2700" b="1" dirty="0" err="1">
                <a:ln/>
                <a:solidFill>
                  <a:schemeClr val="accent4"/>
                </a:solidFill>
              </a:rPr>
              <a:t>trình</a:t>
            </a:r>
            <a:r>
              <a:rPr lang="en-US" sz="2700" b="1" dirty="0">
                <a:ln/>
                <a:solidFill>
                  <a:schemeClr val="accent4"/>
                </a:solidFill>
              </a:rPr>
              <a:t> </a:t>
            </a:r>
            <a:r>
              <a:rPr lang="en-US" sz="2700" b="1" dirty="0" err="1">
                <a:ln/>
                <a:solidFill>
                  <a:schemeClr val="accent4"/>
                </a:solidFill>
              </a:rPr>
              <a:t>không</a:t>
            </a:r>
            <a:r>
              <a:rPr lang="en-US" sz="2700" b="1" dirty="0">
                <a:ln/>
                <a:solidFill>
                  <a:schemeClr val="accent4"/>
                </a:solidFill>
              </a:rPr>
              <a:t> </a:t>
            </a:r>
            <a:r>
              <a:rPr lang="en-US" sz="2700" b="1" dirty="0" err="1">
                <a:ln/>
                <a:solidFill>
                  <a:schemeClr val="accent4"/>
                </a:solidFill>
              </a:rPr>
              <a:t>âm</a:t>
            </a:r>
            <a:endParaRPr lang="en-US" sz="2700" b="1" dirty="0">
              <a:ln/>
              <a:solidFill>
                <a:schemeClr val="accent4"/>
              </a:solidFill>
            </a:endParaRPr>
          </a:p>
        </p:txBody>
      </p:sp>
      <p:pic>
        <p:nvPicPr>
          <p:cNvPr id="9" name="Picture 8">
            <a:extLst>
              <a:ext uri="{FF2B5EF4-FFF2-40B4-BE49-F238E27FC236}">
                <a16:creationId xmlns:a16="http://schemas.microsoft.com/office/drawing/2014/main" id="{5670E178-9402-508E-8F30-3C1E7A28CD61}"/>
              </a:ext>
            </a:extLst>
          </p:cNvPr>
          <p:cNvPicPr>
            <a:picLocks noChangeAspect="1"/>
          </p:cNvPicPr>
          <p:nvPr/>
        </p:nvPicPr>
        <p:blipFill>
          <a:blip r:embed="rId2"/>
          <a:stretch>
            <a:fillRect/>
          </a:stretch>
        </p:blipFill>
        <p:spPr>
          <a:xfrm>
            <a:off x="2573279" y="2819400"/>
            <a:ext cx="4242945" cy="3324225"/>
          </a:xfrm>
          <a:prstGeom prst="rect">
            <a:avLst/>
          </a:prstGeom>
        </p:spPr>
      </p:pic>
    </p:spTree>
    <p:extLst>
      <p:ext uri="{BB962C8B-B14F-4D97-AF65-F5344CB8AC3E}">
        <p14:creationId xmlns:p14="http://schemas.microsoft.com/office/powerpoint/2010/main" val="302178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1991293"/>
            <a:ext cx="4425181"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dirty="0">
                <a:solidFill>
                  <a:schemeClr val="tx1"/>
                </a:solidFill>
                <a:sym typeface="Symbol" panose="05050102010706020507" pitchFamily="18" charset="2"/>
              </a:rPr>
              <a:t>Nếu trên đường đi từ u đến v chứa chu trình âm thì độ dài đường đi ngắn nhất từ u đến v sẽ là −∞. Vì vậy nên sự xuất hiện của chu trình âm trong đồ thị sẽ khiến một số cặp đỉnh không tồn tại đường đi ngắn nhất (chỉ tồn tại đường đi có độ dài âm vô cực).</a:t>
            </a:r>
            <a:endParaRPr lang="en-US" sz="2000" b="1" dirty="0">
              <a:solidFill>
                <a:schemeClr val="tx1"/>
              </a:solidFill>
              <a:sym typeface="Symbol" panose="05050102010706020507" pitchFamily="18" charset="2"/>
            </a:endParaRPr>
          </a:p>
          <a:p>
            <a:pPr algn="just"/>
            <a:r>
              <a:rPr lang="vi-VN" sz="2000" b="1" dirty="0">
                <a:solidFill>
                  <a:schemeClr val="tx1"/>
                </a:solidFill>
                <a:sym typeface="Symbol" panose="05050102010706020507" pitchFamily="18" charset="2"/>
              </a:rPr>
              <a:t>Ví dụ: </a:t>
            </a:r>
            <a:r>
              <a:rPr lang="vi-VN" sz="2000" dirty="0">
                <a:solidFill>
                  <a:schemeClr val="tx1"/>
                </a:solidFill>
                <a:sym typeface="Symbol" panose="05050102010706020507" pitchFamily="18" charset="2"/>
              </a:rPr>
              <a:t>Ở đồ thị </a:t>
            </a:r>
            <a:r>
              <a:rPr lang="en-US" sz="2000" dirty="0" err="1">
                <a:solidFill>
                  <a:schemeClr val="tx1"/>
                </a:solidFill>
                <a:sym typeface="Symbol" panose="05050102010706020507" pitchFamily="18" charset="2"/>
              </a:rPr>
              <a:t>bên</a:t>
            </a:r>
            <a:r>
              <a:rPr lang="vi-VN" sz="2000" dirty="0">
                <a:solidFill>
                  <a:schemeClr val="tx1"/>
                </a:solidFill>
                <a:sym typeface="Symbol" panose="05050102010706020507" pitchFamily="18" charset="2"/>
              </a:rPr>
              <a:t>, đường đi ngắn nhất từ </a:t>
            </a:r>
            <a:r>
              <a:rPr lang="vi-VN" sz="2000" b="1" dirty="0">
                <a:solidFill>
                  <a:schemeClr val="tx1"/>
                </a:solidFill>
                <a:sym typeface="Symbol" panose="05050102010706020507" pitchFamily="18" charset="2"/>
              </a:rPr>
              <a:t>4</a:t>
            </a:r>
            <a:r>
              <a:rPr lang="vi-VN" sz="2000" dirty="0">
                <a:solidFill>
                  <a:schemeClr val="tx1"/>
                </a:solidFill>
                <a:sym typeface="Symbol" panose="05050102010706020507" pitchFamily="18" charset="2"/>
              </a:rPr>
              <a:t> đến </a:t>
            </a:r>
            <a:r>
              <a:rPr lang="vi-VN" sz="2000" b="1" dirty="0">
                <a:solidFill>
                  <a:schemeClr val="tx1"/>
                </a:solidFill>
                <a:sym typeface="Symbol" panose="05050102010706020507" pitchFamily="18" charset="2"/>
              </a:rPr>
              <a:t>5</a:t>
            </a:r>
            <a:r>
              <a:rPr lang="vi-VN" sz="2000" dirty="0">
                <a:solidFill>
                  <a:schemeClr val="tx1"/>
                </a:solidFill>
                <a:sym typeface="Symbol" panose="05050102010706020507" pitchFamily="18" charset="2"/>
              </a:rPr>
              <a:t> sẽ có cách đi là vô hạn lần qua chu trình âm đã nhắc đến, sau đó mới đi đến </a:t>
            </a:r>
            <a:r>
              <a:rPr lang="vi-VN" sz="2000" b="1" dirty="0">
                <a:solidFill>
                  <a:schemeClr val="tx1"/>
                </a:solidFill>
                <a:sym typeface="Symbol" panose="05050102010706020507" pitchFamily="18" charset="2"/>
              </a:rPr>
              <a:t>5</a:t>
            </a:r>
            <a:r>
              <a:rPr lang="vi-VN" sz="2000" dirty="0">
                <a:solidFill>
                  <a:schemeClr val="tx1"/>
                </a:solidFill>
                <a:sym typeface="Symbol" panose="05050102010706020507" pitchFamily="18" charset="2"/>
              </a:rPr>
              <a:t>. Như vậy không có đường đi ngắn nhất.</a:t>
            </a:r>
            <a:endParaRPr lang="en-US" sz="20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Khái</a:t>
            </a:r>
            <a:r>
              <a:rPr lang="en-US" sz="2700" b="1" dirty="0">
                <a:ln/>
                <a:solidFill>
                  <a:schemeClr val="accent4"/>
                </a:solidFill>
              </a:rPr>
              <a:t> </a:t>
            </a:r>
            <a:r>
              <a:rPr lang="en-US" sz="2700" b="1" dirty="0" err="1">
                <a:ln/>
                <a:solidFill>
                  <a:schemeClr val="accent4"/>
                </a:solidFill>
              </a:rPr>
              <a:t>niệm</a:t>
            </a:r>
            <a:r>
              <a:rPr lang="en-US" sz="2700" b="1" dirty="0">
                <a:ln/>
                <a:solidFill>
                  <a:schemeClr val="accent4"/>
                </a:solidFill>
              </a:rPr>
              <a:t> chu </a:t>
            </a:r>
            <a:r>
              <a:rPr lang="en-US" sz="2700" b="1" dirty="0" err="1">
                <a:ln/>
                <a:solidFill>
                  <a:schemeClr val="accent4"/>
                </a:solidFill>
              </a:rPr>
              <a:t>trình</a:t>
            </a:r>
            <a:r>
              <a:rPr lang="en-US" sz="2700" b="1" dirty="0">
                <a:ln/>
                <a:solidFill>
                  <a:schemeClr val="accent4"/>
                </a:solidFill>
              </a:rPr>
              <a:t> </a:t>
            </a:r>
            <a:r>
              <a:rPr lang="en-US" sz="2700" b="1" dirty="0" err="1">
                <a:ln/>
                <a:solidFill>
                  <a:schemeClr val="accent4"/>
                </a:solidFill>
              </a:rPr>
              <a:t>không</a:t>
            </a:r>
            <a:r>
              <a:rPr lang="en-US" sz="2700" b="1" dirty="0">
                <a:ln/>
                <a:solidFill>
                  <a:schemeClr val="accent4"/>
                </a:solidFill>
              </a:rPr>
              <a:t> </a:t>
            </a:r>
            <a:r>
              <a:rPr lang="en-US" sz="2700" b="1" dirty="0" err="1">
                <a:ln/>
                <a:solidFill>
                  <a:schemeClr val="accent4"/>
                </a:solidFill>
              </a:rPr>
              <a:t>âm</a:t>
            </a:r>
            <a:endParaRPr lang="en-US" sz="2700" b="1" dirty="0">
              <a:ln/>
              <a:solidFill>
                <a:schemeClr val="accent4"/>
              </a:solidFill>
            </a:endParaRPr>
          </a:p>
        </p:txBody>
      </p:sp>
      <p:pic>
        <p:nvPicPr>
          <p:cNvPr id="5" name="Picture 4">
            <a:extLst>
              <a:ext uri="{FF2B5EF4-FFF2-40B4-BE49-F238E27FC236}">
                <a16:creationId xmlns:a16="http://schemas.microsoft.com/office/drawing/2014/main" id="{089499BC-0B05-092F-97FE-B36D4D147389}"/>
              </a:ext>
            </a:extLst>
          </p:cNvPr>
          <p:cNvPicPr>
            <a:picLocks noChangeAspect="1"/>
          </p:cNvPicPr>
          <p:nvPr/>
        </p:nvPicPr>
        <p:blipFill>
          <a:blip r:embed="rId2"/>
          <a:stretch>
            <a:fillRect/>
          </a:stretch>
        </p:blipFill>
        <p:spPr>
          <a:xfrm>
            <a:off x="4901055" y="2268794"/>
            <a:ext cx="4242945" cy="3324225"/>
          </a:xfrm>
          <a:prstGeom prst="rect">
            <a:avLst/>
          </a:prstGeom>
        </p:spPr>
      </p:pic>
    </p:spTree>
    <p:extLst>
      <p:ext uri="{BB962C8B-B14F-4D97-AF65-F5344CB8AC3E}">
        <p14:creationId xmlns:p14="http://schemas.microsoft.com/office/powerpoint/2010/main" val="232277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1905000"/>
            <a:ext cx="8311381"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dirty="0">
                <a:solidFill>
                  <a:schemeClr val="tx1"/>
                </a:solidFill>
                <a:sym typeface="Symbol" panose="05050102010706020507" pitchFamily="18" charset="2"/>
              </a:rPr>
              <a:t>Xét trường hợp đơn giản hơn, khi đồ thị không có trọng số âm (tức đường đi ngắn nhất luôn tồn tại).</a:t>
            </a:r>
          </a:p>
          <a:p>
            <a:pPr algn="just"/>
            <a:r>
              <a:rPr lang="vi-VN" sz="2000" dirty="0">
                <a:solidFill>
                  <a:schemeClr val="tx1"/>
                </a:solidFill>
                <a:sym typeface="Symbol" panose="05050102010706020507" pitchFamily="18" charset="2"/>
              </a:rPr>
              <a:t>Thuật toán Bellman-Ford sẽ lặp nhiều lần. Ở mỗi vòng lặp, ta sẽ đi qua tất cả các cạnh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v</a:t>
            </a:r>
            <a:r>
              <a:rPr lang="vi-VN" sz="2000" dirty="0">
                <a:solidFill>
                  <a:schemeClr val="tx1"/>
                </a:solidFill>
                <a:sym typeface="Symbol" panose="05050102010706020507" pitchFamily="18" charset="2"/>
              </a:rPr>
              <a:t>) trên đồ thị, so sánh đường đi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v</a:t>
            </a:r>
            <a:r>
              <a:rPr lang="vi-VN" sz="2000" dirty="0">
                <a:solidFill>
                  <a:schemeClr val="tx1"/>
                </a:solidFill>
                <a:sym typeface="Symbol" panose="05050102010706020507" pitchFamily="18" charset="2"/>
              </a:rPr>
              <a:t> đã tìm được với đường đi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v</a:t>
            </a:r>
          </a:p>
          <a:p>
            <a:pPr algn="just"/>
            <a:r>
              <a:rPr lang="en-US" sz="2000" dirty="0">
                <a:solidFill>
                  <a:schemeClr val="tx1"/>
                </a:solidFill>
                <a:sym typeface="Symbol" panose="05050102010706020507" pitchFamily="18" charset="2"/>
              </a:rPr>
              <a:t>V</a:t>
            </a:r>
            <a:r>
              <a:rPr lang="vi-VN" sz="2000" dirty="0">
                <a:solidFill>
                  <a:schemeClr val="tx1"/>
                </a:solidFill>
                <a:sym typeface="Symbol" panose="05050102010706020507" pitchFamily="18" charset="2"/>
              </a:rPr>
              <a:t>òng lặp trên cần thực hiện N−1 lần, </a:t>
            </a:r>
            <a:endParaRPr lang="en-US" sz="2000" dirty="0">
              <a:solidFill>
                <a:schemeClr val="tx1"/>
              </a:solidFill>
              <a:sym typeface="Symbol" panose="05050102010706020507" pitchFamily="18" charset="2"/>
            </a:endParaRPr>
          </a:p>
          <a:p>
            <a:pPr algn="just"/>
            <a:r>
              <a:rPr lang="vi-VN" sz="2000" dirty="0">
                <a:solidFill>
                  <a:schemeClr val="tx1"/>
                </a:solidFill>
                <a:sym typeface="Symbol" panose="05050102010706020507" pitchFamily="18" charset="2"/>
              </a:rPr>
              <a:t>mỗi lần đi qua toàn bộ M cạnh,</a:t>
            </a:r>
            <a:endParaRPr lang="en-US" sz="2000" dirty="0">
              <a:solidFill>
                <a:schemeClr val="tx1"/>
              </a:solidFill>
              <a:sym typeface="Symbol" panose="05050102010706020507" pitchFamily="18" charset="2"/>
            </a:endParaRPr>
          </a:p>
          <a:p>
            <a:pPr algn="just"/>
            <a:r>
              <a:rPr lang="vi-VN" sz="2000" dirty="0">
                <a:solidFill>
                  <a:schemeClr val="tx1"/>
                </a:solidFill>
                <a:sym typeface="Symbol" panose="05050102010706020507" pitchFamily="18" charset="2"/>
              </a:rPr>
              <a:t>là sẽ đủ để tìm đường đi ngắn nhất.</a:t>
            </a:r>
            <a:endParaRPr lang="en-US" sz="2000" dirty="0">
              <a:solidFill>
                <a:schemeClr val="tx1"/>
              </a:solidFill>
              <a:sym typeface="Symbol" panose="05050102010706020507" pitchFamily="18" charset="2"/>
            </a:endParaRPr>
          </a:p>
          <a:p>
            <a:pPr algn="just"/>
            <a:endParaRPr lang="en-US" sz="20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a:ln/>
                <a:solidFill>
                  <a:schemeClr val="accent4"/>
                </a:solidFill>
              </a:rPr>
              <a:t>Ý </a:t>
            </a:r>
            <a:r>
              <a:rPr lang="en-US" sz="2700" b="1" dirty="0" err="1">
                <a:ln/>
                <a:solidFill>
                  <a:schemeClr val="accent4"/>
                </a:solidFill>
              </a:rPr>
              <a:t>tưởng</a:t>
            </a:r>
            <a:r>
              <a:rPr lang="en-US" sz="2700" b="1" dirty="0">
                <a:ln/>
                <a:solidFill>
                  <a:schemeClr val="accent4"/>
                </a:solidFill>
              </a:rPr>
              <a:t> </a:t>
            </a:r>
            <a:r>
              <a:rPr lang="en-US" sz="2700" b="1" dirty="0" err="1">
                <a:ln/>
                <a:solidFill>
                  <a:schemeClr val="accent4"/>
                </a:solidFill>
              </a:rPr>
              <a:t>thuật</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pic>
        <p:nvPicPr>
          <p:cNvPr id="4" name="Picture 3">
            <a:extLst>
              <a:ext uri="{FF2B5EF4-FFF2-40B4-BE49-F238E27FC236}">
                <a16:creationId xmlns:a16="http://schemas.microsoft.com/office/drawing/2014/main" id="{59D8BC2F-888D-0358-DF52-2DB687A11F58}"/>
              </a:ext>
            </a:extLst>
          </p:cNvPr>
          <p:cNvPicPr>
            <a:picLocks noChangeAspect="1"/>
          </p:cNvPicPr>
          <p:nvPr/>
        </p:nvPicPr>
        <p:blipFill>
          <a:blip r:embed="rId3"/>
          <a:stretch>
            <a:fillRect/>
          </a:stretch>
        </p:blipFill>
        <p:spPr>
          <a:xfrm>
            <a:off x="6424698" y="3429000"/>
            <a:ext cx="2238375" cy="2486025"/>
          </a:xfrm>
          <a:prstGeom prst="rect">
            <a:avLst/>
          </a:prstGeom>
        </p:spPr>
      </p:pic>
      <p:sp>
        <p:nvSpPr>
          <p:cNvPr id="7" name="TextBox 6">
            <a:extLst>
              <a:ext uri="{FF2B5EF4-FFF2-40B4-BE49-F238E27FC236}">
                <a16:creationId xmlns:a16="http://schemas.microsoft.com/office/drawing/2014/main" id="{61151A13-D961-2785-A0A0-07FE0E57F20D}"/>
              </a:ext>
            </a:extLst>
          </p:cNvPr>
          <p:cNvSpPr txBox="1"/>
          <p:nvPr/>
        </p:nvSpPr>
        <p:spPr>
          <a:xfrm>
            <a:off x="445757" y="4419600"/>
            <a:ext cx="5723962" cy="1754326"/>
          </a:xfrm>
          <a:prstGeom prst="rect">
            <a:avLst/>
          </a:prstGeom>
          <a:noFill/>
        </p:spPr>
        <p:txBody>
          <a:bodyPr wrap="square">
            <a:spAutoFit/>
          </a:bodyPr>
          <a:lstStyle/>
          <a:p>
            <a:r>
              <a:rPr lang="en-US" b="1" dirty="0" err="1"/>
              <a:t>Ví</a:t>
            </a:r>
            <a:r>
              <a:rPr lang="en-US" b="1" dirty="0"/>
              <a:t> </a:t>
            </a:r>
            <a:r>
              <a:rPr lang="en-US" b="1" dirty="0" err="1"/>
              <a:t>dụ</a:t>
            </a:r>
            <a:r>
              <a:rPr lang="en-US" b="1" dirty="0"/>
              <a:t>:</a:t>
            </a:r>
          </a:p>
          <a:p>
            <a:pPr algn="just"/>
            <a:r>
              <a:rPr lang="vi-VN" dirty="0"/>
              <a:t>Giả sử ta tìm được đường đi từ 1→3 có độ dài là 4, và đường đi từ 1→2 có độ dài là 2. Như vậy ta có thể sử dụng cạnh (2,3) để nối dài đường đi 1→2 thành 1→2→3 có độ dài bằng 3, tốt hơn đường đi trực tiếp 1→3 ta đã tìm được.</a:t>
            </a:r>
            <a:endParaRPr lang="en-US" dirty="0"/>
          </a:p>
        </p:txBody>
      </p:sp>
    </p:spTree>
    <p:extLst>
      <p:ext uri="{BB962C8B-B14F-4D97-AF65-F5344CB8AC3E}">
        <p14:creationId xmlns:p14="http://schemas.microsoft.com/office/powerpoint/2010/main" val="22506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1619" y="1905000"/>
            <a:ext cx="8311381" cy="3723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vi-VN" sz="2000" dirty="0">
                <a:solidFill>
                  <a:schemeClr val="tx1"/>
                </a:solidFill>
                <a:sym typeface="Symbol" panose="05050102010706020507" pitchFamily="18" charset="2"/>
              </a:rPr>
              <a:t>Xét trường hợp đơn giản hơn, khi đồ thị không có trọng số âm (tức đường đi ngắn nhất luôn tồn tại).</a:t>
            </a:r>
          </a:p>
          <a:p>
            <a:pPr algn="just"/>
            <a:r>
              <a:rPr lang="vi-VN" sz="2000" dirty="0">
                <a:solidFill>
                  <a:schemeClr val="tx1"/>
                </a:solidFill>
                <a:sym typeface="Symbol" panose="05050102010706020507" pitchFamily="18" charset="2"/>
              </a:rPr>
              <a:t>Thuật toán Bellman-Ford sẽ lặp nhiều lần. Ở mỗi vòng lặp, ta sẽ đi qua tất cả các cạnh (</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v</a:t>
            </a:r>
            <a:r>
              <a:rPr lang="vi-VN" sz="2000" dirty="0">
                <a:solidFill>
                  <a:schemeClr val="tx1"/>
                </a:solidFill>
                <a:sym typeface="Symbol" panose="05050102010706020507" pitchFamily="18" charset="2"/>
              </a:rPr>
              <a:t>) trên đồ thị, so sánh đường đi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v</a:t>
            </a:r>
            <a:r>
              <a:rPr lang="vi-VN" sz="2000" dirty="0">
                <a:solidFill>
                  <a:schemeClr val="tx1"/>
                </a:solidFill>
                <a:sym typeface="Symbol" panose="05050102010706020507" pitchFamily="18" charset="2"/>
              </a:rPr>
              <a:t> đã tìm được với đường đi </a:t>
            </a:r>
            <a:r>
              <a:rPr lang="en-US" sz="2000" dirty="0">
                <a:solidFill>
                  <a:schemeClr val="tx1"/>
                </a:solidFill>
                <a:sym typeface="Symbol" panose="05050102010706020507" pitchFamily="18" charset="2"/>
              </a:rPr>
              <a:t>s</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u</a:t>
            </a:r>
            <a:r>
              <a:rPr lang="vi-VN" sz="2000" dirty="0">
                <a:solidFill>
                  <a:schemeClr val="tx1"/>
                </a:solidFill>
                <a:sym typeface="Symbol" panose="05050102010706020507" pitchFamily="18" charset="2"/>
              </a:rPr>
              <a:t>→</a:t>
            </a:r>
            <a:r>
              <a:rPr lang="en-US" sz="2000" dirty="0">
                <a:solidFill>
                  <a:schemeClr val="tx1"/>
                </a:solidFill>
                <a:sym typeface="Symbol" panose="05050102010706020507" pitchFamily="18" charset="2"/>
              </a:rPr>
              <a:t>v</a:t>
            </a:r>
          </a:p>
          <a:p>
            <a:pPr algn="just"/>
            <a:r>
              <a:rPr lang="en-US" sz="2000" dirty="0">
                <a:solidFill>
                  <a:schemeClr val="tx1"/>
                </a:solidFill>
                <a:sym typeface="Symbol" panose="05050102010706020507" pitchFamily="18" charset="2"/>
              </a:rPr>
              <a:t>V</a:t>
            </a:r>
            <a:r>
              <a:rPr lang="vi-VN" sz="2000" dirty="0">
                <a:solidFill>
                  <a:schemeClr val="tx1"/>
                </a:solidFill>
                <a:sym typeface="Symbol" panose="05050102010706020507" pitchFamily="18" charset="2"/>
              </a:rPr>
              <a:t>òng lặp trên cần thực hiện N−1 lần, </a:t>
            </a:r>
            <a:endParaRPr lang="en-US" sz="2000" dirty="0">
              <a:solidFill>
                <a:schemeClr val="tx1"/>
              </a:solidFill>
              <a:sym typeface="Symbol" panose="05050102010706020507" pitchFamily="18" charset="2"/>
            </a:endParaRPr>
          </a:p>
          <a:p>
            <a:pPr algn="just"/>
            <a:r>
              <a:rPr lang="vi-VN" sz="2000" dirty="0">
                <a:solidFill>
                  <a:schemeClr val="tx1"/>
                </a:solidFill>
                <a:sym typeface="Symbol" panose="05050102010706020507" pitchFamily="18" charset="2"/>
              </a:rPr>
              <a:t>mỗi lần đi qua toàn bộ M cạnh,</a:t>
            </a:r>
            <a:endParaRPr lang="en-US" sz="2000" dirty="0">
              <a:solidFill>
                <a:schemeClr val="tx1"/>
              </a:solidFill>
              <a:sym typeface="Symbol" panose="05050102010706020507" pitchFamily="18" charset="2"/>
            </a:endParaRPr>
          </a:p>
          <a:p>
            <a:pPr algn="just"/>
            <a:r>
              <a:rPr lang="vi-VN" sz="2000" dirty="0">
                <a:solidFill>
                  <a:schemeClr val="tx1"/>
                </a:solidFill>
                <a:sym typeface="Symbol" panose="05050102010706020507" pitchFamily="18" charset="2"/>
              </a:rPr>
              <a:t>là sẽ đủ để tìm đường đi ngắn nhất.</a:t>
            </a:r>
            <a:endParaRPr lang="en-US" sz="2000" dirty="0">
              <a:solidFill>
                <a:schemeClr val="tx1"/>
              </a:solidFill>
              <a:sym typeface="Symbol" panose="05050102010706020507" pitchFamily="18" charset="2"/>
            </a:endParaRPr>
          </a:p>
          <a:p>
            <a:pPr algn="just"/>
            <a:endParaRPr lang="en-US" sz="2000" dirty="0">
              <a:solidFill>
                <a:schemeClr val="tx1"/>
              </a:solidFill>
              <a:sym typeface="Symbol" panose="05050102010706020507" pitchFamily="18" charset="2"/>
            </a:endParaRPr>
          </a:p>
        </p:txBody>
      </p:sp>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a:ln/>
                <a:solidFill>
                  <a:schemeClr val="accent4"/>
                </a:solidFill>
              </a:rPr>
              <a:t>Ý </a:t>
            </a:r>
            <a:r>
              <a:rPr lang="en-US" sz="2700" b="1" dirty="0" err="1">
                <a:ln/>
                <a:solidFill>
                  <a:schemeClr val="accent4"/>
                </a:solidFill>
              </a:rPr>
              <a:t>tưởng</a:t>
            </a:r>
            <a:r>
              <a:rPr lang="en-US" sz="2700" b="1" dirty="0">
                <a:ln/>
                <a:solidFill>
                  <a:schemeClr val="accent4"/>
                </a:solidFill>
              </a:rPr>
              <a:t> </a:t>
            </a:r>
            <a:r>
              <a:rPr lang="en-US" sz="2700" b="1" dirty="0" err="1">
                <a:ln/>
                <a:solidFill>
                  <a:schemeClr val="accent4"/>
                </a:solidFill>
              </a:rPr>
              <a:t>thuật</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pic>
        <p:nvPicPr>
          <p:cNvPr id="4" name="Picture 3">
            <a:extLst>
              <a:ext uri="{FF2B5EF4-FFF2-40B4-BE49-F238E27FC236}">
                <a16:creationId xmlns:a16="http://schemas.microsoft.com/office/drawing/2014/main" id="{59D8BC2F-888D-0358-DF52-2DB687A11F58}"/>
              </a:ext>
            </a:extLst>
          </p:cNvPr>
          <p:cNvPicPr>
            <a:picLocks noChangeAspect="1"/>
          </p:cNvPicPr>
          <p:nvPr/>
        </p:nvPicPr>
        <p:blipFill>
          <a:blip r:embed="rId3"/>
          <a:stretch>
            <a:fillRect/>
          </a:stretch>
        </p:blipFill>
        <p:spPr>
          <a:xfrm>
            <a:off x="6424698" y="3429000"/>
            <a:ext cx="2238375" cy="2486025"/>
          </a:xfrm>
          <a:prstGeom prst="rect">
            <a:avLst/>
          </a:prstGeom>
        </p:spPr>
      </p:pic>
      <p:sp>
        <p:nvSpPr>
          <p:cNvPr id="7" name="TextBox 6">
            <a:extLst>
              <a:ext uri="{FF2B5EF4-FFF2-40B4-BE49-F238E27FC236}">
                <a16:creationId xmlns:a16="http://schemas.microsoft.com/office/drawing/2014/main" id="{61151A13-D961-2785-A0A0-07FE0E57F20D}"/>
              </a:ext>
            </a:extLst>
          </p:cNvPr>
          <p:cNvSpPr txBox="1"/>
          <p:nvPr/>
        </p:nvSpPr>
        <p:spPr>
          <a:xfrm>
            <a:off x="445757" y="4419600"/>
            <a:ext cx="5723962" cy="1754326"/>
          </a:xfrm>
          <a:prstGeom prst="rect">
            <a:avLst/>
          </a:prstGeom>
          <a:noFill/>
        </p:spPr>
        <p:txBody>
          <a:bodyPr wrap="square">
            <a:spAutoFit/>
          </a:bodyPr>
          <a:lstStyle/>
          <a:p>
            <a:r>
              <a:rPr lang="en-US" b="1" dirty="0" err="1"/>
              <a:t>Ví</a:t>
            </a:r>
            <a:r>
              <a:rPr lang="en-US" b="1" dirty="0"/>
              <a:t> </a:t>
            </a:r>
            <a:r>
              <a:rPr lang="en-US" b="1" dirty="0" err="1"/>
              <a:t>dụ</a:t>
            </a:r>
            <a:r>
              <a:rPr lang="en-US" b="1" dirty="0"/>
              <a:t>:</a:t>
            </a:r>
          </a:p>
          <a:p>
            <a:pPr algn="just"/>
            <a:r>
              <a:rPr lang="vi-VN" dirty="0"/>
              <a:t>Giả sử ta tìm được đường đi từ 1→3 có độ dài là 4, và đường đi từ 1→2 có độ dài là 2. Như vậy ta có thể sử dụng cạnh (2,3) để nối dài đường đi 1→2 thành 1→2→3 có độ dài bằng 3, tốt hơn đường đi trực tiếp 1→3 ta đã tìm được.</a:t>
            </a:r>
            <a:endParaRPr lang="en-US" dirty="0"/>
          </a:p>
        </p:txBody>
      </p:sp>
    </p:spTree>
    <p:extLst>
      <p:ext uri="{BB962C8B-B14F-4D97-AF65-F5344CB8AC3E}">
        <p14:creationId xmlns:p14="http://schemas.microsoft.com/office/powerpoint/2010/main" val="395744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2">
            <a:extLst>
              <a:ext uri="{FF2B5EF4-FFF2-40B4-BE49-F238E27FC236}">
                <a16:creationId xmlns:a16="http://schemas.microsoft.com/office/drawing/2014/main" id="{CF51D2A2-FF10-7C02-565A-E1394DB06DD8}"/>
              </a:ext>
            </a:extLst>
          </p:cNvPr>
          <p:cNvGraphicFramePr>
            <a:graphicFrameLocks noGrp="1"/>
          </p:cNvGraphicFramePr>
          <p:nvPr>
            <p:extLst>
              <p:ext uri="{D42A27DB-BD31-4B8C-83A1-F6EECF244321}">
                <p14:modId xmlns:p14="http://schemas.microsoft.com/office/powerpoint/2010/main" val="2163575240"/>
              </p:ext>
            </p:extLst>
          </p:nvPr>
        </p:nvGraphicFramePr>
        <p:xfrm>
          <a:off x="596227" y="2833198"/>
          <a:ext cx="4616312" cy="593226"/>
        </p:xfrm>
        <a:graphic>
          <a:graphicData uri="http://schemas.openxmlformats.org/drawingml/2006/table">
            <a:tbl>
              <a:tblPr bandRow="1">
                <a:tableStyleId>{5C22544A-7EE6-4342-B048-85BDC9FD1C3A}</a:tableStyleId>
              </a:tblPr>
              <a:tblGrid>
                <a:gridCol w="1268270">
                  <a:extLst>
                    <a:ext uri="{9D8B030D-6E8A-4147-A177-3AD203B41FA5}">
                      <a16:colId xmlns:a16="http://schemas.microsoft.com/office/drawing/2014/main" val="3856884077"/>
                    </a:ext>
                  </a:extLst>
                </a:gridCol>
                <a:gridCol w="838200">
                  <a:extLst>
                    <a:ext uri="{9D8B030D-6E8A-4147-A177-3AD203B41FA5}">
                      <a16:colId xmlns:a16="http://schemas.microsoft.com/office/drawing/2014/main" val="2444529155"/>
                    </a:ext>
                  </a:extLst>
                </a:gridCol>
                <a:gridCol w="838200">
                  <a:extLst>
                    <a:ext uri="{9D8B030D-6E8A-4147-A177-3AD203B41FA5}">
                      <a16:colId xmlns:a16="http://schemas.microsoft.com/office/drawing/2014/main" val="3922308969"/>
                    </a:ext>
                  </a:extLst>
                </a:gridCol>
                <a:gridCol w="838200">
                  <a:extLst>
                    <a:ext uri="{9D8B030D-6E8A-4147-A177-3AD203B41FA5}">
                      <a16:colId xmlns:a16="http://schemas.microsoft.com/office/drawing/2014/main" val="4167289568"/>
                    </a:ext>
                  </a:extLst>
                </a:gridCol>
                <a:gridCol w="833442">
                  <a:extLst>
                    <a:ext uri="{9D8B030D-6E8A-4147-A177-3AD203B41FA5}">
                      <a16:colId xmlns:a16="http://schemas.microsoft.com/office/drawing/2014/main" val="4256806443"/>
                    </a:ext>
                  </a:extLst>
                </a:gridCol>
              </a:tblGrid>
              <a:tr h="593226">
                <a:tc>
                  <a:txBody>
                    <a:bodyPr/>
                    <a:lstStyle/>
                    <a:p>
                      <a:pPr algn="ctr"/>
                      <a:r>
                        <a:rPr lang="en-US" dirty="0"/>
                        <a:t>0</a:t>
                      </a:r>
                    </a:p>
                  </a:txBody>
                  <a:tcPr anchor="ctr"/>
                </a:tc>
                <a:tc>
                  <a:txBody>
                    <a:bodyPr/>
                    <a:lstStyle/>
                    <a:p>
                      <a:pPr algn="ctr"/>
                      <a:r>
                        <a:rPr lang="en-US" sz="1800" b="0" i="0" kern="1200" dirty="0">
                          <a:solidFill>
                            <a:schemeClr val="dk1"/>
                          </a:solidFill>
                          <a:effectLst/>
                          <a:latin typeface="+mn-lt"/>
                          <a:ea typeface="+mn-ea"/>
                          <a:cs typeface="+mn-cs"/>
                        </a:rPr>
                        <a:t>∞</a:t>
                      </a:r>
                      <a:endParaRPr lang="en-US" dirty="0"/>
                    </a:p>
                  </a:txBody>
                  <a:tcPr anchor="ctr"/>
                </a:tc>
                <a:tc>
                  <a:txBody>
                    <a:bodyPr/>
                    <a:lstStyle/>
                    <a:p>
                      <a:pPr algn="ctr"/>
                      <a:r>
                        <a:rPr lang="en-US" sz="2000" b="1" dirty="0">
                          <a:solidFill>
                            <a:srgbClr val="FF0000"/>
                          </a:solidFil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t>
                      </a:r>
                      <a:endParaRPr lang="en-US" dirty="0"/>
                    </a:p>
                  </a:txBody>
                  <a:tcPr anchor="ctr"/>
                </a:tc>
                <a:extLst>
                  <a:ext uri="{0D108BD9-81ED-4DB2-BD59-A6C34878D82A}">
                    <a16:rowId xmlns:a16="http://schemas.microsoft.com/office/drawing/2014/main" val="1659940782"/>
                  </a:ext>
                </a:extLst>
              </a:tr>
            </a:tbl>
          </a:graphicData>
        </a:graphic>
      </p:graphicFrame>
      <p:graphicFrame>
        <p:nvGraphicFramePr>
          <p:cNvPr id="44" name="Table 43">
            <a:extLst>
              <a:ext uri="{FF2B5EF4-FFF2-40B4-BE49-F238E27FC236}">
                <a16:creationId xmlns:a16="http://schemas.microsoft.com/office/drawing/2014/main" id="{09DDEA9C-D606-4A9A-6FFA-0F8A747F127D}"/>
              </a:ext>
            </a:extLst>
          </p:cNvPr>
          <p:cNvGraphicFramePr>
            <a:graphicFrameLocks noGrp="1"/>
          </p:cNvGraphicFramePr>
          <p:nvPr>
            <p:extLst>
              <p:ext uri="{D42A27DB-BD31-4B8C-83A1-F6EECF244321}">
                <p14:modId xmlns:p14="http://schemas.microsoft.com/office/powerpoint/2010/main" val="303453651"/>
              </p:ext>
            </p:extLst>
          </p:nvPr>
        </p:nvGraphicFramePr>
        <p:xfrm>
          <a:off x="596227" y="3429000"/>
          <a:ext cx="4616312" cy="609600"/>
        </p:xfrm>
        <a:graphic>
          <a:graphicData uri="http://schemas.openxmlformats.org/drawingml/2006/table">
            <a:tbl>
              <a:tblPr>
                <a:tableStyleId>{5C22544A-7EE6-4342-B048-85BDC9FD1C3A}</a:tableStyleId>
              </a:tblPr>
              <a:tblGrid>
                <a:gridCol w="1268270">
                  <a:extLst>
                    <a:ext uri="{9D8B030D-6E8A-4147-A177-3AD203B41FA5}">
                      <a16:colId xmlns:a16="http://schemas.microsoft.com/office/drawing/2014/main" val="2107313645"/>
                    </a:ext>
                  </a:extLst>
                </a:gridCol>
                <a:gridCol w="838200">
                  <a:extLst>
                    <a:ext uri="{9D8B030D-6E8A-4147-A177-3AD203B41FA5}">
                      <a16:colId xmlns:a16="http://schemas.microsoft.com/office/drawing/2014/main" val="3652483900"/>
                    </a:ext>
                  </a:extLst>
                </a:gridCol>
                <a:gridCol w="838200">
                  <a:extLst>
                    <a:ext uri="{9D8B030D-6E8A-4147-A177-3AD203B41FA5}">
                      <a16:colId xmlns:a16="http://schemas.microsoft.com/office/drawing/2014/main" val="1830323714"/>
                    </a:ext>
                  </a:extLst>
                </a:gridCol>
                <a:gridCol w="838200">
                  <a:extLst>
                    <a:ext uri="{9D8B030D-6E8A-4147-A177-3AD203B41FA5}">
                      <a16:colId xmlns:a16="http://schemas.microsoft.com/office/drawing/2014/main" val="170107420"/>
                    </a:ext>
                  </a:extLst>
                </a:gridCol>
                <a:gridCol w="833442">
                  <a:extLst>
                    <a:ext uri="{9D8B030D-6E8A-4147-A177-3AD203B41FA5}">
                      <a16:colId xmlns:a16="http://schemas.microsoft.com/office/drawing/2014/main" val="932499399"/>
                    </a:ext>
                  </a:extLst>
                </a:gridCol>
              </a:tblGrid>
              <a:tr h="609600">
                <a:tc>
                  <a:txBody>
                    <a:bodyPr/>
                    <a:lstStyle/>
                    <a:p>
                      <a:pPr algn="ctr"/>
                      <a:r>
                        <a:rPr lang="en-US"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rPr>
                        <a:t>2</a:t>
                      </a:r>
                    </a:p>
                  </a:txBody>
                  <a:tcPr anchor="ctr"/>
                </a:tc>
                <a:tc>
                  <a:txBody>
                    <a:bodyPr/>
                    <a:lstStyle/>
                    <a:p>
                      <a:pPr algn="ctr"/>
                      <a:r>
                        <a:rPr lang="en-US" dirty="0"/>
                        <a:t>0</a:t>
                      </a:r>
                    </a:p>
                  </a:txBody>
                  <a:tcPr anchor="ctr"/>
                </a:tc>
                <a:tc>
                  <a:txBody>
                    <a:bodyPr/>
                    <a:lstStyle/>
                    <a:p>
                      <a:pPr algn="ctr"/>
                      <a:r>
                        <a:rPr lang="en-US" sz="1800" b="1" dirty="0">
                          <a:solidFill>
                            <a:srgbClr val="FF0000"/>
                          </a:solidFill>
                        </a:rPr>
                        <a:t>6</a:t>
                      </a:r>
                      <a:endParaRPr lang="en-US" dirty="0"/>
                    </a:p>
                  </a:txBody>
                  <a:tcPr anchor="ctr"/>
                </a:tc>
                <a:tc>
                  <a:txBody>
                    <a:bodyPr/>
                    <a:lstStyle/>
                    <a:p>
                      <a:pPr algn="ctr"/>
                      <a:r>
                        <a:rPr lang="en-US" sz="1800" b="0" i="0" kern="1200" dirty="0">
                          <a:solidFill>
                            <a:schemeClr val="dk1"/>
                          </a:solidFill>
                          <a:effectLst/>
                          <a:latin typeface="+mn-lt"/>
                          <a:ea typeface="+mn-ea"/>
                          <a:cs typeface="+mn-cs"/>
                        </a:rPr>
                        <a:t>∞</a:t>
                      </a:r>
                      <a:endParaRPr lang="en-US" dirty="0"/>
                    </a:p>
                  </a:txBody>
                  <a:tcPr anchor="ctr"/>
                </a:tc>
                <a:extLst>
                  <a:ext uri="{0D108BD9-81ED-4DB2-BD59-A6C34878D82A}">
                    <a16:rowId xmlns:a16="http://schemas.microsoft.com/office/drawing/2014/main" val="1065475396"/>
                  </a:ext>
                </a:extLst>
              </a:tr>
            </a:tbl>
          </a:graphicData>
        </a:graphic>
      </p:graphicFrame>
      <p:graphicFrame>
        <p:nvGraphicFramePr>
          <p:cNvPr id="45" name="Table 44">
            <a:extLst>
              <a:ext uri="{FF2B5EF4-FFF2-40B4-BE49-F238E27FC236}">
                <a16:creationId xmlns:a16="http://schemas.microsoft.com/office/drawing/2014/main" id="{7F47DA37-B618-B725-8413-6D72A30450B3}"/>
              </a:ext>
            </a:extLst>
          </p:cNvPr>
          <p:cNvGraphicFramePr>
            <a:graphicFrameLocks noGrp="1"/>
          </p:cNvGraphicFramePr>
          <p:nvPr>
            <p:extLst>
              <p:ext uri="{D42A27DB-BD31-4B8C-83A1-F6EECF244321}">
                <p14:modId xmlns:p14="http://schemas.microsoft.com/office/powerpoint/2010/main" val="3044639820"/>
              </p:ext>
            </p:extLst>
          </p:nvPr>
        </p:nvGraphicFramePr>
        <p:xfrm>
          <a:off x="605873" y="4038600"/>
          <a:ext cx="4616312" cy="609600"/>
        </p:xfrm>
        <a:graphic>
          <a:graphicData uri="http://schemas.openxmlformats.org/drawingml/2006/table">
            <a:tbl>
              <a:tblPr bandRow="1">
                <a:tableStyleId>{5C22544A-7EE6-4342-B048-85BDC9FD1C3A}</a:tableStyleId>
              </a:tblPr>
              <a:tblGrid>
                <a:gridCol w="1268270">
                  <a:extLst>
                    <a:ext uri="{9D8B030D-6E8A-4147-A177-3AD203B41FA5}">
                      <a16:colId xmlns:a16="http://schemas.microsoft.com/office/drawing/2014/main" val="1793744829"/>
                    </a:ext>
                  </a:extLst>
                </a:gridCol>
                <a:gridCol w="838200">
                  <a:extLst>
                    <a:ext uri="{9D8B030D-6E8A-4147-A177-3AD203B41FA5}">
                      <a16:colId xmlns:a16="http://schemas.microsoft.com/office/drawing/2014/main" val="4151957617"/>
                    </a:ext>
                  </a:extLst>
                </a:gridCol>
                <a:gridCol w="838200">
                  <a:extLst>
                    <a:ext uri="{9D8B030D-6E8A-4147-A177-3AD203B41FA5}">
                      <a16:colId xmlns:a16="http://schemas.microsoft.com/office/drawing/2014/main" val="2034290091"/>
                    </a:ext>
                  </a:extLst>
                </a:gridCol>
                <a:gridCol w="838200">
                  <a:extLst>
                    <a:ext uri="{9D8B030D-6E8A-4147-A177-3AD203B41FA5}">
                      <a16:colId xmlns:a16="http://schemas.microsoft.com/office/drawing/2014/main" val="2398779824"/>
                    </a:ext>
                  </a:extLst>
                </a:gridCol>
                <a:gridCol w="833442">
                  <a:extLst>
                    <a:ext uri="{9D8B030D-6E8A-4147-A177-3AD203B41FA5}">
                      <a16:colId xmlns:a16="http://schemas.microsoft.com/office/drawing/2014/main" val="2498153932"/>
                    </a:ext>
                  </a:extLst>
                </a:gridCol>
              </a:tblGrid>
              <a:tr h="609600">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b="1" dirty="0">
                          <a:solidFill>
                            <a:srgbClr val="FF0000"/>
                          </a:solidFill>
                        </a:rPr>
                        <a:t>5</a:t>
                      </a:r>
                    </a:p>
                  </a:txBody>
                  <a:tcPr anchor="ctr"/>
                </a:tc>
                <a:tc>
                  <a:txBody>
                    <a:bodyPr/>
                    <a:lstStyle/>
                    <a:p>
                      <a:pPr algn="ctr"/>
                      <a:r>
                        <a:rPr lang="en-US" sz="1800" b="1" i="0" kern="1200" dirty="0">
                          <a:solidFill>
                            <a:srgbClr val="FF0000"/>
                          </a:solidFill>
                          <a:effectLst/>
                          <a:latin typeface="+mn-lt"/>
                          <a:ea typeface="+mn-ea"/>
                          <a:cs typeface="+mn-cs"/>
                        </a:rPr>
                        <a:t>8</a:t>
                      </a:r>
                      <a:endParaRPr lang="en-US" b="1" dirty="0">
                        <a:solidFill>
                          <a:srgbClr val="FF0000"/>
                        </a:solidFill>
                      </a:endParaRPr>
                    </a:p>
                  </a:txBody>
                  <a:tcPr anchor="ctr"/>
                </a:tc>
                <a:extLst>
                  <a:ext uri="{0D108BD9-81ED-4DB2-BD59-A6C34878D82A}">
                    <a16:rowId xmlns:a16="http://schemas.microsoft.com/office/drawing/2014/main" val="854878689"/>
                  </a:ext>
                </a:extLst>
              </a:tr>
            </a:tbl>
          </a:graphicData>
        </a:graphic>
      </p:graphicFrame>
      <p:graphicFrame>
        <p:nvGraphicFramePr>
          <p:cNvPr id="46" name="Table 45">
            <a:extLst>
              <a:ext uri="{FF2B5EF4-FFF2-40B4-BE49-F238E27FC236}">
                <a16:creationId xmlns:a16="http://schemas.microsoft.com/office/drawing/2014/main" id="{92215DA0-4213-0742-4A5A-E7DFCAD736BD}"/>
              </a:ext>
            </a:extLst>
          </p:cNvPr>
          <p:cNvGraphicFramePr>
            <a:graphicFrameLocks noGrp="1"/>
          </p:cNvGraphicFramePr>
          <p:nvPr>
            <p:extLst>
              <p:ext uri="{D42A27DB-BD31-4B8C-83A1-F6EECF244321}">
                <p14:modId xmlns:p14="http://schemas.microsoft.com/office/powerpoint/2010/main" val="3663281259"/>
              </p:ext>
            </p:extLst>
          </p:nvPr>
        </p:nvGraphicFramePr>
        <p:xfrm>
          <a:off x="596227" y="4648200"/>
          <a:ext cx="4616312" cy="609600"/>
        </p:xfrm>
        <a:graphic>
          <a:graphicData uri="http://schemas.openxmlformats.org/drawingml/2006/table">
            <a:tbl>
              <a:tblPr>
                <a:tableStyleId>{5C22544A-7EE6-4342-B048-85BDC9FD1C3A}</a:tableStyleId>
              </a:tblPr>
              <a:tblGrid>
                <a:gridCol w="1268270">
                  <a:extLst>
                    <a:ext uri="{9D8B030D-6E8A-4147-A177-3AD203B41FA5}">
                      <a16:colId xmlns:a16="http://schemas.microsoft.com/office/drawing/2014/main" val="1023171461"/>
                    </a:ext>
                  </a:extLst>
                </a:gridCol>
                <a:gridCol w="838200">
                  <a:extLst>
                    <a:ext uri="{9D8B030D-6E8A-4147-A177-3AD203B41FA5}">
                      <a16:colId xmlns:a16="http://schemas.microsoft.com/office/drawing/2014/main" val="1042442345"/>
                    </a:ext>
                  </a:extLst>
                </a:gridCol>
                <a:gridCol w="838200">
                  <a:extLst>
                    <a:ext uri="{9D8B030D-6E8A-4147-A177-3AD203B41FA5}">
                      <a16:colId xmlns:a16="http://schemas.microsoft.com/office/drawing/2014/main" val="1946410161"/>
                    </a:ext>
                  </a:extLst>
                </a:gridCol>
                <a:gridCol w="838200">
                  <a:extLst>
                    <a:ext uri="{9D8B030D-6E8A-4147-A177-3AD203B41FA5}">
                      <a16:colId xmlns:a16="http://schemas.microsoft.com/office/drawing/2014/main" val="1501858417"/>
                    </a:ext>
                  </a:extLst>
                </a:gridCol>
                <a:gridCol w="833442">
                  <a:extLst>
                    <a:ext uri="{9D8B030D-6E8A-4147-A177-3AD203B41FA5}">
                      <a16:colId xmlns:a16="http://schemas.microsoft.com/office/drawing/2014/main" val="722718406"/>
                    </a:ext>
                  </a:extLst>
                </a:gridCol>
              </a:tblGrid>
              <a:tr h="609600">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5</a:t>
                      </a:r>
                    </a:p>
                  </a:txBody>
                  <a:tcPr anchor="ctr"/>
                </a:tc>
                <a:tc>
                  <a:txBody>
                    <a:bodyPr/>
                    <a:lstStyle/>
                    <a:p>
                      <a:pPr algn="ctr"/>
                      <a:r>
                        <a:rPr lang="en-US" b="1" dirty="0">
                          <a:solidFill>
                            <a:srgbClr val="FF0000"/>
                          </a:solidFill>
                        </a:rPr>
                        <a:t>7</a:t>
                      </a:r>
                    </a:p>
                  </a:txBody>
                  <a:tcPr anchor="ctr"/>
                </a:tc>
                <a:extLst>
                  <a:ext uri="{0D108BD9-81ED-4DB2-BD59-A6C34878D82A}">
                    <a16:rowId xmlns:a16="http://schemas.microsoft.com/office/drawing/2014/main" val="1096013916"/>
                  </a:ext>
                </a:extLst>
              </a:tr>
            </a:tbl>
          </a:graphicData>
        </a:graphic>
      </p:graphicFrame>
      <p:graphicFrame>
        <p:nvGraphicFramePr>
          <p:cNvPr id="47" name="Table 46">
            <a:extLst>
              <a:ext uri="{FF2B5EF4-FFF2-40B4-BE49-F238E27FC236}">
                <a16:creationId xmlns:a16="http://schemas.microsoft.com/office/drawing/2014/main" id="{05E86185-F6AF-F658-62EA-A2A158CDF999}"/>
              </a:ext>
            </a:extLst>
          </p:cNvPr>
          <p:cNvGraphicFramePr>
            <a:graphicFrameLocks noGrp="1"/>
          </p:cNvGraphicFramePr>
          <p:nvPr>
            <p:extLst>
              <p:ext uri="{D42A27DB-BD31-4B8C-83A1-F6EECF244321}">
                <p14:modId xmlns:p14="http://schemas.microsoft.com/office/powerpoint/2010/main" val="861791199"/>
              </p:ext>
            </p:extLst>
          </p:nvPr>
        </p:nvGraphicFramePr>
        <p:xfrm>
          <a:off x="605873" y="5257800"/>
          <a:ext cx="4616312" cy="620484"/>
        </p:xfrm>
        <a:graphic>
          <a:graphicData uri="http://schemas.openxmlformats.org/drawingml/2006/table">
            <a:tbl>
              <a:tblPr bandRow="1">
                <a:tableStyleId>{5C22544A-7EE6-4342-B048-85BDC9FD1C3A}</a:tableStyleId>
              </a:tblPr>
              <a:tblGrid>
                <a:gridCol w="1268270">
                  <a:extLst>
                    <a:ext uri="{9D8B030D-6E8A-4147-A177-3AD203B41FA5}">
                      <a16:colId xmlns:a16="http://schemas.microsoft.com/office/drawing/2014/main" val="1283055863"/>
                    </a:ext>
                  </a:extLst>
                </a:gridCol>
                <a:gridCol w="838200">
                  <a:extLst>
                    <a:ext uri="{9D8B030D-6E8A-4147-A177-3AD203B41FA5}">
                      <a16:colId xmlns:a16="http://schemas.microsoft.com/office/drawing/2014/main" val="1088574617"/>
                    </a:ext>
                  </a:extLst>
                </a:gridCol>
                <a:gridCol w="838200">
                  <a:extLst>
                    <a:ext uri="{9D8B030D-6E8A-4147-A177-3AD203B41FA5}">
                      <a16:colId xmlns:a16="http://schemas.microsoft.com/office/drawing/2014/main" val="4163992150"/>
                    </a:ext>
                  </a:extLst>
                </a:gridCol>
                <a:gridCol w="838200">
                  <a:extLst>
                    <a:ext uri="{9D8B030D-6E8A-4147-A177-3AD203B41FA5}">
                      <a16:colId xmlns:a16="http://schemas.microsoft.com/office/drawing/2014/main" val="736678345"/>
                    </a:ext>
                  </a:extLst>
                </a:gridCol>
                <a:gridCol w="833442">
                  <a:extLst>
                    <a:ext uri="{9D8B030D-6E8A-4147-A177-3AD203B41FA5}">
                      <a16:colId xmlns:a16="http://schemas.microsoft.com/office/drawing/2014/main" val="2517207740"/>
                    </a:ext>
                  </a:extLst>
                </a:gridCol>
              </a:tblGrid>
              <a:tr h="620484">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5</a:t>
                      </a:r>
                    </a:p>
                  </a:txBody>
                  <a:tcPr anchor="ctr"/>
                </a:tc>
                <a:tc>
                  <a:txBody>
                    <a:bodyPr/>
                    <a:lstStyle/>
                    <a:p>
                      <a:pPr algn="ctr"/>
                      <a:r>
                        <a:rPr lang="en-US" b="0" dirty="0">
                          <a:solidFill>
                            <a:schemeClr val="tx1"/>
                          </a:solidFill>
                        </a:rPr>
                        <a:t>7</a:t>
                      </a:r>
                    </a:p>
                  </a:txBody>
                  <a:tcPr anchor="ctr"/>
                </a:tc>
                <a:extLst>
                  <a:ext uri="{0D108BD9-81ED-4DB2-BD59-A6C34878D82A}">
                    <a16:rowId xmlns:a16="http://schemas.microsoft.com/office/drawing/2014/main" val="3000465111"/>
                  </a:ext>
                </a:extLst>
              </a:tr>
            </a:tbl>
          </a:graphicData>
        </a:graphic>
      </p:graphicFrame>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Ví</a:t>
            </a:r>
            <a:r>
              <a:rPr lang="en-US" sz="2700" b="1" dirty="0">
                <a:ln/>
                <a:solidFill>
                  <a:schemeClr val="accent4"/>
                </a:solidFill>
              </a:rPr>
              <a:t> </a:t>
            </a:r>
            <a:r>
              <a:rPr lang="en-US" sz="2700" b="1" dirty="0" err="1">
                <a:ln/>
                <a:solidFill>
                  <a:schemeClr val="accent4"/>
                </a:solidFill>
              </a:rPr>
              <a:t>dụ</a:t>
            </a:r>
            <a:r>
              <a:rPr lang="en-US" sz="2700" b="1" dirty="0">
                <a:ln/>
                <a:solidFill>
                  <a:schemeClr val="accent4"/>
                </a:solidFill>
              </a:rPr>
              <a:t> </a:t>
            </a:r>
            <a:r>
              <a:rPr lang="en-US" sz="2700" b="1" dirty="0" err="1">
                <a:ln/>
                <a:solidFill>
                  <a:schemeClr val="accent4"/>
                </a:solidFill>
              </a:rPr>
              <a:t>minh</a:t>
            </a:r>
            <a:r>
              <a:rPr lang="en-US" sz="2700" b="1" dirty="0">
                <a:ln/>
                <a:solidFill>
                  <a:schemeClr val="accent4"/>
                </a:solidFill>
              </a:rPr>
              <a:t> </a:t>
            </a:r>
            <a:r>
              <a:rPr lang="en-US" sz="2700" b="1" dirty="0" err="1">
                <a:ln/>
                <a:solidFill>
                  <a:schemeClr val="accent4"/>
                </a:solidFill>
              </a:rPr>
              <a:t>họa</a:t>
            </a:r>
            <a:r>
              <a:rPr lang="en-US" sz="2700" b="1" dirty="0">
                <a:ln/>
                <a:solidFill>
                  <a:schemeClr val="accent4"/>
                </a:solidFill>
              </a:rPr>
              <a:t> </a:t>
            </a:r>
            <a:r>
              <a:rPr lang="en-US" sz="2700" b="1" dirty="0" err="1">
                <a:ln/>
                <a:solidFill>
                  <a:schemeClr val="accent4"/>
                </a:solidFill>
              </a:rPr>
              <a:t>thuật</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sp>
        <p:nvSpPr>
          <p:cNvPr id="3" name="Oval 2">
            <a:extLst>
              <a:ext uri="{FF2B5EF4-FFF2-40B4-BE49-F238E27FC236}">
                <a16:creationId xmlns:a16="http://schemas.microsoft.com/office/drawing/2014/main" id="{0266DBEE-B137-442B-6F90-FF4CD2BA6FAF}"/>
              </a:ext>
            </a:extLst>
          </p:cNvPr>
          <p:cNvSpPr/>
          <p:nvPr/>
        </p:nvSpPr>
        <p:spPr>
          <a:xfrm>
            <a:off x="6871504" y="1726787"/>
            <a:ext cx="456860" cy="4568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50" dirty="0"/>
              <a:t>A</a:t>
            </a:r>
          </a:p>
        </p:txBody>
      </p:sp>
      <p:sp>
        <p:nvSpPr>
          <p:cNvPr id="5" name="Oval 4">
            <a:extLst>
              <a:ext uri="{FF2B5EF4-FFF2-40B4-BE49-F238E27FC236}">
                <a16:creationId xmlns:a16="http://schemas.microsoft.com/office/drawing/2014/main" id="{90A9255A-B810-8423-D437-1922F6932EA0}"/>
              </a:ext>
            </a:extLst>
          </p:cNvPr>
          <p:cNvSpPr/>
          <p:nvPr/>
        </p:nvSpPr>
        <p:spPr>
          <a:xfrm>
            <a:off x="6248400" y="3174246"/>
            <a:ext cx="456860" cy="4568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50" dirty="0"/>
              <a:t>B</a:t>
            </a:r>
          </a:p>
        </p:txBody>
      </p:sp>
      <p:sp>
        <p:nvSpPr>
          <p:cNvPr id="8" name="Oval 7">
            <a:extLst>
              <a:ext uri="{FF2B5EF4-FFF2-40B4-BE49-F238E27FC236}">
                <a16:creationId xmlns:a16="http://schemas.microsoft.com/office/drawing/2014/main" id="{B1954B46-74DD-E069-0C79-85A5757B45D5}"/>
              </a:ext>
            </a:extLst>
          </p:cNvPr>
          <p:cNvSpPr/>
          <p:nvPr/>
        </p:nvSpPr>
        <p:spPr>
          <a:xfrm>
            <a:off x="7908224" y="2869446"/>
            <a:ext cx="456860" cy="4568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50" dirty="0"/>
              <a:t>C</a:t>
            </a:r>
          </a:p>
        </p:txBody>
      </p:sp>
      <p:sp>
        <p:nvSpPr>
          <p:cNvPr id="9" name="Oval 8">
            <a:extLst>
              <a:ext uri="{FF2B5EF4-FFF2-40B4-BE49-F238E27FC236}">
                <a16:creationId xmlns:a16="http://schemas.microsoft.com/office/drawing/2014/main" id="{AFC74E73-ACFE-752A-AE3B-C2D78931A006}"/>
              </a:ext>
            </a:extLst>
          </p:cNvPr>
          <p:cNvSpPr/>
          <p:nvPr/>
        </p:nvSpPr>
        <p:spPr>
          <a:xfrm>
            <a:off x="8423378" y="1676400"/>
            <a:ext cx="456860" cy="4568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50" dirty="0"/>
              <a:t>D</a:t>
            </a:r>
          </a:p>
        </p:txBody>
      </p:sp>
      <p:cxnSp>
        <p:nvCxnSpPr>
          <p:cNvPr id="11" name="Straight Arrow Connector 10">
            <a:extLst>
              <a:ext uri="{FF2B5EF4-FFF2-40B4-BE49-F238E27FC236}">
                <a16:creationId xmlns:a16="http://schemas.microsoft.com/office/drawing/2014/main" id="{DF010346-2BA9-0BA7-A524-672944EBC783}"/>
              </a:ext>
            </a:extLst>
          </p:cNvPr>
          <p:cNvCxnSpPr>
            <a:stCxn id="5" idx="7"/>
            <a:endCxn id="3" idx="4"/>
          </p:cNvCxnSpPr>
          <p:nvPr/>
        </p:nvCxnSpPr>
        <p:spPr>
          <a:xfrm flipV="1">
            <a:off x="6638354" y="2183647"/>
            <a:ext cx="461580" cy="1057505"/>
          </a:xfrm>
          <a:prstGeom prst="straightConnector1">
            <a:avLst/>
          </a:prstGeom>
          <a:ln w="19050" cap="flat" cmpd="sng" algn="ctr">
            <a:solidFill>
              <a:schemeClr val="accent1">
                <a:lumMod val="75000"/>
              </a:schemeClr>
            </a:solidFill>
            <a:prstDash val="solid"/>
            <a:round/>
            <a:headEnd type="none" w="med" len="lg"/>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D0B8EE2D-EC96-B3FF-42D4-2903A121D6B4}"/>
              </a:ext>
            </a:extLst>
          </p:cNvPr>
          <p:cNvCxnSpPr>
            <a:cxnSpLocks/>
            <a:stCxn id="5" idx="6"/>
            <a:endCxn id="8" idx="2"/>
          </p:cNvCxnSpPr>
          <p:nvPr/>
        </p:nvCxnSpPr>
        <p:spPr>
          <a:xfrm flipV="1">
            <a:off x="6705260" y="3097876"/>
            <a:ext cx="1202964" cy="304800"/>
          </a:xfrm>
          <a:prstGeom prst="straightConnector1">
            <a:avLst/>
          </a:prstGeom>
          <a:ln w="19050" cap="flat" cmpd="sng" algn="ctr">
            <a:solidFill>
              <a:schemeClr val="accent1">
                <a:lumMod val="75000"/>
              </a:schemeClr>
            </a:solidFill>
            <a:prstDash val="solid"/>
            <a:round/>
            <a:headEnd type="none" w="med" len="lg"/>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6FF60C48-DB01-6C2A-FCAE-84322CD00C90}"/>
              </a:ext>
            </a:extLst>
          </p:cNvPr>
          <p:cNvCxnSpPr>
            <a:cxnSpLocks/>
            <a:stCxn id="3" idx="5"/>
            <a:endCxn id="8" idx="1"/>
          </p:cNvCxnSpPr>
          <p:nvPr/>
        </p:nvCxnSpPr>
        <p:spPr>
          <a:xfrm>
            <a:off x="7261458" y="2116741"/>
            <a:ext cx="713672" cy="819611"/>
          </a:xfrm>
          <a:prstGeom prst="straightConnector1">
            <a:avLst/>
          </a:prstGeom>
          <a:ln w="19050" cap="flat" cmpd="sng" algn="ctr">
            <a:solidFill>
              <a:schemeClr val="accent1">
                <a:lumMod val="75000"/>
              </a:schemeClr>
            </a:solidFill>
            <a:prstDash val="solid"/>
            <a:round/>
            <a:headEnd type="none" w="med" len="lg"/>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43E6753B-8548-B551-5AF6-91D95880407D}"/>
              </a:ext>
            </a:extLst>
          </p:cNvPr>
          <p:cNvCxnSpPr>
            <a:cxnSpLocks/>
            <a:stCxn id="8" idx="7"/>
            <a:endCxn id="9" idx="4"/>
          </p:cNvCxnSpPr>
          <p:nvPr/>
        </p:nvCxnSpPr>
        <p:spPr>
          <a:xfrm flipV="1">
            <a:off x="8298178" y="2133260"/>
            <a:ext cx="353630" cy="803092"/>
          </a:xfrm>
          <a:prstGeom prst="straightConnector1">
            <a:avLst/>
          </a:prstGeom>
          <a:ln w="19050" cap="flat" cmpd="sng" algn="ctr">
            <a:solidFill>
              <a:schemeClr val="accent1">
                <a:lumMod val="75000"/>
              </a:schemeClr>
            </a:solidFill>
            <a:prstDash val="solid"/>
            <a:round/>
            <a:headEnd type="none" w="med" len="lg"/>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15C2168-E8BD-E08C-E522-484E7A5B0B02}"/>
              </a:ext>
            </a:extLst>
          </p:cNvPr>
          <p:cNvSpPr txBox="1"/>
          <p:nvPr/>
        </p:nvSpPr>
        <p:spPr>
          <a:xfrm>
            <a:off x="6536691" y="2430193"/>
            <a:ext cx="314510" cy="400110"/>
          </a:xfrm>
          <a:prstGeom prst="rect">
            <a:avLst/>
          </a:prstGeom>
          <a:noFill/>
        </p:spPr>
        <p:txBody>
          <a:bodyPr wrap="none" rtlCol="0">
            <a:spAutoFit/>
          </a:bodyPr>
          <a:lstStyle/>
          <a:p>
            <a:r>
              <a:rPr lang="en-US" sz="2000" dirty="0">
                <a:solidFill>
                  <a:schemeClr val="tx2">
                    <a:lumMod val="75000"/>
                  </a:schemeClr>
                </a:solidFill>
              </a:rPr>
              <a:t>2</a:t>
            </a:r>
          </a:p>
        </p:txBody>
      </p:sp>
      <p:sp>
        <p:nvSpPr>
          <p:cNvPr id="22" name="TextBox 21">
            <a:extLst>
              <a:ext uri="{FF2B5EF4-FFF2-40B4-BE49-F238E27FC236}">
                <a16:creationId xmlns:a16="http://schemas.microsoft.com/office/drawing/2014/main" id="{E41F3941-63DF-E1AE-F50E-1FFD8B122ECF}"/>
              </a:ext>
            </a:extLst>
          </p:cNvPr>
          <p:cNvSpPr txBox="1"/>
          <p:nvPr/>
        </p:nvSpPr>
        <p:spPr>
          <a:xfrm>
            <a:off x="7544403" y="2130913"/>
            <a:ext cx="314510" cy="400110"/>
          </a:xfrm>
          <a:prstGeom prst="rect">
            <a:avLst/>
          </a:prstGeom>
          <a:noFill/>
        </p:spPr>
        <p:txBody>
          <a:bodyPr wrap="none" rtlCol="0">
            <a:spAutoFit/>
          </a:bodyPr>
          <a:lstStyle/>
          <a:p>
            <a:r>
              <a:rPr lang="en-US" sz="2000" dirty="0">
                <a:solidFill>
                  <a:schemeClr val="tx2">
                    <a:lumMod val="75000"/>
                  </a:schemeClr>
                </a:solidFill>
              </a:rPr>
              <a:t>3</a:t>
            </a:r>
          </a:p>
        </p:txBody>
      </p:sp>
      <p:sp>
        <p:nvSpPr>
          <p:cNvPr id="23" name="TextBox 22">
            <a:extLst>
              <a:ext uri="{FF2B5EF4-FFF2-40B4-BE49-F238E27FC236}">
                <a16:creationId xmlns:a16="http://schemas.microsoft.com/office/drawing/2014/main" id="{49A37022-C29B-F0AB-1917-CB100400A055}"/>
              </a:ext>
            </a:extLst>
          </p:cNvPr>
          <p:cNvSpPr txBox="1"/>
          <p:nvPr/>
        </p:nvSpPr>
        <p:spPr>
          <a:xfrm>
            <a:off x="7162120" y="3203925"/>
            <a:ext cx="314510" cy="400110"/>
          </a:xfrm>
          <a:prstGeom prst="rect">
            <a:avLst/>
          </a:prstGeom>
          <a:noFill/>
        </p:spPr>
        <p:txBody>
          <a:bodyPr wrap="none" rtlCol="0">
            <a:spAutoFit/>
          </a:bodyPr>
          <a:lstStyle/>
          <a:p>
            <a:r>
              <a:rPr lang="en-US" sz="2000" dirty="0">
                <a:solidFill>
                  <a:schemeClr val="tx2">
                    <a:lumMod val="75000"/>
                  </a:schemeClr>
                </a:solidFill>
              </a:rPr>
              <a:t>6</a:t>
            </a:r>
          </a:p>
        </p:txBody>
      </p:sp>
      <p:sp>
        <p:nvSpPr>
          <p:cNvPr id="24" name="TextBox 23">
            <a:extLst>
              <a:ext uri="{FF2B5EF4-FFF2-40B4-BE49-F238E27FC236}">
                <a16:creationId xmlns:a16="http://schemas.microsoft.com/office/drawing/2014/main" id="{69CCE30B-E391-D538-618D-AF8EDADEE6EA}"/>
              </a:ext>
            </a:extLst>
          </p:cNvPr>
          <p:cNvSpPr txBox="1"/>
          <p:nvPr/>
        </p:nvSpPr>
        <p:spPr>
          <a:xfrm>
            <a:off x="8442246" y="2477793"/>
            <a:ext cx="314510" cy="400110"/>
          </a:xfrm>
          <a:prstGeom prst="rect">
            <a:avLst/>
          </a:prstGeom>
          <a:noFill/>
        </p:spPr>
        <p:txBody>
          <a:bodyPr wrap="none" rtlCol="0">
            <a:spAutoFit/>
          </a:bodyPr>
          <a:lstStyle/>
          <a:p>
            <a:r>
              <a:rPr lang="en-US" sz="2000" dirty="0">
                <a:solidFill>
                  <a:schemeClr val="tx2">
                    <a:lumMod val="75000"/>
                  </a:schemeClr>
                </a:solidFill>
              </a:rPr>
              <a:t>2</a:t>
            </a:r>
          </a:p>
        </p:txBody>
      </p:sp>
      <p:graphicFrame>
        <p:nvGraphicFramePr>
          <p:cNvPr id="25" name="Table 25">
            <a:extLst>
              <a:ext uri="{FF2B5EF4-FFF2-40B4-BE49-F238E27FC236}">
                <a16:creationId xmlns:a16="http://schemas.microsoft.com/office/drawing/2014/main" id="{F2B39F5F-570A-A30E-BF34-03A0EB93A874}"/>
              </a:ext>
            </a:extLst>
          </p:cNvPr>
          <p:cNvGraphicFramePr>
            <a:graphicFrameLocks noGrp="1"/>
          </p:cNvGraphicFramePr>
          <p:nvPr>
            <p:extLst>
              <p:ext uri="{D42A27DB-BD31-4B8C-83A1-F6EECF244321}">
                <p14:modId xmlns:p14="http://schemas.microsoft.com/office/powerpoint/2010/main" val="3715467886"/>
              </p:ext>
            </p:extLst>
          </p:nvPr>
        </p:nvGraphicFramePr>
        <p:xfrm>
          <a:off x="603388" y="2459130"/>
          <a:ext cx="4616312" cy="365760"/>
        </p:xfrm>
        <a:graphic>
          <a:graphicData uri="http://schemas.openxmlformats.org/drawingml/2006/table">
            <a:tbl>
              <a:tblPr firstRow="1" bandRow="1">
                <a:tableStyleId>{5C22544A-7EE6-4342-B048-85BDC9FD1C3A}</a:tableStyleId>
              </a:tblPr>
              <a:tblGrid>
                <a:gridCol w="1268270">
                  <a:extLst>
                    <a:ext uri="{9D8B030D-6E8A-4147-A177-3AD203B41FA5}">
                      <a16:colId xmlns:a16="http://schemas.microsoft.com/office/drawing/2014/main" val="299297458"/>
                    </a:ext>
                  </a:extLst>
                </a:gridCol>
                <a:gridCol w="838200">
                  <a:extLst>
                    <a:ext uri="{9D8B030D-6E8A-4147-A177-3AD203B41FA5}">
                      <a16:colId xmlns:a16="http://schemas.microsoft.com/office/drawing/2014/main" val="1255071827"/>
                    </a:ext>
                  </a:extLst>
                </a:gridCol>
                <a:gridCol w="838200">
                  <a:extLst>
                    <a:ext uri="{9D8B030D-6E8A-4147-A177-3AD203B41FA5}">
                      <a16:colId xmlns:a16="http://schemas.microsoft.com/office/drawing/2014/main" val="1427753259"/>
                    </a:ext>
                  </a:extLst>
                </a:gridCol>
                <a:gridCol w="838200">
                  <a:extLst>
                    <a:ext uri="{9D8B030D-6E8A-4147-A177-3AD203B41FA5}">
                      <a16:colId xmlns:a16="http://schemas.microsoft.com/office/drawing/2014/main" val="4187888844"/>
                    </a:ext>
                  </a:extLst>
                </a:gridCol>
                <a:gridCol w="833442">
                  <a:extLst>
                    <a:ext uri="{9D8B030D-6E8A-4147-A177-3AD203B41FA5}">
                      <a16:colId xmlns:a16="http://schemas.microsoft.com/office/drawing/2014/main" val="1019061328"/>
                    </a:ext>
                  </a:extLst>
                </a:gridCol>
              </a:tblGrid>
              <a:tr h="304801">
                <a:tc>
                  <a:txBody>
                    <a:bodyPr/>
                    <a:lstStyle/>
                    <a:p>
                      <a:pPr algn="ctr"/>
                      <a:r>
                        <a:rPr lang="en-US" dirty="0" err="1">
                          <a:latin typeface="Arial" panose="020B0604020202020204" pitchFamily="34" charset="0"/>
                          <a:cs typeface="Arial" panose="020B0604020202020204" pitchFamily="34" charset="0"/>
                        </a:rPr>
                        <a:t>Bước</a:t>
                      </a:r>
                      <a:endParaRPr lang="en-US"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A</a:t>
                      </a:r>
                    </a:p>
                  </a:txBody>
                  <a:tcPr/>
                </a:tc>
                <a:tc>
                  <a:txBody>
                    <a:bodyPr/>
                    <a:lstStyle/>
                    <a:p>
                      <a:pPr algn="ctr"/>
                      <a:r>
                        <a:rPr lang="en-US" dirty="0">
                          <a:latin typeface="Arial" panose="020B0604020202020204" pitchFamily="34" charset="0"/>
                          <a:cs typeface="Arial" panose="020B0604020202020204" pitchFamily="34" charset="0"/>
                        </a:rPr>
                        <a:t>B</a:t>
                      </a:r>
                    </a:p>
                  </a:txBody>
                  <a:tcPr/>
                </a:tc>
                <a:tc>
                  <a:txBody>
                    <a:bodyPr/>
                    <a:lstStyle/>
                    <a:p>
                      <a:pPr algn="ctr"/>
                      <a:r>
                        <a:rPr lang="en-US" dirty="0">
                          <a:latin typeface="Arial" panose="020B0604020202020204" pitchFamily="34" charset="0"/>
                          <a:cs typeface="Arial" panose="020B0604020202020204" pitchFamily="34" charset="0"/>
                        </a:rPr>
                        <a:t>C</a:t>
                      </a:r>
                    </a:p>
                  </a:txBody>
                  <a:tcPr/>
                </a:tc>
                <a:tc>
                  <a:txBody>
                    <a:bodyPr/>
                    <a:lstStyle/>
                    <a:p>
                      <a:pPr algn="ctr"/>
                      <a:r>
                        <a:rPr lang="en-US" dirty="0">
                          <a:latin typeface="Arial" panose="020B0604020202020204" pitchFamily="34" charset="0"/>
                          <a:cs typeface="Arial" panose="020B0604020202020204" pitchFamily="34" charset="0"/>
                        </a:rPr>
                        <a:t>D</a:t>
                      </a:r>
                    </a:p>
                  </a:txBody>
                  <a:tcPr/>
                </a:tc>
                <a:extLst>
                  <a:ext uri="{0D108BD9-81ED-4DB2-BD59-A6C34878D82A}">
                    <a16:rowId xmlns:a16="http://schemas.microsoft.com/office/drawing/2014/main" val="2350326643"/>
                  </a:ext>
                </a:extLst>
              </a:tr>
            </a:tbl>
          </a:graphicData>
        </a:graphic>
      </p:graphicFrame>
      <p:sp>
        <p:nvSpPr>
          <p:cNvPr id="29" name="TextBox 28">
            <a:extLst>
              <a:ext uri="{FF2B5EF4-FFF2-40B4-BE49-F238E27FC236}">
                <a16:creationId xmlns:a16="http://schemas.microsoft.com/office/drawing/2014/main" id="{7EDC7017-7A98-2E43-E62E-98939F2354A3}"/>
              </a:ext>
            </a:extLst>
          </p:cNvPr>
          <p:cNvSpPr txBox="1"/>
          <p:nvPr/>
        </p:nvSpPr>
        <p:spPr>
          <a:xfrm>
            <a:off x="521929" y="2007802"/>
            <a:ext cx="5786331" cy="369332"/>
          </a:xfrm>
          <a:prstGeom prst="rect">
            <a:avLst/>
          </a:prstGeom>
          <a:noFill/>
        </p:spPr>
        <p:txBody>
          <a:bodyPr wrap="square">
            <a:spAutoFit/>
          </a:bodyPr>
          <a:lstStyle/>
          <a:p>
            <a:r>
              <a:rPr lang="vi-VN" dirty="0"/>
              <a:t>Tìm đường đi ngắn nhất từ đỉnh </a:t>
            </a:r>
            <a:r>
              <a:rPr lang="vi-VN" b="1" dirty="0"/>
              <a:t>B</a:t>
            </a:r>
            <a:r>
              <a:rPr lang="vi-VN" dirty="0"/>
              <a:t> tới đỉnh </a:t>
            </a:r>
            <a:r>
              <a:rPr lang="vi-VN" b="1" dirty="0"/>
              <a:t>D</a:t>
            </a:r>
            <a:r>
              <a:rPr lang="vi-VN" dirty="0"/>
              <a:t> của đồ thị </a:t>
            </a:r>
            <a:endParaRPr lang="en-US" dirty="0"/>
          </a:p>
        </p:txBody>
      </p:sp>
      <p:cxnSp>
        <p:nvCxnSpPr>
          <p:cNvPr id="32" name="Straight Arrow Connector 31">
            <a:extLst>
              <a:ext uri="{FF2B5EF4-FFF2-40B4-BE49-F238E27FC236}">
                <a16:creationId xmlns:a16="http://schemas.microsoft.com/office/drawing/2014/main" id="{457551D1-909D-B096-4C60-3D40F2E5BD56}"/>
              </a:ext>
            </a:extLst>
          </p:cNvPr>
          <p:cNvCxnSpPr>
            <a:cxnSpLocks/>
          </p:cNvCxnSpPr>
          <p:nvPr/>
        </p:nvCxnSpPr>
        <p:spPr>
          <a:xfrm>
            <a:off x="3219931" y="3241152"/>
            <a:ext cx="666269" cy="389954"/>
          </a:xfrm>
          <a:prstGeom prst="straightConnector1">
            <a:avLst/>
          </a:prstGeom>
          <a:ln>
            <a:tailEnd type="triangle" w="med" len="lg"/>
          </a:ln>
        </p:spPr>
        <p:style>
          <a:lnRef idx="1">
            <a:schemeClr val="accent5"/>
          </a:lnRef>
          <a:fillRef idx="0">
            <a:schemeClr val="accent5"/>
          </a:fillRef>
          <a:effectRef idx="0">
            <a:schemeClr val="accent5"/>
          </a:effectRef>
          <a:fontRef idx="minor">
            <a:schemeClr val="tx1"/>
          </a:fontRef>
        </p:style>
      </p:cxnSp>
      <p:cxnSp>
        <p:nvCxnSpPr>
          <p:cNvPr id="34" name="Straight Arrow Connector 33">
            <a:extLst>
              <a:ext uri="{FF2B5EF4-FFF2-40B4-BE49-F238E27FC236}">
                <a16:creationId xmlns:a16="http://schemas.microsoft.com/office/drawing/2014/main" id="{62E1A70A-86E8-1E6A-C509-CCBBAFE18B6D}"/>
              </a:ext>
            </a:extLst>
          </p:cNvPr>
          <p:cNvCxnSpPr>
            <a:cxnSpLocks/>
          </p:cNvCxnSpPr>
          <p:nvPr/>
        </p:nvCxnSpPr>
        <p:spPr>
          <a:xfrm flipH="1">
            <a:off x="2362200" y="3250276"/>
            <a:ext cx="648181" cy="353759"/>
          </a:xfrm>
          <a:prstGeom prst="straightConnector1">
            <a:avLst/>
          </a:prstGeom>
          <a:ln>
            <a:tailEnd type="triangle" w="med" len="lg"/>
          </a:ln>
        </p:spPr>
        <p:style>
          <a:lnRef idx="1">
            <a:schemeClr val="accent5"/>
          </a:lnRef>
          <a:fillRef idx="0">
            <a:schemeClr val="accent5"/>
          </a:fillRef>
          <a:effectRef idx="0">
            <a:schemeClr val="accent5"/>
          </a:effectRef>
          <a:fontRef idx="minor">
            <a:schemeClr val="tx1"/>
          </a:fontRef>
        </p:style>
      </p:cxnSp>
      <p:cxnSp>
        <p:nvCxnSpPr>
          <p:cNvPr id="37" name="Straight Arrow Connector 36">
            <a:extLst>
              <a:ext uri="{FF2B5EF4-FFF2-40B4-BE49-F238E27FC236}">
                <a16:creationId xmlns:a16="http://schemas.microsoft.com/office/drawing/2014/main" id="{2F453857-3E40-9458-88E0-775726F730D1}"/>
              </a:ext>
            </a:extLst>
          </p:cNvPr>
          <p:cNvCxnSpPr>
            <a:cxnSpLocks/>
          </p:cNvCxnSpPr>
          <p:nvPr/>
        </p:nvCxnSpPr>
        <p:spPr>
          <a:xfrm>
            <a:off x="2362200" y="3832635"/>
            <a:ext cx="1522071" cy="507053"/>
          </a:xfrm>
          <a:prstGeom prst="straightConnector1">
            <a:avLst/>
          </a:prstGeom>
          <a:ln>
            <a:tailEnd type="triangle" w="med" len="lg"/>
          </a:ln>
        </p:spPr>
        <p:style>
          <a:lnRef idx="1">
            <a:schemeClr val="accent5"/>
          </a:lnRef>
          <a:fillRef idx="0">
            <a:schemeClr val="accent5"/>
          </a:fillRef>
          <a:effectRef idx="0">
            <a:schemeClr val="accent5"/>
          </a:effectRef>
          <a:fontRef idx="minor">
            <a:schemeClr val="tx1"/>
          </a:fontRef>
        </p:style>
      </p:cxnSp>
      <p:cxnSp>
        <p:nvCxnSpPr>
          <p:cNvPr id="41" name="Straight Arrow Connector 40">
            <a:extLst>
              <a:ext uri="{FF2B5EF4-FFF2-40B4-BE49-F238E27FC236}">
                <a16:creationId xmlns:a16="http://schemas.microsoft.com/office/drawing/2014/main" id="{8CF57B5B-88DC-38C0-0AE8-A2355AA92B4B}"/>
              </a:ext>
            </a:extLst>
          </p:cNvPr>
          <p:cNvCxnSpPr>
            <a:cxnSpLocks/>
          </p:cNvCxnSpPr>
          <p:nvPr/>
        </p:nvCxnSpPr>
        <p:spPr>
          <a:xfrm>
            <a:off x="4067415" y="4419600"/>
            <a:ext cx="627337" cy="389954"/>
          </a:xfrm>
          <a:prstGeom prst="straightConnector1">
            <a:avLst/>
          </a:prstGeom>
          <a:ln>
            <a:tailEnd type="triangle" w="med" len="lg"/>
          </a:ln>
        </p:spPr>
        <p:style>
          <a:lnRef idx="1">
            <a:schemeClr val="accent5"/>
          </a:lnRef>
          <a:fillRef idx="0">
            <a:schemeClr val="accent5"/>
          </a:fillRef>
          <a:effectRef idx="0">
            <a:schemeClr val="accent5"/>
          </a:effectRef>
          <a:fontRef idx="minor">
            <a:schemeClr val="tx1"/>
          </a:fontRef>
        </p:style>
      </p:cxnSp>
      <p:cxnSp>
        <p:nvCxnSpPr>
          <p:cNvPr id="42" name="Straight Arrow Connector 41">
            <a:extLst>
              <a:ext uri="{FF2B5EF4-FFF2-40B4-BE49-F238E27FC236}">
                <a16:creationId xmlns:a16="http://schemas.microsoft.com/office/drawing/2014/main" id="{CF428115-2484-45C8-B58C-F1EEAE4D3D22}"/>
              </a:ext>
            </a:extLst>
          </p:cNvPr>
          <p:cNvCxnSpPr>
            <a:cxnSpLocks/>
          </p:cNvCxnSpPr>
          <p:nvPr/>
        </p:nvCxnSpPr>
        <p:spPr>
          <a:xfrm>
            <a:off x="4067415" y="3773311"/>
            <a:ext cx="627337" cy="493889"/>
          </a:xfrm>
          <a:prstGeom prst="straightConnector1">
            <a:avLst/>
          </a:prstGeom>
          <a:ln>
            <a:tailEnd type="triangle" w="med"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82360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1447800"/>
            <a:ext cx="6836228" cy="675766"/>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Cài</a:t>
            </a:r>
            <a:r>
              <a:rPr lang="en-US" sz="2700" b="1" dirty="0">
                <a:ln/>
                <a:solidFill>
                  <a:schemeClr val="accent4"/>
                </a:solidFill>
              </a:rPr>
              <a:t> đặt</a:t>
            </a:r>
            <a:endParaRPr lang="en-US" sz="2700" b="1" dirty="0">
              <a:ln/>
              <a:solidFill>
                <a:srgbClr val="FF0000"/>
              </a:solidFill>
            </a:endParaRPr>
          </a:p>
        </p:txBody>
      </p:sp>
      <p:sp>
        <p:nvSpPr>
          <p:cNvPr id="7" name="Rectangle 6"/>
          <p:cNvSpPr/>
          <p:nvPr/>
        </p:nvSpPr>
        <p:spPr>
          <a:xfrm>
            <a:off x="816429" y="2116598"/>
            <a:ext cx="7043057" cy="3139321"/>
          </a:xfrm>
          <a:prstGeom prst="rect">
            <a:avLst/>
          </a:prstGeom>
          <a:ln>
            <a:solidFill>
              <a:srgbClr val="0070C0"/>
            </a:solidFill>
          </a:ln>
        </p:spPr>
        <p:txBody>
          <a:bodyPr wrap="square">
            <a:spAutoFit/>
          </a:bodyPr>
          <a:lstStyle/>
          <a:p>
            <a:r>
              <a:rPr lang="en-US" sz="1800" dirty="0">
                <a:solidFill>
                  <a:srgbClr val="008000"/>
                </a:solidFill>
                <a:latin typeface="Consolas" panose="020B0609020204030204" pitchFamily="49" charset="0"/>
              </a:rPr>
              <a:t>// Khoi </a:t>
            </a:r>
            <a:r>
              <a:rPr lang="en-US" sz="1800" dirty="0" err="1">
                <a:solidFill>
                  <a:srgbClr val="008000"/>
                </a:solidFill>
                <a:latin typeface="Consolas" panose="020B0609020204030204" pitchFamily="49" charset="0"/>
              </a:rPr>
              <a:t>tao</a:t>
            </a:r>
            <a:r>
              <a:rPr lang="en-US" sz="1800" dirty="0">
                <a:solidFill>
                  <a:srgbClr val="008000"/>
                </a:solidFill>
                <a:latin typeface="Consolas" panose="020B0609020204030204" pitchFamily="49" charset="0"/>
              </a:rPr>
              <a:t> Bellman Ford</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dist</a:t>
            </a:r>
            <a:r>
              <a:rPr lang="en-US" sz="1800" dirty="0">
                <a:solidFill>
                  <a:prstClr val="black"/>
                </a:solidFill>
                <a:latin typeface="Consolas" panose="020B0609020204030204" pitchFamily="49" charset="0"/>
              </a:rPr>
              <a:t>[MAX];</a:t>
            </a:r>
          </a:p>
          <a:p>
            <a:r>
              <a:rPr lang="en-US" sz="1800" dirty="0">
                <a:solidFill>
                  <a:srgbClr val="0000FF"/>
                </a:solidFill>
                <a:latin typeface="Consolas" panose="020B0609020204030204" pitchFamily="49" charset="0"/>
              </a:rPr>
              <a:t>int</a:t>
            </a:r>
            <a:r>
              <a:rPr lang="en-US" sz="1800" dirty="0">
                <a:solidFill>
                  <a:prstClr val="black"/>
                </a:solidFill>
                <a:latin typeface="Consolas" panose="020B0609020204030204" pitchFamily="49" charset="0"/>
              </a:rPr>
              <a:t> previous[MAX];</a:t>
            </a:r>
          </a:p>
          <a:p>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initBell</a:t>
            </a:r>
            <a:r>
              <a:rPr lang="en-US" sz="1800" dirty="0">
                <a:solidFill>
                  <a:prstClr val="black"/>
                </a:solidFill>
                <a:latin typeface="Consolas" panose="020B0609020204030204" pitchFamily="49" charset="0"/>
              </a:rPr>
              <a:t>()</a:t>
            </a:r>
          </a:p>
          <a:p>
            <a:r>
              <a:rPr lang="en-US" sz="1800" dirty="0">
                <a:solidFill>
                  <a:prstClr val="black"/>
                </a:solidFill>
                <a:latin typeface="Consolas" panose="020B0609020204030204" pitchFamily="49" charset="0"/>
              </a:rPr>
              <a:t>{</a:t>
            </a:r>
          </a:p>
          <a:p>
            <a:pPr lvl="1"/>
            <a:r>
              <a:rPr lang="nn-NO" dirty="0">
                <a:solidFill>
                  <a:srgbClr val="0000FF"/>
                </a:solidFill>
                <a:latin typeface="Consolas" panose="020B0609020204030204" pitchFamily="49" charset="0"/>
              </a:rPr>
              <a:t>for</a:t>
            </a:r>
            <a:r>
              <a:rPr lang="nn-NO" dirty="0">
                <a:solidFill>
                  <a:prstClr val="black"/>
                </a:solidFill>
                <a:latin typeface="Consolas" panose="020B0609020204030204" pitchFamily="49" charset="0"/>
              </a:rPr>
              <a:t>(</a:t>
            </a:r>
            <a:r>
              <a:rPr lang="nn-NO" dirty="0">
                <a:solidFill>
                  <a:srgbClr val="0000FF"/>
                </a:solidFill>
                <a:latin typeface="Consolas" panose="020B0609020204030204" pitchFamily="49" charset="0"/>
              </a:rPr>
              <a:t>int</a:t>
            </a:r>
            <a:r>
              <a:rPr lang="nn-NO" dirty="0">
                <a:solidFill>
                  <a:prstClr val="black"/>
                </a:solidFill>
                <a:latin typeface="Consolas" panose="020B0609020204030204" pitchFamily="49" charset="0"/>
              </a:rPr>
              <a:t> i = 0 ; i &lt; MAX; i++)</a:t>
            </a:r>
          </a:p>
          <a:p>
            <a:pPr lvl="1"/>
            <a:r>
              <a:rPr lang="en-US" dirty="0">
                <a:solidFill>
                  <a:prstClr val="black"/>
                </a:solidFill>
                <a:latin typeface="Consolas" panose="020B0609020204030204" pitchFamily="49" charset="0"/>
              </a:rPr>
              <a:t>{</a:t>
            </a:r>
          </a:p>
          <a:p>
            <a:pPr lvl="2"/>
            <a:r>
              <a:rPr lang="en-US" dirty="0" err="1">
                <a:solidFill>
                  <a:prstClr val="black"/>
                </a:solidFill>
                <a:latin typeface="Consolas" panose="020B0609020204030204" pitchFamily="49" charset="0"/>
              </a:rPr>
              <a:t>dist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 INT_MAX;</a:t>
            </a:r>
          </a:p>
          <a:p>
            <a:pPr lvl="2"/>
            <a:r>
              <a:rPr lang="en-US" dirty="0">
                <a:solidFill>
                  <a:prstClr val="black"/>
                </a:solidFill>
                <a:latin typeface="Consolas" panose="020B0609020204030204" pitchFamily="49" charset="0"/>
              </a:rPr>
              <a:t>previous[</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 0;</a:t>
            </a:r>
          </a:p>
          <a:p>
            <a:pPr lvl="1"/>
            <a:r>
              <a:rPr lang="en-US" dirty="0">
                <a:solidFill>
                  <a:prstClr val="black"/>
                </a:solidFill>
                <a:latin typeface="Consolas" panose="020B0609020204030204" pitchFamily="49" charset="0"/>
              </a:rPr>
              <a:t>}</a:t>
            </a:r>
          </a:p>
          <a:p>
            <a:r>
              <a:rPr lang="en-US" sz="1800" dirty="0">
                <a:solidFill>
                  <a:prstClr val="black"/>
                </a:solidFill>
                <a:latin typeface="Consolas" panose="020B0609020204030204" pitchFamily="49" charset="0"/>
              </a:rPr>
              <a:t>}</a:t>
            </a:r>
          </a:p>
        </p:txBody>
      </p:sp>
      <p:sp>
        <p:nvSpPr>
          <p:cNvPr id="3" name="Title 1">
            <a:extLst>
              <a:ext uri="{FF2B5EF4-FFF2-40B4-BE49-F238E27FC236}">
                <a16:creationId xmlns:a16="http://schemas.microsoft.com/office/drawing/2014/main" id="{D1A6DFFB-712F-2402-01F9-9550F255000F}"/>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45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err="1">
                <a:solidFill>
                  <a:srgbClr val="0070C0"/>
                </a:solidFill>
                <a:latin typeface="Arial" panose="020B0604020202020204" pitchFamily="34" charset="0"/>
                <a:cs typeface="Arial" panose="020B0604020202020204" pitchFamily="34" charset="0"/>
              </a:rPr>
              <a:t>Mục</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tiêu</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dạy</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học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391971C2-171C-4E0F-8550-F3A537D3CB7B}"/>
              </a:ext>
            </a:extLst>
          </p:cNvPr>
          <p:cNvSpPr txBox="1">
            <a:spLocks/>
          </p:cNvSpPr>
          <p:nvPr/>
        </p:nvSpPr>
        <p:spPr>
          <a:xfrm>
            <a:off x="457200" y="1752600"/>
            <a:ext cx="8268272" cy="44196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400" dirty="0" err="1"/>
              <a:t>Nắm</a:t>
            </a:r>
            <a:r>
              <a:rPr lang="en-US" sz="2400" dirty="0"/>
              <a:t> </a:t>
            </a:r>
            <a:r>
              <a:rPr lang="en-US" sz="2400" dirty="0" err="1"/>
              <a:t>được</a:t>
            </a:r>
            <a:r>
              <a:rPr lang="en-US" sz="2400" dirty="0"/>
              <a:t> </a:t>
            </a:r>
            <a:r>
              <a:rPr lang="en-US" sz="2400" dirty="0" err="1"/>
              <a:t>khái</a:t>
            </a:r>
            <a:r>
              <a:rPr lang="en-US" sz="2400" dirty="0"/>
              <a:t> </a:t>
            </a:r>
            <a:r>
              <a:rPr lang="en-US" sz="2400" dirty="0" err="1"/>
              <a:t>niệm</a:t>
            </a:r>
            <a:r>
              <a:rPr lang="en-US" sz="2400" dirty="0"/>
              <a:t> “</a:t>
            </a:r>
            <a:r>
              <a:rPr lang="en-US" sz="2400" b="1" dirty="0" err="1">
                <a:solidFill>
                  <a:srgbClr val="FF0000"/>
                </a:solidFill>
              </a:rPr>
              <a:t>Đường</a:t>
            </a:r>
            <a:r>
              <a:rPr lang="en-US" sz="2400" b="1" dirty="0">
                <a:solidFill>
                  <a:srgbClr val="FF0000"/>
                </a:solidFill>
              </a:rPr>
              <a:t> </a:t>
            </a:r>
            <a:r>
              <a:rPr lang="en-US" sz="2400" b="1" dirty="0" err="1">
                <a:solidFill>
                  <a:srgbClr val="FF0000"/>
                </a:solidFill>
              </a:rPr>
              <a:t>đi</a:t>
            </a:r>
            <a:r>
              <a:rPr lang="en-US" sz="2400" b="1" dirty="0">
                <a:solidFill>
                  <a:srgbClr val="FF0000"/>
                </a:solidFill>
              </a:rPr>
              <a:t> </a:t>
            </a:r>
            <a:r>
              <a:rPr lang="en-US" sz="2400" b="1" dirty="0" err="1">
                <a:solidFill>
                  <a:srgbClr val="FF0000"/>
                </a:solidFill>
              </a:rPr>
              <a:t>ngắn</a:t>
            </a:r>
            <a:r>
              <a:rPr lang="en-US" sz="2400" b="1" dirty="0">
                <a:solidFill>
                  <a:srgbClr val="FF0000"/>
                </a:solidFill>
              </a:rPr>
              <a:t> </a:t>
            </a:r>
            <a:r>
              <a:rPr lang="en-US" sz="2400" b="1" dirty="0" err="1">
                <a:solidFill>
                  <a:srgbClr val="FF0000"/>
                </a:solidFill>
              </a:rPr>
              <a:t>nhất</a:t>
            </a:r>
            <a:r>
              <a:rPr lang="en-US" sz="2400" dirty="0"/>
              <a:t>”.</a:t>
            </a:r>
          </a:p>
          <a:p>
            <a:pPr marL="731520" indent="-731520" algn="just">
              <a:lnSpc>
                <a:spcPct val="150000"/>
              </a:lnSpc>
              <a:spcBef>
                <a:spcPts val="0"/>
              </a:spcBef>
              <a:buFont typeface="Wingdings" panose="05000000000000000000" pitchFamily="2" charset="2"/>
              <a:buChar char="&amp;"/>
            </a:pPr>
            <a:r>
              <a:rPr lang="en-US" sz="2400" dirty="0" err="1"/>
              <a:t>Biết</a:t>
            </a:r>
            <a:r>
              <a:rPr lang="en-US" sz="2400" dirty="0"/>
              <a:t> </a:t>
            </a:r>
            <a:r>
              <a:rPr lang="en-US" sz="2400" dirty="0" err="1"/>
              <a:t>cách</a:t>
            </a:r>
            <a:r>
              <a:rPr lang="en-US" sz="2400" dirty="0"/>
              <a:t> </a:t>
            </a:r>
            <a:r>
              <a:rPr lang="en-US" sz="2400" dirty="0" err="1">
                <a:solidFill>
                  <a:srgbClr val="FF0000"/>
                </a:solidFill>
              </a:rPr>
              <a:t>giải</a:t>
            </a:r>
            <a:r>
              <a:rPr lang="en-US" sz="2400" dirty="0">
                <a:solidFill>
                  <a:srgbClr val="FF0000"/>
                </a:solidFill>
              </a:rPr>
              <a:t> </a:t>
            </a:r>
            <a:r>
              <a:rPr lang="en-US" sz="2400" dirty="0" err="1">
                <a:solidFill>
                  <a:srgbClr val="FF0000"/>
                </a:solidFill>
              </a:rPr>
              <a:t>quyết</a:t>
            </a:r>
            <a:r>
              <a:rPr lang="en-US" sz="2400" dirty="0">
                <a:solidFill>
                  <a:srgbClr val="FF0000"/>
                </a:solidFill>
              </a:rPr>
              <a:t> </a:t>
            </a:r>
            <a:r>
              <a:rPr lang="en-US" sz="2400" dirty="0" err="1">
                <a:solidFill>
                  <a:srgbClr val="FF0000"/>
                </a:solidFill>
              </a:rPr>
              <a:t>bài</a:t>
            </a:r>
            <a:r>
              <a:rPr lang="en-US" sz="2400" dirty="0">
                <a:solidFill>
                  <a:srgbClr val="FF0000"/>
                </a:solidFill>
              </a:rPr>
              <a:t> </a:t>
            </a:r>
            <a:r>
              <a:rPr lang="en-US" sz="2400" dirty="0" err="1">
                <a:solidFill>
                  <a:srgbClr val="FF0000"/>
                </a:solidFill>
              </a:rPr>
              <a:t>toán</a:t>
            </a:r>
            <a:r>
              <a:rPr lang="en-US" sz="2400" dirty="0"/>
              <a:t> </a:t>
            </a:r>
            <a:r>
              <a:rPr lang="en-US" sz="2400" dirty="0" err="1"/>
              <a:t>tìm</a:t>
            </a:r>
            <a:r>
              <a:rPr lang="en-US" sz="2400" dirty="0"/>
              <a:t> </a:t>
            </a:r>
            <a:r>
              <a:rPr lang="en-US" sz="2400" dirty="0" err="1"/>
              <a:t>đường</a:t>
            </a:r>
            <a:r>
              <a:rPr lang="en-US" sz="2400" dirty="0"/>
              <a:t> </a:t>
            </a:r>
            <a:r>
              <a:rPr lang="en-US" sz="2400" dirty="0" err="1"/>
              <a:t>đi</a:t>
            </a:r>
            <a:r>
              <a:rPr lang="en-US" sz="2400" dirty="0"/>
              <a:t> </a:t>
            </a:r>
            <a:r>
              <a:rPr lang="en-US" sz="2400" dirty="0" err="1"/>
              <a:t>ngắn</a:t>
            </a:r>
            <a:r>
              <a:rPr lang="en-US" sz="2400" dirty="0"/>
              <a:t> </a:t>
            </a:r>
            <a:r>
              <a:rPr lang="en-US" sz="2400" dirty="0" err="1"/>
              <a:t>nhất</a:t>
            </a:r>
            <a:r>
              <a:rPr lang="en-US" sz="2400" dirty="0"/>
              <a:t> </a:t>
            </a:r>
            <a:r>
              <a:rPr lang="en-US" sz="2400" dirty="0" err="1"/>
              <a:t>trên</a:t>
            </a:r>
            <a:r>
              <a:rPr lang="en-US" sz="2400" dirty="0"/>
              <a:t> </a:t>
            </a:r>
            <a:r>
              <a:rPr lang="en-US" sz="2400" dirty="0" err="1"/>
              <a:t>đồ</a:t>
            </a:r>
            <a:r>
              <a:rPr lang="en-US" sz="2400" dirty="0"/>
              <a:t> </a:t>
            </a:r>
            <a:r>
              <a:rPr lang="en-US" sz="2400" dirty="0" err="1"/>
              <a:t>thị</a:t>
            </a:r>
            <a:endParaRPr lang="en-US" sz="2400" dirty="0"/>
          </a:p>
          <a:p>
            <a:pPr marL="731520" indent="-731520" algn="just">
              <a:lnSpc>
                <a:spcPct val="150000"/>
              </a:lnSpc>
              <a:spcBef>
                <a:spcPts val="0"/>
              </a:spcBef>
              <a:buFont typeface="Wingdings" panose="05000000000000000000" pitchFamily="2" charset="2"/>
              <a:buChar char="&amp;"/>
            </a:pPr>
            <a:r>
              <a:rPr lang="en-US" sz="2400" dirty="0" err="1"/>
              <a:t>Thuật</a:t>
            </a:r>
            <a:r>
              <a:rPr lang="en-US" sz="2400" dirty="0"/>
              <a:t> </a:t>
            </a:r>
            <a:r>
              <a:rPr lang="en-US" sz="2400" dirty="0" err="1"/>
              <a:t>toán</a:t>
            </a:r>
            <a:r>
              <a:rPr lang="en-US" sz="2400" dirty="0"/>
              <a:t> Ford-Bellman</a:t>
            </a:r>
          </a:p>
          <a:p>
            <a:pPr marL="731520" indent="-731520" algn="just">
              <a:lnSpc>
                <a:spcPct val="150000"/>
              </a:lnSpc>
              <a:spcBef>
                <a:spcPts val="0"/>
              </a:spcBef>
              <a:buFont typeface="Wingdings" panose="05000000000000000000" pitchFamily="2" charset="2"/>
              <a:buChar char="&amp;"/>
            </a:pPr>
            <a:r>
              <a:rPr lang="en-US" sz="2400" dirty="0" err="1"/>
              <a:t>Thuật</a:t>
            </a:r>
            <a:r>
              <a:rPr lang="en-US" sz="2400" dirty="0"/>
              <a:t> </a:t>
            </a:r>
            <a:r>
              <a:rPr lang="en-US" sz="2400" dirty="0" err="1"/>
              <a:t>toán</a:t>
            </a:r>
            <a:r>
              <a:rPr lang="en-US" sz="2400" dirty="0"/>
              <a:t> Dijkstra</a:t>
            </a:r>
          </a:p>
        </p:txBody>
      </p:sp>
    </p:spTree>
    <p:extLst>
      <p:ext uri="{BB962C8B-B14F-4D97-AF65-F5344CB8AC3E}">
        <p14:creationId xmlns:p14="http://schemas.microsoft.com/office/powerpoint/2010/main" val="184825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1914"/>
            <a:ext cx="6836228" cy="228600"/>
          </a:xfrm>
        </p:spPr>
        <p:txBody>
          <a:bodyPr>
            <a:normAutofit fontScale="90000"/>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Cài</a:t>
            </a:r>
            <a:r>
              <a:rPr lang="en-US" sz="2700" b="1" dirty="0">
                <a:ln/>
                <a:solidFill>
                  <a:schemeClr val="accent4"/>
                </a:solidFill>
              </a:rPr>
              <a:t> đặt</a:t>
            </a:r>
            <a:endParaRPr lang="en-US" sz="2700" b="1" dirty="0">
              <a:ln/>
              <a:solidFill>
                <a:srgbClr val="FF0000"/>
              </a:solidFill>
            </a:endParaRPr>
          </a:p>
        </p:txBody>
      </p:sp>
      <p:sp>
        <p:nvSpPr>
          <p:cNvPr id="3" name="Title 1">
            <a:extLst>
              <a:ext uri="{FF2B5EF4-FFF2-40B4-BE49-F238E27FC236}">
                <a16:creationId xmlns:a16="http://schemas.microsoft.com/office/drawing/2014/main" id="{D1A6DFFB-712F-2402-01F9-9550F255000F}"/>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E51699F-3280-93C0-9320-05C012798383}"/>
              </a:ext>
            </a:extLst>
          </p:cNvPr>
          <p:cNvSpPr/>
          <p:nvPr/>
        </p:nvSpPr>
        <p:spPr>
          <a:xfrm>
            <a:off x="1905000" y="1471914"/>
            <a:ext cx="6917173" cy="4662815"/>
          </a:xfrm>
          <a:prstGeom prst="rect">
            <a:avLst/>
          </a:prstGeom>
          <a:ln>
            <a:solidFill>
              <a:srgbClr val="00B0F0"/>
            </a:solidFill>
          </a:ln>
        </p:spPr>
        <p:txBody>
          <a:bodyPr wrap="square">
            <a:spAutoFit/>
          </a:bodyPr>
          <a:lstStyle/>
          <a:p>
            <a:r>
              <a:rPr lang="en-US" sz="900" dirty="0">
                <a:solidFill>
                  <a:srgbClr val="0000FF"/>
                </a:solidFill>
                <a:latin typeface="Consolas" panose="020B0609020204030204" pitchFamily="49" charset="0"/>
              </a:rPr>
              <a:t>void</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BellmanFord</a:t>
            </a:r>
            <a:r>
              <a:rPr lang="en-US" sz="900" dirty="0">
                <a:solidFill>
                  <a:prstClr val="black"/>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src</a:t>
            </a:r>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src</a:t>
            </a:r>
            <a:r>
              <a:rPr lang="en-US" sz="900" dirty="0">
                <a:solidFill>
                  <a:prstClr val="black"/>
                </a:solidFill>
                <a:latin typeface="Consolas" panose="020B0609020204030204" pitchFamily="49" charset="0"/>
              </a:rPr>
              <a:t>] = 0;</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prstClr val="black"/>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prstClr val="black"/>
                </a:solidFill>
                <a:latin typeface="Consolas" panose="020B0609020204030204" pitchFamily="49" charset="0"/>
              </a:rPr>
              <a:t> k = 0; k &lt; n-1; k++){</a:t>
            </a:r>
          </a:p>
          <a:p>
            <a:r>
              <a:rPr lang="nn-NO" sz="900" dirty="0">
                <a:solidFill>
                  <a:prstClr val="black"/>
                </a:solidFill>
                <a:latin typeface="Consolas" panose="020B0609020204030204" pitchFamily="49" charset="0"/>
              </a:rPr>
              <a:t>        </a:t>
            </a:r>
            <a:r>
              <a:rPr lang="nn-NO" sz="900" dirty="0">
                <a:solidFill>
                  <a:srgbClr val="0000FF"/>
                </a:solidFill>
                <a:latin typeface="Consolas" panose="020B0609020204030204" pitchFamily="49" charset="0"/>
              </a:rPr>
              <a:t>for</a:t>
            </a:r>
            <a:r>
              <a:rPr lang="nn-NO" sz="900" dirty="0">
                <a:solidFill>
                  <a:prstClr val="black"/>
                </a:solidFill>
                <a:latin typeface="Consolas" panose="020B0609020204030204" pitchFamily="49" charset="0"/>
              </a:rPr>
              <a:t>(</a:t>
            </a:r>
            <a:r>
              <a:rPr lang="nn-NO" sz="900" dirty="0">
                <a:solidFill>
                  <a:srgbClr val="0000FF"/>
                </a:solidFill>
                <a:latin typeface="Consolas" panose="020B0609020204030204" pitchFamily="49" charset="0"/>
              </a:rPr>
              <a:t>int</a:t>
            </a:r>
            <a:r>
              <a:rPr lang="nn-NO" sz="900" dirty="0">
                <a:solidFill>
                  <a:prstClr val="black"/>
                </a:solidFill>
                <a:latin typeface="Consolas" panose="020B0609020204030204" pitchFamily="49" charset="0"/>
              </a:rPr>
              <a:t> i = 0; i &lt; n; i++){</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prstClr val="black"/>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prstClr val="black"/>
                </a:solidFill>
                <a:latin typeface="Consolas" panose="020B0609020204030204" pitchFamily="49" charset="0"/>
              </a:rPr>
              <a:t> j = 0; j &lt; n; </a:t>
            </a:r>
            <a:r>
              <a:rPr lang="en-US" sz="900" dirty="0" err="1">
                <a:solidFill>
                  <a:prstClr val="black"/>
                </a:solidFill>
                <a:latin typeface="Consolas" panose="020B0609020204030204" pitchFamily="49" charset="0"/>
              </a:rPr>
              <a:t>j++</a:t>
            </a:r>
            <a:r>
              <a:rPr lang="en-US" sz="900" dirty="0">
                <a:solidFill>
                  <a:prstClr val="black"/>
                </a:solidFill>
                <a:latin typeface="Consolas" panose="020B0609020204030204" pitchFamily="49" charset="0"/>
              </a:rPr>
              <a:t>){</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 != INT_MAX &amp;&amp; A[</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][j] &amp;&amp;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[j] &gt;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 + A[</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][j]) ){</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[j] =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 + A[</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][j];</a:t>
            </a:r>
          </a:p>
          <a:p>
            <a:r>
              <a:rPr lang="en-US" sz="900" dirty="0">
                <a:solidFill>
                  <a:prstClr val="black"/>
                </a:solidFill>
                <a:latin typeface="Consolas" panose="020B0609020204030204" pitchFamily="49" charset="0"/>
              </a:rPr>
              <a:t>                    previous[j] = </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r>
              <a:rPr lang="en-US" sz="900" dirty="0">
                <a:solidFill>
                  <a:srgbClr val="008000"/>
                </a:solidFill>
                <a:latin typeface="Consolas" panose="020B0609020204030204" pitchFamily="49" charset="0"/>
              </a:rPr>
              <a:t>// to check if -</a:t>
            </a:r>
            <a:r>
              <a:rPr lang="en-US" sz="900" dirty="0" err="1">
                <a:solidFill>
                  <a:srgbClr val="008000"/>
                </a:solidFill>
                <a:latin typeface="Consolas" panose="020B0609020204030204" pitchFamily="49" charset="0"/>
              </a:rPr>
              <a:t>ve</a:t>
            </a:r>
            <a:r>
              <a:rPr lang="en-US" sz="900" dirty="0">
                <a:solidFill>
                  <a:srgbClr val="008000"/>
                </a:solidFill>
                <a:latin typeface="Consolas" panose="020B0609020204030204" pitchFamily="49" charset="0"/>
              </a:rPr>
              <a:t> cycles exist or not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prstClr val="black"/>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prstClr val="black"/>
                </a:solidFill>
                <a:latin typeface="Consolas" panose="020B0609020204030204" pitchFamily="49" charset="0"/>
              </a:rPr>
              <a:t> k = 0; k &lt; n-1; k++){</a:t>
            </a:r>
          </a:p>
          <a:p>
            <a:r>
              <a:rPr lang="nn-NO" sz="900" dirty="0">
                <a:solidFill>
                  <a:prstClr val="black"/>
                </a:solidFill>
                <a:latin typeface="Consolas" panose="020B0609020204030204" pitchFamily="49" charset="0"/>
              </a:rPr>
              <a:t>        </a:t>
            </a:r>
            <a:r>
              <a:rPr lang="nn-NO" sz="900" dirty="0">
                <a:solidFill>
                  <a:srgbClr val="0000FF"/>
                </a:solidFill>
                <a:latin typeface="Consolas" panose="020B0609020204030204" pitchFamily="49" charset="0"/>
              </a:rPr>
              <a:t>for</a:t>
            </a:r>
            <a:r>
              <a:rPr lang="nn-NO" sz="900" dirty="0">
                <a:solidFill>
                  <a:prstClr val="black"/>
                </a:solidFill>
                <a:latin typeface="Consolas" panose="020B0609020204030204" pitchFamily="49" charset="0"/>
              </a:rPr>
              <a:t>(</a:t>
            </a:r>
            <a:r>
              <a:rPr lang="nn-NO" sz="900" dirty="0">
                <a:solidFill>
                  <a:srgbClr val="0000FF"/>
                </a:solidFill>
                <a:latin typeface="Consolas" panose="020B0609020204030204" pitchFamily="49" charset="0"/>
              </a:rPr>
              <a:t>int</a:t>
            </a:r>
            <a:r>
              <a:rPr lang="nn-NO" sz="900" dirty="0">
                <a:solidFill>
                  <a:prstClr val="black"/>
                </a:solidFill>
                <a:latin typeface="Consolas" panose="020B0609020204030204" pitchFamily="49" charset="0"/>
              </a:rPr>
              <a:t> i = 0; i &lt; n; i++){</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prstClr val="black"/>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prstClr val="black"/>
                </a:solidFill>
                <a:latin typeface="Consolas" panose="020B0609020204030204" pitchFamily="49" charset="0"/>
              </a:rPr>
              <a:t> j = 0; j &lt; n; </a:t>
            </a:r>
            <a:r>
              <a:rPr lang="en-US" sz="900" dirty="0" err="1">
                <a:solidFill>
                  <a:prstClr val="black"/>
                </a:solidFill>
                <a:latin typeface="Consolas" panose="020B0609020204030204" pitchFamily="49" charset="0"/>
              </a:rPr>
              <a:t>j++</a:t>
            </a:r>
            <a:r>
              <a:rPr lang="en-US" sz="900" dirty="0">
                <a:solidFill>
                  <a:prstClr val="black"/>
                </a:solidFill>
                <a:latin typeface="Consolas" panose="020B0609020204030204" pitchFamily="49" charset="0"/>
              </a:rPr>
              <a:t>){</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prstClr val="black"/>
                </a:solidFill>
                <a:latin typeface="Consolas" panose="020B0609020204030204" pitchFamily="49" charset="0"/>
              </a:rPr>
              <a:t>(A[</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][j] &amp;&amp;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[j] &gt;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 + A[</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][j]) ){</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[j] = INT_MAX;</a:t>
            </a:r>
          </a:p>
          <a:p>
            <a:r>
              <a:rPr lang="en-US" sz="900" dirty="0">
                <a:solidFill>
                  <a:prstClr val="black"/>
                </a:solidFill>
                <a:latin typeface="Consolas" panose="020B0609020204030204" pitchFamily="49" charset="0"/>
              </a:rPr>
              <a:t>                    previous[j] = -1;</a:t>
            </a:r>
          </a:p>
          <a:p>
            <a:pPr lvl="3"/>
            <a:r>
              <a:rPr lang="en-US" sz="900" dirty="0" err="1">
                <a:solidFill>
                  <a:prstClr val="black"/>
                </a:solidFill>
                <a:latin typeface="Consolas" panose="020B0609020204030204" pitchFamily="49" charset="0"/>
              </a:rPr>
              <a:t>cout</a:t>
            </a:r>
            <a:r>
              <a:rPr lang="en-US" sz="900" dirty="0">
                <a:solidFill>
                  <a:prstClr val="black"/>
                </a:solidFill>
                <a:latin typeface="Consolas" panose="020B0609020204030204" pitchFamily="49" charset="0"/>
              </a:rPr>
              <a:t>&lt;&lt;</a:t>
            </a:r>
            <a:r>
              <a:rPr lang="en-US" sz="900" dirty="0">
                <a:solidFill>
                  <a:srgbClr val="A31515"/>
                </a:solidFill>
                <a:latin typeface="Consolas" panose="020B0609020204030204" pitchFamily="49" charset="0"/>
              </a:rPr>
              <a:t>"Graph contains negative weight cycle"</a:t>
            </a:r>
            <a:r>
              <a:rPr lang="en-US" sz="900" dirty="0">
                <a:solidFill>
                  <a:prstClr val="black"/>
                </a:solidFill>
                <a:latin typeface="Consolas" panose="020B0609020204030204" pitchFamily="49" charset="0"/>
              </a:rPr>
              <a:t>&lt;&lt;</a:t>
            </a:r>
            <a:r>
              <a:rPr lang="en-US" sz="900" dirty="0" err="1">
                <a:solidFill>
                  <a:prstClr val="black"/>
                </a:solidFill>
                <a:latin typeface="Consolas" panose="020B0609020204030204" pitchFamily="49" charset="0"/>
              </a:rPr>
              <a:t>endl</a:t>
            </a:r>
            <a:r>
              <a:rPr lang="en-US" sz="900" dirty="0">
                <a:solidFill>
                  <a:prstClr val="black"/>
                </a:solidFill>
                <a:latin typeface="Consolas" panose="020B0609020204030204" pitchFamily="49" charset="0"/>
              </a:rPr>
              <a:t>;</a:t>
            </a:r>
          </a:p>
          <a:p>
            <a:pPr lvl="3"/>
            <a:r>
              <a:rPr lang="en-US" sz="900" dirty="0">
                <a:solidFill>
                  <a:srgbClr val="0000FF"/>
                </a:solidFill>
                <a:latin typeface="Consolas" panose="020B0609020204030204" pitchFamily="49" charset="0"/>
              </a:rPr>
              <a:t>return</a:t>
            </a:r>
            <a:r>
              <a:rPr lang="en-US" sz="900" dirty="0">
                <a:solidFill>
                  <a:prstClr val="black"/>
                </a:solidFill>
                <a:latin typeface="Consolas" panose="020B0609020204030204" pitchFamily="49" charset="0"/>
              </a:rPr>
              <a:t>;</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cout</a:t>
            </a:r>
            <a:r>
              <a:rPr lang="en-US" sz="900" dirty="0">
                <a:solidFill>
                  <a:prstClr val="black"/>
                </a:solidFill>
                <a:latin typeface="Consolas" panose="020B0609020204030204" pitchFamily="49" charset="0"/>
              </a:rPr>
              <a:t>&lt;&lt;</a:t>
            </a:r>
            <a:r>
              <a:rPr lang="en-US" sz="900" dirty="0">
                <a:solidFill>
                  <a:srgbClr val="A31515"/>
                </a:solidFill>
                <a:latin typeface="Consolas" panose="020B0609020204030204" pitchFamily="49" charset="0"/>
              </a:rPr>
              <a:t>"Vertex :\t\t"</a:t>
            </a:r>
            <a:r>
              <a:rPr lang="en-US" sz="900" dirty="0">
                <a:solidFill>
                  <a:prstClr val="black"/>
                </a:solidFill>
                <a:latin typeface="Consolas" panose="020B0609020204030204" pitchFamily="49" charset="0"/>
              </a:rPr>
              <a:t>;</a:t>
            </a:r>
          </a:p>
          <a:p>
            <a:r>
              <a:rPr lang="nn-NO" sz="900" dirty="0">
                <a:solidFill>
                  <a:prstClr val="black"/>
                </a:solidFill>
                <a:latin typeface="Consolas" panose="020B0609020204030204" pitchFamily="49" charset="0"/>
              </a:rPr>
              <a:t>   </a:t>
            </a:r>
            <a:r>
              <a:rPr lang="nn-NO" sz="900" dirty="0">
                <a:solidFill>
                  <a:srgbClr val="0000FF"/>
                </a:solidFill>
                <a:latin typeface="Consolas" panose="020B0609020204030204" pitchFamily="49" charset="0"/>
              </a:rPr>
              <a:t>for</a:t>
            </a:r>
            <a:r>
              <a:rPr lang="nn-NO" sz="900" dirty="0">
                <a:solidFill>
                  <a:prstClr val="black"/>
                </a:solidFill>
                <a:latin typeface="Consolas" panose="020B0609020204030204" pitchFamily="49" charset="0"/>
              </a:rPr>
              <a:t> (</a:t>
            </a:r>
            <a:r>
              <a:rPr lang="nn-NO" sz="900" dirty="0">
                <a:solidFill>
                  <a:srgbClr val="0000FF"/>
                </a:solidFill>
                <a:latin typeface="Consolas" panose="020B0609020204030204" pitchFamily="49" charset="0"/>
              </a:rPr>
              <a:t>int</a:t>
            </a:r>
            <a:r>
              <a:rPr lang="nn-NO" sz="900" dirty="0">
                <a:solidFill>
                  <a:prstClr val="black"/>
                </a:solidFill>
                <a:latin typeface="Consolas" panose="020B0609020204030204" pitchFamily="49" charset="0"/>
              </a:rPr>
              <a:t> i = 0; i &lt; n; ++i)</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cout</a:t>
            </a:r>
            <a:r>
              <a:rPr lang="en-US" sz="900" dirty="0">
                <a:solidFill>
                  <a:prstClr val="black"/>
                </a:solidFill>
                <a:latin typeface="Consolas" panose="020B0609020204030204" pitchFamily="49" charset="0"/>
              </a:rPr>
              <a:t>&lt;&lt; vertex[</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 &lt;&lt;</a:t>
            </a:r>
            <a:r>
              <a:rPr lang="en-US" sz="900" dirty="0">
                <a:solidFill>
                  <a:srgbClr val="A31515"/>
                </a:solidFill>
                <a:latin typeface="Consolas" panose="020B0609020204030204" pitchFamily="49" charset="0"/>
              </a:rPr>
              <a:t>"\t"</a:t>
            </a:r>
            <a:r>
              <a:rPr lang="en-US" sz="900" dirty="0">
                <a:solidFill>
                  <a:prstClr val="black"/>
                </a:solidFill>
                <a:latin typeface="Consolas" panose="020B0609020204030204" pitchFamily="49" charset="0"/>
              </a:rPr>
              <a:t>;</a:t>
            </a:r>
          </a:p>
          <a:p>
            <a:r>
              <a:rPr lang="fr-FR" sz="900" dirty="0">
                <a:solidFill>
                  <a:prstClr val="black"/>
                </a:solidFill>
                <a:latin typeface="Consolas" panose="020B0609020204030204" pitchFamily="49" charset="0"/>
              </a:rPr>
              <a:t>   cout&lt;&lt; </a:t>
            </a:r>
            <a:r>
              <a:rPr lang="fr-FR" sz="900" dirty="0">
                <a:solidFill>
                  <a:srgbClr val="A31515"/>
                </a:solidFill>
                <a:latin typeface="Consolas" panose="020B0609020204030204" pitchFamily="49" charset="0"/>
              </a:rPr>
              <a:t>"\</a:t>
            </a:r>
            <a:r>
              <a:rPr lang="fr-FR" sz="900" dirty="0" err="1">
                <a:solidFill>
                  <a:srgbClr val="A31515"/>
                </a:solidFill>
                <a:latin typeface="Consolas" panose="020B0609020204030204" pitchFamily="49" charset="0"/>
              </a:rPr>
              <a:t>nDistance</a:t>
            </a:r>
            <a:r>
              <a:rPr lang="fr-FR" sz="900" dirty="0">
                <a:solidFill>
                  <a:srgbClr val="A31515"/>
                </a:solidFill>
                <a:latin typeface="Consolas" panose="020B0609020204030204" pitchFamily="49" charset="0"/>
              </a:rPr>
              <a:t> </a:t>
            </a:r>
            <a:r>
              <a:rPr lang="fr-FR" sz="900" dirty="0" err="1">
                <a:solidFill>
                  <a:srgbClr val="A31515"/>
                </a:solidFill>
                <a:latin typeface="Consolas" panose="020B0609020204030204" pitchFamily="49" charset="0"/>
              </a:rPr>
              <a:t>From</a:t>
            </a:r>
            <a:r>
              <a:rPr lang="fr-FR" sz="900" dirty="0">
                <a:solidFill>
                  <a:srgbClr val="A31515"/>
                </a:solidFill>
                <a:latin typeface="Consolas" panose="020B0609020204030204" pitchFamily="49" charset="0"/>
              </a:rPr>
              <a:t> Source : \t"</a:t>
            </a:r>
            <a:r>
              <a:rPr lang="fr-FR" sz="900" dirty="0">
                <a:solidFill>
                  <a:prstClr val="black"/>
                </a:solidFill>
                <a:latin typeface="Consolas" panose="020B0609020204030204" pitchFamily="49" charset="0"/>
              </a:rPr>
              <a:t>;</a:t>
            </a:r>
          </a:p>
          <a:p>
            <a:r>
              <a:rPr lang="nn-NO" sz="900" dirty="0">
                <a:solidFill>
                  <a:prstClr val="black"/>
                </a:solidFill>
                <a:latin typeface="Consolas" panose="020B0609020204030204" pitchFamily="49" charset="0"/>
              </a:rPr>
              <a:t>   </a:t>
            </a:r>
            <a:r>
              <a:rPr lang="nn-NO" sz="900" dirty="0">
                <a:solidFill>
                  <a:srgbClr val="0000FF"/>
                </a:solidFill>
                <a:latin typeface="Consolas" panose="020B0609020204030204" pitchFamily="49" charset="0"/>
              </a:rPr>
              <a:t>for</a:t>
            </a:r>
            <a:r>
              <a:rPr lang="nn-NO" sz="900" dirty="0">
                <a:solidFill>
                  <a:prstClr val="black"/>
                </a:solidFill>
                <a:latin typeface="Consolas" panose="020B0609020204030204" pitchFamily="49" charset="0"/>
              </a:rPr>
              <a:t> (</a:t>
            </a:r>
            <a:r>
              <a:rPr lang="nn-NO" sz="900" dirty="0">
                <a:solidFill>
                  <a:srgbClr val="0000FF"/>
                </a:solidFill>
                <a:latin typeface="Consolas" panose="020B0609020204030204" pitchFamily="49" charset="0"/>
              </a:rPr>
              <a:t>int</a:t>
            </a:r>
            <a:r>
              <a:rPr lang="nn-NO" sz="900" dirty="0">
                <a:solidFill>
                  <a:prstClr val="black"/>
                </a:solidFill>
                <a:latin typeface="Consolas" panose="020B0609020204030204" pitchFamily="49" charset="0"/>
              </a:rPr>
              <a:t> i = 0; i &lt; n; ++i)</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cout</a:t>
            </a:r>
            <a:r>
              <a:rPr lang="en-US" sz="900" dirty="0">
                <a:solidFill>
                  <a:prstClr val="black"/>
                </a:solidFill>
                <a:latin typeface="Consolas" panose="020B0609020204030204" pitchFamily="49" charset="0"/>
              </a:rPr>
              <a:t>&lt;&lt;</a:t>
            </a:r>
            <a:r>
              <a:rPr lang="en-US" sz="900" dirty="0" err="1">
                <a:solidFill>
                  <a:prstClr val="black"/>
                </a:solidFill>
                <a:latin typeface="Consolas" panose="020B0609020204030204" pitchFamily="49" charset="0"/>
              </a:rPr>
              <a:t>dist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a:solidFill>
                  <a:prstClr val="black"/>
                </a:solidFill>
                <a:latin typeface="Consolas" panose="020B0609020204030204" pitchFamily="49" charset="0"/>
              </a:rPr>
              <a:t>]&lt;&lt;</a:t>
            </a:r>
            <a:r>
              <a:rPr lang="en-US" sz="900" dirty="0">
                <a:solidFill>
                  <a:srgbClr val="A31515"/>
                </a:solidFill>
                <a:latin typeface="Consolas" panose="020B0609020204030204" pitchFamily="49" charset="0"/>
              </a:rPr>
              <a:t>"\t"</a:t>
            </a:r>
            <a:r>
              <a:rPr lang="en-US" sz="900" dirty="0">
                <a:solidFill>
                  <a:prstClr val="black"/>
                </a:solidFill>
                <a:latin typeface="Consolas" panose="020B0609020204030204" pitchFamily="49" charset="0"/>
              </a:rPr>
              <a:t>;</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return</a:t>
            </a:r>
            <a:r>
              <a:rPr lang="en-US" sz="900" dirty="0">
                <a:solidFill>
                  <a:prstClr val="black"/>
                </a:solidFill>
                <a:latin typeface="Consolas" panose="020B0609020204030204" pitchFamily="49" charset="0"/>
              </a:rPr>
              <a:t>;</a:t>
            </a:r>
          </a:p>
          <a:p>
            <a:r>
              <a:rPr lang="en-US" sz="9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405556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Độ</a:t>
            </a:r>
            <a:r>
              <a:rPr lang="en-US" sz="2700" b="1" dirty="0">
                <a:ln/>
                <a:solidFill>
                  <a:schemeClr val="accent4"/>
                </a:solidFill>
              </a:rPr>
              <a:t> </a:t>
            </a:r>
            <a:r>
              <a:rPr lang="en-US" sz="2700" b="1" dirty="0" err="1">
                <a:ln/>
                <a:solidFill>
                  <a:schemeClr val="accent4"/>
                </a:solidFill>
              </a:rPr>
              <a:t>phức</a:t>
            </a:r>
            <a:r>
              <a:rPr lang="en-US" sz="2700" b="1" dirty="0">
                <a:ln/>
                <a:solidFill>
                  <a:schemeClr val="accent4"/>
                </a:solidFill>
              </a:rPr>
              <a:t> </a:t>
            </a:r>
            <a:r>
              <a:rPr lang="en-US" sz="2700" b="1" dirty="0" err="1">
                <a:ln/>
                <a:solidFill>
                  <a:schemeClr val="accent4"/>
                </a:solidFill>
              </a:rPr>
              <a:t>tạp</a:t>
            </a:r>
            <a:r>
              <a:rPr lang="en-US" sz="2700" b="1" dirty="0">
                <a:ln/>
                <a:solidFill>
                  <a:schemeClr val="accent4"/>
                </a:solidFill>
              </a:rPr>
              <a:t> </a:t>
            </a:r>
            <a:r>
              <a:rPr lang="en-US" sz="2700" b="1" dirty="0" err="1">
                <a:ln/>
                <a:solidFill>
                  <a:schemeClr val="accent4"/>
                </a:solidFill>
              </a:rPr>
              <a:t>của</a:t>
            </a:r>
            <a:r>
              <a:rPr lang="en-US" sz="2700" b="1" dirty="0">
                <a:ln/>
                <a:solidFill>
                  <a:schemeClr val="accent4"/>
                </a:solidFill>
              </a:rPr>
              <a:t> </a:t>
            </a:r>
            <a:r>
              <a:rPr lang="en-US" sz="2700" b="1" dirty="0" err="1">
                <a:ln/>
                <a:solidFill>
                  <a:schemeClr val="accent4"/>
                </a:solidFill>
              </a:rPr>
              <a:t>thuật</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graphicFrame>
        <p:nvGraphicFramePr>
          <p:cNvPr id="12" name="Table 12">
            <a:extLst>
              <a:ext uri="{FF2B5EF4-FFF2-40B4-BE49-F238E27FC236}">
                <a16:creationId xmlns:a16="http://schemas.microsoft.com/office/drawing/2014/main" id="{1D16031A-00B5-C1D9-2CA5-3661055A1E4F}"/>
              </a:ext>
            </a:extLst>
          </p:cNvPr>
          <p:cNvGraphicFramePr>
            <a:graphicFrameLocks noGrp="1"/>
          </p:cNvGraphicFramePr>
          <p:nvPr>
            <p:extLst>
              <p:ext uri="{D42A27DB-BD31-4B8C-83A1-F6EECF244321}">
                <p14:modId xmlns:p14="http://schemas.microsoft.com/office/powerpoint/2010/main" val="3473371780"/>
              </p:ext>
            </p:extLst>
          </p:nvPr>
        </p:nvGraphicFramePr>
        <p:xfrm>
          <a:off x="1143000" y="2362200"/>
          <a:ext cx="4876800" cy="1371600"/>
        </p:xfrm>
        <a:graphic>
          <a:graphicData uri="http://schemas.openxmlformats.org/drawingml/2006/table">
            <a:tbl>
              <a:tblPr bandRow="1">
                <a:tableStyleId>{5940675A-B579-460E-94D1-54222C63F5DA}</a:tableStyleId>
              </a:tblPr>
              <a:tblGrid>
                <a:gridCol w="3200400">
                  <a:extLst>
                    <a:ext uri="{9D8B030D-6E8A-4147-A177-3AD203B41FA5}">
                      <a16:colId xmlns:a16="http://schemas.microsoft.com/office/drawing/2014/main" val="1543409992"/>
                    </a:ext>
                  </a:extLst>
                </a:gridCol>
                <a:gridCol w="1676400">
                  <a:extLst>
                    <a:ext uri="{9D8B030D-6E8A-4147-A177-3AD203B41FA5}">
                      <a16:colId xmlns:a16="http://schemas.microsoft.com/office/drawing/2014/main" val="354354292"/>
                    </a:ext>
                  </a:extLst>
                </a:gridCol>
              </a:tblGrid>
              <a:tr h="370840">
                <a:tc>
                  <a:txBody>
                    <a:bodyPr/>
                    <a:lstStyle/>
                    <a:p>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O(E)</a:t>
                      </a:r>
                    </a:p>
                  </a:txBody>
                  <a:tcPr/>
                </a:tc>
                <a:extLst>
                  <a:ext uri="{0D108BD9-81ED-4DB2-BD59-A6C34878D82A}">
                    <a16:rowId xmlns:a16="http://schemas.microsoft.com/office/drawing/2014/main" val="3950636826"/>
                  </a:ext>
                </a:extLst>
              </a:tr>
              <a:tr h="370840">
                <a:tc>
                  <a:txBody>
                    <a:bodyPr/>
                    <a:lstStyle/>
                    <a:p>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O(VE)</a:t>
                      </a:r>
                    </a:p>
                  </a:txBody>
                  <a:tcPr/>
                </a:tc>
                <a:extLst>
                  <a:ext uri="{0D108BD9-81ED-4DB2-BD59-A6C34878D82A}">
                    <a16:rowId xmlns:a16="http://schemas.microsoft.com/office/drawing/2014/main" val="2880090886"/>
                  </a:ext>
                </a:extLst>
              </a:tr>
              <a:tr h="370840">
                <a:tc>
                  <a:txBody>
                    <a:bodyPr/>
                    <a:lstStyle/>
                    <a:p>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endParaRPr lang="en-US" sz="2400" dirty="0">
                        <a:latin typeface="Arial" panose="020B0604020202020204" pitchFamily="34" charset="0"/>
                        <a:cs typeface="Arial" panose="020B0604020202020204" pitchFamily="34" charset="0"/>
                      </a:endParaRPr>
                    </a:p>
                  </a:txBody>
                  <a:tcPr/>
                </a:tc>
                <a:tc>
                  <a:txBody>
                    <a:bodyPr/>
                    <a:lstStyle/>
                    <a:p>
                      <a:pPr algn="ctr"/>
                      <a:r>
                        <a:rPr lang="en-US" sz="2400" dirty="0">
                          <a:latin typeface="Arial" panose="020B0604020202020204" pitchFamily="34" charset="0"/>
                          <a:cs typeface="Arial" panose="020B0604020202020204" pitchFamily="34" charset="0"/>
                        </a:rPr>
                        <a:t>O(VE)</a:t>
                      </a:r>
                    </a:p>
                  </a:txBody>
                  <a:tcPr/>
                </a:tc>
                <a:extLst>
                  <a:ext uri="{0D108BD9-81ED-4DB2-BD59-A6C34878D82A}">
                    <a16:rowId xmlns:a16="http://schemas.microsoft.com/office/drawing/2014/main" val="3309557394"/>
                  </a:ext>
                </a:extLst>
              </a:tr>
            </a:tbl>
          </a:graphicData>
        </a:graphic>
      </p:graphicFrame>
    </p:spTree>
    <p:extLst>
      <p:ext uri="{BB962C8B-B14F-4D97-AF65-F5344CB8AC3E}">
        <p14:creationId xmlns:p14="http://schemas.microsoft.com/office/powerpoint/2010/main" val="1074145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4.3 – THUẬT TOÁN FORD-BELLMAN</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4478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Ứng</a:t>
            </a:r>
            <a:r>
              <a:rPr lang="en-US" sz="2700" b="1" dirty="0">
                <a:ln/>
                <a:solidFill>
                  <a:schemeClr val="accent4"/>
                </a:solidFill>
              </a:rPr>
              <a:t> </a:t>
            </a:r>
            <a:r>
              <a:rPr lang="en-US" sz="2700" b="1" dirty="0" err="1">
                <a:ln/>
                <a:solidFill>
                  <a:schemeClr val="accent4"/>
                </a:solidFill>
              </a:rPr>
              <a:t>dụng</a:t>
            </a:r>
            <a:r>
              <a:rPr lang="en-US" sz="2700" b="1" dirty="0">
                <a:ln/>
                <a:solidFill>
                  <a:schemeClr val="accent4"/>
                </a:solidFill>
              </a:rPr>
              <a:t> </a:t>
            </a:r>
            <a:r>
              <a:rPr lang="en-US" sz="2700" b="1" dirty="0" err="1">
                <a:ln/>
                <a:solidFill>
                  <a:schemeClr val="accent4"/>
                </a:solidFill>
              </a:rPr>
              <a:t>của</a:t>
            </a:r>
            <a:r>
              <a:rPr lang="en-US" sz="2700" b="1" dirty="0">
                <a:ln/>
                <a:solidFill>
                  <a:schemeClr val="accent4"/>
                </a:solidFill>
              </a:rPr>
              <a:t> </a:t>
            </a:r>
            <a:r>
              <a:rPr lang="en-US" sz="2700" b="1" dirty="0" err="1">
                <a:ln/>
                <a:solidFill>
                  <a:schemeClr val="accent4"/>
                </a:solidFill>
              </a:rPr>
              <a:t>thuật</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sp>
        <p:nvSpPr>
          <p:cNvPr id="4" name="TextBox 3">
            <a:extLst>
              <a:ext uri="{FF2B5EF4-FFF2-40B4-BE49-F238E27FC236}">
                <a16:creationId xmlns:a16="http://schemas.microsoft.com/office/drawing/2014/main" id="{752ACE6D-CF3A-1849-0F06-E274351A3D40}"/>
              </a:ext>
            </a:extLst>
          </p:cNvPr>
          <p:cNvSpPr txBox="1"/>
          <p:nvPr/>
        </p:nvSpPr>
        <p:spPr>
          <a:xfrm>
            <a:off x="960952" y="2514600"/>
            <a:ext cx="7421048" cy="1200329"/>
          </a:xfrm>
          <a:prstGeom prst="rect">
            <a:avLst/>
          </a:prstGeom>
          <a:noFill/>
        </p:spPr>
        <p:txBody>
          <a:bodyPr wrap="square">
            <a:spAutoFit/>
          </a:bodyPr>
          <a:lstStyle/>
          <a:p>
            <a:pPr marL="285750" indent="-285750" algn="just">
              <a:buFont typeface="Arial" panose="020B0604020202020204" pitchFamily="34" charset="0"/>
              <a:buChar char="•"/>
            </a:pPr>
            <a:r>
              <a:rPr lang="vi-VN" sz="2400" dirty="0"/>
              <a:t>Được sử dụng để tính toán đường đi ngắn nhất trong thuật toán tìm đường đi.</a:t>
            </a:r>
          </a:p>
          <a:p>
            <a:pPr marL="285750" indent="-285750" algn="just">
              <a:buFont typeface="Arial" panose="020B0604020202020204" pitchFamily="34" charset="0"/>
              <a:buChar char="•"/>
            </a:pPr>
            <a:r>
              <a:rPr lang="vi-VN" sz="2400" dirty="0"/>
              <a:t>Được sử dụng để tìm con đường đi ngắn nhất.</a:t>
            </a:r>
            <a:endParaRPr lang="en-US" sz="2400" dirty="0"/>
          </a:p>
        </p:txBody>
      </p:sp>
    </p:spTree>
    <p:extLst>
      <p:ext uri="{BB962C8B-B14F-4D97-AF65-F5344CB8AC3E}">
        <p14:creationId xmlns:p14="http://schemas.microsoft.com/office/powerpoint/2010/main" val="121149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69C5097-1468-4226-9CB8-A8BA41A0B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2" y="-381000"/>
            <a:ext cx="9330612" cy="9330612"/>
          </a:xfrm>
          <a:prstGeom prst="rect">
            <a:avLst/>
          </a:prstGeom>
        </p:spPr>
      </p:pic>
      <p:sp>
        <p:nvSpPr>
          <p:cNvPr id="10" name="Rectangle 9"/>
          <p:cNvSpPr/>
          <p:nvPr/>
        </p:nvSpPr>
        <p:spPr>
          <a:xfrm>
            <a:off x="0" y="1899741"/>
            <a:ext cx="9158468" cy="1757859"/>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99743"/>
            <a:ext cx="7924800" cy="1446550"/>
          </a:xfrm>
          <a:prstGeom prst="rect">
            <a:avLst/>
          </a:prstGeom>
          <a:noFill/>
        </p:spPr>
        <p:txBody>
          <a:bodyPr wrap="square" rtlCol="0">
            <a:spAutoFit/>
          </a:bodyPr>
          <a:lstStyle/>
          <a:p>
            <a:pPr algn="r"/>
            <a:r>
              <a:rPr lang="en-US" sz="4000" dirty="0">
                <a:solidFill>
                  <a:srgbClr val="0070C0"/>
                </a:solidFill>
              </a:rPr>
              <a:t>4.4</a:t>
            </a:r>
          </a:p>
          <a:p>
            <a:pPr algn="r"/>
            <a:r>
              <a:rPr lang="en-US" sz="4800" b="1" dirty="0">
                <a:solidFill>
                  <a:srgbClr val="0070C0"/>
                </a:solidFill>
              </a:rPr>
              <a:t>THUẬT TOÁN DIJKSTRA</a:t>
            </a:r>
          </a:p>
        </p:txBody>
      </p:sp>
    </p:spTree>
    <p:extLst>
      <p:ext uri="{BB962C8B-B14F-4D97-AF65-F5344CB8AC3E}">
        <p14:creationId xmlns:p14="http://schemas.microsoft.com/office/powerpoint/2010/main" val="2967330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54440" y="2351004"/>
            <a:ext cx="8405930" cy="327311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8640" indent="-548640" algn="just">
              <a:lnSpc>
                <a:spcPct val="150000"/>
              </a:lnSpc>
              <a:spcBef>
                <a:spcPts val="0"/>
              </a:spcBef>
              <a:buFont typeface="Wingdings" panose="05000000000000000000" pitchFamily="2" charset="2"/>
              <a:buChar char="&amp;"/>
            </a:pPr>
            <a:endParaRPr lang="en-US" sz="2100"/>
          </a:p>
          <a:p>
            <a:pPr marL="0" indent="0" algn="just">
              <a:lnSpc>
                <a:spcPct val="150000"/>
              </a:lnSpc>
              <a:spcBef>
                <a:spcPts val="0"/>
              </a:spcBef>
              <a:buNone/>
            </a:pPr>
            <a:endParaRPr lang="en-US" sz="2100"/>
          </a:p>
          <a:p>
            <a:pPr marL="548640" indent="-548640" algn="just">
              <a:lnSpc>
                <a:spcPct val="150000"/>
              </a:lnSpc>
              <a:spcBef>
                <a:spcPts val="0"/>
              </a:spcBef>
              <a:buFont typeface="Wingdings" panose="05000000000000000000" pitchFamily="2" charset="2"/>
              <a:buChar char="&amp;"/>
            </a:pPr>
            <a:endParaRPr lang="en-US" sz="2100"/>
          </a:p>
          <a:p>
            <a:pPr marL="548640" indent="-548640" algn="just">
              <a:lnSpc>
                <a:spcPct val="150000"/>
              </a:lnSpc>
              <a:spcBef>
                <a:spcPts val="0"/>
              </a:spcBef>
              <a:buFont typeface="Wingdings" panose="05000000000000000000" pitchFamily="2" charset="2"/>
              <a:buChar char="&amp;"/>
            </a:pPr>
            <a:endParaRPr lang="en-US" sz="2100"/>
          </a:p>
          <a:p>
            <a:pPr marL="548640" indent="-548640" algn="just">
              <a:lnSpc>
                <a:spcPct val="150000"/>
              </a:lnSpc>
              <a:spcBef>
                <a:spcPts val="0"/>
              </a:spcBef>
              <a:buFont typeface="Wingdings" panose="05000000000000000000" pitchFamily="2" charset="2"/>
              <a:buChar char="&amp;"/>
            </a:pPr>
            <a:endParaRPr lang="en-US" sz="2100"/>
          </a:p>
          <a:p>
            <a:pPr marL="0" indent="0" algn="just">
              <a:lnSpc>
                <a:spcPct val="150000"/>
              </a:lnSpc>
              <a:spcBef>
                <a:spcPts val="0"/>
              </a:spcBef>
              <a:buNone/>
            </a:pPr>
            <a:endParaRPr lang="en-US" sz="2100"/>
          </a:p>
          <a:p>
            <a:pPr marL="0" indent="0" algn="just">
              <a:lnSpc>
                <a:spcPct val="150000"/>
              </a:lnSpc>
              <a:spcBef>
                <a:spcPts val="0"/>
              </a:spcBef>
              <a:buNone/>
            </a:pPr>
            <a:endParaRPr lang="en-US" sz="2100"/>
          </a:p>
          <a:p>
            <a:pPr marL="0" indent="0" algn="just">
              <a:lnSpc>
                <a:spcPct val="150000"/>
              </a:lnSpc>
              <a:spcBef>
                <a:spcPts val="0"/>
              </a:spcBef>
              <a:buNone/>
            </a:pPr>
            <a:endParaRPr lang="en-US" sz="2100"/>
          </a:p>
          <a:p>
            <a:pPr marL="548640" indent="-548640" algn="just">
              <a:lnSpc>
                <a:spcPct val="150000"/>
              </a:lnSpc>
              <a:spcBef>
                <a:spcPts val="0"/>
              </a:spcBef>
              <a:buFont typeface="Wingdings" panose="05000000000000000000" pitchFamily="2" charset="2"/>
              <a:buChar char="&amp;"/>
            </a:pPr>
            <a:endParaRPr lang="en-US" sz="2100"/>
          </a:p>
        </p:txBody>
      </p:sp>
      <p:sp>
        <p:nvSpPr>
          <p:cNvPr id="6" name="Title 1">
            <a:extLst>
              <a:ext uri="{FF2B5EF4-FFF2-40B4-BE49-F238E27FC236}">
                <a16:creationId xmlns:a16="http://schemas.microsoft.com/office/drawing/2014/main" id="{124171DB-C774-49DD-8014-13A179BC61E1}"/>
              </a:ext>
            </a:extLst>
          </p:cNvPr>
          <p:cNvSpPr txBox="1">
            <a:spLocks/>
          </p:cNvSpPr>
          <p:nvPr/>
        </p:nvSpPr>
        <p:spPr>
          <a:xfrm>
            <a:off x="1981200" y="609600"/>
            <a:ext cx="71628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40E230E0-90E7-4742-AE18-83B969BDA347}"/>
              </a:ext>
            </a:extLst>
          </p:cNvPr>
          <p:cNvSpPr/>
          <p:nvPr/>
        </p:nvSpPr>
        <p:spPr>
          <a:xfrm>
            <a:off x="1040432" y="1846213"/>
            <a:ext cx="7549128" cy="287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31520" indent="-731520" algn="just">
              <a:buFont typeface="Wingdings" panose="05000000000000000000" pitchFamily="2" charset="2"/>
              <a:buChar char="&amp;"/>
            </a:pPr>
            <a:r>
              <a:rPr lang="en-US" sz="3600" dirty="0" err="1">
                <a:solidFill>
                  <a:schemeClr val="tx1"/>
                </a:solidFill>
                <a:latin typeface="Arial" panose="020B0604020202020204" pitchFamily="34" charset="0"/>
                <a:cs typeface="Arial" panose="020B0604020202020204" pitchFamily="34" charset="0"/>
                <a:sym typeface="Symbol" panose="05050102010706020507" pitchFamily="18" charset="2"/>
              </a:rPr>
              <a:t>Áp</a:t>
            </a:r>
            <a:r>
              <a:rPr lang="en-US" sz="36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3600" dirty="0" err="1">
                <a:solidFill>
                  <a:schemeClr val="tx1"/>
                </a:solidFill>
                <a:latin typeface="Arial" panose="020B0604020202020204" pitchFamily="34" charset="0"/>
                <a:cs typeface="Arial" panose="020B0604020202020204" pitchFamily="34" charset="0"/>
                <a:sym typeface="Symbol" panose="05050102010706020507" pitchFamily="18" charset="2"/>
              </a:rPr>
              <a:t>dụng</a:t>
            </a:r>
            <a:r>
              <a:rPr lang="en-US" sz="36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3600" dirty="0" err="1">
                <a:solidFill>
                  <a:schemeClr val="tx1"/>
                </a:solidFill>
                <a:latin typeface="Arial" panose="020B0604020202020204" pitchFamily="34" charset="0"/>
                <a:cs typeface="Arial" panose="020B0604020202020204" pitchFamily="34" charset="0"/>
                <a:sym typeface="Symbol" panose="05050102010706020507" pitchFamily="18" charset="2"/>
              </a:rPr>
              <a:t>cho</a:t>
            </a:r>
            <a:r>
              <a:rPr lang="en-US" sz="3600" dirty="0">
                <a:solidFill>
                  <a:schemeClr val="tx1"/>
                </a:solidFill>
                <a:latin typeface="Arial" panose="020B0604020202020204" pitchFamily="34" charset="0"/>
                <a:cs typeface="Arial" panose="020B0604020202020204" pitchFamily="34" charset="0"/>
                <a:sym typeface="Symbol" panose="05050102010706020507" pitchFamily="18" charset="2"/>
              </a:rPr>
              <a:t> chu </a:t>
            </a:r>
            <a:r>
              <a:rPr lang="en-US" sz="3600" dirty="0" err="1">
                <a:solidFill>
                  <a:schemeClr val="tx1"/>
                </a:solidFill>
                <a:latin typeface="Arial" panose="020B0604020202020204" pitchFamily="34" charset="0"/>
                <a:cs typeface="Arial" panose="020B0604020202020204" pitchFamily="34" charset="0"/>
                <a:sym typeface="Symbol" panose="05050102010706020507" pitchFamily="18" charset="2"/>
              </a:rPr>
              <a:t>trình</a:t>
            </a:r>
            <a:r>
              <a:rPr lang="en-US" sz="36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3600" dirty="0" err="1">
                <a:solidFill>
                  <a:schemeClr val="tx1"/>
                </a:solidFill>
                <a:latin typeface="Arial" panose="020B0604020202020204" pitchFamily="34" charset="0"/>
                <a:cs typeface="Arial" panose="020B0604020202020204" pitchFamily="34" charset="0"/>
                <a:sym typeface="Symbol" panose="05050102010706020507" pitchFamily="18" charset="2"/>
              </a:rPr>
              <a:t>không</a:t>
            </a:r>
            <a:r>
              <a:rPr lang="en-US" sz="3600" dirty="0">
                <a:solidFill>
                  <a:schemeClr val="tx1"/>
                </a:solidFill>
                <a:latin typeface="Arial" panose="020B0604020202020204" pitchFamily="34" charset="0"/>
                <a:cs typeface="Arial" panose="020B0604020202020204" pitchFamily="34" charset="0"/>
                <a:sym typeface="Symbol" panose="05050102010706020507" pitchFamily="18" charset="2"/>
              </a:rPr>
              <a:t> </a:t>
            </a:r>
            <a:r>
              <a:rPr lang="en-US" sz="3600" dirty="0" err="1">
                <a:solidFill>
                  <a:schemeClr val="tx1"/>
                </a:solidFill>
                <a:latin typeface="Arial" panose="020B0604020202020204" pitchFamily="34" charset="0"/>
                <a:cs typeface="Arial" panose="020B0604020202020204" pitchFamily="34" charset="0"/>
                <a:sym typeface="Symbol" panose="05050102010706020507" pitchFamily="18" charset="2"/>
              </a:rPr>
              <a:t>âm</a:t>
            </a:r>
            <a:endParaRPr lang="en-US" sz="3600" dirty="0">
              <a:solidFill>
                <a:schemeClr val="tx1"/>
              </a:solidFill>
              <a:latin typeface="Arial" panose="020B0604020202020204" pitchFamily="34" charset="0"/>
              <a:cs typeface="Arial" panose="020B0604020202020204" pitchFamily="34" charset="0"/>
              <a:sym typeface="Symbol" panose="05050102010706020507" pitchFamily="18" charset="2"/>
            </a:endParaRPr>
          </a:p>
          <a:p>
            <a:pPr marL="731520" indent="-731520" algn="just">
              <a:buFont typeface="Wingdings" panose="05000000000000000000" pitchFamily="2" charset="2"/>
              <a:buChar char="&amp;"/>
            </a:pPr>
            <a:r>
              <a:rPr lang="vi-VN" sz="3600" dirty="0">
                <a:solidFill>
                  <a:schemeClr val="tx1"/>
                </a:solidFill>
                <a:cs typeface="Arial" panose="020B0604020202020204" pitchFamily="34" charset="0"/>
                <a:sym typeface="Symbol" panose="05050102010706020507" pitchFamily="18" charset="2"/>
              </a:rPr>
              <a:t>Ý tưởng của thuật toán.</a:t>
            </a:r>
          </a:p>
          <a:p>
            <a:pPr marL="731520" indent="-731520" algn="just">
              <a:buFont typeface="Wingdings" panose="05000000000000000000" pitchFamily="2" charset="2"/>
              <a:buChar char="&amp;"/>
            </a:pPr>
            <a:r>
              <a:rPr lang="vi-VN" sz="3600" dirty="0">
                <a:solidFill>
                  <a:schemeClr val="tx1"/>
                </a:solidFill>
                <a:cs typeface="Arial" panose="020B0604020202020204" pitchFamily="34" charset="0"/>
                <a:sym typeface="Symbol" panose="05050102010706020507" pitchFamily="18" charset="2"/>
              </a:rPr>
              <a:t>Cài Đặt</a:t>
            </a:r>
          </a:p>
        </p:txBody>
      </p:sp>
    </p:spTree>
    <p:extLst>
      <p:ext uri="{BB962C8B-B14F-4D97-AF65-F5344CB8AC3E}">
        <p14:creationId xmlns:p14="http://schemas.microsoft.com/office/powerpoint/2010/main" val="280091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2954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Giới</a:t>
            </a:r>
            <a:r>
              <a:rPr lang="en-US" sz="2700" b="1" dirty="0">
                <a:ln/>
                <a:solidFill>
                  <a:schemeClr val="accent4"/>
                </a:solidFill>
              </a:rPr>
              <a:t> </a:t>
            </a:r>
            <a:r>
              <a:rPr lang="en-US" sz="2700" b="1" dirty="0" err="1">
                <a:ln/>
                <a:solidFill>
                  <a:schemeClr val="accent4"/>
                </a:solidFill>
              </a:rPr>
              <a:t>thiệu</a:t>
            </a:r>
            <a:endParaRPr lang="en-US" sz="2700" b="1" dirty="0">
              <a:ln/>
              <a:solidFill>
                <a:schemeClr val="accent4"/>
              </a:solidFill>
            </a:endParaRPr>
          </a:p>
        </p:txBody>
      </p:sp>
      <p:sp>
        <p:nvSpPr>
          <p:cNvPr id="4" name="TextBox 3">
            <a:extLst>
              <a:ext uri="{FF2B5EF4-FFF2-40B4-BE49-F238E27FC236}">
                <a16:creationId xmlns:a16="http://schemas.microsoft.com/office/drawing/2014/main" id="{AA5F0C14-D8C9-DBFC-5EB5-40C3A6C66A98}"/>
              </a:ext>
            </a:extLst>
          </p:cNvPr>
          <p:cNvSpPr txBox="1"/>
          <p:nvPr/>
        </p:nvSpPr>
        <p:spPr>
          <a:xfrm>
            <a:off x="647700" y="1918679"/>
            <a:ext cx="7848600" cy="2554545"/>
          </a:xfrm>
          <a:prstGeom prst="rect">
            <a:avLst/>
          </a:prstGeom>
          <a:noFill/>
        </p:spPr>
        <p:txBody>
          <a:bodyPr wrap="square">
            <a:spAutoFit/>
          </a:bodyPr>
          <a:lstStyle/>
          <a:p>
            <a:pPr marL="342900" indent="-342900" algn="just">
              <a:buFont typeface="Arial" panose="020B0604020202020204" pitchFamily="34" charset="0"/>
              <a:buChar char="•"/>
            </a:pPr>
            <a:r>
              <a:rPr lang="vi-VN" sz="2000" dirty="0"/>
              <a:t>Thuật toán Dijkstra, mang tên của nhà khoa học máy tính người Hà Lan Edsger Dijkstra vào năm 1956 và ấn bản năm 1959, là một thuật toán giải quyết bài toán đường đi ngắn nhất từ một đỉnh đến các đỉnh còn lại của đồ thị có hướng không có cạnh mang trọng số không âm. </a:t>
            </a:r>
            <a:endParaRPr lang="en-US" sz="2000" dirty="0"/>
          </a:p>
          <a:p>
            <a:pPr marL="342900" indent="-342900" algn="just">
              <a:buFont typeface="Arial" panose="020B0604020202020204" pitchFamily="34" charset="0"/>
              <a:buChar char="•"/>
            </a:pPr>
            <a:r>
              <a:rPr lang="vi-VN" sz="2000" dirty="0"/>
              <a:t>Thuật toán thường được sử dụng trong định tuyến với một chương trình con trong các thuật toán đồ thị hay trong công nghệ Hệ thống định vị toàn cầu (GPS).</a:t>
            </a:r>
            <a:endParaRPr lang="en-US" sz="2000" dirty="0"/>
          </a:p>
        </p:txBody>
      </p:sp>
    </p:spTree>
    <p:extLst>
      <p:ext uri="{BB962C8B-B14F-4D97-AF65-F5344CB8AC3E}">
        <p14:creationId xmlns:p14="http://schemas.microsoft.com/office/powerpoint/2010/main" val="48141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E001B5C-C14F-F72E-A9AD-DF7446BA5CBD}"/>
              </a:ext>
            </a:extLst>
          </p:cNvPr>
          <p:cNvPicPr>
            <a:picLocks noChangeAspect="1"/>
          </p:cNvPicPr>
          <p:nvPr/>
        </p:nvPicPr>
        <p:blipFill>
          <a:blip r:embed="rId3"/>
          <a:stretch>
            <a:fillRect/>
          </a:stretch>
        </p:blipFill>
        <p:spPr>
          <a:xfrm>
            <a:off x="2537267" y="3390900"/>
            <a:ext cx="1638300" cy="2419350"/>
          </a:xfrm>
          <a:prstGeom prst="rect">
            <a:avLst/>
          </a:prstGeom>
        </p:spPr>
      </p:pic>
      <p:pic>
        <p:nvPicPr>
          <p:cNvPr id="7" name="Picture 6">
            <a:extLst>
              <a:ext uri="{FF2B5EF4-FFF2-40B4-BE49-F238E27FC236}">
                <a16:creationId xmlns:a16="http://schemas.microsoft.com/office/drawing/2014/main" id="{FDED18E6-4706-459E-0FBC-02272A0688AC}"/>
              </a:ext>
            </a:extLst>
          </p:cNvPr>
          <p:cNvPicPr>
            <a:picLocks noChangeAspect="1"/>
          </p:cNvPicPr>
          <p:nvPr/>
        </p:nvPicPr>
        <p:blipFill>
          <a:blip r:embed="rId4"/>
          <a:stretch>
            <a:fillRect/>
          </a:stretch>
        </p:blipFill>
        <p:spPr>
          <a:xfrm>
            <a:off x="632267" y="3429000"/>
            <a:ext cx="1714500" cy="2781300"/>
          </a:xfrm>
          <a:prstGeom prst="rect">
            <a:avLst/>
          </a:prstGeom>
        </p:spPr>
      </p:pic>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295400"/>
            <a:ext cx="8486267" cy="607514"/>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Bài</a:t>
            </a:r>
            <a:r>
              <a:rPr lang="en-US" sz="2700" b="1" dirty="0">
                <a:ln/>
                <a:solidFill>
                  <a:schemeClr val="accent4"/>
                </a:solidFill>
              </a:rPr>
              <a:t> </a:t>
            </a:r>
            <a:r>
              <a:rPr lang="en-US" sz="2700" b="1" dirty="0" err="1">
                <a:ln/>
                <a:solidFill>
                  <a:schemeClr val="accent4"/>
                </a:solidFill>
              </a:rPr>
              <a:t>toán</a:t>
            </a:r>
            <a:endParaRPr lang="en-US" sz="2700" b="1" dirty="0">
              <a:ln/>
              <a:solidFill>
                <a:schemeClr val="accent4"/>
              </a:solidFill>
            </a:endParaRPr>
          </a:p>
        </p:txBody>
      </p:sp>
      <p:sp>
        <p:nvSpPr>
          <p:cNvPr id="4" name="TextBox 3">
            <a:extLst>
              <a:ext uri="{FF2B5EF4-FFF2-40B4-BE49-F238E27FC236}">
                <a16:creationId xmlns:a16="http://schemas.microsoft.com/office/drawing/2014/main" id="{AA5F0C14-D8C9-DBFC-5EB5-40C3A6C66A98}"/>
              </a:ext>
            </a:extLst>
          </p:cNvPr>
          <p:cNvSpPr txBox="1"/>
          <p:nvPr/>
        </p:nvSpPr>
        <p:spPr>
          <a:xfrm>
            <a:off x="647700" y="1918679"/>
            <a:ext cx="7848600" cy="1631216"/>
          </a:xfrm>
          <a:prstGeom prst="rect">
            <a:avLst/>
          </a:prstGeom>
          <a:noFill/>
        </p:spPr>
        <p:txBody>
          <a:bodyPr wrap="square">
            <a:spAutoFit/>
          </a:bodyPr>
          <a:lstStyle/>
          <a:p>
            <a:pPr marL="342900" indent="-342900" algn="just">
              <a:buFont typeface="Arial" panose="020B0604020202020204" pitchFamily="34" charset="0"/>
              <a:buChar char="•"/>
            </a:pPr>
            <a:r>
              <a:rPr lang="vi-VN" sz="2000" dirty="0"/>
              <a:t>Cho một đồ thị có hướng với </a:t>
            </a:r>
            <a:r>
              <a:rPr lang="en-US" sz="2000" dirty="0"/>
              <a:t>N</a:t>
            </a:r>
            <a:r>
              <a:rPr lang="vi-VN" sz="2000" dirty="0"/>
              <a:t> đỉnh (được đánh số từ </a:t>
            </a:r>
            <a:r>
              <a:rPr lang="en-US" sz="2000" dirty="0"/>
              <a:t>0</a:t>
            </a:r>
            <a:r>
              <a:rPr lang="vi-VN" sz="2000" dirty="0"/>
              <a:t> đến </a:t>
            </a:r>
            <a:r>
              <a:rPr lang="en-US" sz="2000" dirty="0"/>
              <a:t>N-1</a:t>
            </a:r>
            <a:r>
              <a:rPr lang="vi-VN" sz="2000" dirty="0"/>
              <a:t>), M cạnh có hướng, có trọng số, và một đỉnh nguồn </a:t>
            </a:r>
            <a:r>
              <a:rPr lang="en-US" sz="2000" dirty="0"/>
              <a:t>s</a:t>
            </a:r>
            <a:r>
              <a:rPr lang="vi-VN" sz="2000" dirty="0"/>
              <a:t>. </a:t>
            </a:r>
            <a:endParaRPr lang="en-US" sz="2000" dirty="0"/>
          </a:p>
          <a:p>
            <a:pPr marL="342900" indent="-342900" algn="just">
              <a:buFont typeface="Arial" panose="020B0604020202020204" pitchFamily="34" charset="0"/>
              <a:buChar char="•"/>
            </a:pPr>
            <a:r>
              <a:rPr lang="vi-VN" sz="2000" dirty="0"/>
              <a:t>Trọng số của tất cả các cạnh đều không âm. </a:t>
            </a:r>
            <a:endParaRPr lang="en-US" sz="2000" dirty="0"/>
          </a:p>
          <a:p>
            <a:pPr marL="342900" indent="-342900" algn="just">
              <a:buFont typeface="Arial" panose="020B0604020202020204" pitchFamily="34" charset="0"/>
              <a:buChar char="•"/>
            </a:pPr>
            <a:r>
              <a:rPr lang="vi-VN" sz="2000" dirty="0"/>
              <a:t>Yêu cầu tìm ra đường đi ngắn nhất từ đỉnh </a:t>
            </a:r>
            <a:r>
              <a:rPr lang="en-US" sz="2000" dirty="0"/>
              <a:t>s</a:t>
            </a:r>
            <a:r>
              <a:rPr lang="vi-VN" sz="2000" dirty="0"/>
              <a:t> tới tất cả các đỉnh còn lại (hoặc cho biết nếu không có đường đi).</a:t>
            </a:r>
            <a:endParaRPr lang="en-US" sz="2000" dirty="0"/>
          </a:p>
        </p:txBody>
      </p:sp>
      <p:pic>
        <p:nvPicPr>
          <p:cNvPr id="2050" name="Picture 2">
            <a:extLst>
              <a:ext uri="{FF2B5EF4-FFF2-40B4-BE49-F238E27FC236}">
                <a16:creationId xmlns:a16="http://schemas.microsoft.com/office/drawing/2014/main" id="{3D0E30D8-0B9F-A030-3842-FBFC06996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2292" y="3458419"/>
            <a:ext cx="2685863"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95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371600"/>
            <a:ext cx="8486267" cy="381000"/>
          </a:xfrm>
        </p:spPr>
        <p:txBody>
          <a:bodyPr>
            <a:normAutofit fontScale="90000"/>
            <a:scene3d>
              <a:camera prst="orthographicFront"/>
              <a:lightRig rig="soft" dir="t">
                <a:rot lat="0" lon="0" rev="15600000"/>
              </a:lightRig>
            </a:scene3d>
            <a:sp3d extrusionH="57150" prstMaterial="softEdge">
              <a:bevelT w="25400" h="38100"/>
            </a:sp3d>
          </a:bodyPr>
          <a:lstStyle/>
          <a:p>
            <a:pPr algn="l"/>
            <a:r>
              <a:rPr lang="vi-VN" sz="2400" b="1" dirty="0">
                <a:ln/>
                <a:solidFill>
                  <a:schemeClr val="accent4"/>
                </a:solidFill>
              </a:rPr>
              <a:t>Ý tưởng của thuật toán</a:t>
            </a:r>
            <a:endParaRPr lang="en-US" sz="2400" b="1" dirty="0">
              <a:ln/>
              <a:solidFill>
                <a:schemeClr val="accent4"/>
              </a:solidFill>
            </a:endParaRPr>
          </a:p>
        </p:txBody>
      </p:sp>
      <p:sp>
        <p:nvSpPr>
          <p:cNvPr id="4" name="TextBox 3">
            <a:extLst>
              <a:ext uri="{FF2B5EF4-FFF2-40B4-BE49-F238E27FC236}">
                <a16:creationId xmlns:a16="http://schemas.microsoft.com/office/drawing/2014/main" id="{AA5F0C14-D8C9-DBFC-5EB5-40C3A6C66A98}"/>
              </a:ext>
            </a:extLst>
          </p:cNvPr>
          <p:cNvSpPr txBox="1"/>
          <p:nvPr/>
        </p:nvSpPr>
        <p:spPr>
          <a:xfrm>
            <a:off x="647700" y="1752600"/>
            <a:ext cx="7848600" cy="4401205"/>
          </a:xfrm>
          <a:prstGeom prst="rect">
            <a:avLst/>
          </a:prstGeom>
          <a:noFill/>
        </p:spPr>
        <p:txBody>
          <a:bodyPr wrap="square">
            <a:spAutoFit/>
          </a:bodyPr>
          <a:lstStyle/>
          <a:p>
            <a:pPr marL="342900" indent="-342900" algn="just">
              <a:buFont typeface="Arial" panose="020B0604020202020204" pitchFamily="34" charset="0"/>
              <a:buChar char="•"/>
            </a:pPr>
            <a:r>
              <a:rPr lang="vi-VN" sz="2000" dirty="0"/>
              <a:t>Giống như thuật toán Bellman-Ford, thuật toán Dijkstra cũng tối ưu hóa đường đi bằng cách xét các cạnh </a:t>
            </a:r>
            <a:r>
              <a:rPr lang="en-US" sz="2000" dirty="0"/>
              <a:t>(</a:t>
            </a:r>
            <a:r>
              <a:rPr lang="en-US" sz="2000" dirty="0" err="1"/>
              <a:t>u,v</a:t>
            </a:r>
            <a:r>
              <a:rPr lang="en-US" sz="2000" dirty="0"/>
              <a:t>)</a:t>
            </a:r>
            <a:r>
              <a:rPr lang="vi-VN" sz="2000" dirty="0"/>
              <a:t>, so sánh hai đường đi </a:t>
            </a:r>
            <a:r>
              <a:rPr lang="en-US" sz="2000" dirty="0"/>
              <a:t>s</a:t>
            </a:r>
            <a:r>
              <a:rPr lang="vi-VN" sz="2000" dirty="0"/>
              <a:t>→</a:t>
            </a:r>
            <a:r>
              <a:rPr lang="en-US" sz="2000" dirty="0"/>
              <a:t>v</a:t>
            </a:r>
            <a:r>
              <a:rPr lang="vi-VN" sz="2000" dirty="0"/>
              <a:t> sẵn có với đường đi </a:t>
            </a:r>
            <a:r>
              <a:rPr lang="en-US" sz="2000" dirty="0"/>
              <a:t>s</a:t>
            </a:r>
            <a:r>
              <a:rPr lang="vi-VN" sz="2000" dirty="0"/>
              <a:t>→</a:t>
            </a:r>
            <a:r>
              <a:rPr lang="en-US" sz="2000" dirty="0"/>
              <a:t>u</a:t>
            </a:r>
            <a:r>
              <a:rPr lang="vi-VN" sz="2000" dirty="0"/>
              <a:t>→</a:t>
            </a:r>
            <a:r>
              <a:rPr lang="en-US" sz="2000" dirty="0"/>
              <a:t>v</a:t>
            </a:r>
            <a:r>
              <a:rPr lang="vi-VN" sz="2000" dirty="0"/>
              <a:t>.</a:t>
            </a:r>
          </a:p>
          <a:p>
            <a:pPr marL="342900" indent="-342900" algn="just">
              <a:buFont typeface="Arial" panose="020B0604020202020204" pitchFamily="34" charset="0"/>
              <a:buChar char="•"/>
            </a:pPr>
            <a:r>
              <a:rPr lang="vi-VN" sz="2000" dirty="0"/>
              <a:t>Thuật toán hoạt động bằng cách duy trì một tập hợp các đỉnh trong đó ta đã biết chắc chắn đường đi ngắn nhất. Mỗi bước, thuật toán sẽ chọn ra một đỉnh u mà chắc chắn sẽ không thể tối ưu hơn nữa, sau đó tiến hành tối ưu các đỉnh v khác dựa trên các cạnh </a:t>
            </a:r>
            <a:r>
              <a:rPr lang="en-US" sz="2000" dirty="0"/>
              <a:t>(</a:t>
            </a:r>
            <a:r>
              <a:rPr lang="en-US" sz="2000" dirty="0" err="1"/>
              <a:t>u,v</a:t>
            </a:r>
            <a:r>
              <a:rPr lang="en-US" sz="2000" dirty="0"/>
              <a:t>) </a:t>
            </a:r>
            <a:r>
              <a:rPr lang="vi-VN" sz="2000" dirty="0"/>
              <a:t>đi ra từ đỉnh </a:t>
            </a:r>
            <a:r>
              <a:rPr lang="en-US" sz="2000" dirty="0"/>
              <a:t>u</a:t>
            </a:r>
            <a:r>
              <a:rPr lang="vi-VN" sz="2000" dirty="0"/>
              <a:t>. Sau N bước, tất cả các đỉnh đều sẽ được chọn, và mọi đường đi tìm được sẽ là ngắn nhất.</a:t>
            </a:r>
          </a:p>
          <a:p>
            <a:pPr marL="342900" indent="-342900" algn="just">
              <a:buFont typeface="Arial" panose="020B0604020202020204" pitchFamily="34" charset="0"/>
              <a:buChar char="•"/>
            </a:pPr>
            <a:r>
              <a:rPr lang="vi-VN" sz="2000" dirty="0"/>
              <a:t>Cụ thể hơn, thuật toán sẽ duy trì đường đi ngắn nhất đến tất cả các đỉnh. Ở mỗi bước, chọn đường đi </a:t>
            </a:r>
            <a:r>
              <a:rPr lang="en-US" sz="2000" dirty="0"/>
              <a:t>s</a:t>
            </a:r>
            <a:r>
              <a:rPr lang="vi-VN" sz="2000" dirty="0"/>
              <a:t>→</a:t>
            </a:r>
            <a:r>
              <a:rPr lang="en-US" sz="2000" dirty="0"/>
              <a:t>u</a:t>
            </a:r>
            <a:r>
              <a:rPr lang="vi-VN" sz="2000" dirty="0"/>
              <a:t> có tổng trọng số nhỏ nhất trong tất cả các đường đi đang được duy trì. Sau đó tiến hành tối ưu các đường đi </a:t>
            </a:r>
            <a:r>
              <a:rPr lang="en-US" sz="2000" dirty="0"/>
              <a:t>s</a:t>
            </a:r>
            <a:r>
              <a:rPr lang="vi-VN" sz="2000" dirty="0"/>
              <a:t>→</a:t>
            </a:r>
            <a:r>
              <a:rPr lang="en-US" sz="2000" dirty="0"/>
              <a:t>v</a:t>
            </a:r>
            <a:r>
              <a:rPr lang="vi-VN" sz="2000" dirty="0"/>
              <a:t> bằng cách thử kéo dài thành </a:t>
            </a:r>
            <a:r>
              <a:rPr lang="en-US" sz="2000" dirty="0"/>
              <a:t>s</a:t>
            </a:r>
            <a:r>
              <a:rPr lang="vi-VN" sz="2000" dirty="0"/>
              <a:t>→</a:t>
            </a:r>
            <a:r>
              <a:rPr lang="en-US" sz="2000" dirty="0"/>
              <a:t>u</a:t>
            </a:r>
            <a:r>
              <a:rPr lang="vi-VN" sz="2000" dirty="0"/>
              <a:t>→</a:t>
            </a:r>
            <a:r>
              <a:rPr lang="en-US" sz="2000" dirty="0"/>
              <a:t>v</a:t>
            </a:r>
            <a:r>
              <a:rPr lang="vi-VN" sz="2000" dirty="0"/>
              <a:t> như đã mô tả trên.</a:t>
            </a:r>
            <a:endParaRPr lang="en-US" sz="2000" dirty="0"/>
          </a:p>
        </p:txBody>
      </p:sp>
    </p:spTree>
    <p:extLst>
      <p:ext uri="{BB962C8B-B14F-4D97-AF65-F5344CB8AC3E}">
        <p14:creationId xmlns:p14="http://schemas.microsoft.com/office/powerpoint/2010/main" val="591338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371600"/>
            <a:ext cx="8486267" cy="381000"/>
          </a:xfrm>
        </p:spPr>
        <p:txBody>
          <a:bodyPr>
            <a:normAutofit fontScale="90000"/>
            <a:scene3d>
              <a:camera prst="orthographicFront"/>
              <a:lightRig rig="soft" dir="t">
                <a:rot lat="0" lon="0" rev="15600000"/>
              </a:lightRig>
            </a:scene3d>
            <a:sp3d extrusionH="57150" prstMaterial="softEdge">
              <a:bevelT w="25400" h="38100"/>
            </a:sp3d>
          </a:bodyPr>
          <a:lstStyle/>
          <a:p>
            <a:pPr algn="l"/>
            <a:r>
              <a:rPr lang="vi-VN" sz="2400" b="1" dirty="0">
                <a:ln/>
                <a:solidFill>
                  <a:schemeClr val="accent4"/>
                </a:solidFill>
              </a:rPr>
              <a:t>Ý tưởng của thuật toán</a:t>
            </a:r>
            <a:endParaRPr lang="en-US" sz="2400" b="1" dirty="0">
              <a:ln/>
              <a:solidFill>
                <a:schemeClr val="accent4"/>
              </a:solidFill>
            </a:endParaRPr>
          </a:p>
        </p:txBody>
      </p:sp>
      <p:sp>
        <p:nvSpPr>
          <p:cNvPr id="4" name="TextBox 3">
            <a:extLst>
              <a:ext uri="{FF2B5EF4-FFF2-40B4-BE49-F238E27FC236}">
                <a16:creationId xmlns:a16="http://schemas.microsoft.com/office/drawing/2014/main" id="{AA5F0C14-D8C9-DBFC-5EB5-40C3A6C66A98}"/>
              </a:ext>
            </a:extLst>
          </p:cNvPr>
          <p:cNvSpPr txBox="1"/>
          <p:nvPr/>
        </p:nvSpPr>
        <p:spPr>
          <a:xfrm>
            <a:off x="647700" y="1752600"/>
            <a:ext cx="7848600" cy="4093428"/>
          </a:xfrm>
          <a:prstGeom prst="rect">
            <a:avLst/>
          </a:prstGeom>
          <a:noFill/>
        </p:spPr>
        <p:txBody>
          <a:bodyPr wrap="square">
            <a:spAutoFit/>
          </a:bodyPr>
          <a:lstStyle/>
          <a:p>
            <a:pPr marL="342900" indent="-342900" algn="just">
              <a:buFont typeface="Arial" panose="020B0604020202020204" pitchFamily="34" charset="0"/>
              <a:buChar char="•"/>
            </a:pPr>
            <a:r>
              <a:rPr lang="vi-VN" sz="2000" b="1" dirty="0"/>
              <a:t>Bước 1: </a:t>
            </a:r>
            <a:r>
              <a:rPr lang="vi-VN" sz="2000" dirty="0"/>
              <a:t>Từ đỉnh gốc, khởi tạo khoảng cách tới chính nó là 0, khởi tạo khoảng cách nhỏ nhất ban đầu tới các đỉnh khác là +∞. Ta được danh sách các khoảng cách tới các đỉnh.</a:t>
            </a:r>
          </a:p>
          <a:p>
            <a:pPr marL="342900" indent="-342900" algn="just">
              <a:buFont typeface="Arial" panose="020B0604020202020204" pitchFamily="34" charset="0"/>
              <a:buChar char="•"/>
            </a:pPr>
            <a:r>
              <a:rPr lang="vi-VN" sz="2000" b="1" dirty="0"/>
              <a:t>Bước 2: </a:t>
            </a:r>
            <a:r>
              <a:rPr lang="vi-VN" sz="2000" dirty="0"/>
              <a:t>Chọn đỉnh a có khoảng cách nhỏ nhất trong danh sách này và ghi nhận. Các lần sau sẽ không xét tới đỉnh này nữa.</a:t>
            </a:r>
          </a:p>
          <a:p>
            <a:pPr marL="342900" indent="-342900" algn="just">
              <a:buFont typeface="Arial" panose="020B0604020202020204" pitchFamily="34" charset="0"/>
              <a:buChar char="•"/>
            </a:pPr>
            <a:r>
              <a:rPr lang="vi-VN" sz="2000" b="1" dirty="0"/>
              <a:t>Bước 3: </a:t>
            </a:r>
            <a:r>
              <a:rPr lang="vi-VN" sz="2000" dirty="0"/>
              <a:t>Lần lượt xét các đỉnh kề b của đỉnh a. Nếu khoảng cách từ đỉnh gốc tới đỉnh b nhỏ hơn khoảng cách hiện tại đang được ghi nhận thì cập nhật giá trị và đỉnh kề a vào khoảng cách hiện tại của b.</a:t>
            </a:r>
          </a:p>
          <a:p>
            <a:pPr marL="342900" indent="-342900" algn="just">
              <a:buFont typeface="Arial" panose="020B0604020202020204" pitchFamily="34" charset="0"/>
              <a:buChar char="•"/>
            </a:pPr>
            <a:r>
              <a:rPr lang="vi-VN" sz="2000" b="1" dirty="0"/>
              <a:t>Bước 4: </a:t>
            </a:r>
            <a:r>
              <a:rPr lang="vi-VN" sz="2000" dirty="0"/>
              <a:t>Sau khi xét tất cả đỉnh kề b của đỉnh a. Lúc này ta được danh sách khoảng cách tới các điểm đã được cập nhật. Quay lại Bước 2 với danh sách này. Thuật toán kết thúc khi chọn được khoảng cách nhỏ nhất từ tất cả các điểm.</a:t>
            </a:r>
            <a:endParaRPr lang="en-US" sz="2000" dirty="0"/>
          </a:p>
        </p:txBody>
      </p:sp>
    </p:spTree>
    <p:extLst>
      <p:ext uri="{BB962C8B-B14F-4D97-AF65-F5344CB8AC3E}">
        <p14:creationId xmlns:p14="http://schemas.microsoft.com/office/powerpoint/2010/main" val="639274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C2B0FF-260F-D0DF-36B1-E6D54BE1243D}"/>
              </a:ext>
            </a:extLst>
          </p:cNvPr>
          <p:cNvPicPr>
            <a:picLocks noChangeAspect="1"/>
          </p:cNvPicPr>
          <p:nvPr/>
        </p:nvPicPr>
        <p:blipFill>
          <a:blip r:embed="rId3"/>
          <a:stretch>
            <a:fillRect/>
          </a:stretch>
        </p:blipFill>
        <p:spPr>
          <a:xfrm>
            <a:off x="6036569" y="1620291"/>
            <a:ext cx="3071871" cy="1941017"/>
          </a:xfrm>
          <a:prstGeom prst="rect">
            <a:avLst/>
          </a:prstGeom>
        </p:spPr>
      </p:pic>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371600"/>
            <a:ext cx="8486267" cy="381000"/>
          </a:xfrm>
        </p:spPr>
        <p:txBody>
          <a:bodyPr>
            <a:normAutofit fontScale="90000"/>
            <a:scene3d>
              <a:camera prst="orthographicFront"/>
              <a:lightRig rig="soft" dir="t">
                <a:rot lat="0" lon="0" rev="15600000"/>
              </a:lightRig>
            </a:scene3d>
            <a:sp3d extrusionH="57150" prstMaterial="softEdge">
              <a:bevelT w="25400" h="38100"/>
            </a:sp3d>
          </a:bodyPr>
          <a:lstStyle/>
          <a:p>
            <a:pPr algn="l"/>
            <a:r>
              <a:rPr lang="en-US" sz="2400" b="1" dirty="0" err="1">
                <a:ln/>
                <a:solidFill>
                  <a:schemeClr val="accent4"/>
                </a:solidFill>
              </a:rPr>
              <a:t>Ví</a:t>
            </a:r>
            <a:r>
              <a:rPr lang="en-US" sz="2400" b="1" dirty="0">
                <a:ln/>
                <a:solidFill>
                  <a:schemeClr val="accent4"/>
                </a:solidFill>
              </a:rPr>
              <a:t> </a:t>
            </a:r>
            <a:r>
              <a:rPr lang="en-US" sz="2400" b="1" dirty="0" err="1">
                <a:ln/>
                <a:solidFill>
                  <a:schemeClr val="accent4"/>
                </a:solidFill>
              </a:rPr>
              <a:t>dụ</a:t>
            </a:r>
            <a:r>
              <a:rPr lang="en-US" sz="2400" b="1" dirty="0">
                <a:ln/>
                <a:solidFill>
                  <a:schemeClr val="accent4"/>
                </a:solidFill>
              </a:rPr>
              <a:t> </a:t>
            </a:r>
            <a:r>
              <a:rPr lang="en-US" sz="2400" b="1" dirty="0" err="1">
                <a:ln/>
                <a:solidFill>
                  <a:schemeClr val="accent4"/>
                </a:solidFill>
              </a:rPr>
              <a:t>minh</a:t>
            </a:r>
            <a:r>
              <a:rPr lang="en-US" sz="2400" b="1" dirty="0">
                <a:ln/>
                <a:solidFill>
                  <a:schemeClr val="accent4"/>
                </a:solidFill>
              </a:rPr>
              <a:t> </a:t>
            </a:r>
            <a:r>
              <a:rPr lang="en-US" sz="2400" b="1" dirty="0" err="1">
                <a:ln/>
                <a:solidFill>
                  <a:schemeClr val="accent4"/>
                </a:solidFill>
              </a:rPr>
              <a:t>họa</a:t>
            </a:r>
            <a:r>
              <a:rPr lang="en-US" sz="2400" b="1" dirty="0">
                <a:ln/>
                <a:solidFill>
                  <a:schemeClr val="accent4"/>
                </a:solidFill>
              </a:rPr>
              <a:t> </a:t>
            </a:r>
            <a:r>
              <a:rPr lang="vi-VN" sz="2400" b="1" dirty="0">
                <a:ln/>
                <a:solidFill>
                  <a:schemeClr val="accent4"/>
                </a:solidFill>
              </a:rPr>
              <a:t>thuật toán</a:t>
            </a:r>
            <a:endParaRPr lang="en-US" sz="2400" b="1" dirty="0">
              <a:ln/>
              <a:solidFill>
                <a:schemeClr val="accent4"/>
              </a:solidFill>
            </a:endParaRPr>
          </a:p>
        </p:txBody>
      </p:sp>
      <p:graphicFrame>
        <p:nvGraphicFramePr>
          <p:cNvPr id="7" name="Table 7">
            <a:extLst>
              <a:ext uri="{FF2B5EF4-FFF2-40B4-BE49-F238E27FC236}">
                <a16:creationId xmlns:a16="http://schemas.microsoft.com/office/drawing/2014/main" id="{C5406554-0D72-F833-30B0-C04052ED2302}"/>
              </a:ext>
            </a:extLst>
          </p:cNvPr>
          <p:cNvGraphicFramePr>
            <a:graphicFrameLocks noGrp="1"/>
          </p:cNvGraphicFramePr>
          <p:nvPr>
            <p:extLst>
              <p:ext uri="{D42A27DB-BD31-4B8C-83A1-F6EECF244321}">
                <p14:modId xmlns:p14="http://schemas.microsoft.com/office/powerpoint/2010/main" val="2857476715"/>
              </p:ext>
            </p:extLst>
          </p:nvPr>
        </p:nvGraphicFramePr>
        <p:xfrm>
          <a:off x="369071" y="1950491"/>
          <a:ext cx="5667498" cy="370840"/>
        </p:xfrm>
        <a:graphic>
          <a:graphicData uri="http://schemas.openxmlformats.org/drawingml/2006/table">
            <a:tbl>
              <a:tblPr firstRow="1" bandRow="1">
                <a:tableStyleId>{5C22544A-7EE6-4342-B048-85BDC9FD1C3A}</a:tableStyleId>
              </a:tblPr>
              <a:tblGrid>
                <a:gridCol w="629722">
                  <a:extLst>
                    <a:ext uri="{9D8B030D-6E8A-4147-A177-3AD203B41FA5}">
                      <a16:colId xmlns:a16="http://schemas.microsoft.com/office/drawing/2014/main" val="3173612730"/>
                    </a:ext>
                  </a:extLst>
                </a:gridCol>
                <a:gridCol w="629722">
                  <a:extLst>
                    <a:ext uri="{9D8B030D-6E8A-4147-A177-3AD203B41FA5}">
                      <a16:colId xmlns:a16="http://schemas.microsoft.com/office/drawing/2014/main" val="2433066133"/>
                    </a:ext>
                  </a:extLst>
                </a:gridCol>
                <a:gridCol w="629722">
                  <a:extLst>
                    <a:ext uri="{9D8B030D-6E8A-4147-A177-3AD203B41FA5}">
                      <a16:colId xmlns:a16="http://schemas.microsoft.com/office/drawing/2014/main" val="4257851199"/>
                    </a:ext>
                  </a:extLst>
                </a:gridCol>
                <a:gridCol w="629722">
                  <a:extLst>
                    <a:ext uri="{9D8B030D-6E8A-4147-A177-3AD203B41FA5}">
                      <a16:colId xmlns:a16="http://schemas.microsoft.com/office/drawing/2014/main" val="4146514498"/>
                    </a:ext>
                  </a:extLst>
                </a:gridCol>
                <a:gridCol w="629722">
                  <a:extLst>
                    <a:ext uri="{9D8B030D-6E8A-4147-A177-3AD203B41FA5}">
                      <a16:colId xmlns:a16="http://schemas.microsoft.com/office/drawing/2014/main" val="2274531891"/>
                    </a:ext>
                  </a:extLst>
                </a:gridCol>
                <a:gridCol w="629722">
                  <a:extLst>
                    <a:ext uri="{9D8B030D-6E8A-4147-A177-3AD203B41FA5}">
                      <a16:colId xmlns:a16="http://schemas.microsoft.com/office/drawing/2014/main" val="1423895904"/>
                    </a:ext>
                  </a:extLst>
                </a:gridCol>
                <a:gridCol w="629722">
                  <a:extLst>
                    <a:ext uri="{9D8B030D-6E8A-4147-A177-3AD203B41FA5}">
                      <a16:colId xmlns:a16="http://schemas.microsoft.com/office/drawing/2014/main" val="3193470086"/>
                    </a:ext>
                  </a:extLst>
                </a:gridCol>
                <a:gridCol w="629722">
                  <a:extLst>
                    <a:ext uri="{9D8B030D-6E8A-4147-A177-3AD203B41FA5}">
                      <a16:colId xmlns:a16="http://schemas.microsoft.com/office/drawing/2014/main" val="822278070"/>
                    </a:ext>
                  </a:extLst>
                </a:gridCol>
                <a:gridCol w="629722">
                  <a:extLst>
                    <a:ext uri="{9D8B030D-6E8A-4147-A177-3AD203B41FA5}">
                      <a16:colId xmlns:a16="http://schemas.microsoft.com/office/drawing/2014/main" val="2584994023"/>
                    </a:ext>
                  </a:extLst>
                </a:gridCol>
              </a:tblGrid>
              <a:tr h="370840">
                <a:tc>
                  <a:txBody>
                    <a:bodyPr/>
                    <a:lstStyle/>
                    <a:p>
                      <a:pPr algn="ctr"/>
                      <a:r>
                        <a:rPr lang="en-US" sz="1800" dirty="0"/>
                        <a:t>0</a:t>
                      </a:r>
                    </a:p>
                  </a:txBody>
                  <a:tcPr anchor="ctr"/>
                </a:tc>
                <a:tc>
                  <a:txBody>
                    <a:bodyPr/>
                    <a:lstStyle/>
                    <a:p>
                      <a:pPr algn="ctr"/>
                      <a:r>
                        <a:rPr lang="en-US" sz="1800" dirty="0"/>
                        <a:t>1</a:t>
                      </a:r>
                    </a:p>
                  </a:txBody>
                  <a:tcPr anchor="ctr"/>
                </a:tc>
                <a:tc>
                  <a:txBody>
                    <a:bodyPr/>
                    <a:lstStyle/>
                    <a:p>
                      <a:pPr algn="ctr"/>
                      <a:r>
                        <a:rPr lang="en-US" sz="1800" dirty="0"/>
                        <a:t>2</a:t>
                      </a:r>
                    </a:p>
                  </a:txBody>
                  <a:tcPr anchor="ctr"/>
                </a:tc>
                <a:tc>
                  <a:txBody>
                    <a:bodyPr/>
                    <a:lstStyle/>
                    <a:p>
                      <a:pPr algn="ctr"/>
                      <a:r>
                        <a:rPr lang="en-US" sz="1800" dirty="0"/>
                        <a:t>3</a:t>
                      </a:r>
                    </a:p>
                  </a:txBody>
                  <a:tcPr anchor="ctr"/>
                </a:tc>
                <a:tc>
                  <a:txBody>
                    <a:bodyPr/>
                    <a:lstStyle/>
                    <a:p>
                      <a:pPr algn="ctr"/>
                      <a:r>
                        <a:rPr lang="en-US" sz="1800" dirty="0"/>
                        <a:t>4</a:t>
                      </a:r>
                    </a:p>
                  </a:txBody>
                  <a:tcPr anchor="ctr"/>
                </a:tc>
                <a:tc>
                  <a:txBody>
                    <a:bodyPr/>
                    <a:lstStyle/>
                    <a:p>
                      <a:pPr algn="ctr"/>
                      <a:r>
                        <a:rPr lang="en-US" sz="1800" dirty="0"/>
                        <a:t>5</a:t>
                      </a:r>
                    </a:p>
                  </a:txBody>
                  <a:tcPr anchor="ctr"/>
                </a:tc>
                <a:tc>
                  <a:txBody>
                    <a:bodyPr/>
                    <a:lstStyle/>
                    <a:p>
                      <a:pPr algn="ctr"/>
                      <a:r>
                        <a:rPr lang="en-US" sz="1800" dirty="0"/>
                        <a:t>6</a:t>
                      </a:r>
                    </a:p>
                  </a:txBody>
                  <a:tcPr anchor="ctr"/>
                </a:tc>
                <a:tc>
                  <a:txBody>
                    <a:bodyPr/>
                    <a:lstStyle/>
                    <a:p>
                      <a:pPr algn="ctr"/>
                      <a:r>
                        <a:rPr lang="en-US" sz="1800" dirty="0"/>
                        <a:t>7</a:t>
                      </a:r>
                    </a:p>
                  </a:txBody>
                  <a:tcPr anchor="ctr"/>
                </a:tc>
                <a:tc>
                  <a:txBody>
                    <a:bodyPr/>
                    <a:lstStyle/>
                    <a:p>
                      <a:pPr algn="ctr"/>
                      <a:r>
                        <a:rPr lang="en-US" sz="1800" dirty="0"/>
                        <a:t>8</a:t>
                      </a:r>
                    </a:p>
                  </a:txBody>
                  <a:tcPr anchor="ctr"/>
                </a:tc>
                <a:extLst>
                  <a:ext uri="{0D108BD9-81ED-4DB2-BD59-A6C34878D82A}">
                    <a16:rowId xmlns:a16="http://schemas.microsoft.com/office/drawing/2014/main" val="472472111"/>
                  </a:ext>
                </a:extLst>
              </a:tr>
            </a:tbl>
          </a:graphicData>
        </a:graphic>
      </p:graphicFrame>
      <p:graphicFrame>
        <p:nvGraphicFramePr>
          <p:cNvPr id="10" name="Table 7">
            <a:extLst>
              <a:ext uri="{FF2B5EF4-FFF2-40B4-BE49-F238E27FC236}">
                <a16:creationId xmlns:a16="http://schemas.microsoft.com/office/drawing/2014/main" id="{04594465-C791-1694-BD92-706BC6CEA884}"/>
              </a:ext>
            </a:extLst>
          </p:cNvPr>
          <p:cNvGraphicFramePr>
            <a:graphicFrameLocks noGrp="1"/>
          </p:cNvGraphicFramePr>
          <p:nvPr>
            <p:extLst>
              <p:ext uri="{D42A27DB-BD31-4B8C-83A1-F6EECF244321}">
                <p14:modId xmlns:p14="http://schemas.microsoft.com/office/powerpoint/2010/main" val="2554577351"/>
              </p:ext>
            </p:extLst>
          </p:nvPr>
        </p:nvGraphicFramePr>
        <p:xfrm>
          <a:off x="373894" y="2315608"/>
          <a:ext cx="5667498" cy="370840"/>
        </p:xfrm>
        <a:graphic>
          <a:graphicData uri="http://schemas.openxmlformats.org/drawingml/2006/table">
            <a:tbl>
              <a:tblPr bandRow="1">
                <a:tableStyleId>{5C22544A-7EE6-4342-B048-85BDC9FD1C3A}</a:tableStyleId>
              </a:tblPr>
              <a:tblGrid>
                <a:gridCol w="629722">
                  <a:extLst>
                    <a:ext uri="{9D8B030D-6E8A-4147-A177-3AD203B41FA5}">
                      <a16:colId xmlns:a16="http://schemas.microsoft.com/office/drawing/2014/main" val="3173612730"/>
                    </a:ext>
                  </a:extLst>
                </a:gridCol>
                <a:gridCol w="629722">
                  <a:extLst>
                    <a:ext uri="{9D8B030D-6E8A-4147-A177-3AD203B41FA5}">
                      <a16:colId xmlns:a16="http://schemas.microsoft.com/office/drawing/2014/main" val="2433066133"/>
                    </a:ext>
                  </a:extLst>
                </a:gridCol>
                <a:gridCol w="629722">
                  <a:extLst>
                    <a:ext uri="{9D8B030D-6E8A-4147-A177-3AD203B41FA5}">
                      <a16:colId xmlns:a16="http://schemas.microsoft.com/office/drawing/2014/main" val="4257851199"/>
                    </a:ext>
                  </a:extLst>
                </a:gridCol>
                <a:gridCol w="629722">
                  <a:extLst>
                    <a:ext uri="{9D8B030D-6E8A-4147-A177-3AD203B41FA5}">
                      <a16:colId xmlns:a16="http://schemas.microsoft.com/office/drawing/2014/main" val="4146514498"/>
                    </a:ext>
                  </a:extLst>
                </a:gridCol>
                <a:gridCol w="629722">
                  <a:extLst>
                    <a:ext uri="{9D8B030D-6E8A-4147-A177-3AD203B41FA5}">
                      <a16:colId xmlns:a16="http://schemas.microsoft.com/office/drawing/2014/main" val="2274531891"/>
                    </a:ext>
                  </a:extLst>
                </a:gridCol>
                <a:gridCol w="629722">
                  <a:extLst>
                    <a:ext uri="{9D8B030D-6E8A-4147-A177-3AD203B41FA5}">
                      <a16:colId xmlns:a16="http://schemas.microsoft.com/office/drawing/2014/main" val="1423895904"/>
                    </a:ext>
                  </a:extLst>
                </a:gridCol>
                <a:gridCol w="629722">
                  <a:extLst>
                    <a:ext uri="{9D8B030D-6E8A-4147-A177-3AD203B41FA5}">
                      <a16:colId xmlns:a16="http://schemas.microsoft.com/office/drawing/2014/main" val="3193470086"/>
                    </a:ext>
                  </a:extLst>
                </a:gridCol>
                <a:gridCol w="629722">
                  <a:extLst>
                    <a:ext uri="{9D8B030D-6E8A-4147-A177-3AD203B41FA5}">
                      <a16:colId xmlns:a16="http://schemas.microsoft.com/office/drawing/2014/main" val="822278070"/>
                    </a:ext>
                  </a:extLst>
                </a:gridCol>
                <a:gridCol w="629722">
                  <a:extLst>
                    <a:ext uri="{9D8B030D-6E8A-4147-A177-3AD203B41FA5}">
                      <a16:colId xmlns:a16="http://schemas.microsoft.com/office/drawing/2014/main" val="2584994023"/>
                    </a:ext>
                  </a:extLst>
                </a:gridCol>
              </a:tblGrid>
              <a:tr h="370840">
                <a:tc>
                  <a:txBody>
                    <a:bodyPr/>
                    <a:lstStyle/>
                    <a:p>
                      <a:pPr algn="ctr"/>
                      <a:r>
                        <a:rPr lang="en-US" sz="1200" dirty="0"/>
                        <a:t>0</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472472111"/>
                  </a:ext>
                </a:extLst>
              </a:tr>
            </a:tbl>
          </a:graphicData>
        </a:graphic>
      </p:graphicFrame>
      <p:graphicFrame>
        <p:nvGraphicFramePr>
          <p:cNvPr id="11" name="Table 10">
            <a:extLst>
              <a:ext uri="{FF2B5EF4-FFF2-40B4-BE49-F238E27FC236}">
                <a16:creationId xmlns:a16="http://schemas.microsoft.com/office/drawing/2014/main" id="{548BF51F-EAC9-1DE5-D479-0969DEC4895D}"/>
              </a:ext>
            </a:extLst>
          </p:cNvPr>
          <p:cNvGraphicFramePr>
            <a:graphicFrameLocks noGrp="1"/>
          </p:cNvGraphicFramePr>
          <p:nvPr>
            <p:extLst>
              <p:ext uri="{D42A27DB-BD31-4B8C-83A1-F6EECF244321}">
                <p14:modId xmlns:p14="http://schemas.microsoft.com/office/powerpoint/2010/main" val="2503572249"/>
              </p:ext>
            </p:extLst>
          </p:nvPr>
        </p:nvGraphicFramePr>
        <p:xfrm>
          <a:off x="369071" y="2684623"/>
          <a:ext cx="5667498" cy="370840"/>
        </p:xfrm>
        <a:graphic>
          <a:graphicData uri="http://schemas.openxmlformats.org/drawingml/2006/table">
            <a:tbl>
              <a:tblPr>
                <a:tableStyleId>{5C22544A-7EE6-4342-B048-85BDC9FD1C3A}</a:tableStyleId>
              </a:tblPr>
              <a:tblGrid>
                <a:gridCol w="629722">
                  <a:extLst>
                    <a:ext uri="{9D8B030D-6E8A-4147-A177-3AD203B41FA5}">
                      <a16:colId xmlns:a16="http://schemas.microsoft.com/office/drawing/2014/main" val="928767110"/>
                    </a:ext>
                  </a:extLst>
                </a:gridCol>
                <a:gridCol w="629722">
                  <a:extLst>
                    <a:ext uri="{9D8B030D-6E8A-4147-A177-3AD203B41FA5}">
                      <a16:colId xmlns:a16="http://schemas.microsoft.com/office/drawing/2014/main" val="3566410607"/>
                    </a:ext>
                  </a:extLst>
                </a:gridCol>
                <a:gridCol w="629722">
                  <a:extLst>
                    <a:ext uri="{9D8B030D-6E8A-4147-A177-3AD203B41FA5}">
                      <a16:colId xmlns:a16="http://schemas.microsoft.com/office/drawing/2014/main" val="2589818598"/>
                    </a:ext>
                  </a:extLst>
                </a:gridCol>
                <a:gridCol w="629722">
                  <a:extLst>
                    <a:ext uri="{9D8B030D-6E8A-4147-A177-3AD203B41FA5}">
                      <a16:colId xmlns:a16="http://schemas.microsoft.com/office/drawing/2014/main" val="2449744125"/>
                    </a:ext>
                  </a:extLst>
                </a:gridCol>
                <a:gridCol w="629722">
                  <a:extLst>
                    <a:ext uri="{9D8B030D-6E8A-4147-A177-3AD203B41FA5}">
                      <a16:colId xmlns:a16="http://schemas.microsoft.com/office/drawing/2014/main" val="3757584875"/>
                    </a:ext>
                  </a:extLst>
                </a:gridCol>
                <a:gridCol w="629722">
                  <a:extLst>
                    <a:ext uri="{9D8B030D-6E8A-4147-A177-3AD203B41FA5}">
                      <a16:colId xmlns:a16="http://schemas.microsoft.com/office/drawing/2014/main" val="1239218596"/>
                    </a:ext>
                  </a:extLst>
                </a:gridCol>
                <a:gridCol w="629722">
                  <a:extLst>
                    <a:ext uri="{9D8B030D-6E8A-4147-A177-3AD203B41FA5}">
                      <a16:colId xmlns:a16="http://schemas.microsoft.com/office/drawing/2014/main" val="2989727959"/>
                    </a:ext>
                  </a:extLst>
                </a:gridCol>
                <a:gridCol w="629722">
                  <a:extLst>
                    <a:ext uri="{9D8B030D-6E8A-4147-A177-3AD203B41FA5}">
                      <a16:colId xmlns:a16="http://schemas.microsoft.com/office/drawing/2014/main" val="1603570985"/>
                    </a:ext>
                  </a:extLst>
                </a:gridCol>
                <a:gridCol w="629722">
                  <a:extLst>
                    <a:ext uri="{9D8B030D-6E8A-4147-A177-3AD203B41FA5}">
                      <a16:colId xmlns:a16="http://schemas.microsoft.com/office/drawing/2014/main" val="1623696575"/>
                    </a:ext>
                  </a:extLst>
                </a:gridCol>
              </a:tblGrid>
              <a:tr h="370840">
                <a:tc>
                  <a:txBody>
                    <a:bodyPr/>
                    <a:lstStyle/>
                    <a:p>
                      <a:pPr algn="ctr"/>
                      <a:r>
                        <a:rPr lang="en-US" sz="1200" dirty="0"/>
                        <a:t>-</a:t>
                      </a:r>
                    </a:p>
                  </a:txBody>
                  <a:tcPr anchor="ctr"/>
                </a:tc>
                <a:tc>
                  <a:txBody>
                    <a:bodyPr/>
                    <a:lstStyle/>
                    <a:p>
                      <a:pPr algn="ctr"/>
                      <a:r>
                        <a:rPr lang="en-US" sz="1200" dirty="0"/>
                        <a:t>(2.5,0)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(2.0,0)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(2.1,0)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1437414328"/>
                  </a:ext>
                </a:extLst>
              </a:tr>
            </a:tbl>
          </a:graphicData>
        </a:graphic>
      </p:graphicFrame>
      <p:graphicFrame>
        <p:nvGraphicFramePr>
          <p:cNvPr id="12" name="Table 11">
            <a:extLst>
              <a:ext uri="{FF2B5EF4-FFF2-40B4-BE49-F238E27FC236}">
                <a16:creationId xmlns:a16="http://schemas.microsoft.com/office/drawing/2014/main" id="{8DC3A538-A655-1AC5-072E-C9C9D4F92235}"/>
              </a:ext>
            </a:extLst>
          </p:cNvPr>
          <p:cNvGraphicFramePr>
            <a:graphicFrameLocks noGrp="1"/>
          </p:cNvGraphicFramePr>
          <p:nvPr>
            <p:extLst>
              <p:ext uri="{D42A27DB-BD31-4B8C-83A1-F6EECF244321}">
                <p14:modId xmlns:p14="http://schemas.microsoft.com/office/powerpoint/2010/main" val="1357301897"/>
              </p:ext>
            </p:extLst>
          </p:nvPr>
        </p:nvGraphicFramePr>
        <p:xfrm>
          <a:off x="369071" y="3055463"/>
          <a:ext cx="5667498" cy="370840"/>
        </p:xfrm>
        <a:graphic>
          <a:graphicData uri="http://schemas.openxmlformats.org/drawingml/2006/table">
            <a:tbl>
              <a:tblPr bandRow="1">
                <a:tableStyleId>{5C22544A-7EE6-4342-B048-85BDC9FD1C3A}</a:tableStyleId>
              </a:tblPr>
              <a:tblGrid>
                <a:gridCol w="629722">
                  <a:extLst>
                    <a:ext uri="{9D8B030D-6E8A-4147-A177-3AD203B41FA5}">
                      <a16:colId xmlns:a16="http://schemas.microsoft.com/office/drawing/2014/main" val="928767110"/>
                    </a:ext>
                  </a:extLst>
                </a:gridCol>
                <a:gridCol w="629722">
                  <a:extLst>
                    <a:ext uri="{9D8B030D-6E8A-4147-A177-3AD203B41FA5}">
                      <a16:colId xmlns:a16="http://schemas.microsoft.com/office/drawing/2014/main" val="3566410607"/>
                    </a:ext>
                  </a:extLst>
                </a:gridCol>
                <a:gridCol w="629722">
                  <a:extLst>
                    <a:ext uri="{9D8B030D-6E8A-4147-A177-3AD203B41FA5}">
                      <a16:colId xmlns:a16="http://schemas.microsoft.com/office/drawing/2014/main" val="2589818598"/>
                    </a:ext>
                  </a:extLst>
                </a:gridCol>
                <a:gridCol w="629722">
                  <a:extLst>
                    <a:ext uri="{9D8B030D-6E8A-4147-A177-3AD203B41FA5}">
                      <a16:colId xmlns:a16="http://schemas.microsoft.com/office/drawing/2014/main" val="2449744125"/>
                    </a:ext>
                  </a:extLst>
                </a:gridCol>
                <a:gridCol w="629722">
                  <a:extLst>
                    <a:ext uri="{9D8B030D-6E8A-4147-A177-3AD203B41FA5}">
                      <a16:colId xmlns:a16="http://schemas.microsoft.com/office/drawing/2014/main" val="3757584875"/>
                    </a:ext>
                  </a:extLst>
                </a:gridCol>
                <a:gridCol w="629722">
                  <a:extLst>
                    <a:ext uri="{9D8B030D-6E8A-4147-A177-3AD203B41FA5}">
                      <a16:colId xmlns:a16="http://schemas.microsoft.com/office/drawing/2014/main" val="1239218596"/>
                    </a:ext>
                  </a:extLst>
                </a:gridCol>
                <a:gridCol w="629722">
                  <a:extLst>
                    <a:ext uri="{9D8B030D-6E8A-4147-A177-3AD203B41FA5}">
                      <a16:colId xmlns:a16="http://schemas.microsoft.com/office/drawing/2014/main" val="2989727959"/>
                    </a:ext>
                  </a:extLst>
                </a:gridCol>
                <a:gridCol w="629722">
                  <a:extLst>
                    <a:ext uri="{9D8B030D-6E8A-4147-A177-3AD203B41FA5}">
                      <a16:colId xmlns:a16="http://schemas.microsoft.com/office/drawing/2014/main" val="1603570985"/>
                    </a:ext>
                  </a:extLst>
                </a:gridCol>
                <a:gridCol w="629722">
                  <a:extLst>
                    <a:ext uri="{9D8B030D-6E8A-4147-A177-3AD203B41FA5}">
                      <a16:colId xmlns:a16="http://schemas.microsoft.com/office/drawing/2014/main" val="1623696575"/>
                    </a:ext>
                  </a:extLst>
                </a:gridCol>
              </a:tblGrid>
              <a:tr h="370840">
                <a:tc>
                  <a:txBody>
                    <a:bodyPr/>
                    <a:lstStyle/>
                    <a:p>
                      <a:pPr algn="ctr"/>
                      <a:r>
                        <a:rPr lang="en-US" sz="1200" dirty="0"/>
                        <a:t>-</a:t>
                      </a:r>
                    </a:p>
                  </a:txBody>
                  <a:tcPr anchor="ctr"/>
                </a:tc>
                <a:tc>
                  <a:txBody>
                    <a:bodyPr/>
                    <a:lstStyle/>
                    <a:p>
                      <a:pPr algn="ctr"/>
                      <a:r>
                        <a:rPr lang="en-US" sz="1200" dirty="0"/>
                        <a:t>(2.5,0)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(2.1,0)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(2.6,2)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(3.5,2)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1437414328"/>
                  </a:ext>
                </a:extLst>
              </a:tr>
            </a:tbl>
          </a:graphicData>
        </a:graphic>
      </p:graphicFrame>
      <p:graphicFrame>
        <p:nvGraphicFramePr>
          <p:cNvPr id="13" name="Table 12">
            <a:extLst>
              <a:ext uri="{FF2B5EF4-FFF2-40B4-BE49-F238E27FC236}">
                <a16:creationId xmlns:a16="http://schemas.microsoft.com/office/drawing/2014/main" id="{B343B9C0-0FB8-A32C-2BEE-0BDC26E7AD40}"/>
              </a:ext>
            </a:extLst>
          </p:cNvPr>
          <p:cNvGraphicFramePr>
            <a:graphicFrameLocks noGrp="1"/>
          </p:cNvGraphicFramePr>
          <p:nvPr>
            <p:extLst>
              <p:ext uri="{D42A27DB-BD31-4B8C-83A1-F6EECF244321}">
                <p14:modId xmlns:p14="http://schemas.microsoft.com/office/powerpoint/2010/main" val="1039472192"/>
              </p:ext>
            </p:extLst>
          </p:nvPr>
        </p:nvGraphicFramePr>
        <p:xfrm>
          <a:off x="369071" y="3446623"/>
          <a:ext cx="5667498" cy="370840"/>
        </p:xfrm>
        <a:graphic>
          <a:graphicData uri="http://schemas.openxmlformats.org/drawingml/2006/table">
            <a:tbl>
              <a:tblPr>
                <a:tableStyleId>{5C22544A-7EE6-4342-B048-85BDC9FD1C3A}</a:tableStyleId>
              </a:tblPr>
              <a:tblGrid>
                <a:gridCol w="629722">
                  <a:extLst>
                    <a:ext uri="{9D8B030D-6E8A-4147-A177-3AD203B41FA5}">
                      <a16:colId xmlns:a16="http://schemas.microsoft.com/office/drawing/2014/main" val="928767110"/>
                    </a:ext>
                  </a:extLst>
                </a:gridCol>
                <a:gridCol w="629722">
                  <a:extLst>
                    <a:ext uri="{9D8B030D-6E8A-4147-A177-3AD203B41FA5}">
                      <a16:colId xmlns:a16="http://schemas.microsoft.com/office/drawing/2014/main" val="3566410607"/>
                    </a:ext>
                  </a:extLst>
                </a:gridCol>
                <a:gridCol w="629722">
                  <a:extLst>
                    <a:ext uri="{9D8B030D-6E8A-4147-A177-3AD203B41FA5}">
                      <a16:colId xmlns:a16="http://schemas.microsoft.com/office/drawing/2014/main" val="2589818598"/>
                    </a:ext>
                  </a:extLst>
                </a:gridCol>
                <a:gridCol w="629722">
                  <a:extLst>
                    <a:ext uri="{9D8B030D-6E8A-4147-A177-3AD203B41FA5}">
                      <a16:colId xmlns:a16="http://schemas.microsoft.com/office/drawing/2014/main" val="2449744125"/>
                    </a:ext>
                  </a:extLst>
                </a:gridCol>
                <a:gridCol w="629722">
                  <a:extLst>
                    <a:ext uri="{9D8B030D-6E8A-4147-A177-3AD203B41FA5}">
                      <a16:colId xmlns:a16="http://schemas.microsoft.com/office/drawing/2014/main" val="3757584875"/>
                    </a:ext>
                  </a:extLst>
                </a:gridCol>
                <a:gridCol w="629722">
                  <a:extLst>
                    <a:ext uri="{9D8B030D-6E8A-4147-A177-3AD203B41FA5}">
                      <a16:colId xmlns:a16="http://schemas.microsoft.com/office/drawing/2014/main" val="1239218596"/>
                    </a:ext>
                  </a:extLst>
                </a:gridCol>
                <a:gridCol w="629722">
                  <a:extLst>
                    <a:ext uri="{9D8B030D-6E8A-4147-A177-3AD203B41FA5}">
                      <a16:colId xmlns:a16="http://schemas.microsoft.com/office/drawing/2014/main" val="2989727959"/>
                    </a:ext>
                  </a:extLst>
                </a:gridCol>
                <a:gridCol w="629722">
                  <a:extLst>
                    <a:ext uri="{9D8B030D-6E8A-4147-A177-3AD203B41FA5}">
                      <a16:colId xmlns:a16="http://schemas.microsoft.com/office/drawing/2014/main" val="1603570985"/>
                    </a:ext>
                  </a:extLst>
                </a:gridCol>
                <a:gridCol w="629722">
                  <a:extLst>
                    <a:ext uri="{9D8B030D-6E8A-4147-A177-3AD203B41FA5}">
                      <a16:colId xmlns:a16="http://schemas.microsoft.com/office/drawing/2014/main" val="1623696575"/>
                    </a:ext>
                  </a:extLst>
                </a:gridCol>
              </a:tblGrid>
              <a:tr h="370840">
                <a:tc>
                  <a:txBody>
                    <a:bodyPr/>
                    <a:lstStyle/>
                    <a:p>
                      <a:pPr algn="ctr"/>
                      <a:r>
                        <a:rPr lang="en-US" sz="1200" dirty="0"/>
                        <a:t>-</a:t>
                      </a:r>
                    </a:p>
                  </a:txBody>
                  <a:tcPr anchor="ctr"/>
                </a:tc>
                <a:tc>
                  <a:txBody>
                    <a:bodyPr/>
                    <a:lstStyle/>
                    <a:p>
                      <a:pPr algn="ctr"/>
                      <a:r>
                        <a:rPr lang="en-US" sz="1200" b="1" dirty="0"/>
                        <a:t>(2.5,0)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(2.6,2)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(3.5,2)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1437414328"/>
                  </a:ext>
                </a:extLst>
              </a:tr>
            </a:tbl>
          </a:graphicData>
        </a:graphic>
      </p:graphicFrame>
      <p:graphicFrame>
        <p:nvGraphicFramePr>
          <p:cNvPr id="14" name="Table 13">
            <a:extLst>
              <a:ext uri="{FF2B5EF4-FFF2-40B4-BE49-F238E27FC236}">
                <a16:creationId xmlns:a16="http://schemas.microsoft.com/office/drawing/2014/main" id="{27D4200D-0C69-D900-347D-06DE47288DD4}"/>
              </a:ext>
            </a:extLst>
          </p:cNvPr>
          <p:cNvGraphicFramePr>
            <a:graphicFrameLocks noGrp="1"/>
          </p:cNvGraphicFramePr>
          <p:nvPr>
            <p:extLst>
              <p:ext uri="{D42A27DB-BD31-4B8C-83A1-F6EECF244321}">
                <p14:modId xmlns:p14="http://schemas.microsoft.com/office/powerpoint/2010/main" val="1781864904"/>
              </p:ext>
            </p:extLst>
          </p:nvPr>
        </p:nvGraphicFramePr>
        <p:xfrm>
          <a:off x="369071" y="3837783"/>
          <a:ext cx="5667498" cy="370840"/>
        </p:xfrm>
        <a:graphic>
          <a:graphicData uri="http://schemas.openxmlformats.org/drawingml/2006/table">
            <a:tbl>
              <a:tblPr bandRow="1">
                <a:tableStyleId>{5C22544A-7EE6-4342-B048-85BDC9FD1C3A}</a:tableStyleId>
              </a:tblPr>
              <a:tblGrid>
                <a:gridCol w="629722">
                  <a:extLst>
                    <a:ext uri="{9D8B030D-6E8A-4147-A177-3AD203B41FA5}">
                      <a16:colId xmlns:a16="http://schemas.microsoft.com/office/drawing/2014/main" val="3879994003"/>
                    </a:ext>
                  </a:extLst>
                </a:gridCol>
                <a:gridCol w="629722">
                  <a:extLst>
                    <a:ext uri="{9D8B030D-6E8A-4147-A177-3AD203B41FA5}">
                      <a16:colId xmlns:a16="http://schemas.microsoft.com/office/drawing/2014/main" val="4102802787"/>
                    </a:ext>
                  </a:extLst>
                </a:gridCol>
                <a:gridCol w="629722">
                  <a:extLst>
                    <a:ext uri="{9D8B030D-6E8A-4147-A177-3AD203B41FA5}">
                      <a16:colId xmlns:a16="http://schemas.microsoft.com/office/drawing/2014/main" val="672569262"/>
                    </a:ext>
                  </a:extLst>
                </a:gridCol>
                <a:gridCol w="629722">
                  <a:extLst>
                    <a:ext uri="{9D8B030D-6E8A-4147-A177-3AD203B41FA5}">
                      <a16:colId xmlns:a16="http://schemas.microsoft.com/office/drawing/2014/main" val="1611036461"/>
                    </a:ext>
                  </a:extLst>
                </a:gridCol>
                <a:gridCol w="629722">
                  <a:extLst>
                    <a:ext uri="{9D8B030D-6E8A-4147-A177-3AD203B41FA5}">
                      <a16:colId xmlns:a16="http://schemas.microsoft.com/office/drawing/2014/main" val="1497350492"/>
                    </a:ext>
                  </a:extLst>
                </a:gridCol>
                <a:gridCol w="629722">
                  <a:extLst>
                    <a:ext uri="{9D8B030D-6E8A-4147-A177-3AD203B41FA5}">
                      <a16:colId xmlns:a16="http://schemas.microsoft.com/office/drawing/2014/main" val="3264928144"/>
                    </a:ext>
                  </a:extLst>
                </a:gridCol>
                <a:gridCol w="629722">
                  <a:extLst>
                    <a:ext uri="{9D8B030D-6E8A-4147-A177-3AD203B41FA5}">
                      <a16:colId xmlns:a16="http://schemas.microsoft.com/office/drawing/2014/main" val="2759623731"/>
                    </a:ext>
                  </a:extLst>
                </a:gridCol>
                <a:gridCol w="629722">
                  <a:extLst>
                    <a:ext uri="{9D8B030D-6E8A-4147-A177-3AD203B41FA5}">
                      <a16:colId xmlns:a16="http://schemas.microsoft.com/office/drawing/2014/main" val="85672896"/>
                    </a:ext>
                  </a:extLst>
                </a:gridCol>
                <a:gridCol w="629722">
                  <a:extLst>
                    <a:ext uri="{9D8B030D-6E8A-4147-A177-3AD203B41FA5}">
                      <a16:colId xmlns:a16="http://schemas.microsoft.com/office/drawing/2014/main" val="3548959800"/>
                    </a:ext>
                  </a:extLst>
                </a:gridCol>
              </a:tblGrid>
              <a:tr h="370840">
                <a:tc>
                  <a:txBody>
                    <a:bodyPr/>
                    <a:lstStyle/>
                    <a:p>
                      <a:pPr algn="ctr"/>
                      <a:r>
                        <a:rPr lang="en-US" sz="1200" dirty="0"/>
                        <a:t>-</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(2.6,2)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(3.5,2)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932125839"/>
                  </a:ext>
                </a:extLst>
              </a:tr>
            </a:tbl>
          </a:graphicData>
        </a:graphic>
      </p:graphicFrame>
      <p:graphicFrame>
        <p:nvGraphicFramePr>
          <p:cNvPr id="15" name="Table 14">
            <a:extLst>
              <a:ext uri="{FF2B5EF4-FFF2-40B4-BE49-F238E27FC236}">
                <a16:creationId xmlns:a16="http://schemas.microsoft.com/office/drawing/2014/main" id="{BC83E1F9-E089-09CF-EF67-7E90CE5F574C}"/>
              </a:ext>
            </a:extLst>
          </p:cNvPr>
          <p:cNvGraphicFramePr>
            <a:graphicFrameLocks noGrp="1"/>
          </p:cNvGraphicFramePr>
          <p:nvPr>
            <p:extLst>
              <p:ext uri="{D42A27DB-BD31-4B8C-83A1-F6EECF244321}">
                <p14:modId xmlns:p14="http://schemas.microsoft.com/office/powerpoint/2010/main" val="2834413087"/>
              </p:ext>
            </p:extLst>
          </p:nvPr>
        </p:nvGraphicFramePr>
        <p:xfrm>
          <a:off x="369071" y="4218783"/>
          <a:ext cx="5667498" cy="370840"/>
        </p:xfrm>
        <a:graphic>
          <a:graphicData uri="http://schemas.openxmlformats.org/drawingml/2006/table">
            <a:tbl>
              <a:tblPr>
                <a:tableStyleId>{5C22544A-7EE6-4342-B048-85BDC9FD1C3A}</a:tableStyleId>
              </a:tblPr>
              <a:tblGrid>
                <a:gridCol w="629722">
                  <a:extLst>
                    <a:ext uri="{9D8B030D-6E8A-4147-A177-3AD203B41FA5}">
                      <a16:colId xmlns:a16="http://schemas.microsoft.com/office/drawing/2014/main" val="3879994003"/>
                    </a:ext>
                  </a:extLst>
                </a:gridCol>
                <a:gridCol w="629722">
                  <a:extLst>
                    <a:ext uri="{9D8B030D-6E8A-4147-A177-3AD203B41FA5}">
                      <a16:colId xmlns:a16="http://schemas.microsoft.com/office/drawing/2014/main" val="4102802787"/>
                    </a:ext>
                  </a:extLst>
                </a:gridCol>
                <a:gridCol w="629722">
                  <a:extLst>
                    <a:ext uri="{9D8B030D-6E8A-4147-A177-3AD203B41FA5}">
                      <a16:colId xmlns:a16="http://schemas.microsoft.com/office/drawing/2014/main" val="672569262"/>
                    </a:ext>
                  </a:extLst>
                </a:gridCol>
                <a:gridCol w="629722">
                  <a:extLst>
                    <a:ext uri="{9D8B030D-6E8A-4147-A177-3AD203B41FA5}">
                      <a16:colId xmlns:a16="http://schemas.microsoft.com/office/drawing/2014/main" val="1611036461"/>
                    </a:ext>
                  </a:extLst>
                </a:gridCol>
                <a:gridCol w="629722">
                  <a:extLst>
                    <a:ext uri="{9D8B030D-6E8A-4147-A177-3AD203B41FA5}">
                      <a16:colId xmlns:a16="http://schemas.microsoft.com/office/drawing/2014/main" val="1497350492"/>
                    </a:ext>
                  </a:extLst>
                </a:gridCol>
                <a:gridCol w="629722">
                  <a:extLst>
                    <a:ext uri="{9D8B030D-6E8A-4147-A177-3AD203B41FA5}">
                      <a16:colId xmlns:a16="http://schemas.microsoft.com/office/drawing/2014/main" val="3264928144"/>
                    </a:ext>
                  </a:extLst>
                </a:gridCol>
                <a:gridCol w="629722">
                  <a:extLst>
                    <a:ext uri="{9D8B030D-6E8A-4147-A177-3AD203B41FA5}">
                      <a16:colId xmlns:a16="http://schemas.microsoft.com/office/drawing/2014/main" val="2759623731"/>
                    </a:ext>
                  </a:extLst>
                </a:gridCol>
                <a:gridCol w="629722">
                  <a:extLst>
                    <a:ext uri="{9D8B030D-6E8A-4147-A177-3AD203B41FA5}">
                      <a16:colId xmlns:a16="http://schemas.microsoft.com/office/drawing/2014/main" val="85672896"/>
                    </a:ext>
                  </a:extLst>
                </a:gridCol>
                <a:gridCol w="629722">
                  <a:extLst>
                    <a:ext uri="{9D8B030D-6E8A-4147-A177-3AD203B41FA5}">
                      <a16:colId xmlns:a16="http://schemas.microsoft.com/office/drawing/2014/main" val="3548959800"/>
                    </a:ext>
                  </a:extLst>
                </a:gridCol>
              </a:tblGrid>
              <a:tr h="370840">
                <a:tc>
                  <a:txBody>
                    <a:bodyPr/>
                    <a:lstStyle/>
                    <a:p>
                      <a:pPr algn="ctr"/>
                      <a:r>
                        <a:rPr lang="en-US" sz="1200" dirty="0"/>
                        <a:t>-</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(3.5,2)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(4.9,4)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932125839"/>
                  </a:ext>
                </a:extLst>
              </a:tr>
            </a:tbl>
          </a:graphicData>
        </a:graphic>
      </p:graphicFrame>
      <p:graphicFrame>
        <p:nvGraphicFramePr>
          <p:cNvPr id="16" name="Table 15">
            <a:extLst>
              <a:ext uri="{FF2B5EF4-FFF2-40B4-BE49-F238E27FC236}">
                <a16:creationId xmlns:a16="http://schemas.microsoft.com/office/drawing/2014/main" id="{4C84B72F-E356-92D3-43D7-E14BBAF0BDB1}"/>
              </a:ext>
            </a:extLst>
          </p:cNvPr>
          <p:cNvGraphicFramePr>
            <a:graphicFrameLocks noGrp="1"/>
          </p:cNvGraphicFramePr>
          <p:nvPr>
            <p:extLst>
              <p:ext uri="{D42A27DB-BD31-4B8C-83A1-F6EECF244321}">
                <p14:modId xmlns:p14="http://schemas.microsoft.com/office/powerpoint/2010/main" val="1511519778"/>
              </p:ext>
            </p:extLst>
          </p:nvPr>
        </p:nvGraphicFramePr>
        <p:xfrm>
          <a:off x="369071" y="4604542"/>
          <a:ext cx="5667498" cy="370840"/>
        </p:xfrm>
        <a:graphic>
          <a:graphicData uri="http://schemas.openxmlformats.org/drawingml/2006/table">
            <a:tbl>
              <a:tblPr bandRow="1">
                <a:tableStyleId>{5C22544A-7EE6-4342-B048-85BDC9FD1C3A}</a:tableStyleId>
              </a:tblPr>
              <a:tblGrid>
                <a:gridCol w="629722">
                  <a:extLst>
                    <a:ext uri="{9D8B030D-6E8A-4147-A177-3AD203B41FA5}">
                      <a16:colId xmlns:a16="http://schemas.microsoft.com/office/drawing/2014/main" val="4060114702"/>
                    </a:ext>
                  </a:extLst>
                </a:gridCol>
                <a:gridCol w="629722">
                  <a:extLst>
                    <a:ext uri="{9D8B030D-6E8A-4147-A177-3AD203B41FA5}">
                      <a16:colId xmlns:a16="http://schemas.microsoft.com/office/drawing/2014/main" val="1009020178"/>
                    </a:ext>
                  </a:extLst>
                </a:gridCol>
                <a:gridCol w="629722">
                  <a:extLst>
                    <a:ext uri="{9D8B030D-6E8A-4147-A177-3AD203B41FA5}">
                      <a16:colId xmlns:a16="http://schemas.microsoft.com/office/drawing/2014/main" val="2992867445"/>
                    </a:ext>
                  </a:extLst>
                </a:gridCol>
                <a:gridCol w="629722">
                  <a:extLst>
                    <a:ext uri="{9D8B030D-6E8A-4147-A177-3AD203B41FA5}">
                      <a16:colId xmlns:a16="http://schemas.microsoft.com/office/drawing/2014/main" val="1474784112"/>
                    </a:ext>
                  </a:extLst>
                </a:gridCol>
                <a:gridCol w="629722">
                  <a:extLst>
                    <a:ext uri="{9D8B030D-6E8A-4147-A177-3AD203B41FA5}">
                      <a16:colId xmlns:a16="http://schemas.microsoft.com/office/drawing/2014/main" val="3677364299"/>
                    </a:ext>
                  </a:extLst>
                </a:gridCol>
                <a:gridCol w="629722">
                  <a:extLst>
                    <a:ext uri="{9D8B030D-6E8A-4147-A177-3AD203B41FA5}">
                      <a16:colId xmlns:a16="http://schemas.microsoft.com/office/drawing/2014/main" val="1196362753"/>
                    </a:ext>
                  </a:extLst>
                </a:gridCol>
                <a:gridCol w="629722">
                  <a:extLst>
                    <a:ext uri="{9D8B030D-6E8A-4147-A177-3AD203B41FA5}">
                      <a16:colId xmlns:a16="http://schemas.microsoft.com/office/drawing/2014/main" val="2959071795"/>
                    </a:ext>
                  </a:extLst>
                </a:gridCol>
                <a:gridCol w="629722">
                  <a:extLst>
                    <a:ext uri="{9D8B030D-6E8A-4147-A177-3AD203B41FA5}">
                      <a16:colId xmlns:a16="http://schemas.microsoft.com/office/drawing/2014/main" val="4133257966"/>
                    </a:ext>
                  </a:extLst>
                </a:gridCol>
                <a:gridCol w="629722">
                  <a:extLst>
                    <a:ext uri="{9D8B030D-6E8A-4147-A177-3AD203B41FA5}">
                      <a16:colId xmlns:a16="http://schemas.microsoft.com/office/drawing/2014/main" val="2458453551"/>
                    </a:ext>
                  </a:extLst>
                </a:gridCol>
              </a:tblGrid>
              <a:tr h="370840">
                <a:tc>
                  <a:txBody>
                    <a:bodyPr/>
                    <a:lstStyle/>
                    <a:p>
                      <a:pPr algn="ctr"/>
                      <a:r>
                        <a:rPr lang="en-US" sz="1200" dirty="0"/>
                        <a:t>-</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(4.9,4)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(5.5,5)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extLst>
                  <a:ext uri="{0D108BD9-81ED-4DB2-BD59-A6C34878D82A}">
                    <a16:rowId xmlns:a16="http://schemas.microsoft.com/office/drawing/2014/main" val="3499400213"/>
                  </a:ext>
                </a:extLst>
              </a:tr>
            </a:tbl>
          </a:graphicData>
        </a:graphic>
      </p:graphicFrame>
      <p:graphicFrame>
        <p:nvGraphicFramePr>
          <p:cNvPr id="17" name="Table 16">
            <a:extLst>
              <a:ext uri="{FF2B5EF4-FFF2-40B4-BE49-F238E27FC236}">
                <a16:creationId xmlns:a16="http://schemas.microsoft.com/office/drawing/2014/main" id="{6D8DD7CA-F202-9EFD-8BC4-9A1F13667197}"/>
              </a:ext>
            </a:extLst>
          </p:cNvPr>
          <p:cNvGraphicFramePr>
            <a:graphicFrameLocks noGrp="1"/>
          </p:cNvGraphicFramePr>
          <p:nvPr>
            <p:extLst>
              <p:ext uri="{D42A27DB-BD31-4B8C-83A1-F6EECF244321}">
                <p14:modId xmlns:p14="http://schemas.microsoft.com/office/powerpoint/2010/main" val="1037067921"/>
              </p:ext>
            </p:extLst>
          </p:nvPr>
        </p:nvGraphicFramePr>
        <p:xfrm>
          <a:off x="369071" y="4980783"/>
          <a:ext cx="5667498" cy="370840"/>
        </p:xfrm>
        <a:graphic>
          <a:graphicData uri="http://schemas.openxmlformats.org/drawingml/2006/table">
            <a:tbl>
              <a:tblPr>
                <a:tableStyleId>{5C22544A-7EE6-4342-B048-85BDC9FD1C3A}</a:tableStyleId>
              </a:tblPr>
              <a:tblGrid>
                <a:gridCol w="629722">
                  <a:extLst>
                    <a:ext uri="{9D8B030D-6E8A-4147-A177-3AD203B41FA5}">
                      <a16:colId xmlns:a16="http://schemas.microsoft.com/office/drawing/2014/main" val="3087072810"/>
                    </a:ext>
                  </a:extLst>
                </a:gridCol>
                <a:gridCol w="629722">
                  <a:extLst>
                    <a:ext uri="{9D8B030D-6E8A-4147-A177-3AD203B41FA5}">
                      <a16:colId xmlns:a16="http://schemas.microsoft.com/office/drawing/2014/main" val="1757267333"/>
                    </a:ext>
                  </a:extLst>
                </a:gridCol>
                <a:gridCol w="629722">
                  <a:extLst>
                    <a:ext uri="{9D8B030D-6E8A-4147-A177-3AD203B41FA5}">
                      <a16:colId xmlns:a16="http://schemas.microsoft.com/office/drawing/2014/main" val="2104432462"/>
                    </a:ext>
                  </a:extLst>
                </a:gridCol>
                <a:gridCol w="629722">
                  <a:extLst>
                    <a:ext uri="{9D8B030D-6E8A-4147-A177-3AD203B41FA5}">
                      <a16:colId xmlns:a16="http://schemas.microsoft.com/office/drawing/2014/main" val="3474878889"/>
                    </a:ext>
                  </a:extLst>
                </a:gridCol>
                <a:gridCol w="629722">
                  <a:extLst>
                    <a:ext uri="{9D8B030D-6E8A-4147-A177-3AD203B41FA5}">
                      <a16:colId xmlns:a16="http://schemas.microsoft.com/office/drawing/2014/main" val="3790192775"/>
                    </a:ext>
                  </a:extLst>
                </a:gridCol>
                <a:gridCol w="629722">
                  <a:extLst>
                    <a:ext uri="{9D8B030D-6E8A-4147-A177-3AD203B41FA5}">
                      <a16:colId xmlns:a16="http://schemas.microsoft.com/office/drawing/2014/main" val="4207273194"/>
                    </a:ext>
                  </a:extLst>
                </a:gridCol>
                <a:gridCol w="629722">
                  <a:extLst>
                    <a:ext uri="{9D8B030D-6E8A-4147-A177-3AD203B41FA5}">
                      <a16:colId xmlns:a16="http://schemas.microsoft.com/office/drawing/2014/main" val="876265866"/>
                    </a:ext>
                  </a:extLst>
                </a:gridCol>
                <a:gridCol w="629722">
                  <a:extLst>
                    <a:ext uri="{9D8B030D-6E8A-4147-A177-3AD203B41FA5}">
                      <a16:colId xmlns:a16="http://schemas.microsoft.com/office/drawing/2014/main" val="808520015"/>
                    </a:ext>
                  </a:extLst>
                </a:gridCol>
                <a:gridCol w="629722">
                  <a:extLst>
                    <a:ext uri="{9D8B030D-6E8A-4147-A177-3AD203B41FA5}">
                      <a16:colId xmlns:a16="http://schemas.microsoft.com/office/drawing/2014/main" val="918505923"/>
                    </a:ext>
                  </a:extLst>
                </a:gridCol>
              </a:tblGrid>
              <a:tr h="370840">
                <a:tc>
                  <a:txBody>
                    <a:bodyPr/>
                    <a:lstStyle/>
                    <a:p>
                      <a:pPr algn="ctr"/>
                      <a:r>
                        <a:rPr lang="en-US" sz="1200" dirty="0"/>
                        <a:t>-</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(5.5,5)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(6.6,6)</a:t>
                      </a:r>
                    </a:p>
                  </a:txBody>
                  <a:tcPr anchor="ctr"/>
                </a:tc>
                <a:extLst>
                  <a:ext uri="{0D108BD9-81ED-4DB2-BD59-A6C34878D82A}">
                    <a16:rowId xmlns:a16="http://schemas.microsoft.com/office/drawing/2014/main" val="923182644"/>
                  </a:ext>
                </a:extLst>
              </a:tr>
            </a:tbl>
          </a:graphicData>
        </a:graphic>
      </p:graphicFrame>
      <p:graphicFrame>
        <p:nvGraphicFramePr>
          <p:cNvPr id="18" name="Table 17">
            <a:extLst>
              <a:ext uri="{FF2B5EF4-FFF2-40B4-BE49-F238E27FC236}">
                <a16:creationId xmlns:a16="http://schemas.microsoft.com/office/drawing/2014/main" id="{6B87390A-72FD-4CE4-EBC8-5E7E7C2EAD67}"/>
              </a:ext>
            </a:extLst>
          </p:cNvPr>
          <p:cNvGraphicFramePr>
            <a:graphicFrameLocks noGrp="1"/>
          </p:cNvGraphicFramePr>
          <p:nvPr>
            <p:extLst>
              <p:ext uri="{D42A27DB-BD31-4B8C-83A1-F6EECF244321}">
                <p14:modId xmlns:p14="http://schemas.microsoft.com/office/powerpoint/2010/main" val="2895881830"/>
              </p:ext>
            </p:extLst>
          </p:nvPr>
        </p:nvGraphicFramePr>
        <p:xfrm>
          <a:off x="369071" y="5351623"/>
          <a:ext cx="5667498" cy="370840"/>
        </p:xfrm>
        <a:graphic>
          <a:graphicData uri="http://schemas.openxmlformats.org/drawingml/2006/table">
            <a:tbl>
              <a:tblPr>
                <a:tableStyleId>{5C22544A-7EE6-4342-B048-85BDC9FD1C3A}</a:tableStyleId>
              </a:tblPr>
              <a:tblGrid>
                <a:gridCol w="629722">
                  <a:extLst>
                    <a:ext uri="{9D8B030D-6E8A-4147-A177-3AD203B41FA5}">
                      <a16:colId xmlns:a16="http://schemas.microsoft.com/office/drawing/2014/main" val="3087072810"/>
                    </a:ext>
                  </a:extLst>
                </a:gridCol>
                <a:gridCol w="629722">
                  <a:extLst>
                    <a:ext uri="{9D8B030D-6E8A-4147-A177-3AD203B41FA5}">
                      <a16:colId xmlns:a16="http://schemas.microsoft.com/office/drawing/2014/main" val="1757267333"/>
                    </a:ext>
                  </a:extLst>
                </a:gridCol>
                <a:gridCol w="629722">
                  <a:extLst>
                    <a:ext uri="{9D8B030D-6E8A-4147-A177-3AD203B41FA5}">
                      <a16:colId xmlns:a16="http://schemas.microsoft.com/office/drawing/2014/main" val="2104432462"/>
                    </a:ext>
                  </a:extLst>
                </a:gridCol>
                <a:gridCol w="629722">
                  <a:extLst>
                    <a:ext uri="{9D8B030D-6E8A-4147-A177-3AD203B41FA5}">
                      <a16:colId xmlns:a16="http://schemas.microsoft.com/office/drawing/2014/main" val="3474878889"/>
                    </a:ext>
                  </a:extLst>
                </a:gridCol>
                <a:gridCol w="629722">
                  <a:extLst>
                    <a:ext uri="{9D8B030D-6E8A-4147-A177-3AD203B41FA5}">
                      <a16:colId xmlns:a16="http://schemas.microsoft.com/office/drawing/2014/main" val="3790192775"/>
                    </a:ext>
                  </a:extLst>
                </a:gridCol>
                <a:gridCol w="629722">
                  <a:extLst>
                    <a:ext uri="{9D8B030D-6E8A-4147-A177-3AD203B41FA5}">
                      <a16:colId xmlns:a16="http://schemas.microsoft.com/office/drawing/2014/main" val="4207273194"/>
                    </a:ext>
                  </a:extLst>
                </a:gridCol>
                <a:gridCol w="629722">
                  <a:extLst>
                    <a:ext uri="{9D8B030D-6E8A-4147-A177-3AD203B41FA5}">
                      <a16:colId xmlns:a16="http://schemas.microsoft.com/office/drawing/2014/main" val="876265866"/>
                    </a:ext>
                  </a:extLst>
                </a:gridCol>
                <a:gridCol w="629722">
                  <a:extLst>
                    <a:ext uri="{9D8B030D-6E8A-4147-A177-3AD203B41FA5}">
                      <a16:colId xmlns:a16="http://schemas.microsoft.com/office/drawing/2014/main" val="808520015"/>
                    </a:ext>
                  </a:extLst>
                </a:gridCol>
                <a:gridCol w="629722">
                  <a:extLst>
                    <a:ext uri="{9D8B030D-6E8A-4147-A177-3AD203B41FA5}">
                      <a16:colId xmlns:a16="http://schemas.microsoft.com/office/drawing/2014/main" val="918505923"/>
                    </a:ext>
                  </a:extLst>
                </a:gridCol>
              </a:tblGrid>
              <a:tr h="370840">
                <a:tc>
                  <a:txBody>
                    <a:bodyPr/>
                    <a:lstStyle/>
                    <a:p>
                      <a:pPr algn="ctr"/>
                      <a:r>
                        <a:rPr lang="en-US" sz="1200" dirty="0"/>
                        <a:t>-</a:t>
                      </a:r>
                    </a:p>
                  </a:txBody>
                  <a:tcPr anchor="ctr"/>
                </a:tc>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(6.6,6)</a:t>
                      </a:r>
                    </a:p>
                  </a:txBody>
                  <a:tcPr anchor="ctr"/>
                </a:tc>
                <a:extLst>
                  <a:ext uri="{0D108BD9-81ED-4DB2-BD59-A6C34878D82A}">
                    <a16:rowId xmlns:a16="http://schemas.microsoft.com/office/drawing/2014/main" val="923182644"/>
                  </a:ext>
                </a:extLst>
              </a:tr>
            </a:tbl>
          </a:graphicData>
        </a:graphic>
      </p:graphicFrame>
      <p:sp>
        <p:nvSpPr>
          <p:cNvPr id="20" name="TextBox 19">
            <a:extLst>
              <a:ext uri="{FF2B5EF4-FFF2-40B4-BE49-F238E27FC236}">
                <a16:creationId xmlns:a16="http://schemas.microsoft.com/office/drawing/2014/main" id="{7F142C81-D2B7-31C8-C7E3-F4A239D6B97B}"/>
              </a:ext>
            </a:extLst>
          </p:cNvPr>
          <p:cNvSpPr txBox="1"/>
          <p:nvPr/>
        </p:nvSpPr>
        <p:spPr>
          <a:xfrm>
            <a:off x="99960" y="2699673"/>
            <a:ext cx="487680" cy="369332"/>
          </a:xfrm>
          <a:prstGeom prst="rect">
            <a:avLst/>
          </a:prstGeom>
          <a:noFill/>
        </p:spPr>
        <p:txBody>
          <a:bodyPr wrap="square">
            <a:spAutoFit/>
          </a:bodyPr>
          <a:lstStyle/>
          <a:p>
            <a:r>
              <a:rPr lang="en-US" dirty="0"/>
              <a:t>1</a:t>
            </a:r>
          </a:p>
        </p:txBody>
      </p:sp>
      <p:sp>
        <p:nvSpPr>
          <p:cNvPr id="21" name="TextBox 20">
            <a:extLst>
              <a:ext uri="{FF2B5EF4-FFF2-40B4-BE49-F238E27FC236}">
                <a16:creationId xmlns:a16="http://schemas.microsoft.com/office/drawing/2014/main" id="{A9C06B0D-9161-1A6F-93CF-65DDCDF779A5}"/>
              </a:ext>
            </a:extLst>
          </p:cNvPr>
          <p:cNvSpPr txBox="1"/>
          <p:nvPr/>
        </p:nvSpPr>
        <p:spPr>
          <a:xfrm>
            <a:off x="85620" y="3089324"/>
            <a:ext cx="487680" cy="369332"/>
          </a:xfrm>
          <a:prstGeom prst="rect">
            <a:avLst/>
          </a:prstGeom>
          <a:noFill/>
        </p:spPr>
        <p:txBody>
          <a:bodyPr wrap="square">
            <a:spAutoFit/>
          </a:bodyPr>
          <a:lstStyle/>
          <a:p>
            <a:r>
              <a:rPr lang="en-US" dirty="0"/>
              <a:t>2</a:t>
            </a:r>
          </a:p>
        </p:txBody>
      </p:sp>
      <p:sp>
        <p:nvSpPr>
          <p:cNvPr id="22" name="TextBox 21">
            <a:extLst>
              <a:ext uri="{FF2B5EF4-FFF2-40B4-BE49-F238E27FC236}">
                <a16:creationId xmlns:a16="http://schemas.microsoft.com/office/drawing/2014/main" id="{276952B3-4308-541E-CB5B-E6C4114CD99C}"/>
              </a:ext>
            </a:extLst>
          </p:cNvPr>
          <p:cNvSpPr txBox="1"/>
          <p:nvPr/>
        </p:nvSpPr>
        <p:spPr>
          <a:xfrm>
            <a:off x="85620" y="3475085"/>
            <a:ext cx="487680" cy="369332"/>
          </a:xfrm>
          <a:prstGeom prst="rect">
            <a:avLst/>
          </a:prstGeom>
          <a:noFill/>
        </p:spPr>
        <p:txBody>
          <a:bodyPr wrap="square">
            <a:spAutoFit/>
          </a:bodyPr>
          <a:lstStyle/>
          <a:p>
            <a:r>
              <a:rPr lang="en-US" dirty="0"/>
              <a:t>3</a:t>
            </a:r>
          </a:p>
        </p:txBody>
      </p:sp>
      <p:sp>
        <p:nvSpPr>
          <p:cNvPr id="23" name="TextBox 22">
            <a:extLst>
              <a:ext uri="{FF2B5EF4-FFF2-40B4-BE49-F238E27FC236}">
                <a16:creationId xmlns:a16="http://schemas.microsoft.com/office/drawing/2014/main" id="{DCF97B95-63E3-6874-00F9-CA2E543F23D7}"/>
              </a:ext>
            </a:extLst>
          </p:cNvPr>
          <p:cNvSpPr txBox="1"/>
          <p:nvPr/>
        </p:nvSpPr>
        <p:spPr>
          <a:xfrm>
            <a:off x="85620" y="3827671"/>
            <a:ext cx="487680" cy="369332"/>
          </a:xfrm>
          <a:prstGeom prst="rect">
            <a:avLst/>
          </a:prstGeom>
          <a:noFill/>
        </p:spPr>
        <p:txBody>
          <a:bodyPr wrap="square">
            <a:spAutoFit/>
          </a:bodyPr>
          <a:lstStyle/>
          <a:p>
            <a:r>
              <a:rPr lang="en-US" dirty="0"/>
              <a:t>4</a:t>
            </a:r>
          </a:p>
        </p:txBody>
      </p:sp>
      <p:sp>
        <p:nvSpPr>
          <p:cNvPr id="24" name="TextBox 23">
            <a:extLst>
              <a:ext uri="{FF2B5EF4-FFF2-40B4-BE49-F238E27FC236}">
                <a16:creationId xmlns:a16="http://schemas.microsoft.com/office/drawing/2014/main" id="{FB776296-C9FD-7586-6C92-9248267B82D2}"/>
              </a:ext>
            </a:extLst>
          </p:cNvPr>
          <p:cNvSpPr txBox="1"/>
          <p:nvPr/>
        </p:nvSpPr>
        <p:spPr>
          <a:xfrm>
            <a:off x="99960" y="4215257"/>
            <a:ext cx="487680" cy="369332"/>
          </a:xfrm>
          <a:prstGeom prst="rect">
            <a:avLst/>
          </a:prstGeom>
          <a:noFill/>
        </p:spPr>
        <p:txBody>
          <a:bodyPr wrap="square">
            <a:spAutoFit/>
          </a:bodyPr>
          <a:lstStyle/>
          <a:p>
            <a:r>
              <a:rPr lang="en-US" dirty="0"/>
              <a:t>5</a:t>
            </a:r>
          </a:p>
        </p:txBody>
      </p:sp>
      <p:sp>
        <p:nvSpPr>
          <p:cNvPr id="25" name="TextBox 24">
            <a:extLst>
              <a:ext uri="{FF2B5EF4-FFF2-40B4-BE49-F238E27FC236}">
                <a16:creationId xmlns:a16="http://schemas.microsoft.com/office/drawing/2014/main" id="{D862C0D1-8187-287C-4366-78ADB74E14F8}"/>
              </a:ext>
            </a:extLst>
          </p:cNvPr>
          <p:cNvSpPr txBox="1"/>
          <p:nvPr/>
        </p:nvSpPr>
        <p:spPr>
          <a:xfrm>
            <a:off x="85620" y="4600147"/>
            <a:ext cx="487680" cy="369332"/>
          </a:xfrm>
          <a:prstGeom prst="rect">
            <a:avLst/>
          </a:prstGeom>
          <a:noFill/>
        </p:spPr>
        <p:txBody>
          <a:bodyPr wrap="square">
            <a:spAutoFit/>
          </a:bodyPr>
          <a:lstStyle/>
          <a:p>
            <a:r>
              <a:rPr lang="en-US" dirty="0"/>
              <a:t>6</a:t>
            </a:r>
          </a:p>
        </p:txBody>
      </p:sp>
      <p:sp>
        <p:nvSpPr>
          <p:cNvPr id="26" name="TextBox 25">
            <a:extLst>
              <a:ext uri="{FF2B5EF4-FFF2-40B4-BE49-F238E27FC236}">
                <a16:creationId xmlns:a16="http://schemas.microsoft.com/office/drawing/2014/main" id="{CE2623F5-CD8C-5740-A34D-F6F794EA05A8}"/>
              </a:ext>
            </a:extLst>
          </p:cNvPr>
          <p:cNvSpPr txBox="1"/>
          <p:nvPr/>
        </p:nvSpPr>
        <p:spPr>
          <a:xfrm>
            <a:off x="85620" y="4991588"/>
            <a:ext cx="487680" cy="369332"/>
          </a:xfrm>
          <a:prstGeom prst="rect">
            <a:avLst/>
          </a:prstGeom>
          <a:noFill/>
        </p:spPr>
        <p:txBody>
          <a:bodyPr wrap="square">
            <a:spAutoFit/>
          </a:bodyPr>
          <a:lstStyle/>
          <a:p>
            <a:r>
              <a:rPr lang="en-US" dirty="0"/>
              <a:t>7</a:t>
            </a:r>
          </a:p>
        </p:txBody>
      </p:sp>
      <p:sp>
        <p:nvSpPr>
          <p:cNvPr id="27" name="TextBox 26">
            <a:extLst>
              <a:ext uri="{FF2B5EF4-FFF2-40B4-BE49-F238E27FC236}">
                <a16:creationId xmlns:a16="http://schemas.microsoft.com/office/drawing/2014/main" id="{EDF102E3-8BD8-0685-8343-716031EB3EF4}"/>
              </a:ext>
            </a:extLst>
          </p:cNvPr>
          <p:cNvSpPr txBox="1"/>
          <p:nvPr/>
        </p:nvSpPr>
        <p:spPr>
          <a:xfrm>
            <a:off x="85620" y="5356465"/>
            <a:ext cx="487680" cy="369332"/>
          </a:xfrm>
          <a:prstGeom prst="rect">
            <a:avLst/>
          </a:prstGeom>
          <a:noFill/>
        </p:spPr>
        <p:txBody>
          <a:bodyPr wrap="square">
            <a:spAutoFit/>
          </a:bodyPr>
          <a:lstStyle/>
          <a:p>
            <a:r>
              <a:rPr lang="en-US" dirty="0"/>
              <a:t>8</a:t>
            </a:r>
          </a:p>
        </p:txBody>
      </p:sp>
      <p:sp>
        <p:nvSpPr>
          <p:cNvPr id="28" name="TextBox 27">
            <a:extLst>
              <a:ext uri="{FF2B5EF4-FFF2-40B4-BE49-F238E27FC236}">
                <a16:creationId xmlns:a16="http://schemas.microsoft.com/office/drawing/2014/main" id="{CC027FD2-372F-D23A-C756-741FF51F8D4D}"/>
              </a:ext>
            </a:extLst>
          </p:cNvPr>
          <p:cNvSpPr txBox="1"/>
          <p:nvPr/>
        </p:nvSpPr>
        <p:spPr>
          <a:xfrm>
            <a:off x="99960" y="2282987"/>
            <a:ext cx="487680" cy="369332"/>
          </a:xfrm>
          <a:prstGeom prst="rect">
            <a:avLst/>
          </a:prstGeom>
          <a:noFill/>
        </p:spPr>
        <p:txBody>
          <a:bodyPr wrap="square">
            <a:spAutoFit/>
          </a:bodyPr>
          <a:lstStyle/>
          <a:p>
            <a:r>
              <a:rPr lang="en-US" dirty="0"/>
              <a:t>0</a:t>
            </a:r>
          </a:p>
        </p:txBody>
      </p:sp>
    </p:spTree>
    <p:extLst>
      <p:ext uri="{BB962C8B-B14F-4D97-AF65-F5344CB8AC3E}">
        <p14:creationId xmlns:p14="http://schemas.microsoft.com/office/powerpoint/2010/main" val="358304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4000" dirty="0" err="1">
                <a:solidFill>
                  <a:srgbClr val="0070C0"/>
                </a:solidFill>
                <a:latin typeface="Arial" panose="020B0604020202020204" pitchFamily="34" charset="0"/>
                <a:cs typeface="Arial" panose="020B0604020202020204" pitchFamily="34" charset="0"/>
              </a:rPr>
              <a:t>Nội</a:t>
            </a:r>
            <a:r>
              <a:rPr lang="en-US" altLang="zh-TW" sz="4000" dirty="0">
                <a:solidFill>
                  <a:srgbClr val="0070C0"/>
                </a:solidFill>
                <a:latin typeface="Arial" panose="020B0604020202020204" pitchFamily="34" charset="0"/>
                <a:cs typeface="Arial" panose="020B0604020202020204" pitchFamily="34" charset="0"/>
              </a:rPr>
              <a:t> dung </a:t>
            </a:r>
            <a:r>
              <a:rPr lang="en-US" altLang="zh-TW" sz="4000" dirty="0" err="1">
                <a:solidFill>
                  <a:srgbClr val="0070C0"/>
                </a:solidFill>
                <a:latin typeface="Arial" panose="020B0604020202020204" pitchFamily="34" charset="0"/>
                <a:cs typeface="Arial" panose="020B0604020202020204" pitchFamily="34" charset="0"/>
              </a:rPr>
              <a:t>chính</a:t>
            </a:r>
            <a:endParaRPr lang="zh-TW" altLang="en-US" sz="4000"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57A30295-E496-4FF7-9666-3083B52F1E11}"/>
              </a:ext>
            </a:extLst>
          </p:cNvPr>
          <p:cNvSpPr txBox="1">
            <a:spLocks/>
          </p:cNvSpPr>
          <p:nvPr/>
        </p:nvSpPr>
        <p:spPr>
          <a:xfrm>
            <a:off x="1295400" y="1694902"/>
            <a:ext cx="73914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AU" altLang="zh-TW" sz="2800" dirty="0">
                <a:latin typeface="Arial" panose="020B0604020202020204" pitchFamily="34" charset="0"/>
                <a:cs typeface="Arial" panose="020B0604020202020204" pitchFamily="34" charset="0"/>
              </a:rPr>
              <a:t>4.1 </a:t>
            </a:r>
            <a:r>
              <a:rPr lang="en-AU" altLang="zh-TW" sz="2800" dirty="0" err="1">
                <a:latin typeface="Arial" panose="020B0604020202020204" pitchFamily="34" charset="0"/>
                <a:cs typeface="Arial" panose="020B0604020202020204" pitchFamily="34" charset="0"/>
              </a:rPr>
              <a:t>Các</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khái</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niệm</a:t>
            </a:r>
            <a:endParaRPr lang="en-AU" altLang="zh-TW" sz="2800" dirty="0">
              <a:latin typeface="Arial" panose="020B0604020202020204" pitchFamily="34" charset="0"/>
              <a:cs typeface="Arial" panose="020B0604020202020204" pitchFamily="34" charset="0"/>
            </a:endParaRPr>
          </a:p>
          <a:p>
            <a:pPr lvl="1">
              <a:buFontTx/>
              <a:buChar char="-"/>
            </a:pPr>
            <a:r>
              <a:rPr lang="en-AU" altLang="zh-TW" sz="2400" dirty="0" err="1">
                <a:latin typeface="Arial" panose="020B0604020202020204" pitchFamily="34" charset="0"/>
                <a:cs typeface="Arial" panose="020B0604020202020204" pitchFamily="34" charset="0"/>
              </a:rPr>
              <a:t>Đường</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đi</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ngắn</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nhất</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trên</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đồ</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thị</a:t>
            </a:r>
            <a:endParaRPr lang="en-AU" altLang="zh-TW" sz="2400" dirty="0">
              <a:latin typeface="Arial" panose="020B0604020202020204" pitchFamily="34" charset="0"/>
              <a:cs typeface="Arial" panose="020B0604020202020204" pitchFamily="34" charset="0"/>
            </a:endParaRPr>
          </a:p>
          <a:p>
            <a:pPr lvl="1">
              <a:buFontTx/>
              <a:buChar char="-"/>
            </a:pPr>
            <a:r>
              <a:rPr lang="en-AU" altLang="zh-TW" sz="2400" dirty="0" err="1">
                <a:latin typeface="Arial" panose="020B0604020202020204" pitchFamily="34" charset="0"/>
                <a:cs typeface="Arial" panose="020B0604020202020204" pitchFamily="34" charset="0"/>
              </a:rPr>
              <a:t>Bài</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toán</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tìm</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đường</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đi</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ngắn</a:t>
            </a:r>
            <a:r>
              <a:rPr lang="en-AU" altLang="zh-TW" sz="2400" dirty="0">
                <a:latin typeface="Arial" panose="020B0604020202020204" pitchFamily="34" charset="0"/>
                <a:cs typeface="Arial" panose="020B0604020202020204" pitchFamily="34" charset="0"/>
              </a:rPr>
              <a:t> </a:t>
            </a:r>
            <a:r>
              <a:rPr lang="en-AU" altLang="zh-TW" sz="2400" dirty="0" err="1">
                <a:latin typeface="Arial" panose="020B0604020202020204" pitchFamily="34" charset="0"/>
                <a:cs typeface="Arial" panose="020B0604020202020204" pitchFamily="34" charset="0"/>
              </a:rPr>
              <a:t>nhất</a:t>
            </a:r>
            <a:endParaRPr lang="en-AU" altLang="zh-TW" sz="2400" dirty="0">
              <a:latin typeface="Arial" panose="020B0604020202020204" pitchFamily="34" charset="0"/>
              <a:cs typeface="Arial" panose="020B0604020202020204" pitchFamily="34" charset="0"/>
            </a:endParaRPr>
          </a:p>
          <a:p>
            <a:pPr marL="0" indent="0">
              <a:buNone/>
            </a:pPr>
            <a:r>
              <a:rPr lang="en-AU" altLang="zh-TW" sz="2800" dirty="0">
                <a:latin typeface="Arial" panose="020B0604020202020204" pitchFamily="34" charset="0"/>
                <a:cs typeface="Arial" panose="020B0604020202020204" pitchFamily="34" charset="0"/>
              </a:rPr>
              <a:t>4.2 </a:t>
            </a:r>
            <a:r>
              <a:rPr lang="en-US" altLang="zh-TW" sz="2800" dirty="0" err="1">
                <a:latin typeface="Arial" panose="020B0604020202020204" pitchFamily="34" charset="0"/>
                <a:cs typeface="Arial" panose="020B0604020202020204" pitchFamily="34" charset="0"/>
              </a:rPr>
              <a:t>Đường</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đi</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ngắn</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nhất</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xuất</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phát</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từ</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một</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đỉnh</a:t>
            </a:r>
            <a:endParaRPr lang="en-US" altLang="zh-TW" sz="2800" dirty="0">
              <a:latin typeface="Arial" panose="020B0604020202020204" pitchFamily="34" charset="0"/>
              <a:cs typeface="Arial" panose="020B0604020202020204" pitchFamily="34" charset="0"/>
            </a:endParaRPr>
          </a:p>
          <a:p>
            <a:pPr marL="0" indent="0">
              <a:buNone/>
            </a:pPr>
            <a:r>
              <a:rPr lang="en-AU" altLang="zh-TW" sz="2800" dirty="0">
                <a:latin typeface="Arial" panose="020B0604020202020204" pitchFamily="34" charset="0"/>
                <a:cs typeface="Arial" panose="020B0604020202020204" pitchFamily="34" charset="0"/>
              </a:rPr>
              <a:t>4.3 </a:t>
            </a:r>
            <a:r>
              <a:rPr lang="en-US" altLang="zh-TW" sz="2800" dirty="0" err="1">
                <a:latin typeface="Arial" panose="020B0604020202020204" pitchFamily="34" charset="0"/>
                <a:cs typeface="Arial" panose="020B0604020202020204" pitchFamily="34" charset="0"/>
              </a:rPr>
              <a:t>Thuật</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toán</a:t>
            </a:r>
            <a:r>
              <a:rPr lang="en-US" altLang="zh-TW" sz="2800" dirty="0">
                <a:latin typeface="Arial" panose="020B0604020202020204" pitchFamily="34" charset="0"/>
                <a:cs typeface="Arial" panose="020B0604020202020204" pitchFamily="34" charset="0"/>
              </a:rPr>
              <a:t> Ford-Bellman</a:t>
            </a:r>
          </a:p>
          <a:p>
            <a:pPr marL="0" indent="0">
              <a:buNone/>
            </a:pPr>
            <a:r>
              <a:rPr lang="en-AU" altLang="zh-TW" sz="2800" dirty="0">
                <a:latin typeface="Arial" panose="020B0604020202020204" pitchFamily="34" charset="0"/>
                <a:cs typeface="Arial" panose="020B0604020202020204" pitchFamily="34" charset="0"/>
              </a:rPr>
              <a:t>4.4 </a:t>
            </a:r>
            <a:r>
              <a:rPr lang="en-US" altLang="zh-TW" sz="2800" dirty="0" err="1">
                <a:latin typeface="Arial" panose="020B0604020202020204" pitchFamily="34" charset="0"/>
                <a:cs typeface="Arial" panose="020B0604020202020204" pitchFamily="34" charset="0"/>
              </a:rPr>
              <a:t>Thuật</a:t>
            </a:r>
            <a:r>
              <a:rPr lang="en-US" altLang="zh-TW" sz="2800" dirty="0">
                <a:latin typeface="Arial" panose="020B0604020202020204" pitchFamily="34" charset="0"/>
                <a:cs typeface="Arial" panose="020B0604020202020204" pitchFamily="34" charset="0"/>
              </a:rPr>
              <a:t> </a:t>
            </a:r>
            <a:r>
              <a:rPr lang="en-US" altLang="zh-TW" sz="2800" dirty="0" err="1">
                <a:latin typeface="Arial" panose="020B0604020202020204" pitchFamily="34" charset="0"/>
                <a:cs typeface="Arial" panose="020B0604020202020204" pitchFamily="34" charset="0"/>
              </a:rPr>
              <a:t>toán</a:t>
            </a:r>
            <a:r>
              <a:rPr lang="en-US" altLang="zh-TW" sz="2800" dirty="0">
                <a:latin typeface="Arial" panose="020B0604020202020204" pitchFamily="34" charset="0"/>
                <a:cs typeface="Arial" panose="020B0604020202020204" pitchFamily="34" charset="0"/>
              </a:rPr>
              <a:t> Dijkstra</a:t>
            </a:r>
          </a:p>
          <a:p>
            <a:pPr marL="0" indent="0">
              <a:buNone/>
            </a:pPr>
            <a:r>
              <a:rPr lang="en-AU" altLang="zh-TW" sz="2800" dirty="0">
                <a:latin typeface="Arial" panose="020B0604020202020204" pitchFamily="34" charset="0"/>
                <a:cs typeface="Arial" panose="020B0604020202020204" pitchFamily="34" charset="0"/>
              </a:rPr>
              <a:t>4.5 </a:t>
            </a:r>
            <a:r>
              <a:rPr lang="en-AU" altLang="zh-TW" sz="2800" dirty="0" err="1">
                <a:latin typeface="Arial" panose="020B0604020202020204" pitchFamily="34" charset="0"/>
                <a:cs typeface="Arial" panose="020B0604020202020204" pitchFamily="34" charset="0"/>
              </a:rPr>
              <a:t>Tổng</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kết</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ch</a:t>
            </a:r>
            <a:r>
              <a:rPr lang="vi-VN" altLang="zh-TW" sz="2800" dirty="0">
                <a:latin typeface="Arial" panose="020B0604020202020204" pitchFamily="34" charset="0"/>
                <a:cs typeface="Arial" panose="020B0604020202020204" pitchFamily="34" charset="0"/>
              </a:rPr>
              <a:t>ư</a:t>
            </a:r>
            <a:r>
              <a:rPr lang="en-US" altLang="zh-TW" sz="2800" dirty="0" err="1">
                <a:latin typeface="Arial" panose="020B0604020202020204" pitchFamily="34" charset="0"/>
                <a:cs typeface="Arial" panose="020B0604020202020204" pitchFamily="34" charset="0"/>
              </a:rPr>
              <a:t>ơng</a:t>
            </a:r>
            <a:endParaRPr lang="en-AU" altLang="zh-TW" sz="2800" dirty="0">
              <a:latin typeface="Arial" panose="020B0604020202020204" pitchFamily="34" charset="0"/>
              <a:cs typeface="Arial" panose="020B0604020202020204" pitchFamily="34" charset="0"/>
            </a:endParaRPr>
          </a:p>
          <a:p>
            <a:pPr marL="0" indent="0">
              <a:buNone/>
            </a:pPr>
            <a:r>
              <a:rPr lang="en-AU" altLang="zh-TW" sz="2800" dirty="0">
                <a:latin typeface="Arial" panose="020B0604020202020204" pitchFamily="34" charset="0"/>
                <a:cs typeface="Arial" panose="020B0604020202020204" pitchFamily="34" charset="0"/>
              </a:rPr>
              <a:t>4.6 </a:t>
            </a:r>
            <a:r>
              <a:rPr lang="en-AU" altLang="zh-TW" sz="2800" dirty="0" err="1">
                <a:latin typeface="Arial" panose="020B0604020202020204" pitchFamily="34" charset="0"/>
                <a:cs typeface="Arial" panose="020B0604020202020204" pitchFamily="34" charset="0"/>
              </a:rPr>
              <a:t>Bài</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tập</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ch</a:t>
            </a:r>
            <a:r>
              <a:rPr lang="vi-VN" altLang="zh-TW" sz="2800" dirty="0">
                <a:latin typeface="Arial" panose="020B0604020202020204" pitchFamily="34" charset="0"/>
                <a:cs typeface="Arial" panose="020B0604020202020204" pitchFamily="34" charset="0"/>
              </a:rPr>
              <a:t>ư</a:t>
            </a:r>
            <a:r>
              <a:rPr lang="en-US" altLang="zh-TW" sz="2800" dirty="0" err="1">
                <a:latin typeface="Arial" panose="020B0604020202020204" pitchFamily="34" charset="0"/>
                <a:cs typeface="Arial" panose="020B0604020202020204" pitchFamily="34" charset="0"/>
              </a:rPr>
              <a:t>ơng</a:t>
            </a:r>
            <a:r>
              <a:rPr lang="en-US" altLang="zh-TW" sz="2800" dirty="0">
                <a:latin typeface="Arial" panose="020B0604020202020204" pitchFamily="34" charset="0"/>
                <a:cs typeface="Arial" panose="020B0604020202020204" pitchFamily="34" charset="0"/>
              </a:rPr>
              <a:t> 4</a:t>
            </a:r>
            <a:endParaRPr lang="en-AU" altLang="zh-TW" sz="2800" dirty="0">
              <a:latin typeface="Arial" panose="020B0604020202020204" pitchFamily="34" charset="0"/>
              <a:cs typeface="Arial" panose="020B0604020202020204" pitchFamily="34" charset="0"/>
            </a:endParaRPr>
          </a:p>
          <a:p>
            <a:pPr marL="0" indent="0">
              <a:buNone/>
            </a:pPr>
            <a:endParaRPr lang="en-AU" altLang="zh-TW" sz="2800" dirty="0">
              <a:latin typeface="Arial" panose="020B0604020202020204" pitchFamily="34" charset="0"/>
              <a:cs typeface="Arial" panose="020B0604020202020204" pitchFamily="34" charset="0"/>
            </a:endParaRPr>
          </a:p>
          <a:p>
            <a:pPr marL="0" indent="0">
              <a:buNone/>
            </a:pPr>
            <a:r>
              <a:rPr lang="en-AU" altLang="zh-TW" sz="2800" dirty="0" err="1">
                <a:latin typeface="Arial" panose="020B0604020202020204" pitchFamily="34" charset="0"/>
                <a:cs typeface="Arial" panose="020B0604020202020204" pitchFamily="34" charset="0"/>
              </a:rPr>
              <a:t>Tài</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liệu</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tham</a:t>
            </a:r>
            <a:r>
              <a:rPr lang="en-AU" altLang="zh-TW" sz="2800" dirty="0">
                <a:latin typeface="Arial" panose="020B0604020202020204" pitchFamily="34" charset="0"/>
                <a:cs typeface="Arial" panose="020B0604020202020204" pitchFamily="34" charset="0"/>
              </a:rPr>
              <a:t> </a:t>
            </a:r>
            <a:r>
              <a:rPr lang="en-AU" altLang="zh-TW" sz="2800" dirty="0" err="1">
                <a:latin typeface="Arial" panose="020B0604020202020204" pitchFamily="34" charset="0"/>
                <a:cs typeface="Arial" panose="020B0604020202020204" pitchFamily="34" charset="0"/>
              </a:rPr>
              <a:t>khảo</a:t>
            </a:r>
            <a:endParaRPr lang="en-AU" altLang="zh-TW"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409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1447800"/>
            <a:ext cx="6836228" cy="675766"/>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Cài</a:t>
            </a:r>
            <a:r>
              <a:rPr lang="en-US" sz="2700" b="1" dirty="0">
                <a:ln/>
                <a:solidFill>
                  <a:schemeClr val="accent4"/>
                </a:solidFill>
              </a:rPr>
              <a:t> đặt</a:t>
            </a:r>
            <a:endParaRPr lang="en-US" sz="2700" b="1" dirty="0">
              <a:ln/>
              <a:solidFill>
                <a:srgbClr val="FF0000"/>
              </a:solidFill>
            </a:endParaRPr>
          </a:p>
        </p:txBody>
      </p:sp>
      <p:sp>
        <p:nvSpPr>
          <p:cNvPr id="7" name="Rectangle 6"/>
          <p:cNvSpPr/>
          <p:nvPr/>
        </p:nvSpPr>
        <p:spPr>
          <a:xfrm>
            <a:off x="816429" y="2116598"/>
            <a:ext cx="7043057" cy="3970318"/>
          </a:xfrm>
          <a:prstGeom prst="rect">
            <a:avLst/>
          </a:prstGeom>
          <a:ln>
            <a:solidFill>
              <a:srgbClr val="0070C0"/>
            </a:solidFill>
          </a:ln>
        </p:spPr>
        <p:txBody>
          <a:bodyPr wrap="square">
            <a:spAutoFit/>
          </a:bodyPr>
          <a:lstStyle/>
          <a:p>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Tính</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khoảng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cách</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gần</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nhất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minimumDist</a:t>
            </a:r>
            <a:r>
              <a:rPr lang="en-US" sz="1800" dirty="0">
                <a:solidFill>
                  <a:prstClr val="black"/>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dist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Tset</a:t>
            </a:r>
            <a:r>
              <a:rPr lang="en-US" sz="1800" dirty="0">
                <a:solidFill>
                  <a:prstClr val="black"/>
                </a:solidFill>
                <a:latin typeface="Consolas" panose="020B0609020204030204" pitchFamily="49" charset="0"/>
              </a:rPr>
              <a:t>[]) </a:t>
            </a:r>
          </a:p>
          <a:p>
            <a:r>
              <a:rPr lang="en-US" sz="1800" dirty="0">
                <a:solidFill>
                  <a:prstClr val="black"/>
                </a:solidFill>
                <a:latin typeface="Consolas" panose="020B0609020204030204" pitchFamily="49" charset="0"/>
              </a:rPr>
              <a:t>{</a:t>
            </a:r>
          </a:p>
          <a:p>
            <a:pPr lvl="1"/>
            <a:r>
              <a:rPr lang="en-US" dirty="0">
                <a:solidFill>
                  <a:srgbClr val="0000FF"/>
                </a:solidFill>
                <a:latin typeface="Consolas" panose="020B0609020204030204" pitchFamily="49" charset="0"/>
              </a:rPr>
              <a:t>int</a:t>
            </a:r>
            <a:r>
              <a:rPr lang="en-US" dirty="0">
                <a:solidFill>
                  <a:prstClr val="black"/>
                </a:solidFill>
                <a:latin typeface="Consolas" panose="020B0609020204030204" pitchFamily="49" charset="0"/>
              </a:rPr>
              <a:t> min=</a:t>
            </a:r>
            <a:r>
              <a:rPr lang="en-US" dirty="0" err="1">
                <a:solidFill>
                  <a:prstClr val="black"/>
                </a:solidFill>
                <a:latin typeface="Consolas" panose="020B0609020204030204" pitchFamily="49" charset="0"/>
              </a:rPr>
              <a:t>INT_MAX,index</a:t>
            </a:r>
            <a:r>
              <a:rPr lang="en-US" dirty="0">
                <a:solidFill>
                  <a:prstClr val="black"/>
                </a:solidFill>
                <a:latin typeface="Consolas" panose="020B0609020204030204" pitchFamily="49" charset="0"/>
              </a:rPr>
              <a:t>;              </a:t>
            </a:r>
          </a:p>
          <a:p>
            <a:pPr lvl="1"/>
            <a:r>
              <a:rPr lang="en-US" dirty="0">
                <a:solidFill>
                  <a:srgbClr val="0000FF"/>
                </a:solidFill>
                <a:latin typeface="Consolas" panose="020B0609020204030204" pitchFamily="49" charset="0"/>
              </a:rPr>
              <a:t>for</a:t>
            </a:r>
            <a:r>
              <a:rPr lang="en-US" dirty="0">
                <a:solidFill>
                  <a:prstClr val="black"/>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=0;i&lt;6;i++) </a:t>
            </a:r>
          </a:p>
          <a:p>
            <a:pPr lvl="1"/>
            <a:r>
              <a:rPr lang="en-US" dirty="0">
                <a:solidFill>
                  <a:prstClr val="black"/>
                </a:solidFill>
                <a:latin typeface="Consolas" panose="020B0609020204030204" pitchFamily="49" charset="0"/>
              </a:rPr>
              <a:t>{</a:t>
            </a:r>
          </a:p>
          <a:p>
            <a:pPr lvl="2"/>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Tset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r>
              <a:rPr lang="en-US" dirty="0">
                <a:solidFill>
                  <a:srgbClr val="0000FF"/>
                </a:solidFill>
                <a:latin typeface="Consolas" panose="020B0609020204030204" pitchFamily="49" charset="0"/>
              </a:rPr>
              <a:t>false</a:t>
            </a:r>
            <a:r>
              <a:rPr lang="en-US" dirty="0">
                <a:solidFill>
                  <a:prstClr val="black"/>
                </a:solidFill>
                <a:latin typeface="Consolas" panose="020B0609020204030204" pitchFamily="49" charset="0"/>
              </a:rPr>
              <a:t> &amp;&amp; </a:t>
            </a:r>
            <a:r>
              <a:rPr lang="en-US" dirty="0" err="1">
                <a:solidFill>
                  <a:prstClr val="black"/>
                </a:solidFill>
                <a:latin typeface="Consolas" panose="020B0609020204030204" pitchFamily="49" charset="0"/>
              </a:rPr>
              <a:t>dist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]&lt;=min)      </a:t>
            </a:r>
          </a:p>
          <a:p>
            <a:pPr lvl="2"/>
            <a:r>
              <a:rPr lang="en-US" dirty="0">
                <a:solidFill>
                  <a:prstClr val="black"/>
                </a:solidFill>
                <a:latin typeface="Consolas" panose="020B0609020204030204" pitchFamily="49" charset="0"/>
              </a:rPr>
              <a:t>{</a:t>
            </a:r>
          </a:p>
          <a:p>
            <a:pPr lvl="3"/>
            <a:r>
              <a:rPr lang="en-US" dirty="0">
                <a:solidFill>
                  <a:prstClr val="black"/>
                </a:solidFill>
                <a:latin typeface="Consolas" panose="020B0609020204030204" pitchFamily="49" charset="0"/>
              </a:rPr>
              <a:t>min=</a:t>
            </a:r>
            <a:r>
              <a:rPr lang="en-US" dirty="0" err="1">
                <a:solidFill>
                  <a:prstClr val="black"/>
                </a:solidFill>
                <a:latin typeface="Consolas" panose="020B0609020204030204" pitchFamily="49" charset="0"/>
              </a:rPr>
              <a:t>dist</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pPr lvl="3"/>
            <a:r>
              <a:rPr lang="en-US" dirty="0">
                <a:solidFill>
                  <a:prstClr val="black"/>
                </a:solidFill>
                <a:latin typeface="Consolas" panose="020B0609020204030204" pitchFamily="49" charset="0"/>
              </a:rPr>
              <a:t>index=</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pPr lvl="2"/>
            <a:r>
              <a:rPr lang="en-US" dirty="0">
                <a:solidFill>
                  <a:prstClr val="black"/>
                </a:solidFill>
                <a:latin typeface="Consolas" panose="020B0609020204030204" pitchFamily="49" charset="0"/>
              </a:rPr>
              <a:t>}</a:t>
            </a:r>
          </a:p>
          <a:p>
            <a:pPr lvl="1"/>
            <a:r>
              <a:rPr lang="en-US" dirty="0">
                <a:solidFill>
                  <a:prstClr val="black"/>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prstClr val="black"/>
                </a:solidFill>
                <a:latin typeface="Consolas" panose="020B0609020204030204" pitchFamily="49" charset="0"/>
              </a:rPr>
              <a:t> index;</a:t>
            </a:r>
          </a:p>
          <a:p>
            <a:r>
              <a:rPr lang="en-US" sz="1800" dirty="0">
                <a:solidFill>
                  <a:prstClr val="black"/>
                </a:solidFill>
                <a:latin typeface="Consolas" panose="020B0609020204030204" pitchFamily="49" charset="0"/>
              </a:rPr>
              <a:t>}</a:t>
            </a:r>
          </a:p>
        </p:txBody>
      </p:sp>
      <p:sp>
        <p:nvSpPr>
          <p:cNvPr id="3" name="Title 1">
            <a:extLst>
              <a:ext uri="{FF2B5EF4-FFF2-40B4-BE49-F238E27FC236}">
                <a16:creationId xmlns:a16="http://schemas.microsoft.com/office/drawing/2014/main" id="{D1A6DFFB-712F-2402-01F9-9550F255000F}"/>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906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1914"/>
            <a:ext cx="1926771" cy="675766"/>
          </a:xfrm>
        </p:spPr>
        <p:txBody>
          <a:bodyPr>
            <a:normAutofit/>
            <a:scene3d>
              <a:camera prst="orthographicFront"/>
              <a:lightRig rig="soft" dir="t">
                <a:rot lat="0" lon="0" rev="15600000"/>
              </a:lightRig>
            </a:scene3d>
            <a:sp3d extrusionH="57150" prstMaterial="softEdge">
              <a:bevelT w="25400" h="38100"/>
            </a:sp3d>
          </a:bodyPr>
          <a:lstStyle/>
          <a:p>
            <a:pPr algn="l"/>
            <a:r>
              <a:rPr lang="en-US" sz="2700" b="1" dirty="0" err="1">
                <a:ln/>
                <a:solidFill>
                  <a:schemeClr val="accent4"/>
                </a:solidFill>
              </a:rPr>
              <a:t>Cài</a:t>
            </a:r>
            <a:r>
              <a:rPr lang="en-US" sz="2700" b="1" dirty="0">
                <a:ln/>
                <a:solidFill>
                  <a:schemeClr val="accent4"/>
                </a:solidFill>
              </a:rPr>
              <a:t> đặt</a:t>
            </a:r>
            <a:endParaRPr lang="en-US" sz="2700" b="1" dirty="0">
              <a:ln/>
              <a:solidFill>
                <a:srgbClr val="FF0000"/>
              </a:solidFill>
            </a:endParaRPr>
          </a:p>
        </p:txBody>
      </p:sp>
      <p:sp>
        <p:nvSpPr>
          <p:cNvPr id="3" name="Title 1">
            <a:extLst>
              <a:ext uri="{FF2B5EF4-FFF2-40B4-BE49-F238E27FC236}">
                <a16:creationId xmlns:a16="http://schemas.microsoft.com/office/drawing/2014/main" id="{D1A6DFFB-712F-2402-01F9-9550F255000F}"/>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9BEC899-2018-3D69-5531-4C856F4C00D2}"/>
              </a:ext>
            </a:extLst>
          </p:cNvPr>
          <p:cNvSpPr/>
          <p:nvPr/>
        </p:nvSpPr>
        <p:spPr>
          <a:xfrm>
            <a:off x="1905000" y="1471914"/>
            <a:ext cx="6917173" cy="4778231"/>
          </a:xfrm>
          <a:prstGeom prst="rect">
            <a:avLst/>
          </a:prstGeom>
          <a:ln>
            <a:solidFill>
              <a:srgbClr val="00B0F0"/>
            </a:solidFill>
          </a:ln>
        </p:spPr>
        <p:txBody>
          <a:bodyPr wrap="square">
            <a:spAutoFit/>
          </a:bodyPr>
          <a:lstStyle/>
          <a:p>
            <a:r>
              <a:rPr lang="en-US" sz="1050" dirty="0">
                <a:solidFill>
                  <a:srgbClr val="0000FF"/>
                </a:solidFill>
                <a:latin typeface="Consolas" panose="020B0609020204030204" pitchFamily="49" charset="0"/>
              </a:rPr>
              <a:t>void</a:t>
            </a:r>
            <a:r>
              <a:rPr lang="en-US" sz="1050" dirty="0">
                <a:solidFill>
                  <a:prstClr val="black"/>
                </a:solidFill>
                <a:latin typeface="Consolas" panose="020B0609020204030204" pitchFamily="49" charset="0"/>
              </a:rPr>
              <a:t> Dijkstra(</a:t>
            </a:r>
            <a:r>
              <a:rPr lang="en-US" sz="1050" dirty="0">
                <a:solidFill>
                  <a:srgbClr val="0000FF"/>
                </a:solidFill>
                <a:latin typeface="Consolas" panose="020B0609020204030204" pitchFamily="49" charset="0"/>
              </a:rPr>
              <a:t>int</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src</a:t>
            </a:r>
            <a:r>
              <a:rPr lang="en-US" sz="1050" dirty="0">
                <a:solidFill>
                  <a:prstClr val="black"/>
                </a:solidFill>
                <a:latin typeface="Consolas" panose="020B0609020204030204" pitchFamily="49" charset="0"/>
              </a:rPr>
              <a:t>) </a:t>
            </a:r>
          </a:p>
          <a:p>
            <a:r>
              <a:rPr lang="en-US" sz="1050" dirty="0">
                <a:solidFill>
                  <a:prstClr val="black"/>
                </a:solidFill>
                <a:latin typeface="Consolas" panose="020B0609020204030204" pitchFamily="49" charset="0"/>
              </a:rPr>
              <a:t>{</a:t>
            </a:r>
          </a:p>
          <a:p>
            <a:pPr lvl="1"/>
            <a:r>
              <a:rPr lang="en-US" sz="1050" dirty="0">
                <a:solidFill>
                  <a:srgbClr val="0000FF"/>
                </a:solidFill>
                <a:latin typeface="Consolas" panose="020B0609020204030204" pitchFamily="49" charset="0"/>
              </a:rPr>
              <a:t>int</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[MAX]; </a:t>
            </a:r>
            <a:r>
              <a:rPr lang="en-US" sz="1050" dirty="0">
                <a:solidFill>
                  <a:srgbClr val="008000"/>
                </a:solidFill>
                <a:latin typeface="Consolas" panose="020B0609020204030204" pitchFamily="49" charset="0"/>
              </a:rPr>
              <a:t>// integer array to calculate minimum distance for each node</a:t>
            </a:r>
            <a:endParaRPr lang="en-US" sz="1050" dirty="0">
              <a:solidFill>
                <a:prstClr val="black"/>
              </a:solidFill>
              <a:latin typeface="Consolas" panose="020B0609020204030204" pitchFamily="49" charset="0"/>
            </a:endParaRPr>
          </a:p>
          <a:p>
            <a:pPr lvl="1"/>
            <a:r>
              <a:rPr lang="en-US" sz="1050" dirty="0">
                <a:solidFill>
                  <a:srgbClr val="0000FF"/>
                </a:solidFill>
                <a:latin typeface="Consolas" panose="020B0609020204030204" pitchFamily="49" charset="0"/>
              </a:rPr>
              <a:t>bool</a:t>
            </a:r>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Tset</a:t>
            </a:r>
            <a:r>
              <a:rPr lang="en-US" sz="1050" dirty="0">
                <a:solidFill>
                  <a:prstClr val="black"/>
                </a:solidFill>
                <a:latin typeface="Consolas" panose="020B0609020204030204" pitchFamily="49" charset="0"/>
              </a:rPr>
              <a:t>[MAX];</a:t>
            </a:r>
            <a:r>
              <a:rPr lang="en-US" sz="1050" dirty="0">
                <a:solidFill>
                  <a:srgbClr val="008000"/>
                </a:solidFill>
                <a:latin typeface="Consolas" panose="020B0609020204030204" pitchFamily="49" charset="0"/>
              </a:rPr>
              <a:t>// </a:t>
            </a:r>
            <a:r>
              <a:rPr lang="en-US" sz="1050" dirty="0" err="1">
                <a:solidFill>
                  <a:srgbClr val="008000"/>
                </a:solidFill>
                <a:latin typeface="Consolas" panose="020B0609020204030204" pitchFamily="49" charset="0"/>
              </a:rPr>
              <a:t>boolean</a:t>
            </a:r>
            <a:r>
              <a:rPr lang="en-US" sz="1050" dirty="0">
                <a:solidFill>
                  <a:srgbClr val="008000"/>
                </a:solidFill>
                <a:latin typeface="Consolas" panose="020B0609020204030204" pitchFamily="49" charset="0"/>
              </a:rPr>
              <a:t> array to mark </a:t>
            </a:r>
            <a:r>
              <a:rPr lang="en-US" sz="1050" dirty="0" err="1">
                <a:solidFill>
                  <a:srgbClr val="008000"/>
                </a:solidFill>
                <a:latin typeface="Consolas" panose="020B0609020204030204" pitchFamily="49" charset="0"/>
              </a:rPr>
              <a:t>visted</a:t>
            </a:r>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unvisted</a:t>
            </a:r>
            <a:r>
              <a:rPr lang="en-US" sz="1050" dirty="0">
                <a:solidFill>
                  <a:srgbClr val="008000"/>
                </a:solidFill>
                <a:latin typeface="Consolas" panose="020B0609020204030204" pitchFamily="49" charset="0"/>
              </a:rPr>
              <a:t> for each node.</a:t>
            </a:r>
            <a:endParaRPr lang="en-US" sz="1050" dirty="0">
              <a:solidFill>
                <a:prstClr val="black"/>
              </a:solidFill>
              <a:latin typeface="Consolas" panose="020B0609020204030204" pitchFamily="49" charset="0"/>
            </a:endParaRPr>
          </a:p>
          <a:p>
            <a:pPr lvl="1"/>
            <a:endParaRPr lang="nn-NO" sz="1050" dirty="0">
              <a:solidFill>
                <a:srgbClr val="0000FF"/>
              </a:solidFill>
              <a:latin typeface="Consolas" panose="020B0609020204030204" pitchFamily="49" charset="0"/>
            </a:endParaRPr>
          </a:p>
          <a:p>
            <a:pPr lvl="1"/>
            <a:r>
              <a:rPr lang="nn-NO" sz="1050" dirty="0">
                <a:solidFill>
                  <a:srgbClr val="0000FF"/>
                </a:solidFill>
                <a:latin typeface="Consolas" panose="020B0609020204030204" pitchFamily="49" charset="0"/>
              </a:rPr>
              <a:t>for</a:t>
            </a:r>
            <a:r>
              <a:rPr lang="nn-NO" sz="1050" dirty="0">
                <a:solidFill>
                  <a:prstClr val="black"/>
                </a:solidFill>
                <a:latin typeface="Consolas" panose="020B0609020204030204" pitchFamily="49" charset="0"/>
              </a:rPr>
              <a:t>(</a:t>
            </a:r>
            <a:r>
              <a:rPr lang="nn-NO" sz="1050" dirty="0">
                <a:solidFill>
                  <a:srgbClr val="0000FF"/>
                </a:solidFill>
                <a:latin typeface="Consolas" panose="020B0609020204030204" pitchFamily="49" charset="0"/>
              </a:rPr>
              <a:t>int</a:t>
            </a:r>
            <a:r>
              <a:rPr lang="nn-NO" sz="1050" dirty="0">
                <a:solidFill>
                  <a:prstClr val="black"/>
                </a:solidFill>
                <a:latin typeface="Consolas" panose="020B0609020204030204" pitchFamily="49" charset="0"/>
              </a:rPr>
              <a:t> i = 0; i&lt;n; i++)</a:t>
            </a:r>
          </a:p>
          <a:p>
            <a:pPr lvl="1"/>
            <a:r>
              <a:rPr lang="en-US" sz="1050" dirty="0">
                <a:solidFill>
                  <a:prstClr val="black"/>
                </a:solidFill>
                <a:latin typeface="Consolas" panose="020B0609020204030204" pitchFamily="49" charset="0"/>
              </a:rPr>
              <a:t>{</a:t>
            </a:r>
          </a:p>
          <a:p>
            <a:pPr lvl="2"/>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 INT_MAX;</a:t>
            </a:r>
          </a:p>
          <a:p>
            <a:pPr lvl="2"/>
            <a:r>
              <a:rPr lang="en-US" sz="1050" dirty="0" err="1">
                <a:solidFill>
                  <a:prstClr val="black"/>
                </a:solidFill>
                <a:latin typeface="Consolas" panose="020B0609020204030204" pitchFamily="49" charset="0"/>
              </a:rPr>
              <a:t>Tset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 </a:t>
            </a:r>
            <a:r>
              <a:rPr lang="en-US" sz="1050" dirty="0">
                <a:solidFill>
                  <a:srgbClr val="0000FF"/>
                </a:solidFill>
                <a:latin typeface="Consolas" panose="020B0609020204030204" pitchFamily="49" charset="0"/>
              </a:rPr>
              <a:t>false</a:t>
            </a:r>
            <a:r>
              <a:rPr lang="en-US" sz="1050" dirty="0">
                <a:solidFill>
                  <a:prstClr val="black"/>
                </a:solidFill>
                <a:latin typeface="Consolas" panose="020B0609020204030204" pitchFamily="49" charset="0"/>
              </a:rPr>
              <a:t>;</a:t>
            </a:r>
          </a:p>
          <a:p>
            <a:pPr lvl="1"/>
            <a:r>
              <a:rPr lang="en-US" sz="1050" dirty="0">
                <a:solidFill>
                  <a:prstClr val="black"/>
                </a:solidFill>
                <a:latin typeface="Consolas" panose="020B0609020204030204" pitchFamily="49" charset="0"/>
              </a:rPr>
              <a:t>}</a:t>
            </a:r>
          </a:p>
          <a:p>
            <a:pPr lvl="1"/>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src</a:t>
            </a:r>
            <a:r>
              <a:rPr lang="en-US" sz="1050" dirty="0">
                <a:solidFill>
                  <a:prstClr val="black"/>
                </a:solidFill>
                <a:latin typeface="Consolas" panose="020B0609020204030204" pitchFamily="49" charset="0"/>
              </a:rPr>
              <a:t>] = 0;   </a:t>
            </a:r>
            <a:r>
              <a:rPr lang="en-US" sz="1050" dirty="0">
                <a:solidFill>
                  <a:srgbClr val="008000"/>
                </a:solidFill>
                <a:latin typeface="Consolas" panose="020B0609020204030204" pitchFamily="49" charset="0"/>
              </a:rPr>
              <a:t>// Source vertex distance is set to zero.             </a:t>
            </a:r>
            <a:endParaRPr lang="en-US" sz="1050" dirty="0">
              <a:solidFill>
                <a:prstClr val="black"/>
              </a:solidFill>
              <a:latin typeface="Consolas" panose="020B0609020204030204" pitchFamily="49" charset="0"/>
            </a:endParaRPr>
          </a:p>
          <a:p>
            <a:pPr lvl="1"/>
            <a:endParaRPr lang="en-US" sz="1050" dirty="0">
              <a:solidFill>
                <a:prstClr val="black"/>
              </a:solidFill>
              <a:latin typeface="Consolas" panose="020B0609020204030204" pitchFamily="49" charset="0"/>
            </a:endParaRPr>
          </a:p>
          <a:p>
            <a:pPr lvl="1"/>
            <a:r>
              <a:rPr lang="nn-NO" sz="1050" dirty="0">
                <a:solidFill>
                  <a:srgbClr val="0000FF"/>
                </a:solidFill>
                <a:latin typeface="Consolas" panose="020B0609020204030204" pitchFamily="49" charset="0"/>
              </a:rPr>
              <a:t>for</a:t>
            </a:r>
            <a:r>
              <a:rPr lang="nn-NO" sz="1050" dirty="0">
                <a:solidFill>
                  <a:prstClr val="black"/>
                </a:solidFill>
                <a:latin typeface="Consolas" panose="020B0609020204030204" pitchFamily="49" charset="0"/>
              </a:rPr>
              <a:t>(</a:t>
            </a:r>
            <a:r>
              <a:rPr lang="nn-NO" sz="1050" dirty="0">
                <a:solidFill>
                  <a:srgbClr val="0000FF"/>
                </a:solidFill>
                <a:latin typeface="Consolas" panose="020B0609020204030204" pitchFamily="49" charset="0"/>
              </a:rPr>
              <a:t>int</a:t>
            </a:r>
            <a:r>
              <a:rPr lang="nn-NO" sz="1050" dirty="0">
                <a:solidFill>
                  <a:prstClr val="black"/>
                </a:solidFill>
                <a:latin typeface="Consolas" panose="020B0609020204030204" pitchFamily="49" charset="0"/>
              </a:rPr>
              <a:t> i = 0; i&lt;n; i++)                           </a:t>
            </a:r>
          </a:p>
          <a:p>
            <a:pPr lvl="1"/>
            <a:r>
              <a:rPr lang="en-US" sz="1050" dirty="0">
                <a:solidFill>
                  <a:prstClr val="black"/>
                </a:solidFill>
                <a:latin typeface="Consolas" panose="020B0609020204030204" pitchFamily="49" charset="0"/>
              </a:rPr>
              <a:t>{</a:t>
            </a:r>
          </a:p>
          <a:p>
            <a:pPr lvl="2"/>
            <a:r>
              <a:rPr lang="en-US" sz="1050" dirty="0">
                <a:solidFill>
                  <a:srgbClr val="0000FF"/>
                </a:solidFill>
                <a:latin typeface="Consolas" panose="020B0609020204030204" pitchFamily="49" charset="0"/>
              </a:rPr>
              <a:t>int</a:t>
            </a:r>
            <a:r>
              <a:rPr lang="en-US" sz="1050" dirty="0">
                <a:solidFill>
                  <a:prstClr val="black"/>
                </a:solidFill>
                <a:latin typeface="Consolas" panose="020B0609020204030204" pitchFamily="49" charset="0"/>
              </a:rPr>
              <a:t> m=</a:t>
            </a:r>
            <a:r>
              <a:rPr lang="en-US" sz="1050" dirty="0" err="1">
                <a:solidFill>
                  <a:prstClr val="black"/>
                </a:solidFill>
                <a:latin typeface="Consolas" panose="020B0609020204030204" pitchFamily="49" charset="0"/>
              </a:rPr>
              <a:t>minimumDist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dist,Tset</a:t>
            </a:r>
            <a:r>
              <a:rPr lang="en-US" sz="1050" dirty="0">
                <a:solidFill>
                  <a:prstClr val="black"/>
                </a:solidFill>
                <a:latin typeface="Consolas" panose="020B0609020204030204" pitchFamily="49" charset="0"/>
              </a:rPr>
              <a:t>); </a:t>
            </a:r>
            <a:r>
              <a:rPr lang="en-US" sz="1050" dirty="0">
                <a:solidFill>
                  <a:srgbClr val="008000"/>
                </a:solidFill>
                <a:latin typeface="Consolas" panose="020B0609020204030204" pitchFamily="49" charset="0"/>
              </a:rPr>
              <a:t>// vertex not yet included.</a:t>
            </a:r>
            <a:endParaRPr lang="en-US" sz="1050" dirty="0">
              <a:solidFill>
                <a:prstClr val="black"/>
              </a:solidFill>
              <a:latin typeface="Consolas" panose="020B0609020204030204" pitchFamily="49" charset="0"/>
            </a:endParaRPr>
          </a:p>
          <a:p>
            <a:pPr lvl="2"/>
            <a:r>
              <a:rPr lang="en-US" sz="1050" dirty="0" err="1">
                <a:solidFill>
                  <a:prstClr val="black"/>
                </a:solidFill>
                <a:latin typeface="Consolas" panose="020B0609020204030204" pitchFamily="49" charset="0"/>
              </a:rPr>
              <a:t>Tset</a:t>
            </a:r>
            <a:r>
              <a:rPr lang="en-US" sz="1050" dirty="0">
                <a:solidFill>
                  <a:prstClr val="black"/>
                </a:solidFill>
                <a:latin typeface="Consolas" panose="020B0609020204030204" pitchFamily="49" charset="0"/>
              </a:rPr>
              <a:t>[m]=</a:t>
            </a:r>
            <a:r>
              <a:rPr lang="en-US" sz="1050" dirty="0">
                <a:solidFill>
                  <a:srgbClr val="0000FF"/>
                </a:solidFill>
                <a:latin typeface="Consolas" panose="020B0609020204030204" pitchFamily="49" charset="0"/>
              </a:rPr>
              <a:t>true</a:t>
            </a:r>
            <a:r>
              <a:rPr lang="en-US" sz="1050" dirty="0">
                <a:solidFill>
                  <a:prstClr val="black"/>
                </a:solidFill>
                <a:latin typeface="Consolas" panose="020B0609020204030204" pitchFamily="49" charset="0"/>
              </a:rPr>
              <a:t>;</a:t>
            </a:r>
            <a:r>
              <a:rPr lang="en-US" sz="1050" dirty="0">
                <a:solidFill>
                  <a:srgbClr val="008000"/>
                </a:solidFill>
                <a:latin typeface="Consolas" panose="020B0609020204030204" pitchFamily="49" charset="0"/>
              </a:rPr>
              <a:t>// m with minimum distance included in </a:t>
            </a:r>
            <a:r>
              <a:rPr lang="en-US" sz="1050" dirty="0" err="1">
                <a:solidFill>
                  <a:srgbClr val="008000"/>
                </a:solidFill>
                <a:latin typeface="Consolas" panose="020B0609020204030204" pitchFamily="49" charset="0"/>
              </a:rPr>
              <a:t>Tset</a:t>
            </a:r>
            <a:r>
              <a:rPr lang="en-US" sz="1050" dirty="0">
                <a:solidFill>
                  <a:srgbClr val="008000"/>
                </a:solidFill>
                <a:latin typeface="Consolas" panose="020B0609020204030204" pitchFamily="49" charset="0"/>
              </a:rPr>
              <a:t>.</a:t>
            </a:r>
            <a:endParaRPr lang="en-US" sz="1050" dirty="0">
              <a:solidFill>
                <a:prstClr val="black"/>
              </a:solidFill>
              <a:latin typeface="Consolas" panose="020B0609020204030204" pitchFamily="49" charset="0"/>
            </a:endParaRPr>
          </a:p>
          <a:p>
            <a:pPr lvl="2"/>
            <a:r>
              <a:rPr lang="nn-NO" sz="1050" dirty="0">
                <a:solidFill>
                  <a:srgbClr val="0000FF"/>
                </a:solidFill>
                <a:latin typeface="Consolas" panose="020B0609020204030204" pitchFamily="49" charset="0"/>
              </a:rPr>
              <a:t>for</a:t>
            </a:r>
            <a:r>
              <a:rPr lang="nn-NO" sz="1050" dirty="0">
                <a:solidFill>
                  <a:prstClr val="black"/>
                </a:solidFill>
                <a:latin typeface="Consolas" panose="020B0609020204030204" pitchFamily="49" charset="0"/>
              </a:rPr>
              <a:t>(</a:t>
            </a:r>
            <a:r>
              <a:rPr lang="nn-NO" sz="1050" dirty="0">
                <a:solidFill>
                  <a:srgbClr val="0000FF"/>
                </a:solidFill>
                <a:latin typeface="Consolas" panose="020B0609020204030204" pitchFamily="49" charset="0"/>
              </a:rPr>
              <a:t>int</a:t>
            </a:r>
            <a:r>
              <a:rPr lang="nn-NO" sz="1050" dirty="0">
                <a:solidFill>
                  <a:prstClr val="black"/>
                </a:solidFill>
                <a:latin typeface="Consolas" panose="020B0609020204030204" pitchFamily="49" charset="0"/>
              </a:rPr>
              <a:t> i = 0; i&lt;n; i++)                  </a:t>
            </a:r>
          </a:p>
          <a:p>
            <a:pPr lvl="2"/>
            <a:r>
              <a:rPr lang="en-US" sz="1050" dirty="0">
                <a:solidFill>
                  <a:prstClr val="black"/>
                </a:solidFill>
                <a:latin typeface="Consolas" panose="020B0609020204030204" pitchFamily="49" charset="0"/>
              </a:rPr>
              <a:t>{</a:t>
            </a:r>
          </a:p>
          <a:p>
            <a:pPr lvl="2"/>
            <a:r>
              <a:rPr lang="en-US" sz="1050" dirty="0">
                <a:solidFill>
                  <a:srgbClr val="008000"/>
                </a:solidFill>
                <a:latin typeface="Consolas" panose="020B0609020204030204" pitchFamily="49" charset="0"/>
              </a:rPr>
              <a:t>       // Updating the minimum distance for the particular node.</a:t>
            </a:r>
            <a:endParaRPr lang="en-US" sz="1050" dirty="0">
              <a:solidFill>
                <a:prstClr val="black"/>
              </a:solidFill>
              <a:latin typeface="Consolas" panose="020B0609020204030204" pitchFamily="49" charset="0"/>
            </a:endParaRPr>
          </a:p>
          <a:p>
            <a:pPr lvl="3"/>
            <a:r>
              <a:rPr lang="en-US" sz="1050" dirty="0">
                <a:solidFill>
                  <a:srgbClr val="0000FF"/>
                </a:solidFill>
                <a:latin typeface="Consolas" panose="020B0609020204030204" pitchFamily="49" charset="0"/>
              </a:rPr>
              <a:t>if</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Tset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&amp;&amp; A[m][</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 &amp;&amp; </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[m]!=INT_MAX &amp;&amp; </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[m]+A[m][</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]&lt;</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lvl="3"/>
            <a:r>
              <a:rPr lang="en-US" sz="1050" dirty="0">
                <a:solidFill>
                  <a:prstClr val="black"/>
                </a:solidFill>
                <a:latin typeface="Consolas" panose="020B0609020204030204" pitchFamily="49" charset="0"/>
              </a:rPr>
              <a:t>	</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[m]+A[m][</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a:t>
            </a:r>
          </a:p>
          <a:p>
            <a:pPr lvl="2"/>
            <a:r>
              <a:rPr lang="en-US" sz="1050" dirty="0">
                <a:solidFill>
                  <a:prstClr val="black"/>
                </a:solidFill>
                <a:latin typeface="Consolas" panose="020B0609020204030204" pitchFamily="49" charset="0"/>
              </a:rPr>
              <a:t>}</a:t>
            </a:r>
          </a:p>
          <a:p>
            <a:pPr lvl="1"/>
            <a:r>
              <a:rPr lang="en-US" sz="1050" dirty="0">
                <a:solidFill>
                  <a:prstClr val="black"/>
                </a:solidFill>
                <a:latin typeface="Consolas" panose="020B0609020204030204" pitchFamily="49" charset="0"/>
              </a:rPr>
              <a:t>}</a:t>
            </a:r>
          </a:p>
          <a:p>
            <a:pPr lvl="1"/>
            <a:r>
              <a:rPr lang="fr-FR" sz="1050" dirty="0">
                <a:solidFill>
                  <a:prstClr val="black"/>
                </a:solidFill>
                <a:latin typeface="Consolas" panose="020B0609020204030204" pitchFamily="49" charset="0"/>
              </a:rPr>
              <a:t>cout&lt;&lt;</a:t>
            </a:r>
            <a:r>
              <a:rPr lang="fr-FR" sz="1050" dirty="0">
                <a:solidFill>
                  <a:srgbClr val="A31515"/>
                </a:solidFill>
                <a:latin typeface="Consolas" panose="020B0609020204030204" pitchFamily="49" charset="0"/>
              </a:rPr>
              <a:t>"Vertex\t\</a:t>
            </a:r>
            <a:r>
              <a:rPr lang="fr-FR" sz="1050" dirty="0" err="1">
                <a:solidFill>
                  <a:srgbClr val="A31515"/>
                </a:solidFill>
                <a:latin typeface="Consolas" panose="020B0609020204030204" pitchFamily="49" charset="0"/>
              </a:rPr>
              <a:t>tDistance</a:t>
            </a:r>
            <a:r>
              <a:rPr lang="fr-FR" sz="1050" dirty="0">
                <a:solidFill>
                  <a:srgbClr val="A31515"/>
                </a:solidFill>
                <a:latin typeface="Consolas" panose="020B0609020204030204" pitchFamily="49" charset="0"/>
              </a:rPr>
              <a:t> </a:t>
            </a:r>
            <a:r>
              <a:rPr lang="fr-FR" sz="1050" dirty="0" err="1">
                <a:solidFill>
                  <a:srgbClr val="A31515"/>
                </a:solidFill>
                <a:latin typeface="Consolas" panose="020B0609020204030204" pitchFamily="49" charset="0"/>
              </a:rPr>
              <a:t>from</a:t>
            </a:r>
            <a:r>
              <a:rPr lang="fr-FR" sz="1050" dirty="0">
                <a:solidFill>
                  <a:srgbClr val="A31515"/>
                </a:solidFill>
                <a:latin typeface="Consolas" panose="020B0609020204030204" pitchFamily="49" charset="0"/>
              </a:rPr>
              <a:t> source"</a:t>
            </a:r>
            <a:r>
              <a:rPr lang="fr-FR" sz="1050" dirty="0">
                <a:solidFill>
                  <a:prstClr val="black"/>
                </a:solidFill>
                <a:latin typeface="Consolas" panose="020B0609020204030204" pitchFamily="49" charset="0"/>
              </a:rPr>
              <a:t>&lt;&lt;</a:t>
            </a:r>
            <a:r>
              <a:rPr lang="fr-FR" sz="1050" dirty="0" err="1">
                <a:solidFill>
                  <a:prstClr val="black"/>
                </a:solidFill>
                <a:latin typeface="Consolas" panose="020B0609020204030204" pitchFamily="49" charset="0"/>
              </a:rPr>
              <a:t>endl</a:t>
            </a:r>
            <a:r>
              <a:rPr lang="fr-FR" sz="1050" dirty="0">
                <a:solidFill>
                  <a:prstClr val="black"/>
                </a:solidFill>
                <a:latin typeface="Consolas" panose="020B0609020204030204" pitchFamily="49" charset="0"/>
              </a:rPr>
              <a:t>;</a:t>
            </a:r>
          </a:p>
          <a:p>
            <a:pPr lvl="1"/>
            <a:r>
              <a:rPr lang="nn-NO" sz="1050" dirty="0">
                <a:solidFill>
                  <a:srgbClr val="0000FF"/>
                </a:solidFill>
                <a:latin typeface="Consolas" panose="020B0609020204030204" pitchFamily="49" charset="0"/>
              </a:rPr>
              <a:t>for</a:t>
            </a:r>
            <a:r>
              <a:rPr lang="nn-NO" sz="1050" dirty="0">
                <a:solidFill>
                  <a:prstClr val="black"/>
                </a:solidFill>
                <a:latin typeface="Consolas" panose="020B0609020204030204" pitchFamily="49" charset="0"/>
              </a:rPr>
              <a:t>(</a:t>
            </a:r>
            <a:r>
              <a:rPr lang="nn-NO" sz="1050" dirty="0">
                <a:solidFill>
                  <a:srgbClr val="0000FF"/>
                </a:solidFill>
                <a:latin typeface="Consolas" panose="020B0609020204030204" pitchFamily="49" charset="0"/>
              </a:rPr>
              <a:t>int</a:t>
            </a:r>
            <a:r>
              <a:rPr lang="nn-NO" sz="1050" dirty="0">
                <a:solidFill>
                  <a:prstClr val="black"/>
                </a:solidFill>
                <a:latin typeface="Consolas" panose="020B0609020204030204" pitchFamily="49" charset="0"/>
              </a:rPr>
              <a:t> i = 0; i&lt;n; i++)                      </a:t>
            </a:r>
          </a:p>
          <a:p>
            <a:pPr lvl="1"/>
            <a:r>
              <a:rPr lang="en-US" sz="1050" dirty="0">
                <a:solidFill>
                  <a:prstClr val="black"/>
                </a:solidFill>
                <a:latin typeface="Consolas" panose="020B0609020204030204" pitchFamily="49" charset="0"/>
              </a:rPr>
              <a:t>{ </a:t>
            </a:r>
          </a:p>
          <a:p>
            <a:pPr lvl="2"/>
            <a:r>
              <a:rPr lang="en-US" sz="1050" dirty="0" err="1">
                <a:solidFill>
                  <a:prstClr val="black"/>
                </a:solidFill>
                <a:latin typeface="Consolas" panose="020B0609020204030204" pitchFamily="49" charset="0"/>
              </a:rPr>
              <a:t>cout</a:t>
            </a:r>
            <a:r>
              <a:rPr lang="en-US" sz="1050" dirty="0">
                <a:solidFill>
                  <a:prstClr val="black"/>
                </a:solidFill>
                <a:latin typeface="Consolas" panose="020B0609020204030204" pitchFamily="49" charset="0"/>
              </a:rPr>
              <a:t>&lt;&lt;vertex[</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]&lt;&lt;</a:t>
            </a:r>
            <a:r>
              <a:rPr lang="en-US" sz="1050" dirty="0">
                <a:solidFill>
                  <a:srgbClr val="A31515"/>
                </a:solidFill>
                <a:latin typeface="Consolas" panose="020B0609020204030204" pitchFamily="49" charset="0"/>
              </a:rPr>
              <a:t>"\t\t\t"</a:t>
            </a:r>
            <a:r>
              <a:rPr lang="en-US" sz="1050" dirty="0">
                <a:solidFill>
                  <a:prstClr val="black"/>
                </a:solidFill>
                <a:latin typeface="Consolas" panose="020B0609020204030204" pitchFamily="49" charset="0"/>
              </a:rPr>
              <a:t>&lt;&lt;</a:t>
            </a:r>
            <a:r>
              <a:rPr lang="en-US" sz="1050" dirty="0" err="1">
                <a:solidFill>
                  <a:prstClr val="black"/>
                </a:solidFill>
                <a:latin typeface="Consolas" panose="020B0609020204030204" pitchFamily="49" charset="0"/>
              </a:rPr>
              <a:t>dist</a:t>
            </a:r>
            <a:r>
              <a:rPr lang="en-US" sz="1050" dirty="0">
                <a:solidFill>
                  <a:prstClr val="black"/>
                </a:solidFill>
                <a:latin typeface="Consolas" panose="020B0609020204030204" pitchFamily="49" charset="0"/>
              </a:rPr>
              <a:t>[</a:t>
            </a:r>
            <a:r>
              <a:rPr lang="en-US" sz="1050" dirty="0" err="1">
                <a:solidFill>
                  <a:prstClr val="black"/>
                </a:solidFill>
                <a:latin typeface="Consolas" panose="020B0609020204030204" pitchFamily="49" charset="0"/>
              </a:rPr>
              <a:t>i</a:t>
            </a:r>
            <a:r>
              <a:rPr lang="en-US" sz="1050" dirty="0">
                <a:solidFill>
                  <a:prstClr val="black"/>
                </a:solidFill>
                <a:latin typeface="Consolas" panose="020B0609020204030204" pitchFamily="49" charset="0"/>
              </a:rPr>
              <a:t>]&lt;&lt;</a:t>
            </a:r>
            <a:r>
              <a:rPr lang="en-US" sz="1050" dirty="0" err="1">
                <a:solidFill>
                  <a:prstClr val="black"/>
                </a:solidFill>
                <a:latin typeface="Consolas" panose="020B0609020204030204" pitchFamily="49" charset="0"/>
              </a:rPr>
              <a:t>endl</a:t>
            </a:r>
            <a:r>
              <a:rPr lang="en-US" sz="1050" dirty="0">
                <a:solidFill>
                  <a:prstClr val="black"/>
                </a:solidFill>
                <a:latin typeface="Consolas" panose="020B0609020204030204" pitchFamily="49" charset="0"/>
              </a:rPr>
              <a:t>;</a:t>
            </a:r>
          </a:p>
          <a:p>
            <a:pPr lvl="1"/>
            <a:r>
              <a:rPr lang="en-US" sz="1050" dirty="0">
                <a:solidFill>
                  <a:prstClr val="black"/>
                </a:solidFill>
                <a:latin typeface="Consolas" panose="020B0609020204030204" pitchFamily="49" charset="0"/>
              </a:rPr>
              <a:t>}</a:t>
            </a:r>
          </a:p>
          <a:p>
            <a:r>
              <a:rPr lang="en-US" sz="105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4097696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6DC6D1-1781-4274-AD15-58C8C43450EA}"/>
              </a:ext>
            </a:extLst>
          </p:cNvPr>
          <p:cNvSpPr txBox="1">
            <a:spLocks/>
          </p:cNvSpPr>
          <p:nvPr/>
        </p:nvSpPr>
        <p:spPr>
          <a:xfrm>
            <a:off x="1295400" y="533400"/>
            <a:ext cx="7848600" cy="9144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a:solidFill>
                  <a:srgbClr val="0070C0"/>
                </a:solidFill>
                <a:latin typeface="Arial" panose="020B0604020202020204" pitchFamily="34" charset="0"/>
                <a:cs typeface="Arial" panose="020B0604020202020204" pitchFamily="34" charset="0"/>
              </a:rPr>
              <a:t>4.4 – THUẬT TOÁN DIJKSTRA</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870D5FD-1E0B-C332-D9C1-79E2849613DD}"/>
              </a:ext>
            </a:extLst>
          </p:cNvPr>
          <p:cNvSpPr>
            <a:spLocks noGrp="1"/>
          </p:cNvSpPr>
          <p:nvPr>
            <p:ph type="title"/>
          </p:nvPr>
        </p:nvSpPr>
        <p:spPr>
          <a:xfrm>
            <a:off x="451619" y="1371600"/>
            <a:ext cx="8486267" cy="609600"/>
          </a:xfrm>
        </p:spPr>
        <p:txBody>
          <a:bodyPr>
            <a:normAutofit/>
            <a:scene3d>
              <a:camera prst="orthographicFront"/>
              <a:lightRig rig="soft" dir="t">
                <a:rot lat="0" lon="0" rev="15600000"/>
              </a:lightRig>
            </a:scene3d>
            <a:sp3d extrusionH="57150" prstMaterial="softEdge">
              <a:bevelT w="25400" h="38100"/>
            </a:sp3d>
          </a:bodyPr>
          <a:lstStyle/>
          <a:p>
            <a:pPr algn="l"/>
            <a:r>
              <a:rPr lang="en-US" sz="2400" b="1" dirty="0" err="1">
                <a:ln/>
                <a:solidFill>
                  <a:schemeClr val="accent4"/>
                </a:solidFill>
              </a:rPr>
              <a:t>Độ</a:t>
            </a:r>
            <a:r>
              <a:rPr lang="en-US" sz="2400" b="1" dirty="0">
                <a:ln/>
                <a:solidFill>
                  <a:schemeClr val="accent4"/>
                </a:solidFill>
              </a:rPr>
              <a:t> </a:t>
            </a:r>
            <a:r>
              <a:rPr lang="en-US" sz="2400" b="1" dirty="0" err="1">
                <a:ln/>
                <a:solidFill>
                  <a:schemeClr val="accent4"/>
                </a:solidFill>
              </a:rPr>
              <a:t>phức</a:t>
            </a:r>
            <a:r>
              <a:rPr lang="en-US" sz="2400" b="1" dirty="0">
                <a:ln/>
                <a:solidFill>
                  <a:schemeClr val="accent4"/>
                </a:solidFill>
              </a:rPr>
              <a:t> </a:t>
            </a:r>
            <a:r>
              <a:rPr lang="en-US" sz="2400" b="1" dirty="0" err="1">
                <a:ln/>
                <a:solidFill>
                  <a:schemeClr val="accent4"/>
                </a:solidFill>
              </a:rPr>
              <a:t>tạp</a:t>
            </a:r>
            <a:r>
              <a:rPr lang="en-US" sz="2400" b="1" dirty="0">
                <a:ln/>
                <a:solidFill>
                  <a:schemeClr val="accent4"/>
                </a:solidFill>
              </a:rPr>
              <a:t> </a:t>
            </a:r>
            <a:r>
              <a:rPr lang="en-US" sz="2400" b="1" dirty="0" err="1">
                <a:ln/>
                <a:solidFill>
                  <a:schemeClr val="accent4"/>
                </a:solidFill>
              </a:rPr>
              <a:t>của</a:t>
            </a:r>
            <a:r>
              <a:rPr lang="en-US" sz="2400" b="1" dirty="0">
                <a:ln/>
                <a:solidFill>
                  <a:schemeClr val="accent4"/>
                </a:solidFill>
              </a:rPr>
              <a:t> </a:t>
            </a:r>
            <a:r>
              <a:rPr lang="en-US" sz="2400" b="1" dirty="0" err="1">
                <a:ln/>
                <a:solidFill>
                  <a:schemeClr val="accent4"/>
                </a:solidFill>
              </a:rPr>
              <a:t>thuật</a:t>
            </a:r>
            <a:r>
              <a:rPr lang="en-US" sz="2400" b="1" dirty="0">
                <a:ln/>
                <a:solidFill>
                  <a:schemeClr val="accent4"/>
                </a:solidFill>
              </a:rPr>
              <a:t> </a:t>
            </a:r>
            <a:r>
              <a:rPr lang="en-US" sz="2400" b="1" dirty="0" err="1">
                <a:ln/>
                <a:solidFill>
                  <a:schemeClr val="accent4"/>
                </a:solidFill>
              </a:rPr>
              <a:t>toán</a:t>
            </a:r>
            <a:endParaRPr lang="en-US" sz="2400" b="1" dirty="0">
              <a:ln/>
              <a:solidFill>
                <a:schemeClr val="accent4"/>
              </a:solidFill>
            </a:endParaRPr>
          </a:p>
        </p:txBody>
      </p:sp>
      <p:graphicFrame>
        <p:nvGraphicFramePr>
          <p:cNvPr id="3" name="Table 12">
            <a:extLst>
              <a:ext uri="{FF2B5EF4-FFF2-40B4-BE49-F238E27FC236}">
                <a16:creationId xmlns:a16="http://schemas.microsoft.com/office/drawing/2014/main" id="{EDEC06A5-7D5A-ECB2-F8A2-66A83590EC57}"/>
              </a:ext>
            </a:extLst>
          </p:cNvPr>
          <p:cNvGraphicFramePr>
            <a:graphicFrameLocks noGrp="1"/>
          </p:cNvGraphicFramePr>
          <p:nvPr>
            <p:extLst>
              <p:ext uri="{D42A27DB-BD31-4B8C-83A1-F6EECF244321}">
                <p14:modId xmlns:p14="http://schemas.microsoft.com/office/powerpoint/2010/main" val="3375585734"/>
              </p:ext>
            </p:extLst>
          </p:nvPr>
        </p:nvGraphicFramePr>
        <p:xfrm>
          <a:off x="1143000" y="2362200"/>
          <a:ext cx="6477000" cy="1798320"/>
        </p:xfrm>
        <a:graphic>
          <a:graphicData uri="http://schemas.openxmlformats.org/drawingml/2006/table">
            <a:tbl>
              <a:tblPr bandRow="1">
                <a:tableStyleId>{5940675A-B579-460E-94D1-54222C63F5DA}</a:tableStyleId>
              </a:tblPr>
              <a:tblGrid>
                <a:gridCol w="4250531">
                  <a:extLst>
                    <a:ext uri="{9D8B030D-6E8A-4147-A177-3AD203B41FA5}">
                      <a16:colId xmlns:a16="http://schemas.microsoft.com/office/drawing/2014/main" val="1543409992"/>
                    </a:ext>
                  </a:extLst>
                </a:gridCol>
                <a:gridCol w="2226469">
                  <a:extLst>
                    <a:ext uri="{9D8B030D-6E8A-4147-A177-3AD203B41FA5}">
                      <a16:colId xmlns:a16="http://schemas.microsoft.com/office/drawing/2014/main" val="354354292"/>
                    </a:ext>
                  </a:extLst>
                </a:gridCol>
              </a:tblGrid>
              <a:tr h="370840">
                <a:tc>
                  <a:txBody>
                    <a:bodyPr/>
                    <a:lstStyle/>
                    <a:p>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bình</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a:latin typeface="Arial" panose="020B0604020202020204" pitchFamily="34" charset="0"/>
                          <a:cs typeface="Arial" panose="020B0604020202020204" pitchFamily="34" charset="0"/>
                        </a:rPr>
                        <a:t>O(n</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+m)</a:t>
                      </a:r>
                    </a:p>
                  </a:txBody>
                  <a:tcPr/>
                </a:tc>
                <a:extLst>
                  <a:ext uri="{0D108BD9-81ED-4DB2-BD59-A6C34878D82A}">
                    <a16:rowId xmlns:a16="http://schemas.microsoft.com/office/drawing/2014/main" val="3950636826"/>
                  </a:ext>
                </a:extLst>
              </a:tr>
              <a:tr h="370840">
                <a:tc>
                  <a:txBody>
                    <a:bodyPr/>
                    <a:lstStyle/>
                    <a:p>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có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heap</a:t>
                      </a:r>
                    </a:p>
                  </a:txBody>
                  <a:tcPr/>
                </a:tc>
                <a:tc>
                  <a:txBody>
                    <a:bodyPr/>
                    <a:lstStyle/>
                    <a:p>
                      <a:pPr algn="ctr"/>
                      <a:r>
                        <a:rPr lang="en-US" sz="2000" dirty="0">
                          <a:latin typeface="Arial" panose="020B0604020202020204" pitchFamily="34" charset="0"/>
                          <a:cs typeface="Arial" panose="020B0604020202020204" pitchFamily="34" charset="0"/>
                        </a:rPr>
                        <a:t>O((</a:t>
                      </a:r>
                      <a:r>
                        <a:rPr lang="en-US" sz="2000" dirty="0" err="1">
                          <a:latin typeface="Arial" panose="020B0604020202020204" pitchFamily="34" charset="0"/>
                          <a:cs typeface="Arial" panose="020B0604020202020204" pitchFamily="34" charset="0"/>
                        </a:rPr>
                        <a:t>m+n</a:t>
                      </a:r>
                      <a:r>
                        <a:rPr lang="en-US" sz="2000" dirty="0">
                          <a:latin typeface="Arial" panose="020B0604020202020204" pitchFamily="34" charset="0"/>
                          <a:cs typeface="Arial" panose="020B0604020202020204" pitchFamily="34" charset="0"/>
                        </a:rPr>
                        <a:t>)log(n))</a:t>
                      </a:r>
                    </a:p>
                  </a:txBody>
                  <a:tcPr/>
                </a:tc>
                <a:extLst>
                  <a:ext uri="{0D108BD9-81ED-4DB2-BD59-A6C34878D82A}">
                    <a16:rowId xmlns:a16="http://schemas.microsoft.com/office/drawing/2014/main" val="2880090886"/>
                  </a:ext>
                </a:extLst>
              </a:tr>
              <a:tr h="370840">
                <a:tc>
                  <a:txBody>
                    <a:bodyPr/>
                    <a:lstStyle/>
                    <a:p>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có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Fibonacci Heap</a:t>
                      </a:r>
                    </a:p>
                  </a:txBody>
                  <a:tcPr/>
                </a:tc>
                <a:tc>
                  <a:txBody>
                    <a:bodyPr/>
                    <a:lstStyle/>
                    <a:p>
                      <a:pPr algn="ctr"/>
                      <a:r>
                        <a:rPr lang="en-US" sz="2000" dirty="0">
                          <a:latin typeface="Arial" panose="020B0604020202020204" pitchFamily="34" charset="0"/>
                          <a:cs typeface="Arial" panose="020B0604020202020204" pitchFamily="34" charset="0"/>
                        </a:rPr>
                        <a:t>O(m + n.log(n))</a:t>
                      </a:r>
                    </a:p>
                  </a:txBody>
                  <a:tcPr/>
                </a:tc>
                <a:extLst>
                  <a:ext uri="{0D108BD9-81ED-4DB2-BD59-A6C34878D82A}">
                    <a16:rowId xmlns:a16="http://schemas.microsoft.com/office/drawing/2014/main" val="3309557394"/>
                  </a:ext>
                </a:extLst>
              </a:tr>
            </a:tbl>
          </a:graphicData>
        </a:graphic>
      </p:graphicFrame>
      <p:sp>
        <p:nvSpPr>
          <p:cNvPr id="7" name="TextBox 6">
            <a:extLst>
              <a:ext uri="{FF2B5EF4-FFF2-40B4-BE49-F238E27FC236}">
                <a16:creationId xmlns:a16="http://schemas.microsoft.com/office/drawing/2014/main" id="{39E4D66B-58EC-1FEC-EC93-E4E906F5FFBB}"/>
              </a:ext>
            </a:extLst>
          </p:cNvPr>
          <p:cNvSpPr txBox="1"/>
          <p:nvPr/>
        </p:nvSpPr>
        <p:spPr>
          <a:xfrm>
            <a:off x="1123950" y="4541520"/>
            <a:ext cx="466344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m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xét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67638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Desktop\HaoLee\Profile\DH Mo\CTDL\IMG\149042-636270893746801661-16x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12192001" cy="68580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flipH="1">
            <a:off x="0" y="1535574"/>
            <a:ext cx="9144000" cy="21220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73312"/>
            <a:ext cx="7924800" cy="1446550"/>
          </a:xfrm>
          <a:prstGeom prst="rect">
            <a:avLst/>
          </a:prstGeom>
          <a:noFill/>
        </p:spPr>
        <p:txBody>
          <a:bodyPr wrap="square" rtlCol="0">
            <a:spAutoFit/>
          </a:bodyPr>
          <a:lstStyle/>
          <a:p>
            <a:r>
              <a:rPr lang="en-US" sz="4000" dirty="0">
                <a:solidFill>
                  <a:srgbClr val="0070C0"/>
                </a:solidFill>
                <a:latin typeface="Arial" panose="020B0604020202020204" pitchFamily="34" charset="0"/>
                <a:cs typeface="Arial" panose="020B0604020202020204" pitchFamily="34" charset="0"/>
              </a:rPr>
              <a:t>4.5 – TỔNG KẾT</a:t>
            </a:r>
          </a:p>
          <a:p>
            <a:r>
              <a:rPr lang="en-US" sz="4800" b="1" dirty="0">
                <a:solidFill>
                  <a:srgbClr val="0070C0"/>
                </a:solidFill>
                <a:latin typeface="Arial" panose="020B0604020202020204" pitchFamily="34" charset="0"/>
                <a:cs typeface="Arial" panose="020B0604020202020204" pitchFamily="34" charset="0"/>
              </a:rPr>
              <a:t>CH</a:t>
            </a:r>
            <a:r>
              <a:rPr lang="vi-VN" sz="4800" b="1" dirty="0">
                <a:solidFill>
                  <a:srgbClr val="0070C0"/>
                </a:solidFill>
                <a:latin typeface="Arial" panose="020B0604020202020204" pitchFamily="34" charset="0"/>
                <a:cs typeface="Arial" panose="020B0604020202020204" pitchFamily="34" charset="0"/>
              </a:rPr>
              <a:t>Ư</a:t>
            </a:r>
            <a:r>
              <a:rPr lang="en-US" sz="4800" b="1" dirty="0">
                <a:solidFill>
                  <a:srgbClr val="0070C0"/>
                </a:solidFill>
                <a:latin typeface="Arial" panose="020B0604020202020204" pitchFamily="34" charset="0"/>
                <a:cs typeface="Arial" panose="020B0604020202020204" pitchFamily="34" charset="0"/>
              </a:rPr>
              <a:t>ƠNG 4</a:t>
            </a:r>
            <a:endParaRPr lang="en-GB"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520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Title 1">
            <a:extLst>
              <a:ext uri="{FF2B5EF4-FFF2-40B4-BE49-F238E27FC236}">
                <a16:creationId xmlns:a16="http://schemas.microsoft.com/office/drawing/2014/main" id="{DB236E55-0305-4F03-A539-546C6F8E2A70}"/>
              </a:ext>
            </a:extLst>
          </p:cNvPr>
          <p:cNvSpPr txBox="1">
            <a:spLocks/>
          </p:cNvSpPr>
          <p:nvPr/>
        </p:nvSpPr>
        <p:spPr>
          <a:xfrm>
            <a:off x="1981200" y="457200"/>
            <a:ext cx="65532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4.5 – </a:t>
            </a:r>
            <a:r>
              <a:rPr lang="en-US" altLang="zh-TW" sz="3600" dirty="0" err="1">
                <a:solidFill>
                  <a:srgbClr val="0070C0"/>
                </a:solidFill>
                <a:latin typeface="Arial" panose="020B0604020202020204" pitchFamily="34" charset="0"/>
                <a:cs typeface="Arial" panose="020B0604020202020204" pitchFamily="34" charset="0"/>
              </a:rPr>
              <a:t>Tổng</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kết</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ch</a:t>
            </a:r>
            <a:r>
              <a:rPr lang="vi-VN" altLang="zh-TW" sz="3600" dirty="0">
                <a:solidFill>
                  <a:srgbClr val="0070C0"/>
                </a:solidFill>
                <a:latin typeface="Arial" panose="020B0604020202020204" pitchFamily="34" charset="0"/>
                <a:cs typeface="Arial" panose="020B0604020202020204" pitchFamily="34" charset="0"/>
              </a:rPr>
              <a:t>ư</a:t>
            </a:r>
            <a:r>
              <a:rPr lang="en-US" altLang="zh-TW" sz="3600" dirty="0" err="1">
                <a:solidFill>
                  <a:srgbClr val="0070C0"/>
                </a:solidFill>
                <a:latin typeface="Arial" panose="020B0604020202020204" pitchFamily="34" charset="0"/>
                <a:cs typeface="Arial" panose="020B0604020202020204" pitchFamily="34" charset="0"/>
              </a:rPr>
              <a:t>ơng</a:t>
            </a:r>
            <a:r>
              <a:rPr lang="en-US" altLang="zh-TW" sz="3600" dirty="0">
                <a:solidFill>
                  <a:srgbClr val="0070C0"/>
                </a:solidFill>
                <a:latin typeface="Arial" panose="020B0604020202020204" pitchFamily="34" charset="0"/>
                <a:cs typeface="Arial" panose="020B0604020202020204" pitchFamily="34" charset="0"/>
              </a:rPr>
              <a:t> 4</a:t>
            </a:r>
          </a:p>
        </p:txBody>
      </p:sp>
      <p:sp>
        <p:nvSpPr>
          <p:cNvPr id="7" name="Content Placeholder 2">
            <a:extLst>
              <a:ext uri="{FF2B5EF4-FFF2-40B4-BE49-F238E27FC236}">
                <a16:creationId xmlns:a16="http://schemas.microsoft.com/office/drawing/2014/main" id="{3CF55AE9-BC08-476E-9CA4-95AD208F55DB}"/>
              </a:ext>
            </a:extLst>
          </p:cNvPr>
          <p:cNvSpPr txBox="1">
            <a:spLocks/>
          </p:cNvSpPr>
          <p:nvPr/>
        </p:nvSpPr>
        <p:spPr>
          <a:xfrm>
            <a:off x="457201" y="1646237"/>
            <a:ext cx="8229600" cy="395861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vi-VN" sz="2800" dirty="0">
                <a:solidFill>
                  <a:srgbClr val="FF0000"/>
                </a:solidFill>
              </a:rPr>
              <a:t>Đườ</a:t>
            </a:r>
            <a:r>
              <a:rPr lang="en-US" sz="2800" dirty="0">
                <a:solidFill>
                  <a:srgbClr val="FF0000"/>
                </a:solidFill>
              </a:rPr>
              <a:t>ng </a:t>
            </a:r>
            <a:r>
              <a:rPr lang="en-US" sz="2800" dirty="0" err="1">
                <a:solidFill>
                  <a:srgbClr val="FF0000"/>
                </a:solidFill>
              </a:rPr>
              <a:t>đi</a:t>
            </a:r>
            <a:r>
              <a:rPr lang="en-US" sz="2800" dirty="0">
                <a:solidFill>
                  <a:srgbClr val="FF0000"/>
                </a:solidFill>
              </a:rPr>
              <a:t> </a:t>
            </a:r>
            <a:r>
              <a:rPr lang="en-US" sz="2800" dirty="0" err="1">
                <a:solidFill>
                  <a:srgbClr val="FF0000"/>
                </a:solidFill>
              </a:rPr>
              <a:t>ngắn</a:t>
            </a:r>
            <a:r>
              <a:rPr lang="en-US" sz="2800" dirty="0">
                <a:solidFill>
                  <a:srgbClr val="FF0000"/>
                </a:solidFill>
              </a:rPr>
              <a:t> </a:t>
            </a:r>
            <a:r>
              <a:rPr lang="en-US" sz="2800" dirty="0" err="1">
                <a:solidFill>
                  <a:srgbClr val="FF0000"/>
                </a:solidFill>
              </a:rPr>
              <a:t>nhất</a:t>
            </a:r>
            <a:r>
              <a:rPr lang="en-US" sz="2800" dirty="0">
                <a:solidFill>
                  <a:srgbClr val="FF0000"/>
                </a:solidFill>
              </a:rPr>
              <a:t> </a:t>
            </a:r>
            <a:r>
              <a:rPr lang="en-US" sz="2800" dirty="0" err="1"/>
              <a:t>và</a:t>
            </a:r>
            <a:r>
              <a:rPr lang="en-US" sz="2800" dirty="0"/>
              <a:t> </a:t>
            </a:r>
            <a:r>
              <a:rPr lang="en-US" sz="2800" dirty="0" err="1"/>
              <a:t>một</a:t>
            </a:r>
            <a:r>
              <a:rPr lang="en-US" sz="2800" dirty="0"/>
              <a:t> </a:t>
            </a:r>
            <a:r>
              <a:rPr lang="en-US" sz="2800" dirty="0" err="1"/>
              <a:t>số</a:t>
            </a:r>
            <a:r>
              <a:rPr lang="en-US" sz="2800" dirty="0"/>
              <a:t> </a:t>
            </a:r>
            <a:r>
              <a:rPr lang="en-US" sz="2800" dirty="0" err="1"/>
              <a:t>khái</a:t>
            </a:r>
            <a:r>
              <a:rPr lang="en-US" sz="2800" dirty="0"/>
              <a:t> </a:t>
            </a:r>
            <a:r>
              <a:rPr lang="en-US" sz="2800" dirty="0" err="1"/>
              <a:t>niệm</a:t>
            </a:r>
            <a:r>
              <a:rPr lang="en-US" sz="2800" dirty="0"/>
              <a:t> </a:t>
            </a:r>
            <a:r>
              <a:rPr lang="en-US" sz="2800" dirty="0" err="1"/>
              <a:t>liên</a:t>
            </a:r>
            <a:r>
              <a:rPr lang="en-US" sz="2800" dirty="0"/>
              <a:t> </a:t>
            </a:r>
            <a:r>
              <a:rPr lang="en-US" sz="2800" dirty="0" err="1"/>
              <a:t>quan</a:t>
            </a:r>
            <a:endParaRPr lang="en-US" sz="2800" dirty="0"/>
          </a:p>
          <a:p>
            <a:pPr marL="731520" indent="-731520" algn="just">
              <a:lnSpc>
                <a:spcPct val="150000"/>
              </a:lnSpc>
              <a:spcBef>
                <a:spcPts val="0"/>
              </a:spcBef>
              <a:buFont typeface="Wingdings" panose="05000000000000000000" pitchFamily="2" charset="2"/>
              <a:buChar char="&amp;"/>
            </a:pPr>
            <a:r>
              <a:rPr lang="en-US" sz="2800" dirty="0" err="1">
                <a:sym typeface="Symbol" panose="05050102010706020507" pitchFamily="18" charset="2"/>
              </a:rPr>
              <a:t>Một</a:t>
            </a:r>
            <a:r>
              <a:rPr lang="en-US" sz="2800" dirty="0">
                <a:sym typeface="Symbol" panose="05050102010706020507" pitchFamily="18" charset="2"/>
              </a:rPr>
              <a:t> </a:t>
            </a:r>
            <a:r>
              <a:rPr lang="en-US" sz="2800" dirty="0" err="1">
                <a:sym typeface="Symbol" panose="05050102010706020507" pitchFamily="18" charset="2"/>
              </a:rPr>
              <a:t>số</a:t>
            </a:r>
            <a:r>
              <a:rPr lang="en-US" sz="2800" dirty="0">
                <a:sym typeface="Symbol" panose="05050102010706020507" pitchFamily="18" charset="2"/>
              </a:rPr>
              <a:t> </a:t>
            </a:r>
            <a:r>
              <a:rPr lang="en-US" sz="2800" dirty="0" err="1">
                <a:solidFill>
                  <a:srgbClr val="FF0000"/>
                </a:solidFill>
                <a:sym typeface="Symbol" panose="05050102010706020507" pitchFamily="18" charset="2"/>
              </a:rPr>
              <a:t>thuật</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toán</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tìm</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đường</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đi</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ngắn</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nhất</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từ</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một</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đỉnh</a:t>
            </a:r>
            <a:r>
              <a:rPr lang="en-US" sz="2800" dirty="0">
                <a:solidFill>
                  <a:srgbClr val="FF0000"/>
                </a:solidFill>
                <a:sym typeface="Symbol" panose="05050102010706020507" pitchFamily="18" charset="2"/>
              </a:rPr>
              <a:t>: Dijkstra, Bellman Ford</a:t>
            </a:r>
          </a:p>
          <a:p>
            <a:pPr marL="731520" indent="-731520" algn="just">
              <a:lnSpc>
                <a:spcPct val="150000"/>
              </a:lnSpc>
              <a:spcBef>
                <a:spcPts val="0"/>
              </a:spcBef>
              <a:buFont typeface="Wingdings" panose="05000000000000000000" pitchFamily="2" charset="2"/>
              <a:buChar char="&amp;"/>
            </a:pPr>
            <a:r>
              <a:rPr lang="en-US" sz="2800" dirty="0" err="1">
                <a:sym typeface="Symbol" panose="05050102010706020507" pitchFamily="18" charset="2"/>
              </a:rPr>
              <a:t>Bài</a:t>
            </a:r>
            <a:r>
              <a:rPr lang="en-US" sz="2800" dirty="0">
                <a:sym typeface="Symbol" panose="05050102010706020507" pitchFamily="18" charset="2"/>
              </a:rPr>
              <a:t> </a:t>
            </a:r>
            <a:r>
              <a:rPr lang="en-US" sz="2800" dirty="0" err="1">
                <a:sym typeface="Symbol" panose="05050102010706020507" pitchFamily="18" charset="2"/>
              </a:rPr>
              <a:t>toán</a:t>
            </a:r>
            <a:r>
              <a:rPr lang="en-US" sz="2800" dirty="0">
                <a:sym typeface="Symbol" panose="05050102010706020507" pitchFamily="18" charset="2"/>
              </a:rPr>
              <a:t> </a:t>
            </a:r>
            <a:r>
              <a:rPr lang="en-US" sz="2800" dirty="0" err="1">
                <a:solidFill>
                  <a:srgbClr val="FF0000"/>
                </a:solidFill>
                <a:sym typeface="Symbol" panose="05050102010706020507" pitchFamily="18" charset="2"/>
              </a:rPr>
              <a:t>tìm</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đường</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đi</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ngắn</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nhất</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trên</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đồ</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thị</a:t>
            </a:r>
            <a:r>
              <a:rPr lang="en-US" sz="2800" dirty="0">
                <a:solidFill>
                  <a:srgbClr val="FF0000"/>
                </a:solidFill>
                <a:sym typeface="Symbol" panose="05050102010706020507" pitchFamily="18" charset="2"/>
              </a:rPr>
              <a:t> có </a:t>
            </a:r>
            <a:r>
              <a:rPr lang="en-US" sz="2800" dirty="0" err="1">
                <a:solidFill>
                  <a:srgbClr val="FF0000"/>
                </a:solidFill>
                <a:sym typeface="Symbol" panose="05050102010706020507" pitchFamily="18" charset="2"/>
              </a:rPr>
              <a:t>trọng</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số</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không</a:t>
            </a:r>
            <a:r>
              <a:rPr lang="en-US" sz="2800" dirty="0">
                <a:solidFill>
                  <a:srgbClr val="FF0000"/>
                </a:solidFill>
                <a:sym typeface="Symbol" panose="05050102010706020507" pitchFamily="18" charset="2"/>
              </a:rPr>
              <a:t> </a:t>
            </a:r>
            <a:r>
              <a:rPr lang="en-US" sz="2800" dirty="0" err="1">
                <a:solidFill>
                  <a:srgbClr val="FF0000"/>
                </a:solidFill>
                <a:sym typeface="Symbol" panose="05050102010706020507" pitchFamily="18" charset="2"/>
              </a:rPr>
              <a:t>âm</a:t>
            </a:r>
            <a:endParaRPr lang="en-US" sz="2800" dirty="0">
              <a:solidFill>
                <a:srgbClr val="FF0000"/>
              </a:solidFill>
              <a:sym typeface="Symbol" panose="05050102010706020507" pitchFamily="18" charset="2"/>
            </a:endParaRPr>
          </a:p>
        </p:txBody>
      </p:sp>
    </p:spTree>
    <p:extLst>
      <p:ext uri="{BB962C8B-B14F-4D97-AF65-F5344CB8AC3E}">
        <p14:creationId xmlns:p14="http://schemas.microsoft.com/office/powerpoint/2010/main" val="2491482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Title 1">
            <a:extLst>
              <a:ext uri="{FF2B5EF4-FFF2-40B4-BE49-F238E27FC236}">
                <a16:creationId xmlns:a16="http://schemas.microsoft.com/office/drawing/2014/main" id="{DB236E55-0305-4F03-A539-546C6F8E2A70}"/>
              </a:ext>
            </a:extLst>
          </p:cNvPr>
          <p:cNvSpPr txBox="1">
            <a:spLocks/>
          </p:cNvSpPr>
          <p:nvPr/>
        </p:nvSpPr>
        <p:spPr>
          <a:xfrm>
            <a:off x="1981200" y="457200"/>
            <a:ext cx="65532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4.5 – </a:t>
            </a:r>
            <a:r>
              <a:rPr lang="en-US" altLang="zh-TW" sz="3600" dirty="0" err="1">
                <a:solidFill>
                  <a:srgbClr val="0070C0"/>
                </a:solidFill>
                <a:latin typeface="Arial" panose="020B0604020202020204" pitchFamily="34" charset="0"/>
                <a:cs typeface="Arial" panose="020B0604020202020204" pitchFamily="34" charset="0"/>
              </a:rPr>
              <a:t>Tổng</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kết</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ch</a:t>
            </a:r>
            <a:r>
              <a:rPr lang="vi-VN" altLang="zh-TW" sz="3600" dirty="0">
                <a:solidFill>
                  <a:srgbClr val="0070C0"/>
                </a:solidFill>
                <a:latin typeface="Arial" panose="020B0604020202020204" pitchFamily="34" charset="0"/>
                <a:cs typeface="Arial" panose="020B0604020202020204" pitchFamily="34" charset="0"/>
              </a:rPr>
              <a:t>ư</a:t>
            </a:r>
            <a:r>
              <a:rPr lang="en-US" altLang="zh-TW" sz="3600" dirty="0" err="1">
                <a:solidFill>
                  <a:srgbClr val="0070C0"/>
                </a:solidFill>
                <a:latin typeface="Arial" panose="020B0604020202020204" pitchFamily="34" charset="0"/>
                <a:cs typeface="Arial" panose="020B0604020202020204" pitchFamily="34" charset="0"/>
              </a:rPr>
              <a:t>ơng</a:t>
            </a:r>
            <a:r>
              <a:rPr lang="en-US" altLang="zh-TW" sz="3600" dirty="0">
                <a:solidFill>
                  <a:srgbClr val="0070C0"/>
                </a:solidFill>
                <a:latin typeface="Arial" panose="020B0604020202020204" pitchFamily="34" charset="0"/>
                <a:cs typeface="Arial" panose="020B0604020202020204" pitchFamily="34" charset="0"/>
              </a:rPr>
              <a:t> 4</a:t>
            </a:r>
          </a:p>
        </p:txBody>
      </p:sp>
      <p:sp>
        <p:nvSpPr>
          <p:cNvPr id="5" name="TextBox 4">
            <a:extLst>
              <a:ext uri="{FF2B5EF4-FFF2-40B4-BE49-F238E27FC236}">
                <a16:creationId xmlns:a16="http://schemas.microsoft.com/office/drawing/2014/main" id="{DED788B7-014F-BEB9-5374-B8CD3AB5F7BA}"/>
              </a:ext>
            </a:extLst>
          </p:cNvPr>
          <p:cNvSpPr txBox="1"/>
          <p:nvPr/>
        </p:nvSpPr>
        <p:spPr>
          <a:xfrm>
            <a:off x="609600" y="1462007"/>
            <a:ext cx="7924800"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So </a:t>
            </a:r>
            <a:r>
              <a:rPr lang="en-US" sz="2000" dirty="0" err="1">
                <a:latin typeface="Arial" panose="020B0604020202020204" pitchFamily="34" charset="0"/>
                <a:cs typeface="Arial" panose="020B0604020202020204" pitchFamily="34" charset="0"/>
              </a:rPr>
              <a:t>sánh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Dijkstra </a:t>
            </a:r>
            <a:r>
              <a:rPr lang="en-US" sz="2000"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Bellman-ford</a:t>
            </a:r>
          </a:p>
        </p:txBody>
      </p:sp>
      <p:sp>
        <p:nvSpPr>
          <p:cNvPr id="8" name="TextBox 7">
            <a:extLst>
              <a:ext uri="{FF2B5EF4-FFF2-40B4-BE49-F238E27FC236}">
                <a16:creationId xmlns:a16="http://schemas.microsoft.com/office/drawing/2014/main" id="{C8D593DA-F0D8-33D4-1FFD-B05936942157}"/>
              </a:ext>
            </a:extLst>
          </p:cNvPr>
          <p:cNvSpPr txBox="1"/>
          <p:nvPr/>
        </p:nvSpPr>
        <p:spPr>
          <a:xfrm>
            <a:off x="598990" y="2009500"/>
            <a:ext cx="8087810" cy="3785652"/>
          </a:xfrm>
          <a:prstGeom prst="rect">
            <a:avLst/>
          </a:prstGeom>
          <a:noFill/>
        </p:spPr>
        <p:txBody>
          <a:bodyPr wrap="square">
            <a:spAutoFit/>
          </a:bodyPr>
          <a:lstStyle/>
          <a:p>
            <a:pPr marL="285750" indent="-285750" algn="just">
              <a:buFont typeface="Arial" panose="020B0604020202020204" pitchFamily="34" charset="0"/>
              <a:buChar char="•"/>
            </a:pPr>
            <a:r>
              <a:rPr lang="vi-VN" sz="2400" dirty="0"/>
              <a:t>Cả hai đều là thuật toán tìm đường đi ngắn nhất nhưng Djikstra không hoạt động hiệu quả với đồ thị có trọng số âm trong khi Bellman-Ford có thể làm được điều này.</a:t>
            </a:r>
          </a:p>
          <a:p>
            <a:pPr marL="285750" indent="-285750" algn="just">
              <a:buFont typeface="Arial" panose="020B0604020202020204" pitchFamily="34" charset="0"/>
              <a:buChar char="•"/>
            </a:pPr>
            <a:r>
              <a:rPr lang="vi-VN" sz="2400" dirty="0"/>
              <a:t>Djikstra sử dụng cách tiếp cận tham lam trong khi Bellman-Ford sử dụng quy hoạch động.</a:t>
            </a:r>
          </a:p>
          <a:p>
            <a:pPr marL="285750" indent="-285750" algn="just">
              <a:buFont typeface="Arial" panose="020B0604020202020204" pitchFamily="34" charset="0"/>
              <a:buChar char="•"/>
            </a:pPr>
            <a:r>
              <a:rPr lang="vi-VN" sz="2400" dirty="0"/>
              <a:t>Thuật toán Dijkstra thì nhanh hơn. Độ phức tạp về thời gian của Bellman ford lớn hơn Dijkstra. Nhưng nếu thời gian tối ưu không phải là ưu tiên cao nhất thì chắc chắn Bellman Ford là một thuật toán tìm đường đi ngắn nhất tốt hơn</a:t>
            </a:r>
            <a:endParaRPr lang="en-US" sz="2400" dirty="0"/>
          </a:p>
        </p:txBody>
      </p:sp>
    </p:spTree>
    <p:extLst>
      <p:ext uri="{BB962C8B-B14F-4D97-AF65-F5344CB8AC3E}">
        <p14:creationId xmlns:p14="http://schemas.microsoft.com/office/powerpoint/2010/main" val="1441048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Title 1">
            <a:extLst>
              <a:ext uri="{FF2B5EF4-FFF2-40B4-BE49-F238E27FC236}">
                <a16:creationId xmlns:a16="http://schemas.microsoft.com/office/drawing/2014/main" id="{DB236E55-0305-4F03-A539-546C6F8E2A70}"/>
              </a:ext>
            </a:extLst>
          </p:cNvPr>
          <p:cNvSpPr txBox="1">
            <a:spLocks/>
          </p:cNvSpPr>
          <p:nvPr/>
        </p:nvSpPr>
        <p:spPr>
          <a:xfrm>
            <a:off x="1981200" y="457200"/>
            <a:ext cx="65532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4.5 – </a:t>
            </a:r>
            <a:r>
              <a:rPr lang="en-US" altLang="zh-TW" sz="3600" dirty="0" err="1">
                <a:solidFill>
                  <a:srgbClr val="0070C0"/>
                </a:solidFill>
                <a:latin typeface="Arial" panose="020B0604020202020204" pitchFamily="34" charset="0"/>
                <a:cs typeface="Arial" panose="020B0604020202020204" pitchFamily="34" charset="0"/>
              </a:rPr>
              <a:t>Tổng</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kết</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ch</a:t>
            </a:r>
            <a:r>
              <a:rPr lang="vi-VN" altLang="zh-TW" sz="3600" dirty="0">
                <a:solidFill>
                  <a:srgbClr val="0070C0"/>
                </a:solidFill>
                <a:latin typeface="Arial" panose="020B0604020202020204" pitchFamily="34" charset="0"/>
                <a:cs typeface="Arial" panose="020B0604020202020204" pitchFamily="34" charset="0"/>
              </a:rPr>
              <a:t>ư</a:t>
            </a:r>
            <a:r>
              <a:rPr lang="en-US" altLang="zh-TW" sz="3600" dirty="0" err="1">
                <a:solidFill>
                  <a:srgbClr val="0070C0"/>
                </a:solidFill>
                <a:latin typeface="Arial" panose="020B0604020202020204" pitchFamily="34" charset="0"/>
                <a:cs typeface="Arial" panose="020B0604020202020204" pitchFamily="34" charset="0"/>
              </a:rPr>
              <a:t>ơng</a:t>
            </a:r>
            <a:r>
              <a:rPr lang="en-US" altLang="zh-TW" sz="3600" dirty="0">
                <a:solidFill>
                  <a:srgbClr val="0070C0"/>
                </a:solidFill>
                <a:latin typeface="Arial" panose="020B0604020202020204" pitchFamily="34" charset="0"/>
                <a:cs typeface="Arial" panose="020B0604020202020204" pitchFamily="34" charset="0"/>
              </a:rPr>
              <a:t> 4</a:t>
            </a:r>
          </a:p>
        </p:txBody>
      </p:sp>
      <p:graphicFrame>
        <p:nvGraphicFramePr>
          <p:cNvPr id="2" name="Table 1">
            <a:extLst>
              <a:ext uri="{FF2B5EF4-FFF2-40B4-BE49-F238E27FC236}">
                <a16:creationId xmlns:a16="http://schemas.microsoft.com/office/drawing/2014/main" id="{4E85B5AA-677B-80BE-C6C0-9AD0DF49AD36}"/>
              </a:ext>
            </a:extLst>
          </p:cNvPr>
          <p:cNvGraphicFramePr>
            <a:graphicFrameLocks noGrp="1"/>
          </p:cNvGraphicFramePr>
          <p:nvPr/>
        </p:nvGraphicFramePr>
        <p:xfrm>
          <a:off x="457200" y="1646237"/>
          <a:ext cx="8229600" cy="4023360"/>
        </p:xfrm>
        <a:graphic>
          <a:graphicData uri="http://schemas.openxmlformats.org/drawingml/2006/table">
            <a:tbl>
              <a:tblPr/>
              <a:tblGrid>
                <a:gridCol w="1645920">
                  <a:extLst>
                    <a:ext uri="{9D8B030D-6E8A-4147-A177-3AD203B41FA5}">
                      <a16:colId xmlns:a16="http://schemas.microsoft.com/office/drawing/2014/main" val="650468259"/>
                    </a:ext>
                  </a:extLst>
                </a:gridCol>
                <a:gridCol w="1645920">
                  <a:extLst>
                    <a:ext uri="{9D8B030D-6E8A-4147-A177-3AD203B41FA5}">
                      <a16:colId xmlns:a16="http://schemas.microsoft.com/office/drawing/2014/main" val="113150043"/>
                    </a:ext>
                  </a:extLst>
                </a:gridCol>
                <a:gridCol w="1645920">
                  <a:extLst>
                    <a:ext uri="{9D8B030D-6E8A-4147-A177-3AD203B41FA5}">
                      <a16:colId xmlns:a16="http://schemas.microsoft.com/office/drawing/2014/main" val="2160077798"/>
                    </a:ext>
                  </a:extLst>
                </a:gridCol>
                <a:gridCol w="1645920">
                  <a:extLst>
                    <a:ext uri="{9D8B030D-6E8A-4147-A177-3AD203B41FA5}">
                      <a16:colId xmlns:a16="http://schemas.microsoft.com/office/drawing/2014/main" val="3501132540"/>
                    </a:ext>
                  </a:extLst>
                </a:gridCol>
                <a:gridCol w="1645920">
                  <a:extLst>
                    <a:ext uri="{9D8B030D-6E8A-4147-A177-3AD203B41FA5}">
                      <a16:colId xmlns:a16="http://schemas.microsoft.com/office/drawing/2014/main" val="2432761303"/>
                    </a:ext>
                  </a:extLst>
                </a:gridCol>
              </a:tblGrid>
              <a:tr h="0">
                <a:tc>
                  <a:txBody>
                    <a:bodyPr/>
                    <a:lstStyle/>
                    <a:p>
                      <a:r>
                        <a:rPr lang="en-US" b="1" dirty="0">
                          <a:effectLst/>
                          <a:latin typeface="Arial" panose="020B0604020202020204" pitchFamily="34" charset="0"/>
                          <a:cs typeface="Arial" panose="020B0604020202020204" pitchFamily="34" charset="0"/>
                        </a:rPr>
                        <a:t> </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b="1">
                          <a:effectLst/>
                          <a:latin typeface="Arial" panose="020B0604020202020204" pitchFamily="34" charset="0"/>
                          <a:cs typeface="Arial" panose="020B0604020202020204" pitchFamily="34" charset="0"/>
                        </a:rPr>
                        <a:t>Bellman-Ford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vi-VN" b="1" dirty="0">
                          <a:effectLst/>
                          <a:latin typeface="Arial" panose="020B0604020202020204" pitchFamily="34" charset="0"/>
                          <a:cs typeface="Arial" panose="020B0604020202020204" pitchFamily="34" charset="0"/>
                        </a:rPr>
                        <a:t>Dijkstra </a:t>
                      </a:r>
                      <a:endParaRPr lang="en-US" b="1" dirty="0">
                        <a:effectLst/>
                        <a:latin typeface="Arial" panose="020B0604020202020204" pitchFamily="34" charset="0"/>
                        <a:cs typeface="Arial" panose="020B0604020202020204" pitchFamily="34" charset="0"/>
                      </a:endParaRPr>
                    </a:p>
                    <a:p>
                      <a:r>
                        <a:rPr lang="vi-VN" b="0" dirty="0">
                          <a:effectLst/>
                          <a:latin typeface="Arial" panose="020B0604020202020204" pitchFamily="34" charset="0"/>
                          <a:cs typeface="Arial" panose="020B0604020202020204" pitchFamily="34" charset="0"/>
                        </a:rPr>
                        <a:t>(cơ bản)</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vi-VN" b="1" dirty="0">
                          <a:effectLst/>
                          <a:latin typeface="Arial" panose="020B0604020202020204" pitchFamily="34" charset="0"/>
                          <a:cs typeface="Arial" panose="020B0604020202020204" pitchFamily="34" charset="0"/>
                        </a:rPr>
                        <a:t>Dijkstra </a:t>
                      </a:r>
                      <a:endParaRPr lang="en-US" b="1" dirty="0">
                        <a:effectLst/>
                        <a:latin typeface="Arial" panose="020B0604020202020204" pitchFamily="34" charset="0"/>
                        <a:cs typeface="Arial" panose="020B0604020202020204" pitchFamily="34" charset="0"/>
                      </a:endParaRPr>
                    </a:p>
                    <a:p>
                      <a:r>
                        <a:rPr lang="vi-VN" b="0" dirty="0">
                          <a:effectLst/>
                          <a:latin typeface="Arial" panose="020B0604020202020204" pitchFamily="34" charset="0"/>
                          <a:cs typeface="Arial" panose="020B0604020202020204" pitchFamily="34" charset="0"/>
                        </a:rPr>
                        <a:t>(trên đồ thị thưa)</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b="1">
                          <a:effectLst/>
                          <a:latin typeface="Arial" panose="020B0604020202020204" pitchFamily="34" charset="0"/>
                          <a:cs typeface="Arial" panose="020B0604020202020204" pitchFamily="34" charset="0"/>
                        </a:rPr>
                        <a:t>Floyd-Warshall</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67977116"/>
                  </a:ext>
                </a:extLst>
              </a:tr>
              <a:tr h="0">
                <a:tc>
                  <a:txBody>
                    <a:bodyPr/>
                    <a:lstStyle/>
                    <a:p>
                      <a:r>
                        <a:rPr lang="en-US">
                          <a:effectLst/>
                          <a:latin typeface="Arial" panose="020B0604020202020204" pitchFamily="34" charset="0"/>
                          <a:cs typeface="Arial" panose="020B0604020202020204" pitchFamily="34" charset="0"/>
                        </a:rPr>
                        <a:t>Bài toán giải quyết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vi-VN" dirty="0">
                          <a:effectLst/>
                          <a:latin typeface="Arial" panose="020B0604020202020204" pitchFamily="34" charset="0"/>
                          <a:cs typeface="Arial" panose="020B0604020202020204" pitchFamily="34" charset="0"/>
                        </a:rPr>
                        <a:t>Đường đi ngắn nhất </a:t>
                      </a:r>
                      <a:r>
                        <a:rPr lang="vi-VN" b="1" dirty="0">
                          <a:effectLst/>
                          <a:latin typeface="Arial" panose="020B0604020202020204" pitchFamily="34" charset="0"/>
                          <a:cs typeface="Arial" panose="020B0604020202020204" pitchFamily="34" charset="0"/>
                        </a:rPr>
                        <a:t>một nguồn</a:t>
                      </a:r>
                      <a:endParaRPr lang="vi-VN"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vi-VN">
                          <a:effectLst/>
                          <a:latin typeface="Arial" panose="020B0604020202020204" pitchFamily="34" charset="0"/>
                          <a:cs typeface="Arial" panose="020B0604020202020204" pitchFamily="34" charset="0"/>
                        </a:rPr>
                        <a:t>Đường đi ngắn nhất </a:t>
                      </a:r>
                      <a:r>
                        <a:rPr lang="vi-VN" b="1">
                          <a:effectLst/>
                          <a:latin typeface="Arial" panose="020B0604020202020204" pitchFamily="34" charset="0"/>
                          <a:cs typeface="Arial" panose="020B0604020202020204" pitchFamily="34" charset="0"/>
                        </a:rPr>
                        <a:t>một nguồn</a:t>
                      </a:r>
                      <a:endParaRPr lang="vi-VN">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vi-VN">
                          <a:effectLst/>
                          <a:latin typeface="Arial" panose="020B0604020202020204" pitchFamily="34" charset="0"/>
                          <a:cs typeface="Arial" panose="020B0604020202020204" pitchFamily="34" charset="0"/>
                        </a:rPr>
                        <a:t>Đường đi ngắn nhất </a:t>
                      </a:r>
                      <a:r>
                        <a:rPr lang="vi-VN" b="1">
                          <a:effectLst/>
                          <a:latin typeface="Arial" panose="020B0604020202020204" pitchFamily="34" charset="0"/>
                          <a:cs typeface="Arial" panose="020B0604020202020204" pitchFamily="34" charset="0"/>
                        </a:rPr>
                        <a:t>một nguồn</a:t>
                      </a:r>
                      <a:endParaRPr lang="vi-VN">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vi-VN">
                          <a:effectLst/>
                          <a:latin typeface="Arial" panose="020B0604020202020204" pitchFamily="34" charset="0"/>
                          <a:cs typeface="Arial" panose="020B0604020202020204" pitchFamily="34" charset="0"/>
                        </a:rPr>
                        <a:t>Đường đi ngắn nhất </a:t>
                      </a:r>
                      <a:r>
                        <a:rPr lang="vi-VN" b="1">
                          <a:effectLst/>
                          <a:latin typeface="Arial" panose="020B0604020202020204" pitchFamily="34" charset="0"/>
                          <a:cs typeface="Arial" panose="020B0604020202020204" pitchFamily="34" charset="0"/>
                        </a:rPr>
                        <a:t>mọi cặp đỉnh</a:t>
                      </a:r>
                      <a:endParaRPr lang="vi-VN">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8550418"/>
                  </a:ext>
                </a:extLst>
              </a:tr>
              <a:tr h="0">
                <a:tc>
                  <a:txBody>
                    <a:bodyPr/>
                    <a:lstStyle/>
                    <a:p>
                      <a:r>
                        <a:rPr lang="en-US">
                          <a:effectLst/>
                          <a:latin typeface="Arial" panose="020B0604020202020204" pitchFamily="34" charset="0"/>
                          <a:cs typeface="Arial" panose="020B0604020202020204" pitchFamily="34" charset="0"/>
                        </a:rPr>
                        <a:t>Độ phức tạp</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pt-BR" b="0" i="0" u="none" strike="noStrike" dirty="0">
                          <a:effectLst/>
                          <a:latin typeface="Arial" panose="020B0604020202020204" pitchFamily="34" charset="0"/>
                          <a:cs typeface="Arial" panose="020B0604020202020204" pitchFamily="34" charset="0"/>
                        </a:rPr>
                        <a:t>O(N∗M) </a:t>
                      </a:r>
                      <a:endParaRPr lang="pt-BR"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pt-BR" b="0" i="0" u="none" strike="noStrike" dirty="0">
                          <a:effectLst/>
                          <a:latin typeface="Arial" panose="020B0604020202020204" pitchFamily="34" charset="0"/>
                          <a:cs typeface="Arial" panose="020B0604020202020204" pitchFamily="34" charset="0"/>
                        </a:rPr>
                        <a:t>O(N</a:t>
                      </a:r>
                      <a:r>
                        <a:rPr lang="pt-BR" b="0" i="0" u="none" strike="noStrike" baseline="30000" dirty="0">
                          <a:effectLst/>
                          <a:latin typeface="Arial" panose="020B0604020202020204" pitchFamily="34" charset="0"/>
                          <a:cs typeface="Arial" panose="020B0604020202020204" pitchFamily="34" charset="0"/>
                        </a:rPr>
                        <a:t>2</a:t>
                      </a:r>
                      <a:r>
                        <a:rPr lang="pt-BR" b="0" i="0" u="none" strike="noStrike" dirty="0">
                          <a:effectLst/>
                          <a:latin typeface="Arial" panose="020B0604020202020204" pitchFamily="34" charset="0"/>
                          <a:cs typeface="Arial" panose="020B0604020202020204" pitchFamily="34" charset="0"/>
                        </a:rPr>
                        <a:t>+M)</a:t>
                      </a:r>
                      <a:endParaRPr lang="pt-BR"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en-US" b="0" i="0" u="none" strike="noStrike" dirty="0">
                          <a:effectLst/>
                          <a:latin typeface="Arial" panose="020B0604020202020204" pitchFamily="34" charset="0"/>
                          <a:cs typeface="Arial" panose="020B0604020202020204" pitchFamily="34" charset="0"/>
                        </a:rPr>
                        <a:t>O(</a:t>
                      </a:r>
                      <a:r>
                        <a:rPr lang="en-US" b="0" i="0" u="none" strike="noStrike" dirty="0" err="1">
                          <a:effectLst/>
                          <a:latin typeface="Arial" panose="020B0604020202020204" pitchFamily="34" charset="0"/>
                          <a:cs typeface="Arial" panose="020B0604020202020204" pitchFamily="34" charset="0"/>
                        </a:rPr>
                        <a:t>MlogN</a:t>
                      </a:r>
                      <a:r>
                        <a:rPr lang="en-US" b="0" i="0" u="none" strike="noStrike" dirty="0">
                          <a:effectLst/>
                          <a:latin typeface="Arial" panose="020B0604020202020204" pitchFamily="34" charset="0"/>
                          <a:cs typeface="Arial" panose="020B0604020202020204" pitchFamily="34" charset="0"/>
                        </a:rPr>
                        <a:t>)</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en-US" b="0" i="0" u="none" strike="noStrike" dirty="0">
                          <a:effectLst/>
                          <a:latin typeface="Arial" panose="020B0604020202020204" pitchFamily="34" charset="0"/>
                          <a:cs typeface="Arial" panose="020B0604020202020204" pitchFamily="34" charset="0"/>
                        </a:rPr>
                        <a:t>O(N</a:t>
                      </a:r>
                      <a:r>
                        <a:rPr lang="en-US" b="0" i="0" u="none" strike="noStrike" baseline="30000" dirty="0">
                          <a:effectLst/>
                          <a:latin typeface="Arial" panose="020B0604020202020204" pitchFamily="34" charset="0"/>
                          <a:cs typeface="Arial" panose="020B0604020202020204" pitchFamily="34" charset="0"/>
                        </a:rPr>
                        <a:t>3</a:t>
                      </a:r>
                      <a:r>
                        <a:rPr lang="en-US" b="0" i="0" u="none" strike="noStrike" dirty="0">
                          <a:effectLst/>
                          <a:latin typeface="Arial" panose="020B0604020202020204" pitchFamily="34" charset="0"/>
                          <a:cs typeface="Arial" panose="020B0604020202020204" pitchFamily="34" charset="0"/>
                        </a:rPr>
                        <a:t>)</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3587137347"/>
                  </a:ext>
                </a:extLst>
              </a:tr>
              <a:tr h="0">
                <a:tc>
                  <a:txBody>
                    <a:bodyPr/>
                    <a:lstStyle/>
                    <a:p>
                      <a:r>
                        <a:rPr lang="vi-VN">
                          <a:effectLst/>
                          <a:latin typeface="Arial" panose="020B0604020202020204" pitchFamily="34" charset="0"/>
                          <a:cs typeface="Arial" panose="020B0604020202020204" pitchFamily="34" charset="0"/>
                        </a:rPr>
                        <a:t>Sử dụng được cho trọng số âm</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Có</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Không</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dirty="0" err="1">
                          <a:effectLst/>
                          <a:latin typeface="Arial" panose="020B0604020202020204" pitchFamily="34" charset="0"/>
                          <a:cs typeface="Arial" panose="020B0604020202020204" pitchFamily="34" charset="0"/>
                        </a:rPr>
                        <a:t>Không</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Có</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76178993"/>
                  </a:ext>
                </a:extLst>
              </a:tr>
              <a:tr h="0">
                <a:tc>
                  <a:txBody>
                    <a:bodyPr/>
                    <a:lstStyle/>
                    <a:p>
                      <a:r>
                        <a:rPr lang="vi-VN">
                          <a:effectLst/>
                          <a:latin typeface="Arial" panose="020B0604020202020204" pitchFamily="34" charset="0"/>
                          <a:cs typeface="Arial" panose="020B0604020202020204" pitchFamily="34" charset="0"/>
                        </a:rPr>
                        <a:t>Tìm được chu trình âm</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en-US">
                          <a:effectLst/>
                          <a:latin typeface="Arial" panose="020B0604020202020204" pitchFamily="34" charset="0"/>
                          <a:cs typeface="Arial" panose="020B0604020202020204" pitchFamily="34" charset="0"/>
                        </a:rPr>
                        <a:t>Có</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en-US">
                          <a:effectLst/>
                          <a:latin typeface="Arial" panose="020B0604020202020204" pitchFamily="34" charset="0"/>
                          <a:cs typeface="Arial" panose="020B0604020202020204" pitchFamily="34" charset="0"/>
                        </a:rPr>
                        <a:t>Không</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en-US" dirty="0" err="1">
                          <a:effectLst/>
                          <a:latin typeface="Arial" panose="020B0604020202020204" pitchFamily="34" charset="0"/>
                          <a:cs typeface="Arial" panose="020B0604020202020204" pitchFamily="34" charset="0"/>
                        </a:rPr>
                        <a:t>Không</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tc>
                  <a:txBody>
                    <a:bodyPr/>
                    <a:lstStyle/>
                    <a:p>
                      <a:r>
                        <a:rPr lang="en-US" dirty="0" err="1">
                          <a:effectLst/>
                          <a:latin typeface="Arial" panose="020B0604020202020204" pitchFamily="34" charset="0"/>
                          <a:cs typeface="Arial" panose="020B0604020202020204" pitchFamily="34" charset="0"/>
                        </a:rPr>
                        <a:t>Không</a:t>
                      </a:r>
                      <a:endParaRPr lang="en-US" dirty="0">
                        <a:effectLst/>
                        <a:latin typeface="Arial" panose="020B0604020202020204" pitchFamily="34" charset="0"/>
                        <a:cs typeface="Arial" panose="020B0604020202020204" pitchFamily="34" charset="0"/>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2912267527"/>
                  </a:ext>
                </a:extLst>
              </a:tr>
            </a:tbl>
          </a:graphicData>
        </a:graphic>
      </p:graphicFrame>
    </p:spTree>
    <p:extLst>
      <p:ext uri="{BB962C8B-B14F-4D97-AF65-F5344CB8AC3E}">
        <p14:creationId xmlns:p14="http://schemas.microsoft.com/office/powerpoint/2010/main" val="4001534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7B68E1-E7B9-46A9-883B-5EA801BFD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 y="0"/>
            <a:ext cx="9144000" cy="6120384"/>
          </a:xfrm>
          <a:prstGeom prst="rect">
            <a:avLst/>
          </a:prstGeom>
        </p:spPr>
      </p:pic>
      <p:sp>
        <p:nvSpPr>
          <p:cNvPr id="10" name="Rectangle 9"/>
          <p:cNvSpPr/>
          <p:nvPr/>
        </p:nvSpPr>
        <p:spPr>
          <a:xfrm flipH="1">
            <a:off x="0" y="1535574"/>
            <a:ext cx="9144000" cy="18934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73312"/>
            <a:ext cx="7924800" cy="1384995"/>
          </a:xfrm>
          <a:prstGeom prst="rect">
            <a:avLst/>
          </a:prstGeom>
          <a:noFill/>
        </p:spPr>
        <p:txBody>
          <a:bodyPr wrap="square" rtlCol="0">
            <a:spAutoFit/>
          </a:bodyPr>
          <a:lstStyle/>
          <a:p>
            <a:r>
              <a:rPr lang="en-US" sz="4000" dirty="0">
                <a:solidFill>
                  <a:srgbClr val="0070C0"/>
                </a:solidFill>
              </a:rPr>
              <a:t>4.6- </a:t>
            </a:r>
            <a:r>
              <a:rPr lang="en-US" sz="4000" dirty="0" err="1">
                <a:solidFill>
                  <a:srgbClr val="0070C0"/>
                </a:solidFill>
              </a:rPr>
              <a:t>Bài</a:t>
            </a:r>
            <a:r>
              <a:rPr lang="en-US" sz="4000" dirty="0">
                <a:solidFill>
                  <a:srgbClr val="0070C0"/>
                </a:solidFill>
              </a:rPr>
              <a:t> </a:t>
            </a:r>
            <a:r>
              <a:rPr lang="en-US" sz="4000" dirty="0" err="1">
                <a:solidFill>
                  <a:srgbClr val="0070C0"/>
                </a:solidFill>
              </a:rPr>
              <a:t>tập</a:t>
            </a:r>
            <a:r>
              <a:rPr lang="en-US" sz="4000" dirty="0">
                <a:solidFill>
                  <a:srgbClr val="0070C0"/>
                </a:solidFill>
              </a:rPr>
              <a:t> </a:t>
            </a:r>
            <a:r>
              <a:rPr lang="en-US" sz="4000" dirty="0" err="1">
                <a:solidFill>
                  <a:srgbClr val="0070C0"/>
                </a:solidFill>
              </a:rPr>
              <a:t>rèn</a:t>
            </a:r>
            <a:r>
              <a:rPr lang="en-US" sz="4000" dirty="0">
                <a:solidFill>
                  <a:srgbClr val="0070C0"/>
                </a:solidFill>
              </a:rPr>
              <a:t> </a:t>
            </a:r>
            <a:r>
              <a:rPr lang="en-US" sz="4000" dirty="0" err="1">
                <a:solidFill>
                  <a:srgbClr val="0070C0"/>
                </a:solidFill>
              </a:rPr>
              <a:t>luyện</a:t>
            </a:r>
            <a:endParaRPr lang="en-US" sz="4000" dirty="0">
              <a:solidFill>
                <a:srgbClr val="0070C0"/>
              </a:solidFill>
            </a:endParaRPr>
          </a:p>
          <a:p>
            <a:r>
              <a:rPr lang="en-US" sz="4400" b="1" dirty="0">
                <a:solidFill>
                  <a:srgbClr val="0070C0"/>
                </a:solidFill>
                <a:latin typeface="Arial" panose="020B0604020202020204" pitchFamily="34" charset="0"/>
                <a:cs typeface="Arial" panose="020B0604020202020204" pitchFamily="34" charset="0"/>
              </a:rPr>
              <a:t>CH</a:t>
            </a:r>
            <a:r>
              <a:rPr lang="vi-VN" sz="4400" b="1" dirty="0">
                <a:solidFill>
                  <a:srgbClr val="0070C0"/>
                </a:solidFill>
                <a:latin typeface="Arial" panose="020B0604020202020204" pitchFamily="34" charset="0"/>
                <a:cs typeface="Arial" panose="020B0604020202020204" pitchFamily="34" charset="0"/>
              </a:rPr>
              <a:t>Ư</a:t>
            </a:r>
            <a:r>
              <a:rPr lang="en-US" sz="4400" b="1" dirty="0">
                <a:solidFill>
                  <a:srgbClr val="0070C0"/>
                </a:solidFill>
                <a:latin typeface="Arial" panose="020B0604020202020204" pitchFamily="34" charset="0"/>
                <a:cs typeface="Arial" panose="020B0604020202020204" pitchFamily="34" charset="0"/>
              </a:rPr>
              <a:t>ƠNG 4</a:t>
            </a:r>
            <a:endParaRPr lang="en-GB"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986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335756"/>
            <a:ext cx="6553200" cy="1219200"/>
          </a:xfrm>
          <a:prstGeom prst="rect">
            <a:avLst/>
          </a:prstGeom>
        </p:spPr>
        <p:txBody>
          <a:bodyPr vert="horz" wrap="square" lIns="91440" tIns="45720" rIns="91440" bIns="45720" numCol="1" rtlCol="0" anchor="ctr" anchorCtr="0" compatLnSpc="1">
            <a:prstTxWarp prst="textNoShape">
              <a:avLst/>
            </a:prstTxWarp>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defRPr/>
            </a:pPr>
            <a:r>
              <a:rPr lang="en-US" altLang="zh-TW" sz="3600" dirty="0">
                <a:solidFill>
                  <a:srgbClr val="7030A0"/>
                </a:solidFill>
                <a:latin typeface="Arial" panose="020B0604020202020204" pitchFamily="34" charset="0"/>
                <a:cs typeface="Arial" panose="020B0604020202020204" pitchFamily="34" charset="0"/>
              </a:rPr>
              <a:t>4.6 - </a:t>
            </a:r>
            <a:r>
              <a:rPr lang="en-US" altLang="zh-TW" sz="3600" dirty="0" err="1">
                <a:solidFill>
                  <a:srgbClr val="7030A0"/>
                </a:solidFill>
                <a:latin typeface="Arial" panose="020B0604020202020204" pitchFamily="34" charset="0"/>
                <a:cs typeface="Arial" panose="020B0604020202020204" pitchFamily="34" charset="0"/>
              </a:rPr>
              <a:t>Bài</a:t>
            </a:r>
            <a:r>
              <a:rPr lang="en-US" altLang="zh-TW" sz="3600" dirty="0">
                <a:solidFill>
                  <a:srgbClr val="7030A0"/>
                </a:solidFill>
                <a:latin typeface="Arial" panose="020B0604020202020204" pitchFamily="34" charset="0"/>
                <a:cs typeface="Arial" panose="020B0604020202020204" pitchFamily="34" charset="0"/>
              </a:rPr>
              <a:t> </a:t>
            </a:r>
            <a:r>
              <a:rPr lang="en-US" altLang="zh-TW" sz="3600" dirty="0" err="1">
                <a:solidFill>
                  <a:srgbClr val="7030A0"/>
                </a:solidFill>
                <a:latin typeface="Arial" panose="020B0604020202020204" pitchFamily="34" charset="0"/>
                <a:cs typeface="Arial" panose="020B0604020202020204" pitchFamily="34" charset="0"/>
              </a:rPr>
              <a:t>tập</a:t>
            </a:r>
            <a:r>
              <a:rPr lang="en-US" altLang="zh-TW" sz="3600" dirty="0">
                <a:solidFill>
                  <a:srgbClr val="7030A0"/>
                </a:solidFill>
                <a:latin typeface="Arial" panose="020B0604020202020204" pitchFamily="34" charset="0"/>
                <a:cs typeface="Arial" panose="020B0604020202020204" pitchFamily="34" charset="0"/>
              </a:rPr>
              <a:t> </a:t>
            </a:r>
            <a:r>
              <a:rPr lang="en-US" altLang="zh-TW" sz="3600" dirty="0" err="1">
                <a:solidFill>
                  <a:srgbClr val="7030A0"/>
                </a:solidFill>
                <a:latin typeface="Arial" panose="020B0604020202020204" pitchFamily="34" charset="0"/>
                <a:cs typeface="Arial" panose="020B0604020202020204" pitchFamily="34" charset="0"/>
              </a:rPr>
              <a:t>ch</a:t>
            </a:r>
            <a:r>
              <a:rPr lang="vi-VN" altLang="zh-TW" sz="3600" dirty="0">
                <a:solidFill>
                  <a:srgbClr val="7030A0"/>
                </a:solidFill>
                <a:latin typeface="Arial" panose="020B0604020202020204" pitchFamily="34" charset="0"/>
                <a:cs typeface="Arial" panose="020B0604020202020204" pitchFamily="34" charset="0"/>
              </a:rPr>
              <a:t>ư</a:t>
            </a:r>
            <a:r>
              <a:rPr lang="en-US" altLang="zh-TW" sz="3600" dirty="0" err="1">
                <a:solidFill>
                  <a:srgbClr val="7030A0"/>
                </a:solidFill>
                <a:latin typeface="Arial" panose="020B0604020202020204" pitchFamily="34" charset="0"/>
                <a:cs typeface="Arial" panose="020B0604020202020204" pitchFamily="34" charset="0"/>
              </a:rPr>
              <a:t>ơng</a:t>
            </a:r>
            <a:r>
              <a:rPr lang="en-US" altLang="zh-TW" sz="3600" dirty="0">
                <a:solidFill>
                  <a:srgbClr val="7030A0"/>
                </a:solidFill>
                <a:latin typeface="Arial" panose="020B0604020202020204" pitchFamily="34" charset="0"/>
                <a:cs typeface="Arial" panose="020B0604020202020204" pitchFamily="34" charset="0"/>
              </a:rPr>
              <a:t> 4</a:t>
            </a:r>
          </a:p>
          <a:p>
            <a:pPr>
              <a:lnSpc>
                <a:spcPct val="150000"/>
              </a:lnSpc>
              <a:defRPr/>
            </a:pPr>
            <a:r>
              <a:rPr lang="en-US" altLang="zh-TW" sz="4100" b="1" dirty="0">
                <a:solidFill>
                  <a:srgbClr val="7030A0"/>
                </a:solidFill>
                <a:latin typeface="Arial" panose="020B0604020202020204" pitchFamily="34" charset="0"/>
                <a:cs typeface="Arial" panose="020B0604020202020204" pitchFamily="34" charset="0"/>
              </a:rPr>
              <a:t>CÂU HỎI</a:t>
            </a:r>
            <a:endParaRPr lang="zh-TW" altLang="en-US" sz="4100" b="1" dirty="0">
              <a:solidFill>
                <a:srgbClr val="7030A0"/>
              </a:solidFill>
              <a:latin typeface="Arial" panose="020B0604020202020204" pitchFamily="34" charset="0"/>
              <a:cs typeface="Arial" panose="020B0604020202020204" pitchFamily="34" charset="0"/>
            </a:endParaRPr>
          </a:p>
        </p:txBody>
      </p:sp>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Content Placeholder 2">
            <a:extLst>
              <a:ext uri="{FF2B5EF4-FFF2-40B4-BE49-F238E27FC236}">
                <a16:creationId xmlns:a16="http://schemas.microsoft.com/office/drawing/2014/main" id="{6FB75A06-A1F2-42CE-A8EA-8A4546AEE892}"/>
              </a:ext>
            </a:extLst>
          </p:cNvPr>
          <p:cNvSpPr txBox="1">
            <a:spLocks/>
          </p:cNvSpPr>
          <p:nvPr/>
        </p:nvSpPr>
        <p:spPr>
          <a:xfrm>
            <a:off x="457200" y="1828800"/>
            <a:ext cx="8382000" cy="434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1: </a:t>
            </a:r>
            <a:r>
              <a:rPr lang="en-US" sz="2500" dirty="0" err="1"/>
              <a:t>Đường</a:t>
            </a:r>
            <a:r>
              <a:rPr lang="en-US" sz="2500" dirty="0"/>
              <a:t> </a:t>
            </a:r>
            <a:r>
              <a:rPr lang="en-US" sz="2500" dirty="0" err="1"/>
              <a:t>đi</a:t>
            </a:r>
            <a:r>
              <a:rPr lang="en-US" sz="2500" dirty="0"/>
              <a:t> </a:t>
            </a:r>
            <a:r>
              <a:rPr lang="en-US" sz="2500" dirty="0" err="1"/>
              <a:t>và</a:t>
            </a:r>
            <a:r>
              <a:rPr lang="en-US" sz="2500" dirty="0"/>
              <a:t> </a:t>
            </a:r>
            <a:r>
              <a:rPr lang="en-US" sz="2500" dirty="0" err="1"/>
              <a:t>đường</a:t>
            </a:r>
            <a:r>
              <a:rPr lang="en-US" sz="2500" dirty="0"/>
              <a:t> </a:t>
            </a:r>
            <a:r>
              <a:rPr lang="en-US" sz="2500" dirty="0" err="1"/>
              <a:t>đi</a:t>
            </a:r>
            <a:r>
              <a:rPr lang="en-US" sz="2500" dirty="0"/>
              <a:t> </a:t>
            </a:r>
            <a:r>
              <a:rPr lang="en-US" sz="2500" dirty="0" err="1"/>
              <a:t>ngắn</a:t>
            </a:r>
            <a:r>
              <a:rPr lang="en-US" sz="2500" dirty="0"/>
              <a:t> </a:t>
            </a:r>
            <a:r>
              <a:rPr lang="en-US" sz="2500" dirty="0" err="1"/>
              <a:t>nhất</a:t>
            </a:r>
            <a:r>
              <a:rPr lang="en-US" sz="2500" dirty="0"/>
              <a:t> </a:t>
            </a:r>
            <a:r>
              <a:rPr lang="en-US" sz="2500" dirty="0" err="1"/>
              <a:t>là</a:t>
            </a:r>
            <a:r>
              <a:rPr lang="en-US" sz="2500" dirty="0"/>
              <a:t> </a:t>
            </a:r>
            <a:r>
              <a:rPr lang="en-US" sz="2500" dirty="0" err="1"/>
              <a:t>gì</a:t>
            </a:r>
            <a:r>
              <a:rPr lang="en-US" sz="2500" dirty="0"/>
              <a:t>? Cho </a:t>
            </a:r>
            <a:r>
              <a:rPr lang="en-US" sz="2500" dirty="0" err="1"/>
              <a:t>ví</a:t>
            </a:r>
            <a:r>
              <a:rPr lang="en-US" sz="2500" dirty="0"/>
              <a:t> </a:t>
            </a:r>
            <a:r>
              <a:rPr lang="en-US" sz="2500" dirty="0" err="1"/>
              <a:t>dụ</a:t>
            </a:r>
            <a:r>
              <a:rPr lang="en-US" sz="2500" dirty="0"/>
              <a:t>? Có </a:t>
            </a:r>
            <a:r>
              <a:rPr lang="en-US" sz="2500" dirty="0" err="1"/>
              <a:t>các</a:t>
            </a:r>
            <a:r>
              <a:rPr lang="en-US" sz="2500" dirty="0"/>
              <a:t> chu </a:t>
            </a:r>
            <a:r>
              <a:rPr lang="en-US" sz="2500" dirty="0" err="1"/>
              <a:t>trình</a:t>
            </a:r>
            <a:r>
              <a:rPr lang="en-US" sz="2500" dirty="0"/>
              <a:t> </a:t>
            </a:r>
            <a:r>
              <a:rPr lang="en-US" sz="2500" dirty="0" err="1"/>
              <a:t>nào</a:t>
            </a:r>
            <a:r>
              <a:rPr lang="en-US" sz="2500" dirty="0"/>
              <a:t> </a:t>
            </a:r>
            <a:r>
              <a:rPr lang="en-US" sz="2500" dirty="0" err="1"/>
              <a:t>trong</a:t>
            </a:r>
            <a:r>
              <a:rPr lang="en-US" sz="2500" dirty="0"/>
              <a:t> </a:t>
            </a:r>
            <a:r>
              <a:rPr lang="en-US" sz="2500" dirty="0" err="1"/>
              <a:t>đồ</a:t>
            </a:r>
            <a:r>
              <a:rPr lang="en-US" sz="2500" dirty="0"/>
              <a:t> </a:t>
            </a:r>
            <a:r>
              <a:rPr lang="en-US" sz="2500" dirty="0" err="1"/>
              <a:t>thị</a:t>
            </a:r>
            <a:r>
              <a:rPr lang="en-US" sz="2500" dirty="0"/>
              <a:t>? </a:t>
            </a:r>
            <a:endParaRPr lang="en-US" sz="2500" b="1" dirty="0">
              <a:solidFill>
                <a:srgbClr val="0070C0"/>
              </a:solidFill>
            </a:endParaRP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2: </a:t>
            </a:r>
            <a:r>
              <a:rPr lang="en-US" sz="2500" dirty="0"/>
              <a:t>Có </a:t>
            </a:r>
            <a:r>
              <a:rPr lang="en-US" sz="2500" dirty="0" err="1"/>
              <a:t>mấy</a:t>
            </a:r>
            <a:r>
              <a:rPr lang="en-US" sz="2500" dirty="0"/>
              <a:t> </a:t>
            </a:r>
            <a:r>
              <a:rPr lang="en-US" sz="2500" dirty="0" err="1"/>
              <a:t>loại</a:t>
            </a:r>
            <a:r>
              <a:rPr lang="en-US" sz="2500" dirty="0"/>
              <a:t> </a:t>
            </a:r>
            <a:r>
              <a:rPr lang="en-US" sz="2500" dirty="0" err="1"/>
              <a:t>bài</a:t>
            </a:r>
            <a:r>
              <a:rPr lang="en-US" sz="2500" dirty="0"/>
              <a:t> </a:t>
            </a:r>
            <a:r>
              <a:rPr lang="en-US" sz="2500" dirty="0" err="1"/>
              <a:t>toán</a:t>
            </a:r>
            <a:r>
              <a:rPr lang="en-US" sz="2500" dirty="0"/>
              <a:t> </a:t>
            </a:r>
            <a:r>
              <a:rPr lang="en-US" sz="2500" dirty="0" err="1"/>
              <a:t>cơ</a:t>
            </a:r>
            <a:r>
              <a:rPr lang="en-US" sz="2500" dirty="0"/>
              <a:t> bản </a:t>
            </a:r>
            <a:r>
              <a:rPr lang="en-US" sz="2500" dirty="0" err="1"/>
              <a:t>tìm</a:t>
            </a:r>
            <a:r>
              <a:rPr lang="en-US" sz="2500" dirty="0"/>
              <a:t> </a:t>
            </a:r>
            <a:r>
              <a:rPr lang="en-US" sz="2500" dirty="0" err="1"/>
              <a:t>đường</a:t>
            </a:r>
            <a:r>
              <a:rPr lang="en-US" sz="2500" dirty="0"/>
              <a:t> </a:t>
            </a:r>
            <a:r>
              <a:rPr lang="en-US" sz="2500" dirty="0" err="1"/>
              <a:t>đi</a:t>
            </a:r>
            <a:r>
              <a:rPr lang="en-US" sz="2500" dirty="0"/>
              <a:t> </a:t>
            </a:r>
            <a:r>
              <a:rPr lang="en-US" sz="2500" dirty="0" err="1"/>
              <a:t>ngắn</a:t>
            </a:r>
            <a:r>
              <a:rPr lang="en-US" sz="2500" dirty="0"/>
              <a:t> </a:t>
            </a:r>
            <a:r>
              <a:rPr lang="en-US" sz="2500" dirty="0" err="1"/>
              <a:t>nhất</a:t>
            </a:r>
            <a:r>
              <a:rPr lang="en-US" sz="2500" dirty="0"/>
              <a:t>? </a:t>
            </a:r>
            <a:r>
              <a:rPr lang="en-US" sz="2500" dirty="0" err="1"/>
              <a:t>Hãy</a:t>
            </a:r>
            <a:r>
              <a:rPr lang="en-US" sz="2500" dirty="0"/>
              <a:t> </a:t>
            </a:r>
            <a:r>
              <a:rPr lang="en-US" sz="2500" dirty="0" err="1"/>
              <a:t>mô</a:t>
            </a:r>
            <a:r>
              <a:rPr lang="en-US" sz="2500" dirty="0"/>
              <a:t> </a:t>
            </a:r>
            <a:r>
              <a:rPr lang="en-US" sz="2500" dirty="0" err="1"/>
              <a:t>tả</a:t>
            </a:r>
            <a:r>
              <a:rPr lang="en-US" sz="2500" dirty="0"/>
              <a:t> </a:t>
            </a:r>
            <a:r>
              <a:rPr lang="en-US" sz="2500" dirty="0" err="1"/>
              <a:t>các</a:t>
            </a:r>
            <a:r>
              <a:rPr lang="en-US" sz="2500" dirty="0"/>
              <a:t> </a:t>
            </a:r>
            <a:r>
              <a:rPr lang="en-US" sz="2500" dirty="0" err="1"/>
              <a:t>bài</a:t>
            </a:r>
            <a:r>
              <a:rPr lang="en-US" sz="2500" dirty="0"/>
              <a:t> </a:t>
            </a:r>
            <a:r>
              <a:rPr lang="en-US" sz="2500" dirty="0" err="1"/>
              <a:t>toán</a:t>
            </a:r>
            <a:r>
              <a:rPr lang="en-US" sz="2500" dirty="0"/>
              <a:t> </a:t>
            </a:r>
            <a:r>
              <a:rPr lang="en-US" sz="2500" dirty="0" err="1"/>
              <a:t>đó</a:t>
            </a:r>
            <a:r>
              <a:rPr lang="en-US" sz="2500" dirty="0"/>
              <a:t>?</a:t>
            </a: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3: </a:t>
            </a:r>
            <a:r>
              <a:rPr lang="en-US" sz="2500" dirty="0" err="1"/>
              <a:t>Hãy</a:t>
            </a:r>
            <a:r>
              <a:rPr lang="en-US" sz="2500" dirty="0"/>
              <a:t> </a:t>
            </a:r>
            <a:r>
              <a:rPr lang="en-US" sz="2500" dirty="0" err="1"/>
              <a:t>cho</a:t>
            </a:r>
            <a:r>
              <a:rPr lang="en-US" sz="2500" dirty="0"/>
              <a:t> </a:t>
            </a:r>
            <a:r>
              <a:rPr lang="en-US" sz="2500" dirty="0" err="1"/>
              <a:t>ví</a:t>
            </a:r>
            <a:r>
              <a:rPr lang="en-US" sz="2500" dirty="0"/>
              <a:t> </a:t>
            </a:r>
            <a:r>
              <a:rPr lang="en-US" sz="2500" dirty="0" err="1"/>
              <a:t>dụ</a:t>
            </a:r>
            <a:r>
              <a:rPr lang="en-US" sz="2500" dirty="0"/>
              <a:t> </a:t>
            </a:r>
            <a:r>
              <a:rPr lang="en-US" sz="2500" dirty="0" err="1"/>
              <a:t>về</a:t>
            </a:r>
            <a:r>
              <a:rPr lang="en-US" sz="2500" dirty="0"/>
              <a:t> </a:t>
            </a:r>
            <a:r>
              <a:rPr lang="en-US" sz="2500" dirty="0" err="1"/>
              <a:t>ứng</a:t>
            </a:r>
            <a:r>
              <a:rPr lang="en-US" sz="2500" dirty="0"/>
              <a:t> </a:t>
            </a:r>
            <a:r>
              <a:rPr lang="en-US" sz="2500" dirty="0" err="1"/>
              <a:t>dụng</a:t>
            </a:r>
            <a:r>
              <a:rPr lang="en-US" sz="2500" dirty="0"/>
              <a:t> </a:t>
            </a:r>
            <a:r>
              <a:rPr lang="en-US" sz="2500" dirty="0" err="1"/>
              <a:t>trong</a:t>
            </a:r>
            <a:r>
              <a:rPr lang="en-US" sz="2500" dirty="0"/>
              <a:t> </a:t>
            </a:r>
            <a:r>
              <a:rPr lang="en-US" sz="2500" dirty="0" err="1"/>
              <a:t>thực</a:t>
            </a:r>
            <a:r>
              <a:rPr lang="en-US" sz="2500" dirty="0"/>
              <a:t> </a:t>
            </a:r>
            <a:r>
              <a:rPr lang="en-US" sz="2500" dirty="0" err="1"/>
              <a:t>tế</a:t>
            </a:r>
            <a:r>
              <a:rPr lang="en-US" sz="2500" dirty="0"/>
              <a:t> </a:t>
            </a:r>
            <a:r>
              <a:rPr lang="en-US" sz="2500" dirty="0" err="1"/>
              <a:t>của</a:t>
            </a:r>
            <a:r>
              <a:rPr lang="en-US" sz="2500" dirty="0"/>
              <a:t> </a:t>
            </a:r>
            <a:r>
              <a:rPr lang="en-US" sz="2500" dirty="0" err="1"/>
              <a:t>bài</a:t>
            </a:r>
            <a:r>
              <a:rPr lang="en-US" sz="2500" dirty="0"/>
              <a:t> </a:t>
            </a:r>
            <a:r>
              <a:rPr lang="en-US" sz="2500" dirty="0" err="1"/>
              <a:t>toán</a:t>
            </a:r>
            <a:r>
              <a:rPr lang="en-US" sz="2500" dirty="0"/>
              <a:t> </a:t>
            </a:r>
            <a:r>
              <a:rPr lang="en-US" sz="2500" dirty="0" err="1"/>
              <a:t>tìm</a:t>
            </a:r>
            <a:r>
              <a:rPr lang="en-US" sz="2500" dirty="0"/>
              <a:t> </a:t>
            </a:r>
            <a:r>
              <a:rPr lang="en-US" sz="2500" dirty="0" err="1"/>
              <a:t>đường</a:t>
            </a:r>
            <a:r>
              <a:rPr lang="en-US" sz="2500" dirty="0"/>
              <a:t> </a:t>
            </a:r>
            <a:r>
              <a:rPr lang="en-US" sz="2500" dirty="0" err="1"/>
              <a:t>đi</a:t>
            </a:r>
            <a:r>
              <a:rPr lang="en-US" sz="2500" dirty="0"/>
              <a:t> </a:t>
            </a:r>
            <a:r>
              <a:rPr lang="en-US" sz="2500" dirty="0" err="1"/>
              <a:t>ngắn</a:t>
            </a:r>
            <a:r>
              <a:rPr lang="en-US" sz="2500" dirty="0"/>
              <a:t> </a:t>
            </a:r>
            <a:r>
              <a:rPr lang="en-US" sz="2500" dirty="0" err="1"/>
              <a:t>nhất</a:t>
            </a:r>
            <a:r>
              <a:rPr lang="en-US" sz="2500" dirty="0"/>
              <a:t>, </a:t>
            </a:r>
            <a:r>
              <a:rPr lang="en-US" sz="2500" dirty="0" err="1"/>
              <a:t>mô</a:t>
            </a:r>
            <a:r>
              <a:rPr lang="en-US" sz="2500" dirty="0"/>
              <a:t> </a:t>
            </a:r>
            <a:r>
              <a:rPr lang="en-US" sz="2500" dirty="0" err="1"/>
              <a:t>tả</a:t>
            </a:r>
            <a:r>
              <a:rPr lang="en-US" sz="2500" dirty="0"/>
              <a:t> </a:t>
            </a:r>
            <a:r>
              <a:rPr lang="en-US" sz="2500" dirty="0" err="1"/>
              <a:t>bài</a:t>
            </a:r>
            <a:r>
              <a:rPr lang="en-US" sz="2500" dirty="0"/>
              <a:t> </a:t>
            </a:r>
            <a:r>
              <a:rPr lang="en-US" sz="2500" dirty="0" err="1"/>
              <a:t>toán</a:t>
            </a:r>
            <a:r>
              <a:rPr lang="en-US" sz="2500" dirty="0"/>
              <a:t> </a:t>
            </a:r>
            <a:r>
              <a:rPr lang="en-US" sz="2500" dirty="0" err="1"/>
              <a:t>đó</a:t>
            </a:r>
            <a:r>
              <a:rPr lang="en-US" sz="2500" dirty="0"/>
              <a:t> </a:t>
            </a:r>
            <a:r>
              <a:rPr lang="en-US" sz="2500" dirty="0" err="1"/>
              <a:t>theo</a:t>
            </a:r>
            <a:r>
              <a:rPr lang="en-US" sz="2500" dirty="0"/>
              <a:t> </a:t>
            </a:r>
            <a:r>
              <a:rPr lang="en-US" sz="2500" dirty="0" err="1"/>
              <a:t>cách</a:t>
            </a:r>
            <a:r>
              <a:rPr lang="en-US" sz="2500" dirty="0"/>
              <a:t> </a:t>
            </a:r>
            <a:r>
              <a:rPr lang="en-US" sz="2500" dirty="0" err="1"/>
              <a:t>hiểu</a:t>
            </a:r>
            <a:r>
              <a:rPr lang="en-US" sz="2500" dirty="0"/>
              <a:t> </a:t>
            </a:r>
            <a:r>
              <a:rPr lang="en-US" sz="2500" dirty="0" err="1"/>
              <a:t>của</a:t>
            </a:r>
            <a:r>
              <a:rPr lang="en-US" sz="2500" dirty="0"/>
              <a:t> bản </a:t>
            </a:r>
            <a:r>
              <a:rPr lang="en-US" sz="2500" dirty="0" err="1"/>
              <a:t>thân</a:t>
            </a:r>
            <a:r>
              <a:rPr lang="en-US" sz="2500" dirty="0"/>
              <a:t>?</a:t>
            </a:r>
          </a:p>
          <a:p>
            <a:pPr marL="731484" indent="-731484" algn="just">
              <a:lnSpc>
                <a:spcPct val="100000"/>
              </a:lnSpc>
              <a:spcBef>
                <a:spcPts val="0"/>
              </a:spcBef>
              <a:buFont typeface="Wingdings" panose="05000000000000000000" pitchFamily="2" charset="2"/>
              <a:buChar char="&amp;"/>
            </a:pPr>
            <a:endParaRPr lang="en-US" sz="2500" dirty="0"/>
          </a:p>
        </p:txBody>
      </p:sp>
    </p:spTree>
    <p:extLst>
      <p:ext uri="{BB962C8B-B14F-4D97-AF65-F5344CB8AC3E}">
        <p14:creationId xmlns:p14="http://schemas.microsoft.com/office/powerpoint/2010/main" val="1427800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533400"/>
            <a:ext cx="4724400" cy="707886"/>
          </a:xfrm>
          <a:prstGeom prst="rect">
            <a:avLst/>
          </a:prstGeom>
        </p:spPr>
        <p:txBody>
          <a:bodyPr wrap="square">
            <a:spAutoFit/>
          </a:bodyPr>
          <a:lstStyle/>
          <a:p>
            <a:r>
              <a:rPr lang="en-US" altLang="zh-TW" sz="4000" dirty="0" err="1">
                <a:solidFill>
                  <a:srgbClr val="7030A0"/>
                </a:solidFill>
              </a:rPr>
              <a:t>Tài</a:t>
            </a:r>
            <a:r>
              <a:rPr lang="en-US" altLang="zh-TW" sz="4000" dirty="0">
                <a:solidFill>
                  <a:srgbClr val="7030A0"/>
                </a:solidFill>
              </a:rPr>
              <a:t> </a:t>
            </a:r>
            <a:r>
              <a:rPr lang="en-US" altLang="zh-TW" sz="4000" dirty="0" err="1">
                <a:solidFill>
                  <a:srgbClr val="7030A0"/>
                </a:solidFill>
              </a:rPr>
              <a:t>liệu</a:t>
            </a:r>
            <a:r>
              <a:rPr lang="en-US" altLang="zh-TW" sz="4000" dirty="0">
                <a:solidFill>
                  <a:srgbClr val="7030A0"/>
                </a:solidFill>
              </a:rPr>
              <a:t> </a:t>
            </a:r>
            <a:r>
              <a:rPr lang="en-US" altLang="zh-TW" sz="4000" dirty="0" err="1">
                <a:solidFill>
                  <a:srgbClr val="7030A0"/>
                </a:solidFill>
              </a:rPr>
              <a:t>tham</a:t>
            </a:r>
            <a:r>
              <a:rPr lang="en-US" altLang="zh-TW" sz="4000" dirty="0">
                <a:solidFill>
                  <a:srgbClr val="7030A0"/>
                </a:solidFill>
              </a:rPr>
              <a:t> </a:t>
            </a:r>
            <a:r>
              <a:rPr lang="en-US" altLang="zh-TW" sz="4000" dirty="0" err="1">
                <a:solidFill>
                  <a:srgbClr val="7030A0"/>
                </a:solidFill>
              </a:rPr>
              <a:t>khảo</a:t>
            </a:r>
            <a:endParaRPr lang="en-US" sz="4000" dirty="0">
              <a:solidFill>
                <a:srgbClr val="7030A0"/>
              </a:solidFill>
            </a:endParaRPr>
          </a:p>
        </p:txBody>
      </p:sp>
      <p:sp>
        <p:nvSpPr>
          <p:cNvPr id="4" name="Content Placeholder 2"/>
          <p:cNvSpPr txBox="1">
            <a:spLocks/>
          </p:cNvSpPr>
          <p:nvPr/>
        </p:nvSpPr>
        <p:spPr>
          <a:xfrm>
            <a:off x="457200" y="1752599"/>
            <a:ext cx="8305800" cy="45720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Arial" panose="020B0604020202020204" pitchFamily="34" charset="0"/>
                <a:cs typeface="Arial" panose="020B0604020202020204" pitchFamily="34" charset="0"/>
              </a:rPr>
              <a:t>Thomas </a:t>
            </a:r>
            <a:r>
              <a:rPr lang="en-US" sz="2400" b="1" dirty="0" err="1">
                <a:latin typeface="Arial" panose="020B0604020202020204" pitchFamily="34" charset="0"/>
                <a:cs typeface="Arial" panose="020B0604020202020204" pitchFamily="34" charset="0"/>
              </a:rPr>
              <a:t>H.Cormen</a:t>
            </a:r>
            <a:r>
              <a:rPr lang="en-US" sz="2400" b="1" dirty="0">
                <a:latin typeface="Arial" panose="020B0604020202020204" pitchFamily="34" charset="0"/>
                <a:cs typeface="Arial" panose="020B0604020202020204" pitchFamily="34" charset="0"/>
              </a:rPr>
              <a:t>, Charles </a:t>
            </a:r>
            <a:r>
              <a:rPr lang="en-US" sz="2400" b="1" dirty="0" err="1">
                <a:latin typeface="Arial" panose="020B0604020202020204" pitchFamily="34" charset="0"/>
                <a:cs typeface="Arial" panose="020B0604020202020204" pitchFamily="34" charset="0"/>
              </a:rPr>
              <a:t>E.Leiserson</a:t>
            </a:r>
            <a:r>
              <a:rPr lang="en-US" sz="2400" b="1" dirty="0">
                <a:latin typeface="Arial" panose="020B0604020202020204" pitchFamily="34" charset="0"/>
                <a:cs typeface="Arial" panose="020B0604020202020204" pitchFamily="34" charset="0"/>
              </a:rPr>
              <a:t>, Ronald L. </a:t>
            </a:r>
            <a:r>
              <a:rPr lang="en-US" sz="2400" b="1" dirty="0" err="1">
                <a:latin typeface="Arial" panose="020B0604020202020204" pitchFamily="34" charset="0"/>
                <a:cs typeface="Arial" panose="020B0604020202020204" pitchFamily="34" charset="0"/>
              </a:rPr>
              <a:t>Rivest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Cliffrod</a:t>
            </a:r>
            <a:r>
              <a:rPr lang="en-US" sz="2400" b="1" dirty="0">
                <a:latin typeface="Arial" panose="020B0604020202020204" pitchFamily="34" charset="0"/>
                <a:cs typeface="Arial" panose="020B0604020202020204" pitchFamily="34" charset="0"/>
              </a:rPr>
              <a:t> Stein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(Chapter 22) Introduction to Algorithms</a:t>
            </a:r>
            <a:r>
              <a:rPr lang="en-US" sz="2400" dirty="0">
                <a:latin typeface="Arial" panose="020B0604020202020204" pitchFamily="34" charset="0"/>
                <a:cs typeface="Arial" panose="020B0604020202020204" pitchFamily="34" charset="0"/>
              </a:rPr>
              <a:t>, Third Edition, 2009.</a:t>
            </a:r>
          </a:p>
        </p:txBody>
      </p:sp>
    </p:spTree>
    <p:extLst>
      <p:ext uri="{BB962C8B-B14F-4D97-AF65-F5344CB8AC3E}">
        <p14:creationId xmlns:p14="http://schemas.microsoft.com/office/powerpoint/2010/main" val="307892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8D19DE-6107-4970-B6BA-11E8797A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06" y="0"/>
            <a:ext cx="11210012" cy="6229768"/>
          </a:xfrm>
          <a:prstGeom prst="rect">
            <a:avLst/>
          </a:prstGeom>
        </p:spPr>
      </p:pic>
      <p:sp>
        <p:nvSpPr>
          <p:cNvPr id="6" name="Rectangle 5"/>
          <p:cNvSpPr/>
          <p:nvPr/>
        </p:nvSpPr>
        <p:spPr>
          <a:xfrm>
            <a:off x="0" y="1535574"/>
            <a:ext cx="9158468" cy="21982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838200" y="1899743"/>
            <a:ext cx="7924800" cy="1569660"/>
          </a:xfrm>
          <a:prstGeom prst="rect">
            <a:avLst/>
          </a:prstGeom>
          <a:noFill/>
        </p:spPr>
        <p:txBody>
          <a:bodyPr wrap="square" rtlCol="0">
            <a:spAutoFit/>
          </a:bodyPr>
          <a:lstStyle/>
          <a:p>
            <a:pPr algn="r"/>
            <a:r>
              <a:rPr lang="en-US" sz="4800" dirty="0">
                <a:solidFill>
                  <a:srgbClr val="0070C0"/>
                </a:solidFill>
                <a:latin typeface="Arial" panose="020B0604020202020204" pitchFamily="34" charset="0"/>
                <a:cs typeface="Arial" panose="020B0604020202020204" pitchFamily="34" charset="0"/>
              </a:rPr>
              <a:t>4.1 </a:t>
            </a:r>
          </a:p>
          <a:p>
            <a:pPr algn="r"/>
            <a:r>
              <a:rPr lang="en-US" sz="4800" b="1" dirty="0">
                <a:solidFill>
                  <a:srgbClr val="0070C0"/>
                </a:solidFill>
                <a:latin typeface="Arial" panose="020B0604020202020204" pitchFamily="34" charset="0"/>
                <a:cs typeface="Arial" panose="020B0604020202020204" pitchFamily="34" charset="0"/>
              </a:rPr>
              <a:t>CÁC KHÁI NIỆM</a:t>
            </a:r>
          </a:p>
        </p:txBody>
      </p:sp>
    </p:spTree>
    <p:extLst>
      <p:ext uri="{BB962C8B-B14F-4D97-AF65-F5344CB8AC3E}">
        <p14:creationId xmlns:p14="http://schemas.microsoft.com/office/powerpoint/2010/main" val="206977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E00CBC-CF2C-4CF2-A447-C00306A29D9B}"/>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Desktop\HaoLee\Study\ME09\KTNN\TTrinh\thank-you-clothesline-752x4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3" y="677041"/>
            <a:ext cx="7239002" cy="40486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
            <a:extLst>
              <a:ext uri="{FF2B5EF4-FFF2-40B4-BE49-F238E27FC236}">
                <a16:creationId xmlns:a16="http://schemas.microsoft.com/office/drawing/2014/main" id="{D66E4D75-4637-4D00-9843-C85FD066C9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8749" y="4284443"/>
            <a:ext cx="1226491" cy="882489"/>
          </a:xfrm>
          <a:prstGeom prst="rect">
            <a:avLst/>
          </a:prstGeom>
          <a:noFill/>
        </p:spPr>
      </p:pic>
      <p:sp>
        <p:nvSpPr>
          <p:cNvPr id="4" name="Rectangle 3">
            <a:extLst>
              <a:ext uri="{FF2B5EF4-FFF2-40B4-BE49-F238E27FC236}">
                <a16:creationId xmlns:a16="http://schemas.microsoft.com/office/drawing/2014/main" id="{01AF81C7-C21B-4BB4-AB37-F5A77903805B}"/>
              </a:ext>
            </a:extLst>
          </p:cNvPr>
          <p:cNvSpPr/>
          <p:nvPr/>
        </p:nvSpPr>
        <p:spPr>
          <a:xfrm>
            <a:off x="1828800" y="5367721"/>
            <a:ext cx="5721415" cy="848246"/>
          </a:xfrm>
          <a:prstGeom prst="rect">
            <a:avLst/>
          </a:prstGeom>
        </p:spPr>
        <p:txBody>
          <a:bodyPr wrap="square">
            <a:spAutoFit/>
          </a:bodyPr>
          <a:lstStyle/>
          <a:p>
            <a:pPr algn="ctr">
              <a:lnSpc>
                <a:spcPct val="115000"/>
              </a:lnSpc>
            </a:pP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Trường</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Đại</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học</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Mở</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TP.HCM</a:t>
            </a:r>
            <a:endPar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Khoa </a:t>
            </a:r>
            <a:r>
              <a:rPr lang="en-US" sz="2000" i="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Công</a:t>
            </a: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000" i="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Nghệ</a:t>
            </a: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000" i="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Thông</a:t>
            </a: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Tin</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5769CEEF-254A-46B0-A7A6-6CD00F278D33}"/>
              </a:ext>
            </a:extLst>
          </p:cNvPr>
          <p:cNvSpPr txBox="1">
            <a:spLocks/>
          </p:cNvSpPr>
          <p:nvPr/>
        </p:nvSpPr>
        <p:spPr>
          <a:xfrm>
            <a:off x="1849821" y="595692"/>
            <a:ext cx="5867394"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chemeClr val="bg1">
                    <a:lumMod val="75000"/>
                  </a:schemeClr>
                </a:solidFill>
                <a:latin typeface="Arial" panose="020B0604020202020204" pitchFamily="34" charset="0"/>
                <a:cs typeface="Arial" panose="020B0604020202020204" pitchFamily="34" charset="0"/>
              </a:rPr>
              <a:t>KẾT THÚC CH</a:t>
            </a:r>
            <a:r>
              <a:rPr lang="vi-VN" altLang="zh-TW" sz="3600" dirty="0">
                <a:solidFill>
                  <a:schemeClr val="bg1">
                    <a:lumMod val="75000"/>
                  </a:schemeClr>
                </a:solidFill>
                <a:latin typeface="Arial" panose="020B0604020202020204" pitchFamily="34" charset="0"/>
                <a:cs typeface="Arial" panose="020B0604020202020204" pitchFamily="34" charset="0"/>
              </a:rPr>
              <a:t>Ư</a:t>
            </a:r>
            <a:r>
              <a:rPr lang="en-US" altLang="zh-TW" sz="3600" dirty="0">
                <a:solidFill>
                  <a:schemeClr val="bg1">
                    <a:lumMod val="75000"/>
                  </a:schemeClr>
                </a:solidFill>
                <a:latin typeface="Arial" panose="020B0604020202020204" pitchFamily="34" charset="0"/>
                <a:cs typeface="Arial" panose="020B0604020202020204" pitchFamily="34" charset="0"/>
              </a:rPr>
              <a:t>ƠNG 4</a:t>
            </a:r>
            <a:endParaRPr lang="zh-TW" altLang="en-US" sz="36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42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with medium confidence">
            <a:extLst>
              <a:ext uri="{FF2B5EF4-FFF2-40B4-BE49-F238E27FC236}">
                <a16:creationId xmlns:a16="http://schemas.microsoft.com/office/drawing/2014/main" id="{0CAA58EF-0F84-75C4-8DF0-3979EBAFC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211655"/>
            <a:ext cx="6063558" cy="2811674"/>
          </a:xfrm>
          <a:prstGeom prst="rect">
            <a:avLst/>
          </a:prstGeom>
        </p:spPr>
      </p:pic>
      <p:sp>
        <p:nvSpPr>
          <p:cNvPr id="2" name="Title 1"/>
          <p:cNvSpPr>
            <a:spLocks noGrp="1"/>
          </p:cNvSpPr>
          <p:nvPr>
            <p:ph type="title"/>
          </p:nvPr>
        </p:nvSpPr>
        <p:spPr>
          <a:xfrm>
            <a:off x="543355" y="1600199"/>
            <a:ext cx="3571445" cy="686359"/>
          </a:xfrm>
        </p:spPr>
        <p:txBody>
          <a:bodyPr>
            <a:normAutofit fontScale="90000"/>
            <a:scene3d>
              <a:camera prst="orthographicFront"/>
              <a:lightRig rig="soft" dir="t">
                <a:rot lat="0" lon="0" rev="15600000"/>
              </a:lightRig>
            </a:scene3d>
            <a:sp3d extrusionH="57150" prstMaterial="softEdge">
              <a:bevelT w="25400" h="38100"/>
            </a:sp3d>
          </a:bodyPr>
          <a:lstStyle/>
          <a:p>
            <a:r>
              <a:rPr lang="en-US" b="1" dirty="0" err="1">
                <a:ln/>
                <a:solidFill>
                  <a:schemeClr val="accent4"/>
                </a:solidFill>
                <a:latin typeface="Arial" panose="020B0604020202020204" pitchFamily="34" charset="0"/>
                <a:cs typeface="Arial" panose="020B0604020202020204" pitchFamily="34" charset="0"/>
              </a:rPr>
              <a:t>Đồ</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thị</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liên</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thông</a:t>
            </a:r>
            <a:endParaRPr lang="en-US" b="1" dirty="0">
              <a:ln/>
              <a:solidFill>
                <a:schemeClr val="accent4"/>
              </a:solidFill>
              <a:latin typeface="Arial" panose="020B0604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0744FB22-A2DD-4BFB-A4C6-740E7588A505}"/>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4.1 – CÁC KHÁI NIỆM</a:t>
            </a:r>
          </a:p>
        </p:txBody>
      </p:sp>
      <p:sp>
        <p:nvSpPr>
          <p:cNvPr id="4" name="TextBox 3">
            <a:extLst>
              <a:ext uri="{FF2B5EF4-FFF2-40B4-BE49-F238E27FC236}">
                <a16:creationId xmlns:a16="http://schemas.microsoft.com/office/drawing/2014/main" id="{E0D11DEA-E8D7-F1F7-97D8-3642ED3FE8C7}"/>
              </a:ext>
            </a:extLst>
          </p:cNvPr>
          <p:cNvSpPr txBox="1"/>
          <p:nvPr/>
        </p:nvSpPr>
        <p:spPr>
          <a:xfrm>
            <a:off x="576306" y="2286558"/>
            <a:ext cx="8372045" cy="906595"/>
          </a:xfrm>
          <a:prstGeom prst="rect">
            <a:avLst/>
          </a:prstGeom>
          <a:noFill/>
        </p:spPr>
        <p:txBody>
          <a:bodyPr wrap="square">
            <a:spAutoFit/>
          </a:bodyPr>
          <a:lstStyle/>
          <a:p>
            <a:pPr marL="0" marR="0" indent="228600" algn="just">
              <a:lnSpc>
                <a:spcPct val="115000"/>
              </a:lnSpc>
              <a:spcBef>
                <a:spcPts val="0"/>
              </a:spcBef>
              <a:spcAft>
                <a:spcPts val="0"/>
              </a:spcAft>
            </a:pP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vô</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G = (V, E)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luôn</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đi</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kỳ</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VNI-Times" pitchFamily="2"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5AABD3-6375-5241-4199-DE07B6416997}"/>
              </a:ext>
            </a:extLst>
          </p:cNvPr>
          <p:cNvSpPr txBox="1"/>
          <p:nvPr/>
        </p:nvSpPr>
        <p:spPr>
          <a:xfrm>
            <a:off x="576306" y="5657302"/>
            <a:ext cx="8000999" cy="384529"/>
          </a:xfrm>
          <a:prstGeom prst="rect">
            <a:avLst/>
          </a:prstGeom>
          <a:noFill/>
        </p:spPr>
        <p:txBody>
          <a:bodyPr wrap="square">
            <a:spAutoFit/>
          </a:bodyPr>
          <a:lstStyle/>
          <a:p>
            <a:pPr marL="0" marR="0" indent="228600" algn="just">
              <a:lnSpc>
                <a:spcPct val="115000"/>
              </a:lnSpc>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hình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VNI-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03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55" y="1600199"/>
            <a:ext cx="3571445" cy="686359"/>
          </a:xfrm>
        </p:spPr>
        <p:txBody>
          <a:bodyPr>
            <a:normAutofit/>
            <a:scene3d>
              <a:camera prst="orthographicFront"/>
              <a:lightRig rig="soft" dir="t">
                <a:rot lat="0" lon="0" rev="15600000"/>
              </a:lightRig>
            </a:scene3d>
            <a:sp3d extrusionH="57150" prstMaterial="softEdge">
              <a:bevelT w="25400" h="38100"/>
            </a:sp3d>
          </a:bodyPr>
          <a:lstStyle/>
          <a:p>
            <a:r>
              <a:rPr lang="en-US" b="1" dirty="0" err="1">
                <a:ln/>
                <a:solidFill>
                  <a:schemeClr val="accent4"/>
                </a:solidFill>
                <a:latin typeface="Arial" panose="020B0604020202020204" pitchFamily="34" charset="0"/>
                <a:cs typeface="Arial" panose="020B0604020202020204" pitchFamily="34" charset="0"/>
              </a:rPr>
              <a:t>Đồ</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thị</a:t>
            </a:r>
            <a:r>
              <a:rPr lang="en-US" b="1" dirty="0">
                <a:ln/>
                <a:solidFill>
                  <a:schemeClr val="accent4"/>
                </a:solidFill>
                <a:latin typeface="Arial" panose="020B0604020202020204" pitchFamily="34" charset="0"/>
                <a:cs typeface="Arial" panose="020B0604020202020204" pitchFamily="34" charset="0"/>
              </a:rPr>
              <a:t> con</a:t>
            </a:r>
          </a:p>
        </p:txBody>
      </p:sp>
      <p:sp>
        <p:nvSpPr>
          <p:cNvPr id="29" name="Title 1">
            <a:extLst>
              <a:ext uri="{FF2B5EF4-FFF2-40B4-BE49-F238E27FC236}">
                <a16:creationId xmlns:a16="http://schemas.microsoft.com/office/drawing/2014/main" id="{0744FB22-A2DD-4BFB-A4C6-740E7588A505}"/>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4.1 – CÁC KHÁI NIỆM</a:t>
            </a:r>
          </a:p>
        </p:txBody>
      </p:sp>
      <p:sp>
        <p:nvSpPr>
          <p:cNvPr id="4" name="TextBox 3">
            <a:extLst>
              <a:ext uri="{FF2B5EF4-FFF2-40B4-BE49-F238E27FC236}">
                <a16:creationId xmlns:a16="http://schemas.microsoft.com/office/drawing/2014/main" id="{E0D11DEA-E8D7-F1F7-97D8-3642ED3FE8C7}"/>
              </a:ext>
            </a:extLst>
          </p:cNvPr>
          <p:cNvSpPr txBox="1"/>
          <p:nvPr/>
        </p:nvSpPr>
        <p:spPr>
          <a:xfrm>
            <a:off x="576306" y="2286558"/>
            <a:ext cx="8372045" cy="1331326"/>
          </a:xfrm>
          <a:prstGeom prst="rect">
            <a:avLst/>
          </a:prstGeom>
          <a:noFill/>
        </p:spPr>
        <p:txBody>
          <a:bodyPr wrap="square">
            <a:spAutoFit/>
          </a:bodyPr>
          <a:lstStyle/>
          <a:p>
            <a:pPr marL="0" marR="0" indent="228600" algn="just">
              <a:lnSpc>
                <a:spcPct val="115000"/>
              </a:lnSpc>
              <a:spcBef>
                <a:spcPts val="0"/>
              </a:spcBef>
              <a:spcAft>
                <a:spcPts val="0"/>
              </a:spcAft>
            </a:pP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228600" algn="just">
              <a:lnSpc>
                <a:spcPct val="115000"/>
              </a:lnSpc>
              <a:spcBef>
                <a:spcPts val="0"/>
              </a:spcBef>
              <a:spcAft>
                <a:spcPts val="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Ta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G = (V, E)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H = (W, F),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W</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F</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E.</a:t>
            </a:r>
            <a:endParaRPr lang="en-US" sz="2400" dirty="0">
              <a:effectLst/>
              <a:latin typeface="VNI-Times" pitchFamily="2"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4C77CE-F70C-4D93-3979-A4C5D444942D}"/>
              </a:ext>
            </a:extLst>
          </p:cNvPr>
          <p:cNvSpPr txBox="1"/>
          <p:nvPr/>
        </p:nvSpPr>
        <p:spPr>
          <a:xfrm>
            <a:off x="762000" y="3810000"/>
            <a:ext cx="8001000" cy="1756058"/>
          </a:xfrm>
          <a:prstGeom prst="rect">
            <a:avLst/>
          </a:prstGeom>
          <a:noFill/>
        </p:spPr>
        <p:txBody>
          <a:bodyPr wrap="square">
            <a:spAutoFit/>
          </a:bodyPr>
          <a:lstStyle/>
          <a:p>
            <a:pPr marL="0" marR="0" indent="228600" algn="just">
              <a:lnSpc>
                <a:spcPct val="115000"/>
              </a:lnSpc>
              <a:spcBef>
                <a:spcPts val="0"/>
              </a:spcBef>
              <a:spcAft>
                <a:spcPts val="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đôi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có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vậy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i="1"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i="1"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i="1"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i="1"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VNI-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14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7" y="1472198"/>
            <a:ext cx="5552645" cy="228601"/>
          </a:xfrm>
        </p:spPr>
        <p:txBody>
          <a:bodyPr>
            <a:noAutofit/>
            <a:scene3d>
              <a:camera prst="orthographicFront"/>
              <a:lightRig rig="soft" dir="t">
                <a:rot lat="0" lon="0" rev="15600000"/>
              </a:lightRig>
            </a:scene3d>
            <a:sp3d extrusionH="57150" prstMaterial="softEdge">
              <a:bevelT w="25400" h="38100"/>
            </a:sp3d>
          </a:bodyPr>
          <a:lstStyle/>
          <a:p>
            <a:pPr algn="l"/>
            <a:r>
              <a:rPr lang="en-US" sz="2800" b="1" dirty="0" err="1">
                <a:ln/>
                <a:solidFill>
                  <a:schemeClr val="accent4"/>
                </a:solidFill>
                <a:latin typeface="Arial" panose="020B0604020202020204" pitchFamily="34" charset="0"/>
                <a:cs typeface="Arial" panose="020B0604020202020204" pitchFamily="34" charset="0"/>
              </a:rPr>
              <a:t>Đồ</a:t>
            </a:r>
            <a:r>
              <a:rPr lang="en-US" sz="2800" b="1" dirty="0">
                <a:ln/>
                <a:solidFill>
                  <a:schemeClr val="accent4"/>
                </a:solidFill>
                <a:latin typeface="Arial" panose="020B0604020202020204" pitchFamily="34" charset="0"/>
                <a:cs typeface="Arial" panose="020B0604020202020204" pitchFamily="34" charset="0"/>
              </a:rPr>
              <a:t> </a:t>
            </a:r>
            <a:r>
              <a:rPr lang="en-US" sz="2800" b="1" dirty="0" err="1">
                <a:ln/>
                <a:solidFill>
                  <a:schemeClr val="accent4"/>
                </a:solidFill>
                <a:latin typeface="Arial" panose="020B0604020202020204" pitchFamily="34" charset="0"/>
                <a:cs typeface="Arial" panose="020B0604020202020204" pitchFamily="34" charset="0"/>
              </a:rPr>
              <a:t>thị</a:t>
            </a:r>
            <a:r>
              <a:rPr lang="en-US" sz="2800" b="1" dirty="0">
                <a:ln/>
                <a:solidFill>
                  <a:schemeClr val="accent4"/>
                </a:solidFill>
                <a:latin typeface="Arial" panose="020B0604020202020204" pitchFamily="34" charset="0"/>
                <a:cs typeface="Arial" panose="020B0604020202020204" pitchFamily="34" charset="0"/>
              </a:rPr>
              <a:t> </a:t>
            </a:r>
            <a:r>
              <a:rPr lang="en-US" sz="2800" b="1" dirty="0" err="1">
                <a:ln/>
                <a:solidFill>
                  <a:schemeClr val="accent4"/>
                </a:solidFill>
                <a:latin typeface="Arial" panose="020B0604020202020204" pitchFamily="34" charset="0"/>
                <a:cs typeface="Arial" panose="020B0604020202020204" pitchFamily="34" charset="0"/>
              </a:rPr>
              <a:t>liên</a:t>
            </a:r>
            <a:r>
              <a:rPr lang="en-US" sz="2800" b="1" dirty="0">
                <a:ln/>
                <a:solidFill>
                  <a:schemeClr val="accent4"/>
                </a:solidFill>
                <a:latin typeface="Arial" panose="020B0604020202020204" pitchFamily="34" charset="0"/>
                <a:cs typeface="Arial" panose="020B0604020202020204" pitchFamily="34" charset="0"/>
              </a:rPr>
              <a:t> </a:t>
            </a:r>
            <a:r>
              <a:rPr lang="en-US" sz="2800" b="1" dirty="0" err="1">
                <a:ln/>
                <a:solidFill>
                  <a:schemeClr val="accent4"/>
                </a:solidFill>
                <a:latin typeface="Arial" panose="020B0604020202020204" pitchFamily="34" charset="0"/>
                <a:cs typeface="Arial" panose="020B0604020202020204" pitchFamily="34" charset="0"/>
              </a:rPr>
              <a:t>thông</a:t>
            </a:r>
            <a:r>
              <a:rPr lang="en-US" sz="2800" b="1" dirty="0">
                <a:ln/>
                <a:solidFill>
                  <a:schemeClr val="accent4"/>
                </a:solidFill>
                <a:latin typeface="Arial" panose="020B0604020202020204" pitchFamily="34" charset="0"/>
                <a:cs typeface="Arial" panose="020B0604020202020204" pitchFamily="34" charset="0"/>
              </a:rPr>
              <a:t> </a:t>
            </a:r>
            <a:r>
              <a:rPr lang="en-US" sz="2800" b="1" dirty="0" err="1">
                <a:ln/>
                <a:solidFill>
                  <a:schemeClr val="accent4"/>
                </a:solidFill>
                <a:latin typeface="Arial" panose="020B0604020202020204" pitchFamily="34" charset="0"/>
                <a:cs typeface="Arial" panose="020B0604020202020204" pitchFamily="34" charset="0"/>
              </a:rPr>
              <a:t>mạnh</a:t>
            </a:r>
            <a:endParaRPr lang="en-US" sz="2800" b="1" dirty="0">
              <a:ln/>
              <a:solidFill>
                <a:schemeClr val="accent4"/>
              </a:solidFill>
              <a:latin typeface="Arial" panose="020B0604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0744FB22-A2DD-4BFB-A4C6-740E7588A505}"/>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4.1 – CÁC KHÁI NIỆM</a:t>
            </a:r>
          </a:p>
        </p:txBody>
      </p:sp>
      <p:sp>
        <p:nvSpPr>
          <p:cNvPr id="4" name="TextBox 3">
            <a:extLst>
              <a:ext uri="{FF2B5EF4-FFF2-40B4-BE49-F238E27FC236}">
                <a16:creationId xmlns:a16="http://schemas.microsoft.com/office/drawing/2014/main" id="{E0D11DEA-E8D7-F1F7-97D8-3642ED3FE8C7}"/>
              </a:ext>
            </a:extLst>
          </p:cNvPr>
          <p:cNvSpPr txBox="1"/>
          <p:nvPr/>
        </p:nvSpPr>
        <p:spPr>
          <a:xfrm>
            <a:off x="576477" y="1817617"/>
            <a:ext cx="8372045" cy="2054217"/>
          </a:xfrm>
          <a:prstGeom prst="rect">
            <a:avLst/>
          </a:prstGeom>
          <a:noFill/>
        </p:spPr>
        <p:txBody>
          <a:bodyPr wrap="square">
            <a:spAutoFit/>
          </a:bodyPr>
          <a:lstStyle/>
          <a:p>
            <a:pPr marL="0" marR="0" indent="228600" algn="just">
              <a:lnSpc>
                <a:spcPct val="115000"/>
              </a:lnSpc>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có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G = (V, A)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luôn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đỉnh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kỳ</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VNI-Times" pitchFamily="2" charset="0"/>
              <a:ea typeface="Times New Roman" panose="02020603050405020304" pitchFamily="18" charset="0"/>
              <a:cs typeface="Times New Roman" panose="02020603050405020304" pitchFamily="18" charset="0"/>
            </a:endParaRPr>
          </a:p>
          <a:p>
            <a:pPr marL="0" marR="0" indent="228600" algn="just">
              <a:lnSpc>
                <a:spcPct val="115000"/>
              </a:lnSpc>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có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G = (V, A)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vô</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vô</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VNI-Times" pitchFamily="2" charset="0"/>
              <a:ea typeface="Times New Roman" panose="02020603050405020304" pitchFamily="18" charset="0"/>
              <a:cs typeface="Times New Roman" panose="02020603050405020304" pitchFamily="18" charset="0"/>
            </a:endParaRPr>
          </a:p>
          <a:p>
            <a:pPr marL="0" marR="0" indent="228600" algn="just">
              <a:lnSpc>
                <a:spcPct val="115000"/>
              </a:lnSpc>
              <a:spcBef>
                <a:spcPts val="600"/>
              </a:spcBef>
              <a:spcAft>
                <a:spcPts val="0"/>
              </a:spcAft>
              <a:tabLst>
                <a:tab pos="1371600" algn="l"/>
              </a:tabLs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luôn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dưới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VNI-Times" pitchFamily="2" charset="0"/>
              <a:ea typeface="Times New Roman" panose="02020603050405020304" pitchFamily="18" charset="0"/>
              <a:cs typeface="Times New Roman" panose="02020603050405020304" pitchFamily="18" charset="0"/>
            </a:endParaRPr>
          </a:p>
        </p:txBody>
      </p:sp>
      <p:pic>
        <p:nvPicPr>
          <p:cNvPr id="6" name="Picture 5" descr="Graphical user interface, application, Teams&#10;&#10;Description automatically generated">
            <a:extLst>
              <a:ext uri="{FF2B5EF4-FFF2-40B4-BE49-F238E27FC236}">
                <a16:creationId xmlns:a16="http://schemas.microsoft.com/office/drawing/2014/main" id="{96A47E89-3A3E-9E65-C1F7-3D9994742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876870"/>
            <a:ext cx="5181600" cy="2417281"/>
          </a:xfrm>
          <a:prstGeom prst="rect">
            <a:avLst/>
          </a:prstGeom>
        </p:spPr>
      </p:pic>
    </p:spTree>
    <p:extLst>
      <p:ext uri="{BB962C8B-B14F-4D97-AF65-F5344CB8AC3E}">
        <p14:creationId xmlns:p14="http://schemas.microsoft.com/office/powerpoint/2010/main" val="405480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66302"/>
            <a:ext cx="5781245" cy="384529"/>
          </a:xfrm>
        </p:spPr>
        <p:txBody>
          <a:bodyPr>
            <a:normAutofit fontScale="90000"/>
            <a:scene3d>
              <a:camera prst="orthographicFront"/>
              <a:lightRig rig="soft" dir="t">
                <a:rot lat="0" lon="0" rev="15600000"/>
              </a:lightRig>
            </a:scene3d>
            <a:sp3d extrusionH="57150" prstMaterial="softEdge">
              <a:bevelT w="25400" h="38100"/>
            </a:sp3d>
          </a:bodyPr>
          <a:lstStyle/>
          <a:p>
            <a:pPr algn="l"/>
            <a:r>
              <a:rPr lang="en-US" b="1" dirty="0" err="1">
                <a:ln/>
                <a:solidFill>
                  <a:schemeClr val="accent4"/>
                </a:solidFill>
                <a:latin typeface="Arial" panose="020B0604020202020204" pitchFamily="34" charset="0"/>
                <a:cs typeface="Arial" panose="020B0604020202020204" pitchFamily="34" charset="0"/>
              </a:rPr>
              <a:t>Độ</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dài</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đường</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đi</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trên</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đồ</a:t>
            </a:r>
            <a:r>
              <a:rPr lang="en-US" b="1" dirty="0">
                <a:ln/>
                <a:solidFill>
                  <a:schemeClr val="accent4"/>
                </a:solidFill>
                <a:latin typeface="Arial" panose="020B0604020202020204" pitchFamily="34" charset="0"/>
                <a:cs typeface="Arial" panose="020B0604020202020204" pitchFamily="34" charset="0"/>
              </a:rPr>
              <a:t> </a:t>
            </a:r>
            <a:r>
              <a:rPr lang="en-US" b="1" dirty="0" err="1">
                <a:ln/>
                <a:solidFill>
                  <a:schemeClr val="accent4"/>
                </a:solidFill>
                <a:latin typeface="Arial" panose="020B0604020202020204" pitchFamily="34" charset="0"/>
                <a:cs typeface="Arial" panose="020B0604020202020204" pitchFamily="34" charset="0"/>
              </a:rPr>
              <a:t>thị</a:t>
            </a:r>
            <a:endParaRPr lang="en-US" b="1" dirty="0">
              <a:ln/>
              <a:solidFill>
                <a:schemeClr val="accent4"/>
              </a:solidFill>
              <a:latin typeface="Arial" panose="020B0604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0744FB22-A2DD-4BFB-A4C6-740E7588A505}"/>
              </a:ext>
            </a:extLst>
          </p:cNvPr>
          <p:cNvSpPr txBox="1">
            <a:spLocks/>
          </p:cNvSpPr>
          <p:nvPr/>
        </p:nvSpPr>
        <p:spPr>
          <a:xfrm>
            <a:off x="1981200" y="457200"/>
            <a:ext cx="71628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ct val="120000"/>
              </a:lnSpc>
              <a:defRPr/>
            </a:pPr>
            <a:r>
              <a:rPr lang="en-US" altLang="zh-TW" sz="4200" dirty="0">
                <a:solidFill>
                  <a:srgbClr val="0070C0"/>
                </a:solidFill>
                <a:latin typeface="Arial" panose="020B0604020202020204" pitchFamily="34" charset="0"/>
                <a:cs typeface="Arial" panose="020B0604020202020204" pitchFamily="34" charset="0"/>
              </a:rPr>
              <a:t>4.1 – CÁC KHÁI NIỆM</a:t>
            </a:r>
          </a:p>
        </p:txBody>
      </p:sp>
      <p:sp>
        <p:nvSpPr>
          <p:cNvPr id="5" name="TextBox 4">
            <a:extLst>
              <a:ext uri="{FF2B5EF4-FFF2-40B4-BE49-F238E27FC236}">
                <a16:creationId xmlns:a16="http://schemas.microsoft.com/office/drawing/2014/main" id="{4437FC69-6182-1782-C853-6FEEC523900C}"/>
              </a:ext>
            </a:extLst>
          </p:cNvPr>
          <p:cNvSpPr txBox="1"/>
          <p:nvPr/>
        </p:nvSpPr>
        <p:spPr>
          <a:xfrm>
            <a:off x="385119" y="2133600"/>
            <a:ext cx="8458200" cy="3380156"/>
          </a:xfrm>
          <a:prstGeom prst="rect">
            <a:avLst/>
          </a:prstGeom>
          <a:noFill/>
        </p:spPr>
        <p:txBody>
          <a:bodyPr wrap="square">
            <a:spAutoFit/>
          </a:bodyPr>
          <a:lstStyle/>
          <a:p>
            <a:pPr marL="0" marR="0" algn="just">
              <a:lnSpc>
                <a:spcPct val="115000"/>
              </a:lnSpc>
              <a:spcBef>
                <a:spcPts val="12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Xét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đồ</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thị</a:t>
            </a:r>
            <a:r>
              <a:rPr lang="en-US" sz="1800" dirty="0">
                <a:effectLst/>
                <a:latin typeface="Arial" panose="020B0604020202020204" pitchFamily="34" charset="0"/>
                <a:ea typeface="Times New Roman" panose="02020603050405020304" pitchFamily="18" charset="0"/>
                <a:cs typeface="Arial" panose="020B0604020202020204" pitchFamily="34" charset="0"/>
              </a:rPr>
              <a:t> có </a:t>
            </a:r>
            <a:r>
              <a:rPr lang="en-US" sz="1800" dirty="0" err="1">
                <a:effectLst/>
                <a:latin typeface="Arial" panose="020B0604020202020204" pitchFamily="34" charset="0"/>
                <a:ea typeface="Times New Roman" panose="02020603050405020304" pitchFamily="18" charset="0"/>
                <a:cs typeface="Arial" panose="020B0604020202020204" pitchFamily="34" charset="0"/>
              </a:rPr>
              <a:t>hướng</a:t>
            </a:r>
            <a:r>
              <a:rPr lang="en-US" sz="1800" dirty="0">
                <a:effectLst/>
                <a:latin typeface="Arial" panose="020B0604020202020204" pitchFamily="34" charset="0"/>
                <a:ea typeface="Times New Roman" panose="02020603050405020304" pitchFamily="18" charset="0"/>
                <a:cs typeface="Arial" panose="020B0604020202020204" pitchFamily="34" charset="0"/>
              </a:rPr>
              <a:t> G =(V,E), |V|=n, |E|=m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cạnh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gán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trọng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nghĩa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mỗi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cạnh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u,v</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E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đặt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tương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ứng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thực</a:t>
            </a:r>
            <a:r>
              <a:rPr lang="en-US" sz="1800" dirty="0">
                <a:effectLst/>
                <a:latin typeface="Arial" panose="020B0604020202020204" pitchFamily="34" charset="0"/>
                <a:ea typeface="Times New Roman" panose="02020603050405020304" pitchFamily="18" charset="0"/>
                <a:cs typeface="Arial" panose="020B0604020202020204" pitchFamily="34" charset="0"/>
              </a:rPr>
              <a:t> w(</a:t>
            </a:r>
            <a:r>
              <a:rPr lang="en-US" sz="1800" dirty="0" err="1">
                <a:effectLst/>
                <a:latin typeface="Arial" panose="020B0604020202020204" pitchFamily="34" charset="0"/>
                <a:ea typeface="Times New Roman" panose="02020603050405020304" pitchFamily="18" charset="0"/>
                <a:cs typeface="Arial" panose="020B0604020202020204" pitchFamily="34" charset="0"/>
              </a:rPr>
              <a:t>u,v</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gọi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trọng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Chúng</a:t>
            </a:r>
            <a:r>
              <a:rPr lang="en-US" sz="1800" dirty="0">
                <a:effectLst/>
                <a:latin typeface="Arial" panose="020B0604020202020204" pitchFamily="34" charset="0"/>
                <a:ea typeface="Times New Roman" panose="02020603050405020304" pitchFamily="18" charset="0"/>
                <a:cs typeface="Arial" panose="020B0604020202020204" pitchFamily="34" charset="0"/>
              </a:rPr>
              <a:t> ta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sẽ</a:t>
            </a:r>
            <a:r>
              <a:rPr lang="en-US" sz="1800" dirty="0">
                <a:effectLst/>
                <a:latin typeface="Arial" panose="020B0604020202020204" pitchFamily="34" charset="0"/>
                <a:ea typeface="Times New Roman" panose="02020603050405020304" pitchFamily="18" charset="0"/>
                <a:cs typeface="Arial" panose="020B0604020202020204" pitchFamily="34" charset="0"/>
              </a:rPr>
              <a:t> đặt w(</a:t>
            </a:r>
            <a:r>
              <a:rPr lang="en-US" sz="1800" dirty="0" err="1">
                <a:effectLst/>
                <a:latin typeface="Arial" panose="020B0604020202020204" pitchFamily="34" charset="0"/>
                <a:ea typeface="Times New Roman" panose="02020603050405020304" pitchFamily="18" charset="0"/>
                <a:cs typeface="Arial" panose="020B0604020202020204" pitchFamily="34" charset="0"/>
              </a:rPr>
              <a:t>u,v</a:t>
            </a:r>
            <a:r>
              <a:rPr lang="en-US" sz="1800" dirty="0">
                <a:effectLst/>
                <a:latin typeface="Arial" panose="020B0604020202020204" pitchFamily="34" charset="0"/>
                <a:ea typeface="Times New Roman" panose="02020603050405020304" pitchFamily="18" charset="0"/>
                <a:cs typeface="Arial" panose="020B0604020202020204" pitchFamily="34" charset="0"/>
              </a:rPr>
              <a:t>) = </a:t>
            </a:r>
            <a:r>
              <a:rPr lang="en-US" sz="1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nếu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cạnh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u,v</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E. </a:t>
            </a:r>
            <a:r>
              <a:rPr lang="en-US" sz="1800" dirty="0" err="1">
                <a:effectLst/>
                <a:latin typeface="Arial" panose="020B0604020202020204" pitchFamily="34" charset="0"/>
                <a:ea typeface="Times New Roman" panose="02020603050405020304" pitchFamily="18" charset="0"/>
                <a:cs typeface="Arial" panose="020B0604020202020204" pitchFamily="34" charset="0"/>
              </a:rPr>
              <a:t>Nếu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dãy</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15000"/>
              </a:lnSpc>
              <a:spcBef>
                <a:spcPts val="1200"/>
              </a:spcBef>
              <a:tabLst>
                <a:tab pos="4867275"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v</a:t>
            </a:r>
            <a:r>
              <a:rPr lang="en-US" sz="1800" baseline="-25000" dirty="0">
                <a:effectLst/>
                <a:latin typeface="Arial" panose="020B0604020202020204" pitchFamily="34" charset="0"/>
                <a:ea typeface="Times New Roman" panose="02020603050405020304" pitchFamily="18" charset="0"/>
                <a:cs typeface="Arial" panose="020B0604020202020204" pitchFamily="34" charset="0"/>
              </a:rPr>
              <a:t>0</a:t>
            </a:r>
            <a:r>
              <a:rPr lang="en-US" sz="1800" dirty="0">
                <a:effectLst/>
                <a:latin typeface="Arial" panose="020B0604020202020204" pitchFamily="34" charset="0"/>
                <a:ea typeface="Times New Roman" panose="02020603050405020304" pitchFamily="18" charset="0"/>
                <a:cs typeface="Arial" panose="020B0604020202020204" pitchFamily="34" charset="0"/>
              </a:rPr>
              <a:t>, v</a:t>
            </a:r>
            <a:r>
              <a:rPr lang="en-US" sz="1800" baseline="-25000" dirty="0">
                <a:effectLst/>
                <a:latin typeface="Arial" panose="020B0604020202020204" pitchFamily="34" charset="0"/>
                <a:ea typeface="Times New Roman" panose="02020603050405020304" pitchFamily="18" charset="0"/>
                <a:cs typeface="Arial" panose="020B0604020202020204" pitchFamily="34" charset="0"/>
              </a:rPr>
              <a:t>1</a:t>
            </a:r>
            <a:r>
              <a:rPr lang="en-US" sz="1800" dirty="0">
                <a:effectLst/>
                <a:latin typeface="Arial" panose="020B0604020202020204" pitchFamily="34" charset="0"/>
                <a:ea typeface="Times New Roman" panose="02020603050405020304" pitchFamily="18" charset="0"/>
                <a:cs typeface="Arial" panose="020B0604020202020204" pitchFamily="34" charset="0"/>
              </a:rPr>
              <a:t>, . . .,  </a:t>
            </a:r>
            <a:r>
              <a:rPr lang="en-US" sz="1800" dirty="0" err="1">
                <a:effectLst/>
                <a:latin typeface="Arial" panose="020B0604020202020204" pitchFamily="34" charset="0"/>
                <a:ea typeface="Times New Roman" panose="02020603050405020304" pitchFamily="18" charset="0"/>
                <a:cs typeface="Arial" panose="020B0604020202020204" pitchFamily="34" charset="0"/>
              </a:rPr>
              <a:t>v</a:t>
            </a:r>
            <a:r>
              <a:rPr lang="en-US" sz="1800" baseline="-25000" dirty="0" err="1">
                <a:effectLst/>
                <a:latin typeface="Arial" panose="020B0604020202020204" pitchFamily="34" charset="0"/>
                <a:ea typeface="Times New Roman" panose="02020603050405020304" pitchFamily="18" charset="0"/>
                <a:cs typeface="Arial" panose="020B0604020202020204" pitchFamily="34" charset="0"/>
              </a:rPr>
              <a:t>p</a:t>
            </a:r>
            <a:endParaRPr lang="en-US" dirty="0">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12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trên</a:t>
            </a:r>
            <a:r>
              <a:rPr lang="en-US" sz="1800" dirty="0">
                <a:effectLst/>
                <a:latin typeface="Arial" panose="020B0604020202020204" pitchFamily="34" charset="0"/>
                <a:ea typeface="Times New Roman" panose="02020603050405020304" pitchFamily="18" charset="0"/>
                <a:cs typeface="Arial" panose="020B0604020202020204" pitchFamily="34" charset="0"/>
              </a:rPr>
              <a:t> G,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thì</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độ</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dài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định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nghĩa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tổng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sau</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1200"/>
              </a:spcBef>
              <a:spcAft>
                <a:spcPts val="0"/>
              </a:spcAft>
              <a:tabLst>
                <a:tab pos="4867275" algn="l"/>
              </a:tabLst>
            </a:pPr>
            <a:endParaRPr lang="en-US" dirty="0">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1200"/>
              </a:spcBef>
              <a:spcAft>
                <a:spcPts val="0"/>
              </a:spcAft>
              <a:tabLst>
                <a:tab pos="4867275" algn="l"/>
              </a:tabLst>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1200"/>
              </a:spcBef>
              <a:spcAft>
                <a:spcPts val="0"/>
              </a:spcAft>
              <a:tabLst>
                <a:tab pos="4867275"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tức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độ</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dài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chính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tổng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trọng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số</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trên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cung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C63079F-6232-3E1F-66BD-4BA6471EE3CB}"/>
                  </a:ext>
                </a:extLst>
              </p:cNvPr>
              <p:cNvSpPr txBox="1"/>
              <p:nvPr/>
            </p:nvSpPr>
            <p:spPr>
              <a:xfrm>
                <a:off x="3962400" y="4267200"/>
                <a:ext cx="146738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7" name="TextBox 6">
                <a:extLst>
                  <a:ext uri="{FF2B5EF4-FFF2-40B4-BE49-F238E27FC236}">
                    <a16:creationId xmlns:a16="http://schemas.microsoft.com/office/drawing/2014/main" id="{DC63079F-6232-3E1F-66BD-4BA6471EE3CB}"/>
                  </a:ext>
                </a:extLst>
              </p:cNvPr>
              <p:cNvSpPr txBox="1">
                <a:spLocks noRot="1" noChangeAspect="1" noMove="1" noResize="1" noEditPoints="1" noAdjustHandles="1" noChangeArrowheads="1" noChangeShapeType="1" noTextEdit="1"/>
              </p:cNvSpPr>
              <p:nvPr/>
            </p:nvSpPr>
            <p:spPr>
              <a:xfrm>
                <a:off x="3962400" y="4267200"/>
                <a:ext cx="1467389" cy="75642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530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2725</TotalTime>
  <Words>4831</Words>
  <Application>Microsoft Office PowerPoint</Application>
  <PresentationFormat>On-screen Show (4:3)</PresentationFormat>
  <Paragraphs>539</Paragraphs>
  <Slides>50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Cambria Math</vt:lpstr>
      <vt:lpstr>Consolas</vt:lpstr>
      <vt:lpstr>Open Sans</vt:lpstr>
      <vt:lpstr>Tahoma</vt:lpstr>
      <vt:lpstr>Times New Roman</vt:lpstr>
      <vt:lpstr>VNI-Times</vt:lpstr>
      <vt:lpstr>Wingdings</vt:lpstr>
      <vt:lpstr>Office Theme</vt:lpstr>
      <vt:lpstr>Chương 4 TÌM ĐƯỜNG ĐI NGẮN NHẤT (SHORTEST PATH IN GRAPH)</vt:lpstr>
      <vt:lpstr>PowerPoint Presentation</vt:lpstr>
      <vt:lpstr>PowerPoint Presentation</vt:lpstr>
      <vt:lpstr>PowerPoint Presentation</vt:lpstr>
      <vt:lpstr>PowerPoint Presentation</vt:lpstr>
      <vt:lpstr>Đồ thị liên thông</vt:lpstr>
      <vt:lpstr>Đồ thị con</vt:lpstr>
      <vt:lpstr>Đồ thị liên thông mạnh</vt:lpstr>
      <vt:lpstr>Độ dài đường đi trên đồ thị</vt:lpstr>
      <vt:lpstr>Bài toán tìm đường đi ngắn nhất trên đồ thị</vt:lpstr>
      <vt:lpstr>Bài toán tìm đường đi ngắn nhất trên đồ thị</vt:lpstr>
      <vt:lpstr>Xuất phát từ đỉnh s  đỉnh t</vt:lpstr>
      <vt:lpstr>Bài toán xuất phát từ một đỉnh</vt:lpstr>
      <vt:lpstr>Bài toán đường đi ngắn nhất giữa mọi cặp đỉnh </vt:lpstr>
      <vt:lpstr>Ví dụ</vt:lpstr>
      <vt:lpstr>Ví dụ</vt:lpstr>
      <vt:lpstr>Ví dụ</vt:lpstr>
      <vt:lpstr>PowerPoint Presentation</vt:lpstr>
      <vt:lpstr>PowerPoint Presentation</vt:lpstr>
      <vt:lpstr>PowerPoint Presentation</vt:lpstr>
      <vt:lpstr>Bài toán</vt:lpstr>
      <vt:lpstr>Bài toán</vt:lpstr>
      <vt:lpstr>Bài toán</vt:lpstr>
      <vt:lpstr>Khái niệm chu trình không âm</vt:lpstr>
      <vt:lpstr>Khái niệm chu trình không âm</vt:lpstr>
      <vt:lpstr>Ý tưởng thuật toán</vt:lpstr>
      <vt:lpstr>Ý tưởng thuật toán</vt:lpstr>
      <vt:lpstr>Ví dụ minh họa thuật toán</vt:lpstr>
      <vt:lpstr>Cài đặt</vt:lpstr>
      <vt:lpstr>Cài đặt</vt:lpstr>
      <vt:lpstr>Độ phức tạp của thuật toán</vt:lpstr>
      <vt:lpstr>Ứng dụng của thuật toán</vt:lpstr>
      <vt:lpstr>PowerPoint Presentation</vt:lpstr>
      <vt:lpstr>PowerPoint Presentation</vt:lpstr>
      <vt:lpstr>Giới thiệu</vt:lpstr>
      <vt:lpstr>Bài toán</vt:lpstr>
      <vt:lpstr>Ý tưởng của thuật toán</vt:lpstr>
      <vt:lpstr>Ý tưởng của thuật toán</vt:lpstr>
      <vt:lpstr>Ví dụ minh họa thuật toán</vt:lpstr>
      <vt:lpstr>Cài đặt</vt:lpstr>
      <vt:lpstr>Cài đặt</vt:lpstr>
      <vt:lpstr>Độ phức tạp của thuật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Lê Ngọc Hiếu</cp:lastModifiedBy>
  <cp:revision>721</cp:revision>
  <dcterms:created xsi:type="dcterms:W3CDTF">2014-08-27T05:04:38Z</dcterms:created>
  <dcterms:modified xsi:type="dcterms:W3CDTF">2022-11-24T00:36:43Z</dcterms:modified>
</cp:coreProperties>
</file>