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42" r:id="rId3"/>
    <p:sldId id="412" r:id="rId4"/>
    <p:sldId id="290" r:id="rId5"/>
    <p:sldId id="390" r:id="rId6"/>
    <p:sldId id="376" r:id="rId7"/>
    <p:sldId id="341" r:id="rId8"/>
    <p:sldId id="336" r:id="rId9"/>
    <p:sldId id="339" r:id="rId10"/>
    <p:sldId id="861" r:id="rId11"/>
    <p:sldId id="343" r:id="rId12"/>
    <p:sldId id="344" r:id="rId13"/>
    <p:sldId id="345" r:id="rId14"/>
    <p:sldId id="347" r:id="rId15"/>
    <p:sldId id="391" r:id="rId16"/>
    <p:sldId id="862" r:id="rId17"/>
    <p:sldId id="350" r:id="rId18"/>
    <p:sldId id="352" r:id="rId19"/>
    <p:sldId id="357" r:id="rId20"/>
    <p:sldId id="358" r:id="rId21"/>
    <p:sldId id="359" r:id="rId22"/>
    <p:sldId id="360" r:id="rId23"/>
    <p:sldId id="849" r:id="rId24"/>
    <p:sldId id="354" r:id="rId25"/>
    <p:sldId id="361" r:id="rId26"/>
    <p:sldId id="355" r:id="rId27"/>
    <p:sldId id="356" r:id="rId28"/>
    <p:sldId id="362" r:id="rId29"/>
    <p:sldId id="363" r:id="rId30"/>
    <p:sldId id="364" r:id="rId31"/>
    <p:sldId id="365" r:id="rId32"/>
    <p:sldId id="409" r:id="rId33"/>
    <p:sldId id="434" r:id="rId34"/>
    <p:sldId id="411" r:id="rId35"/>
    <p:sldId id="302" r:id="rId36"/>
    <p:sldId id="372" r:id="rId37"/>
    <p:sldId id="370" r:id="rId38"/>
    <p:sldId id="369" r:id="rId39"/>
    <p:sldId id="375" r:id="rId40"/>
    <p:sldId id="295" r:id="rId41"/>
    <p:sldId id="593" r:id="rId42"/>
    <p:sldId id="34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BFA7A3-BC11-4A3A-A80E-CC1FF8FAB6A7}">
          <p14:sldIdLst>
            <p14:sldId id="256"/>
            <p14:sldId id="342"/>
            <p14:sldId id="412"/>
            <p14:sldId id="290"/>
          </p14:sldIdLst>
        </p14:section>
        <p14:section name="Cây bao trùm" id="{69A4D31B-F913-4C26-92E0-076F97665E4A}">
          <p14:sldIdLst>
            <p14:sldId id="390"/>
            <p14:sldId id="376"/>
            <p14:sldId id="341"/>
            <p14:sldId id="336"/>
            <p14:sldId id="339"/>
          </p14:sldIdLst>
        </p14:section>
        <p14:section name="CBT TT" id="{9BF27BF5-D82B-4D10-A05A-65D4252792C7}">
          <p14:sldIdLst>
            <p14:sldId id="861"/>
            <p14:sldId id="343"/>
            <p14:sldId id="344"/>
            <p14:sldId id="345"/>
            <p14:sldId id="347"/>
          </p14:sldIdLst>
        </p14:section>
        <p14:section name="Prim" id="{9741CB17-E390-4EB5-B57E-9260652DD143}">
          <p14:sldIdLst>
            <p14:sldId id="391"/>
            <p14:sldId id="862"/>
            <p14:sldId id="350"/>
            <p14:sldId id="352"/>
            <p14:sldId id="357"/>
            <p14:sldId id="358"/>
            <p14:sldId id="359"/>
            <p14:sldId id="360"/>
          </p14:sldIdLst>
        </p14:section>
        <p14:section name="KRUSAL" id="{0822EEFF-E3FB-4BED-B62D-BC9E88A1BB80}">
          <p14:sldIdLst>
            <p14:sldId id="849"/>
            <p14:sldId id="354"/>
            <p14:sldId id="361"/>
            <p14:sldId id="355"/>
            <p14:sldId id="356"/>
            <p14:sldId id="362"/>
            <p14:sldId id="363"/>
            <p14:sldId id="364"/>
            <p14:sldId id="365"/>
          </p14:sldIdLst>
        </p14:section>
        <p14:section name="Tổng kết" id="{B290D3AF-53CB-44D6-853A-E17A1D0E3BAA}">
          <p14:sldIdLst>
            <p14:sldId id="409"/>
            <p14:sldId id="434"/>
          </p14:sldIdLst>
        </p14:section>
        <p14:section name="Bài tập" id="{071E4AA8-6977-4A01-8C41-FAA3C3B19300}">
          <p14:sldIdLst>
            <p14:sldId id="411"/>
            <p14:sldId id="302"/>
            <p14:sldId id="372"/>
            <p14:sldId id="370"/>
            <p14:sldId id="369"/>
            <p14:sldId id="375"/>
          </p14:sldIdLst>
        </p14:section>
        <p14:section name="Tài liệu tham khảo" id="{52E5B152-AB16-47E7-A104-F54DD0C2EE30}">
          <p14:sldIdLst>
            <p14:sldId id="295"/>
            <p14:sldId id="593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0" autoAdjust="0"/>
    <p:restoredTop sz="83364" autoAdjust="0"/>
  </p:normalViewPr>
  <p:slideViewPr>
    <p:cSldViewPr>
      <p:cViewPr varScale="1">
        <p:scale>
          <a:sx n="71" d="100"/>
          <a:sy n="71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0417-EB8D-4B63-984B-0AF5FC48E7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47BBA-284B-4A71-8D16-FBA8CEF4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47BBA-284B-4A71-8D16-FBA8CEF4E8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5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5638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685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4D20-D3D4-4CA9-82EA-53D3AFB4CF8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772400" cy="27432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5</a:t>
            </a:r>
            <a:br>
              <a:rPr lang="en-US" sz="6000" b="1" dirty="0"/>
            </a:br>
            <a:r>
              <a:rPr lang="en-US" sz="4400" b="1" dirty="0"/>
              <a:t>CÂY BAO TRÙM TỐI TIỂU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3657600" cy="533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</a:rPr>
              <a:t>GV: </a:t>
            </a:r>
            <a:r>
              <a:rPr lang="en-US" sz="2400" dirty="0" err="1"/>
              <a:t>Lê</a:t>
            </a:r>
            <a:r>
              <a:rPr lang="en-US" sz="2400" dirty="0"/>
              <a:t> </a:t>
            </a:r>
            <a:r>
              <a:rPr lang="en-US" sz="2400" dirty="0" err="1"/>
              <a:t>Ngọc</a:t>
            </a:r>
            <a:r>
              <a:rPr lang="en-US" sz="2400" dirty="0"/>
              <a:t> </a:t>
            </a:r>
            <a:r>
              <a:rPr lang="en-US" sz="2400" dirty="0" err="1"/>
              <a:t>Hiếu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86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TP.HCM  - </a:t>
            </a:r>
            <a:r>
              <a:rPr lang="en-US" sz="2400" i="1" dirty="0" err="1">
                <a:solidFill>
                  <a:schemeClr val="bg1"/>
                </a:solidFill>
              </a:rPr>
              <a:t>Tháng</a:t>
            </a:r>
            <a:r>
              <a:rPr lang="en-US" sz="2400" i="1" dirty="0">
                <a:solidFill>
                  <a:schemeClr val="bg1"/>
                </a:solidFill>
              </a:rPr>
              <a:t>  11 - 2022</a:t>
            </a:r>
            <a:endParaRPr lang="en-SG" sz="24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20D7-7197-4CFC-99FD-49D1E38AD7D6}"/>
              </a:ext>
            </a:extLst>
          </p:cNvPr>
          <p:cNvSpPr txBox="1"/>
          <p:nvPr/>
        </p:nvSpPr>
        <p:spPr>
          <a:xfrm>
            <a:off x="1143000" y="83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Khoa </a:t>
            </a:r>
            <a:r>
              <a:rPr lang="en-US" i="1" dirty="0" err="1">
                <a:solidFill>
                  <a:schemeClr val="bg1"/>
                </a:solidFill>
              </a:rPr>
              <a:t>Công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Nghệ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Thông</a:t>
            </a:r>
            <a:r>
              <a:rPr lang="en-US" i="1" dirty="0">
                <a:solidFill>
                  <a:schemeClr val="bg1"/>
                </a:solidFill>
              </a:rPr>
              <a:t> Tin</a:t>
            </a:r>
            <a:endParaRPr lang="en-SG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1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1AE30B-0377-4D47-8E1B-55F0AD8A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33400" y="-304800"/>
            <a:ext cx="11361034" cy="647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535573"/>
            <a:ext cx="9158468" cy="2549383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1899743"/>
            <a:ext cx="792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 BAO TRÙM TỐI TIỂU</a:t>
            </a:r>
          </a:p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 Spanning Tree)</a:t>
            </a:r>
          </a:p>
        </p:txBody>
      </p:sp>
    </p:spTree>
    <p:extLst>
      <p:ext uri="{BB962C8B-B14F-4D97-AF65-F5344CB8AC3E}">
        <p14:creationId xmlns:p14="http://schemas.microsoft.com/office/powerpoint/2010/main" val="221196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600200"/>
            <a:ext cx="7886700" cy="52506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ĐỊNH NGHĨA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0" y="2236705"/>
            <a:ext cx="8075210" cy="3308719"/>
          </a:xfrm>
        </p:spPr>
        <p:txBody>
          <a:bodyPr>
            <a:normAutofit fontScale="77500" lnSpcReduction="20000"/>
          </a:bodyPr>
          <a:lstStyle/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/>
              <a:t>Cho G = (V, E) là một đồ thị có trọng số,</a:t>
            </a: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/>
              <a:t>T là cây bao trùm tối tiểu khi: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vi-VN" altLang="en-US">
                <a:solidFill>
                  <a:srgbClr val="0070C0"/>
                </a:solidFill>
              </a:rPr>
              <a:t>w(T) = min{w(T) / T </a:t>
            </a:r>
            <a:r>
              <a:rPr lang="vi-VN" altLang="en-US">
                <a:solidFill>
                  <a:srgbClr val="0070C0"/>
                </a:solidFill>
                <a:sym typeface="Symbol" panose="05050102010706020507" pitchFamily="18" charset="2"/>
              </a:rPr>
              <a:t></a:t>
            </a:r>
            <a:r>
              <a:rPr lang="vi-VN" altLang="en-US">
                <a:solidFill>
                  <a:srgbClr val="0070C0"/>
                </a:solidFill>
              </a:rPr>
              <a:t> </a:t>
            </a:r>
            <a:r>
              <a:rPr lang="en-US" altLang="en-US">
                <a:solidFill>
                  <a:srgbClr val="0070C0"/>
                </a:solidFill>
              </a:rPr>
              <a:t>Sp</a:t>
            </a:r>
            <a:r>
              <a:rPr lang="vi-VN" altLang="en-US">
                <a:solidFill>
                  <a:srgbClr val="0070C0"/>
                </a:solidFill>
              </a:rPr>
              <a:t>(G)}</a:t>
            </a:r>
            <a:endParaRPr lang="en-US" altLang="en-US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70C0"/>
                </a:solidFill>
              </a:rPr>
              <a:t>w(T): </a:t>
            </a:r>
            <a:r>
              <a:rPr lang="en-US"/>
              <a:t>tổng trọng số của các cạnh trên cây 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70C0"/>
                </a:solidFill>
              </a:rPr>
              <a:t>Sp(G): </a:t>
            </a:r>
            <a:r>
              <a:rPr lang="en-US"/>
              <a:t>là tập tất cả cây bao trùm trên G;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Cây bao trùm tối tiểu là 1 cây bao trùm, có tổng trọng số là </a:t>
            </a:r>
            <a:r>
              <a:rPr lang="en-US" i="1">
                <a:solidFill>
                  <a:srgbClr val="C00000"/>
                </a:solidFill>
              </a:rPr>
              <a:t>tối tiểu</a:t>
            </a:r>
            <a:r>
              <a:rPr lang="en-US"/>
              <a:t> trên tập các cây khung Sp(G);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196998-7516-4B84-B3C6-F24F11B297D8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CÂY BAO TRÙM TỐI TIỂU</a:t>
            </a:r>
          </a:p>
        </p:txBody>
      </p:sp>
    </p:spTree>
    <p:extLst>
      <p:ext uri="{BB962C8B-B14F-4D97-AF65-F5344CB8AC3E}">
        <p14:creationId xmlns:p14="http://schemas.microsoft.com/office/powerpoint/2010/main" val="281435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7" y="1291828"/>
            <a:ext cx="8112743" cy="99417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2700" b="1" dirty="0" err="1">
                <a:ln/>
                <a:solidFill>
                  <a:schemeClr val="accent4"/>
                </a:solidFill>
              </a:rPr>
              <a:t>Xét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lại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Cho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đồ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thị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vô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hướng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có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số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G=(V, E)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như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bên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dưới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856563" y="2584866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A</a:t>
            </a: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5771213" y="2680116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B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2970863" y="4299366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E</a:t>
            </a: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1599263" y="3442116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F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314263" y="3213516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C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5771213" y="4242216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D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3164937" y="2870616"/>
            <a:ext cx="2663426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3028014" y="2946816"/>
            <a:ext cx="57151" cy="1352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6114114" y="3575466"/>
            <a:ext cx="1289623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3313763" y="4387336"/>
            <a:ext cx="2457450" cy="263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5908133" y="2984916"/>
            <a:ext cx="3453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1827862" y="2870616"/>
            <a:ext cx="1051322" cy="552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199465" y="2737266"/>
            <a:ext cx="2594372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6114113" y="2870616"/>
            <a:ext cx="12001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21" name="AutoShape 26"/>
          <p:cNvCxnSpPr>
            <a:cxnSpLocks noChangeShapeType="1"/>
          </p:cNvCxnSpPr>
          <p:nvPr/>
        </p:nvCxnSpPr>
        <p:spPr bwMode="auto">
          <a:xfrm rot="5400000" flipV="1">
            <a:off x="4952063" y="660816"/>
            <a:ext cx="609600" cy="4457700"/>
          </a:xfrm>
          <a:prstGeom prst="curvedConnector3">
            <a:avLst>
              <a:gd name="adj1" fmla="val -2812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2285064" y="395646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4" name="Line 89"/>
          <p:cNvSpPr>
            <a:spLocks noChangeShapeType="1"/>
          </p:cNvSpPr>
          <p:nvPr/>
        </p:nvSpPr>
        <p:spPr bwMode="auto">
          <a:xfrm>
            <a:off x="1827865" y="3727867"/>
            <a:ext cx="1165622" cy="6594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6575901" y="3071695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5" name="Rectangle 90"/>
          <p:cNvSpPr>
            <a:spLocks noChangeArrowheads="1"/>
          </p:cNvSpPr>
          <p:nvPr/>
        </p:nvSpPr>
        <p:spPr bwMode="auto">
          <a:xfrm>
            <a:off x="2289651" y="4005145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6" name="Rectangle 92"/>
          <p:cNvSpPr>
            <a:spLocks noChangeArrowheads="1"/>
          </p:cNvSpPr>
          <p:nvPr/>
        </p:nvSpPr>
        <p:spPr bwMode="auto">
          <a:xfrm>
            <a:off x="2232501" y="3033595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7" name="Rectangle 79"/>
          <p:cNvSpPr>
            <a:spLocks noChangeArrowheads="1"/>
          </p:cNvSpPr>
          <p:nvPr/>
        </p:nvSpPr>
        <p:spPr bwMode="auto">
          <a:xfrm>
            <a:off x="6690201" y="3871795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8" name="Rectangle 85"/>
          <p:cNvSpPr>
            <a:spLocks noChangeArrowheads="1"/>
          </p:cNvSpPr>
          <p:nvPr/>
        </p:nvSpPr>
        <p:spPr bwMode="auto">
          <a:xfrm>
            <a:off x="4347052" y="4386145"/>
            <a:ext cx="275035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9" name="Rectangle 88"/>
          <p:cNvSpPr>
            <a:spLocks noChangeArrowheads="1"/>
          </p:cNvSpPr>
          <p:nvPr/>
        </p:nvSpPr>
        <p:spPr bwMode="auto">
          <a:xfrm>
            <a:off x="5718650" y="3471745"/>
            <a:ext cx="285750" cy="1714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4347051" y="2671645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41" name="Rectangle 82"/>
          <p:cNvSpPr>
            <a:spLocks noChangeArrowheads="1"/>
          </p:cNvSpPr>
          <p:nvPr/>
        </p:nvSpPr>
        <p:spPr bwMode="auto">
          <a:xfrm>
            <a:off x="5490051" y="2385895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42" name="Rectangle 95"/>
          <p:cNvSpPr>
            <a:spLocks noChangeArrowheads="1"/>
          </p:cNvSpPr>
          <p:nvPr/>
        </p:nvSpPr>
        <p:spPr bwMode="auto">
          <a:xfrm>
            <a:off x="4232750" y="3471745"/>
            <a:ext cx="3429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2980214" y="3586045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69630" y="4069077"/>
            <a:ext cx="7216085" cy="193675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T = (V, E’),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V= {A, B, C, D, E, F};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E’ = {</a:t>
            </a:r>
            <a:r>
              <a:rPr lang="en-US" dirty="0">
                <a:solidFill>
                  <a:srgbClr val="FF0000"/>
                </a:solidFill>
              </a:rPr>
              <a:t>(A,E,1)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(A,C,1)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(C, D,1)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(B,D,3)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(A,F,3)</a:t>
            </a:r>
            <a:r>
              <a:rPr lang="en-US" dirty="0"/>
              <a:t>} </a:t>
            </a:r>
            <a:r>
              <a:rPr lang="en-US" dirty="0">
                <a:sym typeface="Symbol" panose="05050102010706020507" pitchFamily="18" charset="2"/>
              </a:rPr>
              <a:t> E;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w(T) = 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12</a:t>
            </a:fld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F97C121-0AD7-4C94-A95B-DBCCD5CA8EF4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CÂY BAO TRÙM TỐI TIỂU</a:t>
            </a:r>
          </a:p>
        </p:txBody>
      </p:sp>
    </p:spTree>
    <p:extLst>
      <p:ext uri="{BB962C8B-B14F-4D97-AF65-F5344CB8AC3E}">
        <p14:creationId xmlns:p14="http://schemas.microsoft.com/office/powerpoint/2010/main" val="232453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35" y="2690494"/>
            <a:ext cx="6399777" cy="99417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n/>
                <a:solidFill>
                  <a:schemeClr val="accent4"/>
                </a:solidFill>
              </a:rPr>
              <a:t>TÌM CÂY BAO TRÙM TỐI TIỂU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5A795D-9E7A-4055-A0B8-7C6282625347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CÂY BAO TRÙM TỐI TIỂU</a:t>
            </a:r>
          </a:p>
        </p:txBody>
      </p:sp>
    </p:spTree>
    <p:extLst>
      <p:ext uri="{BB962C8B-B14F-4D97-AF65-F5344CB8AC3E}">
        <p14:creationId xmlns:p14="http://schemas.microsoft.com/office/powerpoint/2010/main" val="218439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453070"/>
            <a:ext cx="7886700" cy="994172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3000" dirty="0">
                <a:ln/>
                <a:solidFill>
                  <a:schemeClr val="accent4"/>
                </a:solidFill>
              </a:rPr>
              <a:t>BÀI TOÁN TÌM CÂY BAO TRÙM TỐI TIỂU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" y="2558681"/>
            <a:ext cx="8453488" cy="3308719"/>
          </a:xfrm>
        </p:spPr>
        <p:txBody>
          <a:bodyPr>
            <a:normAutofit/>
          </a:bodyPr>
          <a:lstStyle/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G = (V, 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ra: </a:t>
            </a:r>
            <a:r>
              <a:rPr lang="en-US" dirty="0"/>
              <a:t>T (</a:t>
            </a:r>
            <a:r>
              <a:rPr lang="en-US" dirty="0" err="1"/>
              <a:t>cây</a:t>
            </a:r>
            <a:r>
              <a:rPr lang="en-US" dirty="0"/>
              <a:t> bao </a:t>
            </a:r>
            <a:r>
              <a:rPr lang="en-US" dirty="0" err="1"/>
              <a:t>trùm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F6DC28-BA7E-4AF3-B4B9-B1A6CD39A0DF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CÂY BAO TRÙM TỐI TIỂU</a:t>
            </a:r>
          </a:p>
        </p:txBody>
      </p:sp>
    </p:spTree>
    <p:extLst>
      <p:ext uri="{BB962C8B-B14F-4D97-AF65-F5344CB8AC3E}">
        <p14:creationId xmlns:p14="http://schemas.microsoft.com/office/powerpoint/2010/main" val="387667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92319-759D-4EA4-952A-6B609676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9547"/>
            <a:ext cx="9372600" cy="63171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899741"/>
            <a:ext cx="9158468" cy="168165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99743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5.3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GIẢI THUẬT PRIM</a:t>
            </a:r>
          </a:p>
        </p:txBody>
      </p:sp>
    </p:spTree>
    <p:extLst>
      <p:ext uri="{BB962C8B-B14F-4D97-AF65-F5344CB8AC3E}">
        <p14:creationId xmlns:p14="http://schemas.microsoft.com/office/powerpoint/2010/main" val="38814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1295399"/>
            <a:ext cx="7886700" cy="55602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Ý TƯỞNG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05" y="1695362"/>
            <a:ext cx="8403609" cy="3634943"/>
          </a:xfrm>
        </p:spPr>
        <p:txBody>
          <a:bodyPr>
            <a:noAutofit/>
          </a:bodyPr>
          <a:lstStyle/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100" dirty="0" err="1">
                <a:solidFill>
                  <a:srgbClr val="0070C0"/>
                </a:solidFill>
                <a:latin typeface="+mj-lt"/>
              </a:rPr>
              <a:t>Bước</a:t>
            </a:r>
            <a:r>
              <a:rPr lang="en-US" sz="2100" dirty="0">
                <a:solidFill>
                  <a:srgbClr val="0070C0"/>
                </a:solidFill>
                <a:latin typeface="+mj-lt"/>
              </a:rPr>
              <a:t> 0: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bắt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đầu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từ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một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đỉnh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bất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kì</a:t>
            </a:r>
            <a:r>
              <a:rPr lang="en-US" sz="2100" dirty="0">
                <a:latin typeface="+mj-lt"/>
              </a:rPr>
              <a:t>,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gọi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+mj-lt"/>
              </a:rPr>
              <a:t>đỉnh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+mj-lt"/>
              </a:rPr>
              <a:t>đang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+mj-lt"/>
              </a:rPr>
              <a:t>xét</a:t>
            </a:r>
            <a:endParaRPr lang="en-US" sz="2100" dirty="0">
              <a:solidFill>
                <a:srgbClr val="FF0000"/>
              </a:solidFill>
              <a:latin typeface="+mj-lt"/>
            </a:endParaRP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100" dirty="0" err="1">
                <a:solidFill>
                  <a:srgbClr val="0070C0"/>
                </a:solidFill>
                <a:latin typeface="+mj-lt"/>
              </a:rPr>
              <a:t>Bước</a:t>
            </a:r>
            <a:r>
              <a:rPr lang="en-US" sz="2100" dirty="0">
                <a:solidFill>
                  <a:srgbClr val="0070C0"/>
                </a:solidFill>
                <a:latin typeface="+mj-lt"/>
              </a:rPr>
              <a:t> 1: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tìm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tất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cả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đỉnh</a:t>
            </a:r>
            <a:r>
              <a:rPr lang="en-US" sz="2100" dirty="0">
                <a:latin typeface="+mj-lt"/>
              </a:rPr>
              <a:t> v </a:t>
            </a:r>
            <a:r>
              <a:rPr lang="en-US" sz="2100" dirty="0" err="1">
                <a:latin typeface="+mj-lt"/>
              </a:rPr>
              <a:t>kề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+mj-lt"/>
              </a:rPr>
              <a:t>đỉnh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+mj-lt"/>
              </a:rPr>
              <a:t>đang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+mj-lt"/>
              </a:rPr>
              <a:t>xét</a:t>
            </a:r>
            <a:r>
              <a:rPr lang="en-US" sz="2100" dirty="0">
                <a:latin typeface="+mj-lt"/>
              </a:rPr>
              <a:t>, </a:t>
            </a:r>
            <a:r>
              <a:rPr lang="en-US" sz="2100" dirty="0" err="1">
                <a:latin typeface="+mj-lt"/>
              </a:rPr>
              <a:t>cho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cạnh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này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vào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tập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cạnh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chuẩn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bị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xét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+mj-lt"/>
              </a:rPr>
              <a:t>Etemp</a:t>
            </a:r>
            <a:r>
              <a:rPr lang="en-US" sz="2100" dirty="0">
                <a:latin typeface="+mj-lt"/>
              </a:rPr>
              <a:t>;</a:t>
            </a: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100" dirty="0" err="1">
                <a:solidFill>
                  <a:srgbClr val="0070C0"/>
                </a:solidFill>
                <a:latin typeface="+mj-lt"/>
              </a:rPr>
              <a:t>Bước</a:t>
            </a:r>
            <a:r>
              <a:rPr lang="en-US" sz="2100" dirty="0">
                <a:solidFill>
                  <a:srgbClr val="0070C0"/>
                </a:solidFill>
                <a:latin typeface="+mj-lt"/>
              </a:rPr>
              <a:t> 2: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từ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+mj-lt"/>
              </a:rPr>
              <a:t>Etemp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lấy</a:t>
            </a:r>
            <a:r>
              <a:rPr lang="en-US" sz="2100" dirty="0">
                <a:latin typeface="+mj-lt"/>
              </a:rPr>
              <a:t> ra </a:t>
            </a:r>
            <a:r>
              <a:rPr lang="en-US" sz="2100" dirty="0" err="1">
                <a:latin typeface="+mj-lt"/>
              </a:rPr>
              <a:t>một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cạnh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e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,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sao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cho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: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  <a:sym typeface="Symbol" panose="05050102010706020507" pitchFamily="18" charset="2"/>
              </a:rPr>
              <a:t>  </a:t>
            </a:r>
            <a:r>
              <a:rPr lang="en-US" sz="2100" i="1" dirty="0" err="1">
                <a:latin typeface="+mj-lt"/>
                <a:sym typeface="Symbol" panose="05050102010706020507" pitchFamily="18" charset="2"/>
              </a:rPr>
              <a:t>e</a:t>
            </a:r>
            <a:r>
              <a:rPr lang="en-US" sz="2100" baseline="-25000" dirty="0" err="1">
                <a:latin typeface="+mj-lt"/>
                <a:sym typeface="Symbol" panose="05050102010706020507" pitchFamily="18" charset="2"/>
              </a:rPr>
              <a:t>i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 </a:t>
            </a:r>
            <a:r>
              <a:rPr lang="en-US" sz="2100" dirty="0" err="1">
                <a:solidFill>
                  <a:srgbClr val="00B050"/>
                </a:solidFill>
                <a:latin typeface="+mj-lt"/>
              </a:rPr>
              <a:t>Etemp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/{</a:t>
            </a:r>
            <a:r>
              <a:rPr lang="en-US" sz="2100" i="1" dirty="0">
                <a:latin typeface="+mj-lt"/>
                <a:sym typeface="Symbol" panose="05050102010706020507" pitchFamily="18" charset="2"/>
              </a:rPr>
              <a:t>e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}, w(</a:t>
            </a:r>
            <a:r>
              <a:rPr lang="en-US" sz="2100" i="1" dirty="0">
                <a:latin typeface="+mj-lt"/>
                <a:sym typeface="Symbol" panose="05050102010706020507" pitchFamily="18" charset="2"/>
              </a:rPr>
              <a:t>e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)  w(</a:t>
            </a:r>
            <a:r>
              <a:rPr lang="en-US" sz="2100" i="1" dirty="0" err="1">
                <a:latin typeface="+mj-lt"/>
                <a:sym typeface="Symbol" panose="05050102010706020507" pitchFamily="18" charset="2"/>
              </a:rPr>
              <a:t>e</a:t>
            </a:r>
            <a:r>
              <a:rPr lang="en-US" sz="2100" baseline="-25000" dirty="0" err="1">
                <a:latin typeface="+mj-lt"/>
                <a:sym typeface="Symbol" panose="05050102010706020507" pitchFamily="18" charset="2"/>
              </a:rPr>
              <a:t>i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); (</a:t>
            </a:r>
            <a:r>
              <a:rPr lang="en-US" sz="1800" i="1" dirty="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w(e) </a:t>
            </a:r>
            <a:r>
              <a:rPr lang="en-US" sz="1800" i="1" dirty="0" err="1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là</a:t>
            </a:r>
            <a:r>
              <a:rPr lang="en-US" sz="1800" i="1" dirty="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1800" i="1" dirty="0" err="1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trọng</a:t>
            </a:r>
            <a:r>
              <a:rPr lang="en-US" sz="1800" i="1" dirty="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1800" i="1" dirty="0" err="1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số</a:t>
            </a:r>
            <a:r>
              <a:rPr lang="en-US" sz="1800" i="1" dirty="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1800" i="1" dirty="0" err="1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của</a:t>
            </a:r>
            <a:r>
              <a:rPr lang="en-US" sz="1800" i="1" dirty="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1800" i="1" dirty="0" err="1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cạnh</a:t>
            </a:r>
            <a:r>
              <a:rPr lang="en-US" sz="1800" i="1" dirty="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 e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sym typeface="Symbol" panose="05050102010706020507" pitchFamily="18" charset="2"/>
              </a:rPr>
              <a:t>Edges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(T)  {</a:t>
            </a:r>
            <a:r>
              <a:rPr lang="en-US" sz="2100" i="1" dirty="0">
                <a:latin typeface="+mj-lt"/>
                <a:sym typeface="Symbol" panose="05050102010706020507" pitchFamily="18" charset="2"/>
              </a:rPr>
              <a:t>e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}  T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không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tạo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ra chu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trình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;</a:t>
            </a:r>
            <a:endParaRPr lang="en-US" sz="2100" dirty="0">
              <a:latin typeface="+mj-lt"/>
            </a:endParaRP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100" dirty="0" err="1">
                <a:solidFill>
                  <a:srgbClr val="0070C0"/>
                </a:solidFill>
                <a:latin typeface="+mj-lt"/>
              </a:rPr>
              <a:t>Bước</a:t>
            </a:r>
            <a:r>
              <a:rPr lang="en-US" sz="2100" dirty="0">
                <a:solidFill>
                  <a:srgbClr val="0070C0"/>
                </a:solidFill>
                <a:latin typeface="+mj-lt"/>
              </a:rPr>
              <a:t> 3: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Nếu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không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lấy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được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e </a:t>
            </a:r>
            <a:r>
              <a:rPr lang="en-US" sz="2100" dirty="0" err="1">
                <a:latin typeface="+mj-lt"/>
              </a:rPr>
              <a:t>nào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hoặc</a:t>
            </a:r>
            <a:r>
              <a:rPr lang="en-US" sz="2100" dirty="0">
                <a:latin typeface="+mj-lt"/>
              </a:rPr>
              <a:t> </a:t>
            </a:r>
            <a:r>
              <a:rPr lang="en-US" sz="2100" b="1" dirty="0">
                <a:latin typeface="+mj-lt"/>
                <a:sym typeface="Symbol" panose="05050102010706020507" pitchFamily="18" charset="2"/>
              </a:rPr>
              <a:t>Vertices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(T) = V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thì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dừng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>
                <a:sym typeface="Symbol" panose="05050102010706020507" pitchFamily="18" charset="2"/>
              </a:rPr>
              <a:t>(</a:t>
            </a:r>
            <a:r>
              <a:rPr lang="en-US" sz="2100" dirty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T </a:t>
            </a:r>
            <a:r>
              <a:rPr lang="en-US" sz="2100" dirty="0" err="1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là</a:t>
            </a:r>
            <a:r>
              <a:rPr lang="en-US" sz="2100" dirty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cây</a:t>
            </a:r>
            <a:r>
              <a:rPr lang="en-US" sz="2100" dirty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khung</a:t>
            </a:r>
            <a:r>
              <a:rPr lang="en-US" sz="2100" dirty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tối</a:t>
            </a:r>
            <a:r>
              <a:rPr lang="en-US" sz="2100" dirty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tiểu</a:t>
            </a:r>
            <a:r>
              <a:rPr lang="en-US" sz="2100" dirty="0">
                <a:sym typeface="Symbol" panose="05050102010706020507" pitchFamily="18" charset="2"/>
              </a:rPr>
              <a:t>)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,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ngược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lại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thì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gọi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i="1" dirty="0">
                <a:latin typeface="+mj-lt"/>
                <a:sym typeface="Symbol" panose="05050102010706020507" pitchFamily="18" charset="2"/>
              </a:rPr>
              <a:t>u 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</a:t>
            </a:r>
            <a:r>
              <a:rPr lang="en-US" sz="2100" i="1" dirty="0">
                <a:latin typeface="+mj-lt"/>
                <a:sym typeface="Symbol" panose="05050102010706020507" pitchFamily="18" charset="2"/>
              </a:rPr>
              <a:t> e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, u </a:t>
            </a:r>
            <a:r>
              <a:rPr lang="en-US" sz="2100" b="1" dirty="0">
                <a:latin typeface="+mj-lt"/>
                <a:sym typeface="Symbol" panose="05050102010706020507" pitchFamily="18" charset="2"/>
              </a:rPr>
              <a:t> Vertices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(T)</a:t>
            </a:r>
            <a:r>
              <a:rPr lang="en-US" sz="2100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là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đỉnh</a:t>
            </a:r>
            <a:r>
              <a:rPr lang="en-US" sz="2100" dirty="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đang</a:t>
            </a:r>
            <a:r>
              <a:rPr lang="en-US" sz="2100" dirty="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xét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; quay </a:t>
            </a:r>
            <a:r>
              <a:rPr lang="en-US" sz="2100" dirty="0" err="1">
                <a:latin typeface="+mj-lt"/>
                <a:sym typeface="Symbol" panose="05050102010706020507" pitchFamily="18" charset="2"/>
              </a:rPr>
              <a:t>lại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100" i="1" dirty="0" err="1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bước</a:t>
            </a:r>
            <a:r>
              <a:rPr lang="en-US" sz="2100" i="1" dirty="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 1</a:t>
            </a:r>
            <a:r>
              <a:rPr lang="en-US" sz="2100" dirty="0">
                <a:latin typeface="+mj-lt"/>
                <a:sym typeface="Symbol" panose="05050102010706020507" pitchFamily="18" charset="2"/>
              </a:rPr>
              <a:t>.</a:t>
            </a:r>
            <a:endParaRPr lang="en-US" sz="21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66AD23-B99E-43F3-AC98-D90C08F8881B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– THUẬT GIẢI PRIM</a:t>
            </a:r>
          </a:p>
        </p:txBody>
      </p:sp>
    </p:spTree>
    <p:extLst>
      <p:ext uri="{BB962C8B-B14F-4D97-AF65-F5344CB8AC3E}">
        <p14:creationId xmlns:p14="http://schemas.microsoft.com/office/powerpoint/2010/main" val="12234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131094"/>
            <a:ext cx="7886700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>
                <a:ln/>
                <a:solidFill>
                  <a:schemeClr val="accent4"/>
                </a:solidFill>
              </a:rPr>
              <a:t>Minh họa ý tưởng giả sử bắt đầu từ đỉnh A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171356" y="2324237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A</a:t>
            </a: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6086006" y="2419487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B</a:t>
            </a: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3285656" y="4038737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C</a:t>
            </a: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1914056" y="3181487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F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629056" y="2952887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E</a:t>
            </a: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6086006" y="3981587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D</a:t>
            </a: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3479730" y="2609987"/>
            <a:ext cx="2663426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3342807" y="2686187"/>
            <a:ext cx="57151" cy="1352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6428907" y="3314837"/>
            <a:ext cx="1289623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3628556" y="4126706"/>
            <a:ext cx="2457450" cy="263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6222926" y="2724287"/>
            <a:ext cx="3453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V="1">
            <a:off x="2108129" y="2609987"/>
            <a:ext cx="1085849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3514258" y="2476637"/>
            <a:ext cx="2594372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428906" y="2609987"/>
            <a:ext cx="12001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9" name="AutoShape 26"/>
          <p:cNvCxnSpPr>
            <a:cxnSpLocks noChangeShapeType="1"/>
          </p:cNvCxnSpPr>
          <p:nvPr/>
        </p:nvCxnSpPr>
        <p:spPr bwMode="auto">
          <a:xfrm rot="5400000" flipV="1">
            <a:off x="5266856" y="400187"/>
            <a:ext cx="609600" cy="4457700"/>
          </a:xfrm>
          <a:prstGeom prst="curvedConnector3">
            <a:avLst>
              <a:gd name="adj1" fmla="val -2812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2599857" y="3695837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1" name="Line 89"/>
          <p:cNvSpPr>
            <a:spLocks noChangeShapeType="1"/>
          </p:cNvSpPr>
          <p:nvPr/>
        </p:nvSpPr>
        <p:spPr bwMode="auto">
          <a:xfrm>
            <a:off x="2142658" y="3467237"/>
            <a:ext cx="1165622" cy="6594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6890694" y="281106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3" name="Rectangle 90"/>
          <p:cNvSpPr>
            <a:spLocks noChangeArrowheads="1"/>
          </p:cNvSpPr>
          <p:nvPr/>
        </p:nvSpPr>
        <p:spPr bwMode="auto">
          <a:xfrm>
            <a:off x="2604444" y="374451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4" name="Rectangle 92"/>
          <p:cNvSpPr>
            <a:spLocks noChangeArrowheads="1"/>
          </p:cNvSpPr>
          <p:nvPr/>
        </p:nvSpPr>
        <p:spPr bwMode="auto">
          <a:xfrm>
            <a:off x="2547294" y="277296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5" name="Rectangle 79"/>
          <p:cNvSpPr>
            <a:spLocks noChangeArrowheads="1"/>
          </p:cNvSpPr>
          <p:nvPr/>
        </p:nvSpPr>
        <p:spPr bwMode="auto">
          <a:xfrm>
            <a:off x="7004994" y="361116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" name="Rectangle 85"/>
          <p:cNvSpPr>
            <a:spLocks noChangeArrowheads="1"/>
          </p:cNvSpPr>
          <p:nvPr/>
        </p:nvSpPr>
        <p:spPr bwMode="auto">
          <a:xfrm>
            <a:off x="4661845" y="4125516"/>
            <a:ext cx="275035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7" name="Rectangle 88"/>
          <p:cNvSpPr>
            <a:spLocks noChangeArrowheads="1"/>
          </p:cNvSpPr>
          <p:nvPr/>
        </p:nvSpPr>
        <p:spPr bwMode="auto">
          <a:xfrm>
            <a:off x="6033443" y="3211116"/>
            <a:ext cx="285750" cy="1714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661844" y="241101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9" name="Rectangle 82"/>
          <p:cNvSpPr>
            <a:spLocks noChangeArrowheads="1"/>
          </p:cNvSpPr>
          <p:nvPr/>
        </p:nvSpPr>
        <p:spPr bwMode="auto">
          <a:xfrm>
            <a:off x="5804844" y="212526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4547543" y="3211116"/>
            <a:ext cx="3429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1" name="Rectangle 80"/>
          <p:cNvSpPr>
            <a:spLocks noChangeArrowheads="1"/>
          </p:cNvSpPr>
          <p:nvPr/>
        </p:nvSpPr>
        <p:spPr bwMode="auto">
          <a:xfrm>
            <a:off x="3295007" y="332541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62753" y="4507226"/>
            <a:ext cx="1851305" cy="57926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Đỉnh đang xét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753" y="4930241"/>
            <a:ext cx="1230150" cy="5792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Tập E =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8511" y="5440676"/>
            <a:ext cx="1147519" cy="57926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Cây T =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083859" y="4964359"/>
            <a:ext cx="483482" cy="5792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{}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991288" y="5498712"/>
            <a:ext cx="483482" cy="4373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{}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1083860" y="5030054"/>
            <a:ext cx="5872731" cy="40393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B, 8), (A, D, 4), (A, E, 1), (A, F, 3), (A, C, 1)}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991718" y="5486684"/>
            <a:ext cx="1151249" cy="437310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C, 1)}</a:t>
            </a: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1071614" y="5006522"/>
            <a:ext cx="3906503" cy="403931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B, 8), (A, D, 4), (A, F, 3), (A, E, 1) }</a:t>
            </a:r>
          </a:p>
        </p:txBody>
      </p:sp>
      <p:sp>
        <p:nvSpPr>
          <p:cNvPr id="60" name="Oval 59"/>
          <p:cNvSpPr/>
          <p:nvPr/>
        </p:nvSpPr>
        <p:spPr>
          <a:xfrm>
            <a:off x="2085508" y="4456469"/>
            <a:ext cx="494675" cy="48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Oval 60"/>
          <p:cNvSpPr/>
          <p:nvPr/>
        </p:nvSpPr>
        <p:spPr>
          <a:xfrm>
            <a:off x="2651054" y="4482894"/>
            <a:ext cx="494675" cy="48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1092761" y="5027392"/>
            <a:ext cx="6062973" cy="41840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B, 8), (A, D, 4), (A, F, 3), (C, F, 6), (C, D, 2), (A, E, 1)}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1016870" y="5484293"/>
            <a:ext cx="2165596" cy="43731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C, 1),  (A, E, 1)}</a:t>
            </a:r>
          </a:p>
        </p:txBody>
      </p:sp>
      <p:sp>
        <p:nvSpPr>
          <p:cNvPr id="64" name="Oval 63"/>
          <p:cNvSpPr/>
          <p:nvPr/>
        </p:nvSpPr>
        <p:spPr>
          <a:xfrm>
            <a:off x="3258994" y="4482894"/>
            <a:ext cx="494675" cy="48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1101566" y="5030953"/>
            <a:ext cx="4703279" cy="41840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B, 8), (A, D, 4), (A, F, 3), (C, F, 6), (C, D, 2)}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1071614" y="5018925"/>
            <a:ext cx="6610467" cy="41840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B, 8), (A, D, 4), (A, F, 3), (C, F, 6), (C, D, 2), (E, B, 5), (E,D, 1)}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016869" y="5507042"/>
            <a:ext cx="3086294" cy="437310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C, 1),  (A, E, 1), (E, D, 1)}</a:t>
            </a: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083859" y="5005213"/>
            <a:ext cx="6194978" cy="4184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B, 8), (A, D, 4), (A, F, 3), (C, F, 6), (C, D, 2), (E, B, 5)}</a:t>
            </a:r>
          </a:p>
        </p:txBody>
      </p:sp>
      <p:sp>
        <p:nvSpPr>
          <p:cNvPr id="70" name="Oval 69"/>
          <p:cNvSpPr/>
          <p:nvPr/>
        </p:nvSpPr>
        <p:spPr>
          <a:xfrm>
            <a:off x="3866863" y="4498507"/>
            <a:ext cx="494675" cy="48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1070865" y="5026480"/>
            <a:ext cx="6529196" cy="41840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B, 8), (A, D, 4), (A, F, 3), (C, F, 6), (C, D, 2), (E, B, 5), (D, B, 3)}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1023661" y="5517833"/>
            <a:ext cx="4000597" cy="43731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C, 1),  (A, E, 1), (E, D, 1), (A,F,3)}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130989" y="5030824"/>
            <a:ext cx="6529196" cy="4184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B, 8), (A, D, 4), (C, F, 6), (C, D, 2), (E, B, 5), (D, B, 3)}</a:t>
            </a:r>
          </a:p>
        </p:txBody>
      </p:sp>
      <p:sp>
        <p:nvSpPr>
          <p:cNvPr id="74" name="Oval 73"/>
          <p:cNvSpPr/>
          <p:nvPr/>
        </p:nvSpPr>
        <p:spPr>
          <a:xfrm>
            <a:off x="4474732" y="4493613"/>
            <a:ext cx="494675" cy="48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994076" y="5482898"/>
            <a:ext cx="4810769" cy="43731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{(A, C, 1),  (A, E, 1), (E, D, 1), (A,F,3), (D, B, 3)}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1054858" y="5032114"/>
            <a:ext cx="6529196" cy="4184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{(A, B, 8), (A, D, 4), (C, F, 6), (C, D, 2), (E, B, 5}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5847533" y="5408918"/>
            <a:ext cx="1851305" cy="5792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rgbClr val="FF0000"/>
                </a:solidFill>
              </a:rPr>
              <a:t>w(T) = 9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17</a:t>
            </a:fld>
            <a:endParaRPr lang="en-US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8A656F5-6D26-4827-ABAE-5CD26D6F7D39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– THUẬT GIẢI PRIM</a:t>
            </a:r>
          </a:p>
        </p:txBody>
      </p:sp>
    </p:spTree>
    <p:extLst>
      <p:ext uri="{BB962C8B-B14F-4D97-AF65-F5344CB8AC3E}">
        <p14:creationId xmlns:p14="http://schemas.microsoft.com/office/powerpoint/2010/main" val="36972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0" grpId="0" animBg="1"/>
      <p:bldP spid="10" grpId="1" animBg="1"/>
      <p:bldP spid="36" grpId="0"/>
      <p:bldP spid="37" grpId="0"/>
      <p:bldP spid="57" grpId="0"/>
      <p:bldP spid="57" grpId="1"/>
      <p:bldP spid="58" grpId="0"/>
      <p:bldP spid="58" grpId="1"/>
      <p:bldP spid="59" grpId="0"/>
      <p:bldP spid="59" grpId="1"/>
      <p:bldP spid="60" grpId="0" animBg="1"/>
      <p:bldP spid="61" grpId="0" animBg="1"/>
      <p:bldP spid="62" grpId="0"/>
      <p:bldP spid="62" grpId="1"/>
      <p:bldP spid="63" grpId="0"/>
      <p:bldP spid="63" grpId="1"/>
      <p:bldP spid="64" grpId="0" animBg="1"/>
      <p:bldP spid="65" grpId="0"/>
      <p:bldP spid="65" grpId="1"/>
      <p:bldP spid="66" grpId="0"/>
      <p:bldP spid="66" grpId="1"/>
      <p:bldP spid="67" grpId="0"/>
      <p:bldP spid="67" grpId="1"/>
      <p:bldP spid="69" grpId="0"/>
      <p:bldP spid="69" grpId="1"/>
      <p:bldP spid="70" grpId="0" animBg="1"/>
      <p:bldP spid="71" grpId="0"/>
      <p:bldP spid="71" grpId="1"/>
      <p:bldP spid="72" grpId="0"/>
      <p:bldP spid="72" grpId="1"/>
      <p:bldP spid="73" grpId="0"/>
      <p:bldP spid="73" grpId="1"/>
      <p:bldP spid="74" grpId="0" animBg="1"/>
      <p:bldP spid="75" grpId="0"/>
      <p:bldP spid="76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31914"/>
            <a:ext cx="6116391" cy="99417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CÀI ĐẶT THUẬT GIẢI PRIM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A17832-DFF8-4205-9A6E-A0287FE847B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– THUẬT GIẢI PRIM</a:t>
            </a:r>
          </a:p>
        </p:txBody>
      </p:sp>
    </p:spTree>
    <p:extLst>
      <p:ext uri="{BB962C8B-B14F-4D97-AF65-F5344CB8AC3E}">
        <p14:creationId xmlns:p14="http://schemas.microsoft.com/office/powerpoint/2010/main" val="41445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131094"/>
            <a:ext cx="8299427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700" b="1">
                <a:ln/>
                <a:solidFill>
                  <a:schemeClr val="accent4"/>
                </a:solidFill>
              </a:rPr>
              <a:t>KHAI BÁO CÁC BIẾN TRONG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96" y="2249739"/>
            <a:ext cx="2452205" cy="1807912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>
                <a:solidFill>
                  <a:srgbClr val="C00000"/>
                </a:solidFill>
              </a:rPr>
              <a:t>// khai bao ma tran bang mang hai chieu</a:t>
            </a:r>
          </a:p>
          <a:p>
            <a:pPr marL="0" indent="0">
              <a:buNone/>
            </a:pPr>
            <a:r>
              <a:rPr lang="en-US" sz="1800"/>
              <a:t># </a:t>
            </a:r>
            <a:r>
              <a:rPr lang="en-US" sz="1800">
                <a:solidFill>
                  <a:srgbClr val="0070C0"/>
                </a:solidFill>
              </a:rPr>
              <a:t>define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MAX </a:t>
            </a:r>
            <a:r>
              <a:rPr lang="en-US" sz="1800"/>
              <a:t>20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 </a:t>
            </a:r>
            <a:r>
              <a:rPr lang="en-US" sz="1800"/>
              <a:t>a[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n; </a:t>
            </a:r>
            <a:r>
              <a:rPr lang="en-US" sz="1350"/>
              <a:t>// so dinh cua do thi</a:t>
            </a:r>
            <a:endParaRPr lang="en-US" sz="18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8803" y="2249739"/>
            <a:ext cx="2601884" cy="18079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>
                <a:solidFill>
                  <a:srgbClr val="C00000"/>
                </a:solidFill>
              </a:rPr>
              <a:t>// khai bao TapE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 </a:t>
            </a:r>
            <a:r>
              <a:rPr lang="en-US" sz="1800"/>
              <a:t>E1[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 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E2[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wE[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nE=0; </a:t>
            </a:r>
            <a:r>
              <a:rPr lang="en-US" sz="1350"/>
              <a:t>// so phan tu tap E</a:t>
            </a:r>
            <a:endParaRPr lang="en-US" sz="18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3581" y="2249738"/>
            <a:ext cx="2501192" cy="18079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>
                <a:solidFill>
                  <a:srgbClr val="C00000"/>
                </a:solidFill>
              </a:rPr>
              <a:t>// khai bao TapE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T1[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T2[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 </a:t>
            </a:r>
            <a:r>
              <a:rPr lang="en-US" sz="1800"/>
              <a:t>wT[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nT=0; </a:t>
            </a:r>
            <a:r>
              <a:rPr lang="en-US" sz="1350"/>
              <a:t>// so phan tap T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5AA454-B586-4DEE-AF33-083A9E5F07E9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– THUẬT GIẢI PRIM</a:t>
            </a:r>
          </a:p>
        </p:txBody>
      </p:sp>
    </p:spTree>
    <p:extLst>
      <p:ext uri="{BB962C8B-B14F-4D97-AF65-F5344CB8AC3E}">
        <p14:creationId xmlns:p14="http://schemas.microsoft.com/office/powerpoint/2010/main" val="12948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0" y="1524000"/>
            <a:ext cx="8057478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CÂY BAO TRÙM TỐI TIỂU: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CTDL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Tx/>
              <a:buChar char="-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Visual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Studio 2015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C++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altLang="zh-TW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zh-TW" alt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0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6" y="1343112"/>
            <a:ext cx="7712834" cy="53608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THỦ TỤC PRIM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6" y="2004768"/>
            <a:ext cx="4307983" cy="4240369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>
                <a:solidFill>
                  <a:srgbClr val="0070C0"/>
                </a:solidFill>
              </a:rPr>
              <a:t>void </a:t>
            </a:r>
            <a:r>
              <a:rPr lang="en-US" sz="1500">
                <a:solidFill>
                  <a:srgbClr val="C00000"/>
                </a:solidFill>
              </a:rPr>
              <a:t>prim</a:t>
            </a:r>
            <a:r>
              <a:rPr lang="en-US" sz="1500"/>
              <a:t>(</a:t>
            </a:r>
            <a:r>
              <a:rPr lang="en-US" sz="1500">
                <a:solidFill>
                  <a:srgbClr val="0070C0"/>
                </a:solidFill>
              </a:rPr>
              <a:t>int</a:t>
            </a:r>
            <a:r>
              <a:rPr lang="en-US" sz="1500"/>
              <a:t> s)</a:t>
            </a:r>
            <a:r>
              <a:rPr lang="en-US" sz="1350" i="1"/>
              <a:t> // s là đỉnh bắt đầu</a:t>
            </a:r>
            <a:endParaRPr lang="en-US" sz="1500" i="1"/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</a:t>
            </a:r>
            <a:r>
              <a:rPr lang="en-US" sz="1500">
                <a:solidFill>
                  <a:srgbClr val="0070C0"/>
                </a:solidFill>
              </a:rPr>
              <a:t>int</a:t>
            </a:r>
            <a:r>
              <a:rPr lang="en-US" sz="1500"/>
              <a:t> u=s, min, i, d1 d2;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</a:t>
            </a:r>
            <a:r>
              <a:rPr lang="en-US" sz="1500">
                <a:solidFill>
                  <a:srgbClr val="0070C0"/>
                </a:solidFill>
              </a:rPr>
              <a:t>while</a:t>
            </a:r>
            <a:r>
              <a:rPr lang="en-US" sz="1500"/>
              <a:t>(nT&lt;n-1)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    </a:t>
            </a:r>
            <a:r>
              <a:rPr lang="en-US" sz="1500">
                <a:solidFill>
                  <a:srgbClr val="0070C0"/>
                </a:solidFill>
              </a:rPr>
              <a:t> for(int </a:t>
            </a:r>
            <a:r>
              <a:rPr lang="en-US" sz="1500"/>
              <a:t>v=0;v&lt;n;v++)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	     if(a[u][v]!=0)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	         if (</a:t>
            </a:r>
            <a:r>
              <a:rPr lang="en-US" sz="1500">
                <a:solidFill>
                  <a:srgbClr val="C00000"/>
                </a:solidFill>
              </a:rPr>
              <a:t>TonTai</a:t>
            </a:r>
            <a:r>
              <a:rPr lang="en-US" sz="1500"/>
              <a:t>(v, T2, nT)==0)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	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        	  E1[nE]=u;   E2[nE]=v;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	             wE[nE]=a[u][v];  nE++;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	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	</a:t>
            </a:r>
            <a:r>
              <a:rPr lang="en-US" sz="1500">
                <a:solidFill>
                  <a:srgbClr val="0070C0"/>
                </a:solidFill>
              </a:rPr>
              <a:t>for</a:t>
            </a:r>
            <a:r>
              <a:rPr lang="en-US" sz="1500"/>
              <a:t>(i=0;i&lt;nE;i++)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	     </a:t>
            </a:r>
            <a:r>
              <a:rPr lang="en-US" sz="1500">
                <a:solidFill>
                  <a:srgbClr val="0070C0"/>
                </a:solidFill>
              </a:rPr>
              <a:t>if</a:t>
            </a:r>
            <a:r>
              <a:rPr lang="en-US" sz="1500"/>
              <a:t> (</a:t>
            </a:r>
            <a:r>
              <a:rPr lang="en-US" sz="1500">
                <a:solidFill>
                  <a:srgbClr val="C00000"/>
                </a:solidFill>
              </a:rPr>
              <a:t>TonTai</a:t>
            </a:r>
            <a:r>
              <a:rPr lang="en-US" sz="1500"/>
              <a:t>(E2[i], T2, nT)==0)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	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		min=wE[i]; d1=E1[i];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		d2=E2[i]; </a:t>
            </a:r>
            <a:r>
              <a:rPr lang="en-US" sz="1500">
                <a:solidFill>
                  <a:srgbClr val="0070C0"/>
                </a:solidFill>
              </a:rPr>
              <a:t>break</a:t>
            </a:r>
            <a:r>
              <a:rPr lang="en-US" sz="150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	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5713" y="2004768"/>
            <a:ext cx="4307983" cy="424036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/>
              <a:t>        </a:t>
            </a:r>
            <a:r>
              <a:rPr lang="en-US" sz="1500">
                <a:solidFill>
                  <a:srgbClr val="0070C0"/>
                </a:solidFill>
              </a:rPr>
              <a:t>for</a:t>
            </a:r>
            <a:r>
              <a:rPr lang="en-US" sz="1500"/>
              <a:t>(;i&lt;nE;i++)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/>
              <a:t>      	 </a:t>
            </a:r>
            <a:r>
              <a:rPr lang="en-US" sz="1500">
                <a:solidFill>
                  <a:srgbClr val="0070C0"/>
                </a:solidFill>
              </a:rPr>
              <a:t>if</a:t>
            </a:r>
            <a:r>
              <a:rPr lang="en-US" sz="1500"/>
              <a:t>(</a:t>
            </a:r>
            <a:r>
              <a:rPr lang="en-US" sz="1500">
                <a:solidFill>
                  <a:srgbClr val="C00000"/>
                </a:solidFill>
              </a:rPr>
              <a:t>TonTai</a:t>
            </a:r>
            <a:r>
              <a:rPr lang="en-US" sz="1500"/>
              <a:t>(E2[i], T2, nT)==0)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/>
              <a:t>		</a:t>
            </a:r>
            <a:r>
              <a:rPr lang="en-US" sz="1500">
                <a:solidFill>
                  <a:srgbClr val="0070C0"/>
                </a:solidFill>
              </a:rPr>
              <a:t>if</a:t>
            </a:r>
            <a:r>
              <a:rPr lang="en-US" sz="1500"/>
              <a:t>(min&gt;wE[i])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/>
              <a:t>		{	min=wE[i]; d1=E1[i];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/>
              <a:t>			d2=E2[i];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/>
              <a:t> 		}</a:t>
            </a:r>
          </a:p>
          <a:p>
            <a:pPr marL="0" indent="0">
              <a:buNone/>
            </a:pPr>
            <a:r>
              <a:rPr lang="en-US" sz="1500"/>
              <a:t>       T1[nT]=d1; T2[nT]=d2; </a:t>
            </a:r>
          </a:p>
          <a:p>
            <a:pPr marL="0" indent="0">
              <a:buNone/>
            </a:pPr>
            <a:r>
              <a:rPr lang="en-US" sz="1500"/>
              <a:t>        wT[nT]=a[d1][d2]; </a:t>
            </a:r>
          </a:p>
          <a:p>
            <a:pPr marL="0" indent="0">
              <a:buNone/>
            </a:pPr>
            <a:r>
              <a:rPr lang="en-US" sz="1500"/>
              <a:t>        a[d1][d2]=0; a[d2][d1]=0;</a:t>
            </a:r>
          </a:p>
          <a:p>
            <a:pPr marL="0" indent="0">
              <a:buNone/>
            </a:pPr>
            <a:r>
              <a:rPr lang="en-US" sz="1500"/>
              <a:t>        nT++;</a:t>
            </a:r>
          </a:p>
          <a:p>
            <a:pPr marL="0" indent="0">
              <a:buNone/>
            </a:pPr>
            <a:r>
              <a:rPr lang="en-US" sz="1500"/>
              <a:t>        </a:t>
            </a:r>
            <a:r>
              <a:rPr lang="en-US" sz="1500">
                <a:solidFill>
                  <a:srgbClr val="C00000"/>
                </a:solidFill>
              </a:rPr>
              <a:t>XoaCanhE</a:t>
            </a:r>
            <a:r>
              <a:rPr lang="en-US" sz="1500"/>
              <a:t>(d1, d2);</a:t>
            </a:r>
          </a:p>
          <a:p>
            <a:pPr marL="0" indent="0">
              <a:buNone/>
            </a:pPr>
            <a:r>
              <a:rPr lang="en-US" sz="1500"/>
              <a:t>        u=d2;</a:t>
            </a:r>
          </a:p>
          <a:p>
            <a:pPr marL="0" indent="0">
              <a:buNone/>
            </a:pPr>
            <a:r>
              <a:rPr lang="en-US" sz="1500"/>
              <a:t>     }</a:t>
            </a:r>
          </a:p>
          <a:p>
            <a:pPr marL="0" indent="0">
              <a:buNone/>
            </a:pPr>
            <a:r>
              <a:rPr lang="en-US" sz="1500"/>
              <a:t>}</a:t>
            </a:r>
            <a:endParaRPr lang="en-US" sz="2100"/>
          </a:p>
          <a:p>
            <a:pPr marL="0" indent="0">
              <a:lnSpc>
                <a:spcPct val="100000"/>
              </a:lnSpc>
              <a:buNone/>
            </a:pPr>
            <a:endParaRPr lang="en-US" sz="1500"/>
          </a:p>
          <a:p>
            <a:pPr marL="0" indent="0">
              <a:lnSpc>
                <a:spcPct val="100000"/>
              </a:lnSpc>
              <a:buNone/>
            </a:pPr>
            <a:endParaRPr lang="en-US" sz="1500"/>
          </a:p>
          <a:p>
            <a:pPr marL="0" indent="0">
              <a:lnSpc>
                <a:spcPct val="100000"/>
              </a:lnSpc>
              <a:buNone/>
            </a:pPr>
            <a:endParaRPr lang="en-US" sz="15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721475"/>
            <a:ext cx="2133600" cy="365125"/>
          </a:xfrm>
        </p:spPr>
        <p:txBody>
          <a:bodyPr/>
          <a:lstStyle/>
          <a:p>
            <a:fld id="{D4688C88-10BC-4BE1-B72E-0A6B1F4813EC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4F158C-0CC8-4DE6-A4E7-735E6D7F6623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– THUẬT GIẢI PRIM</a:t>
            </a:r>
          </a:p>
        </p:txBody>
      </p:sp>
    </p:spTree>
    <p:extLst>
      <p:ext uri="{BB962C8B-B14F-4D97-AF65-F5344CB8AC3E}">
        <p14:creationId xmlns:p14="http://schemas.microsoft.com/office/powerpoint/2010/main" val="6270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49086" y="1433084"/>
            <a:ext cx="4060065" cy="240065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XoaViTriE(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i)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for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j=i;j&lt;nE;j++)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{</a:t>
            </a:r>
          </a:p>
          <a:p>
            <a:pPr lvl="2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E1[j]=E1[j+1];</a:t>
            </a:r>
          </a:p>
          <a:p>
            <a:pPr lvl="2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E2[j]=E2[j+1];</a:t>
            </a:r>
          </a:p>
          <a:p>
            <a:pPr lvl="2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wE[j]=wE[j+1];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nE--;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9087" y="4073913"/>
            <a:ext cx="4060064" cy="21698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nl-NL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nl-NL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XoaCanhE(</a:t>
            </a:r>
            <a:r>
              <a:rPr lang="nl-NL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nl-NL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u, </a:t>
            </a:r>
            <a:r>
              <a:rPr lang="nl-NL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nl-NL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v)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lvl="1"/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i=0;i&lt;nE;i++)</a:t>
            </a:r>
          </a:p>
          <a:p>
            <a:pPr lvl="1"/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(E1[i]==u&amp;&amp;E2[i]==v)</a:t>
            </a:r>
          </a:p>
          <a:p>
            <a:pPr lvl="1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lvl="2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XoaViTriE(i);</a:t>
            </a:r>
          </a:p>
          <a:p>
            <a:pPr lvl="2"/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504" y="1433082"/>
            <a:ext cx="4253248" cy="17081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TonTai(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d,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D[],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nD)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lvl="1"/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i=0;i&lt;nD;i++)</a:t>
            </a:r>
          </a:p>
          <a:p>
            <a:pPr lvl="2"/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(D[i]==d)</a:t>
            </a:r>
          </a:p>
          <a:p>
            <a:pPr lvl="2"/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return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1;</a:t>
            </a:r>
          </a:p>
          <a:p>
            <a:pPr lvl="1"/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0;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249" y="3612248"/>
            <a:ext cx="4229503" cy="263149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output()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lvl="1"/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tong=0;</a:t>
            </a:r>
          </a:p>
          <a:p>
            <a:pPr lvl="1"/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i=0;i&lt;nT;i++)</a:t>
            </a:r>
          </a:p>
          <a:p>
            <a:pPr lvl="1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lvl="1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cout&lt;&lt;endl&lt;&lt;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"("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&lt;&lt;T1[i]&lt;&lt;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&lt;&lt;T2[i]&lt;&lt;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 = 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&lt;&lt;wT[i];</a:t>
            </a:r>
          </a:p>
          <a:p>
            <a:pPr lvl="1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tong+=wT[i];</a:t>
            </a:r>
          </a:p>
          <a:p>
            <a:pPr lvl="1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lvl="1"/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cout&lt;&lt;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"\n  Tong = 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&lt;&lt;tong;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34BCFD-4CBC-4EE3-B7CC-D739E9398D70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– THUẬT GIẢI PRIM</a:t>
            </a:r>
          </a:p>
        </p:txBody>
      </p:sp>
    </p:spTree>
    <p:extLst>
      <p:ext uri="{BB962C8B-B14F-4D97-AF65-F5344CB8AC3E}">
        <p14:creationId xmlns:p14="http://schemas.microsoft.com/office/powerpoint/2010/main" val="134953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0" y="1291828"/>
            <a:ext cx="788670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ĐỘ PHỨC TẠP THUẬT GIẢI PRIM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4172" y="4263258"/>
            <a:ext cx="5099724" cy="7155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4050">
                <a:solidFill>
                  <a:srgbClr val="FF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 O(n * </a:t>
            </a:r>
            <a:r>
              <a:rPr lang="en-US" sz="4050">
                <a:solidFill>
                  <a:srgbClr val="0070C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max</a:t>
            </a:r>
            <a:r>
              <a:rPr lang="en-US" sz="4050">
                <a:solidFill>
                  <a:srgbClr val="FF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(n,m))</a:t>
            </a:r>
            <a:endParaRPr lang="en-US" sz="405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0140" y="2125266"/>
            <a:ext cx="8075210" cy="1833438"/>
          </a:xfrm>
        </p:spPr>
        <p:txBody>
          <a:bodyPr>
            <a:noAutofit/>
          </a:bodyPr>
          <a:lstStyle/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>
                <a:latin typeface="+mj-lt"/>
                <a:sym typeface="Symbol" panose="05050102010706020507" pitchFamily="18" charset="2"/>
              </a:rPr>
              <a:t>Nếu G = (V, E) là đồ thị liên thông có trọng số; n là số đỉnh của G, và m là số cạnh của G: n = |V|, m = |E|, thì ta có độ </a:t>
            </a:r>
            <a:r>
              <a:rPr lang="en-US" b="1">
                <a:latin typeface="+mj-lt"/>
                <a:sym typeface="Symbol" panose="05050102010706020507" pitchFamily="18" charset="2"/>
              </a:rPr>
              <a:t>phức tạp của thuật giải Prim là: </a:t>
            </a:r>
            <a:endParaRPr 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425C64-0C57-425D-85CE-34E7117D0C04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– THUẬT GIẢI PRIM</a:t>
            </a:r>
          </a:p>
        </p:txBody>
      </p:sp>
    </p:spTree>
    <p:extLst>
      <p:ext uri="{BB962C8B-B14F-4D97-AF65-F5344CB8AC3E}">
        <p14:creationId xmlns:p14="http://schemas.microsoft.com/office/powerpoint/2010/main" val="27176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69C5097-1468-4226-9CB8-A8BA41A0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12" y="-381000"/>
            <a:ext cx="9330612" cy="93306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899741"/>
            <a:ext cx="9158468" cy="168165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99743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5.4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GIẢI THUẬT KRUSAL</a:t>
            </a:r>
          </a:p>
        </p:txBody>
      </p:sp>
    </p:spTree>
    <p:extLst>
      <p:ext uri="{BB962C8B-B14F-4D97-AF65-F5344CB8AC3E}">
        <p14:creationId xmlns:p14="http://schemas.microsoft.com/office/powerpoint/2010/main" val="296733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447800"/>
            <a:ext cx="7886700" cy="677466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Ý TƯỞNG THUẬT GIẢI KRUSKAL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0" y="2125267"/>
            <a:ext cx="8075210" cy="3420157"/>
          </a:xfrm>
        </p:spPr>
        <p:txBody>
          <a:bodyPr>
            <a:normAutofit lnSpcReduction="10000"/>
          </a:bodyPr>
          <a:lstStyle/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>
                <a:solidFill>
                  <a:srgbClr val="0070C0"/>
                </a:solidFill>
                <a:latin typeface="+mj-lt"/>
              </a:rPr>
              <a:t>Bước 1:</a:t>
            </a:r>
            <a:r>
              <a:rPr lang="en-US">
                <a:latin typeface="+mj-lt"/>
              </a:rPr>
              <a:t> từ E lấy ra một cạnh </a:t>
            </a:r>
            <a:r>
              <a:rPr lang="en-US" i="1">
                <a:latin typeface="+mj-lt"/>
              </a:rPr>
              <a:t>e</a:t>
            </a:r>
            <a:r>
              <a:rPr lang="en-US">
                <a:latin typeface="+mj-lt"/>
                <a:sym typeface="Symbol" panose="05050102010706020507" pitchFamily="18" charset="2"/>
              </a:rPr>
              <a:t>, sao cho: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+mj-lt"/>
                <a:sym typeface="Symbol" panose="05050102010706020507" pitchFamily="18" charset="2"/>
              </a:rPr>
              <a:t></a:t>
            </a:r>
            <a:r>
              <a:rPr lang="en-US" i="1">
                <a:latin typeface="+mj-lt"/>
                <a:sym typeface="Symbol" panose="05050102010706020507" pitchFamily="18" charset="2"/>
              </a:rPr>
              <a:t>e</a:t>
            </a:r>
            <a:r>
              <a:rPr lang="en-US" baseline="-25000">
                <a:latin typeface="+mj-lt"/>
                <a:sym typeface="Symbol" panose="05050102010706020507" pitchFamily="18" charset="2"/>
              </a:rPr>
              <a:t>i</a:t>
            </a:r>
            <a:r>
              <a:rPr lang="en-US">
                <a:latin typeface="+mj-lt"/>
                <a:sym typeface="Symbol" panose="05050102010706020507" pitchFamily="18" charset="2"/>
              </a:rPr>
              <a:t>  E, w(</a:t>
            </a:r>
            <a:r>
              <a:rPr lang="en-US" i="1">
                <a:latin typeface="+mj-lt"/>
                <a:sym typeface="Symbol" panose="05050102010706020507" pitchFamily="18" charset="2"/>
              </a:rPr>
              <a:t>e</a:t>
            </a:r>
            <a:r>
              <a:rPr lang="en-US">
                <a:latin typeface="+mj-lt"/>
                <a:sym typeface="Symbol" panose="05050102010706020507" pitchFamily="18" charset="2"/>
              </a:rPr>
              <a:t>)  w(</a:t>
            </a:r>
            <a:r>
              <a:rPr lang="en-US" i="1">
                <a:latin typeface="+mj-lt"/>
                <a:sym typeface="Symbol" panose="05050102010706020507" pitchFamily="18" charset="2"/>
              </a:rPr>
              <a:t>e</a:t>
            </a:r>
            <a:r>
              <a:rPr lang="en-US" baseline="-25000">
                <a:latin typeface="+mj-lt"/>
                <a:sym typeface="Symbol" panose="05050102010706020507" pitchFamily="18" charset="2"/>
              </a:rPr>
              <a:t>i</a:t>
            </a:r>
            <a:r>
              <a:rPr lang="en-US">
                <a:latin typeface="+mj-lt"/>
                <a:sym typeface="Symbol" panose="05050102010706020507" pitchFamily="18" charset="2"/>
              </a:rPr>
              <a:t>) (</a:t>
            </a:r>
            <a:r>
              <a:rPr lang="en-US" sz="2100">
                <a:latin typeface="+mj-lt"/>
                <a:sym typeface="Symbol" panose="05050102010706020507" pitchFamily="18" charset="2"/>
              </a:rPr>
              <a:t>w(</a:t>
            </a:r>
            <a:r>
              <a:rPr lang="en-US" sz="2100" i="1">
                <a:sym typeface="Symbol" panose="05050102010706020507" pitchFamily="18" charset="2"/>
              </a:rPr>
              <a:t>e</a:t>
            </a:r>
            <a:r>
              <a:rPr lang="en-US" sz="2100">
                <a:latin typeface="+mj-lt"/>
                <a:sym typeface="Symbol" panose="05050102010706020507" pitchFamily="18" charset="2"/>
              </a:rPr>
              <a:t>) là trọng số của cạnh </a:t>
            </a:r>
            <a:r>
              <a:rPr lang="en-US" sz="2100" i="1">
                <a:latin typeface="+mj-lt"/>
                <a:sym typeface="Symbol" panose="05050102010706020507" pitchFamily="18" charset="2"/>
              </a:rPr>
              <a:t>e</a:t>
            </a:r>
            <a:r>
              <a:rPr lang="en-US">
                <a:latin typeface="+mj-lt"/>
                <a:sym typeface="Symbol" panose="05050102010706020507" pitchFamily="18" charset="2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+mj-lt"/>
                <a:sym typeface="Symbol" panose="05050102010706020507" pitchFamily="18" charset="2"/>
              </a:rPr>
              <a:t> </a:t>
            </a:r>
            <a:r>
              <a:rPr lang="en-US" b="1">
                <a:latin typeface="+mj-lt"/>
                <a:sym typeface="Symbol" panose="05050102010706020507" pitchFamily="18" charset="2"/>
              </a:rPr>
              <a:t>Edges</a:t>
            </a:r>
            <a:r>
              <a:rPr lang="en-US">
                <a:latin typeface="+mj-lt"/>
                <a:sym typeface="Symbol" panose="05050102010706020507" pitchFamily="18" charset="2"/>
              </a:rPr>
              <a:t>(T)  {</a:t>
            </a:r>
            <a:r>
              <a:rPr lang="en-US" i="1">
                <a:latin typeface="+mj-lt"/>
                <a:sym typeface="Symbol" panose="05050102010706020507" pitchFamily="18" charset="2"/>
              </a:rPr>
              <a:t>e</a:t>
            </a:r>
            <a:r>
              <a:rPr lang="en-US">
                <a:latin typeface="+mj-lt"/>
                <a:sym typeface="Symbol" panose="05050102010706020507" pitchFamily="18" charset="2"/>
              </a:rPr>
              <a:t>}  T không tạo ra chu trình;</a:t>
            </a:r>
            <a:endParaRPr lang="en-US">
              <a:solidFill>
                <a:srgbClr val="FF0000"/>
              </a:solidFill>
              <a:latin typeface="+mj-lt"/>
            </a:endParaRP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>
                <a:solidFill>
                  <a:srgbClr val="0070C0"/>
                </a:solidFill>
                <a:latin typeface="+mj-lt"/>
              </a:rPr>
              <a:t>Bước 2: </a:t>
            </a:r>
            <a:r>
              <a:rPr lang="en-US">
                <a:latin typeface="+mj-lt"/>
              </a:rPr>
              <a:t>Nếu không lấy được </a:t>
            </a:r>
            <a:r>
              <a:rPr lang="en-US" i="1">
                <a:latin typeface="+mj-lt"/>
              </a:rPr>
              <a:t>e </a:t>
            </a:r>
            <a:r>
              <a:rPr lang="en-US">
                <a:latin typeface="+mj-lt"/>
              </a:rPr>
              <a:t>nào hoặc V </a:t>
            </a:r>
            <a:r>
              <a:rPr lang="en-US">
                <a:latin typeface="+mj-lt"/>
                <a:sym typeface="Symbol" panose="05050102010706020507" pitchFamily="18" charset="2"/>
              </a:rPr>
              <a:t>= </a:t>
            </a:r>
            <a:r>
              <a:rPr lang="en-US" b="1">
                <a:latin typeface="+mj-lt"/>
                <a:sym typeface="Symbol" panose="05050102010706020507" pitchFamily="18" charset="2"/>
              </a:rPr>
              <a:t>Vertices</a:t>
            </a:r>
            <a:r>
              <a:rPr lang="en-US">
                <a:latin typeface="+mj-lt"/>
                <a:sym typeface="Symbol" panose="05050102010706020507" pitchFamily="18" charset="2"/>
              </a:rPr>
              <a:t>(T) thì dừng (</a:t>
            </a:r>
            <a:r>
              <a:rPr lang="en-US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T là cây khung tối tiểu</a:t>
            </a:r>
            <a:r>
              <a:rPr lang="en-US">
                <a:latin typeface="+mj-lt"/>
                <a:sym typeface="Symbol" panose="05050102010706020507" pitchFamily="18" charset="2"/>
              </a:rPr>
              <a:t>), ngược lại thì quay lại </a:t>
            </a:r>
            <a:r>
              <a:rPr lang="en-US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bước 1</a:t>
            </a:r>
            <a:r>
              <a:rPr lang="en-US">
                <a:latin typeface="+mj-lt"/>
                <a:sym typeface="Symbol" panose="05050102010706020507" pitchFamily="18" charset="2"/>
              </a:rPr>
              <a:t>;</a:t>
            </a:r>
            <a:endParaRPr lang="en-US">
              <a:solidFill>
                <a:srgbClr val="FF0000"/>
              </a:solidFill>
              <a:latin typeface="+mj-lt"/>
              <a:sym typeface="Symbol" panose="05050102010706020507" pitchFamily="18" charset="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+mj-lt"/>
              <a:sym typeface="Symbol" panose="05050102010706020507" pitchFamily="18" charset="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79699B-40B7-4495-8A56-6C6A4BA24B1A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– THUẬT GIẢI KRUSAL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9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456044"/>
            <a:ext cx="7886700" cy="66922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KRUSKAL CẢI TIẾN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47" y="2125267"/>
            <a:ext cx="8075210" cy="3276689"/>
          </a:xfrm>
        </p:spPr>
        <p:txBody>
          <a:bodyPr>
            <a:normAutofit/>
          </a:bodyPr>
          <a:lstStyle/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700">
                <a:solidFill>
                  <a:srgbClr val="0070C0"/>
                </a:solidFill>
                <a:latin typeface="+mj-lt"/>
              </a:rPr>
              <a:t>Bước 1:</a:t>
            </a:r>
            <a:r>
              <a:rPr lang="en-US" sz="2700">
                <a:latin typeface="+mj-lt"/>
              </a:rPr>
              <a:t> Sắp xếp E (tăng theo </a:t>
            </a:r>
            <a:r>
              <a:rPr lang="en-US" sz="2700" i="1">
                <a:solidFill>
                  <a:srgbClr val="C00000"/>
                </a:solidFill>
                <a:latin typeface="+mj-lt"/>
              </a:rPr>
              <a:t>trọng số </a:t>
            </a:r>
            <a:r>
              <a:rPr lang="en-US" sz="2700">
                <a:latin typeface="+mj-lt"/>
              </a:rPr>
              <a:t>của cạnh)</a:t>
            </a: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700">
                <a:solidFill>
                  <a:srgbClr val="0070C0"/>
                </a:solidFill>
                <a:latin typeface="+mj-lt"/>
              </a:rPr>
              <a:t>Bước 2: </a:t>
            </a:r>
            <a:r>
              <a:rPr lang="en-US" sz="2700">
                <a:latin typeface="+mj-lt"/>
                <a:sym typeface="Symbol" panose="05050102010706020507" pitchFamily="18" charset="2"/>
              </a:rPr>
              <a:t>Lấy từ E ra một cạnh </a:t>
            </a:r>
            <a:r>
              <a:rPr lang="en-US" sz="2700" i="1">
                <a:latin typeface="+mj-lt"/>
                <a:sym typeface="Symbol" panose="05050102010706020507" pitchFamily="18" charset="2"/>
              </a:rPr>
              <a:t>e</a:t>
            </a:r>
            <a:r>
              <a:rPr lang="en-US" sz="2700">
                <a:latin typeface="+mj-lt"/>
                <a:sym typeface="Symbol" panose="05050102010706020507" pitchFamily="18" charset="2"/>
              </a:rPr>
              <a:t>, sao cho: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>
                <a:latin typeface="+mj-lt"/>
                <a:sym typeface="Symbol" panose="05050102010706020507" pitchFamily="18" charset="2"/>
              </a:rPr>
              <a:t> </a:t>
            </a:r>
            <a:r>
              <a:rPr lang="en-US">
                <a:latin typeface="+mj-lt"/>
                <a:sym typeface="Symbol" panose="05050102010706020507" pitchFamily="18" charset="2"/>
              </a:rPr>
              <a:t> </a:t>
            </a:r>
            <a:r>
              <a:rPr lang="en-US" b="1">
                <a:latin typeface="+mj-lt"/>
                <a:sym typeface="Symbol" panose="05050102010706020507" pitchFamily="18" charset="2"/>
              </a:rPr>
              <a:t>Edges</a:t>
            </a:r>
            <a:r>
              <a:rPr lang="en-US">
                <a:latin typeface="+mj-lt"/>
                <a:sym typeface="Symbol" panose="05050102010706020507" pitchFamily="18" charset="2"/>
              </a:rPr>
              <a:t>(T)  {</a:t>
            </a:r>
            <a:r>
              <a:rPr lang="en-US" i="1">
                <a:latin typeface="+mj-lt"/>
                <a:sym typeface="Symbol" panose="05050102010706020507" pitchFamily="18" charset="2"/>
              </a:rPr>
              <a:t>e</a:t>
            </a:r>
            <a:r>
              <a:rPr lang="en-US">
                <a:latin typeface="+mj-lt"/>
                <a:sym typeface="Symbol" panose="05050102010706020507" pitchFamily="18" charset="2"/>
              </a:rPr>
              <a:t>}  T không tạo ra chu trình;</a:t>
            </a:r>
            <a:endParaRPr lang="en-US">
              <a:solidFill>
                <a:srgbClr val="FF0000"/>
              </a:solidFill>
              <a:latin typeface="+mj-lt"/>
            </a:endParaRP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700">
                <a:solidFill>
                  <a:srgbClr val="0070C0"/>
                </a:solidFill>
                <a:latin typeface="+mj-lt"/>
              </a:rPr>
              <a:t>Bước 3</a:t>
            </a:r>
            <a:r>
              <a:rPr lang="en-US" sz="2700">
                <a:latin typeface="+mj-lt"/>
              </a:rPr>
              <a:t>: V </a:t>
            </a:r>
            <a:r>
              <a:rPr lang="en-US" sz="2700">
                <a:latin typeface="+mj-lt"/>
                <a:sym typeface="Symbol" panose="05050102010706020507" pitchFamily="18" charset="2"/>
              </a:rPr>
              <a:t>= </a:t>
            </a:r>
            <a:r>
              <a:rPr lang="en-US" sz="2700" b="1">
                <a:latin typeface="+mj-lt"/>
                <a:sym typeface="Symbol" panose="05050102010706020507" pitchFamily="18" charset="2"/>
              </a:rPr>
              <a:t>Vertices</a:t>
            </a:r>
            <a:r>
              <a:rPr lang="en-US" sz="2700">
                <a:latin typeface="+mj-lt"/>
                <a:sym typeface="Symbol" panose="05050102010706020507" pitchFamily="18" charset="2"/>
              </a:rPr>
              <a:t>(T) thì dừng (</a:t>
            </a:r>
            <a:r>
              <a:rPr lang="en-US" sz="270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T là cây khung tối tiểu</a:t>
            </a:r>
            <a:r>
              <a:rPr lang="en-US" sz="2700">
                <a:latin typeface="+mj-lt"/>
                <a:sym typeface="Symbol" panose="05050102010706020507" pitchFamily="18" charset="2"/>
              </a:rPr>
              <a:t>), ngược lại thì quay lại </a:t>
            </a:r>
            <a:r>
              <a:rPr lang="en-US" sz="270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bước 2</a:t>
            </a:r>
            <a:r>
              <a:rPr lang="en-US" sz="2700">
                <a:latin typeface="+mj-lt"/>
                <a:sym typeface="Symbol" panose="05050102010706020507" pitchFamily="18" charset="2"/>
              </a:rPr>
              <a:t>;</a:t>
            </a:r>
            <a:endParaRPr lang="en-US" sz="2700">
              <a:solidFill>
                <a:srgbClr val="FF0000"/>
              </a:solidFill>
              <a:latin typeface="+mj-lt"/>
              <a:sym typeface="Symbol" panose="05050102010706020507" pitchFamily="18" charset="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700">
              <a:latin typeface="+mj-lt"/>
              <a:sym typeface="Symbol" panose="05050102010706020507" pitchFamily="18" charset="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7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4330CE-5BEE-43DB-A065-C3E5ABA964AA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– THUẬT GIẢI KRUSAL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131094"/>
            <a:ext cx="7886700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>
                <a:ln/>
                <a:solidFill>
                  <a:schemeClr val="accent4"/>
                </a:solidFill>
              </a:rPr>
              <a:t>Minh họa ý tưởng giả sử bắt đầu từ đỉnh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171356" y="2324237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A</a:t>
            </a: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6086006" y="2419487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B</a:t>
            </a: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3285656" y="4038737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C</a:t>
            </a: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1914056" y="3181487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F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629056" y="2952887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E</a:t>
            </a: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6086006" y="3981587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D</a:t>
            </a: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3479730" y="2609987"/>
            <a:ext cx="2663426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3342807" y="2686187"/>
            <a:ext cx="57151" cy="1352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6428907" y="3314837"/>
            <a:ext cx="1289623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3628556" y="4126706"/>
            <a:ext cx="2457450" cy="263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6222926" y="2724287"/>
            <a:ext cx="3453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V="1">
            <a:off x="2108129" y="2609987"/>
            <a:ext cx="1085849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3514258" y="2476637"/>
            <a:ext cx="2594372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428906" y="2609987"/>
            <a:ext cx="12001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9" name="AutoShape 26"/>
          <p:cNvCxnSpPr>
            <a:cxnSpLocks noChangeShapeType="1"/>
          </p:cNvCxnSpPr>
          <p:nvPr/>
        </p:nvCxnSpPr>
        <p:spPr bwMode="auto">
          <a:xfrm rot="5400000" flipV="1">
            <a:off x="5266856" y="400187"/>
            <a:ext cx="609600" cy="4457700"/>
          </a:xfrm>
          <a:prstGeom prst="curvedConnector3">
            <a:avLst>
              <a:gd name="adj1" fmla="val -2812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2599857" y="3695837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1" name="Line 89"/>
          <p:cNvSpPr>
            <a:spLocks noChangeShapeType="1"/>
          </p:cNvSpPr>
          <p:nvPr/>
        </p:nvSpPr>
        <p:spPr bwMode="auto">
          <a:xfrm>
            <a:off x="2142658" y="3467237"/>
            <a:ext cx="1165622" cy="6594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6890694" y="281106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3" name="Rectangle 90"/>
          <p:cNvSpPr>
            <a:spLocks noChangeArrowheads="1"/>
          </p:cNvSpPr>
          <p:nvPr/>
        </p:nvSpPr>
        <p:spPr bwMode="auto">
          <a:xfrm>
            <a:off x="2604444" y="374451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4" name="Rectangle 92"/>
          <p:cNvSpPr>
            <a:spLocks noChangeArrowheads="1"/>
          </p:cNvSpPr>
          <p:nvPr/>
        </p:nvSpPr>
        <p:spPr bwMode="auto">
          <a:xfrm>
            <a:off x="2547294" y="277296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5" name="Rectangle 79"/>
          <p:cNvSpPr>
            <a:spLocks noChangeArrowheads="1"/>
          </p:cNvSpPr>
          <p:nvPr/>
        </p:nvSpPr>
        <p:spPr bwMode="auto">
          <a:xfrm>
            <a:off x="7004994" y="361116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" name="Rectangle 85"/>
          <p:cNvSpPr>
            <a:spLocks noChangeArrowheads="1"/>
          </p:cNvSpPr>
          <p:nvPr/>
        </p:nvSpPr>
        <p:spPr bwMode="auto">
          <a:xfrm>
            <a:off x="4661845" y="4125516"/>
            <a:ext cx="275035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7" name="Rectangle 88"/>
          <p:cNvSpPr>
            <a:spLocks noChangeArrowheads="1"/>
          </p:cNvSpPr>
          <p:nvPr/>
        </p:nvSpPr>
        <p:spPr bwMode="auto">
          <a:xfrm>
            <a:off x="6033443" y="3211116"/>
            <a:ext cx="285750" cy="1714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661844" y="241101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9" name="Rectangle 82"/>
          <p:cNvSpPr>
            <a:spLocks noChangeArrowheads="1"/>
          </p:cNvSpPr>
          <p:nvPr/>
        </p:nvSpPr>
        <p:spPr bwMode="auto">
          <a:xfrm>
            <a:off x="5804844" y="212526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4547543" y="3211116"/>
            <a:ext cx="3429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1" name="Rectangle 80"/>
          <p:cNvSpPr>
            <a:spLocks noChangeArrowheads="1"/>
          </p:cNvSpPr>
          <p:nvPr/>
        </p:nvSpPr>
        <p:spPr bwMode="auto">
          <a:xfrm>
            <a:off x="3295007" y="3325416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-8357" y="4454385"/>
            <a:ext cx="1412376" cy="5792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Tập E =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8511" y="5331820"/>
            <a:ext cx="1147519" cy="57926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Cây T =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33912" y="4250396"/>
            <a:ext cx="6381302" cy="922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{(A,B,8), (A,C,1), (A,D,4), (A,E,1), (A,F,3), (B,D,3),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(B,E,5), (C,D,2), (C,F,6), (D,E,1)}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076830" y="5371886"/>
            <a:ext cx="8067170" cy="5792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{                                                             }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302002" y="5372048"/>
            <a:ext cx="1014749" cy="5792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(A,C,1)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033912" y="4236271"/>
            <a:ext cx="6381302" cy="922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{(A,B,8), (A,D,4), (A,E,1), (A,F,3), (B,D,3),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(B,E,5), (C,D,2), (C,F,6), (D,E,1)}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76830" y="4260940"/>
            <a:ext cx="6381302" cy="922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{(A,B,8), (A,D,4), (A,F,3), (B,D,3),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(B,E,5), (C,D,2), (C,F,6), (D,E,1)}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197330" y="5344193"/>
            <a:ext cx="1272056" cy="5792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,(A,E,1)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033912" y="4229239"/>
            <a:ext cx="6381302" cy="922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{(A,B,8), (A,D,4), (A,F,3), (B,D,3),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(B,E,5), (C, D, 2), (C,F,6)}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124651" y="5332726"/>
            <a:ext cx="1272056" cy="5792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,(E, D,1)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1033911" y="4240472"/>
            <a:ext cx="5783532" cy="55651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{(A,B,8), (A,D,4), (B,D,3), (B,E,5), (C,D,2), (C,F,6)}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4267258" y="5338460"/>
            <a:ext cx="1272056" cy="5792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,(A,F,3)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1054699" y="4247505"/>
            <a:ext cx="4335601" cy="55651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{(A,B,8), (A,D,4), (B,E,5), (C,D,E) (C,F,6)}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275579" y="5325727"/>
            <a:ext cx="1272056" cy="5792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/>
              <a:t>,(B,D,3)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26</a:t>
            </a:fld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09C2B6A5-A271-448C-96CA-4C81604A7079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– THUẬT GIẢI KRUSAL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6" grpId="0"/>
      <p:bldP spid="37" grpId="0"/>
      <p:bldP spid="37" grpId="1"/>
      <p:bldP spid="38" grpId="0"/>
      <p:bldP spid="38" grpId="1"/>
      <p:bldP spid="39" grpId="0"/>
      <p:bldP spid="40" grpId="0"/>
      <p:bldP spid="40" grpId="1"/>
      <p:bldP spid="41" grpId="0"/>
      <p:bldP spid="44" grpId="0"/>
      <p:bldP spid="44" grpId="1"/>
      <p:bldP spid="45" grpId="0"/>
      <p:bldP spid="46" grpId="0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102" y="2612550"/>
            <a:ext cx="6277731" cy="99417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CÀI ĐẶT THUẬT GIẢI KRUSKAL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524019-5EE5-4107-95D9-B0CFEAF52AD8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– THUẬT GIẢI KRUSAL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3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648619"/>
            <a:ext cx="788670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KHAI BÁO CÁC BIẾN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96" y="2767264"/>
            <a:ext cx="2452205" cy="1807912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>
                <a:solidFill>
                  <a:srgbClr val="C00000"/>
                </a:solidFill>
              </a:rPr>
              <a:t>// khai bao ma tran bang mang hai chieu</a:t>
            </a:r>
          </a:p>
          <a:p>
            <a:pPr marL="0" indent="0">
              <a:buNone/>
            </a:pPr>
            <a:r>
              <a:rPr lang="en-US" sz="1800"/>
              <a:t># </a:t>
            </a:r>
            <a:r>
              <a:rPr lang="en-US" sz="1800">
                <a:solidFill>
                  <a:srgbClr val="0070C0"/>
                </a:solidFill>
              </a:rPr>
              <a:t>define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MAX </a:t>
            </a:r>
            <a:r>
              <a:rPr lang="en-US" sz="1800"/>
              <a:t>20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 </a:t>
            </a:r>
            <a:r>
              <a:rPr lang="en-US" sz="1800"/>
              <a:t>a[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n; </a:t>
            </a:r>
            <a:r>
              <a:rPr lang="en-US" sz="1350"/>
              <a:t>// so dinh cua do thi</a:t>
            </a:r>
            <a:endParaRPr lang="en-US" sz="18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8803" y="2767264"/>
            <a:ext cx="2601884" cy="18079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>
                <a:solidFill>
                  <a:srgbClr val="C00000"/>
                </a:solidFill>
              </a:rPr>
              <a:t>// khai bao TapE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 </a:t>
            </a:r>
            <a:r>
              <a:rPr lang="en-US" sz="1800"/>
              <a:t>E1[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 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E2[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wE[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nE=0; </a:t>
            </a:r>
            <a:r>
              <a:rPr lang="en-US" sz="1350"/>
              <a:t>// so phan tu tap E</a:t>
            </a:r>
            <a:endParaRPr lang="en-US" sz="18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3581" y="2767263"/>
            <a:ext cx="2501192" cy="18079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>
                <a:solidFill>
                  <a:srgbClr val="C00000"/>
                </a:solidFill>
              </a:rPr>
              <a:t>// khai bao TapE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T1[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T2[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 </a:t>
            </a:r>
            <a:r>
              <a:rPr lang="en-US" sz="1800"/>
              <a:t>wT[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nT=0; </a:t>
            </a:r>
            <a:r>
              <a:rPr lang="en-US" sz="1350"/>
              <a:t>// so phan tap T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6DFD05-4A26-4D33-87CE-4BD7268F23D7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– THUẬT GIẢI KRUSAL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51" y="1277155"/>
            <a:ext cx="7886700" cy="627845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THỦ TỤC KRUSKAL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954785"/>
            <a:ext cx="8019339" cy="476669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75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kruskal()</a:t>
            </a:r>
          </a:p>
          <a:p>
            <a:pPr>
              <a:lnSpc>
                <a:spcPct val="90000"/>
              </a:lnSpc>
            </a:pP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sz="1875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75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i=0;i&lt;nE;i++)</a:t>
            </a:r>
          </a:p>
          <a:p>
            <a:pPr lvl="1">
              <a:lnSpc>
                <a:spcPct val="90000"/>
              </a:lnSpc>
            </a:pP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>
              <a:lnSpc>
                <a:spcPct val="90000"/>
              </a:lnSpc>
            </a:pPr>
            <a:r>
              <a:rPr lang="en-US" sz="1875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75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TonTai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(E1[i], T1, nT)==1  &amp;&amp; </a:t>
            </a:r>
            <a:r>
              <a:rPr lang="en-US" sz="1875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TonTai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(E2[i], T2, nT)==1)</a:t>
            </a:r>
          </a:p>
          <a:p>
            <a:pPr lvl="2">
              <a:lnSpc>
                <a:spcPct val="90000"/>
              </a:lnSpc>
            </a:pPr>
            <a:r>
              <a:rPr lang="en-US" sz="1875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continue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1875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75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TonTai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(E1[i], T2, nT)==1  &amp;&amp; </a:t>
            </a:r>
            <a:r>
              <a:rPr lang="en-US" sz="1875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TonTai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(E2[i], T1, nT)==1)</a:t>
            </a:r>
          </a:p>
          <a:p>
            <a:pPr lvl="2">
              <a:lnSpc>
                <a:spcPct val="90000"/>
              </a:lnSpc>
            </a:pPr>
            <a:r>
              <a:rPr lang="en-US" sz="1875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continue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T1[nT]=E1[i];</a:t>
            </a:r>
          </a:p>
          <a:p>
            <a:pPr lvl="2">
              <a:lnSpc>
                <a:spcPct val="90000"/>
              </a:lnSpc>
            </a:pP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T2[nT]=E2[i]; </a:t>
            </a:r>
          </a:p>
          <a:p>
            <a:pPr lvl="2">
              <a:lnSpc>
                <a:spcPct val="90000"/>
              </a:lnSpc>
            </a:pP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wT[nT]=wE[i]; </a:t>
            </a:r>
          </a:p>
          <a:p>
            <a:pPr lvl="2">
              <a:lnSpc>
                <a:spcPct val="90000"/>
              </a:lnSpc>
            </a:pP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nT++;</a:t>
            </a:r>
          </a:p>
          <a:p>
            <a:pPr lvl="2">
              <a:lnSpc>
                <a:spcPct val="90000"/>
              </a:lnSpc>
            </a:pPr>
            <a:r>
              <a:rPr lang="en-US" sz="1875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(nT==n-1)</a:t>
            </a:r>
          </a:p>
          <a:p>
            <a:pPr lvl="2">
              <a:lnSpc>
                <a:spcPct val="90000"/>
              </a:lnSpc>
            </a:pP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875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875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7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52EFA9-1884-404A-8B0B-78995235390E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– THUẬT GIẢI KRUSAL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1971C2-171C-4E0F-8550-F3A537D3CB7B}"/>
              </a:ext>
            </a:extLst>
          </p:cNvPr>
          <p:cNvSpPr txBox="1">
            <a:spLocks/>
          </p:cNvSpPr>
          <p:nvPr/>
        </p:nvSpPr>
        <p:spPr>
          <a:xfrm>
            <a:off x="457200" y="1752600"/>
            <a:ext cx="8268272" cy="441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02" indent="-73150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rgbClr val="FF0000"/>
                </a:solidFill>
              </a:rPr>
              <a:t>Cây</a:t>
            </a:r>
            <a:r>
              <a:rPr lang="en-US" sz="2400" dirty="0">
                <a:solidFill>
                  <a:srgbClr val="FF0000"/>
                </a:solidFill>
              </a:rPr>
              <a:t> bao </a:t>
            </a:r>
            <a:r>
              <a:rPr lang="en-US" sz="2400" dirty="0" err="1">
                <a:solidFill>
                  <a:srgbClr val="FF0000"/>
                </a:solidFill>
              </a:rPr>
              <a:t>trùm</a:t>
            </a:r>
            <a:r>
              <a:rPr lang="en-US" sz="2400" dirty="0"/>
              <a:t>”.</a:t>
            </a:r>
          </a:p>
          <a:p>
            <a:pPr marL="731502" indent="-73150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rgbClr val="FF0000"/>
                </a:solidFill>
              </a:rPr>
              <a:t>Cây</a:t>
            </a:r>
            <a:r>
              <a:rPr lang="en-US" sz="2400" dirty="0">
                <a:solidFill>
                  <a:srgbClr val="FF0000"/>
                </a:solidFill>
              </a:rPr>
              <a:t> bao </a:t>
            </a:r>
            <a:r>
              <a:rPr lang="en-US" sz="2400" dirty="0" err="1">
                <a:solidFill>
                  <a:srgbClr val="FF0000"/>
                </a:solidFill>
              </a:rPr>
              <a:t>trùm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tối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tiểu</a:t>
            </a:r>
            <a:r>
              <a:rPr lang="en-US" sz="2400" dirty="0"/>
              <a:t>”.</a:t>
            </a:r>
          </a:p>
          <a:p>
            <a:pPr marL="731502" indent="-73150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Prim</a:t>
            </a:r>
          </a:p>
          <a:p>
            <a:pPr marL="731502" indent="-73150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Kruskal</a:t>
            </a:r>
          </a:p>
        </p:txBody>
      </p:sp>
    </p:spTree>
    <p:extLst>
      <p:ext uri="{BB962C8B-B14F-4D97-AF65-F5344CB8AC3E}">
        <p14:creationId xmlns:p14="http://schemas.microsoft.com/office/powerpoint/2010/main" val="18482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3776" y="1776361"/>
            <a:ext cx="4198898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SapXepE()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i=0;i&lt;nE-1;i++)</a:t>
            </a:r>
          </a:p>
          <a:p>
            <a:pPr lvl="1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j=i+1;j&lt;nE;j++)</a:t>
            </a:r>
          </a:p>
          <a:p>
            <a:pPr lvl="1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(wE[i]&gt;wE[j])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</a:p>
          <a:p>
            <a:pPr lvl="2"/>
            <a:r>
              <a:rPr lang="en-US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swap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(wE[i],wE[j]);</a:t>
            </a:r>
          </a:p>
          <a:p>
            <a:pPr lvl="2"/>
            <a:r>
              <a:rPr lang="en-US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swap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(E1[i],E1[j]);</a:t>
            </a:r>
          </a:p>
          <a:p>
            <a:pPr lvl="2"/>
            <a:r>
              <a:rPr lang="en-US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swap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(E2[i],E2[j]);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1777" y="1776359"/>
            <a:ext cx="4322929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taoE()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i=0;i&lt;n;i++)</a:t>
            </a:r>
          </a:p>
          <a:p>
            <a:pPr lvl="1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j=0;j&lt;n;j++)</a:t>
            </a:r>
          </a:p>
          <a:p>
            <a:pPr lvl="2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(a[i][j]!=0)</a:t>
            </a:r>
          </a:p>
          <a:p>
            <a:pPr lvl="2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lvl="3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E1[nE]=i; </a:t>
            </a:r>
          </a:p>
          <a:p>
            <a:pPr lvl="3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E2[nE]=j;</a:t>
            </a:r>
          </a:p>
          <a:p>
            <a:pPr lvl="3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wE[nE]=a[i][j]; 			a[i][j]=0; </a:t>
            </a:r>
          </a:p>
          <a:p>
            <a:pPr lvl="3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a[j][i]=0; 			nE++;</a:t>
            </a:r>
          </a:p>
          <a:p>
            <a:pPr lvl="3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7D089F-9B7E-4122-B51F-3C80A6C86ADB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– THUẬT GIẢI KRUSAL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86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0" y="1721644"/>
            <a:ext cx="5834129" cy="564355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ĐỘ PHỨC TẠP THUẬT GIẢI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4550590"/>
            <a:ext cx="4311567" cy="7155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4050" dirty="0">
                <a:solidFill>
                  <a:srgbClr val="FF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 O(</a:t>
            </a:r>
            <a:r>
              <a:rPr lang="en-US" sz="4050" dirty="0">
                <a:solidFill>
                  <a:srgbClr val="7030A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max</a:t>
            </a:r>
            <a:r>
              <a:rPr lang="en-US" sz="4050" dirty="0">
                <a:solidFill>
                  <a:srgbClr val="FF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(n</a:t>
            </a:r>
            <a:r>
              <a:rPr lang="en-US" sz="4050" baseline="30000" dirty="0">
                <a:solidFill>
                  <a:srgbClr val="FF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sz="4050" dirty="0">
                <a:solidFill>
                  <a:srgbClr val="FF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m</a:t>
            </a:r>
            <a:r>
              <a:rPr lang="en-US" sz="4050" baseline="30000" dirty="0">
                <a:solidFill>
                  <a:srgbClr val="FF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sz="4050" dirty="0">
                <a:solidFill>
                  <a:srgbClr val="FF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))</a:t>
            </a:r>
            <a:endParaRPr lang="en-US" sz="405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4395" y="2342555"/>
            <a:ext cx="8075210" cy="1833438"/>
          </a:xfrm>
        </p:spPr>
        <p:txBody>
          <a:bodyPr>
            <a:noAutofit/>
          </a:bodyPr>
          <a:lstStyle/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>
                <a:latin typeface="+mj-lt"/>
                <a:sym typeface="Symbol" panose="05050102010706020507" pitchFamily="18" charset="2"/>
              </a:rPr>
              <a:t>Nếu</a:t>
            </a:r>
            <a:r>
              <a:rPr lang="en-US" dirty="0">
                <a:latin typeface="+mj-lt"/>
                <a:sym typeface="Symbol" panose="05050102010706020507" pitchFamily="18" charset="2"/>
              </a:rPr>
              <a:t> G = (V, E)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là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đồ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thị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liên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thông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có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trọng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số</a:t>
            </a:r>
            <a:r>
              <a:rPr lang="en-US" dirty="0">
                <a:latin typeface="+mj-lt"/>
                <a:sym typeface="Symbol" panose="05050102010706020507" pitchFamily="18" charset="2"/>
              </a:rPr>
              <a:t>; n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là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số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đỉnh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của</a:t>
            </a:r>
            <a:r>
              <a:rPr lang="en-US" dirty="0">
                <a:latin typeface="+mj-lt"/>
                <a:sym typeface="Symbol" panose="05050102010706020507" pitchFamily="18" charset="2"/>
              </a:rPr>
              <a:t> G,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và</a:t>
            </a:r>
            <a:r>
              <a:rPr lang="en-US" dirty="0">
                <a:latin typeface="+mj-lt"/>
                <a:sym typeface="Symbol" panose="05050102010706020507" pitchFamily="18" charset="2"/>
              </a:rPr>
              <a:t> m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là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số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cạnh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của</a:t>
            </a:r>
            <a:r>
              <a:rPr lang="en-US" dirty="0">
                <a:latin typeface="+mj-lt"/>
                <a:sym typeface="Symbol" panose="05050102010706020507" pitchFamily="18" charset="2"/>
              </a:rPr>
              <a:t> G: n = |V|, m = |E|,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thì</a:t>
            </a:r>
            <a:r>
              <a:rPr lang="en-US" dirty="0">
                <a:latin typeface="+mj-lt"/>
                <a:sym typeface="Symbol" panose="05050102010706020507" pitchFamily="18" charset="2"/>
              </a:rPr>
              <a:t> ta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có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độ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b="1" dirty="0" err="1">
                <a:latin typeface="+mj-lt"/>
                <a:sym typeface="Symbol" panose="05050102010706020507" pitchFamily="18" charset="2"/>
              </a:rPr>
              <a:t>phức</a:t>
            </a:r>
            <a:r>
              <a:rPr lang="en-US" b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b="1" dirty="0" err="1">
                <a:latin typeface="+mj-lt"/>
                <a:sym typeface="Symbol" panose="05050102010706020507" pitchFamily="18" charset="2"/>
              </a:rPr>
              <a:t>tạp</a:t>
            </a:r>
            <a:r>
              <a:rPr lang="en-US" b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b="1" dirty="0" err="1">
                <a:latin typeface="+mj-lt"/>
                <a:sym typeface="Symbol" panose="05050102010706020507" pitchFamily="18" charset="2"/>
              </a:rPr>
              <a:t>của</a:t>
            </a:r>
            <a:r>
              <a:rPr lang="en-US" b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b="1" dirty="0" err="1">
                <a:latin typeface="+mj-lt"/>
                <a:sym typeface="Symbol" panose="05050102010706020507" pitchFamily="18" charset="2"/>
              </a:rPr>
              <a:t>thuật</a:t>
            </a:r>
            <a:r>
              <a:rPr lang="en-US" b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b="1" dirty="0" err="1">
                <a:latin typeface="+mj-lt"/>
                <a:sym typeface="Symbol" panose="05050102010706020507" pitchFamily="18" charset="2"/>
              </a:rPr>
              <a:t>giải</a:t>
            </a:r>
            <a:r>
              <a:rPr lang="en-US" b="1" dirty="0">
                <a:latin typeface="+mj-lt"/>
                <a:sym typeface="Symbol" panose="05050102010706020507" pitchFamily="18" charset="2"/>
              </a:rPr>
              <a:t> Kruskal </a:t>
            </a:r>
            <a:r>
              <a:rPr lang="en-US" b="1" dirty="0" err="1">
                <a:latin typeface="+mj-lt"/>
                <a:sym typeface="Symbol" panose="05050102010706020507" pitchFamily="18" charset="2"/>
              </a:rPr>
              <a:t>là</a:t>
            </a:r>
            <a:r>
              <a:rPr lang="en-US" b="1" dirty="0">
                <a:latin typeface="+mj-lt"/>
                <a:sym typeface="Symbol" panose="05050102010706020507" pitchFamily="18" charset="2"/>
              </a:rPr>
              <a:t>: 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99FF76-0410-4E53-8208-8BC3869525C7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– THUẬT GIẢI KRUSAL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3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D:\Desktop\HaoLee\Profile\DH Mo\CTDL\IMG\149042-636270893746801661-16x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1" y="0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flipH="1">
            <a:off x="0" y="1535574"/>
            <a:ext cx="9144000" cy="21220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73312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5.5 – TỔNG KẾT</a:t>
            </a:r>
          </a:p>
          <a:p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5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2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236E55-0305-4F03-A539-546C6F8E2A70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5.5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F55AE9-BC08-476E-9CA4-95AD208F55DB}"/>
              </a:ext>
            </a:extLst>
          </p:cNvPr>
          <p:cNvSpPr txBox="1">
            <a:spLocks/>
          </p:cNvSpPr>
          <p:nvPr/>
        </p:nvSpPr>
        <p:spPr>
          <a:xfrm>
            <a:off x="457201" y="1646237"/>
            <a:ext cx="8229600" cy="39586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olidFill>
                  <a:srgbClr val="FF0000"/>
                </a:solidFill>
              </a:rPr>
              <a:t>Cây</a:t>
            </a:r>
            <a:r>
              <a:rPr lang="en-US" sz="2800" dirty="0">
                <a:solidFill>
                  <a:srgbClr val="FF0000"/>
                </a:solidFill>
              </a:rPr>
              <a:t> bao </a:t>
            </a:r>
            <a:r>
              <a:rPr lang="en-US" sz="2800" dirty="0" err="1">
                <a:solidFill>
                  <a:srgbClr val="FF0000"/>
                </a:solidFill>
              </a:rPr>
              <a:t>trùm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Cây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bao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trùm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tối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tiểu</a:t>
            </a:r>
            <a:endParaRPr lang="en-US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Giải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thuật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tìm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kiếm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PRIM</a:t>
            </a: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Giải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thuật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tìm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kiếm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KRUSAL</a:t>
            </a:r>
          </a:p>
        </p:txBody>
      </p:sp>
    </p:spTree>
    <p:extLst>
      <p:ext uri="{BB962C8B-B14F-4D97-AF65-F5344CB8AC3E}">
        <p14:creationId xmlns:p14="http://schemas.microsoft.com/office/powerpoint/2010/main" val="2491482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7B68E1-E7B9-46A9-883B-5EA801BFD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0"/>
            <a:ext cx="9144000" cy="61203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H="1">
            <a:off x="0" y="1535574"/>
            <a:ext cx="9144000" cy="18934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73312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5.6- </a:t>
            </a:r>
            <a:r>
              <a:rPr lang="en-US" sz="4000" dirty="0" err="1">
                <a:solidFill>
                  <a:srgbClr val="0070C0"/>
                </a:solidFill>
              </a:rPr>
              <a:t>Bài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tập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rèn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luyện</a:t>
            </a:r>
            <a:endParaRPr lang="en-US" sz="4000" dirty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5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86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HỎI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B75A06-A1F2-42CE-A8EA-8A4546AEE892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83820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1: </a:t>
            </a:r>
            <a:r>
              <a:rPr lang="en-US" sz="2500" dirty="0" err="1"/>
              <a:t>Cây</a:t>
            </a:r>
            <a:r>
              <a:rPr lang="en-US" sz="2500" dirty="0"/>
              <a:t> bao </a:t>
            </a:r>
            <a:r>
              <a:rPr lang="en-US" sz="2500" dirty="0" err="1"/>
              <a:t>trùm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gì</a:t>
            </a:r>
            <a:r>
              <a:rPr lang="en-US" sz="2500" dirty="0"/>
              <a:t>? Cho </a:t>
            </a:r>
            <a:r>
              <a:rPr lang="en-US" sz="2500" dirty="0" err="1"/>
              <a:t>ví</a:t>
            </a:r>
            <a:r>
              <a:rPr lang="en-US" sz="2500" dirty="0"/>
              <a:t> </a:t>
            </a:r>
            <a:r>
              <a:rPr lang="en-US" sz="2500" dirty="0" err="1"/>
              <a:t>dụ</a:t>
            </a:r>
            <a:r>
              <a:rPr lang="en-US" sz="2500" dirty="0"/>
              <a:t>? </a:t>
            </a:r>
            <a:r>
              <a:rPr lang="en-US" sz="2500" dirty="0" err="1"/>
              <a:t>Cây</a:t>
            </a:r>
            <a:r>
              <a:rPr lang="en-US" sz="2500" dirty="0"/>
              <a:t> bao </a:t>
            </a:r>
            <a:r>
              <a:rPr lang="en-US" sz="2500" dirty="0" err="1"/>
              <a:t>trùm</a:t>
            </a:r>
            <a:r>
              <a:rPr lang="en-US" sz="2500" dirty="0"/>
              <a:t> </a:t>
            </a:r>
            <a:r>
              <a:rPr lang="en-US" sz="2500" dirty="0" err="1"/>
              <a:t>tối</a:t>
            </a:r>
            <a:r>
              <a:rPr lang="en-US" sz="2500" dirty="0"/>
              <a:t> </a:t>
            </a:r>
            <a:r>
              <a:rPr lang="en-US" sz="2500" dirty="0" err="1"/>
              <a:t>tiểu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gì</a:t>
            </a:r>
            <a:r>
              <a:rPr lang="en-US" sz="2500" dirty="0"/>
              <a:t>? </a:t>
            </a:r>
          </a:p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500" b="1" dirty="0">
              <a:solidFill>
                <a:srgbClr val="0070C0"/>
              </a:solidFill>
            </a:endParaRPr>
          </a:p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2:</a:t>
            </a:r>
            <a:r>
              <a:rPr lang="en-US" sz="2500" dirty="0"/>
              <a:t> </a:t>
            </a:r>
            <a:r>
              <a:rPr lang="en-US" sz="2500" dirty="0" err="1"/>
              <a:t>Đồ</a:t>
            </a:r>
            <a:r>
              <a:rPr lang="en-US" sz="2500" dirty="0"/>
              <a:t> </a:t>
            </a:r>
            <a:r>
              <a:rPr lang="en-US" sz="2500" dirty="0" err="1"/>
              <a:t>thị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cây</a:t>
            </a:r>
            <a:r>
              <a:rPr lang="en-US" sz="2500" dirty="0"/>
              <a:t> bao </a:t>
            </a:r>
            <a:r>
              <a:rPr lang="en-US" sz="2500" dirty="0" err="1"/>
              <a:t>trùm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những</a:t>
            </a:r>
            <a:r>
              <a:rPr lang="en-US" sz="2500" dirty="0"/>
              <a:t> </a:t>
            </a:r>
            <a:r>
              <a:rPr lang="en-US" sz="2500" dirty="0" err="1"/>
              <a:t>điểm</a:t>
            </a:r>
            <a:r>
              <a:rPr lang="en-US" sz="2500" dirty="0"/>
              <a:t> </a:t>
            </a:r>
            <a:r>
              <a:rPr lang="en-US" sz="2500" dirty="0" err="1"/>
              <a:t>giống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khác</a:t>
            </a:r>
            <a:r>
              <a:rPr lang="en-US" sz="2500" dirty="0"/>
              <a:t> </a:t>
            </a:r>
            <a:r>
              <a:rPr lang="en-US" sz="2500" dirty="0" err="1"/>
              <a:t>nhau</a:t>
            </a:r>
            <a:r>
              <a:rPr lang="en-US" sz="2500" dirty="0"/>
              <a:t> </a:t>
            </a:r>
            <a:r>
              <a:rPr lang="en-US" sz="2500" dirty="0" err="1"/>
              <a:t>nh</a:t>
            </a:r>
            <a:r>
              <a:rPr lang="vi-VN" sz="2500" dirty="0"/>
              <a:t>ư</a:t>
            </a:r>
            <a:r>
              <a:rPr lang="en-US" sz="2500" dirty="0"/>
              <a:t> </a:t>
            </a:r>
            <a:r>
              <a:rPr lang="en-US" sz="2500" dirty="0" err="1"/>
              <a:t>thế</a:t>
            </a:r>
            <a:r>
              <a:rPr lang="en-US" sz="2500" dirty="0"/>
              <a:t> </a:t>
            </a:r>
            <a:r>
              <a:rPr lang="en-US" sz="2500" dirty="0" err="1"/>
              <a:t>nào</a:t>
            </a:r>
            <a:r>
              <a:rPr lang="en-US" sz="2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7800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66" y="1700332"/>
            <a:ext cx="7999234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sz="2400" b="1" u="sng" dirty="0" err="1"/>
              <a:t>Bài</a:t>
            </a:r>
            <a:r>
              <a:rPr lang="en-US" sz="2400" b="1" u="sng" dirty="0"/>
              <a:t> 1: 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Prim</a:t>
            </a:r>
            <a:endParaRPr lang="en-US" sz="2400" dirty="0">
              <a:ln/>
              <a:solidFill>
                <a:schemeClr val="accent4"/>
              </a:solidFill>
            </a:endParaRPr>
          </a:p>
        </p:txBody>
      </p:sp>
      <p:sp>
        <p:nvSpPr>
          <p:cNvPr id="114" name="Title 1"/>
          <p:cNvSpPr txBox="1">
            <a:spLocks/>
          </p:cNvSpPr>
          <p:nvPr/>
        </p:nvSpPr>
        <p:spPr>
          <a:xfrm>
            <a:off x="668975" y="2666718"/>
            <a:ext cx="847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u="sng" dirty="0" err="1"/>
              <a:t>Bài</a:t>
            </a:r>
            <a:r>
              <a:rPr lang="en-US" sz="2400" b="1" u="sng" dirty="0"/>
              <a:t> 2:</a:t>
            </a:r>
            <a:r>
              <a:rPr lang="en-US" sz="2400" dirty="0"/>
              <a:t>  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Kruskal</a:t>
            </a:r>
            <a:endParaRPr lang="en-US" sz="2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5" name="Title 1"/>
          <p:cNvSpPr txBox="1">
            <a:spLocks/>
          </p:cNvSpPr>
          <p:nvPr/>
        </p:nvSpPr>
        <p:spPr>
          <a:xfrm>
            <a:off x="668975" y="3934050"/>
            <a:ext cx="847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u="sng" dirty="0" err="1"/>
              <a:t>Bài</a:t>
            </a:r>
            <a:r>
              <a:rPr lang="en-US" sz="2400" b="1" u="sng" dirty="0"/>
              <a:t> 3:</a:t>
            </a:r>
            <a:r>
              <a:rPr lang="en-US" sz="2400" dirty="0"/>
              <a:t>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Prim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Kruskal</a:t>
            </a:r>
            <a:endParaRPr lang="en-US" sz="2400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B091E8-5C3D-4F57-922B-251AD92F8DC1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LÝ THUYẾT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14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2646440" y="2791258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B</a:t>
            </a:r>
          </a:p>
        </p:txBody>
      </p:sp>
      <p:sp>
        <p:nvSpPr>
          <p:cNvPr id="62" name="Oval 12"/>
          <p:cNvSpPr>
            <a:spLocks noChangeArrowheads="1"/>
          </p:cNvSpPr>
          <p:nvPr/>
        </p:nvSpPr>
        <p:spPr bwMode="auto">
          <a:xfrm>
            <a:off x="5223816" y="2800782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C</a:t>
            </a:r>
          </a:p>
        </p:txBody>
      </p:sp>
      <p:sp>
        <p:nvSpPr>
          <p:cNvPr id="63" name="Oval 13"/>
          <p:cNvSpPr>
            <a:spLocks noChangeArrowheads="1"/>
          </p:cNvSpPr>
          <p:nvPr/>
        </p:nvSpPr>
        <p:spPr bwMode="auto">
          <a:xfrm>
            <a:off x="2673706" y="4496233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H</a:t>
            </a:r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1353302" y="3638983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A</a:t>
            </a:r>
          </a:p>
        </p:txBody>
      </p:sp>
      <p:sp>
        <p:nvSpPr>
          <p:cNvPr id="65" name="Oval 15"/>
          <p:cNvSpPr>
            <a:spLocks noChangeArrowheads="1"/>
          </p:cNvSpPr>
          <p:nvPr/>
        </p:nvSpPr>
        <p:spPr bwMode="auto">
          <a:xfrm>
            <a:off x="7004889" y="2751501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D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7033865" y="4444077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F</a:t>
            </a:r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V="1">
            <a:off x="4232905" y="3070695"/>
            <a:ext cx="1053024" cy="6220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" name="Line 19"/>
          <p:cNvSpPr>
            <a:spLocks noChangeShapeType="1"/>
          </p:cNvSpPr>
          <p:nvPr/>
        </p:nvSpPr>
        <p:spPr bwMode="auto">
          <a:xfrm>
            <a:off x="2816581" y="3162733"/>
            <a:ext cx="26024" cy="133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5576506" y="4640161"/>
            <a:ext cx="1457360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V="1">
            <a:off x="3010653" y="3840063"/>
            <a:ext cx="1007264" cy="7023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>
            <a:off x="5379308" y="3124632"/>
            <a:ext cx="0" cy="13716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 flipV="1">
            <a:off x="1581901" y="3020912"/>
            <a:ext cx="1063230" cy="5990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3" name="Line 24"/>
          <p:cNvSpPr>
            <a:spLocks noChangeShapeType="1"/>
          </p:cNvSpPr>
          <p:nvPr/>
        </p:nvSpPr>
        <p:spPr bwMode="auto">
          <a:xfrm flipV="1">
            <a:off x="2989341" y="2918297"/>
            <a:ext cx="2234476" cy="19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5566717" y="2919735"/>
            <a:ext cx="1438173" cy="17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" name="Rectangle 27"/>
          <p:cNvSpPr>
            <a:spLocks noChangeArrowheads="1"/>
          </p:cNvSpPr>
          <p:nvPr/>
        </p:nvSpPr>
        <p:spPr bwMode="auto">
          <a:xfrm>
            <a:off x="2039103" y="4153333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77" name="Line 89"/>
          <p:cNvSpPr>
            <a:spLocks noChangeShapeType="1"/>
          </p:cNvSpPr>
          <p:nvPr/>
        </p:nvSpPr>
        <p:spPr bwMode="auto">
          <a:xfrm>
            <a:off x="1581903" y="3924733"/>
            <a:ext cx="1101154" cy="655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6146310" y="4590592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79" name="Rectangle 90"/>
          <p:cNvSpPr>
            <a:spLocks noChangeArrowheads="1"/>
          </p:cNvSpPr>
          <p:nvPr/>
        </p:nvSpPr>
        <p:spPr bwMode="auto">
          <a:xfrm>
            <a:off x="2043690" y="4202012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1986540" y="3230462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83" name="Rectangle 88"/>
          <p:cNvSpPr>
            <a:spLocks noChangeArrowheads="1"/>
          </p:cNvSpPr>
          <p:nvPr/>
        </p:nvSpPr>
        <p:spPr bwMode="auto">
          <a:xfrm>
            <a:off x="5280149" y="3773387"/>
            <a:ext cx="285750" cy="1714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4" name="Rectangle 28"/>
          <p:cNvSpPr>
            <a:spLocks noChangeArrowheads="1"/>
          </p:cNvSpPr>
          <p:nvPr/>
        </p:nvSpPr>
        <p:spPr bwMode="auto">
          <a:xfrm>
            <a:off x="4101090" y="2868512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6148881" y="2843541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86" name="Rectangle 95"/>
          <p:cNvSpPr>
            <a:spLocks noChangeArrowheads="1"/>
          </p:cNvSpPr>
          <p:nvPr/>
        </p:nvSpPr>
        <p:spPr bwMode="auto">
          <a:xfrm>
            <a:off x="4381476" y="3349230"/>
            <a:ext cx="3429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89" name="Oval 16"/>
          <p:cNvSpPr>
            <a:spLocks noChangeArrowheads="1"/>
          </p:cNvSpPr>
          <p:nvPr/>
        </p:nvSpPr>
        <p:spPr bwMode="auto">
          <a:xfrm>
            <a:off x="5233604" y="4502157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G</a:t>
            </a:r>
          </a:p>
        </p:txBody>
      </p:sp>
      <p:sp>
        <p:nvSpPr>
          <p:cNvPr id="90" name="Oval 16"/>
          <p:cNvSpPr>
            <a:spLocks noChangeArrowheads="1"/>
          </p:cNvSpPr>
          <p:nvPr/>
        </p:nvSpPr>
        <p:spPr bwMode="auto">
          <a:xfrm>
            <a:off x="3928215" y="3609596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I</a:t>
            </a:r>
          </a:p>
        </p:txBody>
      </p:sp>
      <p:sp>
        <p:nvSpPr>
          <p:cNvPr id="91" name="Oval 16"/>
          <p:cNvSpPr>
            <a:spLocks noChangeArrowheads="1"/>
          </p:cNvSpPr>
          <p:nvPr/>
        </p:nvSpPr>
        <p:spPr bwMode="auto">
          <a:xfrm>
            <a:off x="8179298" y="3569834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E</a:t>
            </a:r>
          </a:p>
        </p:txBody>
      </p:sp>
      <p:sp>
        <p:nvSpPr>
          <p:cNvPr id="93" name="Line 21"/>
          <p:cNvSpPr>
            <a:spLocks noChangeShapeType="1"/>
          </p:cNvSpPr>
          <p:nvPr/>
        </p:nvSpPr>
        <p:spPr bwMode="auto">
          <a:xfrm flipV="1">
            <a:off x="3016607" y="4658159"/>
            <a:ext cx="2227483" cy="165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" name="Line 25"/>
          <p:cNvSpPr>
            <a:spLocks noChangeShapeType="1"/>
          </p:cNvSpPr>
          <p:nvPr/>
        </p:nvSpPr>
        <p:spPr bwMode="auto">
          <a:xfrm>
            <a:off x="5546198" y="3010334"/>
            <a:ext cx="1552073" cy="14738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5" name="Line 25"/>
          <p:cNvSpPr>
            <a:spLocks noChangeShapeType="1"/>
          </p:cNvSpPr>
          <p:nvPr/>
        </p:nvSpPr>
        <p:spPr bwMode="auto">
          <a:xfrm flipH="1" flipV="1">
            <a:off x="7215798" y="3124631"/>
            <a:ext cx="0" cy="13194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6" name="Line 25"/>
          <p:cNvSpPr>
            <a:spLocks noChangeShapeType="1"/>
          </p:cNvSpPr>
          <p:nvPr/>
        </p:nvSpPr>
        <p:spPr bwMode="auto">
          <a:xfrm>
            <a:off x="7324149" y="3020911"/>
            <a:ext cx="987140" cy="5489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7" name="Line 25"/>
          <p:cNvSpPr>
            <a:spLocks noChangeShapeType="1"/>
          </p:cNvSpPr>
          <p:nvPr/>
        </p:nvSpPr>
        <p:spPr bwMode="auto">
          <a:xfrm flipV="1">
            <a:off x="7376765" y="3883419"/>
            <a:ext cx="934523" cy="618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8" name="Line 25"/>
          <p:cNvSpPr>
            <a:spLocks noChangeShapeType="1"/>
          </p:cNvSpPr>
          <p:nvPr/>
        </p:nvSpPr>
        <p:spPr bwMode="auto">
          <a:xfrm>
            <a:off x="4232906" y="3883418"/>
            <a:ext cx="1050871" cy="6589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9" name="Rectangle 82"/>
          <p:cNvSpPr>
            <a:spLocks noChangeArrowheads="1"/>
          </p:cNvSpPr>
          <p:nvPr/>
        </p:nvSpPr>
        <p:spPr bwMode="auto">
          <a:xfrm>
            <a:off x="7613054" y="3244221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100" name="Rectangle 82"/>
          <p:cNvSpPr>
            <a:spLocks noChangeArrowheads="1"/>
          </p:cNvSpPr>
          <p:nvPr/>
        </p:nvSpPr>
        <p:spPr bwMode="auto">
          <a:xfrm>
            <a:off x="7050306" y="3722234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101" name="Rectangle 82"/>
          <p:cNvSpPr>
            <a:spLocks noChangeArrowheads="1"/>
          </p:cNvSpPr>
          <p:nvPr/>
        </p:nvSpPr>
        <p:spPr bwMode="auto">
          <a:xfrm>
            <a:off x="7662321" y="4125812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6233856" y="3749940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02" name="Rectangle 82"/>
          <p:cNvSpPr>
            <a:spLocks noChangeArrowheads="1"/>
          </p:cNvSpPr>
          <p:nvPr/>
        </p:nvSpPr>
        <p:spPr bwMode="auto">
          <a:xfrm>
            <a:off x="3375618" y="4151841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82" name="Rectangle 85"/>
          <p:cNvSpPr>
            <a:spLocks noChangeArrowheads="1"/>
          </p:cNvSpPr>
          <p:nvPr/>
        </p:nvSpPr>
        <p:spPr bwMode="auto">
          <a:xfrm>
            <a:off x="3987589" y="4598462"/>
            <a:ext cx="275035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7" name="Rectangle 80"/>
          <p:cNvSpPr>
            <a:spLocks noChangeArrowheads="1"/>
          </p:cNvSpPr>
          <p:nvPr/>
        </p:nvSpPr>
        <p:spPr bwMode="auto">
          <a:xfrm>
            <a:off x="2704497" y="3783992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531858" y="1876768"/>
            <a:ext cx="3066725" cy="584174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2400"/>
              <a:t>Đồ thị G = (V, E)</a:t>
            </a:r>
            <a:endParaRPr lang="en-US" sz="2400">
              <a:ln/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37</a:t>
            </a:fld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3A0DA81-155F-4379-BA6C-290974CCDA8F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THỰC HÀNH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33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34" y="1602751"/>
            <a:ext cx="8475025" cy="1401079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2100" b="1" u="sng" dirty="0" err="1"/>
              <a:t>Bài</a:t>
            </a:r>
            <a:r>
              <a:rPr lang="en-US" sz="2100" b="1" u="sng" dirty="0"/>
              <a:t> 4:</a:t>
            </a:r>
            <a:r>
              <a:rPr lang="en-US" sz="2100" dirty="0"/>
              <a:t>  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tìm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khung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tiểu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đồ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G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Prim. (</a:t>
            </a:r>
            <a:r>
              <a:rPr lang="en-US" sz="2100" i="1" dirty="0" err="1">
                <a:solidFill>
                  <a:srgbClr val="C00000"/>
                </a:solidFill>
              </a:rPr>
              <a:t>dựa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trên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phương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pháp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biểu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diễn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đồ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thị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bằng</a:t>
            </a:r>
            <a:r>
              <a:rPr lang="en-US" sz="2100" i="1" dirty="0">
                <a:solidFill>
                  <a:srgbClr val="C00000"/>
                </a:solidFill>
              </a:rPr>
              <a:t> ma </a:t>
            </a:r>
            <a:r>
              <a:rPr lang="en-US" sz="2100" i="1" dirty="0" err="1">
                <a:solidFill>
                  <a:srgbClr val="C00000"/>
                </a:solidFill>
              </a:rPr>
              <a:t>trận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kề</a:t>
            </a:r>
            <a:r>
              <a:rPr lang="en-US" sz="2100" dirty="0"/>
              <a:t>)</a:t>
            </a:r>
            <a:endParaRPr lang="en-US" sz="2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4" name="Title 1"/>
          <p:cNvSpPr txBox="1">
            <a:spLocks/>
          </p:cNvSpPr>
          <p:nvPr/>
        </p:nvSpPr>
        <p:spPr>
          <a:xfrm>
            <a:off x="304800" y="3120628"/>
            <a:ext cx="847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100" b="1" u="sng" dirty="0" err="1"/>
              <a:t>Bài</a:t>
            </a:r>
            <a:r>
              <a:rPr lang="en-US" sz="2100" b="1" u="sng" dirty="0"/>
              <a:t> 5:</a:t>
            </a:r>
            <a:r>
              <a:rPr lang="en-US" sz="2100" dirty="0"/>
              <a:t>  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tìm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khung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tiểu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G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Kruskal. (</a:t>
            </a:r>
            <a:r>
              <a:rPr lang="en-US" sz="2100" i="1" dirty="0" err="1">
                <a:solidFill>
                  <a:srgbClr val="C00000"/>
                </a:solidFill>
              </a:rPr>
              <a:t>dựa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trên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phương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pháp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biểu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diễn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đồ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thị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bằng</a:t>
            </a:r>
            <a:r>
              <a:rPr lang="en-US" sz="2100" i="1" dirty="0">
                <a:solidFill>
                  <a:srgbClr val="C00000"/>
                </a:solidFill>
              </a:rPr>
              <a:t> ma </a:t>
            </a:r>
            <a:r>
              <a:rPr lang="en-US" sz="2100" i="1" dirty="0" err="1">
                <a:solidFill>
                  <a:srgbClr val="C00000"/>
                </a:solidFill>
              </a:rPr>
              <a:t>trận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kề</a:t>
            </a:r>
            <a:r>
              <a:rPr lang="en-US" sz="2100" dirty="0"/>
              <a:t>)</a:t>
            </a:r>
            <a:endParaRPr lang="en-US" sz="2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5" name="Title 1"/>
          <p:cNvSpPr txBox="1">
            <a:spLocks/>
          </p:cNvSpPr>
          <p:nvPr/>
        </p:nvSpPr>
        <p:spPr>
          <a:xfrm>
            <a:off x="287975" y="4644628"/>
            <a:ext cx="847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100" b="1" u="sng" dirty="0" err="1"/>
              <a:t>Bài</a:t>
            </a:r>
            <a:r>
              <a:rPr lang="en-US" sz="2100" b="1" u="sng" dirty="0"/>
              <a:t> 6:</a:t>
            </a:r>
            <a:r>
              <a:rPr lang="en-US" sz="2100" dirty="0"/>
              <a:t>  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tìm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khung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tiểu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G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Kruskal </a:t>
            </a:r>
            <a:r>
              <a:rPr lang="en-US" sz="2100" dirty="0" err="1"/>
              <a:t>cải</a:t>
            </a:r>
            <a:r>
              <a:rPr lang="en-US" sz="2100" dirty="0"/>
              <a:t> </a:t>
            </a:r>
            <a:r>
              <a:rPr lang="en-US" sz="2100" dirty="0" err="1"/>
              <a:t>tiến</a:t>
            </a:r>
            <a:r>
              <a:rPr lang="en-US" sz="2100" dirty="0"/>
              <a:t>. (</a:t>
            </a:r>
            <a:r>
              <a:rPr lang="en-US" sz="2100" i="1" dirty="0" err="1">
                <a:solidFill>
                  <a:srgbClr val="C00000"/>
                </a:solidFill>
              </a:rPr>
              <a:t>dựa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trên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phương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pháp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biểu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diễn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đồ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thị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bằng</a:t>
            </a:r>
            <a:r>
              <a:rPr lang="en-US" sz="2100" i="1" dirty="0">
                <a:solidFill>
                  <a:srgbClr val="C00000"/>
                </a:solidFill>
              </a:rPr>
              <a:t> ma </a:t>
            </a:r>
            <a:r>
              <a:rPr lang="en-US" sz="2100" i="1" dirty="0" err="1">
                <a:solidFill>
                  <a:srgbClr val="C00000"/>
                </a:solidFill>
              </a:rPr>
              <a:t>trận</a:t>
            </a:r>
            <a:r>
              <a:rPr lang="en-US" sz="2100" i="1" dirty="0">
                <a:solidFill>
                  <a:srgbClr val="C00000"/>
                </a:solidFill>
              </a:rPr>
              <a:t> </a:t>
            </a:r>
            <a:r>
              <a:rPr lang="en-US" sz="2100" i="1" dirty="0" err="1">
                <a:solidFill>
                  <a:srgbClr val="C00000"/>
                </a:solidFill>
              </a:rPr>
              <a:t>kề</a:t>
            </a:r>
            <a:r>
              <a:rPr lang="en-US" sz="2100" dirty="0"/>
              <a:t>)</a:t>
            </a:r>
            <a:endParaRPr lang="en-US" sz="2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AC0C7E-22D1-4A7A-8AA3-FEFCD6B62648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THỰC HÀNH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49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0" y="1398164"/>
            <a:ext cx="8475025" cy="393127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2100" b="1" u="sng" dirty="0" err="1"/>
              <a:t>Bài</a:t>
            </a:r>
            <a:r>
              <a:rPr lang="en-US" sz="2100" b="1" u="sng" dirty="0"/>
              <a:t> 7: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biểu</a:t>
            </a:r>
            <a:r>
              <a:rPr lang="en-US" sz="2100" dirty="0"/>
              <a:t> </a:t>
            </a:r>
            <a:r>
              <a:rPr lang="en-US" sz="2100" dirty="0" err="1"/>
              <a:t>diễn</a:t>
            </a:r>
            <a:r>
              <a:rPr lang="en-US" sz="2100" dirty="0"/>
              <a:t> G (</a:t>
            </a:r>
            <a:r>
              <a:rPr lang="en-US" sz="2100" dirty="0" err="1"/>
              <a:t>bằng</a:t>
            </a:r>
            <a:r>
              <a:rPr lang="en-US" sz="2100" dirty="0"/>
              <a:t> ma </a:t>
            </a:r>
            <a:r>
              <a:rPr lang="en-US" sz="2100" dirty="0" err="1"/>
              <a:t>trận</a:t>
            </a:r>
            <a:r>
              <a:rPr lang="en-US" sz="2100" dirty="0"/>
              <a:t> </a:t>
            </a:r>
            <a:r>
              <a:rPr lang="en-US" sz="2100" dirty="0" err="1"/>
              <a:t>kề</a:t>
            </a:r>
            <a:r>
              <a:rPr lang="en-US" sz="2100" dirty="0"/>
              <a:t>) </a:t>
            </a:r>
            <a:r>
              <a:rPr lang="en-US" sz="2100" dirty="0" err="1"/>
              <a:t>lên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máy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đặt</a:t>
            </a:r>
            <a:r>
              <a:rPr lang="en-US" sz="2100" dirty="0"/>
              <a:t> </a:t>
            </a:r>
            <a:r>
              <a:rPr lang="en-US" sz="2100" dirty="0" err="1"/>
              <a:t>tên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do_thi_1.txt (</a:t>
            </a:r>
            <a:r>
              <a:rPr lang="en-US" sz="2100" dirty="0" err="1"/>
              <a:t>dạng</a:t>
            </a:r>
            <a:r>
              <a:rPr lang="en-US" sz="2100" dirty="0"/>
              <a:t> file TEXT)  </a:t>
            </a:r>
            <a:r>
              <a:rPr lang="en-US" sz="2100" dirty="0" err="1"/>
              <a:t>sau</a:t>
            </a:r>
            <a:r>
              <a:rPr lang="en-US" sz="2100" dirty="0"/>
              <a:t> </a:t>
            </a:r>
            <a:r>
              <a:rPr lang="en-US" sz="2100" dirty="0" err="1"/>
              <a:t>đó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tìm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khung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tiểu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đồ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G:</a:t>
            </a:r>
            <a:br>
              <a:rPr lang="en-US" sz="2100" dirty="0"/>
            </a:br>
            <a:r>
              <a:rPr lang="en-US" sz="2100" dirty="0"/>
              <a:t>7.1.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Prim</a:t>
            </a:r>
            <a:br>
              <a:rPr lang="en-US" sz="2100" dirty="0"/>
            </a:br>
            <a:r>
              <a:rPr lang="en-US" sz="2100" dirty="0"/>
              <a:t>7.2.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Kruskal</a:t>
            </a:r>
            <a:br>
              <a:rPr lang="en-US" sz="2100" dirty="0"/>
            </a:br>
            <a:r>
              <a:rPr lang="en-US" sz="2100" dirty="0"/>
              <a:t>7.2.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Kruskal </a:t>
            </a:r>
            <a:r>
              <a:rPr lang="en-US" sz="2100" dirty="0" err="1"/>
              <a:t>cải</a:t>
            </a:r>
            <a:r>
              <a:rPr lang="en-US" sz="2100" dirty="0"/>
              <a:t> </a:t>
            </a:r>
            <a:r>
              <a:rPr lang="en-US" sz="2100" dirty="0" err="1"/>
              <a:t>tiến</a:t>
            </a:r>
            <a:endParaRPr lang="en-US" sz="2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48A245-1D26-4B03-8A42-8B977FB4DC9F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LÀM THÊM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zh-TW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zh-TW" alt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A30295-E496-4FF7-9666-3083B52F1E11}"/>
              </a:ext>
            </a:extLst>
          </p:cNvPr>
          <p:cNvSpPr txBox="1">
            <a:spLocks/>
          </p:cNvSpPr>
          <p:nvPr/>
        </p:nvSpPr>
        <p:spPr>
          <a:xfrm>
            <a:off x="1295400" y="1694902"/>
            <a:ext cx="739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trùm</a:t>
            </a: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5.2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trùm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5.3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Prim</a:t>
            </a:r>
          </a:p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5.4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Krusal</a:t>
            </a: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5.5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5.6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09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0" y="533400"/>
            <a:ext cx="472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>
                <a:solidFill>
                  <a:srgbClr val="7030A0"/>
                </a:solidFill>
              </a:rPr>
              <a:t>Tài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liệu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tham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khảo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599"/>
            <a:ext cx="83058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02" indent="-457189"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/>
              <a:t>Thomas </a:t>
            </a:r>
            <a:r>
              <a:rPr lang="en-US" sz="2600" b="1" dirty="0" err="1"/>
              <a:t>H.Cormen</a:t>
            </a:r>
            <a:r>
              <a:rPr lang="en-US" sz="2600" dirty="0"/>
              <a:t>, </a:t>
            </a:r>
            <a:r>
              <a:rPr lang="en-US" sz="2600" b="1" dirty="0"/>
              <a:t>Charles </a:t>
            </a:r>
            <a:r>
              <a:rPr lang="en-US" sz="2600" b="1" dirty="0" err="1"/>
              <a:t>E.Leiserson</a:t>
            </a:r>
            <a:r>
              <a:rPr lang="en-US" sz="2600" dirty="0"/>
              <a:t>, </a:t>
            </a:r>
            <a:r>
              <a:rPr lang="en-US" sz="2600" b="1" dirty="0"/>
              <a:t>Ronald L. </a:t>
            </a:r>
            <a:r>
              <a:rPr lang="en-US" sz="2600" b="1" dirty="0" err="1"/>
              <a:t>Rivest</a:t>
            </a:r>
            <a:r>
              <a:rPr lang="en-US" sz="2600" dirty="0"/>
              <a:t>, </a:t>
            </a:r>
            <a:r>
              <a:rPr lang="en-US" sz="2600" b="1" dirty="0" err="1"/>
              <a:t>Cliffrod</a:t>
            </a:r>
            <a:r>
              <a:rPr lang="en-US" sz="2600" b="1" dirty="0"/>
              <a:t> Stein</a:t>
            </a:r>
            <a:r>
              <a:rPr lang="en-US" sz="2600" dirty="0"/>
              <a:t>, (Chapter 23) </a:t>
            </a:r>
            <a:r>
              <a:rPr lang="en-US" sz="2600" i="1" dirty="0"/>
              <a:t>Introduction to Algorithms</a:t>
            </a:r>
            <a:r>
              <a:rPr lang="en-US" sz="2600" dirty="0"/>
              <a:t>, Third Edition, 2009.</a:t>
            </a:r>
          </a:p>
          <a:p>
            <a:pPr marL="731502" indent="-457189"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/>
              <a:t>Judith l. </a:t>
            </a:r>
            <a:r>
              <a:rPr lang="en-US" sz="2600" b="1" dirty="0" err="1"/>
              <a:t>Gersting</a:t>
            </a:r>
            <a:r>
              <a:rPr lang="en-US" sz="2600" b="1" dirty="0"/>
              <a:t>, </a:t>
            </a:r>
            <a:r>
              <a:rPr lang="en-US" sz="2600" dirty="0"/>
              <a:t>(Chapter 6&amp;7)</a:t>
            </a:r>
            <a:r>
              <a:rPr lang="en-US" sz="2600" b="1" dirty="0"/>
              <a:t> </a:t>
            </a:r>
            <a:r>
              <a:rPr lang="en-US" sz="2600" i="1" dirty="0"/>
              <a:t>mathematical structures for computer science</a:t>
            </a:r>
            <a:r>
              <a:rPr lang="en-US" sz="2600" dirty="0"/>
              <a:t>, 2014.</a:t>
            </a:r>
          </a:p>
        </p:txBody>
      </p:sp>
    </p:spTree>
    <p:extLst>
      <p:ext uri="{BB962C8B-B14F-4D97-AF65-F5344CB8AC3E}">
        <p14:creationId xmlns:p14="http://schemas.microsoft.com/office/powerpoint/2010/main" val="3078928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5334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3600" dirty="0" err="1">
                <a:solidFill>
                  <a:srgbClr val="7030A0"/>
                </a:solidFill>
              </a:rPr>
              <a:t>Phụ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lục</a:t>
            </a:r>
            <a:r>
              <a:rPr lang="en-US" altLang="zh-TW" sz="3600" dirty="0">
                <a:solidFill>
                  <a:srgbClr val="7030A0"/>
                </a:solidFill>
              </a:rPr>
              <a:t> – </a:t>
            </a:r>
            <a:r>
              <a:rPr lang="en-US" altLang="zh-TW" sz="3600" dirty="0" err="1">
                <a:solidFill>
                  <a:srgbClr val="7030A0"/>
                </a:solidFill>
              </a:rPr>
              <a:t>Thuật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ngữ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tiếng</a:t>
            </a:r>
            <a:r>
              <a:rPr lang="en-US" altLang="zh-TW" sz="3600" dirty="0">
                <a:solidFill>
                  <a:srgbClr val="7030A0"/>
                </a:solidFill>
              </a:rPr>
              <a:t> Anh</a:t>
            </a:r>
            <a:endParaRPr lang="en-US" sz="3600" dirty="0">
              <a:solidFill>
                <a:srgbClr val="7030A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A14777-34D2-494A-BE94-A592F8B85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14971"/>
              </p:ext>
            </p:extLst>
          </p:nvPr>
        </p:nvGraphicFramePr>
        <p:xfrm>
          <a:off x="1066800" y="1828800"/>
          <a:ext cx="7848600" cy="1950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3987345085"/>
                    </a:ext>
                  </a:extLst>
                </a:gridCol>
                <a:gridCol w="2054759">
                  <a:extLst>
                    <a:ext uri="{9D8B030D-6E8A-4147-A177-3AD203B41FA5}">
                      <a16:colId xmlns:a16="http://schemas.microsoft.com/office/drawing/2014/main" val="184491368"/>
                    </a:ext>
                  </a:extLst>
                </a:gridCol>
                <a:gridCol w="2361526">
                  <a:extLst>
                    <a:ext uri="{9D8B030D-6E8A-4147-A177-3AD203B41FA5}">
                      <a16:colId xmlns:a16="http://schemas.microsoft.com/office/drawing/2014/main" val="3812932730"/>
                    </a:ext>
                  </a:extLst>
                </a:gridCol>
                <a:gridCol w="2778265">
                  <a:extLst>
                    <a:ext uri="{9D8B030D-6E8A-4147-A177-3AD203B41FA5}">
                      <a16:colId xmlns:a16="http://schemas.microsoft.com/office/drawing/2014/main" val="105957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6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Spanning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‘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spænɪŋ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tri: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Cây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bao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trùm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Cây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36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Spanning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‘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mɪnɪməm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spænɪŋ</a:t>
                      </a:r>
                      <a:r>
                        <a:rPr lang="en-US" sz="2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tri:/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Cây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bao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trùm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tối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tiểu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2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465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00CBC-CF2C-4CF2-A447-C00306A29D9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Desktop\HaoLee\Study\ME09\KTNN\TTrinh\thank-you-clothesline-752x4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4" y="677043"/>
            <a:ext cx="7239002" cy="404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D66E4D75-4637-4D00-9843-C85FD066C9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49" y="4284443"/>
            <a:ext cx="1226491" cy="882489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AF81C7-C21B-4BB4-AB37-F5A77903805B}"/>
              </a:ext>
            </a:extLst>
          </p:cNvPr>
          <p:cNvSpPr/>
          <p:nvPr/>
        </p:nvSpPr>
        <p:spPr>
          <a:xfrm>
            <a:off x="1828800" y="5367721"/>
            <a:ext cx="5721415" cy="84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69CEEF-254A-46B0-A7A6-6CD00F278D33}"/>
              </a:ext>
            </a:extLst>
          </p:cNvPr>
          <p:cNvSpPr txBox="1">
            <a:spLocks/>
          </p:cNvSpPr>
          <p:nvPr/>
        </p:nvSpPr>
        <p:spPr>
          <a:xfrm>
            <a:off x="1849821" y="595692"/>
            <a:ext cx="5867394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THÚC CH</a:t>
            </a:r>
            <a:r>
              <a:rPr lang="vi-VN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5</a:t>
            </a:r>
            <a:endParaRPr lang="zh-TW" altLang="en-US" sz="3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2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1AE30B-0377-4D47-8E1B-55F0AD8A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33400" y="-304800"/>
            <a:ext cx="11361034" cy="647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535573"/>
            <a:ext cx="9158468" cy="2549383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1899743"/>
            <a:ext cx="792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 BAO TRÙM</a:t>
            </a:r>
          </a:p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(Spanning Tree)</a:t>
            </a:r>
          </a:p>
        </p:txBody>
      </p:sp>
    </p:spTree>
    <p:extLst>
      <p:ext uri="{BB962C8B-B14F-4D97-AF65-F5344CB8AC3E}">
        <p14:creationId xmlns:p14="http://schemas.microsoft.com/office/powerpoint/2010/main" val="20697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131094"/>
            <a:ext cx="7886700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5.1 Cho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đồ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thị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G=(V, E)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như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bên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dưới</a:t>
            </a:r>
            <a:endParaRPr lang="en-US" sz="2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744137" y="2618594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A</a:t>
            </a: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5658787" y="2713844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B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2858437" y="4333094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E</a:t>
            </a: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1486837" y="3475844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F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201837" y="3247244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C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5658787" y="4275944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D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3052510" y="2904344"/>
            <a:ext cx="2663426" cy="1428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915587" y="2980544"/>
            <a:ext cx="57151" cy="1352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6001687" y="3609194"/>
            <a:ext cx="1289623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3201337" y="4421063"/>
            <a:ext cx="2457450" cy="263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5795707" y="3018644"/>
            <a:ext cx="3453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1715437" y="2904344"/>
            <a:ext cx="1051322" cy="552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087037" y="2770994"/>
            <a:ext cx="2594372" cy="19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6001687" y="2904344"/>
            <a:ext cx="12001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21" name="AutoShape 26"/>
          <p:cNvCxnSpPr>
            <a:cxnSpLocks noChangeShapeType="1"/>
          </p:cNvCxnSpPr>
          <p:nvPr/>
        </p:nvCxnSpPr>
        <p:spPr bwMode="auto">
          <a:xfrm rot="5400000" flipV="1">
            <a:off x="4839637" y="694544"/>
            <a:ext cx="609600" cy="4457700"/>
          </a:xfrm>
          <a:prstGeom prst="curvedConnector3">
            <a:avLst>
              <a:gd name="adj1" fmla="val -28125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2172638" y="3990194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4" name="Line 89"/>
          <p:cNvSpPr>
            <a:spLocks noChangeShapeType="1"/>
          </p:cNvSpPr>
          <p:nvPr/>
        </p:nvSpPr>
        <p:spPr bwMode="auto">
          <a:xfrm>
            <a:off x="1715437" y="3761594"/>
            <a:ext cx="1165622" cy="6594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DB955E8-64D3-4544-A776-B9F1F2EAAA30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79644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– CÂY BAO TRÙM</a:t>
            </a:r>
          </a:p>
        </p:txBody>
      </p:sp>
    </p:spTree>
    <p:extLst>
      <p:ext uri="{BB962C8B-B14F-4D97-AF65-F5344CB8AC3E}">
        <p14:creationId xmlns:p14="http://schemas.microsoft.com/office/powerpoint/2010/main" val="150283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131094"/>
            <a:ext cx="788670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ĐỊNH NGHĨA CÂY BAO TRÙM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0" y="2236704"/>
            <a:ext cx="8075210" cy="3021096"/>
          </a:xfrm>
        </p:spPr>
        <p:txBody>
          <a:bodyPr>
            <a:normAutofit fontScale="92500" lnSpcReduction="20000"/>
          </a:bodyPr>
          <a:lstStyle/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/>
              <a:t>Cho đồ thị liên thông G = (V, E), V là tập đỉnh, E là tập cạnh của G</a:t>
            </a: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/>
              <a:t>Nếu T = (V, E’), với E’ </a:t>
            </a:r>
            <a:r>
              <a:rPr lang="en-US">
                <a:sym typeface="Symbol" panose="05050102010706020507" pitchFamily="18" charset="2"/>
              </a:rPr>
              <a:t> E, và T là một cây (có nghĩa T không có chu trình)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</a:t>
            </a:r>
            <a:r>
              <a:rPr lang="en-US">
                <a:sym typeface="Symbol" panose="05050102010706020507" pitchFamily="18" charset="2"/>
              </a:rPr>
              <a:t>Thì ta nói T là 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cây bao trùm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22A9E9-A4FA-4AE0-BEC9-5BAE894D4712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79644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– CÂY BAO TRÙM</a:t>
            </a:r>
          </a:p>
        </p:txBody>
      </p:sp>
    </p:spTree>
    <p:extLst>
      <p:ext uri="{BB962C8B-B14F-4D97-AF65-F5344CB8AC3E}">
        <p14:creationId xmlns:p14="http://schemas.microsoft.com/office/powerpoint/2010/main" val="260486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131094"/>
            <a:ext cx="788670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700" b="1" dirty="0" err="1">
                <a:ln/>
                <a:solidFill>
                  <a:schemeClr val="accent4"/>
                </a:solidFill>
              </a:rPr>
              <a:t>Xét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</a:t>
            </a:r>
            <a:r>
              <a:rPr lang="en-US" sz="2700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sz="2700" b="1" dirty="0">
                <a:ln/>
                <a:solidFill>
                  <a:schemeClr val="accent4"/>
                </a:solidFill>
              </a:rPr>
              <a:t> 5.1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744137" y="2618594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A</a:t>
            </a: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5658787" y="2713844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B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2858437" y="4333094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E</a:t>
            </a: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1486837" y="3475844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F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201837" y="3247244"/>
            <a:ext cx="342900" cy="3619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C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5658787" y="4275944"/>
            <a:ext cx="3429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D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3052510" y="2904344"/>
            <a:ext cx="2663426" cy="1428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915587" y="2980544"/>
            <a:ext cx="57151" cy="1352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6001687" y="3609194"/>
            <a:ext cx="1289623" cy="781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3201337" y="4421063"/>
            <a:ext cx="2457450" cy="263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5795707" y="3018644"/>
            <a:ext cx="34530" cy="1257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1715437" y="2904344"/>
            <a:ext cx="1051322" cy="5787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087037" y="2770994"/>
            <a:ext cx="2594372" cy="19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6001687" y="2904344"/>
            <a:ext cx="120015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21" name="AutoShape 26"/>
          <p:cNvCxnSpPr>
            <a:cxnSpLocks noChangeShapeType="1"/>
          </p:cNvCxnSpPr>
          <p:nvPr/>
        </p:nvCxnSpPr>
        <p:spPr bwMode="auto">
          <a:xfrm rot="5400000" flipV="1">
            <a:off x="4839637" y="694544"/>
            <a:ext cx="609600" cy="4457700"/>
          </a:xfrm>
          <a:prstGeom prst="curvedConnector3">
            <a:avLst>
              <a:gd name="adj1" fmla="val -28125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2172638" y="3990194"/>
            <a:ext cx="273844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4" name="Line 89"/>
          <p:cNvSpPr>
            <a:spLocks noChangeShapeType="1"/>
          </p:cNvSpPr>
          <p:nvPr/>
        </p:nvSpPr>
        <p:spPr bwMode="auto">
          <a:xfrm>
            <a:off x="1715437" y="3761594"/>
            <a:ext cx="1165622" cy="65946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754935" y="4496074"/>
            <a:ext cx="8075210" cy="14162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T1 = (V, E’),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V= {A, B, C, D, E, F};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E’ = {(A,C), (A,E), (C,D), (A,F), (B,D)} </a:t>
            </a:r>
            <a:r>
              <a:rPr lang="en-US">
                <a:sym typeface="Symbol" panose="05050102010706020507" pitchFamily="18" charset="2"/>
              </a:rPr>
              <a:t> E;</a:t>
            </a:r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38607" y="4490631"/>
            <a:ext cx="8075210" cy="14162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T2 = (V, E’),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V= {A, B, C, D, E, F};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E’ = {(A,E), (B,D), (D,C), (D,E), (E,F)} </a:t>
            </a:r>
            <a:r>
              <a:rPr lang="en-US" sz="2400">
                <a:sym typeface="Symbol" panose="05050102010706020507" pitchFamily="18" charset="2"/>
              </a:rPr>
              <a:t> E;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8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6A2942A-166D-445A-81E0-A243BF2FDAC2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79644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– CÂY BAO TRÙM</a:t>
            </a:r>
          </a:p>
        </p:txBody>
      </p:sp>
    </p:spTree>
    <p:extLst>
      <p:ext uri="{BB962C8B-B14F-4D97-AF65-F5344CB8AC3E}">
        <p14:creationId xmlns:p14="http://schemas.microsoft.com/office/powerpoint/2010/main" val="254023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0" grpId="0" uiExpand="1" build="p"/>
      <p:bldP spid="30" grpId="1" uiExpand="1" build="p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131094"/>
            <a:ext cx="788670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NHẬN XÉT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0" y="2236705"/>
            <a:ext cx="8075210" cy="3556057"/>
          </a:xfrm>
        </p:spPr>
        <p:txBody>
          <a:bodyPr>
            <a:noAutofit/>
          </a:bodyPr>
          <a:lstStyle/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100"/>
              <a:t>Trên một đồ thị G (liên thông) có thể có nhiều cây bao trùm, gọi tập các cây khung trên G là </a:t>
            </a:r>
            <a:r>
              <a:rPr lang="en-US" sz="2100">
                <a:solidFill>
                  <a:srgbClr val="FF0000"/>
                </a:solidFill>
              </a:rPr>
              <a:t>Sp(G)</a:t>
            </a:r>
            <a:r>
              <a:rPr lang="en-US" sz="2100"/>
              <a:t>.</a:t>
            </a: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100"/>
              <a:t>Ta có thể tìm cây bao trùm bằng các thuật giải BFS, DFS (Duyệt hết tất cả các đỉnh, mỗi lần duyệt đỉnh u nạp đỉnh vào trong T (với điều kiện T </a:t>
            </a:r>
            <a:r>
              <a:rPr lang="en-US" sz="2100">
                <a:sym typeface="Symbol" panose="05050102010706020507" pitchFamily="18" charset="2"/>
              </a:rPr>
              <a:t> {u}, T không tạo ra chu trình</a:t>
            </a:r>
            <a:r>
              <a:rPr lang="en-US" sz="2100"/>
              <a:t>))</a:t>
            </a: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100"/>
              <a:t>Nếu giả sử G là đồ thị có trọng số, thì </a:t>
            </a:r>
            <a:r>
              <a:rPr lang="en-US" sz="2100" i="1">
                <a:solidFill>
                  <a:srgbClr val="C00000"/>
                </a:solidFill>
              </a:rPr>
              <a:t>cây T cũng là cây bao trùm có trọng số</a:t>
            </a:r>
            <a:r>
              <a:rPr lang="en-US" sz="2100"/>
              <a:t>.</a:t>
            </a:r>
          </a:p>
          <a:p>
            <a:pPr marL="548627" indent="-54862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DF1AA0-1BD9-4B08-A5A3-AD61846166D7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79644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– CÂY BAO TRÙM</a:t>
            </a:r>
          </a:p>
        </p:txBody>
      </p:sp>
    </p:spTree>
    <p:extLst>
      <p:ext uri="{BB962C8B-B14F-4D97-AF65-F5344CB8AC3E}">
        <p14:creationId xmlns:p14="http://schemas.microsoft.com/office/powerpoint/2010/main" val="352129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3824</Words>
  <Application>Microsoft Office PowerPoint</Application>
  <PresentationFormat>On-screen Show (4:3)</PresentationFormat>
  <Paragraphs>466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Tahoma</vt:lpstr>
      <vt:lpstr>Wingdings</vt:lpstr>
      <vt:lpstr>Office Theme</vt:lpstr>
      <vt:lpstr>Chương 5 CÂY BAO TRÙM TỐI TIỂU </vt:lpstr>
      <vt:lpstr>PowerPoint Presentation</vt:lpstr>
      <vt:lpstr>PowerPoint Presentation</vt:lpstr>
      <vt:lpstr>PowerPoint Presentation</vt:lpstr>
      <vt:lpstr>PowerPoint Presentation</vt:lpstr>
      <vt:lpstr>Ví dụ 5.1 Cho đồ thị G=(V, E) như bên dưới</vt:lpstr>
      <vt:lpstr>ĐỊNH NGHĨA CÂY BAO TRÙM</vt:lpstr>
      <vt:lpstr>Xét ví dụ 5.1</vt:lpstr>
      <vt:lpstr>NHẬN XÉT</vt:lpstr>
      <vt:lpstr>PowerPoint Presentation</vt:lpstr>
      <vt:lpstr>ĐỊNH NGHĨA</vt:lpstr>
      <vt:lpstr>Xét lại ví dụ Cho đồ thị vô hướng có trọng số G=(V, E) như bên dưới</vt:lpstr>
      <vt:lpstr>TÌM CÂY BAO TRÙM TỐI TIỂU</vt:lpstr>
      <vt:lpstr>BÀI TOÁN TÌM CÂY BAO TRÙM TỐI TIỂU</vt:lpstr>
      <vt:lpstr>PowerPoint Presentation</vt:lpstr>
      <vt:lpstr>Ý TƯỞNG</vt:lpstr>
      <vt:lpstr>Minh họa ý tưởng giả sử bắt đầu từ đỉnh A</vt:lpstr>
      <vt:lpstr>CÀI ĐẶT THUẬT GIẢI PRIM</vt:lpstr>
      <vt:lpstr>KHAI BÁO CÁC BIẾN TRONG CHƯƠNG TRÌNH</vt:lpstr>
      <vt:lpstr>THỦ TỤC PRIM</vt:lpstr>
      <vt:lpstr>PowerPoint Presentation</vt:lpstr>
      <vt:lpstr>ĐỘ PHỨC TẠP THUẬT GIẢI PRIM</vt:lpstr>
      <vt:lpstr>PowerPoint Presentation</vt:lpstr>
      <vt:lpstr>Ý TƯỞNG THUẬT GIẢI KRUSKAL</vt:lpstr>
      <vt:lpstr>KRUSKAL CẢI TIẾN</vt:lpstr>
      <vt:lpstr>Minh họa ý tưởng giả sử bắt đầu từ đỉnh</vt:lpstr>
      <vt:lpstr>CÀI ĐẶT THUẬT GIẢI KRUSKAL</vt:lpstr>
      <vt:lpstr>KHAI BÁO CÁC BIẾN</vt:lpstr>
      <vt:lpstr>THỦ TỤC KRUSKAL</vt:lpstr>
      <vt:lpstr>PowerPoint Presentation</vt:lpstr>
      <vt:lpstr>ĐỘ PHỨC TẠP THUẬT GIẢI</vt:lpstr>
      <vt:lpstr>PowerPoint Presentation</vt:lpstr>
      <vt:lpstr>PowerPoint Presentation</vt:lpstr>
      <vt:lpstr>PowerPoint Presentation</vt:lpstr>
      <vt:lpstr>PowerPoint Presentation</vt:lpstr>
      <vt:lpstr>Bài 1:  Trình bày ý tưởng của thuật giải Prim</vt:lpstr>
      <vt:lpstr>Đồ thị G = (V, E)</vt:lpstr>
      <vt:lpstr>Bài 4:   Viết chương trình thực hiện tìm cây khung tối tiểu cho đồ thị G bằng thuật giải Prim. (dựa trên phương pháp biểu diễn đồ thị bằng ma trận kề)</vt:lpstr>
      <vt:lpstr>Bài 7: Thực hiện biểu diễn G (bằng ma trận kề) lên trên máy tính và đặt tên là do_thi_1.txt (dạng file TEXT)  sau đó thực hiện viết chương trình tìm cây khung tối tiểu cho đồ thị G: 7.1. Bằng thuật giải Prim 7.2. Bằng thuật giải Kruskal 7.2. Bằng thuật giải Kruskal cải tiến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Lê Ngọc Hiếu</cp:lastModifiedBy>
  <cp:revision>601</cp:revision>
  <dcterms:created xsi:type="dcterms:W3CDTF">2014-08-27T05:04:38Z</dcterms:created>
  <dcterms:modified xsi:type="dcterms:W3CDTF">2022-11-24T00:38:24Z</dcterms:modified>
</cp:coreProperties>
</file>