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800" r:id="rId2"/>
    <p:sldId id="799" r:id="rId3"/>
    <p:sldId id="802" r:id="rId4"/>
    <p:sldId id="804" r:id="rId5"/>
    <p:sldId id="805" r:id="rId6"/>
    <p:sldId id="25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807" r:id="rId16"/>
    <p:sldId id="806" r:id="rId17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0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460C00"/>
    <a:srgbClr val="013329"/>
    <a:srgbClr val="100430"/>
    <a:srgbClr val="142015"/>
    <a:srgbClr val="5E3F02"/>
    <a:srgbClr val="A5002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088" autoAdjust="0"/>
  </p:normalViewPr>
  <p:slideViewPr>
    <p:cSldViewPr snapToGrid="0">
      <p:cViewPr varScale="1">
        <p:scale>
          <a:sx n="59" d="100"/>
          <a:sy n="59" d="100"/>
        </p:scale>
        <p:origin x="16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-456" y="-84"/>
      </p:cViewPr>
      <p:guideLst>
        <p:guide orient="horz" pos="2160"/>
        <p:guide pos="306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3E4DDBA-CEC7-457C-A7E8-C73646054D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27EE770-0452-419B-A55E-ED5A51B92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</p:spTree>
    <p:extLst>
      <p:ext uri="{BB962C8B-B14F-4D97-AF65-F5344CB8AC3E}">
        <p14:creationId xmlns:p14="http://schemas.microsoft.com/office/powerpoint/2010/main" val="81617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</p:spTree>
    <p:extLst>
      <p:ext uri="{BB962C8B-B14F-4D97-AF65-F5344CB8AC3E}">
        <p14:creationId xmlns:p14="http://schemas.microsoft.com/office/powerpoint/2010/main" val="307472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</p:spTree>
    <p:extLst>
      <p:ext uri="{BB962C8B-B14F-4D97-AF65-F5344CB8AC3E}">
        <p14:creationId xmlns:p14="http://schemas.microsoft.com/office/powerpoint/2010/main" val="295478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12/09/2018</a:t>
            </a:r>
          </a:p>
        </p:txBody>
      </p:sp>
    </p:spTree>
    <p:extLst>
      <p:ext uri="{BB962C8B-B14F-4D97-AF65-F5344CB8AC3E}">
        <p14:creationId xmlns:p14="http://schemas.microsoft.com/office/powerpoint/2010/main" val="225101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77" name="Rectangle 1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401638" y="3225800"/>
            <a:ext cx="6557962" cy="515938"/>
          </a:xfrm>
          <a:ln/>
        </p:spPr>
        <p:txBody>
          <a:bodyPr/>
          <a:lstStyle>
            <a:lvl1pPr marL="0" indent="0">
              <a:buFontTx/>
              <a:buNone/>
              <a:defRPr sz="2400"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45CA075-AD84-442C-9B94-5893FC41DA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www.trungtamtinhoc.edu.vn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06" y="3326916"/>
            <a:ext cx="829643" cy="829643"/>
          </a:xfrm>
          <a:prstGeom prst="rect">
            <a:avLst/>
          </a:prstGeom>
        </p:spPr>
      </p:pic>
      <p:sp>
        <p:nvSpPr>
          <p:cNvPr id="15" name="Freeform 68"/>
          <p:cNvSpPr>
            <a:spLocks/>
          </p:cNvSpPr>
          <p:nvPr userDrawn="1"/>
        </p:nvSpPr>
        <p:spPr bwMode="auto">
          <a:xfrm>
            <a:off x="639342" y="4065077"/>
            <a:ext cx="6543675" cy="39687"/>
          </a:xfrm>
          <a:custGeom>
            <a:avLst/>
            <a:gdLst/>
            <a:ahLst/>
            <a:cxnLst>
              <a:cxn ang="0">
                <a:pos x="4122" y="0"/>
              </a:cxn>
              <a:cxn ang="0">
                <a:pos x="0" y="3"/>
              </a:cxn>
              <a:cxn ang="0">
                <a:pos x="37" y="25"/>
              </a:cxn>
              <a:cxn ang="0">
                <a:pos x="4109" y="25"/>
              </a:cxn>
              <a:cxn ang="0">
                <a:pos x="4122" y="0"/>
              </a:cxn>
            </a:cxnLst>
            <a:rect l="0" t="0" r="r" b="b"/>
            <a:pathLst>
              <a:path w="4122" h="25">
                <a:moveTo>
                  <a:pt x="4122" y="0"/>
                </a:moveTo>
                <a:lnTo>
                  <a:pt x="0" y="3"/>
                </a:lnTo>
                <a:lnTo>
                  <a:pt x="37" y="25"/>
                </a:lnTo>
                <a:lnTo>
                  <a:pt x="4109" y="25"/>
                </a:lnTo>
                <a:lnTo>
                  <a:pt x="4122" y="0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0"/>
                </a:schemeClr>
              </a:gs>
              <a:gs pos="100000">
                <a:schemeClr val="tx2">
                  <a:gamma/>
                  <a:shade val="78824"/>
                  <a:invGamma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E481E-BFD2-4B08-B5AF-1E1D8BEEE2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349250"/>
            <a:ext cx="2089150" cy="608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438" y="349250"/>
            <a:ext cx="6119812" cy="608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F1787-D81E-4EC6-BF55-FFEF6C8321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5313" y="1450975"/>
            <a:ext cx="3968750" cy="498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450975"/>
            <a:ext cx="3970337" cy="498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5AF3D87F-6E31-4119-8E16-A320452AD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5313" y="1450975"/>
            <a:ext cx="8091487" cy="2416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313" y="4019550"/>
            <a:ext cx="8091487" cy="2416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272B1816-49BB-4204-A818-2BF99D9C8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5313" y="1450975"/>
            <a:ext cx="8091487" cy="498475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4020EB9A-2BC3-48A0-93EF-B190FBF1E4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95313" y="1450975"/>
            <a:ext cx="8091487" cy="498475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A512634D-6C14-4823-9F4D-D291C2043E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349250"/>
            <a:ext cx="7775575" cy="633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95313" y="1450975"/>
            <a:ext cx="8091487" cy="498475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6863" y="6577013"/>
            <a:ext cx="2133600" cy="219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6213" y="6565900"/>
            <a:ext cx="3649662" cy="2809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569075"/>
            <a:ext cx="2133600" cy="214313"/>
          </a:xfrm>
        </p:spPr>
        <p:txBody>
          <a:bodyPr/>
          <a:lstStyle>
            <a:lvl1pPr>
              <a:defRPr/>
            </a:lvl1pPr>
          </a:lstStyle>
          <a:p>
            <a:fld id="{C9EEA51B-6286-4423-BADC-1FCD6B4504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31846"/>
            <a:ext cx="8567737" cy="520387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Times New Roman" panose="02020603050405020304" pitchFamily="18" charset="0"/>
              <a:buChar char="−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/>
              <a:t>www.trungtamtinhoc.edu.vn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38FC4-1EE2-4119-BBE2-9AD27B26C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4082C-CDBD-428C-9295-86EEE54CE7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313" y="1450975"/>
            <a:ext cx="396875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450975"/>
            <a:ext cx="3970337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74CA-0DEB-4432-8A48-09CD2ABB1F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A38DB-FDBF-462C-A7E3-1169FB250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F488B-6062-4EB0-BD30-DD9B026A9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90E1B-7EFB-44BA-9F79-CC44A463EA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ED260-B708-4931-A074-27A69E0264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BE0B4-07D0-416F-A634-E57BB350C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65" y="335602"/>
            <a:ext cx="829643" cy="829643"/>
          </a:xfrm>
          <a:prstGeom prst="rect">
            <a:avLst/>
          </a:prstGeom>
        </p:spPr>
      </p:pic>
      <p:sp>
        <p:nvSpPr>
          <p:cNvPr id="1140740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96863" y="6577013"/>
            <a:ext cx="21336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40741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16213" y="6565900"/>
            <a:ext cx="36496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r>
              <a:rPr lang="en-US"/>
              <a:t>www.trungtamtinhoc.edu.vn</a:t>
            </a:r>
          </a:p>
          <a:p>
            <a:endParaRPr lang="en-US"/>
          </a:p>
        </p:txBody>
      </p:sp>
      <p:sp>
        <p:nvSpPr>
          <p:cNvPr id="1140744" name="Rectangle 8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31000" y="6569075"/>
            <a:ext cx="2133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C45CA075-AD84-442C-9B94-5893FC41DA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40765" name="Rectangle 29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95313" y="1231846"/>
            <a:ext cx="8091487" cy="5203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0804" name="Freeform 68"/>
          <p:cNvSpPr>
            <a:spLocks/>
          </p:cNvSpPr>
          <p:nvPr/>
        </p:nvSpPr>
        <p:spPr bwMode="auto">
          <a:xfrm>
            <a:off x="1647101" y="1087411"/>
            <a:ext cx="6543675" cy="39687"/>
          </a:xfrm>
          <a:custGeom>
            <a:avLst/>
            <a:gdLst/>
            <a:ahLst/>
            <a:cxnLst>
              <a:cxn ang="0">
                <a:pos x="4122" y="0"/>
              </a:cxn>
              <a:cxn ang="0">
                <a:pos x="0" y="3"/>
              </a:cxn>
              <a:cxn ang="0">
                <a:pos x="37" y="25"/>
              </a:cxn>
              <a:cxn ang="0">
                <a:pos x="4109" y="25"/>
              </a:cxn>
              <a:cxn ang="0">
                <a:pos x="4122" y="0"/>
              </a:cxn>
            </a:cxnLst>
            <a:rect l="0" t="0" r="r" b="b"/>
            <a:pathLst>
              <a:path w="4122" h="25">
                <a:moveTo>
                  <a:pt x="4122" y="0"/>
                </a:moveTo>
                <a:lnTo>
                  <a:pt x="0" y="3"/>
                </a:lnTo>
                <a:lnTo>
                  <a:pt x="37" y="25"/>
                </a:lnTo>
                <a:lnTo>
                  <a:pt x="4109" y="25"/>
                </a:lnTo>
                <a:lnTo>
                  <a:pt x="4122" y="0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0"/>
                </a:schemeClr>
              </a:gs>
              <a:gs pos="100000">
                <a:schemeClr val="tx2">
                  <a:gamma/>
                  <a:shade val="78824"/>
                  <a:invGamma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0764" name="Rectangle 28"/>
          <p:cNvSpPr>
            <a:spLocks noGrp="1" noChangeArrowheads="1"/>
          </p:cNvSpPr>
          <p:nvPr>
            <p:ph type="title"/>
          </p:nvPr>
        </p:nvSpPr>
        <p:spPr bwMode="black">
          <a:xfrm>
            <a:off x="639342" y="349250"/>
            <a:ext cx="777557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4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804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hieu.ln@ou.edu.v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3A615C-B5E4-419D-BDE7-74BA4D4BF42F}"/>
              </a:ext>
            </a:extLst>
          </p:cNvPr>
          <p:cNvSpPr/>
          <p:nvPr/>
        </p:nvSpPr>
        <p:spPr>
          <a:xfrm>
            <a:off x="1" y="2107926"/>
            <a:ext cx="9138575" cy="248934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543D71-C0B8-4794-8D7C-BC86753D2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432468"/>
            <a:ext cx="7763020" cy="1443866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DỮ LIỆU </a:t>
            </a:r>
            <a:b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GIẢI THUẬT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4345BE-3DEE-4204-BF51-6DD1F834E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74" y="3909338"/>
            <a:ext cx="7145399" cy="767291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6D80910-677C-4543-A8C0-0D081AB660C5}"/>
              </a:ext>
            </a:extLst>
          </p:cNvPr>
          <p:cNvSpPr txBox="1"/>
          <p:nvPr/>
        </p:nvSpPr>
        <p:spPr>
          <a:xfrm>
            <a:off x="942535" y="5431566"/>
            <a:ext cx="405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TP.HCM - </a:t>
            </a:r>
            <a:r>
              <a:rPr lang="en-US" sz="2400" i="1" dirty="0" err="1">
                <a:solidFill>
                  <a:schemeClr val="bg2">
                    <a:lumMod val="25000"/>
                  </a:schemeClr>
                </a:solidFill>
              </a:rPr>
              <a:t>Tháng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 10 / 2022</a:t>
            </a:r>
            <a:endParaRPr lang="en-SG" sz="2400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6" descr="logo">
            <a:extLst>
              <a:ext uri="{FF2B5EF4-FFF2-40B4-BE49-F238E27FC236}">
                <a16:creationId xmlns:a16="http://schemas.microsoft.com/office/drawing/2014/main" id="{221E66C2-D95B-42D7-B4D2-D72C9856B6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6" y="366428"/>
            <a:ext cx="1538571" cy="1107038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FA416-AE7A-499F-8919-01263AA48D27}"/>
              </a:ext>
            </a:extLst>
          </p:cNvPr>
          <p:cNvSpPr/>
          <p:nvPr/>
        </p:nvSpPr>
        <p:spPr>
          <a:xfrm>
            <a:off x="2058018" y="467105"/>
            <a:ext cx="5721415" cy="88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9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D16773-0A92-4E10-B8D0-5DD4228BBA3C}"/>
              </a:ext>
            </a:extLst>
          </p:cNvPr>
          <p:cNvSpPr/>
          <p:nvPr/>
        </p:nvSpPr>
        <p:spPr>
          <a:xfrm flipH="1">
            <a:off x="0" y="285986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9093"/>
            <a:ext cx="8208831" cy="624385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VỀ KIẾN THỨC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852" y="1828799"/>
            <a:ext cx="8357604" cy="3200401"/>
          </a:xfrm>
        </p:spPr>
        <p:txBody>
          <a:bodyPr>
            <a:noAutofit/>
          </a:bodyPr>
          <a:lstStyle/>
          <a:p>
            <a:pPr marL="548640" indent="-48006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&amp;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Hiểu được các khái niệm, các kỹ thuật 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kế thuật giải.</a:t>
            </a:r>
          </a:p>
          <a:p>
            <a:pPr marL="548640" indent="-48006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&amp;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Phân tích thời gian thực hiện thuật giải 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ký pháp 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big-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Ohn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48006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&amp;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Hiểu sự khác nhau giữa các thuật giải sắp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xếp.</a:t>
            </a:r>
          </a:p>
          <a:p>
            <a:pPr marL="548640" indent="-48006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&amp;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Hiểu công dụng của cấu trúc đồ thị các thuật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giải trên đồ thị.</a:t>
            </a:r>
          </a:p>
          <a:p>
            <a:pPr marL="548640" indent="-48006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&amp;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Có khả năng phân tích vấn đề và chọn cấu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trúc dữ liệu, thuật giải thích hợp để giải quyết.</a:t>
            </a:r>
            <a:endParaRPr lang="en-US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50857E-3097-4C83-BE39-23220F36FC12}"/>
              </a:ext>
            </a:extLst>
          </p:cNvPr>
          <p:cNvSpPr/>
          <p:nvPr/>
        </p:nvSpPr>
        <p:spPr>
          <a:xfrm flipH="1">
            <a:off x="0" y="322678"/>
            <a:ext cx="9143999" cy="9682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69" y="1795145"/>
            <a:ext cx="8516746" cy="3771937"/>
          </a:xfrm>
        </p:spPr>
        <p:txBody>
          <a:bodyPr>
            <a:noAutofit/>
          </a:bodyPr>
          <a:lstStyle/>
          <a:p>
            <a:pPr marL="548640" indent="-54864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100000"/>
              <a:buFont typeface="Wingdings" panose="05000000000000000000" pitchFamily="2" charset="2"/>
              <a:buChar char="&amp;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C++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đặt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54864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100000"/>
              <a:buFont typeface="Wingdings" panose="05000000000000000000" pitchFamily="2" charset="2"/>
              <a:buChar char="&amp;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đặt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C++.</a:t>
            </a:r>
          </a:p>
          <a:p>
            <a:pPr marL="548640" indent="-548640">
              <a:spcBef>
                <a:spcPts val="900"/>
              </a:spcBef>
              <a:spcAft>
                <a:spcPts val="900"/>
              </a:spcAft>
              <a:buSzPct val="100000"/>
              <a:buFont typeface="Wingdings" panose="05000000000000000000" pitchFamily="2" charset="2"/>
              <a:buChar char="&amp;"/>
            </a:pPr>
            <a:endParaRPr lang="en-US" sz="2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26940"/>
            <a:ext cx="8076341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VỀ KỸ NĂNG</a:t>
            </a:r>
          </a:p>
        </p:txBody>
      </p:sp>
    </p:spTree>
    <p:extLst>
      <p:ext uri="{BB962C8B-B14F-4D97-AF65-F5344CB8AC3E}">
        <p14:creationId xmlns:p14="http://schemas.microsoft.com/office/powerpoint/2010/main" val="21527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E6982D-8ED3-433C-8F40-335478EC6DC5}"/>
              </a:ext>
            </a:extLst>
          </p:cNvPr>
          <p:cNvSpPr/>
          <p:nvPr/>
        </p:nvSpPr>
        <p:spPr>
          <a:xfrm flipH="1">
            <a:off x="-1" y="216816"/>
            <a:ext cx="9143999" cy="9898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2167" y="435219"/>
            <a:ext cx="7935686" cy="624385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VỀ THÁI ĐỘ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78" y="1659302"/>
            <a:ext cx="8721969" cy="4320153"/>
          </a:xfrm>
        </p:spPr>
        <p:txBody>
          <a:bodyPr>
            <a:noAutofit/>
          </a:bodyPr>
          <a:lstStyle/>
          <a:p>
            <a:pPr marL="548640" indent="-54864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100000"/>
              <a:buFont typeface="Wingdings" panose="05000000000000000000" pitchFamily="2" charset="2"/>
              <a:buChar char="&amp;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nghiêm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indent="-54864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100000"/>
              <a:buFont typeface="Wingdings" panose="05000000000000000000" pitchFamily="2" charset="2"/>
              <a:buChar char="&amp;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1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3BCAC-FB3B-4207-9FE7-775692E70BCE}"/>
              </a:ext>
            </a:extLst>
          </p:cNvPr>
          <p:cNvSpPr/>
          <p:nvPr/>
        </p:nvSpPr>
        <p:spPr>
          <a:xfrm>
            <a:off x="-14929" y="349250"/>
            <a:ext cx="9144000" cy="8481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83" y="435049"/>
            <a:ext cx="7775575" cy="63341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7" y="1690689"/>
            <a:ext cx="8539088" cy="4415555"/>
          </a:xfrm>
        </p:spPr>
        <p:txBody>
          <a:bodyPr>
            <a:normAutofit lnSpcReduction="10000"/>
          </a:bodyPr>
          <a:lstStyle/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 1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endParaRPr lang="en-US" sz="33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 2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 3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3300" dirty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300" dirty="0">
                <a:latin typeface="Arial" panose="020B0604020202020204" pitchFamily="34" charset="0"/>
                <a:cs typeface="Arial" panose="020B0604020202020204" pitchFamily="34" charset="0"/>
              </a:rPr>
              <a:t>thuật toán đồ thị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300" dirty="0">
                <a:latin typeface="Arial" panose="020B0604020202020204" pitchFamily="34" charset="0"/>
                <a:cs typeface="Arial" panose="020B0604020202020204" pitchFamily="34" charset="0"/>
              </a:rPr>
              <a:t>cơ bản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 4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3300" dirty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300" dirty="0">
                <a:latin typeface="Arial" panose="020B0604020202020204" pitchFamily="34" charset="0"/>
                <a:cs typeface="Arial" panose="020B0604020202020204" pitchFamily="34" charset="0"/>
              </a:rPr>
              <a:t>đường đi ngắn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300" dirty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33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 5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trùm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52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632DE-7E89-46C1-9D28-CFB161A1142F}"/>
              </a:ext>
            </a:extLst>
          </p:cNvPr>
          <p:cNvSpPr/>
          <p:nvPr/>
        </p:nvSpPr>
        <p:spPr>
          <a:xfrm>
            <a:off x="0" y="353792"/>
            <a:ext cx="9144000" cy="8481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111"/>
            <a:ext cx="7886700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37" y="2563907"/>
            <a:ext cx="8450525" cy="2868706"/>
          </a:xfrm>
        </p:spPr>
        <p:txBody>
          <a:bodyPr>
            <a:normAutofit/>
          </a:bodyPr>
          <a:lstStyle/>
          <a:p>
            <a:pPr marL="548640" indent="-54864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Lê Xuân trường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Cấu trúc dữ liệu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Nhà XB Thông tin và Truyền thông, 2018.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[52441]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54864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Thomas H.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Cormen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Charles E.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Leiserson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Ronald L. Rivest, Clifford Stein,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Introduction to Algorithms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Third Edition, The MIT Press, 2009. [44403].</a:t>
            </a:r>
          </a:p>
        </p:txBody>
      </p:sp>
    </p:spTree>
    <p:extLst>
      <p:ext uri="{BB962C8B-B14F-4D97-AF65-F5344CB8AC3E}">
        <p14:creationId xmlns:p14="http://schemas.microsoft.com/office/powerpoint/2010/main" val="106787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632DE-7E89-46C1-9D28-CFB161A1142F}"/>
              </a:ext>
            </a:extLst>
          </p:cNvPr>
          <p:cNvSpPr/>
          <p:nvPr/>
        </p:nvSpPr>
        <p:spPr>
          <a:xfrm>
            <a:off x="0" y="353792"/>
            <a:ext cx="9144000" cy="8481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111"/>
            <a:ext cx="7886700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37" y="2563907"/>
            <a:ext cx="8450525" cy="2868706"/>
          </a:xfrm>
        </p:spPr>
        <p:txBody>
          <a:bodyPr>
            <a:normAutofit fontScale="92500" lnSpcReduction="10000"/>
          </a:bodyPr>
          <a:lstStyle/>
          <a:p>
            <a:pPr marL="548640" indent="-54864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Adam Drozdek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 in C++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Fourth Edition,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CENGAGE Learning, 2013. [48837]</a:t>
            </a:r>
          </a:p>
          <a:p>
            <a:pPr marL="548640" indent="-54864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Nguyễn Đức Nghĩa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Cấu trúc dữ liệu và thuật toán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NXB Bách Khoa, 2013.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[45464]</a:t>
            </a:r>
          </a:p>
          <a:p>
            <a:pPr marL="548640" indent="-54864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Trần Hạnh Nhi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Dương Anh Đức, Hoàng Kiếm, 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Nhập môn cấu trúc dữ liệu và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thuật toán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Đại học Khoa học Tự nhiên, 2003. [13346]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38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6F0CC-37AC-4A22-A860-CA06E400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65" y="1315939"/>
            <a:ext cx="3996397" cy="3996397"/>
          </a:xfrm>
          <a:prstGeom prst="rect">
            <a:avLst/>
          </a:prstGeom>
        </p:spPr>
      </p:pic>
      <p:pic>
        <p:nvPicPr>
          <p:cNvPr id="6" name="Picture 5" descr="logo">
            <a:extLst>
              <a:ext uri="{FF2B5EF4-FFF2-40B4-BE49-F238E27FC236}">
                <a16:creationId xmlns:a16="http://schemas.microsoft.com/office/drawing/2014/main" id="{44788785-3034-4020-BF00-2497E03CF2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48" y="5754068"/>
            <a:ext cx="1029470" cy="739346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B0E4FA-C1FF-4DA7-A059-227DDAF052E3}"/>
              </a:ext>
            </a:extLst>
          </p:cNvPr>
          <p:cNvSpPr/>
          <p:nvPr/>
        </p:nvSpPr>
        <p:spPr>
          <a:xfrm>
            <a:off x="2189047" y="5828487"/>
            <a:ext cx="4572000" cy="6780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</a:pP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4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A20B66-C30E-411F-B600-E559F5A92F09}"/>
              </a:ext>
            </a:extLst>
          </p:cNvPr>
          <p:cNvSpPr/>
          <p:nvPr/>
        </p:nvSpPr>
        <p:spPr>
          <a:xfrm flipH="1" flipV="1">
            <a:off x="0" y="0"/>
            <a:ext cx="9144000" cy="12248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598194"/>
            <a:ext cx="7886700" cy="529463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VỀ TÀI LIỆU HỌC TẬP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246F34-0267-458F-A7A7-66FD3AF4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54" y="2182672"/>
            <a:ext cx="8475027" cy="30771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gởi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sz="25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hieu.ln@ou.edu.vn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13" indent="-54861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C3119F8C-2101-4684-B993-FE8727278B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11" y="285529"/>
            <a:ext cx="1029470" cy="739346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EDDF72-7056-4330-B974-98E5D76A88FD}"/>
              </a:ext>
            </a:extLst>
          </p:cNvPr>
          <p:cNvSpPr/>
          <p:nvPr/>
        </p:nvSpPr>
        <p:spPr>
          <a:xfrm>
            <a:off x="3151643" y="285529"/>
            <a:ext cx="4572000" cy="712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sz="21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197700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31" y="1576311"/>
            <a:ext cx="8525021" cy="4560538"/>
          </a:xfrm>
        </p:spPr>
        <p:txBody>
          <a:bodyPr>
            <a:noAutofit/>
          </a:bodyPr>
          <a:lstStyle/>
          <a:p>
            <a:pPr marL="548640" indent="-48006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CTDL&amp;GT 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ta:</a:t>
            </a:r>
          </a:p>
          <a:p>
            <a:pPr marL="1005840" lvl="1" indent="-48006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i="1" dirty="0" err="1">
                <a:latin typeface="+mn-lt"/>
              </a:rPr>
              <a:t>Đánh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giá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độ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thời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gian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thực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hiện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thuật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giải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dùng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ký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pháp</a:t>
            </a:r>
            <a:r>
              <a:rPr lang="en-US" sz="2500" i="1" dirty="0">
                <a:latin typeface="+mn-lt"/>
              </a:rPr>
              <a:t> O.</a:t>
            </a:r>
          </a:p>
          <a:p>
            <a:pPr marL="1005840" lvl="1" indent="-48006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i="1" dirty="0" err="1">
                <a:latin typeface="+mn-lt"/>
              </a:rPr>
              <a:t>Phân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tích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thiết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kế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một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thuật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giải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thuật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giải</a:t>
            </a:r>
            <a:endParaRPr lang="en-US" sz="2500" i="1" dirty="0">
              <a:latin typeface="+mn-lt"/>
            </a:endParaRPr>
          </a:p>
          <a:p>
            <a:pPr marL="1005840" lvl="1" indent="-48006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i="1" dirty="0" err="1">
                <a:latin typeface="+mn-lt"/>
              </a:rPr>
              <a:t>Chọn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cấu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trúc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dữ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liệu</a:t>
            </a:r>
            <a:r>
              <a:rPr lang="en-US" sz="2500" i="1" dirty="0">
                <a:latin typeface="+mn-lt"/>
              </a:rPr>
              <a:t>, </a:t>
            </a:r>
            <a:r>
              <a:rPr lang="en-US" sz="2500" i="1" dirty="0" err="1">
                <a:latin typeface="+mn-lt"/>
              </a:rPr>
              <a:t>thuật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giải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thích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hợp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để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giải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quyết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vấn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đề</a:t>
            </a:r>
            <a:r>
              <a:rPr lang="en-US" sz="2500" i="1" dirty="0">
                <a:latin typeface="+mn-lt"/>
              </a:rPr>
              <a:t>.</a:t>
            </a:r>
          </a:p>
          <a:p>
            <a:pPr marL="1005840" lvl="1" indent="-480060" algn="just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500" i="1" dirty="0" err="1">
                <a:latin typeface="+mn-lt"/>
              </a:rPr>
              <a:t>Vận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dụng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một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số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kiến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thức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thuật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toán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sắp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xếp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nâng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cao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và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đồ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thị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để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giải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quyết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vấn</a:t>
            </a:r>
            <a:r>
              <a:rPr lang="en-US" sz="2500" i="1" dirty="0">
                <a:latin typeface="+mn-lt"/>
              </a:rPr>
              <a:t> </a:t>
            </a:r>
            <a:r>
              <a:rPr lang="en-US" sz="2500" i="1" dirty="0" err="1">
                <a:latin typeface="+mn-lt"/>
              </a:rPr>
              <a:t>đề</a:t>
            </a:r>
            <a:r>
              <a:rPr lang="en-US" sz="2500" i="1" dirty="0">
                <a:latin typeface="+mn-lt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6531" y="603217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 SAO PHẢI HỌC 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CTDL&amp;GT2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72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1" y="256110"/>
            <a:ext cx="9143999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45" y="1844293"/>
            <a:ext cx="7592658" cy="2814204"/>
          </a:xfrm>
        </p:spPr>
        <p:txBody>
          <a:bodyPr>
            <a:noAutofit/>
          </a:bodyPr>
          <a:lstStyle/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CƠ SỞ LẬP TRÌNH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KỸ THUẬT LẬP TRÌNH</a:t>
            </a:r>
          </a:p>
          <a:p>
            <a:pPr marL="1005840" lvl="1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CẤU TRÚC DỮ LIỆU &amp; GIẢI THUẬT 1</a:t>
            </a:r>
          </a:p>
          <a:p>
            <a:pPr marL="68580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48006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4519" y="520338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 KHI HỌC 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CTDL&amp;GT2</a:t>
            </a:r>
            <a:endParaRPr lang="en-US" sz="3500" dirty="0">
              <a:ln/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5F7C76-A8A5-44E2-9CFF-886B33306346}"/>
              </a:ext>
            </a:extLst>
          </p:cNvPr>
          <p:cNvSpPr/>
          <p:nvPr/>
        </p:nvSpPr>
        <p:spPr>
          <a:xfrm flipH="1">
            <a:off x="-2" y="207390"/>
            <a:ext cx="9143999" cy="11123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6" y="2185911"/>
            <a:ext cx="8601432" cy="3712865"/>
          </a:xfrm>
        </p:spPr>
        <p:txBody>
          <a:bodyPr>
            <a:noAutofit/>
          </a:bodyPr>
          <a:lstStyle/>
          <a:p>
            <a:pPr marL="462915" indent="-257175" algn="just">
              <a:spcBef>
                <a:spcPts val="900"/>
              </a:spcBef>
              <a:spcAft>
                <a:spcPts val="900"/>
              </a:spcAft>
              <a:buSzPct val="120000"/>
              <a:buFont typeface="Wingdings" panose="05000000000000000000" pitchFamily="2" charset="2"/>
              <a:buChar char="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Nghiêm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15" indent="-257175" algn="just">
              <a:spcBef>
                <a:spcPts val="900"/>
              </a:spcBef>
              <a:spcAft>
                <a:spcPts val="900"/>
              </a:spcAft>
              <a:buSzPct val="120000"/>
              <a:buFont typeface="Wingdings" panose="05000000000000000000" pitchFamily="2" charset="2"/>
              <a:buChar char="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Học đủ 100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2915" indent="-257175" algn="just">
              <a:spcBef>
                <a:spcPts val="900"/>
              </a:spcBef>
              <a:spcAft>
                <a:spcPts val="900"/>
              </a:spcAft>
              <a:buSzPct val="120000"/>
              <a:buFont typeface="Wingdings" panose="05000000000000000000" pitchFamily="2" charset="2"/>
              <a:buChar char="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2915" indent="-257175" algn="just">
              <a:spcBef>
                <a:spcPts val="900"/>
              </a:spcBef>
              <a:spcAft>
                <a:spcPts val="900"/>
              </a:spcAft>
              <a:buSzPct val="120000"/>
              <a:buFont typeface="Wingdings" panose="05000000000000000000" pitchFamily="2" charset="2"/>
              <a:buChar char="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Tích cực tương tác với giảng viên trong giờ học.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15" indent="-257175" algn="just">
              <a:spcBef>
                <a:spcPts val="900"/>
              </a:spcBef>
              <a:spcAft>
                <a:spcPts val="900"/>
              </a:spcAft>
              <a:buSzPct val="120000"/>
              <a:buFont typeface="Wingdings" panose="05000000000000000000" pitchFamily="2" charset="2"/>
              <a:buChar char="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LMS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0507" y="435219"/>
            <a:ext cx="8158127" cy="624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</a:t>
            </a:r>
            <a:r>
              <a:rPr lang="en-US" sz="35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 TRÌNH CSDL 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500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THẾ NÀO?</a:t>
            </a:r>
          </a:p>
        </p:txBody>
      </p:sp>
    </p:spTree>
    <p:extLst>
      <p:ext uri="{BB962C8B-B14F-4D97-AF65-F5344CB8AC3E}">
        <p14:creationId xmlns:p14="http://schemas.microsoft.com/office/powerpoint/2010/main" val="256916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E5862-E969-4E61-B79D-7694F221A092}"/>
              </a:ext>
            </a:extLst>
          </p:cNvPr>
          <p:cNvSpPr/>
          <p:nvPr/>
        </p:nvSpPr>
        <p:spPr>
          <a:xfrm flipH="1" flipV="1">
            <a:off x="0" y="0"/>
            <a:ext cx="9144000" cy="14630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839" y="2590232"/>
            <a:ext cx="8029136" cy="542997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32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THÔNG TIN VỀ HỌC PHẦN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839" y="3292057"/>
            <a:ext cx="7584328" cy="175602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DỮ LIỆU </a:t>
            </a:r>
          </a:p>
          <a:p>
            <a:pPr algn="ctr"/>
            <a:r>
              <a:rPr lang="en-US" sz="5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GIẢI THUẬT 2</a:t>
            </a:r>
          </a:p>
        </p:txBody>
      </p:sp>
      <p:pic>
        <p:nvPicPr>
          <p:cNvPr id="6" name="Picture 5" descr="logo">
            <a:extLst>
              <a:ext uri="{FF2B5EF4-FFF2-40B4-BE49-F238E27FC236}">
                <a16:creationId xmlns:a16="http://schemas.microsoft.com/office/drawing/2014/main" id="{F2861468-DC0A-4D9F-8281-E1F04398B5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505" y="340503"/>
            <a:ext cx="1029470" cy="739346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A4F553-CB24-4420-976B-6B5AD1D4291D}"/>
              </a:ext>
            </a:extLst>
          </p:cNvPr>
          <p:cNvSpPr/>
          <p:nvPr/>
        </p:nvSpPr>
        <p:spPr>
          <a:xfrm>
            <a:off x="2995704" y="333887"/>
            <a:ext cx="4572000" cy="84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7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444D1-5BD2-4D8A-874D-50355264E1F3}"/>
              </a:ext>
            </a:extLst>
          </p:cNvPr>
          <p:cNvSpPr/>
          <p:nvPr/>
        </p:nvSpPr>
        <p:spPr>
          <a:xfrm flipH="1">
            <a:off x="0" y="244601"/>
            <a:ext cx="9144000" cy="9941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207" y="195720"/>
            <a:ext cx="7459436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71" y="2182271"/>
            <a:ext cx="8271803" cy="3669889"/>
          </a:xfrm>
        </p:spPr>
        <p:txBody>
          <a:bodyPr>
            <a:normAutofit fontScale="92500" lnSpcReduction="20000"/>
          </a:bodyPr>
          <a:lstStyle/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Tên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“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CTDL &amp; GT 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MH: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ITEC1328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TC: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(02 LT / 01 TH)</a:t>
            </a: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~ 7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~ 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2022 – 2023</a:t>
            </a:r>
          </a:p>
        </p:txBody>
      </p:sp>
    </p:spTree>
    <p:extLst>
      <p:ext uri="{BB962C8B-B14F-4D97-AF65-F5344CB8AC3E}">
        <p14:creationId xmlns:p14="http://schemas.microsoft.com/office/powerpoint/2010/main" val="60660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214E6B-950D-4884-A39E-05BCF78BC79A}"/>
              </a:ext>
            </a:extLst>
          </p:cNvPr>
          <p:cNvSpPr/>
          <p:nvPr/>
        </p:nvSpPr>
        <p:spPr>
          <a:xfrm>
            <a:off x="0" y="1131094"/>
            <a:ext cx="9144000" cy="8481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1084490"/>
            <a:ext cx="7886700" cy="941389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THỨC ĐÁNH 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77035"/>
            <a:ext cx="7886700" cy="3673989"/>
          </a:xfrm>
        </p:spPr>
        <p:txBody>
          <a:bodyPr>
            <a:normAutofit/>
          </a:bodyPr>
          <a:lstStyle/>
          <a:p>
            <a:pPr marL="548640">
              <a:lnSpc>
                <a:spcPct val="150000"/>
              </a:lnSpc>
              <a:spcBef>
                <a:spcPts val="0"/>
              </a:spcBef>
              <a:buSzPct val="125000"/>
              <a:buFont typeface="Wingdings" panose="05000000000000000000" pitchFamily="2" charset="2"/>
              <a:buChar char=""/>
            </a:pPr>
            <a:r>
              <a:rPr lang="en-US" sz="3200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Giữa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kỳ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Quá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):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40%</a:t>
            </a:r>
          </a:p>
          <a:p>
            <a:pPr marL="948690" lvl="1">
              <a:lnSpc>
                <a:spcPct val="150000"/>
              </a:lnSpc>
              <a:spcBef>
                <a:spcPts val="0"/>
              </a:spcBef>
              <a:buSzPct val="125000"/>
              <a:buFont typeface="Wingdings" panose="05000000000000000000" pitchFamily="2" charset="2"/>
              <a:buChar char=""/>
            </a:pPr>
            <a:r>
              <a:rPr lang="en-US" dirty="0">
                <a:latin typeface="+mn-lt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Thuyết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trình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(Theo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Nhóm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1):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20%</a:t>
            </a:r>
          </a:p>
          <a:p>
            <a:pPr marL="948690" lvl="1">
              <a:lnSpc>
                <a:spcPct val="150000"/>
              </a:lnSpc>
              <a:spcBef>
                <a:spcPts val="0"/>
              </a:spcBef>
              <a:buSzPct val="125000"/>
              <a:buFont typeface="Wingdings" panose="05000000000000000000" pitchFamily="2" charset="2"/>
              <a:buChar char=""/>
            </a:pPr>
            <a:r>
              <a:rPr lang="en-US" dirty="0">
                <a:latin typeface="+mn-lt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Bài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tập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LMS (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Cá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nhân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):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20%</a:t>
            </a:r>
          </a:p>
          <a:p>
            <a:pPr marL="548640">
              <a:lnSpc>
                <a:spcPct val="150000"/>
              </a:lnSpc>
              <a:spcBef>
                <a:spcPts val="0"/>
              </a:spcBef>
              <a:buSzPct val="125000"/>
              <a:buFont typeface="Wingdings" panose="05000000000000000000" pitchFamily="2" charset="2"/>
              <a:buChar char=""/>
            </a:pP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Cuối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kỳ</a:t>
            </a:r>
            <a:r>
              <a:rPr lang="en-US" sz="3200" dirty="0">
                <a:latin typeface="+mn-lt"/>
              </a:rPr>
              <a:t>: </a:t>
            </a:r>
            <a:r>
              <a:rPr lang="en-US" sz="3200" dirty="0" err="1">
                <a:latin typeface="+mn-lt"/>
              </a:rPr>
              <a:t>Thi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tự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luận</a:t>
            </a:r>
            <a:r>
              <a:rPr lang="en-US" sz="3200" dirty="0">
                <a:latin typeface="+mn-lt"/>
              </a:rPr>
              <a:t> (90 </a:t>
            </a:r>
            <a:r>
              <a:rPr lang="en-US" sz="3200" dirty="0" err="1">
                <a:latin typeface="+mn-lt"/>
              </a:rPr>
              <a:t>phút</a:t>
            </a:r>
            <a:r>
              <a:rPr lang="en-US" dirty="0">
                <a:latin typeface="+mn-lt"/>
              </a:rPr>
              <a:t>):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60%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137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0317A9-2748-49AA-9B50-F36ACB47F692}"/>
              </a:ext>
            </a:extLst>
          </p:cNvPr>
          <p:cNvSpPr/>
          <p:nvPr/>
        </p:nvSpPr>
        <p:spPr>
          <a:xfrm>
            <a:off x="0" y="1131094"/>
            <a:ext cx="9144000" cy="8481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131094"/>
            <a:ext cx="7886700" cy="84818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5293"/>
            <a:ext cx="7886700" cy="3263504"/>
          </a:xfrm>
        </p:spPr>
        <p:txBody>
          <a:bodyPr>
            <a:normAutofit/>
          </a:bodyPr>
          <a:lstStyle/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600" dirty="0"/>
              <a:t>  </a:t>
            </a:r>
            <a:r>
              <a:rPr lang="en-US" sz="3600" dirty="0" err="1">
                <a:latin typeface="+mn-lt"/>
              </a:rPr>
              <a:t>Kiến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thức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600" dirty="0">
                <a:latin typeface="+mn-lt"/>
              </a:rPr>
              <a:t>  </a:t>
            </a:r>
            <a:r>
              <a:rPr lang="en-US" sz="3600" dirty="0" err="1">
                <a:latin typeface="+mn-lt"/>
              </a:rPr>
              <a:t>Kỹ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năng</a:t>
            </a:r>
            <a:endParaRPr lang="en-US" sz="3600" dirty="0">
              <a:latin typeface="+mn-lt"/>
            </a:endParaRPr>
          </a:p>
          <a:p>
            <a:pPr marL="205740" indent="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600" dirty="0">
                <a:latin typeface="+mn-lt"/>
              </a:rPr>
              <a:t>  </a:t>
            </a:r>
            <a:r>
              <a:rPr lang="en-US" sz="3600" dirty="0" err="1">
                <a:latin typeface="+mn-lt"/>
              </a:rPr>
              <a:t>Thái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độ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8933225"/>
      </p:ext>
    </p:extLst>
  </p:cSld>
  <p:clrMapOvr>
    <a:masterClrMapping/>
  </p:clrMapOvr>
</p:sld>
</file>

<file path=ppt/theme/theme1.xml><?xml version="1.0" encoding="utf-8"?>
<a:theme xmlns:a="http://schemas.openxmlformats.org/drawingml/2006/main" name="399TGp_medical_light_ani">
  <a:themeElements>
    <a:clrScheme name="400TGp_medical_light_ani 2">
      <a:dk1>
        <a:srgbClr val="000000"/>
      </a:dk1>
      <a:lt1>
        <a:srgbClr val="99CCFF"/>
      </a:lt1>
      <a:dk2>
        <a:srgbClr val="000066"/>
      </a:dk2>
      <a:lt2>
        <a:srgbClr val="969696"/>
      </a:lt2>
      <a:accent1>
        <a:srgbClr val="96AD23"/>
      </a:accent1>
      <a:accent2>
        <a:srgbClr val="3973B9"/>
      </a:accent2>
      <a:accent3>
        <a:srgbClr val="CAE2FF"/>
      </a:accent3>
      <a:accent4>
        <a:srgbClr val="000000"/>
      </a:accent4>
      <a:accent5>
        <a:srgbClr val="C9D3AC"/>
      </a:accent5>
      <a:accent6>
        <a:srgbClr val="3368A7"/>
      </a:accent6>
      <a:hlink>
        <a:srgbClr val="B639B9"/>
      </a:hlink>
      <a:folHlink>
        <a:srgbClr val="EA9C00"/>
      </a:folHlink>
    </a:clrScheme>
    <a:fontScheme name="400TGp_medical_light_ani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400TGp_medical_light_ani 1">
        <a:dk1>
          <a:srgbClr val="000000"/>
        </a:dk1>
        <a:lt1>
          <a:srgbClr val="CCCCFF"/>
        </a:lt1>
        <a:dk2>
          <a:srgbClr val="000066"/>
        </a:dk2>
        <a:lt2>
          <a:srgbClr val="4D4D4D"/>
        </a:lt2>
        <a:accent1>
          <a:srgbClr val="EBBA07"/>
        </a:accent1>
        <a:accent2>
          <a:srgbClr val="1D9FEF"/>
        </a:accent2>
        <a:accent3>
          <a:srgbClr val="E2E2FF"/>
        </a:accent3>
        <a:accent4>
          <a:srgbClr val="000000"/>
        </a:accent4>
        <a:accent5>
          <a:srgbClr val="F3D9AA"/>
        </a:accent5>
        <a:accent6>
          <a:srgbClr val="1990D9"/>
        </a:accent6>
        <a:hlink>
          <a:srgbClr val="5B5BE7"/>
        </a:hlink>
        <a:folHlink>
          <a:srgbClr val="77B5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medical_light_ani 2">
        <a:dk1>
          <a:srgbClr val="000000"/>
        </a:dk1>
        <a:lt1>
          <a:srgbClr val="99CCFF"/>
        </a:lt1>
        <a:dk2>
          <a:srgbClr val="000066"/>
        </a:dk2>
        <a:lt2>
          <a:srgbClr val="969696"/>
        </a:lt2>
        <a:accent1>
          <a:srgbClr val="96AD23"/>
        </a:accent1>
        <a:accent2>
          <a:srgbClr val="3973B9"/>
        </a:accent2>
        <a:accent3>
          <a:srgbClr val="CAE2FF"/>
        </a:accent3>
        <a:accent4>
          <a:srgbClr val="000000"/>
        </a:accent4>
        <a:accent5>
          <a:srgbClr val="C9D3AC"/>
        </a:accent5>
        <a:accent6>
          <a:srgbClr val="3368A7"/>
        </a:accent6>
        <a:hlink>
          <a:srgbClr val="B639B9"/>
        </a:hlink>
        <a:folHlink>
          <a:srgbClr val="EA9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medical_light_ani 3">
        <a:dk1>
          <a:srgbClr val="000000"/>
        </a:dk1>
        <a:lt1>
          <a:srgbClr val="88DFF4"/>
        </a:lt1>
        <a:dk2>
          <a:srgbClr val="003366"/>
        </a:dk2>
        <a:lt2>
          <a:srgbClr val="C0C0C0"/>
        </a:lt2>
        <a:accent1>
          <a:srgbClr val="276AF1"/>
        </a:accent1>
        <a:accent2>
          <a:srgbClr val="19C5C5"/>
        </a:accent2>
        <a:accent3>
          <a:srgbClr val="C3ECF8"/>
        </a:accent3>
        <a:accent4>
          <a:srgbClr val="000000"/>
        </a:accent4>
        <a:accent5>
          <a:srgbClr val="ACB9F7"/>
        </a:accent5>
        <a:accent6>
          <a:srgbClr val="16B2B2"/>
        </a:accent6>
        <a:hlink>
          <a:srgbClr val="84BC1E"/>
        </a:hlink>
        <a:folHlink>
          <a:srgbClr val="E45B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399TGp_medical_light_ani</Template>
  <TotalTime>5855</TotalTime>
  <Words>797</Words>
  <Application>Microsoft Office PowerPoint</Application>
  <PresentationFormat>On-screen Show (4:3)</PresentationFormat>
  <Paragraphs>86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399TGp_medical_light_ani</vt:lpstr>
      <vt:lpstr>CẤU TRÚC DỮ LIỆU  VÀ GIẢI THUẬT 2</vt:lpstr>
      <vt:lpstr>GIỚI THIỆU VỀ TÀI LIỆU HỌC TẬP</vt:lpstr>
      <vt:lpstr>PowerPoint Presentation</vt:lpstr>
      <vt:lpstr>PowerPoint Presentation</vt:lpstr>
      <vt:lpstr>PowerPoint Presentation</vt:lpstr>
      <vt:lpstr>GIỚI THIỆU THÔNG TIN VỀ HỌC PHẦN</vt:lpstr>
      <vt:lpstr>THÔNG TIN MÔN HỌC</vt:lpstr>
      <vt:lpstr>HÌNH THỨC ĐÁNH GIÁ</vt:lpstr>
      <vt:lpstr>MỤC TIÊU MÔN HỌC</vt:lpstr>
      <vt:lpstr>MỤC TIÊU VỀ KIẾN THỨC</vt:lpstr>
      <vt:lpstr>PowerPoint Presentation</vt:lpstr>
      <vt:lpstr>MỤC TIÊU VỀ THÁI ĐỘ</vt:lpstr>
      <vt:lpstr>NỘI DUNG MÔN HỌC</vt:lpstr>
      <vt:lpstr>GIÁO TRÌNH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 PowerTemplate</dc:title>
  <dc:creator>lvtuan</dc:creator>
  <cp:lastModifiedBy>Lê Ngọc Hiếu</cp:lastModifiedBy>
  <cp:revision>270</cp:revision>
  <dcterms:created xsi:type="dcterms:W3CDTF">2015-05-23T09:10:35Z</dcterms:created>
  <dcterms:modified xsi:type="dcterms:W3CDTF">2022-10-06T07:52:58Z</dcterms:modified>
</cp:coreProperties>
</file>