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258" r:id="rId2"/>
    <p:sldId id="259" r:id="rId3"/>
    <p:sldId id="291" r:id="rId4"/>
    <p:sldId id="324" r:id="rId5"/>
    <p:sldId id="325" r:id="rId6"/>
    <p:sldId id="310" r:id="rId7"/>
    <p:sldId id="295" r:id="rId8"/>
    <p:sldId id="316" r:id="rId9"/>
    <p:sldId id="262" r:id="rId10"/>
    <p:sldId id="256" r:id="rId11"/>
    <p:sldId id="311" r:id="rId12"/>
    <p:sldId id="303" r:id="rId13"/>
    <p:sldId id="305" r:id="rId14"/>
    <p:sldId id="312" r:id="rId15"/>
    <p:sldId id="320" r:id="rId16"/>
    <p:sldId id="326" r:id="rId17"/>
    <p:sldId id="309" r:id="rId18"/>
    <p:sldId id="322" r:id="rId19"/>
    <p:sldId id="330" r:id="rId20"/>
    <p:sldId id="327" r:id="rId21"/>
    <p:sldId id="328" r:id="rId22"/>
    <p:sldId id="329" r:id="rId23"/>
    <p:sldId id="332" r:id="rId24"/>
    <p:sldId id="335" r:id="rId25"/>
    <p:sldId id="314" r:id="rId26"/>
    <p:sldId id="269" r:id="rId27"/>
    <p:sldId id="323" r:id="rId28"/>
    <p:sldId id="313" r:id="rId29"/>
    <p:sldId id="288" r:id="rId30"/>
  </p:sldIdLst>
  <p:sldSz cx="12192000" cy="6858000"/>
  <p:notesSz cx="6858000" cy="9144000"/>
  <p:embeddedFontLst>
    <p:embeddedFont>
      <p:font typeface="a시월구일1" panose="02020600000000000000" pitchFamily="18" charset="-127"/>
      <p:regular r:id="rId32"/>
    </p:embeddedFont>
    <p:embeddedFont>
      <p:font typeface="a시월구일2" panose="02020600000000000000" pitchFamily="18" charset="-127"/>
      <p:regular r:id="rId33"/>
    </p:embeddedFont>
    <p:embeddedFont>
      <p:font typeface="a시월구일3" panose="02020600000000000000" pitchFamily="18" charset="-127"/>
      <p:regular r:id="rId34"/>
    </p:embeddedFont>
    <p:embeddedFont>
      <p:font typeface="a시월구일4" panose="02020600000000000000" pitchFamily="18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6459"/>
    <a:srgbClr val="D1AEA8"/>
    <a:srgbClr val="636363"/>
    <a:srgbClr val="5C98D0"/>
    <a:srgbClr val="FFFFFF"/>
    <a:srgbClr val="F8F8F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83176" autoAdjust="0"/>
  </p:normalViewPr>
  <p:slideViewPr>
    <p:cSldViewPr snapToGrid="0">
      <p:cViewPr varScale="1">
        <p:scale>
          <a:sx n="95" d="100"/>
          <a:sy n="95" d="100"/>
        </p:scale>
        <p:origin x="10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E18B-B4DD-404F-9523-CA4FE9A8D832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7877B-E735-453B-B6F7-7A8096DBE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0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8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86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28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8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86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01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06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3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09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14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1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룩북은</a:t>
            </a:r>
            <a:r>
              <a:rPr lang="ko-KR" altLang="en-US" dirty="0"/>
              <a:t> 패션 사진들의 모음집 또는 모델</a:t>
            </a:r>
            <a:r>
              <a:rPr lang="en-US" altLang="ko-KR" dirty="0"/>
              <a:t>, </a:t>
            </a:r>
            <a:r>
              <a:rPr lang="ko-KR" altLang="en-US" dirty="0"/>
              <a:t>사진작가 등의 예시 작업물을 뜻하는 것을 가지고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최근에는 사진을 넘어서 영상으로 다양한 패션을 모아 보여주는데 </a:t>
            </a:r>
            <a:r>
              <a:rPr lang="ko-KR" altLang="en-US" dirty="0" err="1"/>
              <a:t>이런것을</a:t>
            </a:r>
            <a:r>
              <a:rPr lang="ko-KR" altLang="en-US" dirty="0"/>
              <a:t> </a:t>
            </a:r>
            <a:r>
              <a:rPr lang="ko-KR" altLang="en-US" dirty="0" err="1"/>
              <a:t>룩북</a:t>
            </a:r>
            <a:r>
              <a:rPr lang="ko-KR" altLang="en-US" dirty="0"/>
              <a:t> 영상이라고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59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40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8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5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6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1.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오프라인 쇼핑몰과 비교했을 때 실제로 착용을 할 수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없다보니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제품의 사이즈 정보를 참고하여 제품 구매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하지만 제품을 받아보고 실제로 착용해보니 맞지 않는 경우가 적지 않게 발생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그에 따라 환불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반품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교환 비용이 발생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최근 다양한 쇼핑몰에서 고객의 성별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키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&amp;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몸무게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그리고 실제 착용 사진과 함께 리뷰를 작성하도록 유도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많은 고객들이 그 리뷰에 의존하며 제품 구매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하지만 사람의 체형과 피부는 모두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다르다보니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최대한 비슷한 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체형의 리뷰를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찾아야하고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그 옷을 어울릴지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예측해봐야함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.</a:t>
            </a: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그러다보니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복잡한 구매 의사결정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많은 선택지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그리고 비슷한 체형의 리뷰탐색 등으로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쇼핑 소요 시간은 기하급수적으로 증가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3.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제품에대한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궁금증을 바로 해소할 수 없음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8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0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9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5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4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9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8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4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2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1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jpe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b="1" i="1" dirty="0" err="1">
                    <a:solidFill>
                      <a:schemeClr val="tx1"/>
                    </a:solidFill>
                  </a:rPr>
                  <a:t>AI&amp;Unity</a:t>
                </a:r>
                <a:r>
                  <a:rPr lang="ko-KR" altLang="en-US" b="1" i="1" dirty="0">
                    <a:solidFill>
                      <a:schemeClr val="tx1"/>
                    </a:solidFill>
                  </a:rPr>
                  <a:t> 기술을 이용한 </a:t>
                </a:r>
                <a:r>
                  <a:rPr lang="ko-KR" altLang="en-US" b="1" i="1" dirty="0" err="1">
                    <a:solidFill>
                      <a:schemeClr val="tx1"/>
                    </a:solidFill>
                  </a:rPr>
                  <a:t>챗봇</a:t>
                </a:r>
                <a:r>
                  <a:rPr lang="en-US" altLang="ko-KR" b="1" i="1" dirty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b="1" i="1" dirty="0">
                    <a:solidFill>
                      <a:schemeClr val="tx1"/>
                    </a:solidFill>
                  </a:rPr>
                  <a:t>아바타 기능 </a:t>
                </a:r>
                <a:endParaRPr lang="en-US" altLang="ko-KR" b="1" i="1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b="1" i="1" dirty="0">
                    <a:solidFill>
                      <a:schemeClr val="tx1"/>
                    </a:solidFill>
                  </a:rPr>
                  <a:t>쇼핑몰 서비스 개발</a:t>
                </a:r>
                <a:endParaRPr lang="en-US" altLang="ko-KR" b="1" i="1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300" b="1" i="1" dirty="0" err="1">
                    <a:solidFill>
                      <a:schemeClr val="tx1"/>
                    </a:solidFill>
                  </a:rPr>
                  <a:t>룩룩</a:t>
                </a:r>
                <a:endParaRPr lang="en-US" altLang="ko-KR" sz="1300" b="1" i="1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2023</a:t>
                </a:r>
                <a:r>
                  <a:rPr lang="ko-KR" altLang="en-US" sz="1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년 </a:t>
                </a:r>
                <a:r>
                  <a:rPr lang="en-US" altLang="ko-KR" sz="1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2</a:t>
                </a:r>
                <a:r>
                  <a:rPr lang="ko-KR" altLang="en-US" sz="1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학기 졸업프로젝트</a:t>
                </a:r>
                <a:endParaRPr lang="en-US" altLang="ko-KR" sz="1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3BDD68-155E-6A38-C7E4-0CBA3717A644}"/>
              </a:ext>
            </a:extLst>
          </p:cNvPr>
          <p:cNvSpPr txBox="1"/>
          <p:nvPr/>
        </p:nvSpPr>
        <p:spPr>
          <a:xfrm>
            <a:off x="9608437" y="5657671"/>
            <a:ext cx="2579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201735984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손현철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(PL)</a:t>
            </a:r>
          </a:p>
          <a:p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201735916 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김동준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201939629 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이유림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202035153 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박수란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24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26896A38-FE87-0D77-6AF1-4DA500A500C9}"/>
              </a:ext>
            </a:extLst>
          </p:cNvPr>
          <p:cNvGraphicFramePr/>
          <p:nvPr/>
        </p:nvGraphicFramePr>
        <p:xfrm>
          <a:off x="1" y="0"/>
          <a:ext cx="12191996" cy="68580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09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1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1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1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1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1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1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91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91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285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Week</a:t>
                      </a:r>
                      <a:endParaRPr lang="en-US" sz="14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13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4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요구 분석</a:t>
                      </a:r>
                      <a:endParaRPr lang="en-US" sz="14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 rowSpan="5" gridSpan="14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rowSpan="5" h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rowSpan="5" h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rowSpan="5"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rowSpan="5"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rowSpan="5"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rowSpan="5"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rowSpan="5"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rowSpan="5"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rowSpan="5"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rowSpan="5"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rowSpan="5"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rowSpan="5"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rowSpan="5"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4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설계</a:t>
                      </a:r>
                      <a:endParaRPr lang="en-US" sz="14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 gridSpan="14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4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구현</a:t>
                      </a:r>
                      <a:endParaRPr lang="en-US" sz="14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 gridSpan="14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4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정리</a:t>
                      </a:r>
                      <a:endParaRPr lang="en-US" sz="14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 gridSpan="14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400" b="1" strike="noStrike" spc="-1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완료</a:t>
                      </a:r>
                      <a:endParaRPr lang="en-US" sz="1400" b="0" strike="noStrike" spc="-1" dirty="0">
                        <a:solidFill>
                          <a:schemeClr val="tx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 gridSpan="14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tx1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모서리가 둥근 직사각형 15">
            <a:extLst>
              <a:ext uri="{FF2B5EF4-FFF2-40B4-BE49-F238E27FC236}">
                <a16:creationId xmlns:a16="http://schemas.microsoft.com/office/drawing/2014/main" id="{DE53531E-E1D7-E5CA-A099-912A1778B546}"/>
              </a:ext>
            </a:extLst>
          </p:cNvPr>
          <p:cNvSpPr/>
          <p:nvPr/>
        </p:nvSpPr>
        <p:spPr>
          <a:xfrm>
            <a:off x="1209835" y="697516"/>
            <a:ext cx="1161720" cy="4806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제안서 </a:t>
            </a:r>
            <a:r>
              <a:rPr lang="en-US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v1.0</a:t>
            </a:r>
          </a:p>
        </p:txBody>
      </p:sp>
      <p:sp>
        <p:nvSpPr>
          <p:cNvPr id="6" name="모서리가 둥근 직사각형 16">
            <a:extLst>
              <a:ext uri="{FF2B5EF4-FFF2-40B4-BE49-F238E27FC236}">
                <a16:creationId xmlns:a16="http://schemas.microsoft.com/office/drawing/2014/main" id="{55FD79AC-6E27-42D5-FAB3-E90565D27D5F}"/>
              </a:ext>
            </a:extLst>
          </p:cNvPr>
          <p:cNvSpPr/>
          <p:nvPr/>
        </p:nvSpPr>
        <p:spPr>
          <a:xfrm>
            <a:off x="2117044" y="1477552"/>
            <a:ext cx="2943228" cy="4806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설계서 </a:t>
            </a:r>
            <a:r>
              <a:rPr lang="en-US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v1.0</a:t>
            </a:r>
          </a:p>
        </p:txBody>
      </p:sp>
      <p:sp>
        <p:nvSpPr>
          <p:cNvPr id="7" name="모서리가 둥근 직사각형 17">
            <a:extLst>
              <a:ext uri="{FF2B5EF4-FFF2-40B4-BE49-F238E27FC236}">
                <a16:creationId xmlns:a16="http://schemas.microsoft.com/office/drawing/2014/main" id="{0E97E4A7-0E0A-D2DC-A94F-E4A1846A25C4}"/>
              </a:ext>
            </a:extLst>
          </p:cNvPr>
          <p:cNvSpPr/>
          <p:nvPr/>
        </p:nvSpPr>
        <p:spPr>
          <a:xfrm>
            <a:off x="5060273" y="2037814"/>
            <a:ext cx="1256532" cy="4806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구현 진도표 </a:t>
            </a:r>
            <a:r>
              <a:rPr lang="en-US" altLang="ko-KR" sz="1100" spc="-1" dirty="0" err="1">
                <a:latin typeface="바탕" panose="02030600000101010101" pitchFamily="18" charset="-127"/>
                <a:ea typeface="바탕" panose="02030600000101010101" pitchFamily="18" charset="-127"/>
              </a:rPr>
              <a:t>v0.3</a:t>
            </a:r>
            <a:endParaRPr lang="en-US" sz="1100" b="0" strike="noStrike" spc="-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모서리가 둥근 직사각형 18">
            <a:extLst>
              <a:ext uri="{FF2B5EF4-FFF2-40B4-BE49-F238E27FC236}">
                <a16:creationId xmlns:a16="http://schemas.microsoft.com/office/drawing/2014/main" id="{93279343-54BD-BAC8-C369-B959576B5937}"/>
              </a:ext>
            </a:extLst>
          </p:cNvPr>
          <p:cNvSpPr/>
          <p:nvPr/>
        </p:nvSpPr>
        <p:spPr>
          <a:xfrm>
            <a:off x="9774312" y="5447027"/>
            <a:ext cx="1625630" cy="4806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프로젝트</a:t>
            </a:r>
            <a:r>
              <a:rPr lang="en-US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 v1.0</a:t>
            </a:r>
          </a:p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완료 보고서 </a:t>
            </a:r>
            <a:endParaRPr lang="en-US" sz="1100" b="0" strike="noStrike" spc="-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모서리가 둥근 직사각형 19">
            <a:extLst>
              <a:ext uri="{FF2B5EF4-FFF2-40B4-BE49-F238E27FC236}">
                <a16:creationId xmlns:a16="http://schemas.microsoft.com/office/drawing/2014/main" id="{848FC1F5-2C79-0FC0-52C1-7D94009CB7E1}"/>
              </a:ext>
            </a:extLst>
          </p:cNvPr>
          <p:cNvSpPr/>
          <p:nvPr/>
        </p:nvSpPr>
        <p:spPr>
          <a:xfrm>
            <a:off x="10764902" y="6152840"/>
            <a:ext cx="635040" cy="4806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심사 </a:t>
            </a:r>
            <a:r>
              <a:rPr lang="en-US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/ </a:t>
            </a:r>
            <a:r>
              <a:rPr lang="ko-KR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발표 </a:t>
            </a:r>
            <a:endParaRPr lang="en-US" sz="1100" b="0" strike="noStrike" spc="-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CCA61-E551-2BE3-7972-EBE8ED277960}"/>
              </a:ext>
            </a:extLst>
          </p:cNvPr>
          <p:cNvSpPr txBox="1"/>
          <p:nvPr/>
        </p:nvSpPr>
        <p:spPr>
          <a:xfrm>
            <a:off x="6059768" y="511046"/>
            <a:ext cx="4705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손현철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- 3D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모델링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캐릭터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 &amp;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커스터마이징 화면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&amp;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데이터 분석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김동준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사용자 인증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프론트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 &amp;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구매자 관련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프론트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이유림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모델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API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발급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박수란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사용자 인증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백엔드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 &amp;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구매자 관련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백엔드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sp>
        <p:nvSpPr>
          <p:cNvPr id="11" name="모서리가 둥근 직사각형 17">
            <a:extLst>
              <a:ext uri="{FF2B5EF4-FFF2-40B4-BE49-F238E27FC236}">
                <a16:creationId xmlns:a16="http://schemas.microsoft.com/office/drawing/2014/main" id="{B405393B-1FA9-013D-F2FC-FED171B6C4A7}"/>
              </a:ext>
            </a:extLst>
          </p:cNvPr>
          <p:cNvSpPr/>
          <p:nvPr/>
        </p:nvSpPr>
        <p:spPr>
          <a:xfrm>
            <a:off x="6095999" y="2598076"/>
            <a:ext cx="1256532" cy="4806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구현 진도표 </a:t>
            </a:r>
            <a:r>
              <a:rPr lang="en-US" altLang="ko-KR" sz="1100" spc="-1" dirty="0">
                <a:latin typeface="바탕" panose="02030600000101010101" pitchFamily="18" charset="-127"/>
                <a:ea typeface="바탕" panose="02030600000101010101" pitchFamily="18" charset="-127"/>
              </a:rPr>
              <a:t>v0.5</a:t>
            </a:r>
            <a:endParaRPr lang="en-US" sz="1100" b="0" strike="noStrike" spc="-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모서리가 둥근 직사각형 17">
            <a:extLst>
              <a:ext uri="{FF2B5EF4-FFF2-40B4-BE49-F238E27FC236}">
                <a16:creationId xmlns:a16="http://schemas.microsoft.com/office/drawing/2014/main" id="{9A01A76D-F209-4C1A-F660-3712CAD25FCF}"/>
              </a:ext>
            </a:extLst>
          </p:cNvPr>
          <p:cNvSpPr/>
          <p:nvPr/>
        </p:nvSpPr>
        <p:spPr>
          <a:xfrm>
            <a:off x="6916360" y="3171908"/>
            <a:ext cx="1750120" cy="4806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구현 진도표 </a:t>
            </a:r>
            <a:r>
              <a:rPr lang="en-US" altLang="ko-KR" sz="1100" spc="-1" dirty="0">
                <a:latin typeface="바탕" panose="02030600000101010101" pitchFamily="18" charset="-127"/>
                <a:ea typeface="바탕" panose="02030600000101010101" pitchFamily="18" charset="-127"/>
              </a:rPr>
              <a:t>v0.9</a:t>
            </a:r>
            <a:endParaRPr lang="en-US" sz="1100" b="0" strike="noStrike" spc="-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7773B-369A-22BA-89F5-16F78191E0DB}"/>
              </a:ext>
            </a:extLst>
          </p:cNvPr>
          <p:cNvSpPr txBox="1"/>
          <p:nvPr/>
        </p:nvSpPr>
        <p:spPr>
          <a:xfrm>
            <a:off x="10178133" y="3847541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전팀원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최적화 및 테스트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0ED547-8C88-EE6F-BCA0-D402249BE821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316805" y="1421705"/>
            <a:ext cx="144318" cy="85640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3542EE2C-0AB3-C419-E816-767FC56E5007}"/>
              </a:ext>
            </a:extLst>
          </p:cNvPr>
          <p:cNvSpPr/>
          <p:nvPr/>
        </p:nvSpPr>
        <p:spPr>
          <a:xfrm>
            <a:off x="8309849" y="3745741"/>
            <a:ext cx="1455380" cy="4806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구현 진도표 </a:t>
            </a:r>
            <a:r>
              <a:rPr lang="en-US" altLang="ko-KR" sz="1100" spc="-1" dirty="0" err="1">
                <a:latin typeface="바탕" panose="02030600000101010101" pitchFamily="18" charset="-127"/>
                <a:ea typeface="바탕" panose="02030600000101010101" pitchFamily="18" charset="-127"/>
              </a:rPr>
              <a:t>v1.0</a:t>
            </a:r>
            <a:endParaRPr lang="en-US" sz="1100" b="0" strike="noStrike" spc="-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72455F17-BF7A-F288-DAA8-2B890ACD1140}"/>
              </a:ext>
            </a:extLst>
          </p:cNvPr>
          <p:cNvSpPr/>
          <p:nvPr/>
        </p:nvSpPr>
        <p:spPr>
          <a:xfrm>
            <a:off x="5060272" y="4630481"/>
            <a:ext cx="4704957" cy="4806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설계서 </a:t>
            </a:r>
            <a:r>
              <a:rPr lang="en-US" sz="1100" b="0" strike="noStrike" spc="-1" dirty="0">
                <a:latin typeface="바탕" panose="02030600000101010101" pitchFamily="18" charset="-127"/>
                <a:ea typeface="바탕" panose="02030600000101010101" pitchFamily="18" charset="-127"/>
              </a:rPr>
              <a:t>v1.0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7D75B7-ED26-F76E-FE13-D1123A4E2032}"/>
              </a:ext>
            </a:extLst>
          </p:cNvPr>
          <p:cNvSpPr txBox="1"/>
          <p:nvPr/>
        </p:nvSpPr>
        <p:spPr>
          <a:xfrm>
            <a:off x="7027850" y="1485567"/>
            <a:ext cx="5164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손현철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커스터마이징 기능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&amp;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기타 기능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&amp;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모델 학습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김동준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사용자 인증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프론트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&amp;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구매자 관련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프론트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&amp;</a:t>
            </a:r>
          </a:p>
          <a:p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	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관리자 인증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프론트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&amp;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회원 관리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프론트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이유림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관리자 인증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백엔드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 &amp;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회원 관리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백엔드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박수란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사용자 인증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백엔드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&amp;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구매자 관련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백엔드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E49E87-61DD-CD34-86CB-FAE43B3A0D38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352531" y="2551525"/>
            <a:ext cx="823803" cy="2868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6AA46F-73CD-9095-7479-6BF996F7AD03}"/>
              </a:ext>
            </a:extLst>
          </p:cNvPr>
          <p:cNvSpPr txBox="1"/>
          <p:nvPr/>
        </p:nvSpPr>
        <p:spPr>
          <a:xfrm>
            <a:off x="1553454" y="3433120"/>
            <a:ext cx="5384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손현철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커스터마이징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 &amp; 3D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모델링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상품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 &amp;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기타 기능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김동준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상품 관리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프론트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&amp; 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챗봇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프론트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	&amp;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판매자 관련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프론트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이유림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백엔드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 통합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&amp;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상품 관리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백엔드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 &amp;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판매자 관련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백엔드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박수란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판매자 관련 기능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백엔드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DEBCF9D-3680-9452-E773-423F6E15F11D}"/>
              </a:ext>
            </a:extLst>
          </p:cNvPr>
          <p:cNvCxnSpPr>
            <a:cxnSpLocks/>
          </p:cNvCxnSpPr>
          <p:nvPr/>
        </p:nvCxnSpPr>
        <p:spPr>
          <a:xfrm flipV="1">
            <a:off x="6461123" y="3423392"/>
            <a:ext cx="429256" cy="32234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B15DB3E-7256-76F5-5AFE-0E7B879737E5}"/>
              </a:ext>
            </a:extLst>
          </p:cNvPr>
          <p:cNvCxnSpPr>
            <a:cxnSpLocks/>
            <a:stCxn id="14" idx="1"/>
            <a:endCxn id="18" idx="3"/>
          </p:cNvCxnSpPr>
          <p:nvPr/>
        </p:nvCxnSpPr>
        <p:spPr>
          <a:xfrm flipH="1">
            <a:off x="9765229" y="3986041"/>
            <a:ext cx="41290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8CF67E-4F0E-CAB4-2C91-FCA703E6F07F}"/>
              </a:ext>
            </a:extLst>
          </p:cNvPr>
          <p:cNvSpPr txBox="1"/>
          <p:nvPr/>
        </p:nvSpPr>
        <p:spPr>
          <a:xfrm>
            <a:off x="5874359" y="5259579"/>
            <a:ext cx="2731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챗봇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웹 기반 개인 커스텀 캐릭터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UI/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UX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룩룩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 서비스 웹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UI/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UX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룩룩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 서비스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REST API Server</a:t>
            </a:r>
          </a:p>
          <a:p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데이터베이스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Github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소스 코드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3B55F8-C3D5-253B-6BC6-B11567503FD4}"/>
              </a:ext>
            </a:extLst>
          </p:cNvPr>
          <p:cNvSpPr txBox="1"/>
          <p:nvPr/>
        </p:nvSpPr>
        <p:spPr>
          <a:xfrm>
            <a:off x="10486281" y="4613248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룩룩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 쇼핑몰 서비스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문서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포트폴리오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DC2F2BD-826A-0391-273A-05E2161D5A5B}"/>
              </a:ext>
            </a:extLst>
          </p:cNvPr>
          <p:cNvCxnSpPr>
            <a:cxnSpLocks/>
          </p:cNvCxnSpPr>
          <p:nvPr/>
        </p:nvCxnSpPr>
        <p:spPr>
          <a:xfrm>
            <a:off x="11399942" y="5259579"/>
            <a:ext cx="9083" cy="48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ED6CBB2-9DD3-6BE2-3481-9E566DAAF328}"/>
              </a:ext>
            </a:extLst>
          </p:cNvPr>
          <p:cNvCxnSpPr>
            <a:endCxn id="19" idx="3"/>
          </p:cNvCxnSpPr>
          <p:nvPr/>
        </p:nvCxnSpPr>
        <p:spPr>
          <a:xfrm flipV="1">
            <a:off x="8606197" y="4870781"/>
            <a:ext cx="1159032" cy="988962"/>
          </a:xfrm>
          <a:prstGeom prst="bentConnector3">
            <a:avLst>
              <a:gd name="adj1" fmla="val 1197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2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구성</a:t>
                </a:r>
                <a:endParaRPr lang="en-US" altLang="ko-KR" sz="3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2023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년 </a:t>
                </a: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학기 졸업프로젝트</a:t>
                </a:r>
                <a:endPara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3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4034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서비스 시나리오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5EBCB3A-36F4-F6E6-F140-332FD0821446}"/>
              </a:ext>
            </a:extLst>
          </p:cNvPr>
          <p:cNvGrpSpPr/>
          <p:nvPr/>
        </p:nvGrpSpPr>
        <p:grpSpPr>
          <a:xfrm>
            <a:off x="491134" y="3898372"/>
            <a:ext cx="4770858" cy="2181938"/>
            <a:chOff x="351796" y="4551514"/>
            <a:chExt cx="4770858" cy="218193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7E8707-E33A-270D-C17D-626F4D30A9AC}"/>
                </a:ext>
              </a:extLst>
            </p:cNvPr>
            <p:cNvSpPr txBox="1"/>
            <p:nvPr/>
          </p:nvSpPr>
          <p:spPr>
            <a:xfrm>
              <a:off x="351796" y="4794460"/>
              <a:ext cx="47708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로그인</a:t>
              </a:r>
              <a:r>
                <a:rPr kumimoji="1" lang="en-US" altLang="ko-KR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회원가입시 회원정보를 인증한다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검색</a:t>
              </a:r>
              <a:r>
                <a:rPr kumimoji="1" lang="en-US" altLang="ko-KR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or</a:t>
              </a: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카테고리를 통해 상품을 조회한다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상품 선택을 통해 상세 정보를 조회한다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장바구니 담기</a:t>
              </a:r>
              <a:r>
                <a:rPr kumimoji="1" lang="en-US" altLang="ko-KR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조회를  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주문서를 작성한다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</a:t>
              </a:r>
              <a:r>
                <a:rPr kumimoji="1" lang="ko-KR" altLang="en-US" sz="1500" dirty="0">
                  <a:solidFill>
                    <a:schemeClr val="accent2">
                      <a:lumMod val="75000"/>
                    </a:schemeClr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캐릭터 커스텀</a:t>
              </a: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을</a:t>
              </a:r>
              <a:r>
                <a:rPr kumimoji="1" lang="ko-KR" altLang="en-US" sz="1500" dirty="0">
                  <a:solidFill>
                    <a:schemeClr val="accent2">
                      <a:lumMod val="75000"/>
                    </a:schemeClr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</a:t>
              </a: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이용한다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</a:t>
              </a:r>
              <a:r>
                <a:rPr kumimoji="1" lang="en-US" altLang="ko-KR" sz="1500" dirty="0">
                  <a:solidFill>
                    <a:schemeClr val="accent2">
                      <a:lumMod val="75000"/>
                    </a:schemeClr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AI</a:t>
              </a:r>
              <a:r>
                <a:rPr kumimoji="1" lang="ko-KR" altLang="en-US" sz="1500" dirty="0" err="1">
                  <a:solidFill>
                    <a:schemeClr val="accent2">
                      <a:lumMod val="75000"/>
                    </a:schemeClr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챗봇</a:t>
              </a:r>
              <a:r>
                <a:rPr kumimoji="1" lang="ko-KR" altLang="en-US" sz="1500" dirty="0" err="1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을</a:t>
              </a: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이용한다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상품을 등록</a:t>
              </a:r>
              <a:r>
                <a:rPr kumimoji="1" lang="en-US" altLang="ko-KR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삭제한다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8D625BB-33D5-E550-9577-810AF2380420}"/>
                </a:ext>
              </a:extLst>
            </p:cNvPr>
            <p:cNvSpPr/>
            <p:nvPr/>
          </p:nvSpPr>
          <p:spPr>
            <a:xfrm>
              <a:off x="351796" y="4555096"/>
              <a:ext cx="4689516" cy="2178356"/>
            </a:xfrm>
            <a:prstGeom prst="rect">
              <a:avLst/>
            </a:prstGeom>
            <a:noFill/>
            <a:ln w="38100">
              <a:solidFill>
                <a:srgbClr val="A764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3EBB1-43FF-F487-4039-D67EE2726310}"/>
                </a:ext>
              </a:extLst>
            </p:cNvPr>
            <p:cNvSpPr txBox="1"/>
            <p:nvPr/>
          </p:nvSpPr>
          <p:spPr>
            <a:xfrm>
              <a:off x="351796" y="4551514"/>
              <a:ext cx="7585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>
                  <a:latin typeface="a시월구일4" panose="02020600000000000000" pitchFamily="18" charset="-127"/>
                  <a:ea typeface="a시월구일4" panose="02020600000000000000" pitchFamily="18" charset="-127"/>
                </a:rPr>
                <a:t>사용자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AE03CFC-0F19-E225-5791-AEEB0191347F}"/>
              </a:ext>
            </a:extLst>
          </p:cNvPr>
          <p:cNvGrpSpPr/>
          <p:nvPr/>
        </p:nvGrpSpPr>
        <p:grpSpPr>
          <a:xfrm>
            <a:off x="6930009" y="3892691"/>
            <a:ext cx="4638891" cy="2172277"/>
            <a:chOff x="7201313" y="4545833"/>
            <a:chExt cx="4638891" cy="21722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3ABD5C-1C02-52FC-DCC6-948F7BF72BBE}"/>
                </a:ext>
              </a:extLst>
            </p:cNvPr>
            <p:cNvSpPr txBox="1"/>
            <p:nvPr/>
          </p:nvSpPr>
          <p:spPr>
            <a:xfrm>
              <a:off x="7215565" y="4794460"/>
              <a:ext cx="442754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관리자는 회원 목록을 조회한다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관리자는 회원 정보를 삭제한다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관리자는 등록된 상품을 관리한다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3AEBE8-796E-9128-E5B1-D1257537B3E8}"/>
                </a:ext>
              </a:extLst>
            </p:cNvPr>
            <p:cNvSpPr/>
            <p:nvPr/>
          </p:nvSpPr>
          <p:spPr>
            <a:xfrm>
              <a:off x="7201313" y="4545833"/>
              <a:ext cx="4638891" cy="2172277"/>
            </a:xfrm>
            <a:prstGeom prst="rect">
              <a:avLst/>
            </a:prstGeom>
            <a:noFill/>
            <a:ln w="38100">
              <a:solidFill>
                <a:srgbClr val="A764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07304A-44D3-8FFC-C9A0-833B82D12DE0}"/>
                </a:ext>
              </a:extLst>
            </p:cNvPr>
            <p:cNvSpPr txBox="1"/>
            <p:nvPr/>
          </p:nvSpPr>
          <p:spPr>
            <a:xfrm>
              <a:off x="7201313" y="4551514"/>
              <a:ext cx="7601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>
                  <a:latin typeface="a시월구일4" panose="02020600000000000000" pitchFamily="18" charset="-127"/>
                  <a:ea typeface="a시월구일4" panose="02020600000000000000" pitchFamily="18" charset="-127"/>
                </a:rPr>
                <a:t>관리자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A885BE-61F4-B9A4-3159-01B8FE634197}"/>
              </a:ext>
            </a:extLst>
          </p:cNvPr>
          <p:cNvGrpSpPr/>
          <p:nvPr/>
        </p:nvGrpSpPr>
        <p:grpSpPr>
          <a:xfrm>
            <a:off x="5041313" y="1219255"/>
            <a:ext cx="2160000" cy="2160000"/>
            <a:chOff x="8274713" y="1907308"/>
            <a:chExt cx="2160000" cy="216000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6FA2AE0-AAC4-3A32-DDCA-E605A9FD8E38}"/>
                </a:ext>
              </a:extLst>
            </p:cNvPr>
            <p:cNvGrpSpPr/>
            <p:nvPr/>
          </p:nvGrpSpPr>
          <p:grpSpPr>
            <a:xfrm>
              <a:off x="8274713" y="1907308"/>
              <a:ext cx="2160000" cy="2160000"/>
              <a:chOff x="7311347" y="1907308"/>
              <a:chExt cx="2160000" cy="21600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43A093C-73A5-F7A4-45B2-0FC8AEDA6303}"/>
                  </a:ext>
                </a:extLst>
              </p:cNvPr>
              <p:cNvGrpSpPr/>
              <p:nvPr/>
            </p:nvGrpSpPr>
            <p:grpSpPr>
              <a:xfrm>
                <a:off x="7494227" y="2447308"/>
                <a:ext cx="1966960" cy="1080000"/>
                <a:chOff x="7504387" y="2447308"/>
                <a:chExt cx="1966960" cy="1080000"/>
              </a:xfrm>
            </p:grpSpPr>
            <p:pic>
              <p:nvPicPr>
                <p:cNvPr id="88" name="그래픽 87" descr="데이터베이스 단색으로 채워진">
                  <a:extLst>
                    <a:ext uri="{FF2B5EF4-FFF2-40B4-BE49-F238E27FC236}">
                      <a16:creationId xmlns:a16="http://schemas.microsoft.com/office/drawing/2014/main" id="{12ED398E-5EE0-BDE6-9DDA-1D8E0DF155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91347" y="2447308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89" name="그래픽 88" descr="컴퓨터 단색으로 채워진">
                  <a:extLst>
                    <a:ext uri="{FF2B5EF4-FFF2-40B4-BE49-F238E27FC236}">
                      <a16:creationId xmlns:a16="http://schemas.microsoft.com/office/drawing/2014/main" id="{14B13068-19B8-74EE-5D2A-FBE3B4C2A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04387" y="2447308"/>
                  <a:ext cx="1080000" cy="1080000"/>
                </a:xfrm>
                <a:prstGeom prst="rect">
                  <a:avLst/>
                </a:prstGeom>
              </p:spPr>
            </p:pic>
          </p:grp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B19A4FB-5D0B-2D80-C551-C419412C37B8}"/>
                  </a:ext>
                </a:extLst>
              </p:cNvPr>
              <p:cNvSpPr/>
              <p:nvPr/>
            </p:nvSpPr>
            <p:spPr>
              <a:xfrm>
                <a:off x="7311347" y="1907308"/>
                <a:ext cx="2160000" cy="2160000"/>
              </a:xfrm>
              <a:prstGeom prst="ellipse">
                <a:avLst/>
              </a:prstGeom>
              <a:noFill/>
              <a:ln w="76200" cap="flat" cmpd="sng" algn="ctr">
                <a:solidFill>
                  <a:srgbClr val="A764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D811196-A572-1F1E-B1EA-C4B44F9E98B6}"/>
                </a:ext>
              </a:extLst>
            </p:cNvPr>
            <p:cNvSpPr txBox="1"/>
            <p:nvPr/>
          </p:nvSpPr>
          <p:spPr>
            <a:xfrm>
              <a:off x="9070019" y="3678111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서버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7401939-1C6C-C969-4E0F-D7D07DC23AE5}"/>
              </a:ext>
            </a:extLst>
          </p:cNvPr>
          <p:cNvGrpSpPr/>
          <p:nvPr/>
        </p:nvGrpSpPr>
        <p:grpSpPr>
          <a:xfrm>
            <a:off x="582334" y="1219255"/>
            <a:ext cx="2160000" cy="2160000"/>
            <a:chOff x="1757287" y="1907308"/>
            <a:chExt cx="2160000" cy="216000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7E4B8F0-60CB-DB22-D740-AC4DE87A53BB}"/>
                </a:ext>
              </a:extLst>
            </p:cNvPr>
            <p:cNvGrpSpPr/>
            <p:nvPr/>
          </p:nvGrpSpPr>
          <p:grpSpPr>
            <a:xfrm>
              <a:off x="1757287" y="1907308"/>
              <a:ext cx="2160000" cy="2160000"/>
              <a:chOff x="1407616" y="1791040"/>
              <a:chExt cx="2160000" cy="2160000"/>
            </a:xfrm>
          </p:grpSpPr>
          <p:pic>
            <p:nvPicPr>
              <p:cNvPr id="99" name="그래픽 98" descr="남자와 여자 단색으로 채워진">
                <a:extLst>
                  <a:ext uri="{FF2B5EF4-FFF2-40B4-BE49-F238E27FC236}">
                    <a16:creationId xmlns:a16="http://schemas.microsoft.com/office/drawing/2014/main" id="{A38772FF-8A3A-C9CA-A7AF-DB31C49E3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67616" y="2151040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B1906033-C9C6-FBB3-A26E-7CDAFAE05777}"/>
                  </a:ext>
                </a:extLst>
              </p:cNvPr>
              <p:cNvSpPr/>
              <p:nvPr/>
            </p:nvSpPr>
            <p:spPr>
              <a:xfrm>
                <a:off x="1407616" y="1791040"/>
                <a:ext cx="2160000" cy="2160000"/>
              </a:xfrm>
              <a:prstGeom prst="ellipse">
                <a:avLst/>
              </a:prstGeom>
              <a:noFill/>
              <a:ln w="76200" cap="flat" cmpd="sng" algn="ctr">
                <a:solidFill>
                  <a:srgbClr val="A764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646D0C-FC61-7A62-6B6B-66471546728C}"/>
                </a:ext>
              </a:extLst>
            </p:cNvPr>
            <p:cNvSpPr txBox="1"/>
            <p:nvPr/>
          </p:nvSpPr>
          <p:spPr>
            <a:xfrm>
              <a:off x="2459619" y="3684660"/>
              <a:ext cx="7537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0C6ADC0-6B3F-A6E9-9BE6-C8B809C78B78}"/>
              </a:ext>
            </a:extLst>
          </p:cNvPr>
          <p:cNvGrpSpPr/>
          <p:nvPr/>
        </p:nvGrpSpPr>
        <p:grpSpPr>
          <a:xfrm>
            <a:off x="9446106" y="1219255"/>
            <a:ext cx="2160000" cy="2160000"/>
            <a:chOff x="9446106" y="1329886"/>
            <a:chExt cx="2160000" cy="2160000"/>
          </a:xfrm>
        </p:grpSpPr>
        <p:pic>
          <p:nvPicPr>
            <p:cNvPr id="103" name="그래픽 102" descr="남성 프로그래머 단색으로 채워진">
              <a:extLst>
                <a:ext uri="{FF2B5EF4-FFF2-40B4-BE49-F238E27FC236}">
                  <a16:creationId xmlns:a16="http://schemas.microsoft.com/office/drawing/2014/main" id="{FBDC24A8-7D08-46DE-C017-5508BD00C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09666" y="1689886"/>
              <a:ext cx="1440000" cy="1440000"/>
            </a:xfrm>
            <a:prstGeom prst="rect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50B2581-490D-06E4-2588-778A5A756CCF}"/>
                </a:ext>
              </a:extLst>
            </p:cNvPr>
            <p:cNvSpPr/>
            <p:nvPr/>
          </p:nvSpPr>
          <p:spPr>
            <a:xfrm>
              <a:off x="9446106" y="1329886"/>
              <a:ext cx="2160000" cy="2160000"/>
            </a:xfrm>
            <a:prstGeom prst="ellipse">
              <a:avLst/>
            </a:prstGeom>
            <a:noFill/>
            <a:ln w="76200" cap="flat" cmpd="sng" algn="ctr">
              <a:solidFill>
                <a:srgbClr val="A7645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E50A8FF-6299-B03A-F109-9E3F4DD2B57F}"/>
                </a:ext>
              </a:extLst>
            </p:cNvPr>
            <p:cNvSpPr txBox="1"/>
            <p:nvPr/>
          </p:nvSpPr>
          <p:spPr>
            <a:xfrm>
              <a:off x="10150396" y="3105835"/>
              <a:ext cx="75693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관리자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082C355-FA77-D735-500A-FB997FFB94A7}"/>
              </a:ext>
            </a:extLst>
          </p:cNvPr>
          <p:cNvGrpSpPr/>
          <p:nvPr/>
        </p:nvGrpSpPr>
        <p:grpSpPr>
          <a:xfrm>
            <a:off x="2742333" y="1251205"/>
            <a:ext cx="2347388" cy="276999"/>
            <a:chOff x="2742333" y="1615435"/>
            <a:chExt cx="2347388" cy="276999"/>
          </a:xfrm>
        </p:grpSpPr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446EB2F-DDDE-581C-CB5A-873A51872239}"/>
                </a:ext>
              </a:extLst>
            </p:cNvPr>
            <p:cNvCxnSpPr>
              <a:cxnSpLocks/>
            </p:cNvCxnSpPr>
            <p:nvPr/>
          </p:nvCxnSpPr>
          <p:spPr>
            <a:xfrm>
              <a:off x="2742333" y="1859390"/>
              <a:ext cx="2298979" cy="0"/>
            </a:xfrm>
            <a:prstGeom prst="straightConnector1">
              <a:avLst/>
            </a:prstGeom>
            <a:ln w="28575" cap="flat" cmpd="sng" algn="ctr">
              <a:solidFill>
                <a:srgbClr val="A76459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084E68C-EE32-5473-5E02-614859CA2F8E}"/>
                </a:ext>
              </a:extLst>
            </p:cNvPr>
            <p:cNvSpPr txBox="1"/>
            <p:nvPr/>
          </p:nvSpPr>
          <p:spPr>
            <a:xfrm>
              <a:off x="2817945" y="1615435"/>
              <a:ext cx="2271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① 로그인</a:t>
              </a:r>
              <a:r>
                <a:rPr lang="en-US" altLang="ko-KR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회원가입 요청</a:t>
              </a:r>
              <a:r>
                <a:rPr lang="en-US" altLang="ko-KR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응답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06EFB8C-3F2A-88E6-4DAE-3DBA5C916744}"/>
              </a:ext>
            </a:extLst>
          </p:cNvPr>
          <p:cNvSpPr txBox="1"/>
          <p:nvPr/>
        </p:nvSpPr>
        <p:spPr>
          <a:xfrm>
            <a:off x="2829133" y="1517837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② 상품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조회 요청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응답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EB7D8E-67EE-7005-A633-DA038F6FEE5D}"/>
              </a:ext>
            </a:extLst>
          </p:cNvPr>
          <p:cNvSpPr txBox="1"/>
          <p:nvPr/>
        </p:nvSpPr>
        <p:spPr>
          <a:xfrm>
            <a:off x="2830422" y="1804006"/>
            <a:ext cx="2129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③ 상품 상세 조회 요청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응답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04D4C76-2F1A-E1F1-62B5-BDCD6217BD75}"/>
              </a:ext>
            </a:extLst>
          </p:cNvPr>
          <p:cNvSpPr txBox="1"/>
          <p:nvPr/>
        </p:nvSpPr>
        <p:spPr>
          <a:xfrm>
            <a:off x="2826862" y="2074848"/>
            <a:ext cx="175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④ 장바구니 요청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응답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C30FAA-41B0-9D59-A7A0-A21F4E6F1442}"/>
              </a:ext>
            </a:extLst>
          </p:cNvPr>
          <p:cNvSpPr txBox="1"/>
          <p:nvPr/>
        </p:nvSpPr>
        <p:spPr>
          <a:xfrm>
            <a:off x="2830422" y="2349081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⑤ 구매 요청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응답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C137617-552C-0EC6-5958-79912FD005F2}"/>
              </a:ext>
            </a:extLst>
          </p:cNvPr>
          <p:cNvSpPr txBox="1"/>
          <p:nvPr/>
        </p:nvSpPr>
        <p:spPr>
          <a:xfrm>
            <a:off x="2844900" y="2622665"/>
            <a:ext cx="2093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⑥ 캐릭터 커스텀 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요청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응답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C94DF7-1A8E-CA60-C462-3DCF81774385}"/>
              </a:ext>
            </a:extLst>
          </p:cNvPr>
          <p:cNvSpPr txBox="1"/>
          <p:nvPr/>
        </p:nvSpPr>
        <p:spPr>
          <a:xfrm>
            <a:off x="2844900" y="2885823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⑦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AI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sz="1200" dirty="0" err="1">
                <a:solidFill>
                  <a:schemeClr val="accent2">
                    <a:lumMod val="7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챗봇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요청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응답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FFF2BE6-709F-89E7-C49C-14B9BA3763E5}"/>
              </a:ext>
            </a:extLst>
          </p:cNvPr>
          <p:cNvGrpSpPr/>
          <p:nvPr/>
        </p:nvGrpSpPr>
        <p:grpSpPr>
          <a:xfrm>
            <a:off x="7343852" y="1759255"/>
            <a:ext cx="2131218" cy="845744"/>
            <a:chOff x="7321644" y="1529142"/>
            <a:chExt cx="2131218" cy="844714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C48B9C-71E0-0993-04CE-1E3BEEEE0AA4}"/>
                </a:ext>
              </a:extLst>
            </p:cNvPr>
            <p:cNvSpPr txBox="1"/>
            <p:nvPr/>
          </p:nvSpPr>
          <p:spPr>
            <a:xfrm>
              <a:off x="7321644" y="1529142"/>
              <a:ext cx="2129109" cy="276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① 회원 정보 조회</a:t>
              </a:r>
              <a:r>
                <a:rPr lang="en-US" altLang="ko-KR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요청</a:t>
              </a:r>
              <a:r>
                <a:rPr lang="en-US" altLang="ko-KR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응답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974EA37-E966-280C-25B1-DC8FEB1EF657}"/>
                </a:ext>
              </a:extLst>
            </p:cNvPr>
            <p:cNvSpPr txBox="1"/>
            <p:nvPr/>
          </p:nvSpPr>
          <p:spPr>
            <a:xfrm>
              <a:off x="7323753" y="1820063"/>
              <a:ext cx="2129109" cy="276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② 회원 정보 삭제 요청</a:t>
              </a:r>
              <a:r>
                <a:rPr lang="en-US" altLang="ko-KR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응답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3B2A168-7910-432F-D1C5-78441645B094}"/>
                </a:ext>
              </a:extLst>
            </p:cNvPr>
            <p:cNvSpPr txBox="1"/>
            <p:nvPr/>
          </p:nvSpPr>
          <p:spPr>
            <a:xfrm>
              <a:off x="7321644" y="2097194"/>
              <a:ext cx="1786066" cy="276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③ 상품</a:t>
              </a:r>
              <a:r>
                <a:rPr lang="en-US" altLang="ko-KR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관리 요청</a:t>
              </a:r>
              <a:r>
                <a:rPr lang="en-US" altLang="ko-KR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응답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898E3D4E-BAF4-AF37-BA28-875A5B9B7BF6}"/>
              </a:ext>
            </a:extLst>
          </p:cNvPr>
          <p:cNvSpPr txBox="1"/>
          <p:nvPr/>
        </p:nvSpPr>
        <p:spPr>
          <a:xfrm>
            <a:off x="2835307" y="3130601"/>
            <a:ext cx="2179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⑧ 상품 등록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삭제 요청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응답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0AA6522-DDFF-B928-E25E-E5AF12BEBBA0}"/>
              </a:ext>
            </a:extLst>
          </p:cNvPr>
          <p:cNvCxnSpPr>
            <a:cxnSpLocks/>
          </p:cNvCxnSpPr>
          <p:nvPr/>
        </p:nvCxnSpPr>
        <p:spPr>
          <a:xfrm>
            <a:off x="2745894" y="1776914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54D89E1-5BA7-23B7-674D-EDF395A8F990}"/>
              </a:ext>
            </a:extLst>
          </p:cNvPr>
          <p:cNvCxnSpPr>
            <a:cxnSpLocks/>
          </p:cNvCxnSpPr>
          <p:nvPr/>
        </p:nvCxnSpPr>
        <p:spPr>
          <a:xfrm>
            <a:off x="2745894" y="2044549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04C9F30-DFB2-8939-E8FA-87B0C59855B7}"/>
              </a:ext>
            </a:extLst>
          </p:cNvPr>
          <p:cNvCxnSpPr>
            <a:cxnSpLocks/>
          </p:cNvCxnSpPr>
          <p:nvPr/>
        </p:nvCxnSpPr>
        <p:spPr>
          <a:xfrm>
            <a:off x="2745894" y="2318819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C903364-DB0D-82B4-C5F3-D97C5CDB8F93}"/>
              </a:ext>
            </a:extLst>
          </p:cNvPr>
          <p:cNvCxnSpPr>
            <a:cxnSpLocks/>
          </p:cNvCxnSpPr>
          <p:nvPr/>
        </p:nvCxnSpPr>
        <p:spPr>
          <a:xfrm>
            <a:off x="2745894" y="2586562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3FB0235-B2EA-6C56-812F-2DBCB99ED46A}"/>
              </a:ext>
            </a:extLst>
          </p:cNvPr>
          <p:cNvCxnSpPr>
            <a:cxnSpLocks/>
          </p:cNvCxnSpPr>
          <p:nvPr/>
        </p:nvCxnSpPr>
        <p:spPr>
          <a:xfrm>
            <a:off x="2745894" y="2849721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87F173B0-12EC-B69C-E593-CA6002716366}"/>
              </a:ext>
            </a:extLst>
          </p:cNvPr>
          <p:cNvCxnSpPr>
            <a:cxnSpLocks/>
          </p:cNvCxnSpPr>
          <p:nvPr/>
        </p:nvCxnSpPr>
        <p:spPr>
          <a:xfrm>
            <a:off x="2745894" y="3114569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A1F6838-6267-262C-091E-3CADA9F887EE}"/>
              </a:ext>
            </a:extLst>
          </p:cNvPr>
          <p:cNvCxnSpPr>
            <a:cxnSpLocks/>
          </p:cNvCxnSpPr>
          <p:nvPr/>
        </p:nvCxnSpPr>
        <p:spPr>
          <a:xfrm>
            <a:off x="2742333" y="3395083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D549915-23A5-E380-9C45-93D32039675C}"/>
              </a:ext>
            </a:extLst>
          </p:cNvPr>
          <p:cNvCxnSpPr>
            <a:cxnSpLocks/>
          </p:cNvCxnSpPr>
          <p:nvPr/>
        </p:nvCxnSpPr>
        <p:spPr>
          <a:xfrm>
            <a:off x="7186816" y="2021224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248A6ED-BC7D-F4B4-78E0-C608CA255E66}"/>
              </a:ext>
            </a:extLst>
          </p:cNvPr>
          <p:cNvCxnSpPr>
            <a:cxnSpLocks/>
          </p:cNvCxnSpPr>
          <p:nvPr/>
        </p:nvCxnSpPr>
        <p:spPr>
          <a:xfrm>
            <a:off x="7213361" y="2307393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B8DE70AD-6844-2ECF-5763-50F4F5C270B0}"/>
              </a:ext>
            </a:extLst>
          </p:cNvPr>
          <p:cNvCxnSpPr>
            <a:cxnSpLocks/>
          </p:cNvCxnSpPr>
          <p:nvPr/>
        </p:nvCxnSpPr>
        <p:spPr>
          <a:xfrm>
            <a:off x="7210194" y="2604999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06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구성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1E64F29-0195-CEB7-1A7E-799A703ABCC7}"/>
              </a:ext>
            </a:extLst>
          </p:cNvPr>
          <p:cNvGrpSpPr/>
          <p:nvPr/>
        </p:nvGrpSpPr>
        <p:grpSpPr>
          <a:xfrm>
            <a:off x="206414" y="2897566"/>
            <a:ext cx="1440000" cy="1993998"/>
            <a:chOff x="1757287" y="1907308"/>
            <a:chExt cx="1440000" cy="199399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C1A133F-A492-A410-DBF5-29AA6DA3C4B4}"/>
                </a:ext>
              </a:extLst>
            </p:cNvPr>
            <p:cNvGrpSpPr/>
            <p:nvPr/>
          </p:nvGrpSpPr>
          <p:grpSpPr>
            <a:xfrm>
              <a:off x="1757287" y="1907308"/>
              <a:ext cx="1440000" cy="1440000"/>
              <a:chOff x="1407616" y="1791040"/>
              <a:chExt cx="1440000" cy="1440000"/>
            </a:xfrm>
          </p:grpSpPr>
          <p:pic>
            <p:nvPicPr>
              <p:cNvPr id="11" name="그래픽 10" descr="남자와 여자 단색으로 채워진">
                <a:extLst>
                  <a:ext uri="{FF2B5EF4-FFF2-40B4-BE49-F238E27FC236}">
                    <a16:creationId xmlns:a16="http://schemas.microsoft.com/office/drawing/2014/main" id="{64BE8349-5A53-545C-6CC3-1814B56DD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69948" y="197104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757DB98-401F-01B9-D81A-C26516AF6AF4}"/>
                  </a:ext>
                </a:extLst>
              </p:cNvPr>
              <p:cNvSpPr/>
              <p:nvPr/>
            </p:nvSpPr>
            <p:spPr>
              <a:xfrm>
                <a:off x="1407616" y="1791040"/>
                <a:ext cx="1440000" cy="1440000"/>
              </a:xfrm>
              <a:prstGeom prst="ellipse">
                <a:avLst/>
              </a:prstGeom>
              <a:noFill/>
              <a:ln w="76200" cap="flat" cmpd="sng" algn="ctr">
                <a:solidFill>
                  <a:srgbClr val="A764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E5CBBC-1F89-9A6F-91BB-A5952D1C29E8}"/>
                </a:ext>
              </a:extLst>
            </p:cNvPr>
            <p:cNvSpPr txBox="1"/>
            <p:nvPr/>
          </p:nvSpPr>
          <p:spPr>
            <a:xfrm>
              <a:off x="2082753" y="3347308"/>
              <a:ext cx="7537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</a:t>
              </a:r>
              <a:endParaRPr lang="en-US" altLang="ko-KR" sz="15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algn="ctr"/>
              <a:r>
                <a:rPr lang="en-US" altLang="ko-KR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WEB</a:t>
              </a:r>
              <a:endParaRPr lang="ko-KR" altLang="en-US" sz="15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4C02BD-97AF-E3BC-938B-D563D3CA75ED}"/>
              </a:ext>
            </a:extLst>
          </p:cNvPr>
          <p:cNvGrpSpPr/>
          <p:nvPr/>
        </p:nvGrpSpPr>
        <p:grpSpPr>
          <a:xfrm>
            <a:off x="10542716" y="2897566"/>
            <a:ext cx="1440000" cy="1996286"/>
            <a:chOff x="9446106" y="1329886"/>
            <a:chExt cx="1440000" cy="1996286"/>
          </a:xfrm>
        </p:grpSpPr>
        <p:pic>
          <p:nvPicPr>
            <p:cNvPr id="15" name="그래픽 14" descr="남성 프로그래머 단색으로 채워진">
              <a:extLst>
                <a:ext uri="{FF2B5EF4-FFF2-40B4-BE49-F238E27FC236}">
                  <a16:creationId xmlns:a16="http://schemas.microsoft.com/office/drawing/2014/main" id="{851A9F06-5CC2-72C5-7E57-82B37FFEA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06729" y="1509886"/>
              <a:ext cx="1080000" cy="1080000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5F605C5-E7DE-78A0-D1A4-A1BADE9BEBF6}"/>
                </a:ext>
              </a:extLst>
            </p:cNvPr>
            <p:cNvSpPr/>
            <p:nvPr/>
          </p:nvSpPr>
          <p:spPr>
            <a:xfrm>
              <a:off x="9446106" y="1329886"/>
              <a:ext cx="1440000" cy="1440000"/>
            </a:xfrm>
            <a:prstGeom prst="ellipse">
              <a:avLst/>
            </a:prstGeom>
            <a:noFill/>
            <a:ln w="76200" cap="flat" cmpd="sng" algn="ctr">
              <a:solidFill>
                <a:srgbClr val="A7645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2FFC96-37A4-A31B-64AD-836B29432455}"/>
                </a:ext>
              </a:extLst>
            </p:cNvPr>
            <p:cNvSpPr txBox="1"/>
            <p:nvPr/>
          </p:nvSpPr>
          <p:spPr>
            <a:xfrm>
              <a:off x="9787637" y="2772174"/>
              <a:ext cx="7569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관리자</a:t>
              </a:r>
              <a:endParaRPr lang="en-US" altLang="ko-KR" sz="15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algn="ctr"/>
              <a:r>
                <a:rPr lang="en-US" altLang="ko-KR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WEB</a:t>
              </a:r>
              <a:endParaRPr lang="ko-KR" altLang="en-US" sz="15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</p:grpSp>
      <p:sp>
        <p:nvSpPr>
          <p:cNvPr id="28" name="오른쪽 화살표[R] 53">
            <a:extLst>
              <a:ext uri="{FF2B5EF4-FFF2-40B4-BE49-F238E27FC236}">
                <a16:creationId xmlns:a16="http://schemas.microsoft.com/office/drawing/2014/main" id="{85BD57D2-3BC0-4DE9-711A-6DB38C3041BA}"/>
              </a:ext>
            </a:extLst>
          </p:cNvPr>
          <p:cNvSpPr/>
          <p:nvPr/>
        </p:nvSpPr>
        <p:spPr>
          <a:xfrm>
            <a:off x="1807037" y="3075278"/>
            <a:ext cx="7200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30" name="왼쪽 화살표[L] 30">
            <a:extLst>
              <a:ext uri="{FF2B5EF4-FFF2-40B4-BE49-F238E27FC236}">
                <a16:creationId xmlns:a16="http://schemas.microsoft.com/office/drawing/2014/main" id="{281DF384-BC46-1C4C-2426-2B601CBDD6AA}"/>
              </a:ext>
            </a:extLst>
          </p:cNvPr>
          <p:cNvSpPr/>
          <p:nvPr/>
        </p:nvSpPr>
        <p:spPr>
          <a:xfrm>
            <a:off x="1807037" y="3615278"/>
            <a:ext cx="720000" cy="540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43" name="오른쪽 화살표[R] 53">
            <a:extLst>
              <a:ext uri="{FF2B5EF4-FFF2-40B4-BE49-F238E27FC236}">
                <a16:creationId xmlns:a16="http://schemas.microsoft.com/office/drawing/2014/main" id="{A045D529-664E-F641-1A0C-87C1063D8B04}"/>
              </a:ext>
            </a:extLst>
          </p:cNvPr>
          <p:cNvSpPr/>
          <p:nvPr/>
        </p:nvSpPr>
        <p:spPr>
          <a:xfrm>
            <a:off x="9662093" y="3077566"/>
            <a:ext cx="7200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44" name="왼쪽 화살표[L] 30">
            <a:extLst>
              <a:ext uri="{FF2B5EF4-FFF2-40B4-BE49-F238E27FC236}">
                <a16:creationId xmlns:a16="http://schemas.microsoft.com/office/drawing/2014/main" id="{FCCED767-34BF-65BC-762B-B59F91CD6A64}"/>
              </a:ext>
            </a:extLst>
          </p:cNvPr>
          <p:cNvSpPr/>
          <p:nvPr/>
        </p:nvSpPr>
        <p:spPr>
          <a:xfrm>
            <a:off x="9662093" y="3617566"/>
            <a:ext cx="720000" cy="540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0306969-5877-6882-1E79-FC7ECE6860FA}"/>
              </a:ext>
            </a:extLst>
          </p:cNvPr>
          <p:cNvSpPr/>
          <p:nvPr/>
        </p:nvSpPr>
        <p:spPr>
          <a:xfrm>
            <a:off x="2675671" y="1142184"/>
            <a:ext cx="6837790" cy="4946188"/>
          </a:xfrm>
          <a:prstGeom prst="rect">
            <a:avLst/>
          </a:prstGeom>
          <a:solidFill>
            <a:srgbClr val="D1AEA8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80CD118-78C6-C0DA-4330-703278D74545}"/>
              </a:ext>
            </a:extLst>
          </p:cNvPr>
          <p:cNvSpPr/>
          <p:nvPr/>
        </p:nvSpPr>
        <p:spPr>
          <a:xfrm>
            <a:off x="3020159" y="927590"/>
            <a:ext cx="1745113" cy="429187"/>
          </a:xfrm>
          <a:prstGeom prst="round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룩룩</a:t>
            </a:r>
            <a:r>
              <a:rPr lang="ko-KR" altLang="en-US" b="1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쇼핑몰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DC0E29A-FD1C-527B-1B14-A795FA6D85D9}"/>
              </a:ext>
            </a:extLst>
          </p:cNvPr>
          <p:cNvGrpSpPr/>
          <p:nvPr/>
        </p:nvGrpSpPr>
        <p:grpSpPr>
          <a:xfrm>
            <a:off x="2901350" y="1470758"/>
            <a:ext cx="2419174" cy="1234573"/>
            <a:chOff x="321307" y="881478"/>
            <a:chExt cx="2419174" cy="123457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350B4F7-F010-2F56-5714-40B99E50A2AF}"/>
                </a:ext>
              </a:extLst>
            </p:cNvPr>
            <p:cNvGrpSpPr/>
            <p:nvPr/>
          </p:nvGrpSpPr>
          <p:grpSpPr>
            <a:xfrm>
              <a:off x="321307" y="1016764"/>
              <a:ext cx="2419174" cy="1099287"/>
              <a:chOff x="305106" y="795871"/>
              <a:chExt cx="2419174" cy="109928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6CC8CD2-CF42-5458-C32D-494E1346E502}"/>
                  </a:ext>
                </a:extLst>
              </p:cNvPr>
              <p:cNvSpPr/>
              <p:nvPr/>
            </p:nvSpPr>
            <p:spPr>
              <a:xfrm>
                <a:off x="305106" y="795871"/>
                <a:ext cx="2419174" cy="10992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BC3CAFF-1D35-3428-7C0A-363D4CAFB5C6}"/>
                  </a:ext>
                </a:extLst>
              </p:cNvPr>
              <p:cNvSpPr/>
              <p:nvPr/>
            </p:nvSpPr>
            <p:spPr>
              <a:xfrm>
                <a:off x="457786" y="1020109"/>
                <a:ext cx="1008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회원가입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A798A42-D80C-98BA-9B92-D3D8C999E390}"/>
                  </a:ext>
                </a:extLst>
              </p:cNvPr>
              <p:cNvSpPr/>
              <p:nvPr/>
            </p:nvSpPr>
            <p:spPr>
              <a:xfrm>
                <a:off x="1558873" y="1020108"/>
                <a:ext cx="1008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로그인</a:t>
                </a:r>
                <a:endParaRPr lang="ko-KR" altLang="en-US" sz="1200" dirty="0">
                  <a:solidFill>
                    <a:schemeClr val="tx1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7B67CC5-71B7-68E3-E5C9-5FD5783922E3}"/>
                  </a:ext>
                </a:extLst>
              </p:cNvPr>
              <p:cNvSpPr/>
              <p:nvPr/>
            </p:nvSpPr>
            <p:spPr>
              <a:xfrm>
                <a:off x="459640" y="1442100"/>
                <a:ext cx="1008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로그아웃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6F2057C-5E6E-706E-B949-44D533D41B52}"/>
                  </a:ext>
                </a:extLst>
              </p:cNvPr>
              <p:cNvSpPr/>
              <p:nvPr/>
            </p:nvSpPr>
            <p:spPr>
              <a:xfrm>
                <a:off x="1558873" y="1442785"/>
                <a:ext cx="1008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회원 관리</a:t>
                </a:r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D00072-A596-E1D9-CA67-9B7377C1695D}"/>
                </a:ext>
              </a:extLst>
            </p:cNvPr>
            <p:cNvSpPr/>
            <p:nvPr/>
          </p:nvSpPr>
          <p:spPr>
            <a:xfrm>
              <a:off x="473987" y="881478"/>
              <a:ext cx="1333330" cy="252000"/>
            </a:xfrm>
            <a:prstGeom prst="rect">
              <a:avLst/>
            </a:prstGeom>
            <a:solidFill>
              <a:srgbClr val="A76459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회원 관리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4896D6D-54FD-48FE-8454-F7528460DE04}"/>
              </a:ext>
            </a:extLst>
          </p:cNvPr>
          <p:cNvGrpSpPr/>
          <p:nvPr/>
        </p:nvGrpSpPr>
        <p:grpSpPr>
          <a:xfrm>
            <a:off x="5365240" y="1469512"/>
            <a:ext cx="2196087" cy="1235819"/>
            <a:chOff x="321307" y="880232"/>
            <a:chExt cx="2196087" cy="1235819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92C506DB-B500-6D0A-DD47-1613759EA975}"/>
                </a:ext>
              </a:extLst>
            </p:cNvPr>
            <p:cNvGrpSpPr/>
            <p:nvPr/>
          </p:nvGrpSpPr>
          <p:grpSpPr>
            <a:xfrm>
              <a:off x="321307" y="1016764"/>
              <a:ext cx="2196087" cy="1099287"/>
              <a:chOff x="305106" y="795871"/>
              <a:chExt cx="2196087" cy="1099287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2CBE39E-7EEE-708C-B0B9-147BA9F81179}"/>
                  </a:ext>
                </a:extLst>
              </p:cNvPr>
              <p:cNvSpPr/>
              <p:nvPr/>
            </p:nvSpPr>
            <p:spPr>
              <a:xfrm>
                <a:off x="305106" y="795871"/>
                <a:ext cx="2196087" cy="10992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B2FF36D-E3D9-10BF-96BE-4938FF244FC5}"/>
                  </a:ext>
                </a:extLst>
              </p:cNvPr>
              <p:cNvSpPr/>
              <p:nvPr/>
            </p:nvSpPr>
            <p:spPr>
              <a:xfrm>
                <a:off x="457786" y="1020109"/>
                <a:ext cx="1901167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3D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 캐릭터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3A4F8AF-C119-3DE9-56A7-BF18D9E8E576}"/>
                  </a:ext>
                </a:extLst>
              </p:cNvPr>
              <p:cNvSpPr/>
              <p:nvPr/>
            </p:nvSpPr>
            <p:spPr>
              <a:xfrm>
                <a:off x="459639" y="1442100"/>
                <a:ext cx="1899314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3D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 상품</a:t>
                </a: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49ADCAF-37FD-4764-1F8D-6BC2D3ED806E}"/>
                </a:ext>
              </a:extLst>
            </p:cNvPr>
            <p:cNvSpPr/>
            <p:nvPr/>
          </p:nvSpPr>
          <p:spPr>
            <a:xfrm>
              <a:off x="473987" y="880232"/>
              <a:ext cx="1901167" cy="25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캐릭터 커스텀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1956637-9A80-3292-FECA-B731A91A45B8}"/>
              </a:ext>
            </a:extLst>
          </p:cNvPr>
          <p:cNvGrpSpPr/>
          <p:nvPr/>
        </p:nvGrpSpPr>
        <p:grpSpPr>
          <a:xfrm>
            <a:off x="7610975" y="1469512"/>
            <a:ext cx="1639666" cy="1235819"/>
            <a:chOff x="321308" y="880232"/>
            <a:chExt cx="1639666" cy="1235819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AA3D865-9740-630B-06AB-709AA76631B8}"/>
                </a:ext>
              </a:extLst>
            </p:cNvPr>
            <p:cNvGrpSpPr/>
            <p:nvPr/>
          </p:nvGrpSpPr>
          <p:grpSpPr>
            <a:xfrm>
              <a:off x="321308" y="1016764"/>
              <a:ext cx="1639666" cy="1099287"/>
              <a:chOff x="305107" y="795871"/>
              <a:chExt cx="1639666" cy="1099287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AA46E3B6-6749-C75D-613A-6884567B363B}"/>
                  </a:ext>
                </a:extLst>
              </p:cNvPr>
              <p:cNvSpPr/>
              <p:nvPr/>
            </p:nvSpPr>
            <p:spPr>
              <a:xfrm>
                <a:off x="305107" y="795871"/>
                <a:ext cx="1639666" cy="10992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5432CA38-8671-5905-E209-62156564D86F}"/>
                  </a:ext>
                </a:extLst>
              </p:cNvPr>
              <p:cNvSpPr/>
              <p:nvPr/>
            </p:nvSpPr>
            <p:spPr>
              <a:xfrm>
                <a:off x="457785" y="1020109"/>
                <a:ext cx="1350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질의응답</a:t>
                </a: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0AEC439-516F-6D7B-825D-07600C46D6FF}"/>
                  </a:ext>
                </a:extLst>
              </p:cNvPr>
              <p:cNvSpPr/>
              <p:nvPr/>
            </p:nvSpPr>
            <p:spPr>
              <a:xfrm>
                <a:off x="459638" y="1442100"/>
                <a:ext cx="1350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질문 저장</a:t>
                </a:r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B69C571-B07A-8A4C-D0C6-E12461C2169E}"/>
                </a:ext>
              </a:extLst>
            </p:cNvPr>
            <p:cNvSpPr/>
            <p:nvPr/>
          </p:nvSpPr>
          <p:spPr>
            <a:xfrm>
              <a:off x="473987" y="880232"/>
              <a:ext cx="1037567" cy="25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챗봇</a:t>
              </a:r>
              <a:endPara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808E4FC-3C57-356B-3EDF-E21B4FE9CAD0}"/>
              </a:ext>
            </a:extLst>
          </p:cNvPr>
          <p:cNvGrpSpPr/>
          <p:nvPr/>
        </p:nvGrpSpPr>
        <p:grpSpPr>
          <a:xfrm>
            <a:off x="2901351" y="2824648"/>
            <a:ext cx="3172331" cy="1652670"/>
            <a:chOff x="321308" y="880232"/>
            <a:chExt cx="3172331" cy="1652670"/>
          </a:xfrm>
          <a:solidFill>
            <a:srgbClr val="F2F2F2"/>
          </a:solidFill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BB074917-B9E7-87A0-58AD-80654B334810}"/>
                </a:ext>
              </a:extLst>
            </p:cNvPr>
            <p:cNvGrpSpPr/>
            <p:nvPr/>
          </p:nvGrpSpPr>
          <p:grpSpPr>
            <a:xfrm>
              <a:off x="321308" y="1016764"/>
              <a:ext cx="3172331" cy="1516138"/>
              <a:chOff x="305107" y="795871"/>
              <a:chExt cx="3172331" cy="1516138"/>
            </a:xfrm>
            <a:grpFill/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D9520AB7-AC78-7861-8C99-2CC846F4D932}"/>
                  </a:ext>
                </a:extLst>
              </p:cNvPr>
              <p:cNvSpPr/>
              <p:nvPr/>
            </p:nvSpPr>
            <p:spPr>
              <a:xfrm>
                <a:off x="305107" y="795871"/>
                <a:ext cx="3172331" cy="1516138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7EBE9BE6-C176-011B-A7AB-A11AA708BCB8}"/>
                  </a:ext>
                </a:extLst>
              </p:cNvPr>
              <p:cNvSpPr/>
              <p:nvPr/>
            </p:nvSpPr>
            <p:spPr>
              <a:xfrm>
                <a:off x="457785" y="1020109"/>
                <a:ext cx="1350000" cy="32540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상품 조회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3D44F7D5-C751-7D60-D2BC-314A010E929A}"/>
                  </a:ext>
                </a:extLst>
              </p:cNvPr>
              <p:cNvSpPr/>
              <p:nvPr/>
            </p:nvSpPr>
            <p:spPr>
              <a:xfrm>
                <a:off x="459639" y="1442100"/>
                <a:ext cx="1350000" cy="32540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장바구니</a:t>
                </a: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6BDC303-DFBF-136A-E1FB-877D0617771B}"/>
                </a:ext>
              </a:extLst>
            </p:cNvPr>
            <p:cNvSpPr/>
            <p:nvPr/>
          </p:nvSpPr>
          <p:spPr>
            <a:xfrm>
              <a:off x="473987" y="880232"/>
              <a:ext cx="1901167" cy="252000"/>
            </a:xfrm>
            <a:prstGeom prst="rect">
              <a:avLst/>
            </a:prstGeom>
            <a:solidFill>
              <a:srgbClr val="A76459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구매자 관련 기능</a:t>
              </a: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D0396D4-2580-64AE-1A74-C4690D597B63}"/>
              </a:ext>
            </a:extLst>
          </p:cNvPr>
          <p:cNvGrpSpPr/>
          <p:nvPr/>
        </p:nvGrpSpPr>
        <p:grpSpPr>
          <a:xfrm>
            <a:off x="6116628" y="2824648"/>
            <a:ext cx="3172331" cy="1318660"/>
            <a:chOff x="321308" y="880232"/>
            <a:chExt cx="3172331" cy="1318660"/>
          </a:xfrm>
          <a:solidFill>
            <a:srgbClr val="F2F2F2"/>
          </a:solidFill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D0CBFE6-7EA6-E8CC-830F-3060997E4A5B}"/>
                </a:ext>
              </a:extLst>
            </p:cNvPr>
            <p:cNvSpPr/>
            <p:nvPr/>
          </p:nvSpPr>
          <p:spPr>
            <a:xfrm>
              <a:off x="321308" y="1016764"/>
              <a:ext cx="3172331" cy="1182128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73E8F0D-41E0-BE7E-EBEA-47783130417A}"/>
                </a:ext>
              </a:extLst>
            </p:cNvPr>
            <p:cNvSpPr/>
            <p:nvPr/>
          </p:nvSpPr>
          <p:spPr>
            <a:xfrm>
              <a:off x="473987" y="880232"/>
              <a:ext cx="1901167" cy="252000"/>
            </a:xfrm>
            <a:prstGeom prst="rect">
              <a:avLst/>
            </a:prstGeom>
            <a:solidFill>
              <a:srgbClr val="A76459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판매자 관련 기능</a:t>
              </a: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46E9332-0F61-FA01-7765-C150E48F8D7E}"/>
              </a:ext>
            </a:extLst>
          </p:cNvPr>
          <p:cNvSpPr/>
          <p:nvPr/>
        </p:nvSpPr>
        <p:spPr>
          <a:xfrm>
            <a:off x="4553326" y="3185418"/>
            <a:ext cx="135000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상품 상세 정보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E0E2C30-5B77-D06A-301D-856455663941}"/>
              </a:ext>
            </a:extLst>
          </p:cNvPr>
          <p:cNvSpPr/>
          <p:nvPr/>
        </p:nvSpPr>
        <p:spPr>
          <a:xfrm>
            <a:off x="3066795" y="4025961"/>
            <a:ext cx="135000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상품 검색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501F809-3510-2414-152E-098AD8159CDD}"/>
              </a:ext>
            </a:extLst>
          </p:cNvPr>
          <p:cNvSpPr/>
          <p:nvPr/>
        </p:nvSpPr>
        <p:spPr>
          <a:xfrm>
            <a:off x="4553326" y="4025961"/>
            <a:ext cx="135000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주문내역 조회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B4B61FF-B48D-8504-6A37-682E2344448D}"/>
              </a:ext>
            </a:extLst>
          </p:cNvPr>
          <p:cNvSpPr/>
          <p:nvPr/>
        </p:nvSpPr>
        <p:spPr>
          <a:xfrm>
            <a:off x="4548635" y="3606571"/>
            <a:ext cx="135000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상품 구매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8EC64E2-F9C2-CBFF-32D4-CC4352C0355C}"/>
              </a:ext>
            </a:extLst>
          </p:cNvPr>
          <p:cNvSpPr/>
          <p:nvPr/>
        </p:nvSpPr>
        <p:spPr>
          <a:xfrm>
            <a:off x="6269983" y="3185418"/>
            <a:ext cx="284367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상품 관리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0B35D4C-A5F9-A9EB-C0FA-619CA4945A3F}"/>
              </a:ext>
            </a:extLst>
          </p:cNvPr>
          <p:cNvSpPr/>
          <p:nvPr/>
        </p:nvSpPr>
        <p:spPr>
          <a:xfrm>
            <a:off x="6276319" y="3603970"/>
            <a:ext cx="2837334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상품 등록</a:t>
            </a:r>
            <a:r>
              <a:rPr lang="en-US" altLang="ko-KR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삭제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EB0A0CF-B006-DFD5-B2C8-BA9ECB33CEE6}"/>
              </a:ext>
            </a:extLst>
          </p:cNvPr>
          <p:cNvGrpSpPr/>
          <p:nvPr/>
        </p:nvGrpSpPr>
        <p:grpSpPr>
          <a:xfrm>
            <a:off x="2901350" y="4641815"/>
            <a:ext cx="6387609" cy="1250483"/>
            <a:chOff x="2901350" y="4641815"/>
            <a:chExt cx="6387609" cy="1250483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1AEDBB76-2E6F-5CF8-1DC9-C9743BBAC7A4}"/>
                </a:ext>
              </a:extLst>
            </p:cNvPr>
            <p:cNvGrpSpPr/>
            <p:nvPr/>
          </p:nvGrpSpPr>
          <p:grpSpPr>
            <a:xfrm>
              <a:off x="2901350" y="4641815"/>
              <a:ext cx="6387609" cy="1250483"/>
              <a:chOff x="321308" y="880232"/>
              <a:chExt cx="6387609" cy="1250483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F6709964-8A56-B621-9FFC-5F23AE07F1A4}"/>
                  </a:ext>
                </a:extLst>
              </p:cNvPr>
              <p:cNvGrpSpPr/>
              <p:nvPr/>
            </p:nvGrpSpPr>
            <p:grpSpPr>
              <a:xfrm>
                <a:off x="321308" y="1016764"/>
                <a:ext cx="6387609" cy="1113951"/>
                <a:chOff x="305107" y="795871"/>
                <a:chExt cx="6387609" cy="1113951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838BC719-1A0F-DE71-A12A-860453F1FDC6}"/>
                    </a:ext>
                  </a:extLst>
                </p:cNvPr>
                <p:cNvSpPr/>
                <p:nvPr/>
              </p:nvSpPr>
              <p:spPr>
                <a:xfrm>
                  <a:off x="305107" y="795871"/>
                  <a:ext cx="6387609" cy="111395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D1AEA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3F317BCD-4326-5895-CEF4-BCEB5699995E}"/>
                    </a:ext>
                  </a:extLst>
                </p:cNvPr>
                <p:cNvSpPr/>
                <p:nvPr/>
              </p:nvSpPr>
              <p:spPr>
                <a:xfrm>
                  <a:off x="552650" y="1019563"/>
                  <a:ext cx="1333331" cy="3254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1AEA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a시월구일2" panose="02020600000000000000" pitchFamily="18" charset="-127"/>
                      <a:ea typeface="a시월구일2" panose="02020600000000000000" pitchFamily="18" charset="-127"/>
                    </a:rPr>
                    <a:t>회원 정보</a:t>
                  </a:r>
                </a:p>
              </p:txBody>
            </p:sp>
          </p:grp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C8FDA978-4F08-7F44-1D74-31E614178490}"/>
                  </a:ext>
                </a:extLst>
              </p:cNvPr>
              <p:cNvSpPr/>
              <p:nvPr/>
            </p:nvSpPr>
            <p:spPr>
              <a:xfrm>
                <a:off x="473987" y="880232"/>
                <a:ext cx="1901167" cy="252000"/>
              </a:xfrm>
              <a:prstGeom prst="rect">
                <a:avLst/>
              </a:prstGeom>
              <a:solidFill>
                <a:srgbClr val="A76459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데이터 베이스</a:t>
                </a: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B8A97DE-0F8A-FA98-379A-8B209500F303}"/>
                </a:ext>
              </a:extLst>
            </p:cNvPr>
            <p:cNvSpPr/>
            <p:nvPr/>
          </p:nvSpPr>
          <p:spPr>
            <a:xfrm>
              <a:off x="6177074" y="5002039"/>
              <a:ext cx="1333331" cy="3254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상품 정보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9C7E1F0-6F77-AB71-C607-0A0CD6857EA7}"/>
                </a:ext>
              </a:extLst>
            </p:cNvPr>
            <p:cNvSpPr/>
            <p:nvPr/>
          </p:nvSpPr>
          <p:spPr>
            <a:xfrm>
              <a:off x="4663637" y="5002039"/>
              <a:ext cx="1333331" cy="3254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주문 정보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6B4EF2-7582-3217-E7EC-F2FF483097F2}"/>
                </a:ext>
              </a:extLst>
            </p:cNvPr>
            <p:cNvSpPr/>
            <p:nvPr/>
          </p:nvSpPr>
          <p:spPr>
            <a:xfrm>
              <a:off x="7691818" y="5002039"/>
              <a:ext cx="1333331" cy="3254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챗봇</a:t>
              </a:r>
              <a:r>
                <a:rPr lang="ko-KR" altLang="en-US" sz="1200" dirty="0">
                  <a:solidFill>
                    <a:schemeClr val="tx1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대화 정보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CCC0CBF-A263-FC8E-78F2-F8C56718BB10}"/>
                </a:ext>
              </a:extLst>
            </p:cNvPr>
            <p:cNvSpPr/>
            <p:nvPr/>
          </p:nvSpPr>
          <p:spPr>
            <a:xfrm>
              <a:off x="3142193" y="5426631"/>
              <a:ext cx="1333331" cy="3254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장바구니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75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구현</a:t>
                </a:r>
                <a:endParaRPr lang="en-US" altLang="ko-KR" sz="3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2023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년 </a:t>
                </a: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학기 졸업프로젝트</a:t>
                </a:r>
                <a:endPara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3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161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025" y="0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개발범위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A68BB51-1395-F405-1839-EDA42CF381F6}"/>
              </a:ext>
            </a:extLst>
          </p:cNvPr>
          <p:cNvGrpSpPr/>
          <p:nvPr/>
        </p:nvGrpSpPr>
        <p:grpSpPr>
          <a:xfrm>
            <a:off x="1871922" y="1480481"/>
            <a:ext cx="8247195" cy="2431435"/>
            <a:chOff x="1945810" y="1512030"/>
            <a:chExt cx="8247195" cy="24314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4E41C8-D3B0-F9E9-3527-B1C712230264}"/>
                </a:ext>
              </a:extLst>
            </p:cNvPr>
            <p:cNvSpPr txBox="1"/>
            <p:nvPr/>
          </p:nvSpPr>
          <p:spPr>
            <a:xfrm>
              <a:off x="2344898" y="1512030"/>
              <a:ext cx="7848107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쇼핑몰의 </a:t>
              </a:r>
              <a:r>
                <a:rPr lang="ko-KR" altLang="en-US" sz="20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일반</a:t>
              </a:r>
              <a:r>
                <a:rPr lang="ko-KR" altLang="en-US" sz="2000" b="1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기능</a:t>
              </a:r>
              <a:endParaRPr lang="en-US" altLang="ko-KR" sz="2000" b="1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endParaRPr lang="en-US" altLang="ko-KR" sz="10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▶ 로그인</a:t>
              </a:r>
              <a:r>
                <a:rPr lang="en-US" altLang="ko-KR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/</a:t>
              </a:r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회원가입</a:t>
              </a:r>
              <a:endPara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endPara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▶ 상품 검색</a:t>
              </a:r>
              <a:r>
                <a:rPr lang="en-US" altLang="ko-KR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, </a:t>
              </a:r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상품 조회</a:t>
              </a:r>
              <a:r>
                <a:rPr lang="en-US" altLang="ko-KR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, </a:t>
              </a:r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장바구니</a:t>
              </a:r>
              <a:endPara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endPara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▶ 상품 등록</a:t>
              </a:r>
              <a:r>
                <a:rPr lang="en-US" altLang="ko-KR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&amp;</a:t>
              </a:r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삭제</a:t>
              </a:r>
              <a:endPara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endPara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▶</a:t>
              </a:r>
              <a:r>
                <a:rPr lang="en-US" altLang="ko-KR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 </a:t>
              </a:r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주문서 작성 화면만 구현 </a:t>
              </a:r>
              <a:r>
                <a:rPr lang="en-US" altLang="ko-KR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 </a:t>
              </a:r>
              <a:r>
                <a:rPr lang="en-US" altLang="ko-KR" sz="1700" dirty="0"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700" dirty="0">
                  <a:solidFill>
                    <a:srgbClr val="A76459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실제로 결제 및 배송 기능</a:t>
              </a:r>
              <a:r>
                <a:rPr lang="en-US" altLang="ko-KR" sz="2000" dirty="0">
                  <a:solidFill>
                    <a:srgbClr val="A76459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X</a:t>
              </a:r>
              <a:endParaRPr lang="en-US" altLang="ko-KR" sz="2000" b="1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7DB5342-7E1E-55BE-752D-E7C124DBBF77}"/>
                </a:ext>
              </a:extLst>
            </p:cNvPr>
            <p:cNvSpPr/>
            <p:nvPr/>
          </p:nvSpPr>
          <p:spPr>
            <a:xfrm>
              <a:off x="1945810" y="1607776"/>
              <a:ext cx="177840" cy="177840"/>
            </a:xfrm>
            <a:prstGeom prst="ellipse">
              <a:avLst/>
            </a:prstGeom>
            <a:solidFill>
              <a:srgbClr val="A76459"/>
            </a:solidFill>
            <a:ln w="63500">
              <a:solidFill>
                <a:srgbClr val="A764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맑은 고딕"/>
                <a:ea typeface="DejaV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5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개발범위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A68BB51-1395-F405-1839-EDA42CF381F6}"/>
              </a:ext>
            </a:extLst>
          </p:cNvPr>
          <p:cNvGrpSpPr/>
          <p:nvPr/>
        </p:nvGrpSpPr>
        <p:grpSpPr>
          <a:xfrm>
            <a:off x="1871922" y="1259425"/>
            <a:ext cx="9764073" cy="4816703"/>
            <a:chOff x="1945810" y="1512030"/>
            <a:chExt cx="9764073" cy="481670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4E41C8-D3B0-F9E9-3527-B1C712230264}"/>
                </a:ext>
              </a:extLst>
            </p:cNvPr>
            <p:cNvSpPr txBox="1"/>
            <p:nvPr/>
          </p:nvSpPr>
          <p:spPr>
            <a:xfrm>
              <a:off x="2344898" y="1512030"/>
              <a:ext cx="9364985" cy="4816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쇼핑몰의 </a:t>
              </a:r>
              <a:r>
                <a:rPr lang="ko-KR" altLang="en-US" sz="20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차별</a:t>
              </a:r>
              <a:r>
                <a:rPr lang="ko-KR" altLang="en-US" sz="2000" b="1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기능</a:t>
              </a:r>
              <a:endParaRPr lang="en-US" altLang="ko-KR" sz="2000" b="1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endParaRPr lang="en-US" altLang="ko-KR" sz="10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r>
                <a:rPr lang="en-US" altLang="ko-KR" sz="18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AI</a:t>
              </a:r>
              <a:r>
                <a:rPr lang="ko-KR" altLang="en-US" sz="1800" b="1" dirty="0" err="1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챗봇</a:t>
              </a:r>
              <a:endParaRPr lang="en-US" altLang="ko-KR" sz="1600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endParaRPr lang="en-US" altLang="ko-KR" sz="10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▶ </a:t>
              </a:r>
              <a:r>
                <a:rPr lang="en-US" altLang="ko-KR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24</a:t>
              </a:r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시간 이용할 수 있는 고객의 문의사항을 해결해주는 </a:t>
              </a:r>
              <a:r>
                <a:rPr lang="ko-KR" altLang="en-US" sz="1700" dirty="0" err="1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챗봇</a:t>
              </a:r>
              <a:endPara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endPara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▶ </a:t>
              </a:r>
              <a:r>
                <a:rPr lang="ko-KR" altLang="en-US" sz="1700" dirty="0">
                  <a:solidFill>
                    <a:srgbClr val="A76459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임의로 데이터 생성 </a:t>
              </a:r>
              <a:r>
                <a:rPr lang="en-US" altLang="ko-KR" sz="1700" dirty="0"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대형 패션몰의 자주 묻는 질문</a:t>
              </a:r>
              <a:r>
                <a:rPr lang="en-US" altLang="ko-KR" sz="1700" dirty="0"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(FAQ) </a:t>
              </a:r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참고</a:t>
              </a:r>
              <a:endPara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anose="05000000000000000000" pitchFamily="2" charset="2"/>
              </a:endParaRPr>
            </a:p>
            <a:p>
              <a:endPara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anose="05000000000000000000" pitchFamily="2" charset="2"/>
              </a:endParaRPr>
            </a:p>
            <a:p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▶ </a:t>
              </a:r>
              <a:r>
                <a:rPr lang="en-US" altLang="ko-KR" sz="1700" dirty="0">
                  <a:solidFill>
                    <a:srgbClr val="A76459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GPT-3.5-turbo</a:t>
              </a:r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를 학습 모델로 선정</a:t>
              </a:r>
              <a:endPara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endPara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▶ </a:t>
              </a:r>
              <a:r>
                <a:rPr lang="en-US" altLang="ko-KR" sz="1700" dirty="0">
                  <a:solidFill>
                    <a:srgbClr val="A76459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BLEU</a:t>
              </a:r>
              <a:r>
                <a:rPr lang="ko-KR" altLang="en-US" sz="1700" dirty="0">
                  <a:solidFill>
                    <a:srgbClr val="A76459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 </a:t>
              </a:r>
              <a:r>
                <a:rPr lang="en-US" altLang="ko-KR" sz="1700" dirty="0">
                  <a:solidFill>
                    <a:srgbClr val="A76459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score</a:t>
              </a:r>
              <a:r>
                <a:rPr lang="ko-KR" altLang="en-US" sz="1700" dirty="0">
                  <a:solidFill>
                    <a:srgbClr val="A76459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 </a:t>
              </a:r>
              <a:r>
                <a:rPr lang="en-US" altLang="ko-KR" sz="1700" dirty="0">
                  <a:solidFill>
                    <a:srgbClr val="A76459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0.3 </a:t>
              </a:r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이상을 목표</a:t>
              </a:r>
              <a:endPara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endParaRPr lang="en-US" altLang="ko-KR" sz="17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r>
                <a:rPr lang="ko-KR" altLang="en-US" sz="18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캐릭터 커스텀</a:t>
              </a:r>
              <a:endParaRPr lang="en-US" altLang="ko-KR" sz="1600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endParaRPr lang="en-US" altLang="ko-KR" sz="10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▶</a:t>
              </a:r>
              <a:r>
                <a:rPr lang="en-US" altLang="ko-KR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 </a:t>
              </a:r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사용자가 원하는 상품을 가상에서 착용해 볼 수 있는 기능</a:t>
              </a:r>
              <a:endPara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endParaRPr lang="en-US" altLang="ko-KR" sz="1700" b="1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▶ 사용자의 신체 정보와 비슷한 아바타 </a:t>
              </a:r>
              <a:r>
                <a:rPr lang="en-US" altLang="ko-KR" sz="1700" dirty="0"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700" dirty="0">
                  <a:solidFill>
                    <a:srgbClr val="A76459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선택 범위를 </a:t>
              </a:r>
              <a:r>
                <a:rPr lang="en-US" altLang="ko-KR" sz="1700" dirty="0">
                  <a:solidFill>
                    <a:srgbClr val="A76459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3</a:t>
              </a:r>
              <a:r>
                <a:rPr lang="ko-KR" altLang="en-US" sz="1700" dirty="0">
                  <a:solidFill>
                    <a:srgbClr val="A76459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개로 제한</a:t>
              </a:r>
              <a:endParaRPr lang="en-US" altLang="ko-KR" sz="1700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sym typeface="Wingdings" panose="05000000000000000000" pitchFamily="2" charset="2"/>
              </a:endParaRPr>
            </a:p>
            <a:p>
              <a:endParaRPr lang="en-US" altLang="ko-KR" sz="1700" b="1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sym typeface="Wingdings" panose="05000000000000000000" pitchFamily="2" charset="2"/>
              </a:endParaRPr>
            </a:p>
            <a:p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▶ 사용자가 착용해볼 수 있는 상품 </a:t>
              </a:r>
              <a:r>
                <a:rPr lang="en-US" altLang="ko-KR" sz="1700" dirty="0"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700" dirty="0">
                  <a:solidFill>
                    <a:srgbClr val="A76459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상의와 하의로 제한</a:t>
              </a:r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하며 한 종류의 </a:t>
              </a:r>
              <a:r>
                <a:rPr lang="en-US" altLang="ko-KR" sz="1700" dirty="0">
                  <a:solidFill>
                    <a:srgbClr val="A76459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M, L, XL</a:t>
              </a:r>
              <a:r>
                <a:rPr lang="ko-KR" altLang="en-US" sz="1700" dirty="0">
                  <a:latin typeface="a시월구일1" panose="02020600000000000000" pitchFamily="18" charset="-127"/>
                  <a:ea typeface="a시월구일1" panose="02020600000000000000" pitchFamily="18" charset="-127"/>
                  <a:sym typeface="Wingdings" panose="05000000000000000000" pitchFamily="2" charset="2"/>
                </a:rPr>
                <a:t>만 존재</a:t>
              </a:r>
              <a:endParaRPr lang="en-US" altLang="ko-KR" sz="1700" b="1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7DB5342-7E1E-55BE-752D-E7C124DBBF77}"/>
                </a:ext>
              </a:extLst>
            </p:cNvPr>
            <p:cNvSpPr/>
            <p:nvPr/>
          </p:nvSpPr>
          <p:spPr>
            <a:xfrm>
              <a:off x="1945810" y="1607776"/>
              <a:ext cx="177840" cy="177840"/>
            </a:xfrm>
            <a:prstGeom prst="ellipse">
              <a:avLst/>
            </a:prstGeom>
            <a:solidFill>
              <a:srgbClr val="A76459"/>
            </a:solidFill>
            <a:ln w="63500">
              <a:solidFill>
                <a:srgbClr val="A764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맑은 고딕"/>
                <a:ea typeface="DejaV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1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6" name="직선 연결선 38">
            <a:extLst>
              <a:ext uri="{FF2B5EF4-FFF2-40B4-BE49-F238E27FC236}">
                <a16:creationId xmlns:a16="http://schemas.microsoft.com/office/drawing/2014/main" id="{EC5367AC-A0FA-2740-374A-4043508931A6}"/>
              </a:ext>
            </a:extLst>
          </p:cNvPr>
          <p:cNvCxnSpPr/>
          <p:nvPr/>
        </p:nvCxnSpPr>
        <p:spPr>
          <a:xfrm>
            <a:off x="2470320" y="1542960"/>
            <a:ext cx="1877760" cy="2160"/>
          </a:xfrm>
          <a:prstGeom prst="straightConnector1">
            <a:avLst/>
          </a:prstGeom>
          <a:ln w="28575">
            <a:solidFill>
              <a:srgbClr val="262626"/>
            </a:solidFill>
            <a:round/>
          </a:ln>
        </p:spPr>
      </p:cxnSp>
      <p:cxnSp>
        <p:nvCxnSpPr>
          <p:cNvPr id="7" name="직선 연결선 42">
            <a:extLst>
              <a:ext uri="{FF2B5EF4-FFF2-40B4-BE49-F238E27FC236}">
                <a16:creationId xmlns:a16="http://schemas.microsoft.com/office/drawing/2014/main" id="{7CB71F66-2419-4070-CB02-D0C673AF1C18}"/>
              </a:ext>
            </a:extLst>
          </p:cNvPr>
          <p:cNvCxnSpPr/>
          <p:nvPr/>
        </p:nvCxnSpPr>
        <p:spPr>
          <a:xfrm>
            <a:off x="7832520" y="1537920"/>
            <a:ext cx="1877760" cy="2160"/>
          </a:xfrm>
          <a:prstGeom prst="straightConnector1">
            <a:avLst/>
          </a:prstGeom>
          <a:ln w="28575">
            <a:solidFill>
              <a:schemeClr val="tx1"/>
            </a:solidFill>
            <a:round/>
          </a:ln>
        </p:spPr>
      </p:cxnSp>
      <p:cxnSp>
        <p:nvCxnSpPr>
          <p:cNvPr id="8" name="직선 연결선 44">
            <a:extLst>
              <a:ext uri="{FF2B5EF4-FFF2-40B4-BE49-F238E27FC236}">
                <a16:creationId xmlns:a16="http://schemas.microsoft.com/office/drawing/2014/main" id="{4285CEDF-EEC5-DA7A-F899-0DD6433FC9C2}"/>
              </a:ext>
            </a:extLst>
          </p:cNvPr>
          <p:cNvCxnSpPr/>
          <p:nvPr/>
        </p:nvCxnSpPr>
        <p:spPr>
          <a:xfrm>
            <a:off x="2470320" y="4162680"/>
            <a:ext cx="1877760" cy="2160"/>
          </a:xfrm>
          <a:prstGeom prst="straightConnector1">
            <a:avLst/>
          </a:prstGeom>
          <a:ln w="28575">
            <a:solidFill>
              <a:schemeClr val="tx1"/>
            </a:solidFill>
            <a:round/>
          </a:ln>
        </p:spPr>
      </p:cxnSp>
      <p:cxnSp>
        <p:nvCxnSpPr>
          <p:cNvPr id="10" name="직선 연결선 45">
            <a:extLst>
              <a:ext uri="{FF2B5EF4-FFF2-40B4-BE49-F238E27FC236}">
                <a16:creationId xmlns:a16="http://schemas.microsoft.com/office/drawing/2014/main" id="{F3551047-4723-C1F5-DA1A-711B1BED2920}"/>
              </a:ext>
            </a:extLst>
          </p:cNvPr>
          <p:cNvCxnSpPr/>
          <p:nvPr/>
        </p:nvCxnSpPr>
        <p:spPr>
          <a:xfrm>
            <a:off x="7811280" y="4168080"/>
            <a:ext cx="1877760" cy="2160"/>
          </a:xfrm>
          <a:prstGeom prst="straightConnector1">
            <a:avLst/>
          </a:prstGeom>
          <a:ln w="28575">
            <a:solidFill>
              <a:schemeClr val="tx1"/>
            </a:solidFill>
            <a:round/>
          </a:ln>
        </p:spPr>
      </p:cxnSp>
      <p:sp>
        <p:nvSpPr>
          <p:cNvPr id="11" name="TextBox 30">
            <a:extLst>
              <a:ext uri="{FF2B5EF4-FFF2-40B4-BE49-F238E27FC236}">
                <a16:creationId xmlns:a16="http://schemas.microsoft.com/office/drawing/2014/main" id="{007E9BBB-8364-99CD-11A4-1CCD2DABA451}"/>
              </a:ext>
            </a:extLst>
          </p:cNvPr>
          <p:cNvSpPr/>
          <p:nvPr/>
        </p:nvSpPr>
        <p:spPr>
          <a:xfrm>
            <a:off x="2705400" y="1152000"/>
            <a:ext cx="1404360" cy="3789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trike="noStrike" spc="-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손현철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(</a:t>
            </a:r>
            <a:r>
              <a:rPr lang="en-US" altLang="ko-KR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PL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)</a:t>
            </a:r>
            <a:endParaRPr lang="en-US" sz="14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357833EB-C477-0BA2-0B93-96CC1297B4BE}"/>
              </a:ext>
            </a:extLst>
          </p:cNvPr>
          <p:cNvSpPr/>
          <p:nvPr/>
        </p:nvSpPr>
        <p:spPr>
          <a:xfrm>
            <a:off x="7961760" y="1153800"/>
            <a:ext cx="1614960" cy="3763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김동준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(</a:t>
            </a:r>
            <a:r>
              <a:rPr lang="ko-KR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)</a:t>
            </a:r>
            <a:endParaRPr lang="en-US" sz="14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714D418F-DE46-55FA-0BE3-DED698F4744A}"/>
              </a:ext>
            </a:extLst>
          </p:cNvPr>
          <p:cNvSpPr/>
          <p:nvPr/>
        </p:nvSpPr>
        <p:spPr>
          <a:xfrm>
            <a:off x="2424960" y="3789000"/>
            <a:ext cx="1873440" cy="3763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trike="noStrike" spc="-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이유림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(</a:t>
            </a:r>
            <a:r>
              <a:rPr lang="ko-KR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)</a:t>
            </a:r>
            <a:endParaRPr lang="en-US" sz="14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A7E9C03A-B36A-3D4E-BDD2-DB4A9B5383D3}"/>
              </a:ext>
            </a:extLst>
          </p:cNvPr>
          <p:cNvSpPr/>
          <p:nvPr/>
        </p:nvSpPr>
        <p:spPr>
          <a:xfrm>
            <a:off x="7717680" y="3789000"/>
            <a:ext cx="2103840" cy="3763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trike="noStrike" spc="-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박수란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(</a:t>
            </a:r>
            <a:r>
              <a:rPr lang="ko-KR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)</a:t>
            </a:r>
            <a:endParaRPr lang="en-US" sz="14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B18943C-BBA3-AC47-74F3-A3A199CACDA6}"/>
              </a:ext>
            </a:extLst>
          </p:cNvPr>
          <p:cNvGrpSpPr/>
          <p:nvPr/>
        </p:nvGrpSpPr>
        <p:grpSpPr>
          <a:xfrm>
            <a:off x="6393133" y="1484831"/>
            <a:ext cx="4906728" cy="2036705"/>
            <a:chOff x="6519142" y="779942"/>
            <a:chExt cx="4906728" cy="20367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5136619-5484-E674-E79E-8A581FF60E24}"/>
                </a:ext>
              </a:extLst>
            </p:cNvPr>
            <p:cNvGrpSpPr/>
            <p:nvPr/>
          </p:nvGrpSpPr>
          <p:grpSpPr>
            <a:xfrm>
              <a:off x="6519142" y="916516"/>
              <a:ext cx="4906728" cy="1900131"/>
              <a:chOff x="6528748" y="702006"/>
              <a:chExt cx="4906728" cy="1900131"/>
            </a:xfrm>
          </p:grpSpPr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E6447363-9BB6-8AD9-D457-D971E07897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60177" y="1266031"/>
                <a:ext cx="2375299" cy="1336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>
                <a:extLst>
                  <a:ext uri="{FF2B5EF4-FFF2-40B4-BE49-F238E27FC236}">
                    <a16:creationId xmlns:a16="http://schemas.microsoft.com/office/drawing/2014/main" id="{1E05B4E1-C9F0-988D-4DC3-E5BD83C9D1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6801" y="702006"/>
                <a:ext cx="1661274" cy="1010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14">
                <a:extLst>
                  <a:ext uri="{FF2B5EF4-FFF2-40B4-BE49-F238E27FC236}">
                    <a16:creationId xmlns:a16="http://schemas.microsoft.com/office/drawing/2014/main" id="{1FCB5B23-2699-7204-9834-822E5F155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8748" y="1505887"/>
                <a:ext cx="2017842" cy="10089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A263CBED-9AED-4E6B-AFAC-8F87A6D70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9236" y="779942"/>
              <a:ext cx="792647" cy="88970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5CE912D-9EFD-ACE5-F2F5-2E8CE0E3B05E}"/>
              </a:ext>
            </a:extLst>
          </p:cNvPr>
          <p:cNvGrpSpPr/>
          <p:nvPr/>
        </p:nvGrpSpPr>
        <p:grpSpPr>
          <a:xfrm>
            <a:off x="634987" y="4267394"/>
            <a:ext cx="10576752" cy="2173576"/>
            <a:chOff x="-1810403" y="4270085"/>
            <a:chExt cx="10576752" cy="2173576"/>
          </a:xfrm>
        </p:grpSpPr>
        <p:pic>
          <p:nvPicPr>
            <p:cNvPr id="51" name="Picture 20" descr="MariaDB">
              <a:extLst>
                <a:ext uri="{FF2B5EF4-FFF2-40B4-BE49-F238E27FC236}">
                  <a16:creationId xmlns:a16="http://schemas.microsoft.com/office/drawing/2014/main" id="{05540027-1BE5-C484-32E7-341366504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231" y="4367447"/>
              <a:ext cx="1758622" cy="905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2">
              <a:extLst>
                <a:ext uri="{FF2B5EF4-FFF2-40B4-BE49-F238E27FC236}">
                  <a16:creationId xmlns:a16="http://schemas.microsoft.com/office/drawing/2014/main" id="{E14F0CB4-76CE-7990-8B3F-B70C3B221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192" y="4270085"/>
              <a:ext cx="2474157" cy="1060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8">
              <a:extLst>
                <a:ext uri="{FF2B5EF4-FFF2-40B4-BE49-F238E27FC236}">
                  <a16:creationId xmlns:a16="http://schemas.microsoft.com/office/drawing/2014/main" id="{7889D428-8561-BF92-8DFE-47D9419D6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10403" y="4407224"/>
              <a:ext cx="2570480" cy="128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>
              <a:extLst>
                <a:ext uri="{FF2B5EF4-FFF2-40B4-BE49-F238E27FC236}">
                  <a16:creationId xmlns:a16="http://schemas.microsoft.com/office/drawing/2014/main" id="{DEA24468-8A7A-DA03-2EFB-1EB9A1B7B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167" y="5228461"/>
              <a:ext cx="2365496" cy="102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2">
              <a:extLst>
                <a:ext uri="{FF2B5EF4-FFF2-40B4-BE49-F238E27FC236}">
                  <a16:creationId xmlns:a16="http://schemas.microsoft.com/office/drawing/2014/main" id="{C6437C67-7681-4818-B2B9-04EC5AAB3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4522" y="5442937"/>
              <a:ext cx="2880871" cy="100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6">
              <a:extLst>
                <a:ext uri="{FF2B5EF4-FFF2-40B4-BE49-F238E27FC236}">
                  <a16:creationId xmlns:a16="http://schemas.microsoft.com/office/drawing/2014/main" id="{07C27E59-3282-5F20-44E6-241AE6D6FB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448" y="4742866"/>
              <a:ext cx="1364253" cy="1364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5FDA7DD-FE35-A6D7-4CA1-B08D64D38AE5}"/>
              </a:ext>
            </a:extLst>
          </p:cNvPr>
          <p:cNvSpPr txBox="1"/>
          <p:nvPr/>
        </p:nvSpPr>
        <p:spPr>
          <a:xfrm>
            <a:off x="61753" y="1023993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프론트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790A9A-B314-3AAB-3671-445FF1571C38}"/>
              </a:ext>
            </a:extLst>
          </p:cNvPr>
          <p:cNvSpPr txBox="1"/>
          <p:nvPr/>
        </p:nvSpPr>
        <p:spPr>
          <a:xfrm>
            <a:off x="61753" y="373662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>
                <a:latin typeface="a시월구일4" panose="02020600000000000000" pitchFamily="18" charset="-127"/>
                <a:ea typeface="a시월구일4" panose="02020600000000000000" pitchFamily="18" charset="-127"/>
              </a:rPr>
              <a:t>백엔드</a:t>
            </a:r>
            <a:endParaRPr lang="ko-KR" altLang="en-US" sz="2500" b="1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000257-38DB-4EFE-3B58-DFCDF50C88F6}"/>
              </a:ext>
            </a:extLst>
          </p:cNvPr>
          <p:cNvGrpSpPr/>
          <p:nvPr/>
        </p:nvGrpSpPr>
        <p:grpSpPr>
          <a:xfrm>
            <a:off x="125670" y="1433153"/>
            <a:ext cx="5918910" cy="2075120"/>
            <a:chOff x="125670" y="1433153"/>
            <a:chExt cx="5918910" cy="207512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61FCF51-49ED-2B0C-69CD-584906A572D6}"/>
                </a:ext>
              </a:extLst>
            </p:cNvPr>
            <p:cNvGrpSpPr/>
            <p:nvPr/>
          </p:nvGrpSpPr>
          <p:grpSpPr>
            <a:xfrm>
              <a:off x="1360003" y="1619785"/>
              <a:ext cx="3902242" cy="1883253"/>
              <a:chOff x="-901126" y="1273974"/>
              <a:chExt cx="3902242" cy="1883253"/>
            </a:xfrm>
          </p:grpSpPr>
          <p:pic>
            <p:nvPicPr>
              <p:cNvPr id="28" name="Picture 10" descr="Image">
                <a:extLst>
                  <a:ext uri="{FF2B5EF4-FFF2-40B4-BE49-F238E27FC236}">
                    <a16:creationId xmlns:a16="http://schemas.microsoft.com/office/drawing/2014/main" id="{E442694C-D2D8-843F-436E-0B774F75C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01126" y="1497530"/>
                <a:ext cx="1774476" cy="887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8" descr="02cd46d8a607ca14b01d10ead866e139_1458001">
                <a:extLst>
                  <a:ext uri="{FF2B5EF4-FFF2-40B4-BE49-F238E27FC236}">
                    <a16:creationId xmlns:a16="http://schemas.microsoft.com/office/drawing/2014/main" id="{ECDF3FA7-7A72-282D-D02B-B32BE31FB6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7676" y="2411754"/>
                <a:ext cx="1873440" cy="7454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6">
                <a:extLst>
                  <a:ext uri="{FF2B5EF4-FFF2-40B4-BE49-F238E27FC236}">
                    <a16:creationId xmlns:a16="http://schemas.microsoft.com/office/drawing/2014/main" id="{789952F2-C70C-819B-EE43-2A918AB9A4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492" y="1273974"/>
                <a:ext cx="1152056" cy="1152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8" name="Picture 28" descr="post-thumbnail">
              <a:extLst>
                <a:ext uri="{FF2B5EF4-FFF2-40B4-BE49-F238E27FC236}">
                  <a16:creationId xmlns:a16="http://schemas.microsoft.com/office/drawing/2014/main" id="{1D9B0A55-CA82-8043-C074-D129FB659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70" y="2642710"/>
              <a:ext cx="2967644" cy="86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43DB2F4-7477-8426-E4E6-7B5A96536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157" y="1609846"/>
              <a:ext cx="1900423" cy="927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post-thumbnail">
              <a:extLst>
                <a:ext uri="{FF2B5EF4-FFF2-40B4-BE49-F238E27FC236}">
                  <a16:creationId xmlns:a16="http://schemas.microsoft.com/office/drawing/2014/main" id="{817706D6-2E9F-BB33-FA34-9791C295C3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96" y="1433153"/>
              <a:ext cx="1170220" cy="1170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0940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개발결과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캐릭터 커스텀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5" name="그림 14" descr="가슴, 누드 사진, 블랙, 맨가슴이(가) 표시된 사진&#10;&#10;자동 생성된 설명">
            <a:extLst>
              <a:ext uri="{FF2B5EF4-FFF2-40B4-BE49-F238E27FC236}">
                <a16:creationId xmlns:a16="http://schemas.microsoft.com/office/drawing/2014/main" id="{8133CB2C-D9A9-D512-9646-4626E1B01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85" y="1431871"/>
            <a:ext cx="3813727" cy="4198304"/>
          </a:xfrm>
          <a:prstGeom prst="rect">
            <a:avLst/>
          </a:prstGeom>
        </p:spPr>
      </p:pic>
      <p:pic>
        <p:nvPicPr>
          <p:cNvPr id="20" name="그림 19" descr="가슴, 누드 사진, 인간의 얼굴, 배이(가) 표시된 사진&#10;&#10;자동 생성된 설명">
            <a:extLst>
              <a:ext uri="{FF2B5EF4-FFF2-40B4-BE49-F238E27FC236}">
                <a16:creationId xmlns:a16="http://schemas.microsoft.com/office/drawing/2014/main" id="{7BE744A3-17D3-7763-8B9C-818808DA1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12" y="1351750"/>
            <a:ext cx="3677522" cy="43585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DA060F-F0D4-4DFE-EC05-C42488120E15}"/>
              </a:ext>
            </a:extLst>
          </p:cNvPr>
          <p:cNvSpPr txBox="1"/>
          <p:nvPr/>
        </p:nvSpPr>
        <p:spPr>
          <a:xfrm>
            <a:off x="873032" y="1227825"/>
            <a:ext cx="673382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아바타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 남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/</a:t>
            </a:r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여 캐릭터 모델링</a:t>
            </a:r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sz="20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 각각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세 종류</a:t>
            </a:r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150~160 / 160~170 / 170~180 </a:t>
            </a:r>
          </a:p>
          <a:p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65837B-6C4D-68E2-0780-40BED0AD50A6}"/>
              </a:ext>
            </a:extLst>
          </p:cNvPr>
          <p:cNvSpPr/>
          <p:nvPr/>
        </p:nvSpPr>
        <p:spPr>
          <a:xfrm>
            <a:off x="473944" y="1343667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8740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개발결과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캐릭터 커스텀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 descr="의류, 소매, 상의, 화이트이(가) 표시된 사진&#10;&#10;자동 생성된 설명">
            <a:extLst>
              <a:ext uri="{FF2B5EF4-FFF2-40B4-BE49-F238E27FC236}">
                <a16:creationId xmlns:a16="http://schemas.microsoft.com/office/drawing/2014/main" id="{E004593B-C400-4B60-95E0-F08EF1B25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15" y="2002761"/>
            <a:ext cx="4415431" cy="2623394"/>
          </a:xfrm>
          <a:prstGeom prst="rect">
            <a:avLst/>
          </a:prstGeom>
        </p:spPr>
      </p:pic>
      <p:pic>
        <p:nvPicPr>
          <p:cNvPr id="6" name="그림 5" descr="의류, 바지, 화이트, 활동적 바지이(가) 표시된 사진&#10;&#10;자동 생성된 설명">
            <a:extLst>
              <a:ext uri="{FF2B5EF4-FFF2-40B4-BE49-F238E27FC236}">
                <a16:creationId xmlns:a16="http://schemas.microsoft.com/office/drawing/2014/main" id="{253F56BA-16AF-7EE1-68B4-5185BBE93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46" y="1598530"/>
            <a:ext cx="2604920" cy="37226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D9530D-A235-1A50-20B5-CFD81BAE5562}"/>
              </a:ext>
            </a:extLst>
          </p:cNvPr>
          <p:cNvSpPr txBox="1"/>
          <p:nvPr/>
        </p:nvSpPr>
        <p:spPr>
          <a:xfrm>
            <a:off x="873032" y="1227825"/>
            <a:ext cx="673382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의상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 상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/</a:t>
            </a:r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하의 모델링</a:t>
            </a:r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sz="20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 각각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세 종류</a:t>
            </a:r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 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M / L / XL </a:t>
            </a:r>
          </a:p>
          <a:p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6136E01-7B50-1596-DF1F-1444377E7D8B}"/>
              </a:ext>
            </a:extLst>
          </p:cNvPr>
          <p:cNvSpPr/>
          <p:nvPr/>
        </p:nvSpPr>
        <p:spPr>
          <a:xfrm>
            <a:off x="473944" y="1343667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25956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2" name="직선 연결선 6">
            <a:extLst>
              <a:ext uri="{FF2B5EF4-FFF2-40B4-BE49-F238E27FC236}">
                <a16:creationId xmlns:a16="http://schemas.microsoft.com/office/drawing/2014/main" id="{1F1C9AFA-39CA-E7AF-7B50-97B534AD0427}"/>
              </a:ext>
            </a:extLst>
          </p:cNvPr>
          <p:cNvCxnSpPr>
            <a:cxnSpLocks/>
          </p:cNvCxnSpPr>
          <p:nvPr/>
        </p:nvCxnSpPr>
        <p:spPr>
          <a:xfrm flipV="1">
            <a:off x="801431" y="3332503"/>
            <a:ext cx="10589138" cy="37578"/>
          </a:xfrm>
          <a:prstGeom prst="straightConnector1">
            <a:avLst/>
          </a:prstGeom>
          <a:ln w="25400">
            <a:solidFill>
              <a:srgbClr val="A76459"/>
            </a:solidFill>
            <a:round/>
          </a:ln>
        </p:spPr>
      </p:cxnSp>
      <p:sp>
        <p:nvSpPr>
          <p:cNvPr id="3" name="타원 7">
            <a:extLst>
              <a:ext uri="{FF2B5EF4-FFF2-40B4-BE49-F238E27FC236}">
                <a16:creationId xmlns:a16="http://schemas.microsoft.com/office/drawing/2014/main" id="{CE2E9CA3-B539-A381-6A5B-4CBB045780F4}"/>
              </a:ext>
            </a:extLst>
          </p:cNvPr>
          <p:cNvSpPr/>
          <p:nvPr/>
        </p:nvSpPr>
        <p:spPr>
          <a:xfrm>
            <a:off x="770923" y="327561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4" name="타원 8">
            <a:extLst>
              <a:ext uri="{FF2B5EF4-FFF2-40B4-BE49-F238E27FC236}">
                <a16:creationId xmlns:a16="http://schemas.microsoft.com/office/drawing/2014/main" id="{A56E02FA-4E24-D959-CA9B-EB1A789F5D72}"/>
              </a:ext>
            </a:extLst>
          </p:cNvPr>
          <p:cNvSpPr/>
          <p:nvPr/>
        </p:nvSpPr>
        <p:spPr>
          <a:xfrm>
            <a:off x="7141989" y="3254995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6" name="타원 9">
            <a:extLst>
              <a:ext uri="{FF2B5EF4-FFF2-40B4-BE49-F238E27FC236}">
                <a16:creationId xmlns:a16="http://schemas.microsoft.com/office/drawing/2014/main" id="{01935B79-C2FD-10CD-090E-1C4EA9247873}"/>
              </a:ext>
            </a:extLst>
          </p:cNvPr>
          <p:cNvSpPr/>
          <p:nvPr/>
        </p:nvSpPr>
        <p:spPr>
          <a:xfrm>
            <a:off x="9264419" y="3254995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7" name="타원 10">
            <a:extLst>
              <a:ext uri="{FF2B5EF4-FFF2-40B4-BE49-F238E27FC236}">
                <a16:creationId xmlns:a16="http://schemas.microsoft.com/office/drawing/2014/main" id="{571EBB5F-BF75-5859-AE40-621122F83495}"/>
              </a:ext>
            </a:extLst>
          </p:cNvPr>
          <p:cNvSpPr/>
          <p:nvPr/>
        </p:nvSpPr>
        <p:spPr>
          <a:xfrm>
            <a:off x="11380899" y="324871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6A3A1-F88D-F12A-B271-52D7A9CACEF3}"/>
              </a:ext>
            </a:extLst>
          </p:cNvPr>
          <p:cNvSpPr txBox="1"/>
          <p:nvPr/>
        </p:nvSpPr>
        <p:spPr>
          <a:xfrm>
            <a:off x="345266" y="1979967"/>
            <a:ext cx="1087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>
                <a:solidFill>
                  <a:srgbClr val="A76459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팀 소개</a:t>
            </a:r>
            <a:endParaRPr lang="en-US" altLang="ko-KR" sz="2100" b="1" dirty="0">
              <a:solidFill>
                <a:srgbClr val="A76459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10DD2-7DE7-4760-1C7F-8E1C0B403B2A}"/>
              </a:ext>
            </a:extLst>
          </p:cNvPr>
          <p:cNvSpPr txBox="1"/>
          <p:nvPr/>
        </p:nvSpPr>
        <p:spPr>
          <a:xfrm>
            <a:off x="2623348" y="3555601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>
                <a:solidFill>
                  <a:srgbClr val="A76459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기획</a:t>
            </a:r>
            <a:endParaRPr lang="en-US" altLang="ko-KR" sz="2100" b="1" dirty="0">
              <a:solidFill>
                <a:srgbClr val="A76459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FC3F1-E551-4DC3-2EDB-772F5C04DD1A}"/>
              </a:ext>
            </a:extLst>
          </p:cNvPr>
          <p:cNvSpPr txBox="1"/>
          <p:nvPr/>
        </p:nvSpPr>
        <p:spPr>
          <a:xfrm>
            <a:off x="11104178" y="3520141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>
                <a:solidFill>
                  <a:srgbClr val="A76459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시연</a:t>
            </a:r>
            <a:endParaRPr lang="en-US" altLang="ko-KR" sz="2100" b="1" dirty="0">
              <a:solidFill>
                <a:srgbClr val="A76459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6F676E-807B-3AA9-2531-A1EBF71C8343}"/>
              </a:ext>
            </a:extLst>
          </p:cNvPr>
          <p:cNvSpPr txBox="1"/>
          <p:nvPr/>
        </p:nvSpPr>
        <p:spPr>
          <a:xfrm>
            <a:off x="2036650" y="3924173"/>
            <a:ext cx="1864613" cy="121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주제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기획의도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개발일정 및 계획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21" name="타원 8">
            <a:extLst>
              <a:ext uri="{FF2B5EF4-FFF2-40B4-BE49-F238E27FC236}">
                <a16:creationId xmlns:a16="http://schemas.microsoft.com/office/drawing/2014/main" id="{CADE59CC-CEAB-989E-4699-D49A33CCB28F}"/>
              </a:ext>
            </a:extLst>
          </p:cNvPr>
          <p:cNvSpPr/>
          <p:nvPr/>
        </p:nvSpPr>
        <p:spPr>
          <a:xfrm>
            <a:off x="2896988" y="3276660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5F085B-5598-3D71-DBE2-D2B15327EE65}"/>
              </a:ext>
            </a:extLst>
          </p:cNvPr>
          <p:cNvSpPr txBox="1"/>
          <p:nvPr/>
        </p:nvSpPr>
        <p:spPr>
          <a:xfrm>
            <a:off x="4770409" y="1997989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>
                <a:solidFill>
                  <a:srgbClr val="A76459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구성</a:t>
            </a:r>
            <a:endParaRPr lang="en-US" altLang="ko-KR" sz="2100" b="1" dirty="0">
              <a:solidFill>
                <a:srgbClr val="A76459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AA3FE1-B8B6-37E9-13E6-045B965FCCA4}"/>
              </a:ext>
            </a:extLst>
          </p:cNvPr>
          <p:cNvSpPr txBox="1"/>
          <p:nvPr/>
        </p:nvSpPr>
        <p:spPr>
          <a:xfrm>
            <a:off x="6869585" y="3551300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>
                <a:solidFill>
                  <a:srgbClr val="A76459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구현</a:t>
            </a:r>
            <a:endParaRPr lang="en-US" altLang="ko-KR" sz="2100" b="1" dirty="0">
              <a:solidFill>
                <a:srgbClr val="A76459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882D93-0578-606B-4976-552C125E1C43}"/>
              </a:ext>
            </a:extLst>
          </p:cNvPr>
          <p:cNvSpPr txBox="1"/>
          <p:nvPr/>
        </p:nvSpPr>
        <p:spPr>
          <a:xfrm>
            <a:off x="4216017" y="2359281"/>
            <a:ext cx="1787669" cy="82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서비스 시나리오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시스템 </a:t>
            </a:r>
            <a:r>
              <a:rPr lang="ko-KR" altLang="en-US" sz="1700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아키텍쳐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AB940B-36B1-0031-9BA4-20B065E03F3B}"/>
              </a:ext>
            </a:extLst>
          </p:cNvPr>
          <p:cNvSpPr txBox="1"/>
          <p:nvPr/>
        </p:nvSpPr>
        <p:spPr>
          <a:xfrm>
            <a:off x="6687644" y="3903117"/>
            <a:ext cx="1056700" cy="121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개발범위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개발환경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개발결과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6F1E38-1A0C-A81D-83D9-5451F49899F1}"/>
              </a:ext>
            </a:extLst>
          </p:cNvPr>
          <p:cNvSpPr txBox="1"/>
          <p:nvPr/>
        </p:nvSpPr>
        <p:spPr>
          <a:xfrm>
            <a:off x="8817424" y="2369796"/>
            <a:ext cx="1056700" cy="82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기대효과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향후계획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44" name="타원 8">
            <a:extLst>
              <a:ext uri="{FF2B5EF4-FFF2-40B4-BE49-F238E27FC236}">
                <a16:creationId xmlns:a16="http://schemas.microsoft.com/office/drawing/2014/main" id="{27F91821-A7CB-D898-2080-5BDA55C5AC68}"/>
              </a:ext>
            </a:extLst>
          </p:cNvPr>
          <p:cNvSpPr/>
          <p:nvPr/>
        </p:nvSpPr>
        <p:spPr>
          <a:xfrm>
            <a:off x="5019418" y="3261326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901334-3D91-F982-D381-AEEC0A015D0E}"/>
              </a:ext>
            </a:extLst>
          </p:cNvPr>
          <p:cNvSpPr txBox="1"/>
          <p:nvPr/>
        </p:nvSpPr>
        <p:spPr>
          <a:xfrm>
            <a:off x="8997255" y="1997989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>
                <a:solidFill>
                  <a:srgbClr val="A76459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성과</a:t>
            </a:r>
            <a:endParaRPr lang="en-US" altLang="ko-KR" sz="2100" b="1" dirty="0">
              <a:solidFill>
                <a:srgbClr val="A76459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39E83-A694-6859-BB14-C7F859D7192B}"/>
              </a:ext>
            </a:extLst>
          </p:cNvPr>
          <p:cNvSpPr txBox="1"/>
          <p:nvPr/>
        </p:nvSpPr>
        <p:spPr>
          <a:xfrm>
            <a:off x="547244" y="2341259"/>
            <a:ext cx="620683" cy="82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팀명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8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개발결과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캐릭터 커스텀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3DA80FF-AC38-0577-A368-BB16B91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10" y="1031971"/>
            <a:ext cx="9127466" cy="4882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25ADF-1362-A6DD-1EC2-822855F1C537}"/>
              </a:ext>
            </a:extLst>
          </p:cNvPr>
          <p:cNvSpPr txBox="1"/>
          <p:nvPr/>
        </p:nvSpPr>
        <p:spPr>
          <a:xfrm>
            <a:off x="873032" y="454102"/>
            <a:ext cx="673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UI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26F0B19-EFFF-7BBD-B2F1-D67CFFDC86FC}"/>
              </a:ext>
            </a:extLst>
          </p:cNvPr>
          <p:cNvSpPr/>
          <p:nvPr/>
        </p:nvSpPr>
        <p:spPr>
          <a:xfrm>
            <a:off x="473944" y="56994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00977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개발결과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챗봇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F9919F-0006-39DF-F573-5100CEF000ED}"/>
              </a:ext>
            </a:extLst>
          </p:cNvPr>
          <p:cNvSpPr txBox="1"/>
          <p:nvPr/>
        </p:nvSpPr>
        <p:spPr>
          <a:xfrm>
            <a:off x="873032" y="1227825"/>
            <a:ext cx="67338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데이터셋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 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Role – System, assistant, user</a:t>
            </a:r>
          </a:p>
          <a:p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 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Content – </a:t>
            </a:r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사전 세팅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대화 내용</a:t>
            </a:r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D5BE0E-23C8-0BC5-2221-E9B70566F104}"/>
              </a:ext>
            </a:extLst>
          </p:cNvPr>
          <p:cNvSpPr/>
          <p:nvPr/>
        </p:nvSpPr>
        <p:spPr>
          <a:xfrm>
            <a:off x="473944" y="1343667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D4FBD6-9123-0F7D-41F8-AC69FF13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319" y="1343667"/>
            <a:ext cx="4652845" cy="42742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918200-E2B0-6FD2-3959-84E9E49BA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172" y="1151701"/>
            <a:ext cx="8726942" cy="47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6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개발결과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챗봇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42D6D9-13C9-211D-3B6A-DC647AD31523}"/>
              </a:ext>
            </a:extLst>
          </p:cNvPr>
          <p:cNvGrpSpPr/>
          <p:nvPr/>
        </p:nvGrpSpPr>
        <p:grpSpPr>
          <a:xfrm>
            <a:off x="2133215" y="2710698"/>
            <a:ext cx="8499713" cy="3317380"/>
            <a:chOff x="143640" y="2804733"/>
            <a:chExt cx="8499713" cy="331738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AF32467-27A1-0168-381C-790FB1A91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640" y="2804733"/>
              <a:ext cx="8499713" cy="331738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C73BCEF-B123-EBB4-C369-11D0884CD22A}"/>
                </a:ext>
              </a:extLst>
            </p:cNvPr>
            <p:cNvSpPr/>
            <p:nvPr/>
          </p:nvSpPr>
          <p:spPr>
            <a:xfrm>
              <a:off x="873032" y="3927693"/>
              <a:ext cx="6733828" cy="13476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767A9B-E651-7916-EE2D-DB94C98E3068}"/>
              </a:ext>
            </a:extLst>
          </p:cNvPr>
          <p:cNvSpPr txBox="1"/>
          <p:nvPr/>
        </p:nvSpPr>
        <p:spPr>
          <a:xfrm>
            <a:off x="873032" y="1227825"/>
            <a:ext cx="6733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미세조정 및 학습 결과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 데이터 파일 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OpenAI</a:t>
            </a:r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에 등록</a:t>
            </a:r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미세조정</a:t>
            </a:r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84C8ED0-AB93-D847-2542-71223EB2F8B4}"/>
              </a:ext>
            </a:extLst>
          </p:cNvPr>
          <p:cNvSpPr/>
          <p:nvPr/>
        </p:nvSpPr>
        <p:spPr>
          <a:xfrm>
            <a:off x="473944" y="1343667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BAA4DA-72D5-20CF-1C65-B522F692977F}"/>
              </a:ext>
            </a:extLst>
          </p:cNvPr>
          <p:cNvGrpSpPr/>
          <p:nvPr/>
        </p:nvGrpSpPr>
        <p:grpSpPr>
          <a:xfrm>
            <a:off x="4586213" y="1508019"/>
            <a:ext cx="6981006" cy="4251806"/>
            <a:chOff x="4586213" y="1508019"/>
            <a:chExt cx="6981006" cy="425180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632F665-4703-29F7-5215-383E96800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6213" y="1508019"/>
              <a:ext cx="6981006" cy="4251806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744997-6549-4ECF-34CF-5E2C9FB87BE4}"/>
                </a:ext>
              </a:extLst>
            </p:cNvPr>
            <p:cNvSpPr/>
            <p:nvPr/>
          </p:nvSpPr>
          <p:spPr>
            <a:xfrm>
              <a:off x="5092883" y="1577796"/>
              <a:ext cx="2342898" cy="7142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237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개발결과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챗봇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004A45C-2F4D-FBA1-1A9A-CAAFD3931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946" y="1073398"/>
            <a:ext cx="7234813" cy="498365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EC0E25D-5BA4-1C6A-7EBB-975BB7D64DCE}"/>
              </a:ext>
            </a:extLst>
          </p:cNvPr>
          <p:cNvGrpSpPr/>
          <p:nvPr/>
        </p:nvGrpSpPr>
        <p:grpSpPr>
          <a:xfrm>
            <a:off x="1660002" y="3445551"/>
            <a:ext cx="8922622" cy="1255030"/>
            <a:chOff x="1660002" y="2862748"/>
            <a:chExt cx="8922622" cy="125503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C8FCC32-3F4A-A31E-1BDC-9D6F6BD13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0002" y="2862748"/>
              <a:ext cx="8922622" cy="125503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EC79AEF-C540-EBF8-C926-82AD68271BE9}"/>
                </a:ext>
              </a:extLst>
            </p:cNvPr>
            <p:cNvSpPr/>
            <p:nvPr/>
          </p:nvSpPr>
          <p:spPr>
            <a:xfrm>
              <a:off x="2130305" y="3868631"/>
              <a:ext cx="1356474" cy="2491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8D6D17-EF4F-0CFC-4A9C-CDC355E74656}"/>
              </a:ext>
            </a:extLst>
          </p:cNvPr>
          <p:cNvSpPr txBox="1"/>
          <p:nvPr/>
        </p:nvSpPr>
        <p:spPr>
          <a:xfrm>
            <a:off x="873032" y="1227825"/>
            <a:ext cx="67338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검증 결과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BLEU Score 0.3 </a:t>
            </a:r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이상 목표</a:t>
            </a:r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 기계 번역 결과 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VS </a:t>
            </a:r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사람 번역 결과</a:t>
            </a:r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anose="05000000000000000000" pitchFamily="2" charset="2"/>
              </a:rPr>
              <a:t> Python </a:t>
            </a:r>
            <a:r>
              <a:rPr lang="en-US" altLang="ko-KR" sz="1700" dirty="0" err="1">
                <a:latin typeface="a시월구일1" panose="02020600000000000000" pitchFamily="18" charset="-127"/>
                <a:ea typeface="a시월구일1" panose="02020600000000000000" pitchFamily="18" charset="-127"/>
                <a:sym typeface="Wingdings" panose="05000000000000000000" pitchFamily="2" charset="2"/>
              </a:rPr>
              <a:t>nltk</a:t>
            </a:r>
            <a:r>
              <a:rPr lang="en-US" altLang="ko-KR" sz="1700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700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anose="05000000000000000000" pitchFamily="2" charset="2"/>
              </a:rPr>
              <a:t>라이브러리</a:t>
            </a:r>
            <a:endParaRPr lang="en-US" altLang="ko-KR" sz="17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B63C1F-9CED-6A81-3491-C5E24DD222E3}"/>
              </a:ext>
            </a:extLst>
          </p:cNvPr>
          <p:cNvSpPr/>
          <p:nvPr/>
        </p:nvSpPr>
        <p:spPr>
          <a:xfrm>
            <a:off x="473944" y="1343667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2436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개발과정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챗봇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2D7CDF-971F-96A2-364B-373E0176B412}"/>
              </a:ext>
            </a:extLst>
          </p:cNvPr>
          <p:cNvSpPr txBox="1"/>
          <p:nvPr/>
        </p:nvSpPr>
        <p:spPr>
          <a:xfrm>
            <a:off x="873032" y="454102"/>
            <a:ext cx="673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UI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EF6C506-8F30-9F6D-8B87-CA6630445937}"/>
              </a:ext>
            </a:extLst>
          </p:cNvPr>
          <p:cNvSpPr/>
          <p:nvPr/>
        </p:nvSpPr>
        <p:spPr>
          <a:xfrm>
            <a:off x="473944" y="56994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273AB-92F2-F2EC-AD95-CE24FFA7C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22" y="1297345"/>
            <a:ext cx="3244354" cy="42633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535915-48CB-1A60-18D1-81F032052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54" y="1297345"/>
            <a:ext cx="3299572" cy="42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48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성과</a:t>
                </a:r>
                <a:endParaRPr lang="en-US" altLang="ko-KR" sz="3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2023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년 </a:t>
                </a: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학기 졸업프로젝트</a:t>
                </a:r>
                <a:endPara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3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2141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기대효과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A266F42D-C4D7-6338-2AB0-AB42A1896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3678" y="2168507"/>
            <a:ext cx="1800000" cy="1800000"/>
          </a:xfrm>
          <a:prstGeom prst="rect">
            <a:avLst/>
          </a:prstGeom>
        </p:spPr>
      </p:pic>
      <p:pic>
        <p:nvPicPr>
          <p:cNvPr id="4" name="그래픽 3" descr="알람 시계 단색으로 채워진">
            <a:extLst>
              <a:ext uri="{FF2B5EF4-FFF2-40B4-BE49-F238E27FC236}">
                <a16:creationId xmlns:a16="http://schemas.microsoft.com/office/drawing/2014/main" id="{995B7931-DA26-0CCE-0008-8539DDBC0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129" y="2168507"/>
            <a:ext cx="1800000" cy="1800000"/>
          </a:xfrm>
          <a:prstGeom prst="rect">
            <a:avLst/>
          </a:prstGeom>
        </p:spPr>
      </p:pic>
      <p:pic>
        <p:nvPicPr>
          <p:cNvPr id="6" name="그래픽 5" descr="단색으로 채워진 지친 얼굴 단색으로 채워진">
            <a:extLst>
              <a:ext uri="{FF2B5EF4-FFF2-40B4-BE49-F238E27FC236}">
                <a16:creationId xmlns:a16="http://schemas.microsoft.com/office/drawing/2014/main" id="{AB33B97E-755B-CD9D-53B5-0DBF1A271E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2022" y="2168507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A05EA7-7F14-3E75-97BF-0CF612B02C90}"/>
              </a:ext>
            </a:extLst>
          </p:cNvPr>
          <p:cNvSpPr txBox="1"/>
          <p:nvPr/>
        </p:nvSpPr>
        <p:spPr>
          <a:xfrm>
            <a:off x="9270035" y="4052620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쇼핑 만족도</a:t>
            </a:r>
            <a:endParaRPr lang="en-US" altLang="ko-KR" sz="2200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1AB67-3884-746F-8A0A-736C688EFC5D}"/>
              </a:ext>
            </a:extLst>
          </p:cNvPr>
          <p:cNvSpPr txBox="1"/>
          <p:nvPr/>
        </p:nvSpPr>
        <p:spPr>
          <a:xfrm>
            <a:off x="617697" y="4052618"/>
            <a:ext cx="1976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시간소요 감소</a:t>
            </a:r>
            <a:endParaRPr lang="en-US" altLang="ko-KR" sz="2200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BD9C8-1D6A-5B66-B6C8-413B85259ED6}"/>
              </a:ext>
            </a:extLst>
          </p:cNvPr>
          <p:cNvSpPr txBox="1"/>
          <p:nvPr/>
        </p:nvSpPr>
        <p:spPr>
          <a:xfrm>
            <a:off x="3493553" y="4052617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피로도 감소</a:t>
            </a:r>
            <a:endParaRPr lang="en-US" altLang="ko-KR" sz="2200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14" name="그래픽 13" descr="동전 단색으로 채워진">
            <a:extLst>
              <a:ext uri="{FF2B5EF4-FFF2-40B4-BE49-F238E27FC236}">
                <a16:creationId xmlns:a16="http://schemas.microsoft.com/office/drawing/2014/main" id="{04120C9E-932A-FB38-0C6F-F73EB4FACD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0541" y="2252618"/>
            <a:ext cx="1800000" cy="180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D7BE06-B573-7385-C894-38CF49D58317}"/>
              </a:ext>
            </a:extLst>
          </p:cNvPr>
          <p:cNvSpPr txBox="1"/>
          <p:nvPr/>
        </p:nvSpPr>
        <p:spPr>
          <a:xfrm>
            <a:off x="6796202" y="4046675"/>
            <a:ext cx="13853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latin typeface="a시월구일4" panose="02020600000000000000" pitchFamily="18" charset="-127"/>
                <a:ea typeface="a시월구일4" panose="02020600000000000000" pitchFamily="18" charset="-127"/>
              </a:rPr>
              <a:t>비용 절감</a:t>
            </a:r>
            <a:endParaRPr lang="en-US" altLang="ko-KR" sz="2200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향후계획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2" name="직선 연결선 6">
            <a:extLst>
              <a:ext uri="{FF2B5EF4-FFF2-40B4-BE49-F238E27FC236}">
                <a16:creationId xmlns:a16="http://schemas.microsoft.com/office/drawing/2014/main" id="{AA30DEDA-75D8-44A4-3D7A-EE4971AE478C}"/>
              </a:ext>
            </a:extLst>
          </p:cNvPr>
          <p:cNvCxnSpPr>
            <a:cxnSpLocks/>
          </p:cNvCxnSpPr>
          <p:nvPr/>
        </p:nvCxnSpPr>
        <p:spPr>
          <a:xfrm>
            <a:off x="6008914" y="1346479"/>
            <a:ext cx="0" cy="3687830"/>
          </a:xfrm>
          <a:prstGeom prst="straightConnector1">
            <a:avLst/>
          </a:prstGeom>
          <a:ln w="25400">
            <a:solidFill>
              <a:srgbClr val="A76459"/>
            </a:solidFill>
            <a:round/>
          </a:ln>
        </p:spPr>
      </p:cxnSp>
      <p:sp>
        <p:nvSpPr>
          <p:cNvPr id="4" name="타원 8">
            <a:extLst>
              <a:ext uri="{FF2B5EF4-FFF2-40B4-BE49-F238E27FC236}">
                <a16:creationId xmlns:a16="http://schemas.microsoft.com/office/drawing/2014/main" id="{5D5CD251-211C-A1F0-3DAB-F1DA9F85251B}"/>
              </a:ext>
            </a:extLst>
          </p:cNvPr>
          <p:cNvSpPr/>
          <p:nvPr/>
        </p:nvSpPr>
        <p:spPr>
          <a:xfrm>
            <a:off x="5954914" y="1346479"/>
            <a:ext cx="108000" cy="10800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6" name="타원 9">
            <a:extLst>
              <a:ext uri="{FF2B5EF4-FFF2-40B4-BE49-F238E27FC236}">
                <a16:creationId xmlns:a16="http://schemas.microsoft.com/office/drawing/2014/main" id="{0EE071E5-A317-5E11-B635-06E477856931}"/>
              </a:ext>
            </a:extLst>
          </p:cNvPr>
          <p:cNvSpPr/>
          <p:nvPr/>
        </p:nvSpPr>
        <p:spPr>
          <a:xfrm>
            <a:off x="5954914" y="2538081"/>
            <a:ext cx="108000" cy="10800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7" name="타원 10">
            <a:extLst>
              <a:ext uri="{FF2B5EF4-FFF2-40B4-BE49-F238E27FC236}">
                <a16:creationId xmlns:a16="http://schemas.microsoft.com/office/drawing/2014/main" id="{2046870D-BBFE-3C26-BA63-4095CB091297}"/>
              </a:ext>
            </a:extLst>
          </p:cNvPr>
          <p:cNvSpPr/>
          <p:nvPr/>
        </p:nvSpPr>
        <p:spPr>
          <a:xfrm>
            <a:off x="5954914" y="3732195"/>
            <a:ext cx="108000" cy="10800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10" name="타원 8">
            <a:extLst>
              <a:ext uri="{FF2B5EF4-FFF2-40B4-BE49-F238E27FC236}">
                <a16:creationId xmlns:a16="http://schemas.microsoft.com/office/drawing/2014/main" id="{5F63AEE2-6ACC-8807-F38A-FB057D9FC31F}"/>
              </a:ext>
            </a:extLst>
          </p:cNvPr>
          <p:cNvSpPr/>
          <p:nvPr/>
        </p:nvSpPr>
        <p:spPr>
          <a:xfrm>
            <a:off x="5954914" y="4926309"/>
            <a:ext cx="108000" cy="10800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A4E48-E81C-E3A4-B752-FB0AE43CD4E1}"/>
              </a:ext>
            </a:extLst>
          </p:cNvPr>
          <p:cNvSpPr txBox="1"/>
          <p:nvPr/>
        </p:nvSpPr>
        <p:spPr>
          <a:xfrm>
            <a:off x="6436710" y="1223670"/>
            <a:ext cx="27430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소셜 로그인 </a:t>
            </a:r>
            <a:r>
              <a:rPr lang="en-US" altLang="ko-KR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&amp; </a:t>
            </a:r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결제 시스템</a:t>
            </a:r>
            <a:r>
              <a:rPr lang="en-US" altLang="ko-KR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&amp; </a:t>
            </a:r>
          </a:p>
          <a:p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리뷰 관리 </a:t>
            </a:r>
            <a:r>
              <a:rPr lang="en-US" altLang="ko-KR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&amp; </a:t>
            </a:r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주문 및 매출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086F69-2F75-E8BD-8DD3-DFBBAE9C99C4}"/>
              </a:ext>
            </a:extLst>
          </p:cNvPr>
          <p:cNvSpPr txBox="1"/>
          <p:nvPr/>
        </p:nvSpPr>
        <p:spPr>
          <a:xfrm>
            <a:off x="3070669" y="2440546"/>
            <a:ext cx="2441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아바타 세부 사이즈 조절 </a:t>
            </a:r>
            <a:r>
              <a:rPr lang="en-US" altLang="ko-KR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&amp;</a:t>
            </a:r>
          </a:p>
          <a:p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상품 다양화</a:t>
            </a:r>
            <a:endParaRPr lang="en-US" altLang="ko-KR" sz="15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9BCD5-9708-D765-0341-014C41CF7A0E}"/>
              </a:ext>
            </a:extLst>
          </p:cNvPr>
          <p:cNvSpPr txBox="1"/>
          <p:nvPr/>
        </p:nvSpPr>
        <p:spPr>
          <a:xfrm>
            <a:off x="6436710" y="3624612"/>
            <a:ext cx="22525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챗봇</a:t>
            </a:r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저장된 데이터 학습</a:t>
            </a:r>
            <a:endParaRPr lang="en-US" altLang="ko-KR" sz="15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77DE11-967D-798D-2366-F5E401D40E28}"/>
              </a:ext>
            </a:extLst>
          </p:cNvPr>
          <p:cNvSpPr txBox="1"/>
          <p:nvPr/>
        </p:nvSpPr>
        <p:spPr>
          <a:xfrm>
            <a:off x="4437566" y="4818726"/>
            <a:ext cx="9893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유지 보수</a:t>
            </a:r>
            <a:endParaRPr lang="en-US" altLang="ko-KR" sz="15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809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시연</a:t>
                </a:r>
                <a:endParaRPr lang="en-US" altLang="ko-KR" sz="3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2023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년 </a:t>
                </a: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학기 졸업프로젝트</a:t>
                </a:r>
                <a:endPara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3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94231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35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Thank</a:t>
                </a:r>
                <a:r>
                  <a:rPr lang="ko-KR" altLang="en-US" sz="35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lang="en-US" altLang="ko-KR" sz="35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you</a:t>
                </a:r>
                <a:endParaRPr lang="en-US" altLang="ko-KR" sz="35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3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6556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팀 소개</a:t>
                </a:r>
                <a:endParaRPr lang="en-US" altLang="ko-KR" sz="3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2023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년 </a:t>
                </a: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학기 졸업프로젝트</a:t>
                </a:r>
                <a:endPara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3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540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팀명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6E8C10-D9EA-B81F-3800-734E418A826D}"/>
              </a:ext>
            </a:extLst>
          </p:cNvPr>
          <p:cNvSpPr txBox="1"/>
          <p:nvPr/>
        </p:nvSpPr>
        <p:spPr>
          <a:xfrm>
            <a:off x="522200" y="1336430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로고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D829F-A444-44D6-516F-8BAAB784F54B}"/>
              </a:ext>
            </a:extLst>
          </p:cNvPr>
          <p:cNvSpPr txBox="1"/>
          <p:nvPr/>
        </p:nvSpPr>
        <p:spPr>
          <a:xfrm>
            <a:off x="6693741" y="1333164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컨셉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5A0D8-4315-5E02-58E9-C9D878FAC382}"/>
              </a:ext>
            </a:extLst>
          </p:cNvPr>
          <p:cNvSpPr txBox="1"/>
          <p:nvPr/>
        </p:nvSpPr>
        <p:spPr>
          <a:xfrm>
            <a:off x="6693742" y="3774325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컬러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D5D49-2A1A-DCFD-CC50-10662DA225B7}"/>
              </a:ext>
            </a:extLst>
          </p:cNvPr>
          <p:cNvSpPr txBox="1"/>
          <p:nvPr/>
        </p:nvSpPr>
        <p:spPr>
          <a:xfrm>
            <a:off x="9145018" y="3774325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폰트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2803A-454F-DC53-074A-0EEA57CBC176}"/>
              </a:ext>
            </a:extLst>
          </p:cNvPr>
          <p:cNvSpPr txBox="1"/>
          <p:nvPr/>
        </p:nvSpPr>
        <p:spPr>
          <a:xfrm>
            <a:off x="6693741" y="1889426"/>
            <a:ext cx="5466561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룩이라는 글자의 이중 의미를 통해 </a:t>
            </a:r>
            <a:r>
              <a:rPr lang="en-US" altLang="ko-KR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'</a:t>
            </a:r>
            <a:r>
              <a:rPr lang="ko-KR" altLang="en-US" sz="1500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룩룩</a:t>
            </a:r>
            <a:r>
              <a:rPr lang="en-US" altLang="ko-KR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'</a:t>
            </a:r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을 생각하였습니다</a:t>
            </a:r>
            <a:r>
              <a:rPr lang="en-US" altLang="ko-KR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  <a:p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첫 번째 </a:t>
            </a:r>
            <a:r>
              <a:rPr lang="en-US" altLang="ko-KR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'</a:t>
            </a:r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룩</a:t>
            </a:r>
            <a:r>
              <a:rPr lang="en-US" altLang="ko-KR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'</a:t>
            </a:r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은 </a:t>
            </a:r>
            <a:r>
              <a:rPr lang="ko-KR" altLang="en-US" sz="1500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옷의 실제 </a:t>
            </a:r>
            <a:r>
              <a:rPr lang="ko-KR" altLang="en-US" sz="1500" dirty="0" err="1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착장</a:t>
            </a:r>
            <a:r>
              <a:rPr lang="ko-KR" altLang="en-US" sz="1500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모습</a:t>
            </a:r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을 나타내며</a:t>
            </a:r>
            <a:r>
              <a:rPr lang="en-US" altLang="ko-KR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</a:p>
          <a:p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두 번째 </a:t>
            </a:r>
            <a:r>
              <a:rPr lang="en-US" altLang="ko-KR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'</a:t>
            </a:r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룩</a:t>
            </a:r>
            <a:r>
              <a:rPr lang="en-US" altLang="ko-KR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'</a:t>
            </a:r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에서는 글자에 눈을 표시하여 </a:t>
            </a:r>
            <a:r>
              <a:rPr lang="ko-KR" altLang="en-US" sz="1500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보다라는</a:t>
            </a:r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endParaRPr lang="en-US" altLang="ko-KR" sz="15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의미를 내포하여 </a:t>
            </a:r>
            <a:r>
              <a:rPr lang="ko-KR" altLang="en-US" sz="1500" dirty="0" err="1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착장된</a:t>
            </a:r>
            <a:r>
              <a:rPr lang="ko-KR" altLang="en-US" sz="1500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옷을 보다 </a:t>
            </a:r>
            <a:r>
              <a:rPr lang="ko-KR" altLang="en-US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라는 컨셉을 담고 있습니다</a:t>
            </a:r>
            <a:r>
              <a:rPr lang="en-US" altLang="ko-KR" sz="15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endParaRPr lang="ko-KR" altLang="en-US" sz="15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73E017-848D-BC45-7348-620D46C50D57}"/>
              </a:ext>
            </a:extLst>
          </p:cNvPr>
          <p:cNvSpPr/>
          <p:nvPr/>
        </p:nvSpPr>
        <p:spPr>
          <a:xfrm>
            <a:off x="6822829" y="4442645"/>
            <a:ext cx="360000" cy="360000"/>
          </a:xfrm>
          <a:prstGeom prst="rect">
            <a:avLst/>
          </a:prstGeom>
          <a:solidFill>
            <a:srgbClr val="5C98D0"/>
          </a:solidFill>
          <a:ln>
            <a:solidFill>
              <a:srgbClr val="5C98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536EE9-F070-5927-0475-AC843B635BEC}"/>
              </a:ext>
            </a:extLst>
          </p:cNvPr>
          <p:cNvSpPr/>
          <p:nvPr/>
        </p:nvSpPr>
        <p:spPr>
          <a:xfrm>
            <a:off x="6822829" y="4802645"/>
            <a:ext cx="360000" cy="360000"/>
          </a:xfrm>
          <a:prstGeom prst="rect">
            <a:avLst/>
          </a:prstGeom>
          <a:solidFill>
            <a:srgbClr val="636363"/>
          </a:solidFill>
          <a:ln>
            <a:solidFill>
              <a:srgbClr val="6363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B35E2-8AAB-DD01-C8DF-9FC7F726D11F}"/>
              </a:ext>
            </a:extLst>
          </p:cNvPr>
          <p:cNvSpPr txBox="1"/>
          <p:nvPr/>
        </p:nvSpPr>
        <p:spPr>
          <a:xfrm>
            <a:off x="7284474" y="444264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#5C98D0</a:t>
            </a:r>
            <a:endParaRPr lang="ko-KR" altLang="en-US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C37E3-EAEE-D8A3-910A-652A1EE81F1F}"/>
              </a:ext>
            </a:extLst>
          </p:cNvPr>
          <p:cNvSpPr txBox="1"/>
          <p:nvPr/>
        </p:nvSpPr>
        <p:spPr>
          <a:xfrm>
            <a:off x="7284474" y="47979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#636363</a:t>
            </a:r>
            <a:endParaRPr lang="ko-KR" altLang="en-US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147A6-8962-AAA8-B9A2-A2E28053A4C7}"/>
              </a:ext>
            </a:extLst>
          </p:cNvPr>
          <p:cNvSpPr txBox="1"/>
          <p:nvPr/>
        </p:nvSpPr>
        <p:spPr>
          <a:xfrm>
            <a:off x="9338441" y="4442645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배달의 민족 </a:t>
            </a:r>
            <a:r>
              <a:rPr lang="ko-KR" altLang="en-US" b="0" i="0" dirty="0" err="1"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주아체</a:t>
            </a:r>
            <a:endParaRPr lang="ko-KR" altLang="en-US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965BCE-B7C8-E9D3-4688-12EE78928F6B}"/>
              </a:ext>
            </a:extLst>
          </p:cNvPr>
          <p:cNvSpPr txBox="1"/>
          <p:nvPr/>
        </p:nvSpPr>
        <p:spPr>
          <a:xfrm>
            <a:off x="9239215" y="4839914"/>
            <a:ext cx="2481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깔끔하면서 부드러운 느낌을 위해</a:t>
            </a:r>
            <a:endParaRPr lang="ko-KR" altLang="en-US" sz="12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3B69AA7-704E-1223-6E20-73909B5F15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83" y="2276121"/>
            <a:ext cx="4199249" cy="242753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81009E8-A7D7-047D-F22E-488A53F0606D}"/>
              </a:ext>
            </a:extLst>
          </p:cNvPr>
          <p:cNvCxnSpPr>
            <a:cxnSpLocks/>
          </p:cNvCxnSpPr>
          <p:nvPr/>
        </p:nvCxnSpPr>
        <p:spPr>
          <a:xfrm>
            <a:off x="6811958" y="1733274"/>
            <a:ext cx="1644632" cy="0"/>
          </a:xfrm>
          <a:prstGeom prst="line">
            <a:avLst/>
          </a:prstGeom>
          <a:ln w="28575">
            <a:solidFill>
              <a:srgbClr val="A76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8B10C66-D77C-70AD-0D98-85AD1769108A}"/>
              </a:ext>
            </a:extLst>
          </p:cNvPr>
          <p:cNvCxnSpPr>
            <a:cxnSpLocks/>
          </p:cNvCxnSpPr>
          <p:nvPr/>
        </p:nvCxnSpPr>
        <p:spPr>
          <a:xfrm>
            <a:off x="6811958" y="4174435"/>
            <a:ext cx="1644632" cy="0"/>
          </a:xfrm>
          <a:prstGeom prst="line">
            <a:avLst/>
          </a:prstGeom>
          <a:ln w="28575">
            <a:solidFill>
              <a:srgbClr val="A76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254BFD1-F0BB-210F-521F-533507688D9F}"/>
              </a:ext>
            </a:extLst>
          </p:cNvPr>
          <p:cNvCxnSpPr>
            <a:cxnSpLocks/>
          </p:cNvCxnSpPr>
          <p:nvPr/>
        </p:nvCxnSpPr>
        <p:spPr>
          <a:xfrm>
            <a:off x="9239215" y="4174435"/>
            <a:ext cx="1644632" cy="0"/>
          </a:xfrm>
          <a:prstGeom prst="line">
            <a:avLst/>
          </a:prstGeom>
          <a:ln w="28575">
            <a:solidFill>
              <a:srgbClr val="A76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461EBAF-CE02-5FF1-BACA-FC5245212A02}"/>
              </a:ext>
            </a:extLst>
          </p:cNvPr>
          <p:cNvCxnSpPr>
            <a:cxnSpLocks/>
          </p:cNvCxnSpPr>
          <p:nvPr/>
        </p:nvCxnSpPr>
        <p:spPr>
          <a:xfrm>
            <a:off x="603752" y="1733274"/>
            <a:ext cx="1644632" cy="0"/>
          </a:xfrm>
          <a:prstGeom prst="line">
            <a:avLst/>
          </a:prstGeom>
          <a:ln w="28575">
            <a:solidFill>
              <a:srgbClr val="A76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9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" name="그룹 1012">
            <a:extLst>
              <a:ext uri="{FF2B5EF4-FFF2-40B4-BE49-F238E27FC236}">
                <a16:creationId xmlns:a16="http://schemas.microsoft.com/office/drawing/2014/main" id="{DA544C22-994C-4DF1-0AC1-3743FD171DAF}"/>
              </a:ext>
            </a:extLst>
          </p:cNvPr>
          <p:cNvGrpSpPr/>
          <p:nvPr/>
        </p:nvGrpSpPr>
        <p:grpSpPr>
          <a:xfrm>
            <a:off x="1036159" y="1401620"/>
            <a:ext cx="3565081" cy="1856558"/>
            <a:chOff x="7617910" y="3137878"/>
            <a:chExt cx="4610566" cy="2436066"/>
          </a:xfrm>
        </p:grpSpPr>
        <p:pic>
          <p:nvPicPr>
            <p:cNvPr id="18" name="Object 43">
              <a:extLst>
                <a:ext uri="{FF2B5EF4-FFF2-40B4-BE49-F238E27FC236}">
                  <a16:creationId xmlns:a16="http://schemas.microsoft.com/office/drawing/2014/main" id="{CC24C136-76C8-0A7B-EAEE-FBD9B270A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2627" y="1919845"/>
              <a:ext cx="9221133" cy="4872132"/>
            </a:xfrm>
            <a:prstGeom prst="rect">
              <a:avLst/>
            </a:prstGeom>
          </p:spPr>
        </p:pic>
        <p:pic>
          <p:nvPicPr>
            <p:cNvPr id="20" name="Object 44">
              <a:extLst>
                <a:ext uri="{FF2B5EF4-FFF2-40B4-BE49-F238E27FC236}">
                  <a16:creationId xmlns:a16="http://schemas.microsoft.com/office/drawing/2014/main" id="{3693E194-991B-2E65-997E-2EBA0FDCA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7910" y="3137878"/>
              <a:ext cx="4610566" cy="2436066"/>
            </a:xfrm>
            <a:prstGeom prst="rect">
              <a:avLst/>
            </a:prstGeom>
          </p:spPr>
        </p:pic>
      </p:grpSp>
      <p:grpSp>
        <p:nvGrpSpPr>
          <p:cNvPr id="21" name="그룹 1012">
            <a:extLst>
              <a:ext uri="{FF2B5EF4-FFF2-40B4-BE49-F238E27FC236}">
                <a16:creationId xmlns:a16="http://schemas.microsoft.com/office/drawing/2014/main" id="{7F5D34A4-C495-EBBD-935E-478953E7FABC}"/>
              </a:ext>
            </a:extLst>
          </p:cNvPr>
          <p:cNvGrpSpPr/>
          <p:nvPr/>
        </p:nvGrpSpPr>
        <p:grpSpPr>
          <a:xfrm>
            <a:off x="5168662" y="1401620"/>
            <a:ext cx="3565081" cy="1856558"/>
            <a:chOff x="7617910" y="3137878"/>
            <a:chExt cx="4610566" cy="2436066"/>
          </a:xfrm>
        </p:grpSpPr>
        <p:pic>
          <p:nvPicPr>
            <p:cNvPr id="26" name="Object 43">
              <a:extLst>
                <a:ext uri="{FF2B5EF4-FFF2-40B4-BE49-F238E27FC236}">
                  <a16:creationId xmlns:a16="http://schemas.microsoft.com/office/drawing/2014/main" id="{716757EE-E841-1E29-B97C-9B053DF99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2627" y="1919845"/>
              <a:ext cx="9221133" cy="4872132"/>
            </a:xfrm>
            <a:prstGeom prst="rect">
              <a:avLst/>
            </a:prstGeom>
          </p:spPr>
        </p:pic>
        <p:pic>
          <p:nvPicPr>
            <p:cNvPr id="27" name="Object 44">
              <a:extLst>
                <a:ext uri="{FF2B5EF4-FFF2-40B4-BE49-F238E27FC236}">
                  <a16:creationId xmlns:a16="http://schemas.microsoft.com/office/drawing/2014/main" id="{B4D72747-6272-1B59-FE4B-5A4F2376A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7910" y="3137878"/>
              <a:ext cx="4610566" cy="2436066"/>
            </a:xfrm>
            <a:prstGeom prst="rect">
              <a:avLst/>
            </a:prstGeom>
          </p:spPr>
        </p:pic>
      </p:grpSp>
      <p:grpSp>
        <p:nvGrpSpPr>
          <p:cNvPr id="28" name="그룹 1012">
            <a:extLst>
              <a:ext uri="{FF2B5EF4-FFF2-40B4-BE49-F238E27FC236}">
                <a16:creationId xmlns:a16="http://schemas.microsoft.com/office/drawing/2014/main" id="{82A499C1-3724-DAB7-2A17-51DCB0E3DDFE}"/>
              </a:ext>
            </a:extLst>
          </p:cNvPr>
          <p:cNvGrpSpPr/>
          <p:nvPr/>
        </p:nvGrpSpPr>
        <p:grpSpPr>
          <a:xfrm>
            <a:off x="3480979" y="3672549"/>
            <a:ext cx="3565081" cy="1856558"/>
            <a:chOff x="7617910" y="3137878"/>
            <a:chExt cx="4610566" cy="2436066"/>
          </a:xfrm>
        </p:grpSpPr>
        <p:pic>
          <p:nvPicPr>
            <p:cNvPr id="29" name="Object 43">
              <a:extLst>
                <a:ext uri="{FF2B5EF4-FFF2-40B4-BE49-F238E27FC236}">
                  <a16:creationId xmlns:a16="http://schemas.microsoft.com/office/drawing/2014/main" id="{9BB8132C-9B1D-4ADC-8BE2-94664652C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2627" y="1919845"/>
              <a:ext cx="9221133" cy="4872132"/>
            </a:xfrm>
            <a:prstGeom prst="rect">
              <a:avLst/>
            </a:prstGeom>
          </p:spPr>
        </p:pic>
        <p:pic>
          <p:nvPicPr>
            <p:cNvPr id="30" name="Object 44">
              <a:extLst>
                <a:ext uri="{FF2B5EF4-FFF2-40B4-BE49-F238E27FC236}">
                  <a16:creationId xmlns:a16="http://schemas.microsoft.com/office/drawing/2014/main" id="{881D7A40-EF41-7FDE-5EF4-07434A114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7910" y="3137878"/>
              <a:ext cx="4610566" cy="2436066"/>
            </a:xfrm>
            <a:prstGeom prst="rect">
              <a:avLst/>
            </a:prstGeom>
          </p:spPr>
        </p:pic>
      </p:grpSp>
      <p:grpSp>
        <p:nvGrpSpPr>
          <p:cNvPr id="39" name="그룹 1012">
            <a:extLst>
              <a:ext uri="{FF2B5EF4-FFF2-40B4-BE49-F238E27FC236}">
                <a16:creationId xmlns:a16="http://schemas.microsoft.com/office/drawing/2014/main" id="{8E7F3CD1-8BED-5053-CBE1-247C199D88A6}"/>
              </a:ext>
            </a:extLst>
          </p:cNvPr>
          <p:cNvGrpSpPr/>
          <p:nvPr/>
        </p:nvGrpSpPr>
        <p:grpSpPr>
          <a:xfrm>
            <a:off x="5808219" y="2744270"/>
            <a:ext cx="7130163" cy="3713116"/>
            <a:chOff x="5312626" y="1919845"/>
            <a:chExt cx="9221133" cy="4872132"/>
          </a:xfrm>
        </p:grpSpPr>
        <p:pic>
          <p:nvPicPr>
            <p:cNvPr id="43" name="Object 43">
              <a:extLst>
                <a:ext uri="{FF2B5EF4-FFF2-40B4-BE49-F238E27FC236}">
                  <a16:creationId xmlns:a16="http://schemas.microsoft.com/office/drawing/2014/main" id="{1C84B578-1F30-0349-B86B-2F66FEB57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2626" y="1919845"/>
              <a:ext cx="9221133" cy="4872132"/>
            </a:xfrm>
            <a:prstGeom prst="rect">
              <a:avLst/>
            </a:prstGeom>
          </p:spPr>
        </p:pic>
        <p:pic>
          <p:nvPicPr>
            <p:cNvPr id="44" name="Object 44">
              <a:extLst>
                <a:ext uri="{FF2B5EF4-FFF2-40B4-BE49-F238E27FC236}">
                  <a16:creationId xmlns:a16="http://schemas.microsoft.com/office/drawing/2014/main" id="{A6BECCF4-6888-BEC5-0DD0-45FA10082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7910" y="3137878"/>
              <a:ext cx="4610566" cy="2436066"/>
            </a:xfrm>
            <a:prstGeom prst="rect">
              <a:avLst/>
            </a:prstGeom>
          </p:spPr>
        </p:pic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B53AAC6-58E0-D7FA-2090-650B5D747253}"/>
              </a:ext>
            </a:extLst>
          </p:cNvPr>
          <p:cNvSpPr/>
          <p:nvPr/>
        </p:nvSpPr>
        <p:spPr>
          <a:xfrm>
            <a:off x="2982507" y="1774314"/>
            <a:ext cx="112723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5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월구일2" panose="02020600000000000000" pitchFamily="18" charset="-127"/>
                <a:ea typeface="a시월구일2" panose="02020600000000000000" pitchFamily="18" charset="-127"/>
              </a:rPr>
              <a:t>손현철</a:t>
            </a:r>
            <a:endParaRPr lang="en-US" altLang="ko-KR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1E96D76-05C4-B45A-1DF2-44D09FE3F03D}"/>
              </a:ext>
            </a:extLst>
          </p:cNvPr>
          <p:cNvSpPr/>
          <p:nvPr/>
        </p:nvSpPr>
        <p:spPr>
          <a:xfrm>
            <a:off x="7087056" y="1771271"/>
            <a:ext cx="111440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월구일2" panose="02020600000000000000" pitchFamily="18" charset="-127"/>
                <a:ea typeface="a시월구일2" panose="02020600000000000000" pitchFamily="18" charset="-127"/>
              </a:rPr>
              <a:t>김동준</a:t>
            </a:r>
            <a:endParaRPr lang="en-US" altLang="ko-KR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0ED41B-DF1D-4A0E-42E9-439FC7CCA496}"/>
              </a:ext>
            </a:extLst>
          </p:cNvPr>
          <p:cNvSpPr/>
          <p:nvPr/>
        </p:nvSpPr>
        <p:spPr>
          <a:xfrm>
            <a:off x="5448982" y="4096598"/>
            <a:ext cx="112402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5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월구일2" panose="02020600000000000000" pitchFamily="18" charset="-127"/>
                <a:ea typeface="a시월구일2" panose="02020600000000000000" pitchFamily="18" charset="-127"/>
              </a:rPr>
              <a:t>이유림</a:t>
            </a:r>
            <a:endParaRPr lang="en-US" altLang="ko-KR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9C9DD3-5F27-1116-4FF3-0CD12E0BDCE1}"/>
              </a:ext>
            </a:extLst>
          </p:cNvPr>
          <p:cNvSpPr/>
          <p:nvPr/>
        </p:nvSpPr>
        <p:spPr>
          <a:xfrm>
            <a:off x="9484797" y="4096598"/>
            <a:ext cx="113043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5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월구일2" panose="02020600000000000000" pitchFamily="18" charset="-127"/>
                <a:ea typeface="a시월구일2" panose="02020600000000000000" pitchFamily="18" charset="-127"/>
              </a:rPr>
              <a:t>박수란</a:t>
            </a:r>
            <a:endParaRPr lang="en-US" altLang="ko-KR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5094F-1563-097D-11BC-446C5F4DFEDC}"/>
              </a:ext>
            </a:extLst>
          </p:cNvPr>
          <p:cNvSpPr txBox="1"/>
          <p:nvPr/>
        </p:nvSpPr>
        <p:spPr>
          <a:xfrm>
            <a:off x="2310650" y="2253062"/>
            <a:ext cx="2351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팀장</a:t>
            </a:r>
            <a:r>
              <a:rPr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유니티 및 인공지능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1AC0E6-02DE-A764-334E-155F92A51F50}"/>
              </a:ext>
            </a:extLst>
          </p:cNvPr>
          <p:cNvSpPr txBox="1"/>
          <p:nvPr/>
        </p:nvSpPr>
        <p:spPr>
          <a:xfrm>
            <a:off x="4938349" y="4595442"/>
            <a:ext cx="12474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</a:t>
            </a:r>
            <a:r>
              <a:rPr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sz="1500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백엔드</a:t>
            </a:r>
            <a:endParaRPr lang="ko-KR" altLang="en-US" sz="15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184662-6EE8-03D7-BB55-958DCF02269E}"/>
              </a:ext>
            </a:extLst>
          </p:cNvPr>
          <p:cNvSpPr txBox="1"/>
          <p:nvPr/>
        </p:nvSpPr>
        <p:spPr>
          <a:xfrm>
            <a:off x="6482309" y="2252769"/>
            <a:ext cx="12314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</a:t>
            </a:r>
            <a:r>
              <a:rPr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프론트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E7474D-953E-9BBB-74C0-B9A51D21D6F3}"/>
              </a:ext>
            </a:extLst>
          </p:cNvPr>
          <p:cNvSpPr txBox="1"/>
          <p:nvPr/>
        </p:nvSpPr>
        <p:spPr>
          <a:xfrm>
            <a:off x="9043260" y="4595974"/>
            <a:ext cx="12474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</a:t>
            </a:r>
            <a:r>
              <a:rPr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sz="1500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백엔드</a:t>
            </a:r>
            <a:endParaRPr lang="ko-KR" altLang="en-US" sz="15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2548C7-ACEE-8467-ADBD-86A22EC92DA3}"/>
              </a:ext>
            </a:extLst>
          </p:cNvPr>
          <p:cNvSpPr txBox="1"/>
          <p:nvPr/>
        </p:nvSpPr>
        <p:spPr>
          <a:xfrm>
            <a:off x="2310650" y="2608242"/>
            <a:ext cx="12009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201735984</a:t>
            </a:r>
            <a:endParaRPr lang="ko-KR" altLang="en-US" sz="15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58AA91-61D0-63F7-E4BB-A53D4787C900}"/>
              </a:ext>
            </a:extLst>
          </p:cNvPr>
          <p:cNvSpPr txBox="1"/>
          <p:nvPr/>
        </p:nvSpPr>
        <p:spPr>
          <a:xfrm>
            <a:off x="6486571" y="2611946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201735916</a:t>
            </a:r>
            <a:endParaRPr lang="ko-KR" altLang="en-US" sz="15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3B636A-80EB-8BA9-A9ED-1EE1481AA579}"/>
              </a:ext>
            </a:extLst>
          </p:cNvPr>
          <p:cNvSpPr txBox="1"/>
          <p:nvPr/>
        </p:nvSpPr>
        <p:spPr>
          <a:xfrm>
            <a:off x="4938243" y="4918607"/>
            <a:ext cx="11929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201939629</a:t>
            </a:r>
            <a:endParaRPr lang="ko-KR" altLang="en-US" sz="15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2A9728-61DB-EE98-F6C7-548C7AF85BAB}"/>
              </a:ext>
            </a:extLst>
          </p:cNvPr>
          <p:cNvSpPr txBox="1"/>
          <p:nvPr/>
        </p:nvSpPr>
        <p:spPr>
          <a:xfrm>
            <a:off x="9043260" y="4918607"/>
            <a:ext cx="11913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202035153</a:t>
            </a:r>
            <a:endParaRPr lang="ko-KR" altLang="en-US" sz="15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5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기획</a:t>
                </a:r>
                <a:endParaRPr lang="en-US" altLang="ko-KR" sz="3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2023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년 </a:t>
                </a: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학기 졸업프로젝트</a:t>
                </a:r>
                <a:endPara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3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092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A12B2D-1889-F645-A7D0-B94EEF09272F}"/>
              </a:ext>
            </a:extLst>
          </p:cNvPr>
          <p:cNvSpPr txBox="1"/>
          <p:nvPr/>
        </p:nvSpPr>
        <p:spPr>
          <a:xfrm>
            <a:off x="1634135" y="1268601"/>
            <a:ext cx="8974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Look, Look.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628899F-ED98-DCA0-70EE-434EAC25DA28}"/>
              </a:ext>
            </a:extLst>
          </p:cNvPr>
          <p:cNvGrpSpPr/>
          <p:nvPr/>
        </p:nvGrpSpPr>
        <p:grpSpPr>
          <a:xfrm>
            <a:off x="1876885" y="2427272"/>
            <a:ext cx="8488855" cy="3060000"/>
            <a:chOff x="1876885" y="2698574"/>
            <a:chExt cx="8488855" cy="306000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EF565CB-03FC-C057-D800-9E06015DAC75}"/>
                </a:ext>
              </a:extLst>
            </p:cNvPr>
            <p:cNvGrpSpPr/>
            <p:nvPr/>
          </p:nvGrpSpPr>
          <p:grpSpPr>
            <a:xfrm>
              <a:off x="1876885" y="2698574"/>
              <a:ext cx="8488855" cy="3060000"/>
              <a:chOff x="1934899" y="2543879"/>
              <a:chExt cx="8488855" cy="3060000"/>
            </a:xfrm>
          </p:grpSpPr>
          <p:grpSp>
            <p:nvGrpSpPr>
              <p:cNvPr id="3" name="그룹 1004">
                <a:extLst>
                  <a:ext uri="{FF2B5EF4-FFF2-40B4-BE49-F238E27FC236}">
                    <a16:creationId xmlns:a16="http://schemas.microsoft.com/office/drawing/2014/main" id="{1BD8809C-6C0B-EB05-D486-04485442765C}"/>
                  </a:ext>
                </a:extLst>
              </p:cNvPr>
              <p:cNvGrpSpPr/>
              <p:nvPr/>
            </p:nvGrpSpPr>
            <p:grpSpPr>
              <a:xfrm>
                <a:off x="1934899" y="2543879"/>
                <a:ext cx="3060000" cy="3060000"/>
                <a:chOff x="1180952" y="5142857"/>
                <a:chExt cx="3351426" cy="3351426"/>
              </a:xfrm>
            </p:grpSpPr>
            <p:pic>
              <p:nvPicPr>
                <p:cNvPr id="4" name="Object 14">
                  <a:extLst>
                    <a:ext uri="{FF2B5EF4-FFF2-40B4-BE49-F238E27FC236}">
                      <a16:creationId xmlns:a16="http://schemas.microsoft.com/office/drawing/2014/main" id="{DAF3C968-53D5-2207-C90F-B91E35F91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180952" y="5142857"/>
                  <a:ext cx="3351426" cy="3351426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FD5D6E4-978F-06B2-5A6F-34DE3EF2B9E5}"/>
                  </a:ext>
                </a:extLst>
              </p:cNvPr>
              <p:cNvGrpSpPr/>
              <p:nvPr/>
            </p:nvGrpSpPr>
            <p:grpSpPr>
              <a:xfrm>
                <a:off x="4649327" y="2543879"/>
                <a:ext cx="3060000" cy="3060000"/>
                <a:chOff x="3895380" y="5142857"/>
                <a:chExt cx="3351426" cy="3351426"/>
              </a:xfrm>
            </p:grpSpPr>
            <p:pic>
              <p:nvPicPr>
                <p:cNvPr id="10" name="Object 17">
                  <a:extLst>
                    <a:ext uri="{FF2B5EF4-FFF2-40B4-BE49-F238E27FC236}">
                      <a16:creationId xmlns:a16="http://schemas.microsoft.com/office/drawing/2014/main" id="{A9A34020-7726-6406-F34B-2C6ED18B32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895380" y="5142857"/>
                  <a:ext cx="3351426" cy="3351426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06">
                <a:extLst>
                  <a:ext uri="{FF2B5EF4-FFF2-40B4-BE49-F238E27FC236}">
                    <a16:creationId xmlns:a16="http://schemas.microsoft.com/office/drawing/2014/main" id="{94633E88-69DB-89B4-181A-8DB1E791725D}"/>
                  </a:ext>
                </a:extLst>
              </p:cNvPr>
              <p:cNvGrpSpPr/>
              <p:nvPr/>
            </p:nvGrpSpPr>
            <p:grpSpPr>
              <a:xfrm>
                <a:off x="7363754" y="2543879"/>
                <a:ext cx="3060000" cy="3060000"/>
                <a:chOff x="6609807" y="5142857"/>
                <a:chExt cx="3351426" cy="3351426"/>
              </a:xfrm>
            </p:grpSpPr>
            <p:pic>
              <p:nvPicPr>
                <p:cNvPr id="12" name="Object 20">
                  <a:extLst>
                    <a:ext uri="{FF2B5EF4-FFF2-40B4-BE49-F238E27FC236}">
                      <a16:creationId xmlns:a16="http://schemas.microsoft.com/office/drawing/2014/main" id="{5FEF4C8D-8BA1-8FCE-489E-7E80277081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609807" y="5142857"/>
                  <a:ext cx="3351426" cy="3351426"/>
                </a:xfrm>
                <a:prstGeom prst="rect">
                  <a:avLst/>
                </a:prstGeom>
              </p:spPr>
            </p:pic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7D1C10-B781-7A4B-5727-0CEDD3439A59}"/>
                  </a:ext>
                </a:extLst>
              </p:cNvPr>
              <p:cNvSpPr txBox="1"/>
              <p:nvPr/>
            </p:nvSpPr>
            <p:spPr>
              <a:xfrm>
                <a:off x="2476488" y="3102777"/>
                <a:ext cx="197682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b="1" dirty="0">
                    <a:latin typeface="a시월구일3" panose="02020600000000000000" pitchFamily="18" charset="-127"/>
                    <a:ea typeface="a시월구일3" panose="02020600000000000000" pitchFamily="18" charset="-127"/>
                  </a:rPr>
                  <a:t>캐릭터 커스텀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F0C62-9494-5E47-7C14-7F25A12A49D1}"/>
                  </a:ext>
                </a:extLst>
              </p:cNvPr>
              <p:cNvSpPr txBox="1"/>
              <p:nvPr/>
            </p:nvSpPr>
            <p:spPr>
              <a:xfrm>
                <a:off x="5804864" y="3102776"/>
                <a:ext cx="74892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b="1" dirty="0" err="1">
                    <a:latin typeface="a시월구일3" panose="02020600000000000000" pitchFamily="18" charset="-127"/>
                    <a:ea typeface="a시월구일3" panose="02020600000000000000" pitchFamily="18" charset="-127"/>
                  </a:rPr>
                  <a:t>챗봇</a:t>
                </a:r>
                <a:endParaRPr lang="ko-KR" altLang="en-US" sz="2200" b="1" dirty="0">
                  <a:latin typeface="a시월구일3" panose="02020600000000000000" pitchFamily="18" charset="-127"/>
                  <a:ea typeface="a시월구일3" panose="02020600000000000000" pitchFamily="18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28ACD1-66AA-966B-8B11-EB933A255025}"/>
                  </a:ext>
                </a:extLst>
              </p:cNvPr>
              <p:cNvSpPr txBox="1"/>
              <p:nvPr/>
            </p:nvSpPr>
            <p:spPr>
              <a:xfrm>
                <a:off x="7924578" y="3102775"/>
                <a:ext cx="19383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b="1" dirty="0">
                    <a:latin typeface="a시월구일3" panose="02020600000000000000" pitchFamily="18" charset="-127"/>
                    <a:ea typeface="a시월구일3" panose="02020600000000000000" pitchFamily="18" charset="-127"/>
                  </a:rPr>
                  <a:t>온라인 쇼핑몰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867C03-B31B-D2CC-319B-4D35E2E73587}"/>
                </a:ext>
              </a:extLst>
            </p:cNvPr>
            <p:cNvSpPr txBox="1"/>
            <p:nvPr/>
          </p:nvSpPr>
          <p:spPr>
            <a:xfrm>
              <a:off x="2309431" y="3836159"/>
              <a:ext cx="2194909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가상에서 자신의 체형과 비슷한 캐릭터를 선택하고</a:t>
              </a:r>
              <a:r>
                <a:rPr lang="en-US" altLang="ko-KR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, </a:t>
              </a:r>
              <a:r>
                <a:rPr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상품을 착용하여 자신의 </a:t>
              </a:r>
              <a:r>
                <a:rPr lang="ko-KR" altLang="en-US" sz="1500" dirty="0" err="1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착장</a:t>
              </a:r>
              <a:r>
                <a:rPr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모습을 </a:t>
              </a:r>
              <a:r>
                <a:rPr lang="ko-KR" altLang="en-US" sz="1500" dirty="0" err="1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시각화합니다</a:t>
              </a:r>
              <a:r>
                <a:rPr lang="en-US" altLang="ko-KR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.</a:t>
              </a:r>
              <a:endParaRPr lang="ko-KR" altLang="en-US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42F91D-65CE-B42B-730C-A2C5CF6C46BF}"/>
                </a:ext>
              </a:extLst>
            </p:cNvPr>
            <p:cNvSpPr txBox="1"/>
            <p:nvPr/>
          </p:nvSpPr>
          <p:spPr>
            <a:xfrm>
              <a:off x="4976842" y="3841750"/>
              <a:ext cx="219490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24</a:t>
              </a:r>
              <a:r>
                <a:rPr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시간 대기하는 </a:t>
              </a:r>
              <a:r>
                <a:rPr lang="ko-KR" altLang="en-US" sz="1500" dirty="0" err="1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챗봇은</a:t>
              </a:r>
              <a:r>
                <a:rPr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쇼핑몰의 궁금한 사항들에 대해 알려줍니다</a:t>
              </a:r>
              <a:r>
                <a:rPr lang="en-US" altLang="ko-KR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.</a:t>
              </a:r>
              <a:endParaRPr lang="ko-KR" altLang="en-US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D6E54A-482F-2465-85C6-96C676147C0C}"/>
                </a:ext>
              </a:extLst>
            </p:cNvPr>
            <p:cNvSpPr txBox="1"/>
            <p:nvPr/>
          </p:nvSpPr>
          <p:spPr>
            <a:xfrm>
              <a:off x="7902448" y="3836159"/>
              <a:ext cx="219490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웹 기반 온라인 쇼핑몰은 언제 어디서든 이용할 수 있습니다</a:t>
              </a:r>
              <a:r>
                <a:rPr lang="en-US" altLang="ko-KR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.</a:t>
              </a:r>
              <a:endParaRPr lang="ko-KR" altLang="en-US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09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기획의도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A12B2D-1889-F645-A7D0-B94EEF09272F}"/>
              </a:ext>
            </a:extLst>
          </p:cNvPr>
          <p:cNvSpPr txBox="1"/>
          <p:nvPr/>
        </p:nvSpPr>
        <p:spPr>
          <a:xfrm>
            <a:off x="1757287" y="1213928"/>
            <a:ext cx="103143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온라인 쇼핑몰 현황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2023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년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2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월 통계청에서 조사한 자료에 따르면 </a:t>
            </a:r>
            <a:r>
              <a:rPr lang="ko-KR" altLang="en-US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국내 온라인 쇼핑몰 총 거래액은</a:t>
            </a:r>
            <a:endParaRPr lang="en-US" altLang="ko-KR" dirty="0">
              <a:solidFill>
                <a:srgbClr val="A76459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   총 </a:t>
            </a:r>
            <a:r>
              <a:rPr lang="en-US" altLang="ko-KR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16</a:t>
            </a:r>
            <a:r>
              <a:rPr lang="ko-KR" altLang="en-US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조 </a:t>
            </a:r>
            <a:r>
              <a:rPr lang="en-US" altLang="ko-KR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9,369</a:t>
            </a:r>
            <a:r>
              <a:rPr lang="ko-KR" altLang="en-US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억원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KOSIS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의 자료에 따르면 </a:t>
            </a:r>
            <a:r>
              <a:rPr lang="ko-KR" altLang="en-US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국내 의복의 거래액은 점점 증가하는 추세</a:t>
            </a:r>
            <a:endParaRPr lang="en-US" altLang="ko-KR" dirty="0">
              <a:solidFill>
                <a:srgbClr val="A76459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E34E19-6165-7D1B-E181-17C1600F28DA}"/>
              </a:ext>
            </a:extLst>
          </p:cNvPr>
          <p:cNvSpPr/>
          <p:nvPr/>
        </p:nvSpPr>
        <p:spPr>
          <a:xfrm>
            <a:off x="1358199" y="130967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1EF256-533B-7D33-A11E-75C06A120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52" y="3181541"/>
            <a:ext cx="4482695" cy="2940571"/>
          </a:xfrm>
          <a:prstGeom prst="rect">
            <a:avLst/>
          </a:prstGeom>
        </p:spPr>
      </p:pic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8C9E41A-4082-5009-561E-8D737285D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09" y="3237224"/>
            <a:ext cx="4715684" cy="28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기획의도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A12B2D-1889-F645-A7D0-B94EEF09272F}"/>
              </a:ext>
            </a:extLst>
          </p:cNvPr>
          <p:cNvSpPr txBox="1"/>
          <p:nvPr/>
        </p:nvSpPr>
        <p:spPr>
          <a:xfrm>
            <a:off x="1757287" y="1213928"/>
            <a:ext cx="877343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핏</a:t>
            </a:r>
            <a:r>
              <a:rPr lang="en-US" altLang="ko-KR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사이즈 </a:t>
            </a:r>
            <a:r>
              <a:rPr lang="en-US" altLang="ko-KR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&amp;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환불</a:t>
            </a:r>
            <a:r>
              <a:rPr lang="en-US" altLang="ko-KR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반품</a:t>
            </a:r>
            <a:r>
              <a:rPr lang="en-US" altLang="ko-KR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교환 비용 발생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 온라인 쇼핑 경험 한계로 인해 핏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사이즈 </a:t>
            </a:r>
            <a:r>
              <a:rPr lang="ko-KR" altLang="en-US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부정확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itchFamily="2" charset="2"/>
              </a:rPr>
              <a:t>   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itchFamily="2" charset="2"/>
              </a:rPr>
              <a:t>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itchFamily="2" charset="2"/>
              </a:rPr>
              <a:t> 환불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itchFamily="2" charset="2"/>
              </a:rPr>
              <a:t>/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itchFamily="2" charset="2"/>
              </a:rPr>
              <a:t>반품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itchFamily="2" charset="2"/>
              </a:rPr>
              <a:t>/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itchFamily="2" charset="2"/>
              </a:rPr>
              <a:t>교환 </a:t>
            </a:r>
            <a:r>
              <a:rPr lang="ko-KR" altLang="en-US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sym typeface="Wingdings" pitchFamily="2" charset="2"/>
              </a:rPr>
              <a:t>비용이 발생</a:t>
            </a:r>
            <a:endParaRPr lang="en-US" altLang="ko-KR" dirty="0">
              <a:solidFill>
                <a:srgbClr val="A76459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고객 리뷰 의존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 고객 리뷰에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의존하다보니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자신의 체형과 피부 등 </a:t>
            </a:r>
            <a:r>
              <a:rPr lang="ko-KR" altLang="en-US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최대한 비슷한 리뷰를 탐색</a:t>
            </a:r>
            <a:endParaRPr lang="en-US" altLang="ko-KR" dirty="0">
              <a:solidFill>
                <a:srgbClr val="A76459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itchFamily="2" charset="2"/>
              </a:rPr>
              <a:t>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  <a:sym typeface="Wingdings" pitchFamily="2" charset="2"/>
              </a:rPr>
              <a:t> </a:t>
            </a:r>
            <a:r>
              <a:rPr lang="ko-KR" altLang="en-US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sym typeface="Wingdings" pitchFamily="2" charset="2"/>
              </a:rPr>
              <a:t>쇼핑 소요시간 증가</a:t>
            </a:r>
            <a:endParaRPr lang="en-US" altLang="ko-KR" dirty="0">
              <a:solidFill>
                <a:srgbClr val="A76459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고객 상담 서비스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1:1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문의 작성 후 </a:t>
            </a:r>
            <a:r>
              <a:rPr lang="ko-KR" altLang="en-US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답변 소요 시간 발생</a:t>
            </a:r>
            <a:endParaRPr lang="en-US" altLang="ko-KR" dirty="0">
              <a:solidFill>
                <a:srgbClr val="A76459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▶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>
                <a:solidFill>
                  <a:srgbClr val="A76459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추가적인 업무 처리 발생</a:t>
            </a:r>
            <a:endParaRPr lang="en-US" altLang="ko-KR" dirty="0">
              <a:solidFill>
                <a:srgbClr val="A76459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E34E19-6165-7D1B-E181-17C1600F28DA}"/>
              </a:ext>
            </a:extLst>
          </p:cNvPr>
          <p:cNvSpPr/>
          <p:nvPr/>
        </p:nvSpPr>
        <p:spPr>
          <a:xfrm>
            <a:off x="1358199" y="130967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EC03F73-24F4-9DB8-86D5-9F1AFB51FC3B}"/>
              </a:ext>
            </a:extLst>
          </p:cNvPr>
          <p:cNvSpPr/>
          <p:nvPr/>
        </p:nvSpPr>
        <p:spPr>
          <a:xfrm>
            <a:off x="1358199" y="2755616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897920-7BB5-1A41-0C87-B8F428856A33}"/>
              </a:ext>
            </a:extLst>
          </p:cNvPr>
          <p:cNvSpPr/>
          <p:nvPr/>
        </p:nvSpPr>
        <p:spPr>
          <a:xfrm>
            <a:off x="1360306" y="4138013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2593484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1329</Words>
  <Application>Microsoft Office PowerPoint</Application>
  <PresentationFormat>와이드스크린</PresentationFormat>
  <Paragraphs>365</Paragraphs>
  <Slides>29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a시월구일1</vt:lpstr>
      <vt:lpstr>Arial</vt:lpstr>
      <vt:lpstr>바탕</vt:lpstr>
      <vt:lpstr>맑은 고딕</vt:lpstr>
      <vt:lpstr>a시월구일3</vt:lpstr>
      <vt:lpstr>a시월구일2</vt:lpstr>
      <vt:lpstr>a시월구일4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comgod98@gmail.com</cp:lastModifiedBy>
  <cp:revision>66</cp:revision>
  <dcterms:created xsi:type="dcterms:W3CDTF">2021-01-24T04:23:31Z</dcterms:created>
  <dcterms:modified xsi:type="dcterms:W3CDTF">2023-11-26T11:29:24Z</dcterms:modified>
  <cp:contentStatus/>
</cp:coreProperties>
</file>