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64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-angle exterior view of a modern building facade covered with aluminium discs under a clear, blue sky"/>
          <p:cNvSpPr>
            <a:spLocks noGrp="1"/>
          </p:cNvSpPr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Low-angle view of a modern, curved building under a cloudy sky"/>
          <p:cNvSpPr>
            <a:spLocks noGrp="1"/>
          </p:cNvSpPr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View from inside a modern white building with glass panels, looking up to a bright, partly cloudy sky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view of the Azadi Tower in Tehran, Iran against a clear, bright sky"/>
          <p:cNvSpPr>
            <a:spLocks noGrp="1"/>
          </p:cNvSpPr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>
            <a:spLocks noGrp="1"/>
          </p:cNvSpPr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mall section of a modern shell bridge in Qingdao, Shandong, China with a partly cloudy sky above"/>
          <p:cNvSpPr>
            <a:spLocks noGrp="1"/>
          </p:cNvSpPr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ENDING CLUB CASE STUDY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LENDING CLUB CASE STUDY</a:t>
            </a:r>
          </a:p>
        </p:txBody>
      </p:sp>
      <p:sp>
        <p:nvSpPr>
          <p:cNvPr id="172" name="-Jimmy Ha…"/>
          <p:cNvSpPr txBox="1"/>
          <p:nvPr/>
        </p:nvSpPr>
        <p:spPr>
          <a:xfrm>
            <a:off x="17266854" y="7144731"/>
            <a:ext cx="5685852" cy="200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</a:t>
            </a:r>
            <a:r>
              <a:rPr lang="vi-VN"/>
              <a:t> </a:t>
            </a:r>
            <a:r>
              <a:t>Jimmy Ha</a:t>
            </a:r>
          </a:p>
          <a:p>
            <a:r>
              <a:t>-</a:t>
            </a:r>
            <a:r>
              <a:rPr lang="vi-VN"/>
              <a:t> </a:t>
            </a:r>
            <a:r>
              <a:t>Mrunmai Khedekar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nterest rate, Installment for default lo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Interest rate, Installment for default loan</a:t>
            </a:r>
          </a:p>
        </p:txBody>
      </p:sp>
      <p:sp>
        <p:nvSpPr>
          <p:cNvPr id="214" name="Interest rate in range 11.8 to 13.95 has comparatively high defaulters…"/>
          <p:cNvSpPr txBox="1">
            <a:spLocks noGrp="1"/>
          </p:cNvSpPr>
          <p:nvPr>
            <p:ph type="body" idx="1"/>
          </p:nvPr>
        </p:nvSpPr>
        <p:spPr>
          <a:xfrm>
            <a:off x="1067824" y="2679141"/>
            <a:ext cx="22109677" cy="9825375"/>
          </a:xfrm>
          <a:prstGeom prst="rect">
            <a:avLst/>
          </a:prstGeom>
        </p:spPr>
        <p:txBody>
          <a:bodyPr/>
          <a:lstStyle/>
          <a:p>
            <a:r>
              <a:t>Interest rate in range 11.8 to 13.95 has comparatively high defaulters</a:t>
            </a:r>
          </a:p>
          <a:p>
            <a:r>
              <a:t>For installment range 117.017 to 218.354 has high defaulters</a:t>
            </a:r>
          </a:p>
        </p:txBody>
      </p:sp>
      <p:pic>
        <p:nvPicPr>
          <p:cNvPr id="215" name="Screenshot 2025-01-22 at 4.24.14 PM.png" descr="Screenshot 2025-01-22 at 4.24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84" y="6157053"/>
            <a:ext cx="9461501" cy="548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shot 2025-01-22 at 4.24.28 PM.png" descr="Screenshot 2025-01-22 at 4.24.2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317" y="6157053"/>
            <a:ext cx="9461501" cy="548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nnual Income, Open Accounts for loan defaul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z="7565" spc="-151"/>
            </a:lvl1pPr>
          </a:lstStyle>
          <a:p>
            <a:r>
              <a:t>Annual Income, Open Accounts for loan defaulter</a:t>
            </a:r>
          </a:p>
        </p:txBody>
      </p:sp>
      <p:sp>
        <p:nvSpPr>
          <p:cNvPr id="219" name="The loan borrowers having annual income in range 39252.0 - 566878.0 have comparatively higher defaulters…"/>
          <p:cNvSpPr txBox="1">
            <a:spLocks noGrp="1"/>
          </p:cNvSpPr>
          <p:nvPr>
            <p:ph type="body" idx="1"/>
          </p:nvPr>
        </p:nvSpPr>
        <p:spPr>
          <a:xfrm>
            <a:off x="1110087" y="2684569"/>
            <a:ext cx="22067413" cy="9819947"/>
          </a:xfrm>
          <a:prstGeom prst="rect">
            <a:avLst/>
          </a:prstGeom>
        </p:spPr>
        <p:txBody>
          <a:bodyPr/>
          <a:lstStyle/>
          <a:p>
            <a:r>
              <a:t>The loan borrowers having annual income in range 39252.0 - 566878.0 have comparatively higher defaulters</a:t>
            </a:r>
          </a:p>
          <a:p>
            <a:r>
              <a:t>The loan borrowers having open account in range 6 to 9 have comparatively higher defaulters</a:t>
            </a:r>
          </a:p>
        </p:txBody>
      </p:sp>
      <p:pic>
        <p:nvPicPr>
          <p:cNvPr id="220" name="Screenshot 2025-01-22 at 5.02.19 PM.png" descr="Screenshot 2025-01-22 at 5.02.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29" y="5915063"/>
            <a:ext cx="10452101" cy="628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creenshot 2025-01-22 at 5.02.39 PM.png" descr="Screenshot 2025-01-22 at 5.02.3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133" y="5915063"/>
            <a:ext cx="10452101" cy="628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Default rate by term and gra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Default rate by term and grade</a:t>
            </a:r>
          </a:p>
        </p:txBody>
      </p:sp>
      <p:sp>
        <p:nvSpPr>
          <p:cNvPr id="224" name="For the term 36 months and grade G shows higher default rate -0.38…"/>
          <p:cNvSpPr txBox="1">
            <a:spLocks noGrp="1"/>
          </p:cNvSpPr>
          <p:nvPr>
            <p:ph type="body" idx="1"/>
          </p:nvPr>
        </p:nvSpPr>
        <p:spPr>
          <a:xfrm>
            <a:off x="1206500" y="2632356"/>
            <a:ext cx="21971000" cy="9872160"/>
          </a:xfrm>
          <a:prstGeom prst="rect">
            <a:avLst/>
          </a:prstGeom>
        </p:spPr>
        <p:txBody>
          <a:bodyPr/>
          <a:lstStyle/>
          <a:p>
            <a:r>
              <a:t>For the term 36 months and grade G shows higher default rate -0.38</a:t>
            </a:r>
          </a:p>
          <a:p>
            <a:r>
              <a:t>For term 60 months and grade G shows higher default rate - 0.31</a:t>
            </a:r>
          </a:p>
        </p:txBody>
      </p:sp>
      <p:pic>
        <p:nvPicPr>
          <p:cNvPr id="225" name="Screenshot 2025-01-22 at 5.18.08 PM.png" descr="Screenshot 2025-01-22 at 5.18.0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991" y="6872431"/>
            <a:ext cx="10350501" cy="450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efault rate by term and verification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Default rate by term and verification status</a:t>
            </a:r>
          </a:p>
        </p:txBody>
      </p:sp>
      <p:sp>
        <p:nvSpPr>
          <p:cNvPr id="228" name="For term 60 months and source verified the default rate is higher 0.24 followed by verification source as verified which 0.23"/>
          <p:cNvSpPr txBox="1">
            <a:spLocks noGrp="1"/>
          </p:cNvSpPr>
          <p:nvPr>
            <p:ph type="body" idx="1"/>
          </p:nvPr>
        </p:nvSpPr>
        <p:spPr>
          <a:xfrm>
            <a:off x="1206500" y="2643729"/>
            <a:ext cx="21971000" cy="9860787"/>
          </a:xfrm>
          <a:prstGeom prst="rect">
            <a:avLst/>
          </a:prstGeom>
        </p:spPr>
        <p:txBody>
          <a:bodyPr/>
          <a:lstStyle/>
          <a:p>
            <a:r>
              <a:t>For term 60 months and source verified the default rate is higher 0.24 followed by verification source as verified which 0.23</a:t>
            </a:r>
          </a:p>
        </p:txBody>
      </p:sp>
      <p:pic>
        <p:nvPicPr>
          <p:cNvPr id="229" name="Screenshot 2025-01-22 at 5.20.45 PM.png" descr="Screenshot 2025-01-22 at 5.20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45" y="6786487"/>
            <a:ext cx="10350501" cy="450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efault rate by term and home owner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Default rate by term and home ownership</a:t>
            </a:r>
          </a:p>
        </p:txBody>
      </p:sp>
      <p:sp>
        <p:nvSpPr>
          <p:cNvPr id="232" name="The default rate for term and home ownership is comparatively higher for home ownership as other 1.00"/>
          <p:cNvSpPr txBox="1">
            <a:spLocks noGrp="1"/>
          </p:cNvSpPr>
          <p:nvPr>
            <p:ph type="body" idx="1"/>
          </p:nvPr>
        </p:nvSpPr>
        <p:spPr>
          <a:xfrm>
            <a:off x="1206500" y="2584279"/>
            <a:ext cx="21971000" cy="9920237"/>
          </a:xfrm>
          <a:prstGeom prst="rect">
            <a:avLst/>
          </a:prstGeom>
        </p:spPr>
        <p:txBody>
          <a:bodyPr/>
          <a:lstStyle/>
          <a:p>
            <a:r>
              <a:t>The default rate for term and home ownership is comparatively higher for home ownership as other 1.00</a:t>
            </a:r>
          </a:p>
        </p:txBody>
      </p:sp>
      <p:pic>
        <p:nvPicPr>
          <p:cNvPr id="233" name="Screenshot 2025-01-22 at 5.25.48 PM.png" descr="Screenshot 2025-01-22 at 5.25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03" y="7395914"/>
            <a:ext cx="10477501" cy="455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efault rate by term and 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Default rate by term and purpose</a:t>
            </a:r>
          </a:p>
        </p:txBody>
      </p:sp>
      <p:sp>
        <p:nvSpPr>
          <p:cNvPr id="236" name="Defaulter rate is significantly higher for purpose ‘educational’ for term 60 months"/>
          <p:cNvSpPr txBox="1">
            <a:spLocks noGrp="1"/>
          </p:cNvSpPr>
          <p:nvPr>
            <p:ph type="body" idx="1"/>
          </p:nvPr>
        </p:nvSpPr>
        <p:spPr>
          <a:xfrm>
            <a:off x="1206500" y="2857492"/>
            <a:ext cx="21971000" cy="9647024"/>
          </a:xfrm>
          <a:prstGeom prst="rect">
            <a:avLst/>
          </a:prstGeom>
        </p:spPr>
        <p:txBody>
          <a:bodyPr/>
          <a:lstStyle/>
          <a:p>
            <a:r>
              <a:t>Defaulter rate is significantly higher for purpose ‘educational’ for term 60 months</a:t>
            </a:r>
          </a:p>
        </p:txBody>
      </p:sp>
      <p:pic>
        <p:nvPicPr>
          <p:cNvPr id="237" name="Screenshot 2025-01-22 at 5.30.16 PM.png" descr="Screenshot 2025-01-22 at 5.30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3" y="6642461"/>
            <a:ext cx="10388601" cy="454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efault rate by grade and verification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Default rate by grade and verification status</a:t>
            </a:r>
          </a:p>
        </p:txBody>
      </p:sp>
      <p:sp>
        <p:nvSpPr>
          <p:cNvPr id="240" name="Default rate is high for Grade G for not verified status, followed by source verified and verified"/>
          <p:cNvSpPr txBox="1">
            <a:spLocks noGrp="1"/>
          </p:cNvSpPr>
          <p:nvPr>
            <p:ph type="body" idx="1"/>
          </p:nvPr>
        </p:nvSpPr>
        <p:spPr>
          <a:xfrm>
            <a:off x="1206500" y="3001724"/>
            <a:ext cx="21971000" cy="9502792"/>
          </a:xfrm>
          <a:prstGeom prst="rect">
            <a:avLst/>
          </a:prstGeom>
        </p:spPr>
        <p:txBody>
          <a:bodyPr/>
          <a:lstStyle/>
          <a:p>
            <a:r>
              <a:t>Default rate is high for Grade G for not verified status, followed by source verified and verified</a:t>
            </a:r>
          </a:p>
        </p:txBody>
      </p:sp>
      <p:pic>
        <p:nvPicPr>
          <p:cNvPr id="241" name="Screenshot 2025-01-22 at 5.32.26 PM.png" descr="Screenshot 2025-01-22 at 5.32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36" y="7100170"/>
            <a:ext cx="9512301" cy="449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Key Insigh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Insights</a:t>
            </a:r>
          </a:p>
        </p:txBody>
      </p:sp>
      <p:sp>
        <p:nvSpPr>
          <p:cNvPr id="244" name="The loan borrowers from Grade G, F and E have comparatively defaulted the loan…"/>
          <p:cNvSpPr txBox="1">
            <a:spLocks noGrp="1"/>
          </p:cNvSpPr>
          <p:nvPr>
            <p:ph type="body" idx="1"/>
          </p:nvPr>
        </p:nvSpPr>
        <p:spPr>
          <a:xfrm>
            <a:off x="969396" y="2536252"/>
            <a:ext cx="22208104" cy="9968264"/>
          </a:xfrm>
          <a:prstGeom prst="rect">
            <a:avLst/>
          </a:prstGeom>
        </p:spPr>
        <p:txBody>
          <a:bodyPr/>
          <a:lstStyle/>
          <a:p>
            <a:r>
              <a:t>The loan borrowers from Grade G, F and E have comparatively defaulted the loan</a:t>
            </a:r>
          </a:p>
          <a:p>
            <a:r>
              <a:t>Interest rate with range form 11-19 % showed more defaulters</a:t>
            </a:r>
          </a:p>
          <a:p>
            <a:r>
              <a:t>The default rate is high for grade G for 60 months term</a:t>
            </a:r>
          </a:p>
          <a:p>
            <a:r>
              <a:t>The default rate is high for home ownership ‘other’ for 60 months term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usiness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Business Objective</a:t>
            </a:r>
          </a:p>
        </p:txBody>
      </p:sp>
      <p:sp>
        <p:nvSpPr>
          <p:cNvPr id="175" name="The company wants to understand the driving factors (or driver variables) behind loan default…"/>
          <p:cNvSpPr txBox="1">
            <a:spLocks noGrp="1"/>
          </p:cNvSpPr>
          <p:nvPr>
            <p:ph type="body" idx="1"/>
          </p:nvPr>
        </p:nvSpPr>
        <p:spPr>
          <a:xfrm>
            <a:off x="1206500" y="2724634"/>
            <a:ext cx="21971000" cy="9779882"/>
          </a:xfrm>
          <a:prstGeom prst="rect">
            <a:avLst/>
          </a:prstGeom>
        </p:spPr>
        <p:txBody>
          <a:bodyPr/>
          <a:lstStyle/>
          <a:p>
            <a:pPr marL="381000" indent="-381000" defTabSz="825500">
              <a:lnSpc>
                <a:spcPct val="100000"/>
              </a:lnSpc>
              <a:spcBef>
                <a:spcPts val="1800"/>
              </a:spcBef>
              <a:defRPr sz="3400" spc="-34"/>
            </a:pPr>
            <a:r>
              <a:t>The company wants to understand the driving factors (or driver variables) behind loan default</a:t>
            </a:r>
          </a:p>
          <a:p>
            <a:pPr marL="381000" indent="-381000" defTabSz="825500">
              <a:lnSpc>
                <a:spcPct val="100000"/>
              </a:lnSpc>
              <a:spcBef>
                <a:spcPts val="1800"/>
              </a:spcBef>
              <a:defRPr sz="3400" spc="-34"/>
            </a:pPr>
            <a:r>
              <a:t>The company can utilise this knowledge for its portfolio and risk assessment.</a:t>
            </a:r>
          </a:p>
          <a:p>
            <a:pPr marL="381000" indent="-381000" defTabSz="825500">
              <a:lnSpc>
                <a:spcPct val="100000"/>
              </a:lnSpc>
              <a:spcBef>
                <a:spcPts val="1800"/>
              </a:spcBef>
              <a:defRPr sz="3400" spc="-34"/>
            </a:pPr>
            <a:r>
              <a:t>The company wants to understand the strong indicators of default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ata Clea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Cleaning</a:t>
            </a:r>
          </a:p>
        </p:txBody>
      </p:sp>
      <p:sp>
        <p:nvSpPr>
          <p:cNvPr id="178" name="The  original data has 39717 rows and 111 columns…"/>
          <p:cNvSpPr txBox="1">
            <a:spLocks noGrp="1"/>
          </p:cNvSpPr>
          <p:nvPr>
            <p:ph type="body" idx="1"/>
          </p:nvPr>
        </p:nvSpPr>
        <p:spPr>
          <a:xfrm>
            <a:off x="803011" y="2582598"/>
            <a:ext cx="22374490" cy="9921918"/>
          </a:xfrm>
          <a:prstGeom prst="rect">
            <a:avLst/>
          </a:prstGeom>
        </p:spPr>
        <p:txBody>
          <a:bodyPr/>
          <a:lstStyle/>
          <a:p>
            <a:r>
              <a:t>The  original data has 39717 rows and 111 columns</a:t>
            </a:r>
          </a:p>
          <a:p>
            <a:pPr marL="889000" indent="-889000">
              <a:buSzPct val="100000"/>
              <a:buAutoNum type="arabicPeriod"/>
            </a:pPr>
            <a:r>
              <a:t>54 Empty Columns</a:t>
            </a:r>
          </a:p>
          <a:p>
            <a:pPr marL="889000" indent="-889000">
              <a:buSzPct val="100000"/>
              <a:buAutoNum type="arabicPeriod"/>
            </a:pPr>
            <a:r>
              <a:t>9 columns with only 1 unique value across rows </a:t>
            </a:r>
          </a:p>
          <a:p>
            <a:pPr marL="889000" indent="-889000">
              <a:buSzPct val="100000"/>
              <a:buAutoNum type="arabicPeriod"/>
            </a:pPr>
            <a:r>
              <a:t>14 unnecessary fields</a:t>
            </a:r>
          </a:p>
          <a:p>
            <a:pPr marL="889000" indent="-889000">
              <a:buSzPct val="100000"/>
              <a:buAutoNum type="arabicPeriod"/>
            </a:pPr>
            <a:r>
              <a:t>4 fields with value 0 in most rows and some outliers</a:t>
            </a:r>
          </a:p>
          <a:p>
            <a:pPr marL="889000" indent="-889000">
              <a:buSzPct val="100000"/>
              <a:buAutoNum type="arabicPeriod"/>
            </a:pPr>
            <a:r>
              <a:t>2 fields with more than 90% null values </a:t>
            </a:r>
          </a:p>
          <a:p>
            <a:pPr marL="270933" indent="-270933"/>
            <a:r>
              <a:t>Dropped all the above columns</a:t>
            </a:r>
          </a:p>
          <a:p>
            <a:pPr marL="270933" indent="-270933"/>
            <a:r>
              <a:t>After cleaning up, the df_loan has 25 columns left.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oan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Loan Status</a:t>
            </a:r>
          </a:p>
        </p:txBody>
      </p:sp>
      <p:sp>
        <p:nvSpPr>
          <p:cNvPr id="181" name="14.2 % of loans are defaulted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14.2 % of loans are defaulted</a:t>
            </a:r>
          </a:p>
        </p:txBody>
      </p:sp>
      <p:grpSp>
        <p:nvGrpSpPr>
          <p:cNvPr id="184" name="Image Gallery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182" name="Screenshot 2025-01-22 at 3.48.11 PM.png" descr="Screenshot 2025-01-22 at 3.48.11 PM.png"/>
            <p:cNvPicPr>
              <a:picLocks noChangeAspect="1"/>
            </p:cNvPicPr>
            <p:nvPr/>
          </p:nvPicPr>
          <p:blipFill>
            <a:blip r:embed="rId2"/>
            <a:srcRect l="5207" r="5207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Loan Status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r>
                <a:t>Loan Status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oan vs Time by Yea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Loan vs Time by Year</a:t>
            </a:r>
          </a:p>
        </p:txBody>
      </p:sp>
      <p:sp>
        <p:nvSpPr>
          <p:cNvPr id="187" name="Number of loan applications are increasing over time…"/>
          <p:cNvSpPr txBox="1">
            <a:spLocks noGrp="1"/>
          </p:cNvSpPr>
          <p:nvPr>
            <p:ph type="body" idx="1"/>
          </p:nvPr>
        </p:nvSpPr>
        <p:spPr>
          <a:xfrm>
            <a:off x="1206500" y="2626152"/>
            <a:ext cx="21971000" cy="9878364"/>
          </a:xfrm>
          <a:prstGeom prst="rect">
            <a:avLst/>
          </a:prstGeom>
        </p:spPr>
        <p:txBody>
          <a:bodyPr/>
          <a:lstStyle/>
          <a:p>
            <a:r>
              <a:t>Number of loan applications are increasing over time</a:t>
            </a:r>
          </a:p>
          <a:p>
            <a:r>
              <a:t>The number of applications seem to increase after 7th month</a:t>
            </a:r>
          </a:p>
        </p:txBody>
      </p:sp>
      <p:pic>
        <p:nvPicPr>
          <p:cNvPr id="188" name="Screenshot 2025-01-22 at 3.57.50 PM.png" descr="Screenshot 2025-01-22 at 3.57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27" y="6650535"/>
            <a:ext cx="8788401" cy="554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shot 2025-01-22 at 3.58.21 PM.png" descr="Screenshot 2025-01-22 at 3.58.2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820" y="6606085"/>
            <a:ext cx="8826501" cy="563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rm Distribution, Grade, Home Owner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Term Distribution, Grade, Home Ownership</a:t>
            </a:r>
          </a:p>
        </p:txBody>
      </p:sp>
      <p:sp>
        <p:nvSpPr>
          <p:cNvPr id="192" name="For Default loan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For Default loans</a:t>
            </a:r>
          </a:p>
        </p:txBody>
      </p:sp>
      <p:sp>
        <p:nvSpPr>
          <p:cNvPr id="193" name="The loan borrowers with 60 months( 22.60 %) term have comparatively defaulted the loan then 36 months (11.09 %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The loan borrowers with 60 months( 22.60 %) term have comparatively defaulted the loan then 36 months (11.09 %)</a:t>
            </a:r>
          </a:p>
          <a:p>
            <a:pPr>
              <a:defRPr sz="2800"/>
            </a:pPr>
            <a:r>
              <a:t>The loan borrowers in Grade G(31.96 %), F (30.41 %), E(25.61%) have defaulted comparatively to other grades</a:t>
            </a:r>
          </a:p>
          <a:p>
            <a:pPr>
              <a:defRPr sz="2800"/>
            </a:pPr>
            <a:r>
              <a:t>The other(18.37%) home ownership defaulter is greater than rental (15.02%)  and mortgage(13.18%)</a:t>
            </a:r>
          </a:p>
        </p:txBody>
      </p:sp>
      <p:pic>
        <p:nvPicPr>
          <p:cNvPr id="194" name="Screenshot 2025-01-22 at 4.05.47 PM.png" descr="Screenshot 2025-01-22 at 4.05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04" y="7430360"/>
            <a:ext cx="7010401" cy="189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5-01-22 at 4.06.15 PM.png" descr="Screenshot 2025-01-22 at 4.06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82" y="9344606"/>
            <a:ext cx="8648701" cy="198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creenshot 2025-01-22 at 4.06.38 PM.png" descr="Screenshot 2025-01-22 at 4.06.3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0895" y="9306506"/>
            <a:ext cx="8648701" cy="205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oan Verification, Purpose for Default loa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Loan Verification, Purpose for Default loans</a:t>
            </a:r>
          </a:p>
        </p:txBody>
      </p:sp>
      <p:sp>
        <p:nvSpPr>
          <p:cNvPr id="199" name="Loan defaulters is greater in verified(16.01%)  source than not verified (12.66%)…"/>
          <p:cNvSpPr txBox="1">
            <a:spLocks noGrp="1"/>
          </p:cNvSpPr>
          <p:nvPr>
            <p:ph type="body" idx="1"/>
          </p:nvPr>
        </p:nvSpPr>
        <p:spPr>
          <a:xfrm>
            <a:off x="1070798" y="2628996"/>
            <a:ext cx="22106702" cy="9875520"/>
          </a:xfrm>
          <a:prstGeom prst="rect">
            <a:avLst/>
          </a:prstGeom>
        </p:spPr>
        <p:txBody>
          <a:bodyPr/>
          <a:lstStyle/>
          <a:p>
            <a:r>
              <a:t>Loan defaulters is greater in verified(16.01%)  source than not verified (12.66%)</a:t>
            </a:r>
          </a:p>
          <a:p>
            <a:r>
              <a:t>The  loan borrower defaulted had loan purpose as small business (25.98%) </a:t>
            </a:r>
          </a:p>
        </p:txBody>
      </p:sp>
      <p:pic>
        <p:nvPicPr>
          <p:cNvPr id="200" name="Screenshot 2025-01-22 at 4.09.12 PM.png" descr="Screenshot 2025-01-22 at 4.09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62" y="6607905"/>
            <a:ext cx="9448801" cy="191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shot 2025-01-22 at 4.09.36 PM.png" descr="Screenshot 2025-01-22 at 4.09.3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042" y="6823001"/>
            <a:ext cx="94488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mployee length and number of enqui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Employee length and number of enquires</a:t>
            </a:r>
          </a:p>
        </p:txBody>
      </p:sp>
      <p:sp>
        <p:nvSpPr>
          <p:cNvPr id="204" name="The loan defaulting is greater in employee length 10+ years (14.99%)…"/>
          <p:cNvSpPr txBox="1">
            <a:spLocks noGrp="1"/>
          </p:cNvSpPr>
          <p:nvPr>
            <p:ph type="body" idx="1"/>
          </p:nvPr>
        </p:nvSpPr>
        <p:spPr>
          <a:xfrm>
            <a:off x="1023495" y="2769997"/>
            <a:ext cx="22154006" cy="9734519"/>
          </a:xfrm>
          <a:prstGeom prst="rect">
            <a:avLst/>
          </a:prstGeom>
        </p:spPr>
        <p:txBody>
          <a:bodyPr/>
          <a:lstStyle/>
          <a:p>
            <a:r>
              <a:t>The loan defaulting is greater in employee length 10+ years (14.99%)</a:t>
            </a:r>
          </a:p>
          <a:p>
            <a:r>
              <a:t>The number of inquires 3 in last 6 months is greater 20.31%</a:t>
            </a:r>
          </a:p>
        </p:txBody>
      </p:sp>
      <p:pic>
        <p:nvPicPr>
          <p:cNvPr id="205" name="Screenshot 2025-01-22 at 4.13.07 PM.png" descr="Screenshot 2025-01-22 at 4.1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456" y="6370170"/>
            <a:ext cx="9788283" cy="1558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creenshot 2025-01-22 at 4.13.23 PM.png" descr="Screenshot 2025-01-22 at 4.13.2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412" y="6406287"/>
            <a:ext cx="9334501" cy="148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oan Amount, Funded Amount for default lo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8075" spc="-161"/>
            </a:lvl1pPr>
          </a:lstStyle>
          <a:p>
            <a:r>
              <a:t>Loan Amount, Funded Amount for default loan</a:t>
            </a:r>
          </a:p>
        </p:txBody>
      </p:sp>
      <p:sp>
        <p:nvSpPr>
          <p:cNvPr id="209" name="The number of defaulters is comparatively high in loan amount range 4084.375 to 7668.75…"/>
          <p:cNvSpPr txBox="1">
            <a:spLocks noGrp="1"/>
          </p:cNvSpPr>
          <p:nvPr>
            <p:ph type="body" idx="1"/>
          </p:nvPr>
        </p:nvSpPr>
        <p:spPr>
          <a:xfrm>
            <a:off x="1206500" y="2506993"/>
            <a:ext cx="21971000" cy="9997523"/>
          </a:xfrm>
          <a:prstGeom prst="rect">
            <a:avLst/>
          </a:prstGeom>
        </p:spPr>
        <p:txBody>
          <a:bodyPr/>
          <a:lstStyle/>
          <a:p>
            <a:r>
              <a:t>The number of defaulters is comparatively high in loan amount range 4084.375 to 7668.75</a:t>
            </a:r>
          </a:p>
          <a:p>
            <a:r>
              <a:t>The number of defaulters is comparatively high in funded amount range 4109.375 to 7118</a:t>
            </a:r>
          </a:p>
        </p:txBody>
      </p:sp>
      <p:pic>
        <p:nvPicPr>
          <p:cNvPr id="210" name="Screenshot 2025-01-22 at 4.19.28 PM.png" descr="Screenshot 2025-01-22 at 4.19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94" y="6295019"/>
            <a:ext cx="9461501" cy="548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shot 2025-01-22 at 4.19.42 PM.png" descr="Screenshot 2025-01-22 at 4.19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378" y="6030335"/>
            <a:ext cx="9461501" cy="548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Custom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Helvetica Neue</vt:lpstr>
      <vt:lpstr>Helvetica Neue Medium</vt:lpstr>
      <vt:lpstr>33_DynamicLight</vt:lpstr>
      <vt:lpstr>LENDING CLUB CASE STUDY</vt:lpstr>
      <vt:lpstr>Business Objective</vt:lpstr>
      <vt:lpstr>Data Cleaning</vt:lpstr>
      <vt:lpstr>Loan Status</vt:lpstr>
      <vt:lpstr>Loan vs Time by Year</vt:lpstr>
      <vt:lpstr>Term Distribution, Grade, Home Ownership</vt:lpstr>
      <vt:lpstr>Loan Verification, Purpose for Default loans</vt:lpstr>
      <vt:lpstr>Employee length and number of enquires</vt:lpstr>
      <vt:lpstr>Loan Amount, Funded Amount for default loan</vt:lpstr>
      <vt:lpstr>Interest rate, Installment for default loan</vt:lpstr>
      <vt:lpstr>Annual Income, Open Accounts for loan defaulter</vt:lpstr>
      <vt:lpstr>Default rate by term and grade</vt:lpstr>
      <vt:lpstr>Default rate by term and verification status</vt:lpstr>
      <vt:lpstr>Default rate by term and home ownership</vt:lpstr>
      <vt:lpstr>Default rate by term and purpose</vt:lpstr>
      <vt:lpstr>Default rate by grade and verification status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Jimmy Ha</dc:creator>
  <cp:lastModifiedBy>Jimmy Ha</cp:lastModifiedBy>
  <cp:revision>1</cp:revision>
  <dcterms:modified xsi:type="dcterms:W3CDTF">2025-01-22T12:44:14Z</dcterms:modified>
</cp:coreProperties>
</file>