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6" r:id="rId2"/>
    <p:sldId id="399" r:id="rId3"/>
    <p:sldId id="400" r:id="rId4"/>
    <p:sldId id="394" r:id="rId5"/>
    <p:sldId id="317" r:id="rId6"/>
    <p:sldId id="395" r:id="rId7"/>
    <p:sldId id="391" r:id="rId8"/>
    <p:sldId id="401" r:id="rId9"/>
    <p:sldId id="402" r:id="rId10"/>
    <p:sldId id="397" r:id="rId11"/>
    <p:sldId id="398" r:id="rId12"/>
    <p:sldId id="383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ucida Bright" panose="02040602050505020304" pitchFamily="18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等线" panose="02010600030101010101" pitchFamily="2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" initials="z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A0B"/>
    <a:srgbClr val="0D568C"/>
    <a:srgbClr val="3290D6"/>
    <a:srgbClr val="F5F7F9"/>
    <a:srgbClr val="B23215"/>
    <a:srgbClr val="BDECE8"/>
    <a:srgbClr val="34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6366" autoAdjust="0"/>
  </p:normalViewPr>
  <p:slideViewPr>
    <p:cSldViewPr snapToGrid="0">
      <p:cViewPr varScale="1">
        <p:scale>
          <a:sx n="95" d="100"/>
          <a:sy n="95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668D-28D2-4240-B660-D4F6D3BE165D}" type="datetimeFigureOut">
              <a:rPr kumimoji="1" lang="zh-CN" altLang="en-US" smtClean="0"/>
              <a:t>2024/11/4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4AA40-C853-AB46-808A-72B6A39D9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68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11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The recent Version of IP IPv6 has a greater advantage over IPv4. Here are some of the mentioned benefits: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1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0946"/>
            <a:ext cx="12192000" cy="599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1005733"/>
            <a:ext cx="10515599" cy="231855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1134" y="3741522"/>
            <a:ext cx="9144000" cy="20521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905" y="6581886"/>
            <a:ext cx="2743200" cy="276951"/>
          </a:xfrm>
        </p:spPr>
        <p:txBody>
          <a:bodyPr/>
          <a:lstStyle>
            <a:lvl1pPr>
              <a:defRPr sz="1200"/>
            </a:lvl1pPr>
          </a:lstStyle>
          <a:p>
            <a:fld id="{4C3CE6D5-E2EA-824B-8DC7-3DD74734AC75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053940" y="3532909"/>
            <a:ext cx="208412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F9EC972-05AF-7546-A222-7967CAF98863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5FE0-9350-B642-9C7A-D7479E8394D6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C40A-955E-B04B-ADE9-AB2978DA1471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0E-F442-744C-82CD-2364F190D54D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7A0E-06AA-CC48-9C6B-FB553E683393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3F-78C3-5448-B174-6E127F962766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50AEFA1-034F-F94D-8333-21F8AB3AA554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E879-D633-BB44-9A06-02173ABBEDC4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D3F9-4942-5B44-9C8B-2E5F92242693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FB2E-E206-354C-8B4F-338B1E57AE81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buFont typeface="Segoe UI" panose="020B0502040204020203" pitchFamily="34" charset="0"/>
              <a:buChar char="◦"/>
              <a:defRPr sz="2000"/>
            </a:lvl2pPr>
            <a:lvl3pPr>
              <a:defRPr sz="1800"/>
            </a:lvl3pPr>
            <a:lvl4pPr marL="1600200" indent="-228600">
              <a:buFont typeface="Segoe UI" panose="020B0502040204020203" pitchFamily="34" charset="0"/>
              <a:buChar char="◦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40D1576-4FC6-8147-82B8-3AFAC3A193FF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kumimoji="1" lang="en-GB" altLang="zh-CN"/>
              <a:t>End-to-End Object Detection with Transformers</a:t>
            </a:r>
            <a:endParaRPr kumimoji="1"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D740-D6AC-7D47-8C1A-99A7DA3B2F58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AD1-5272-3E4E-A4D5-85E8DB921F36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088" y="1709738"/>
            <a:ext cx="1040336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088" y="4589463"/>
            <a:ext cx="1040336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DE3B-58A5-DC4D-BF52-AA3B9B1B126A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290" y="3715657"/>
            <a:ext cx="189260" cy="846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715657"/>
            <a:ext cx="655289" cy="846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C8A4-4B3B-4D42-9166-B2B1A047DFBC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17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06720"/>
            <a:ext cx="5157787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7247"/>
            <a:ext cx="5157787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06720"/>
            <a:ext cx="5183188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7247"/>
            <a:ext cx="5183188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4E9B-8F37-5243-9818-69E6B71DAC78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04085" y="6577986"/>
            <a:ext cx="611010" cy="30640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6905" y="6581920"/>
            <a:ext cx="2743200" cy="276951"/>
          </a:xfrm>
        </p:spPr>
        <p:txBody>
          <a:bodyPr/>
          <a:lstStyle/>
          <a:p>
            <a:fld id="{4CDE1BC5-6D44-6740-97D9-454351518BD2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83957"/>
            <a:ext cx="4114800" cy="282019"/>
          </a:xfrm>
        </p:spPr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04085" y="6581920"/>
            <a:ext cx="611010" cy="28472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2FC-2E0B-E146-8633-90FB9C4DEF28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D70-77B8-0A4E-B935-80020879DE99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564106"/>
            <a:ext cx="12192000" cy="3107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864424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18161"/>
            <a:ext cx="10515600" cy="48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905" y="6564106"/>
            <a:ext cx="2743200" cy="276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0EC5DFD-295C-174D-8DF8-1F9FF625ECD9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66143"/>
            <a:ext cx="4114800" cy="282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04085" y="6542426"/>
            <a:ext cx="611010" cy="306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6294EC-7222-4476-91B8-DE7232C2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altLang="zh-CN" sz="8000" b="1" dirty="0" err="1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endParaRPr lang="en-US" altLang="zh-CN" sz="80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95556" y="3754065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b="1" dirty="0">
                <a:solidFill>
                  <a:srgbClr val="F0AA0B"/>
                </a:solidFill>
                <a:latin typeface="+mj-lt"/>
                <a:ea typeface="+mj-ea"/>
                <a:cs typeface="+mj-cs"/>
                <a:sym typeface="+mn-ea"/>
              </a:rPr>
              <a:t>G</a:t>
            </a:r>
            <a:r>
              <a:rPr lang="en-US" altLang="zh-CN" sz="2800" b="1" dirty="0" err="1">
                <a:solidFill>
                  <a:srgbClr val="F0AA0B"/>
                </a:solidFill>
                <a:latin typeface="+mj-lt"/>
                <a:ea typeface="+mj-ea"/>
                <a:cs typeface="+mj-cs"/>
                <a:sym typeface="+mn-ea"/>
              </a:rPr>
              <a:t>roup</a:t>
            </a:r>
            <a:r>
              <a:rPr lang="en-US" altLang="zh-CN" sz="2800" b="1" dirty="0">
                <a:solidFill>
                  <a:srgbClr val="F0AA0B"/>
                </a:solidFill>
                <a:latin typeface="+mj-lt"/>
                <a:ea typeface="+mj-ea"/>
                <a:cs typeface="+mj-cs"/>
                <a:sym typeface="+mn-ea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0AA0B"/>
                </a:solidFill>
                <a:latin typeface="+mj-lt"/>
                <a:ea typeface="+mj-ea"/>
                <a:cs typeface="+mj-cs"/>
                <a:sym typeface="+mn-ea"/>
              </a:rPr>
              <a:t>池聪哲</a:t>
            </a:r>
            <a:endParaRPr lang="en-US" altLang="zh-CN" sz="2800" b="1" dirty="0">
              <a:solidFill>
                <a:srgbClr val="F0AA0B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820105" y="2717601"/>
            <a:ext cx="7023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Summarize</a:t>
            </a:r>
            <a:endParaRPr lang="zh-CN" altLang="en-US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4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" y="6566011"/>
            <a:ext cx="2743200" cy="276951"/>
          </a:xfrm>
        </p:spPr>
        <p:txBody>
          <a:bodyPr/>
          <a:lstStyle/>
          <a:p>
            <a:fld id="{AF171F5B-0D8A-A642-B0EA-296B87C323B5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568120E9-6ED3-4B0E-9E81-F9813A8F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280BB8-D6A6-49A1-B371-CC0CD444F142}"/>
              </a:ext>
            </a:extLst>
          </p:cNvPr>
          <p:cNvSpPr txBox="1"/>
          <p:nvPr/>
        </p:nvSpPr>
        <p:spPr>
          <a:xfrm>
            <a:off x="1637708" y="1335147"/>
            <a:ext cx="221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834280-B864-4273-BAA7-7FD027ED6DBC}"/>
              </a:ext>
            </a:extLst>
          </p:cNvPr>
          <p:cNvSpPr txBox="1"/>
          <p:nvPr/>
        </p:nvSpPr>
        <p:spPr>
          <a:xfrm>
            <a:off x="7618012" y="1335147"/>
            <a:ext cx="3275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63ED2F-EB01-44FB-B243-CA7DC8049EE9}"/>
              </a:ext>
            </a:extLst>
          </p:cNvPr>
          <p:cNvSpPr txBox="1"/>
          <p:nvPr/>
        </p:nvSpPr>
        <p:spPr>
          <a:xfrm>
            <a:off x="994110" y="2383591"/>
            <a:ext cx="370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oad balancing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A326ED-F085-4661-A802-4F6865B821C6}"/>
              </a:ext>
            </a:extLst>
          </p:cNvPr>
          <p:cNvSpPr txBox="1"/>
          <p:nvPr/>
        </p:nvSpPr>
        <p:spPr>
          <a:xfrm>
            <a:off x="994110" y="3314730"/>
            <a:ext cx="3507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 defense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000BDB-C0AE-4BBB-90DA-87D83C802FBE}"/>
              </a:ext>
            </a:extLst>
          </p:cNvPr>
          <p:cNvSpPr txBox="1"/>
          <p:nvPr/>
        </p:nvSpPr>
        <p:spPr>
          <a:xfrm>
            <a:off x="994110" y="4161335"/>
            <a:ext cx="3920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mprove response speed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F933C8-BB4A-4F1E-AF25-57071BDF694D}"/>
              </a:ext>
            </a:extLst>
          </p:cNvPr>
          <p:cNvSpPr txBox="1"/>
          <p:nvPr/>
        </p:nvSpPr>
        <p:spPr>
          <a:xfrm>
            <a:off x="6793459" y="2368406"/>
            <a:ext cx="5398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uboptimal routing choices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CE3ECD-EB67-4B56-8422-54BAC5A2EE8B}"/>
              </a:ext>
            </a:extLst>
          </p:cNvPr>
          <p:cNvSpPr txBox="1"/>
          <p:nvPr/>
        </p:nvSpPr>
        <p:spPr>
          <a:xfrm>
            <a:off x="994110" y="5065150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robustness</a:t>
            </a:r>
            <a:endParaRPr lang="zh-CN" altLang="en-US" sz="2400" b="0" dirty="0">
              <a:solidFill>
                <a:srgbClr val="5D5D5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FD20A8-50ED-42FD-9EB3-D3AB79147583}"/>
              </a:ext>
            </a:extLst>
          </p:cNvPr>
          <p:cNvSpPr txBox="1"/>
          <p:nvPr/>
        </p:nvSpPr>
        <p:spPr>
          <a:xfrm>
            <a:off x="6793459" y="3438939"/>
            <a:ext cx="5398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configuration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9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</a:rPr>
              <a:t>Thanks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8000" y="3266105"/>
            <a:ext cx="6336000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55485" y="3842105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b="1" dirty="0">
                <a:solidFill>
                  <a:srgbClr val="F0AA0B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altLang="zh-CN" sz="2800" b="1" dirty="0" err="1">
                <a:solidFill>
                  <a:srgbClr val="F0AA0B"/>
                </a:solidFill>
                <a:latin typeface="+mj-lt"/>
                <a:ea typeface="+mj-ea"/>
                <a:cs typeface="+mj-cs"/>
              </a:rPr>
              <a:t>roup</a:t>
            </a:r>
            <a:r>
              <a:rPr lang="en-US" altLang="zh-CN" sz="2800" b="1" dirty="0">
                <a:solidFill>
                  <a:srgbClr val="F0AA0B"/>
                </a:solidFill>
                <a:latin typeface="+mj-lt"/>
                <a:ea typeface="+mj-ea"/>
                <a:cs typeface="+mj-cs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0AA0B"/>
                </a:solidFill>
                <a:latin typeface="+mj-lt"/>
                <a:ea typeface="+mj-ea"/>
                <a:cs typeface="+mj-cs"/>
              </a:rPr>
              <a:t>池聪哲</a:t>
            </a:r>
            <a:endParaRPr lang="en-US" altLang="zh-CN" sz="2800" b="1" dirty="0">
              <a:solidFill>
                <a:srgbClr val="F0AA0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1606163" y="2659728"/>
            <a:ext cx="9897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IP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248194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 Communication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CA3CA5-4422-4B39-BBE6-1BE1A27F5960}"/>
              </a:ext>
            </a:extLst>
          </p:cNvPr>
          <p:cNvSpPr txBox="1"/>
          <p:nvPr/>
        </p:nvSpPr>
        <p:spPr>
          <a:xfrm>
            <a:off x="1448504" y="1991262"/>
            <a:ext cx="2026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sz="24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5B6EC-395A-4D49-91EC-468AD5AB969D}"/>
              </a:ext>
            </a:extLst>
          </p:cNvPr>
          <p:cNvSpPr txBox="1"/>
          <p:nvPr/>
        </p:nvSpPr>
        <p:spPr>
          <a:xfrm>
            <a:off x="4862446" y="1991262"/>
            <a:ext cx="2394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D568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IP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DD56BE-C3F8-4708-A820-C1C5804169A7}"/>
              </a:ext>
            </a:extLst>
          </p:cNvPr>
          <p:cNvSpPr txBox="1"/>
          <p:nvPr/>
        </p:nvSpPr>
        <p:spPr>
          <a:xfrm>
            <a:off x="8644392" y="1991262"/>
            <a:ext cx="2428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 i="0">
                <a:solidFill>
                  <a:srgbClr val="000000"/>
                </a:solidFill>
                <a:effectLst/>
                <a:latin typeface="PingFang SC"/>
              </a:defRPr>
            </a:lvl1pPr>
          </a:lstStyle>
          <a:p>
            <a:r>
              <a:rPr lang="en-US" altLang="zh-CN" sz="2400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IP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040C5BE-61AF-4931-B35F-DF32C2AE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9" y="2668746"/>
            <a:ext cx="3810000" cy="2543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3D8674A-3D1C-4429-AA64-B0272695E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19" y="2706846"/>
            <a:ext cx="3762375" cy="25050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27D034-82AA-4F97-B6C1-5423D705C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19" y="2830670"/>
            <a:ext cx="3933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5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3682999" y="2659728"/>
            <a:ext cx="57949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altLang="zh-CN" sz="8000" b="1" dirty="0" err="1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endParaRPr lang="en-US" altLang="zh-CN" sz="80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7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Def.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721F53-3525-4FD5-AD38-23FC2BAF4723}"/>
              </a:ext>
            </a:extLst>
          </p:cNvPr>
          <p:cNvSpPr txBox="1"/>
          <p:nvPr/>
        </p:nvSpPr>
        <p:spPr>
          <a:xfrm>
            <a:off x="452440" y="4148745"/>
            <a:ext cx="236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 to  Anyone </a:t>
            </a:r>
            <a:endParaRPr lang="zh-CN" altLang="en-US" sz="24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E473C4-FE30-46FF-9D6C-59EF76BBC93E}"/>
              </a:ext>
            </a:extLst>
          </p:cNvPr>
          <p:cNvSpPr txBox="1"/>
          <p:nvPr/>
        </p:nvSpPr>
        <p:spPr>
          <a:xfrm>
            <a:off x="7903706" y="3503555"/>
            <a:ext cx="2564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the same IP</a:t>
            </a:r>
            <a:endParaRPr lang="zh-CN" altLang="en-US" sz="24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E46966-2966-4ABB-89F0-FF1C5DBC7987}"/>
              </a:ext>
            </a:extLst>
          </p:cNvPr>
          <p:cNvSpPr txBox="1"/>
          <p:nvPr/>
        </p:nvSpPr>
        <p:spPr>
          <a:xfrm>
            <a:off x="4876630" y="549824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Basing on BGP</a:t>
            </a:r>
            <a:endParaRPr lang="zh-CN" altLang="en-US" sz="24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88A9E01-23D8-45B0-A685-416B2F6CA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56" y="2534254"/>
            <a:ext cx="3790950" cy="25336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EC840CE-422A-4CD9-BA4C-F80D14C86184}"/>
              </a:ext>
            </a:extLst>
          </p:cNvPr>
          <p:cNvSpPr txBox="1"/>
          <p:nvPr/>
        </p:nvSpPr>
        <p:spPr>
          <a:xfrm>
            <a:off x="3435333" y="18210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endParaRPr lang="zh-CN" altLang="en-US" sz="24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479297" y="2767280"/>
            <a:ext cx="7233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Application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8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C7F048-DD34-4090-99C4-35FD9AA17B14}"/>
              </a:ext>
            </a:extLst>
          </p:cNvPr>
          <p:cNvSpPr txBox="1"/>
          <p:nvPr/>
        </p:nvSpPr>
        <p:spPr>
          <a:xfrm>
            <a:off x="461921" y="413401"/>
            <a:ext cx="1051891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CDN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CCD08B1-B0AB-4E1B-A67F-3EBE67D6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5" y="1773141"/>
            <a:ext cx="6041168" cy="35524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E4AD559-123D-4AEA-8C46-91F6F57DDCBF}"/>
              </a:ext>
            </a:extLst>
          </p:cNvPr>
          <p:cNvSpPr txBox="1"/>
          <p:nvPr/>
        </p:nvSpPr>
        <p:spPr>
          <a:xfrm>
            <a:off x="4405769" y="5575515"/>
            <a:ext cx="276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D568C"/>
                </a:solidFill>
              </a:rPr>
              <a:t>Datacenters of Cloudflare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C7F048-DD34-4090-99C4-35FD9AA17B14}"/>
              </a:ext>
            </a:extLst>
          </p:cNvPr>
          <p:cNvSpPr txBox="1"/>
          <p:nvPr/>
        </p:nvSpPr>
        <p:spPr>
          <a:xfrm>
            <a:off x="461921" y="413401"/>
            <a:ext cx="100540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DNS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F6614DF-FF49-4107-93B3-ADBF6C638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69" y="1625462"/>
            <a:ext cx="6273579" cy="38784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AE7A58-F720-483C-AD11-678FD49B99AD}"/>
              </a:ext>
            </a:extLst>
          </p:cNvPr>
          <p:cNvSpPr txBox="1"/>
          <p:nvPr/>
        </p:nvSpPr>
        <p:spPr>
          <a:xfrm>
            <a:off x="5100100" y="5790740"/>
            <a:ext cx="2350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0D568C"/>
                </a:solidFill>
                <a:effectLst/>
                <a:latin typeface="-apple-system"/>
              </a:rPr>
              <a:t>DNSPod</a:t>
            </a:r>
            <a:r>
              <a:rPr lang="en-US" altLang="zh-CN" b="0" i="0" dirty="0">
                <a:solidFill>
                  <a:srgbClr val="0D568C"/>
                </a:solidFill>
                <a:effectLst/>
                <a:latin typeface="-apple-system"/>
              </a:rPr>
              <a:t> Public DNS+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78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76FA57-7102-4564-BE6C-617F6E43A8E0}"/>
              </a:ext>
            </a:extLst>
          </p:cNvPr>
          <p:cNvSpPr txBox="1"/>
          <p:nvPr/>
        </p:nvSpPr>
        <p:spPr>
          <a:xfrm>
            <a:off x="316229" y="531789"/>
            <a:ext cx="265970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DDoS Defense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A14A78F-FA4D-4E0F-B058-5B03AD474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25" y="1257185"/>
            <a:ext cx="5969033" cy="44817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9ABFF4-FCD8-489A-9833-88539A082B2B}"/>
              </a:ext>
            </a:extLst>
          </p:cNvPr>
          <p:cNvSpPr txBox="1"/>
          <p:nvPr/>
        </p:nvSpPr>
        <p:spPr>
          <a:xfrm>
            <a:off x="4878308" y="5738917"/>
            <a:ext cx="332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D568C"/>
                </a:solidFill>
              </a:rPr>
              <a:t>Demo  of DDoS Defense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theme/theme1.xml><?xml version="1.0" encoding="utf-8"?>
<a:theme xmlns:a="http://schemas.openxmlformats.org/drawingml/2006/main" name="IdeaWrapperByChuns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Lucida Bright"/>
        <a:ea typeface="思源黑体 Heavy"/>
        <a:cs typeface=""/>
      </a:majorFont>
      <a:minorFont>
        <a:latin typeface="Segoe UI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{C89F0A72-8716-3947-ABAE-F65BA4BEE699}tf10001069</Template>
  <TotalTime>358</TotalTime>
  <Words>170</Words>
  <Application>Microsoft Office PowerPoint</Application>
  <PresentationFormat>宽屏</PresentationFormat>
  <Paragraphs>85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Segoe UI</vt:lpstr>
      <vt:lpstr>Times New Roman Regular</vt:lpstr>
      <vt:lpstr>Lucida Bright</vt:lpstr>
      <vt:lpstr>等线</vt:lpstr>
      <vt:lpstr>Calibri</vt:lpstr>
      <vt:lpstr>-apple-system</vt:lpstr>
      <vt:lpstr>Nunito</vt:lpstr>
      <vt:lpstr>Arial</vt:lpstr>
      <vt:lpstr>Times New Roman</vt:lpstr>
      <vt:lpstr>IdeaWrapperByChunshu</vt:lpstr>
      <vt:lpstr>   IP AnyCast</vt:lpstr>
      <vt:lpstr>PowerPoint 演示文稿</vt:lpstr>
      <vt:lpstr>IP Communication </vt:lpstr>
      <vt:lpstr>PowerPoint 演示文稿</vt:lpstr>
      <vt:lpstr>Def.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开鸿</dc:creator>
  <cp:lastModifiedBy>cc c</cp:lastModifiedBy>
  <cp:revision>104</cp:revision>
  <dcterms:created xsi:type="dcterms:W3CDTF">2023-04-06T10:08:39Z</dcterms:created>
  <dcterms:modified xsi:type="dcterms:W3CDTF">2024-11-04T04:58:42Z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85B02E22783EC32EF1FC1E640FB2C585_43</vt:lpwstr>
  </property>
  <property fmtid="{D5CDD505-2E9C-101B-9397-08002B2CF9AE}" pid="3" name="KSOProductBuildVer">
    <vt:lpwstr>2052-4.6.1.7451</vt:lpwstr>
  </property>
</Properties>
</file>