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16" r:id="rId2"/>
    <p:sldId id="399" r:id="rId3"/>
    <p:sldId id="400" r:id="rId4"/>
    <p:sldId id="394" r:id="rId5"/>
    <p:sldId id="317" r:id="rId6"/>
    <p:sldId id="395" r:id="rId7"/>
    <p:sldId id="391" r:id="rId8"/>
    <p:sldId id="403" r:id="rId9"/>
    <p:sldId id="401" r:id="rId10"/>
    <p:sldId id="397" r:id="rId11"/>
    <p:sldId id="398" r:id="rId12"/>
    <p:sldId id="383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ucida Bright" panose="02040602050505020304" pitchFamily="18" charset="0"/>
      <p:regular r:id="rId20"/>
      <p:bold r:id="rId21"/>
      <p:italic r:id="rId22"/>
      <p:boldItalic r:id="rId23"/>
    </p:embeddedFont>
    <p:embeddedFont>
      <p:font typeface="Nunito" pitchFamily="2" charset="0"/>
      <p:regular r:id="rId24"/>
      <p:bold r:id="rId25"/>
      <p:italic r:id="rId26"/>
      <p:bold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等线" panose="02010600030101010101" pitchFamily="2" charset="-122"/>
      <p:regular r:id="rId32"/>
      <p:bold r:id="rId3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215"/>
    <a:srgbClr val="F0AA0B"/>
    <a:srgbClr val="0D568C"/>
    <a:srgbClr val="3290D6"/>
    <a:srgbClr val="F5F7F9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366" autoAdjust="0"/>
  </p:normalViewPr>
  <p:slideViewPr>
    <p:cSldViewPr snapToGrid="0">
      <p:cViewPr varScale="1">
        <p:scale>
          <a:sx n="95" d="100"/>
          <a:sy n="95" d="100"/>
        </p:scale>
        <p:origin x="100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2024/11/7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6294EC-7222-4476-91B8-DE7232C2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5C021F-3086-4961-9DEB-8ED3B29F1C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22087"/>
          <a:stretch/>
        </p:blipFill>
        <p:spPr>
          <a:xfrm>
            <a:off x="1463915" y="1601645"/>
            <a:ext cx="9681028" cy="24958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37302" y="4544222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b="1" dirty="0" err="1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池聪哲</a:t>
            </a:r>
            <a:endParaRPr lang="en-US" altLang="zh-CN" sz="2800" b="1" dirty="0">
              <a:solidFill>
                <a:srgbClr val="B23215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820105" y="2717601"/>
            <a:ext cx="7023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Summarize</a:t>
            </a:r>
            <a:endParaRPr lang="zh-CN" altLang="en-US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F933C8-BB4A-4F1E-AF25-57071BDF694D}"/>
              </a:ext>
            </a:extLst>
          </p:cNvPr>
          <p:cNvSpPr txBox="1"/>
          <p:nvPr/>
        </p:nvSpPr>
        <p:spPr>
          <a:xfrm>
            <a:off x="1922930" y="2027610"/>
            <a:ext cx="80749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To bypass issue while still improving TCP, we created the </a:t>
            </a:r>
            <a:r>
              <a:rPr lang="en-US" altLang="zh-CN" sz="2400" b="1" i="0" dirty="0">
                <a:solidFill>
                  <a:srgbClr val="B23215"/>
                </a:solidFill>
                <a:effectLst/>
                <a:latin typeface="Elena"/>
              </a:rPr>
              <a:t>new QUIC protocol</a:t>
            </a:r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 (which is really TCP 2.0 under the hood). </a:t>
            </a:r>
          </a:p>
          <a:p>
            <a:endParaRPr lang="en-US" altLang="zh-CN" sz="2400" dirty="0">
              <a:solidFill>
                <a:srgbClr val="B23215"/>
              </a:solidFill>
              <a:latin typeface="Elena"/>
            </a:endParaRPr>
          </a:p>
          <a:p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To make QUIC easier to deploy, it is run on top of the UDP protocol (which most network devices also support)</a:t>
            </a:r>
          </a:p>
          <a:p>
            <a:endParaRPr lang="en-US" altLang="zh-CN" sz="2400" dirty="0">
              <a:solidFill>
                <a:srgbClr val="B23215"/>
              </a:solidFill>
              <a:latin typeface="Elena"/>
            </a:endParaRPr>
          </a:p>
          <a:p>
            <a:r>
              <a:rPr lang="en-US" altLang="zh-CN" sz="2400" b="0" i="0" dirty="0">
                <a:solidFill>
                  <a:srgbClr val="B23215"/>
                </a:solidFill>
                <a:effectLst/>
                <a:latin typeface="Elena"/>
              </a:rPr>
              <a:t>To make sure it can evolve in the future, it is almost entirely encrypted by default and makes use of a flexible framing mechanism.</a:t>
            </a:r>
            <a:endParaRPr lang="zh-CN" altLang="en-US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9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55485" y="384210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2800" b="1" dirty="0" err="1">
                <a:solidFill>
                  <a:srgbClr val="B23215"/>
                </a:solidFill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池聪哲</a:t>
            </a:r>
            <a:endParaRPr lang="en-US" altLang="zh-CN" sz="2800" b="1" dirty="0">
              <a:solidFill>
                <a:srgbClr val="B2321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606163" y="2659728"/>
            <a:ext cx="98979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01Why HTTP/3 ?</a:t>
            </a:r>
          </a:p>
        </p:txBody>
      </p:sp>
    </p:spTree>
    <p:extLst>
      <p:ext uri="{BB962C8B-B14F-4D97-AF65-F5344CB8AC3E}">
        <p14:creationId xmlns:p14="http://schemas.microsoft.com/office/powerpoint/2010/main" val="248194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Protocol-stack HTTP/2 </a:t>
            </a:r>
            <a:r>
              <a:rPr lang="en-US" altLang="zh-CN" dirty="0" err="1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v.s</a:t>
            </a:r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HTTP/3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A898DDF-325F-4842-BC23-E9FC44008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61" y="1339923"/>
            <a:ext cx="5260986" cy="490763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DC1FF91-F9B3-4EC4-871F-44BAFD3C6DEA}"/>
              </a:ext>
            </a:extLst>
          </p:cNvPr>
          <p:cNvSpPr txBox="1"/>
          <p:nvPr/>
        </p:nvSpPr>
        <p:spPr>
          <a:xfrm>
            <a:off x="218100" y="4767309"/>
            <a:ext cx="4115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Head-of-Line (HOL) blocking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2E5253-05FC-4E54-BC96-D77F6D967CA2}"/>
              </a:ext>
            </a:extLst>
          </p:cNvPr>
          <p:cNvSpPr txBox="1"/>
          <p:nvPr/>
        </p:nvSpPr>
        <p:spPr>
          <a:xfrm>
            <a:off x="9579896" y="5233757"/>
            <a:ext cx="218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Instead of</a:t>
            </a:r>
            <a:r>
              <a:rPr lang="zh-CN" altLang="en-US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F172F7-8E0B-4708-90C9-3DCFAAF1E526}"/>
              </a:ext>
            </a:extLst>
          </p:cNvPr>
          <p:cNvSpPr txBox="1"/>
          <p:nvPr/>
        </p:nvSpPr>
        <p:spPr>
          <a:xfrm>
            <a:off x="218100" y="3987060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Handshake</a:t>
            </a:r>
          </a:p>
        </p:txBody>
      </p:sp>
    </p:spTree>
    <p:extLst>
      <p:ext uri="{BB962C8B-B14F-4D97-AF65-F5344CB8AC3E}">
        <p14:creationId xmlns:p14="http://schemas.microsoft.com/office/powerpoint/2010/main" val="261815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681193" y="2653004"/>
            <a:ext cx="73839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 QUIC</a:t>
            </a:r>
            <a:r>
              <a:rPr lang="en-US" altLang="zh-CN" sz="80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+UDP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97FAB6-ED91-451E-AE32-17861DD14D33}"/>
              </a:ext>
            </a:extLst>
          </p:cNvPr>
          <p:cNvSpPr txBox="1"/>
          <p:nvPr/>
        </p:nvSpPr>
        <p:spPr>
          <a:xfrm>
            <a:off x="8497408" y="3680608"/>
            <a:ext cx="2298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 to deploy</a:t>
            </a: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 QUIC improve TCP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FA0E911-2242-4CDE-A96F-83DCA1F0E2D0}"/>
              </a:ext>
            </a:extLst>
          </p:cNvPr>
          <p:cNvSpPr txBox="1"/>
          <p:nvPr/>
        </p:nvSpPr>
        <p:spPr>
          <a:xfrm>
            <a:off x="529442" y="1570663"/>
            <a:ext cx="71329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1.QUIC deeply integrates with TLS.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2.QUIC supports multiple independent byte streams.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3.QUIC uses connection IDs.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4.QUIC uses frames.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AC48B0-6DA7-4EDF-8A85-CEAF6B0A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20" y="1243122"/>
            <a:ext cx="3850169" cy="304698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47D1FC8-4DCB-4D2C-A32B-595E5B9C3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532" y="3523186"/>
            <a:ext cx="4498568" cy="2632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479297" y="2767280"/>
            <a:ext cx="7233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Analysis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7F048-DD34-4090-99C4-35FD9AA17B14}"/>
              </a:ext>
            </a:extLst>
          </p:cNvPr>
          <p:cNvSpPr txBox="1"/>
          <p:nvPr/>
        </p:nvSpPr>
        <p:spPr>
          <a:xfrm>
            <a:off x="461921" y="413401"/>
            <a:ext cx="166744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altLang="zh-CN" sz="3200" dirty="0">
              <a:solidFill>
                <a:srgbClr val="0D568C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F28BD5E-2BE9-4AD4-BF4F-4FD88AA207B1}"/>
              </a:ext>
            </a:extLst>
          </p:cNvPr>
          <p:cNvSpPr txBox="1"/>
          <p:nvPr/>
        </p:nvSpPr>
        <p:spPr>
          <a:xfrm>
            <a:off x="529442" y="2660828"/>
            <a:ext cx="48762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 is more secure for its users.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QUIC’s connection set-up is faster.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 can evolve more easily.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DFA07-3A88-4594-9C48-B4709A53D023}"/>
              </a:ext>
            </a:extLst>
          </p:cNvPr>
          <p:cNvSpPr txBox="1"/>
          <p:nvPr/>
        </p:nvSpPr>
        <p:spPr>
          <a:xfrm>
            <a:off x="6051178" y="2660828"/>
            <a:ext cx="61049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networks will hesitate to allow QUIC.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 has a higher encryption overhead.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 makes the web more centralized.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3627744-9B6F-4CA5-928A-CB80EC741A05}"/>
              </a:ext>
            </a:extLst>
          </p:cNvPr>
          <p:cNvSpPr txBox="1"/>
          <p:nvPr/>
        </p:nvSpPr>
        <p:spPr>
          <a:xfrm>
            <a:off x="1849812" y="1677667"/>
            <a:ext cx="17203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Advantages</a:t>
            </a:r>
            <a:endParaRPr lang="en-US" altLang="zh-CN" sz="2400" dirty="0">
              <a:solidFill>
                <a:srgbClr val="0D568C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950A57-CB1F-4908-8CB0-AD6E7FD6EA11}"/>
              </a:ext>
            </a:extLst>
          </p:cNvPr>
          <p:cNvSpPr txBox="1"/>
          <p:nvPr/>
        </p:nvSpPr>
        <p:spPr>
          <a:xfrm>
            <a:off x="7562571" y="1677667"/>
            <a:ext cx="2845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Disadvantages</a:t>
            </a:r>
            <a:endParaRPr lang="en-US" altLang="zh-CN" sz="2400" dirty="0">
              <a:solidFill>
                <a:srgbClr val="0D568C"/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479297" y="2767280"/>
            <a:ext cx="7233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Applications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850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C7F048-DD34-4090-99C4-35FD9AA17B14}"/>
              </a:ext>
            </a:extLst>
          </p:cNvPr>
          <p:cNvSpPr txBox="1"/>
          <p:nvPr/>
        </p:nvSpPr>
        <p:spPr>
          <a:xfrm>
            <a:off x="461921" y="413401"/>
            <a:ext cx="228299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Applications</a:t>
            </a:r>
          </a:p>
        </p:txBody>
      </p:sp>
      <p:pic>
        <p:nvPicPr>
          <p:cNvPr id="2052" name="Picture 4" descr="Google Chrome Ícone – Icon - PNG Transparent - Image PNG">
            <a:extLst>
              <a:ext uri="{FF2B5EF4-FFF2-40B4-BE49-F238E27FC236}">
                <a16:creationId xmlns:a16="http://schemas.microsoft.com/office/drawing/2014/main" id="{14A82D12-47BE-4F53-969A-B9E05CD97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53" y="1512735"/>
            <a:ext cx="1598541" cy="159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refox icon 的图像结果">
            <a:extLst>
              <a:ext uri="{FF2B5EF4-FFF2-40B4-BE49-F238E27FC236}">
                <a16:creationId xmlns:a16="http://schemas.microsoft.com/office/drawing/2014/main" id="{4418BA98-7889-4535-901A-2C405907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105" y="1286171"/>
            <a:ext cx="2051668" cy="20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one">
            <a:extLst>
              <a:ext uri="{FF2B5EF4-FFF2-40B4-BE49-F238E27FC236}">
                <a16:creationId xmlns:a16="http://schemas.microsoft.com/office/drawing/2014/main" id="{ABD73AA1-F7CC-449E-89C4-FC7114B1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684" y="1432112"/>
            <a:ext cx="1766328" cy="176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acebook icon 的图像结果">
            <a:extLst>
              <a:ext uri="{FF2B5EF4-FFF2-40B4-BE49-F238E27FC236}">
                <a16:creationId xmlns:a16="http://schemas.microsoft.com/office/drawing/2014/main" id="{00E726EE-6A99-450A-BB92-3C422BB7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97" y="3308145"/>
            <a:ext cx="2285721" cy="228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tube icon 的图像结果">
            <a:extLst>
              <a:ext uri="{FF2B5EF4-FFF2-40B4-BE49-F238E27FC236}">
                <a16:creationId xmlns:a16="http://schemas.microsoft.com/office/drawing/2014/main" id="{D108E36E-B8BA-4E14-B3C1-EED40B601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2" r="22959" b="42828"/>
          <a:stretch/>
        </p:blipFill>
        <p:spPr bwMode="auto">
          <a:xfrm>
            <a:off x="2871026" y="3812058"/>
            <a:ext cx="2163797" cy="135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ilibili icon 的图像结果">
            <a:extLst>
              <a:ext uri="{FF2B5EF4-FFF2-40B4-BE49-F238E27FC236}">
                <a16:creationId xmlns:a16="http://schemas.microsoft.com/office/drawing/2014/main" id="{66BA270B-4130-4678-9128-E1B42B6A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31" y="3659561"/>
            <a:ext cx="1577981" cy="151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nginx icon 的图像结果">
            <a:extLst>
              <a:ext uri="{FF2B5EF4-FFF2-40B4-BE49-F238E27FC236}">
                <a16:creationId xmlns:a16="http://schemas.microsoft.com/office/drawing/2014/main" id="{2B1529C4-D410-49CB-A239-B42D8C337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14218" r="21241" b="10505"/>
          <a:stretch/>
        </p:blipFill>
        <p:spPr bwMode="auto">
          <a:xfrm>
            <a:off x="7666782" y="1377332"/>
            <a:ext cx="2018434" cy="205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phache tomcat icon 的图像结果">
            <a:extLst>
              <a:ext uri="{FF2B5EF4-FFF2-40B4-BE49-F238E27FC236}">
                <a16:creationId xmlns:a16="http://schemas.microsoft.com/office/drawing/2014/main" id="{0BF90C0D-A428-4F9C-9F11-832E3083B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6" t="13201" r="15593" b="37910"/>
          <a:stretch/>
        </p:blipFill>
        <p:spPr bwMode="auto">
          <a:xfrm>
            <a:off x="9489846" y="1526332"/>
            <a:ext cx="2394989" cy="157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LiteSpeed icon 的图像结果">
            <a:extLst>
              <a:ext uri="{FF2B5EF4-FFF2-40B4-BE49-F238E27FC236}">
                <a16:creationId xmlns:a16="http://schemas.microsoft.com/office/drawing/2014/main" id="{6F7741CD-2F7F-4274-87DD-5D58CA068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902" y="3429000"/>
            <a:ext cx="2392193" cy="17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78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410</TotalTime>
  <Words>290</Words>
  <Application>Microsoft Office PowerPoint</Application>
  <PresentationFormat>宽屏</PresentationFormat>
  <Paragraphs>96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Segoe UI</vt:lpstr>
      <vt:lpstr>Nunito</vt:lpstr>
      <vt:lpstr>Lucida Bright</vt:lpstr>
      <vt:lpstr>Elena</vt:lpstr>
      <vt:lpstr>Times New Roman Regular</vt:lpstr>
      <vt:lpstr>Calibri</vt:lpstr>
      <vt:lpstr>等线</vt:lpstr>
      <vt:lpstr>Arial</vt:lpstr>
      <vt:lpstr>Times New Roman</vt:lpstr>
      <vt:lpstr>IdeaWrapperByChunshu</vt:lpstr>
      <vt:lpstr>PowerPoint 演示文稿</vt:lpstr>
      <vt:lpstr>PowerPoint 演示文稿</vt:lpstr>
      <vt:lpstr>Protocol-stack HTTP/2 v.s. HTTP/3</vt:lpstr>
      <vt:lpstr>PowerPoint 演示文稿</vt:lpstr>
      <vt:lpstr>How QUIC improve TCP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cc c</cp:lastModifiedBy>
  <cp:revision>110</cp:revision>
  <dcterms:created xsi:type="dcterms:W3CDTF">2023-04-06T10:08:39Z</dcterms:created>
  <dcterms:modified xsi:type="dcterms:W3CDTF">2024-11-07T11:57:32Z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