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1258" r:id="rId2"/>
    <p:sldId id="256" r:id="rId3"/>
    <p:sldId id="261" r:id="rId4"/>
    <p:sldId id="262" r:id="rId5"/>
    <p:sldId id="263" r:id="rId6"/>
    <p:sldId id="264"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p:scale>
          <a:sx n="66" d="100"/>
          <a:sy n="66" d="100"/>
        </p:scale>
        <p:origin x="5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3582C-CCDF-49AF-B8E4-68F4A09A3D2C}" type="datetimeFigureOut">
              <a:rPr lang="zh-CN" altLang="en-US" smtClean="0"/>
              <a:t>2024/9/29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54F00-C44D-425B-B4E3-60947ECDBAAE}" type="slidenum">
              <a:rPr lang="zh-CN" altLang="en-US" smtClean="0"/>
              <a:t>‹#›</a:t>
            </a:fld>
            <a:endParaRPr lang="zh-CN" altLang="en-US"/>
          </a:p>
        </p:txBody>
      </p:sp>
    </p:spTree>
    <p:extLst>
      <p:ext uri="{BB962C8B-B14F-4D97-AF65-F5344CB8AC3E}">
        <p14:creationId xmlns:p14="http://schemas.microsoft.com/office/powerpoint/2010/main" val="306429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79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C6D01-C1A7-48BD-8278-89B61D548C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D2E62D-E9DB-4220-83D7-E1DF9EAF6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01DFE9B-33CE-4DE8-9F85-EE1674FCE662}"/>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1EF026D2-6A22-4776-8117-2182368B7D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2380D8-4910-4E39-AE74-A528328C07F8}"/>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377650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2E85C-0AA4-4E09-BE17-C1589C53F7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C6654D-95CC-4E76-A60E-FF2AC777A2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75B924-09E0-4AE9-9B3F-753290587E75}"/>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418BEFC5-8430-4F70-A6A6-A2C3D8CED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2B0FE5-4B90-408F-B890-36FFC2BEB49B}"/>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243668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616B45-9D89-434E-9727-7BF400CCB8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ADA8C0-435F-4D1C-9E68-08E56E8954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E19240-712B-4DEA-BD5C-B09D941F5A12}"/>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E1D21247-3F34-4335-A812-024093C692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0A3671-1F14-41C8-928D-88FA624DC40B}"/>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353769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4EE65-F3FB-439C-AE33-4776DBC150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967DBD-BE2D-496C-906D-6A5A4B80F2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62BE45-DE47-461F-AAE8-1ACDF70C642F}"/>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081E5C66-34EE-42F0-A3BC-07E4B013D5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B8BC1E-59ED-44CD-8D4D-B6AF215913B9}"/>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377813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9A600-CB89-4724-8FAA-048E8E62A8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C76366-4D21-466F-B404-09DF6DE7A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E2472E-E27E-46A9-9A58-C46041EE86B2}"/>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12F13265-93F0-4B77-B258-72DA4BEDD7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DE3BB-9E98-4A7E-A92D-CF0C47524966}"/>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320203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6BD9E-FC3F-422F-9812-9E09919532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4DC519-DC62-4CA5-BC55-6317304732F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307E565-584B-43B0-A1A8-907F9D995D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E1248B-1FF3-49FF-83FF-5E97C26A77DB}"/>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F97C32DB-84B0-417F-9A7C-65540CA8B4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869D33-621D-4D8D-81A1-A449C3974934}"/>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92934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95C93-D7E5-41BD-A603-32F41AD0A4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7686EA9-EBB4-459D-B05C-756F9E4A3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EC470C5-13A6-495F-805F-A211280574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35B594B-FCBA-4BEF-8544-6994B5BA48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A881C3-0522-4198-A22C-F25888693E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8ADEE58-F9B9-4004-AACF-837140EC9F62}"/>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8" name="页脚占位符 7">
            <a:extLst>
              <a:ext uri="{FF2B5EF4-FFF2-40B4-BE49-F238E27FC236}">
                <a16:creationId xmlns:a16="http://schemas.microsoft.com/office/drawing/2014/main" id="{0D062CE1-F7A3-4B0F-949B-0C2D20B199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9BE6E8-7902-4BF0-9ABA-71DF4DEAAE57}"/>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81718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57D82-10F4-452B-82E9-13E0496AE6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5258EC-89AF-43F0-9889-FE671227D020}"/>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4" name="页脚占位符 3">
            <a:extLst>
              <a:ext uri="{FF2B5EF4-FFF2-40B4-BE49-F238E27FC236}">
                <a16:creationId xmlns:a16="http://schemas.microsoft.com/office/drawing/2014/main" id="{D20998B6-865E-4487-99EC-4EFA973107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EA1BED-395C-4FA1-B438-E26DCB93F012}"/>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3809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8EC3C7-031C-4764-9270-BA504F1EB001}"/>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3" name="页脚占位符 2">
            <a:extLst>
              <a:ext uri="{FF2B5EF4-FFF2-40B4-BE49-F238E27FC236}">
                <a16:creationId xmlns:a16="http://schemas.microsoft.com/office/drawing/2014/main" id="{5C568639-16FB-431D-874F-DB963A6806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CA0D0C-529C-4778-ADD2-1F9D41BDA044}"/>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26943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7C7AE-1D53-4662-A352-F79F7F550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9B2119-0B84-4443-A3ED-96750D85C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51EDE7A-71B4-458B-A4AF-ED449A560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F6B2D4-2415-497A-B8D8-8345E8DACA1F}"/>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7449ECFC-F1FC-4334-B557-1293FB14EE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9AFD5-D998-4CF4-9B28-296FD7E8B49C}"/>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418731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A14D1-BF0C-44FE-9875-49ACE85C8C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5972B-BDC1-4E47-8975-DBFC6FCE4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BB1B4E-3DC3-4DBA-983D-A7DC81921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10F09B-B1EA-4D35-B1AC-BE9F240D5A27}"/>
              </a:ext>
            </a:extLst>
          </p:cNvPr>
          <p:cNvSpPr>
            <a:spLocks noGrp="1"/>
          </p:cNvSpPr>
          <p:nvPr>
            <p:ph type="dt" sz="half" idx="10"/>
          </p:nvPr>
        </p:nvSpPr>
        <p:spPr/>
        <p:txBody>
          <a:bodyPr/>
          <a:lstStyle/>
          <a:p>
            <a:fld id="{E9A940CA-D06B-4934-964B-9267CC11F545}"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15C23AF9-E97B-4E09-85C2-7BD4D10D67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BBE4C7-456A-4D96-80B5-8A07A4E0F871}"/>
              </a:ext>
            </a:extLst>
          </p:cNvPr>
          <p:cNvSpPr>
            <a:spLocks noGrp="1"/>
          </p:cNvSpPr>
          <p:nvPr>
            <p:ph type="sldNum" sz="quarter" idx="12"/>
          </p:nvPr>
        </p:nvSpPr>
        <p:spPr/>
        <p:txBody>
          <a:body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219523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A99B93-2C70-4BA4-BE60-606F40EF9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71A877-444F-4165-BDD0-2C82E8758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73D038-C7B7-404E-859A-B0842423C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940CA-D06B-4934-964B-9267CC11F54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79AAD78B-7104-4305-BCEA-63B87C12D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A79083-3D90-47B8-A1ED-69363DDA9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E016D-3BB4-44CF-AEE5-DD93947CCCCD}" type="slidenum">
              <a:rPr lang="zh-CN" altLang="en-US" smtClean="0"/>
              <a:t>‹#›</a:t>
            </a:fld>
            <a:endParaRPr lang="zh-CN" altLang="en-US"/>
          </a:p>
        </p:txBody>
      </p:sp>
    </p:spTree>
    <p:extLst>
      <p:ext uri="{BB962C8B-B14F-4D97-AF65-F5344CB8AC3E}">
        <p14:creationId xmlns:p14="http://schemas.microsoft.com/office/powerpoint/2010/main" val="260769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244222"/>
            <a:ext cx="10515600" cy="894622"/>
          </a:xfrm>
        </p:spPr>
        <p:txBody>
          <a:bodyPr/>
          <a:lstStyle/>
          <a:p>
            <a:r>
              <a:rPr lang="en-US" altLang="ko-KR" dirty="0">
                <a:latin typeface="apple"/>
                <a:ea typeface="굴림" pitchFamily="34" charset="-127"/>
              </a:rPr>
              <a:t>Homework for all</a:t>
            </a:r>
            <a:endParaRPr lang="en-US" dirty="0">
              <a:latin typeface="apple"/>
            </a:endParaRPr>
          </a:p>
        </p:txBody>
      </p:sp>
      <p:sp>
        <p:nvSpPr>
          <p:cNvPr id="189" name="Rectangle 3">
            <a:extLst>
              <a:ext uri="{FF2B5EF4-FFF2-40B4-BE49-F238E27FC236}">
                <a16:creationId xmlns:a16="http://schemas.microsoft.com/office/drawing/2014/main" id="{17C01842-A8D9-3947-BFAD-E29BD4964F34}"/>
              </a:ext>
            </a:extLst>
          </p:cNvPr>
          <p:cNvSpPr txBox="1">
            <a:spLocks noChangeArrowheads="1"/>
          </p:cNvSpPr>
          <p:nvPr/>
        </p:nvSpPr>
        <p:spPr>
          <a:xfrm>
            <a:off x="536099" y="1009601"/>
            <a:ext cx="4938590" cy="19381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marR="0" lvl="0" indent="-231775" algn="l" defTabSz="914400" rtl="0" eaLnBrk="1" fontAlgn="auto" latinLnBrk="0" hangingPunct="1">
              <a:lnSpc>
                <a:spcPct val="90000"/>
              </a:lnSpc>
              <a:spcBef>
                <a:spcPts val="600"/>
              </a:spcBef>
              <a:spcAft>
                <a:spcPts val="0"/>
              </a:spcAft>
              <a:buClr>
                <a:srgbClr val="0000A3"/>
              </a:buClr>
              <a:buSzPct val="75000"/>
              <a:buFont typeface="Wingdings" pitchFamily="2" charset="2"/>
              <a:buNone/>
              <a:tabLst>
                <a:tab pos="566738" algn="l"/>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a:t>
            </a:r>
          </a:p>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tab pos="566738" algn="l"/>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 Gb/s link</a:t>
            </a:r>
          </a:p>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tab pos="566738" algn="l"/>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each user: </a:t>
            </a:r>
          </a:p>
          <a:p>
            <a:pPr marL="514350" marR="0" lvl="1" indent="-217488" algn="l" defTabSz="914400" rtl="0" eaLnBrk="1" fontAlgn="auto" latinLnBrk="0" hangingPunct="1">
              <a:lnSpc>
                <a:spcPct val="90000"/>
              </a:lnSpc>
              <a:spcBef>
                <a:spcPts val="600"/>
              </a:spcBef>
              <a:spcAft>
                <a:spcPts val="0"/>
              </a:spcAft>
              <a:buClr>
                <a:srgbClr val="0000A8"/>
              </a:buClr>
              <a:buSzTx/>
              <a:buFontTx/>
              <a:buChar char="•"/>
              <a:tabLst>
                <a:tab pos="566738" algn="l"/>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100 Mb/s when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“active”</a:t>
            </a:r>
          </a:p>
          <a:p>
            <a:pPr marL="514350" marR="0" lvl="1" indent="-217488" algn="l" defTabSz="914400" rtl="0" eaLnBrk="1" fontAlgn="auto" latinLnBrk="0" hangingPunct="1">
              <a:lnSpc>
                <a:spcPct val="90000"/>
              </a:lnSpc>
              <a:spcBef>
                <a:spcPts val="600"/>
              </a:spcBef>
              <a:spcAft>
                <a:spcPts val="0"/>
              </a:spcAft>
              <a:buClr>
                <a:srgbClr val="0000A8"/>
              </a:buClr>
              <a:buSzTx/>
              <a:buFontTx/>
              <a:buChar char="•"/>
              <a:tabLst>
                <a:tab pos="566738" algn="l"/>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active </a:t>
            </a:r>
            <a:r>
              <a:rPr kumimoji="0" lang="en-US" altLang="en-US" sz="2000" b="0" i="0" u="none" strike="noStrike" kern="1200" cap="none" spc="0" normalizeH="0" baseline="0" noProof="0" dirty="0">
                <a:ln>
                  <a:noFill/>
                </a:ln>
                <a:solidFill>
                  <a:schemeClr val="accent1"/>
                </a:solidFill>
                <a:effectLst/>
                <a:uLnTx/>
                <a:uFillTx/>
                <a:latin typeface="Calibri" panose="020F0502020204030204"/>
                <a:ea typeface="Arial" panose="020B0604020202020204" pitchFamily="34" charset="0"/>
                <a:cs typeface="+mn-cs"/>
              </a:rPr>
              <a:t>10%</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of time</a:t>
            </a:r>
          </a:p>
          <a:p>
            <a:pPr marL="566738" marR="0" lvl="1" indent="-2190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tab pos="566738" algn="l"/>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231775" marR="0" lvl="0" indent="-2317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tab pos="566738" algn="l"/>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90" name="Rectangle 4">
            <a:extLst>
              <a:ext uri="{FF2B5EF4-FFF2-40B4-BE49-F238E27FC236}">
                <a16:creationId xmlns:a16="http://schemas.microsoft.com/office/drawing/2014/main" id="{7C386600-7D5F-2A48-8322-A74286FEE874}"/>
              </a:ext>
            </a:extLst>
          </p:cNvPr>
          <p:cNvSpPr txBox="1">
            <a:spLocks noChangeArrowheads="1"/>
          </p:cNvSpPr>
          <p:nvPr/>
        </p:nvSpPr>
        <p:spPr>
          <a:xfrm>
            <a:off x="349534" y="2784742"/>
            <a:ext cx="11085095" cy="6096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many users can use this network under circuit-switching and packet switching?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BDCB3388-63D6-E94D-A6AC-103823FF44D9}"/>
              </a:ext>
            </a:extLst>
          </p:cNvPr>
          <p:cNvGrpSpPr/>
          <p:nvPr/>
        </p:nvGrpSpPr>
        <p:grpSpPr>
          <a:xfrm>
            <a:off x="3634604" y="1027086"/>
            <a:ext cx="4284372" cy="1665011"/>
            <a:chOff x="6463839" y="2201136"/>
            <a:chExt cx="5112300" cy="2005013"/>
          </a:xfrm>
        </p:grpSpPr>
        <p:sp>
          <p:nvSpPr>
            <p:cNvPr id="191" name="Line 15">
              <a:extLst>
                <a:ext uri="{FF2B5EF4-FFF2-40B4-BE49-F238E27FC236}">
                  <a16:creationId xmlns:a16="http://schemas.microsoft.com/office/drawing/2014/main" id="{8D3CAF60-F994-A546-AAAD-47571FD48260}"/>
                </a:ext>
              </a:extLst>
            </p:cNvPr>
            <p:cNvSpPr>
              <a:spLocks noChangeShapeType="1"/>
            </p:cNvSpPr>
            <p:nvPr/>
          </p:nvSpPr>
          <p:spPr bwMode="auto">
            <a:xfrm>
              <a:off x="7197264" y="2684966"/>
              <a:ext cx="838200" cy="4572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2" name="Line 16">
              <a:extLst>
                <a:ext uri="{FF2B5EF4-FFF2-40B4-BE49-F238E27FC236}">
                  <a16:creationId xmlns:a16="http://schemas.microsoft.com/office/drawing/2014/main" id="{DAFDB301-9C22-7E40-AB5C-B1019D11D067}"/>
                </a:ext>
              </a:extLst>
            </p:cNvPr>
            <p:cNvSpPr>
              <a:spLocks noChangeShapeType="1"/>
            </p:cNvSpPr>
            <p:nvPr/>
          </p:nvSpPr>
          <p:spPr bwMode="auto">
            <a:xfrm>
              <a:off x="8027887" y="3142166"/>
              <a:ext cx="2038350" cy="0"/>
            </a:xfrm>
            <a:prstGeom prst="line">
              <a:avLst/>
            </a:prstGeom>
            <a:noFill/>
            <a:ln w="28575">
              <a:solidFill>
                <a:srgbClr val="0000A8"/>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3" name="Line 17">
              <a:extLst>
                <a:ext uri="{FF2B5EF4-FFF2-40B4-BE49-F238E27FC236}">
                  <a16:creationId xmlns:a16="http://schemas.microsoft.com/office/drawing/2014/main" id="{08D96691-67D0-164A-8B20-0A8F49D82B52}"/>
                </a:ext>
              </a:extLst>
            </p:cNvPr>
            <p:cNvSpPr>
              <a:spLocks noChangeShapeType="1"/>
            </p:cNvSpPr>
            <p:nvPr/>
          </p:nvSpPr>
          <p:spPr bwMode="auto">
            <a:xfrm>
              <a:off x="8027887" y="3317507"/>
              <a:ext cx="2038350" cy="0"/>
            </a:xfrm>
            <a:prstGeom prst="line">
              <a:avLst/>
            </a:prstGeom>
            <a:noFill/>
            <a:ln w="28575">
              <a:solidFill>
                <a:srgbClr val="0000A8"/>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4" name="Line 18">
              <a:extLst>
                <a:ext uri="{FF2B5EF4-FFF2-40B4-BE49-F238E27FC236}">
                  <a16:creationId xmlns:a16="http://schemas.microsoft.com/office/drawing/2014/main" id="{5E60CA0C-29AD-554D-BDE3-8F41053E47D4}"/>
                </a:ext>
              </a:extLst>
            </p:cNvPr>
            <p:cNvSpPr>
              <a:spLocks noChangeShapeType="1"/>
            </p:cNvSpPr>
            <p:nvPr/>
          </p:nvSpPr>
          <p:spPr bwMode="auto">
            <a:xfrm flipV="1">
              <a:off x="7273464" y="3317507"/>
              <a:ext cx="761999" cy="609599"/>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Text Box 19">
              <a:extLst>
                <a:ext uri="{FF2B5EF4-FFF2-40B4-BE49-F238E27FC236}">
                  <a16:creationId xmlns:a16="http://schemas.microsoft.com/office/drawing/2014/main" id="{4727766D-8865-024A-9422-01733ADE9C9C}"/>
                </a:ext>
              </a:extLst>
            </p:cNvPr>
            <p:cNvSpPr txBox="1">
              <a:spLocks noChangeArrowheads="1"/>
            </p:cNvSpPr>
            <p:nvPr/>
          </p:nvSpPr>
          <p:spPr bwMode="auto">
            <a:xfrm>
              <a:off x="6979492" y="2909443"/>
              <a:ext cx="876970" cy="68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a:r>
              <a:r>
                <a:rPr kumimoji="0" lang="en-US" altLang="en-US" sz="1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users</a:t>
              </a:r>
            </a:p>
          </p:txBody>
        </p:sp>
        <p:sp>
          <p:nvSpPr>
            <p:cNvPr id="196" name="Text Box 20">
              <a:extLst>
                <a:ext uri="{FF2B5EF4-FFF2-40B4-BE49-F238E27FC236}">
                  <a16:creationId xmlns:a16="http://schemas.microsoft.com/office/drawing/2014/main" id="{02F193D8-1895-D243-9C9D-86059DDF4050}"/>
                </a:ext>
              </a:extLst>
            </p:cNvPr>
            <p:cNvSpPr txBox="1">
              <a:spLocks noChangeArrowheads="1"/>
            </p:cNvSpPr>
            <p:nvPr/>
          </p:nvSpPr>
          <p:spPr bwMode="auto">
            <a:xfrm>
              <a:off x="10245005" y="3251831"/>
              <a:ext cx="1331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 Gbps link</a:t>
              </a:r>
            </a:p>
          </p:txBody>
        </p:sp>
        <p:sp>
          <p:nvSpPr>
            <p:cNvPr id="197" name="Line 47">
              <a:extLst>
                <a:ext uri="{FF2B5EF4-FFF2-40B4-BE49-F238E27FC236}">
                  <a16:creationId xmlns:a16="http://schemas.microsoft.com/office/drawing/2014/main" id="{562BF16C-2907-8C4D-B28F-D8B95C2C2340}"/>
                </a:ext>
              </a:extLst>
            </p:cNvPr>
            <p:cNvSpPr>
              <a:spLocks noChangeShapeType="1"/>
            </p:cNvSpPr>
            <p:nvPr/>
          </p:nvSpPr>
          <p:spPr bwMode="auto">
            <a:xfrm>
              <a:off x="9308639" y="3234599"/>
              <a:ext cx="14097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1" name="Text Box 34">
              <a:extLst>
                <a:ext uri="{FF2B5EF4-FFF2-40B4-BE49-F238E27FC236}">
                  <a16:creationId xmlns:a16="http://schemas.microsoft.com/office/drawing/2014/main" id="{C6727030-4F85-B845-B014-77B365B7FD45}"/>
                </a:ext>
              </a:extLst>
            </p:cNvPr>
            <p:cNvSpPr txBox="1">
              <a:spLocks noChangeArrowheads="1"/>
            </p:cNvSpPr>
            <p:nvPr/>
          </p:nvSpPr>
          <p:spPr bwMode="auto">
            <a:xfrm rot="5273514">
              <a:off x="6621034" y="2903648"/>
              <a:ext cx="73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grpSp>
          <p:nvGrpSpPr>
            <p:cNvPr id="202" name="Group 37">
              <a:extLst>
                <a:ext uri="{FF2B5EF4-FFF2-40B4-BE49-F238E27FC236}">
                  <a16:creationId xmlns:a16="http://schemas.microsoft.com/office/drawing/2014/main" id="{FC6117E2-B5D0-3248-96A0-171CEAC333D8}"/>
                </a:ext>
              </a:extLst>
            </p:cNvPr>
            <p:cNvGrpSpPr>
              <a:grpSpLocks/>
            </p:cNvGrpSpPr>
            <p:nvPr/>
          </p:nvGrpSpPr>
          <p:grpSpPr bwMode="auto">
            <a:xfrm>
              <a:off x="6463839" y="2201136"/>
              <a:ext cx="779462" cy="679450"/>
              <a:chOff x="-44" y="1473"/>
              <a:chExt cx="981" cy="1105"/>
            </a:xfrm>
          </p:grpSpPr>
          <p:pic>
            <p:nvPicPr>
              <p:cNvPr id="203" name="Picture 38" descr="desktop_computer_stylized_medium">
                <a:extLst>
                  <a:ext uri="{FF2B5EF4-FFF2-40B4-BE49-F238E27FC236}">
                    <a16:creationId xmlns:a16="http://schemas.microsoft.com/office/drawing/2014/main" id="{02935161-CCBE-2A48-BC18-CA296B258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39">
                <a:extLst>
                  <a:ext uri="{FF2B5EF4-FFF2-40B4-BE49-F238E27FC236}">
                    <a16:creationId xmlns:a16="http://schemas.microsoft.com/office/drawing/2014/main" id="{5B7E3C12-D98B-2E49-A821-F85CB5D7880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40">
              <a:extLst>
                <a:ext uri="{FF2B5EF4-FFF2-40B4-BE49-F238E27FC236}">
                  <a16:creationId xmlns:a16="http://schemas.microsoft.com/office/drawing/2014/main" id="{0E3BE850-C184-E14C-9842-3CBC3C7E1737}"/>
                </a:ext>
              </a:extLst>
            </p:cNvPr>
            <p:cNvGrpSpPr>
              <a:grpSpLocks/>
            </p:cNvGrpSpPr>
            <p:nvPr/>
          </p:nvGrpSpPr>
          <p:grpSpPr bwMode="auto">
            <a:xfrm>
              <a:off x="6468601" y="3526699"/>
              <a:ext cx="779463" cy="679450"/>
              <a:chOff x="-44" y="1473"/>
              <a:chExt cx="981" cy="1105"/>
            </a:xfrm>
          </p:grpSpPr>
          <p:pic>
            <p:nvPicPr>
              <p:cNvPr id="206" name="Picture 41" descr="desktop_computer_stylized_medium">
                <a:extLst>
                  <a:ext uri="{FF2B5EF4-FFF2-40B4-BE49-F238E27FC236}">
                    <a16:creationId xmlns:a16="http://schemas.microsoft.com/office/drawing/2014/main" id="{34A00C7E-9612-B241-9898-B49B514E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42">
                <a:extLst>
                  <a:ext uri="{FF2B5EF4-FFF2-40B4-BE49-F238E27FC236}">
                    <a16:creationId xmlns:a16="http://schemas.microsoft.com/office/drawing/2014/main" id="{02AA78CC-14BC-8743-BD3C-4017C62F7EA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9" name="Group 208">
              <a:extLst>
                <a:ext uri="{FF2B5EF4-FFF2-40B4-BE49-F238E27FC236}">
                  <a16:creationId xmlns:a16="http://schemas.microsoft.com/office/drawing/2014/main" id="{4B3A0818-19B8-9E49-8541-BB1E767B23AC}"/>
                </a:ext>
              </a:extLst>
            </p:cNvPr>
            <p:cNvGrpSpPr/>
            <p:nvPr/>
          </p:nvGrpSpPr>
          <p:grpSpPr>
            <a:xfrm>
              <a:off x="8273141" y="2958864"/>
              <a:ext cx="1158784" cy="572412"/>
              <a:chOff x="7493876" y="2774731"/>
              <a:chExt cx="1481958" cy="894622"/>
            </a:xfrm>
          </p:grpSpPr>
          <p:sp>
            <p:nvSpPr>
              <p:cNvPr id="210" name="Freeform 209">
                <a:extLst>
                  <a:ext uri="{FF2B5EF4-FFF2-40B4-BE49-F238E27FC236}">
                    <a16:creationId xmlns:a16="http://schemas.microsoft.com/office/drawing/2014/main" id="{CF8F931D-76DE-FE49-9C97-0EB9F8B3CE9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9BACE013-EB36-8F4C-858D-8A49A2D9AB1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CAA52B1D-D65D-CA48-9107-33F16F5843B3}"/>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AA4C5BCE-82B8-0048-8448-58CACF31A5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58CE4538-1F7C-F447-B65D-F903F168741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BD10D606-81D5-2A4F-98EC-DD366D0D485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91356B23-1026-5749-BCDE-A884E53177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32" name="Rectangle 3">
            <a:extLst>
              <a:ext uri="{FF2B5EF4-FFF2-40B4-BE49-F238E27FC236}">
                <a16:creationId xmlns:a16="http://schemas.microsoft.com/office/drawing/2014/main" id="{8C03B010-69E6-1B42-A828-F93C63189906}"/>
              </a:ext>
            </a:extLst>
          </p:cNvPr>
          <p:cNvSpPr txBox="1">
            <a:spLocks noChangeArrowheads="1"/>
          </p:cNvSpPr>
          <p:nvPr/>
        </p:nvSpPr>
        <p:spPr>
          <a:xfrm>
            <a:off x="474744" y="2787635"/>
            <a:ext cx="4938590" cy="9642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6738" marR="0" lvl="1" indent="-2190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tab pos="566738" algn="l"/>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231775" marR="0" lvl="0" indent="-2317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tab pos="566738" algn="l"/>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circuit-switching: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10 users</a:t>
            </a:r>
          </a:p>
          <a:p>
            <a:pPr marL="231775" marR="0" lvl="0" indent="-2317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tab pos="566738" algn="l"/>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3" name="Group 2">
            <a:extLst>
              <a:ext uri="{FF2B5EF4-FFF2-40B4-BE49-F238E27FC236}">
                <a16:creationId xmlns:a16="http://schemas.microsoft.com/office/drawing/2014/main" id="{4B5DB36C-372C-7849-A383-A0D110333457}"/>
              </a:ext>
            </a:extLst>
          </p:cNvPr>
          <p:cNvGrpSpPr/>
          <p:nvPr/>
        </p:nvGrpSpPr>
        <p:grpSpPr>
          <a:xfrm>
            <a:off x="474744" y="3147572"/>
            <a:ext cx="10105057" cy="1457402"/>
            <a:chOff x="510399" y="2652264"/>
            <a:chExt cx="10105057" cy="1457402"/>
          </a:xfrm>
        </p:grpSpPr>
        <p:sp>
          <p:nvSpPr>
            <p:cNvPr id="199" name="Text Box 48">
              <a:extLst>
                <a:ext uri="{FF2B5EF4-FFF2-40B4-BE49-F238E27FC236}">
                  <a16:creationId xmlns:a16="http://schemas.microsoft.com/office/drawing/2014/main" id="{9E10FA5A-2003-7947-A8C2-B7FD6785FCA5}"/>
                </a:ext>
              </a:extLst>
            </p:cNvPr>
            <p:cNvSpPr txBox="1">
              <a:spLocks noChangeArrowheads="1"/>
            </p:cNvSpPr>
            <p:nvPr/>
          </p:nvSpPr>
          <p:spPr bwMode="auto">
            <a:xfrm>
              <a:off x="5670388" y="2713623"/>
              <a:ext cx="494506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how did we get value 0.0004?</a:t>
              </a:r>
            </a:p>
          </p:txBody>
        </p:sp>
        <p:sp>
          <p:nvSpPr>
            <p:cNvPr id="33" name="Rectangle 3">
              <a:extLst>
                <a:ext uri="{FF2B5EF4-FFF2-40B4-BE49-F238E27FC236}">
                  <a16:creationId xmlns:a16="http://schemas.microsoft.com/office/drawing/2014/main" id="{0E79ECB0-50CE-C240-AF72-D00F85143460}"/>
                </a:ext>
              </a:extLst>
            </p:cNvPr>
            <p:cNvSpPr txBox="1">
              <a:spLocks noChangeArrowheads="1"/>
            </p:cNvSpPr>
            <p:nvPr/>
          </p:nvSpPr>
          <p:spPr>
            <a:xfrm>
              <a:off x="510399" y="2652264"/>
              <a:ext cx="4938590" cy="1457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6738" marR="0" lvl="1" indent="-2190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tab pos="566738" algn="l"/>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231775" marR="0" lvl="0" indent="-2317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tab pos="566738" algn="l"/>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packet switching: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with 35 users, probability &gt; 10 active at same time is less than .0004 *</a:t>
              </a:r>
            </a:p>
            <a:p>
              <a:pPr marL="231775" marR="0" lvl="0" indent="-2317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tab pos="566738" algn="l"/>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35" name="Slide Number Placeholder 5">
            <a:extLst>
              <a:ext uri="{FF2B5EF4-FFF2-40B4-BE49-F238E27FC236}">
                <a16:creationId xmlns:a16="http://schemas.microsoft.com/office/drawing/2014/main" id="{541D33C7-A4DC-934F-8A9A-8D848D2D5A3C}"/>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a:t>
            </a:fld>
            <a:endParaRPr lang="en-US" dirty="0"/>
          </a:p>
        </p:txBody>
      </p:sp>
      <mc:AlternateContent xmlns:mc="http://schemas.openxmlformats.org/markup-compatibility/2006">
        <mc:Choice xmlns:a14="http://schemas.microsoft.com/office/drawing/2010/main" Requires="a14">
          <p:sp>
            <p:nvSpPr>
              <p:cNvPr id="37" name="Text Box 48">
                <a:extLst>
                  <a:ext uri="{FF2B5EF4-FFF2-40B4-BE49-F238E27FC236}">
                    <a16:creationId xmlns:a16="http://schemas.microsoft.com/office/drawing/2014/main" id="{607A9D98-6438-4FE6-B485-C0F299DDA057}"/>
                  </a:ext>
                </a:extLst>
              </p:cNvPr>
              <p:cNvSpPr txBox="1">
                <a:spLocks noChangeArrowheads="1"/>
              </p:cNvSpPr>
              <p:nvPr/>
            </p:nvSpPr>
            <p:spPr bwMode="auto">
              <a:xfrm>
                <a:off x="536098" y="4587766"/>
                <a:ext cx="9772559" cy="28334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1"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rPr>
                  <a:t>A:suppose that X is the event that stand the active user number</a:t>
                </a:r>
              </a:p>
              <a:p>
                <a:pPr>
                  <a:lnSpc>
                    <a:spcPct val="130000"/>
                  </a:lnSpc>
                  <a:spcAft>
                    <a:spcPts val="600"/>
                  </a:spcAft>
                </a:pPr>
                <a:r>
                  <a:rPr kumimoji="0" lang="en-US" altLang="en-US" sz="2800" b="0" i="1"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rPr>
                  <a:t> P{X</a:t>
                </a:r>
                <a:r>
                  <a:rPr kumimoji="0" lang="zh-CN" altLang="en-US" sz="2800" b="0" i="1"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rPr>
                  <a:t>≥</a:t>
                </a:r>
                <a:r>
                  <a:rPr kumimoji="0" lang="en-US" altLang="zh-CN" sz="2800" b="0" i="1"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rPr>
                  <a:t>10</a:t>
                </a:r>
                <a:r>
                  <a:rPr kumimoji="0" lang="en-US" altLang="en-US" sz="2800" b="0" i="1"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rPr>
                  <a:t>}=1-</a:t>
                </a:r>
                <a:r>
                  <a:rPr kumimoji="0" lang="en-US" altLang="zh-CN" sz="2800" b="0" i="1"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rPr>
                  <a:t>P{X&lt;10}=1-</a:t>
                </a:r>
                <a:r>
                  <a:rPr lang="zh-CN" altLang="en-US" sz="2800" dirty="0">
                    <a:solidFill>
                      <a:schemeClr val="accent1"/>
                    </a:solidFill>
                  </a:rPr>
                  <a:t>（</a:t>
                </a:r>
                <a14:m>
                  <m:oMath xmlns:m="http://schemas.openxmlformats.org/officeDocument/2006/math">
                    <m:sSubSup>
                      <m:sSubSupPr>
                        <m:ctrlPr>
                          <a:rPr lang="en-US" altLang="zh-CN" sz="2800" i="1" dirty="0">
                            <a:solidFill>
                              <a:schemeClr val="accent1"/>
                            </a:solidFill>
                            <a:latin typeface="Cambria Math" panose="02040503050406030204" pitchFamily="18" charset="0"/>
                            <a:ea typeface="Cambria Math" panose="02040503050406030204" pitchFamily="18" charset="0"/>
                          </a:rPr>
                        </m:ctrlPr>
                      </m:sSubSupPr>
                      <m:e>
                        <m:r>
                          <a:rPr lang="en-US" altLang="zh-CN" sz="2800" i="1" dirty="0">
                            <a:solidFill>
                              <a:schemeClr val="accent1"/>
                            </a:solidFill>
                            <a:latin typeface="Cambria Math" panose="02040503050406030204" pitchFamily="18" charset="0"/>
                            <a:ea typeface="Cambria Math" panose="02040503050406030204" pitchFamily="18" charset="0"/>
                          </a:rPr>
                          <m:t>𝐶</m:t>
                        </m:r>
                      </m:e>
                      <m:sub>
                        <m:r>
                          <a:rPr lang="en-US" altLang="zh-CN" sz="2800" i="1" dirty="0">
                            <a:solidFill>
                              <a:schemeClr val="accent1"/>
                            </a:solidFill>
                            <a:latin typeface="Cambria Math" panose="02040503050406030204" pitchFamily="18" charset="0"/>
                            <a:ea typeface="Cambria Math" panose="02040503050406030204" pitchFamily="18" charset="0"/>
                          </a:rPr>
                          <m:t>35</m:t>
                        </m:r>
                      </m:sub>
                      <m:sup>
                        <m:r>
                          <a:rPr lang="en-US" altLang="zh-CN" sz="2800" i="1" dirty="0">
                            <a:solidFill>
                              <a:schemeClr val="accent1"/>
                            </a:solidFill>
                            <a:latin typeface="Cambria Math" panose="02040503050406030204" pitchFamily="18" charset="0"/>
                            <a:ea typeface="Cambria Math" panose="02040503050406030204" pitchFamily="18" charset="0"/>
                          </a:rPr>
                          <m:t>0</m:t>
                        </m:r>
                      </m:sup>
                    </m:sSubSup>
                    <m:r>
                      <a:rPr lang="en-US" altLang="zh-CN" sz="2800" i="1" dirty="0">
                        <a:solidFill>
                          <a:schemeClr val="accent1"/>
                        </a:solidFill>
                        <a:latin typeface="Cambria Math" panose="02040503050406030204" pitchFamily="18" charset="0"/>
                        <a:ea typeface="Cambria Math" panose="02040503050406030204" pitchFamily="18" charset="0"/>
                      </a:rPr>
                      <m:t>∗</m:t>
                    </m:r>
                    <m:sSup>
                      <m:sSupPr>
                        <m:ctrlPr>
                          <a:rPr lang="en-US" altLang="zh-CN" sz="2800" i="1" dirty="0">
                            <a:solidFill>
                              <a:schemeClr val="accent1"/>
                            </a:solidFill>
                            <a:latin typeface="Cambria Math" panose="02040503050406030204" pitchFamily="18" charset="0"/>
                            <a:ea typeface="Cambria Math" panose="02040503050406030204" pitchFamily="18" charset="0"/>
                          </a:rPr>
                        </m:ctrlPr>
                      </m:sSupPr>
                      <m:e>
                        <m:r>
                          <a:rPr lang="en-US" altLang="zh-CN" sz="2800" i="1" dirty="0">
                            <a:solidFill>
                              <a:schemeClr val="accent1"/>
                            </a:solidFill>
                            <a:latin typeface="Cambria Math" panose="02040503050406030204" pitchFamily="18" charset="0"/>
                            <a:ea typeface="Cambria Math" panose="02040503050406030204" pitchFamily="18" charset="0"/>
                          </a:rPr>
                          <m:t>0.1</m:t>
                        </m:r>
                      </m:e>
                      <m:sup>
                        <m:r>
                          <a:rPr lang="en-US" altLang="zh-CN" sz="2800" i="1" dirty="0">
                            <a:solidFill>
                              <a:schemeClr val="accent1"/>
                            </a:solidFill>
                            <a:latin typeface="Cambria Math" panose="02040503050406030204" pitchFamily="18" charset="0"/>
                            <a:ea typeface="Cambria Math" panose="02040503050406030204" pitchFamily="18" charset="0"/>
                          </a:rPr>
                          <m:t>0</m:t>
                        </m:r>
                      </m:sup>
                    </m:sSup>
                    <m:r>
                      <a:rPr lang="en-US" altLang="zh-CN" sz="2800" i="1" dirty="0">
                        <a:solidFill>
                          <a:schemeClr val="accent1"/>
                        </a:solidFill>
                        <a:latin typeface="Cambria Math" panose="02040503050406030204" pitchFamily="18" charset="0"/>
                        <a:ea typeface="Cambria Math" panose="02040503050406030204" pitchFamily="18" charset="0"/>
                      </a:rPr>
                      <m:t>∗</m:t>
                    </m:r>
                    <m:sSup>
                      <m:sSupPr>
                        <m:ctrlPr>
                          <a:rPr lang="en-US" altLang="zh-CN" sz="2800" i="1" dirty="0">
                            <a:solidFill>
                              <a:schemeClr val="accent1"/>
                            </a:solidFill>
                            <a:latin typeface="Cambria Math" panose="02040503050406030204" pitchFamily="18" charset="0"/>
                            <a:ea typeface="Cambria Math" panose="02040503050406030204" pitchFamily="18" charset="0"/>
                          </a:rPr>
                        </m:ctrlPr>
                      </m:sSupPr>
                      <m:e>
                        <m:r>
                          <a:rPr lang="en-US" altLang="zh-CN" sz="2800" i="1" dirty="0">
                            <a:solidFill>
                              <a:schemeClr val="accent1"/>
                            </a:solidFill>
                            <a:latin typeface="Cambria Math" panose="02040503050406030204" pitchFamily="18" charset="0"/>
                            <a:ea typeface="Cambria Math" panose="02040503050406030204" pitchFamily="18" charset="0"/>
                          </a:rPr>
                          <m:t>0.9</m:t>
                        </m:r>
                      </m:e>
                      <m:sup>
                        <m:r>
                          <a:rPr lang="en-US" altLang="zh-CN" sz="2800" i="1" dirty="0">
                            <a:solidFill>
                              <a:schemeClr val="accent1"/>
                            </a:solidFill>
                            <a:latin typeface="Cambria Math" panose="02040503050406030204" pitchFamily="18" charset="0"/>
                            <a:ea typeface="Cambria Math" panose="02040503050406030204" pitchFamily="18" charset="0"/>
                          </a:rPr>
                          <m:t>35−0</m:t>
                        </m:r>
                      </m:sup>
                    </m:sSup>
                    <m:r>
                      <a:rPr lang="en-US" altLang="zh-CN" sz="2800" i="1" dirty="0">
                        <a:solidFill>
                          <a:schemeClr val="accent1"/>
                        </a:solidFill>
                        <a:latin typeface="Cambria Math" panose="02040503050406030204" pitchFamily="18" charset="0"/>
                        <a:ea typeface="Cambria Math" panose="02040503050406030204" pitchFamily="18" charset="0"/>
                      </a:rPr>
                      <m:t>+</m:t>
                    </m:r>
                  </m:oMath>
                </a14:m>
                <a:r>
                  <a:rPr lang="en-US" altLang="zh-CN" sz="2800" dirty="0">
                    <a:solidFill>
                      <a:schemeClr val="accent1"/>
                    </a:solidFill>
                    <a:ea typeface="Cambria Math" panose="02040503050406030204" pitchFamily="18" charset="0"/>
                  </a:rPr>
                  <a:t> </a:t>
                </a:r>
                <a14:m>
                  <m:oMath xmlns:m="http://schemas.openxmlformats.org/officeDocument/2006/math">
                    <m:sSubSup>
                      <m:sSubSupPr>
                        <m:ctrlPr>
                          <a:rPr lang="en-US" altLang="zh-CN" sz="2800" i="1" dirty="0">
                            <a:solidFill>
                              <a:schemeClr val="accent1"/>
                            </a:solidFill>
                            <a:latin typeface="Cambria Math" panose="02040503050406030204" pitchFamily="18" charset="0"/>
                            <a:ea typeface="Cambria Math" panose="02040503050406030204" pitchFamily="18" charset="0"/>
                          </a:rPr>
                        </m:ctrlPr>
                      </m:sSubSupPr>
                      <m:e>
                        <m:r>
                          <a:rPr lang="en-US" altLang="zh-CN" sz="2800" i="1" dirty="0">
                            <a:solidFill>
                              <a:schemeClr val="accent1"/>
                            </a:solidFill>
                            <a:latin typeface="Cambria Math" panose="02040503050406030204" pitchFamily="18" charset="0"/>
                            <a:ea typeface="Cambria Math" panose="02040503050406030204" pitchFamily="18" charset="0"/>
                          </a:rPr>
                          <m:t>𝐶</m:t>
                        </m:r>
                      </m:e>
                      <m:sub>
                        <m:r>
                          <a:rPr lang="en-US" altLang="zh-CN" sz="2800" i="1" dirty="0">
                            <a:solidFill>
                              <a:schemeClr val="accent1"/>
                            </a:solidFill>
                            <a:latin typeface="Cambria Math" panose="02040503050406030204" pitchFamily="18" charset="0"/>
                            <a:ea typeface="Cambria Math" panose="02040503050406030204" pitchFamily="18" charset="0"/>
                          </a:rPr>
                          <m:t>35</m:t>
                        </m:r>
                      </m:sub>
                      <m:sup>
                        <m:r>
                          <a:rPr lang="en-US" altLang="zh-CN" sz="2800" i="1" dirty="0">
                            <a:solidFill>
                              <a:schemeClr val="accent1"/>
                            </a:solidFill>
                            <a:latin typeface="Cambria Math" panose="02040503050406030204" pitchFamily="18" charset="0"/>
                            <a:ea typeface="Cambria Math" panose="02040503050406030204" pitchFamily="18" charset="0"/>
                          </a:rPr>
                          <m:t>1</m:t>
                        </m:r>
                      </m:sup>
                    </m:sSubSup>
                    <m:r>
                      <a:rPr lang="en-US" altLang="zh-CN" sz="2800" i="1" dirty="0">
                        <a:solidFill>
                          <a:schemeClr val="accent1"/>
                        </a:solidFill>
                        <a:latin typeface="Cambria Math" panose="02040503050406030204" pitchFamily="18" charset="0"/>
                        <a:ea typeface="Cambria Math" panose="02040503050406030204" pitchFamily="18" charset="0"/>
                      </a:rPr>
                      <m:t>∗</m:t>
                    </m:r>
                    <m:sSup>
                      <m:sSupPr>
                        <m:ctrlPr>
                          <a:rPr lang="en-US" altLang="zh-CN" sz="2800" i="1" dirty="0">
                            <a:solidFill>
                              <a:schemeClr val="accent1"/>
                            </a:solidFill>
                            <a:latin typeface="Cambria Math" panose="02040503050406030204" pitchFamily="18" charset="0"/>
                            <a:ea typeface="Cambria Math" panose="02040503050406030204" pitchFamily="18" charset="0"/>
                          </a:rPr>
                        </m:ctrlPr>
                      </m:sSupPr>
                      <m:e>
                        <m:r>
                          <a:rPr lang="en-US" altLang="zh-CN" sz="2800" i="1" dirty="0">
                            <a:solidFill>
                              <a:schemeClr val="accent1"/>
                            </a:solidFill>
                            <a:latin typeface="Cambria Math" panose="02040503050406030204" pitchFamily="18" charset="0"/>
                            <a:ea typeface="Cambria Math" panose="02040503050406030204" pitchFamily="18" charset="0"/>
                          </a:rPr>
                          <m:t>0.1</m:t>
                        </m:r>
                      </m:e>
                      <m:sup>
                        <m:r>
                          <a:rPr lang="en-US" altLang="zh-CN" sz="2800" i="1" dirty="0">
                            <a:solidFill>
                              <a:schemeClr val="accent1"/>
                            </a:solidFill>
                            <a:latin typeface="Cambria Math" panose="02040503050406030204" pitchFamily="18" charset="0"/>
                            <a:ea typeface="Cambria Math" panose="02040503050406030204" pitchFamily="18" charset="0"/>
                          </a:rPr>
                          <m:t>1</m:t>
                        </m:r>
                      </m:sup>
                    </m:sSup>
                    <m:r>
                      <a:rPr lang="en-US" altLang="zh-CN" sz="2800" i="1" dirty="0">
                        <a:solidFill>
                          <a:schemeClr val="accent1"/>
                        </a:solidFill>
                        <a:latin typeface="Cambria Math" panose="02040503050406030204" pitchFamily="18" charset="0"/>
                        <a:ea typeface="Cambria Math" panose="02040503050406030204" pitchFamily="18" charset="0"/>
                      </a:rPr>
                      <m:t>∗</m:t>
                    </m:r>
                    <m:sSup>
                      <m:sSupPr>
                        <m:ctrlPr>
                          <a:rPr lang="en-US" altLang="zh-CN" sz="2800" i="1" dirty="0">
                            <a:solidFill>
                              <a:schemeClr val="accent1"/>
                            </a:solidFill>
                            <a:latin typeface="Cambria Math" panose="02040503050406030204" pitchFamily="18" charset="0"/>
                            <a:ea typeface="Cambria Math" panose="02040503050406030204" pitchFamily="18" charset="0"/>
                          </a:rPr>
                        </m:ctrlPr>
                      </m:sSupPr>
                      <m:e>
                        <m:r>
                          <a:rPr lang="en-US" altLang="zh-CN" sz="2800" i="1" dirty="0">
                            <a:solidFill>
                              <a:schemeClr val="accent1"/>
                            </a:solidFill>
                            <a:latin typeface="Cambria Math" panose="02040503050406030204" pitchFamily="18" charset="0"/>
                            <a:ea typeface="Cambria Math" panose="02040503050406030204" pitchFamily="18" charset="0"/>
                          </a:rPr>
                          <m:t>0.9</m:t>
                        </m:r>
                      </m:e>
                      <m:sup>
                        <m:r>
                          <a:rPr lang="en-US" altLang="zh-CN" sz="2800" i="1" dirty="0">
                            <a:solidFill>
                              <a:schemeClr val="accent1"/>
                            </a:solidFill>
                            <a:latin typeface="Cambria Math" panose="02040503050406030204" pitchFamily="18" charset="0"/>
                            <a:ea typeface="Cambria Math" panose="02040503050406030204" pitchFamily="18" charset="0"/>
                          </a:rPr>
                          <m:t>3</m:t>
                        </m:r>
                        <m:r>
                          <a:rPr lang="en-US" altLang="zh-CN" sz="2800" i="1" dirty="0">
                            <a:solidFill>
                              <a:schemeClr val="accent1"/>
                            </a:solidFill>
                            <a:latin typeface="Cambria Math" panose="02040503050406030204" pitchFamily="18" charset="0"/>
                            <a:ea typeface="Cambria Math" panose="02040503050406030204" pitchFamily="18" charset="0"/>
                          </a:rPr>
                          <m:t>5−1</m:t>
                        </m:r>
                      </m:sup>
                    </m:sSup>
                    <m:r>
                      <a:rPr lang="en-US" altLang="zh-CN" sz="2800" i="1" dirty="0">
                        <a:solidFill>
                          <a:schemeClr val="accent1"/>
                        </a:solidFill>
                        <a:latin typeface="Cambria Math" panose="02040503050406030204" pitchFamily="18" charset="0"/>
                        <a:ea typeface="Cambria Math" panose="02040503050406030204" pitchFamily="18" charset="0"/>
                      </a:rPr>
                      <m:t>+ </m:t>
                    </m:r>
                    <m:r>
                      <a:rPr lang="en-US" altLang="zh-CN" sz="2800" i="1" dirty="0">
                        <a:solidFill>
                          <a:schemeClr val="accent1"/>
                        </a:solidFill>
                        <a:latin typeface="Cambria Math" panose="02040503050406030204" pitchFamily="18" charset="0"/>
                        <a:ea typeface="Cambria Math" panose="02040503050406030204" pitchFamily="18" charset="0"/>
                      </a:rPr>
                      <m:t>…+</m:t>
                    </m:r>
                    <m:sSubSup>
                      <m:sSubSupPr>
                        <m:ctrlPr>
                          <a:rPr lang="en-US" altLang="zh-CN" sz="2800" i="1" dirty="0">
                            <a:solidFill>
                              <a:schemeClr val="accent1"/>
                            </a:solidFill>
                            <a:latin typeface="Cambria Math" panose="02040503050406030204" pitchFamily="18" charset="0"/>
                            <a:ea typeface="Cambria Math" panose="02040503050406030204" pitchFamily="18" charset="0"/>
                          </a:rPr>
                        </m:ctrlPr>
                      </m:sSubSupPr>
                      <m:e>
                        <m:r>
                          <a:rPr lang="en-US" altLang="zh-CN" sz="2800" i="1" dirty="0">
                            <a:solidFill>
                              <a:schemeClr val="accent1"/>
                            </a:solidFill>
                            <a:latin typeface="Cambria Math" panose="02040503050406030204" pitchFamily="18" charset="0"/>
                            <a:ea typeface="Cambria Math" panose="02040503050406030204" pitchFamily="18" charset="0"/>
                          </a:rPr>
                          <m:t>𝐶</m:t>
                        </m:r>
                      </m:e>
                      <m:sub>
                        <m:r>
                          <a:rPr lang="en-US" altLang="zh-CN" sz="2800" i="1" dirty="0">
                            <a:solidFill>
                              <a:schemeClr val="accent1"/>
                            </a:solidFill>
                            <a:latin typeface="Cambria Math" panose="02040503050406030204" pitchFamily="18" charset="0"/>
                            <a:ea typeface="Cambria Math" panose="02040503050406030204" pitchFamily="18" charset="0"/>
                          </a:rPr>
                          <m:t>35</m:t>
                        </m:r>
                      </m:sub>
                      <m:sup>
                        <m:r>
                          <a:rPr lang="en-US" altLang="zh-CN" sz="2800" i="1" dirty="0">
                            <a:solidFill>
                              <a:schemeClr val="accent1"/>
                            </a:solidFill>
                            <a:latin typeface="Cambria Math" panose="02040503050406030204" pitchFamily="18" charset="0"/>
                            <a:ea typeface="Cambria Math" panose="02040503050406030204" pitchFamily="18" charset="0"/>
                          </a:rPr>
                          <m:t>10</m:t>
                        </m:r>
                      </m:sup>
                    </m:sSubSup>
                    <m:r>
                      <a:rPr lang="en-US" altLang="zh-CN" sz="2800" i="1" dirty="0">
                        <a:solidFill>
                          <a:schemeClr val="accent1"/>
                        </a:solidFill>
                        <a:latin typeface="Cambria Math" panose="02040503050406030204" pitchFamily="18" charset="0"/>
                        <a:ea typeface="Cambria Math" panose="02040503050406030204" pitchFamily="18" charset="0"/>
                      </a:rPr>
                      <m:t>∗</m:t>
                    </m:r>
                    <m:sSup>
                      <m:sSupPr>
                        <m:ctrlPr>
                          <a:rPr lang="en-US" altLang="zh-CN" sz="2800" i="1" dirty="0">
                            <a:solidFill>
                              <a:schemeClr val="accent1"/>
                            </a:solidFill>
                            <a:latin typeface="Cambria Math" panose="02040503050406030204" pitchFamily="18" charset="0"/>
                            <a:ea typeface="Cambria Math" panose="02040503050406030204" pitchFamily="18" charset="0"/>
                          </a:rPr>
                        </m:ctrlPr>
                      </m:sSupPr>
                      <m:e>
                        <m:r>
                          <a:rPr lang="en-US" altLang="zh-CN" sz="2800" i="1" dirty="0">
                            <a:solidFill>
                              <a:schemeClr val="accent1"/>
                            </a:solidFill>
                            <a:latin typeface="Cambria Math" panose="02040503050406030204" pitchFamily="18" charset="0"/>
                            <a:ea typeface="Cambria Math" panose="02040503050406030204" pitchFamily="18" charset="0"/>
                          </a:rPr>
                          <m:t>0.1</m:t>
                        </m:r>
                      </m:e>
                      <m:sup>
                        <m:r>
                          <a:rPr lang="en-US" altLang="zh-CN" sz="2800" i="1" dirty="0">
                            <a:solidFill>
                              <a:schemeClr val="accent1"/>
                            </a:solidFill>
                            <a:latin typeface="Cambria Math" panose="02040503050406030204" pitchFamily="18" charset="0"/>
                            <a:ea typeface="Cambria Math" panose="02040503050406030204" pitchFamily="18" charset="0"/>
                          </a:rPr>
                          <m:t>10</m:t>
                        </m:r>
                      </m:sup>
                    </m:sSup>
                    <m:r>
                      <a:rPr lang="en-US" altLang="zh-CN" sz="2800" i="1" dirty="0">
                        <a:solidFill>
                          <a:schemeClr val="accent1"/>
                        </a:solidFill>
                        <a:latin typeface="Cambria Math" panose="02040503050406030204" pitchFamily="18" charset="0"/>
                        <a:ea typeface="Cambria Math" panose="02040503050406030204" pitchFamily="18" charset="0"/>
                      </a:rPr>
                      <m:t>∗</m:t>
                    </m:r>
                    <m:sSup>
                      <m:sSupPr>
                        <m:ctrlPr>
                          <a:rPr lang="en-US" altLang="zh-CN" sz="2800" i="1" dirty="0">
                            <a:solidFill>
                              <a:schemeClr val="accent1"/>
                            </a:solidFill>
                            <a:latin typeface="Cambria Math" panose="02040503050406030204" pitchFamily="18" charset="0"/>
                            <a:ea typeface="Cambria Math" panose="02040503050406030204" pitchFamily="18" charset="0"/>
                          </a:rPr>
                        </m:ctrlPr>
                      </m:sSupPr>
                      <m:e>
                        <m:r>
                          <a:rPr lang="en-US" altLang="zh-CN" sz="2800" i="1" dirty="0">
                            <a:solidFill>
                              <a:schemeClr val="accent1"/>
                            </a:solidFill>
                            <a:latin typeface="Cambria Math" panose="02040503050406030204" pitchFamily="18" charset="0"/>
                            <a:ea typeface="Cambria Math" panose="02040503050406030204" pitchFamily="18" charset="0"/>
                          </a:rPr>
                          <m:t>0.9</m:t>
                        </m:r>
                      </m:e>
                      <m:sup>
                        <m:r>
                          <a:rPr lang="en-US" altLang="zh-CN" sz="2800" i="1" dirty="0">
                            <a:solidFill>
                              <a:schemeClr val="accent1"/>
                            </a:solidFill>
                            <a:latin typeface="Cambria Math" panose="02040503050406030204" pitchFamily="18" charset="0"/>
                            <a:ea typeface="Cambria Math" panose="02040503050406030204" pitchFamily="18" charset="0"/>
                          </a:rPr>
                          <m:t>35−10</m:t>
                        </m:r>
                      </m:sup>
                    </m:sSup>
                  </m:oMath>
                </a14:m>
                <a:r>
                  <a:rPr lang="zh-CN" altLang="en-US" sz="2800" dirty="0">
                    <a:solidFill>
                      <a:schemeClr val="accent1"/>
                    </a:solidFill>
                  </a:rPr>
                  <a:t>）</a:t>
                </a:r>
                <a:endParaRPr lang="en-US" altLang="zh-CN" sz="2800" dirty="0">
                  <a:solidFill>
                    <a:schemeClr val="accent1"/>
                  </a:solidFill>
                </a:endParaRPr>
              </a:p>
              <a:p>
                <a:pPr>
                  <a:lnSpc>
                    <a:spcPct val="130000"/>
                  </a:lnSpc>
                  <a:spcAft>
                    <a:spcPts val="600"/>
                  </a:spcAft>
                </a:pPr>
                <a14:m>
                  <m:oMath xmlns:m="http://schemas.openxmlformats.org/officeDocument/2006/math">
                    <m:r>
                      <a:rPr lang="en-US" altLang="zh-CN" sz="2800" i="1" dirty="0">
                        <a:solidFill>
                          <a:schemeClr val="accent1"/>
                        </a:solidFill>
                        <a:latin typeface="Cambria Math" panose="02040503050406030204" pitchFamily="18" charset="0"/>
                        <a:ea typeface="Cambria Math" panose="02040503050406030204" pitchFamily="18" charset="0"/>
                      </a:rPr>
                      <m:t>≈</m:t>
                    </m:r>
                  </m:oMath>
                </a14:m>
                <a:r>
                  <a:rPr lang="en-US" altLang="zh-CN" sz="2800" dirty="0">
                    <a:solidFill>
                      <a:schemeClr val="accent1"/>
                    </a:solidFill>
                  </a:rPr>
                  <a:t> 1-0.99958</a:t>
                </a:r>
                <a14:m>
                  <m:oMath xmlns:m="http://schemas.openxmlformats.org/officeDocument/2006/math">
                    <m:r>
                      <a:rPr lang="en-US" altLang="zh-CN" sz="2800" i="1" dirty="0">
                        <a:solidFill>
                          <a:schemeClr val="accent1"/>
                        </a:solidFill>
                        <a:latin typeface="Cambria Math" panose="02040503050406030204" pitchFamily="18" charset="0"/>
                        <a:ea typeface="Cambria Math" panose="02040503050406030204" pitchFamily="18" charset="0"/>
                      </a:rPr>
                      <m:t>≈</m:t>
                    </m:r>
                  </m:oMath>
                </a14:m>
                <a:r>
                  <a:rPr lang="en-US" altLang="zh-CN" sz="2800" dirty="0">
                    <a:solidFill>
                      <a:schemeClr val="accent1"/>
                    </a:solidFill>
                  </a:rPr>
                  <a:t>0.00042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endParaRPr>
              </a:p>
            </p:txBody>
          </p:sp>
        </mc:Choice>
        <mc:Fallback>
          <p:sp>
            <p:nvSpPr>
              <p:cNvPr id="37" name="Text Box 48">
                <a:extLst>
                  <a:ext uri="{FF2B5EF4-FFF2-40B4-BE49-F238E27FC236}">
                    <a16:creationId xmlns:a16="http://schemas.microsoft.com/office/drawing/2014/main" id="{607A9D98-6438-4FE6-B485-C0F299DDA057}"/>
                  </a:ext>
                </a:extLst>
              </p:cNvPr>
              <p:cNvSpPr txBox="1">
                <a:spLocks noRot="1" noChangeAspect="1" noMove="1" noResize="1" noEditPoints="1" noAdjustHandles="1" noChangeArrowheads="1" noChangeShapeType="1" noTextEdit="1"/>
              </p:cNvSpPr>
              <p:nvPr/>
            </p:nvSpPr>
            <p:spPr bwMode="auto">
              <a:xfrm>
                <a:off x="536098" y="4587766"/>
                <a:ext cx="9772559" cy="2833468"/>
              </a:xfrm>
              <a:prstGeom prst="rect">
                <a:avLst/>
              </a:prstGeom>
              <a:blipFill>
                <a:blip r:embed="rId4"/>
                <a:stretch>
                  <a:fillRect l="-1310" t="-21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02707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05558F6-6E6D-475A-85C7-0A89133954E2}"/>
              </a:ext>
            </a:extLst>
          </p:cNvPr>
          <p:cNvPicPr>
            <a:picLocks noChangeAspect="1"/>
          </p:cNvPicPr>
          <p:nvPr/>
        </p:nvPicPr>
        <p:blipFill>
          <a:blip r:embed="rId2">
            <a:lum bright="70000" contrast="-70000"/>
          </a:blip>
          <a:stretch>
            <a:fillRect/>
          </a:stretch>
        </p:blipFill>
        <p:spPr>
          <a:xfrm>
            <a:off x="3020677" y="0"/>
            <a:ext cx="9171323" cy="6858000"/>
          </a:xfrm>
          <a:prstGeom prst="rect">
            <a:avLst/>
          </a:prstGeom>
        </p:spPr>
      </p:pic>
      <p:sp>
        <p:nvSpPr>
          <p:cNvPr id="3" name="矩形 2">
            <a:extLst>
              <a:ext uri="{FF2B5EF4-FFF2-40B4-BE49-F238E27FC236}">
                <a16:creationId xmlns:a16="http://schemas.microsoft.com/office/drawing/2014/main" id="{8A191E92-9DD8-4BAA-B4FA-6CA0B92B764C}"/>
              </a:ext>
            </a:extLst>
          </p:cNvPr>
          <p:cNvSpPr/>
          <p:nvPr/>
        </p:nvSpPr>
        <p:spPr>
          <a:xfrm>
            <a:off x="0" y="0"/>
            <a:ext cx="30206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9D6DE15B-1C82-45A2-B023-4407176B8639}"/>
              </a:ext>
            </a:extLst>
          </p:cNvPr>
          <p:cNvSpPr txBox="1"/>
          <p:nvPr/>
        </p:nvSpPr>
        <p:spPr>
          <a:xfrm>
            <a:off x="1823602" y="1665176"/>
            <a:ext cx="8724083" cy="2123658"/>
          </a:xfrm>
          <a:prstGeom prst="rect">
            <a:avLst/>
          </a:prstGeom>
          <a:noFill/>
        </p:spPr>
        <p:txBody>
          <a:bodyPr wrap="square">
            <a:spAutoFit/>
          </a:bodyPr>
          <a:lstStyle/>
          <a:p>
            <a:r>
              <a:rPr lang="en-US" altLang="zh-CN" sz="9600" b="1" i="0" dirty="0">
                <a:solidFill>
                  <a:srgbClr val="333333"/>
                </a:solidFill>
                <a:effectLst/>
                <a:latin typeface="-apple-system"/>
              </a:rPr>
              <a:t>IANA </a:t>
            </a:r>
            <a:endParaRPr lang="en-US" altLang="zh-CN" sz="9600" b="1" dirty="0">
              <a:solidFill>
                <a:srgbClr val="333333"/>
              </a:solidFill>
              <a:latin typeface="-apple-system"/>
            </a:endParaRPr>
          </a:p>
          <a:p>
            <a:r>
              <a:rPr lang="en-US" altLang="zh-CN" sz="3600" b="0" i="0" dirty="0">
                <a:solidFill>
                  <a:srgbClr val="333333"/>
                </a:solidFill>
                <a:effectLst/>
                <a:latin typeface="Helvetica Neue"/>
              </a:rPr>
              <a:t>Internet Assigned Numbers Authority</a:t>
            </a:r>
            <a:endParaRPr lang="zh-CN" altLang="en-US" sz="3600" dirty="0"/>
          </a:p>
        </p:txBody>
      </p:sp>
    </p:spTree>
    <p:extLst>
      <p:ext uri="{BB962C8B-B14F-4D97-AF65-F5344CB8AC3E}">
        <p14:creationId xmlns:p14="http://schemas.microsoft.com/office/powerpoint/2010/main" val="285971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C4F26-CDD2-4C08-B7A6-BBE7A6EFAEFE}"/>
              </a:ext>
            </a:extLst>
          </p:cNvPr>
          <p:cNvSpPr>
            <a:spLocks noGrp="1"/>
          </p:cNvSpPr>
          <p:nvPr>
            <p:ph type="title"/>
          </p:nvPr>
        </p:nvSpPr>
        <p:spPr/>
        <p:txBody>
          <a:bodyPr/>
          <a:lstStyle/>
          <a:p>
            <a:r>
              <a:rPr lang="en-US" altLang="zh-CN" b="1" dirty="0">
                <a:latin typeface="-apple-system"/>
              </a:rPr>
              <a:t>History</a:t>
            </a:r>
            <a:endParaRPr lang="zh-CN" altLang="en-US" b="1" dirty="0">
              <a:latin typeface="-apple-system"/>
            </a:endParaRPr>
          </a:p>
        </p:txBody>
      </p:sp>
      <p:sp>
        <p:nvSpPr>
          <p:cNvPr id="3" name="内容占位符 2">
            <a:extLst>
              <a:ext uri="{FF2B5EF4-FFF2-40B4-BE49-F238E27FC236}">
                <a16:creationId xmlns:a16="http://schemas.microsoft.com/office/drawing/2014/main" id="{D6778519-A5F8-4392-9CBD-CC07172C7863}"/>
              </a:ext>
            </a:extLst>
          </p:cNvPr>
          <p:cNvSpPr>
            <a:spLocks noGrp="1"/>
          </p:cNvSpPr>
          <p:nvPr>
            <p:ph idx="1"/>
          </p:nvPr>
        </p:nvSpPr>
        <p:spPr>
          <a:xfrm>
            <a:off x="982134" y="1360033"/>
            <a:ext cx="10515600" cy="2619375"/>
          </a:xfrm>
        </p:spPr>
        <p:txBody>
          <a:bodyPr>
            <a:normAutofit/>
          </a:bodyPr>
          <a:lstStyle/>
          <a:p>
            <a:pPr algn="l">
              <a:buFont typeface="Arial" panose="020B0604020202020204" pitchFamily="34" charset="0"/>
              <a:buChar char="•"/>
            </a:pPr>
            <a:r>
              <a:rPr lang="en-US" altLang="zh-CN" sz="2400" b="0" i="0" dirty="0">
                <a:solidFill>
                  <a:srgbClr val="060607"/>
                </a:solidFill>
                <a:effectLst/>
                <a:latin typeface="-apple-system"/>
              </a:rPr>
              <a:t>IANA was originally part of the United States Department of Defense's Advanced Research Projects Agency (</a:t>
            </a:r>
            <a:r>
              <a:rPr lang="en-US" altLang="zh-CN" sz="2400" b="0" i="0" dirty="0">
                <a:solidFill>
                  <a:srgbClr val="FF0000"/>
                </a:solidFill>
                <a:effectLst/>
                <a:latin typeface="-apple-system"/>
              </a:rPr>
              <a:t>ARPA</a:t>
            </a:r>
            <a:r>
              <a:rPr lang="en-US" altLang="zh-CN" sz="2400" b="0" i="0" dirty="0">
                <a:solidFill>
                  <a:srgbClr val="060607"/>
                </a:solidFill>
                <a:effectLst/>
                <a:latin typeface="-apple-system"/>
              </a:rPr>
              <a:t>) until the management of the Internet was transitioned to other organizations in the early 1990s.</a:t>
            </a:r>
          </a:p>
          <a:p>
            <a:pPr algn="l">
              <a:buFont typeface="Arial" panose="020B0604020202020204" pitchFamily="34" charset="0"/>
              <a:buChar char="•"/>
            </a:pPr>
            <a:r>
              <a:rPr lang="en-US" altLang="zh-CN" sz="2400" b="0" i="0" dirty="0">
                <a:solidFill>
                  <a:srgbClr val="060607"/>
                </a:solidFill>
                <a:effectLst/>
                <a:latin typeface="-apple-system"/>
              </a:rPr>
              <a:t>In 1998, the Internet Corporation for Assigned Names and Numbers (</a:t>
            </a:r>
            <a:r>
              <a:rPr lang="en-US" altLang="zh-CN" sz="2400" b="0" i="0" dirty="0">
                <a:solidFill>
                  <a:srgbClr val="FF0000"/>
                </a:solidFill>
                <a:effectLst/>
                <a:latin typeface="-apple-system"/>
              </a:rPr>
              <a:t>ICANN</a:t>
            </a:r>
            <a:r>
              <a:rPr lang="en-US" altLang="zh-CN" sz="2400" b="0" i="0" dirty="0">
                <a:solidFill>
                  <a:srgbClr val="060607"/>
                </a:solidFill>
                <a:effectLst/>
                <a:latin typeface="-apple-system"/>
              </a:rPr>
              <a:t>) was formed and took over most of IANA's functions related to the Domain Name System (DNS), IP addresses, and protocol assignments.</a:t>
            </a:r>
          </a:p>
        </p:txBody>
      </p:sp>
      <p:pic>
        <p:nvPicPr>
          <p:cNvPr id="4" name="图片 3">
            <a:extLst>
              <a:ext uri="{FF2B5EF4-FFF2-40B4-BE49-F238E27FC236}">
                <a16:creationId xmlns:a16="http://schemas.microsoft.com/office/drawing/2014/main" id="{4508E437-C807-4C8D-832F-9CF17A3533FC}"/>
              </a:ext>
            </a:extLst>
          </p:cNvPr>
          <p:cNvPicPr>
            <a:picLocks noChangeAspect="1"/>
          </p:cNvPicPr>
          <p:nvPr/>
        </p:nvPicPr>
        <p:blipFill>
          <a:blip r:embed="rId2"/>
          <a:stretch>
            <a:fillRect/>
          </a:stretch>
        </p:blipFill>
        <p:spPr>
          <a:xfrm>
            <a:off x="1202268" y="3559679"/>
            <a:ext cx="8212667" cy="3120521"/>
          </a:xfrm>
          <a:prstGeom prst="rect">
            <a:avLst/>
          </a:prstGeom>
        </p:spPr>
      </p:pic>
    </p:spTree>
    <p:extLst>
      <p:ext uri="{BB962C8B-B14F-4D97-AF65-F5344CB8AC3E}">
        <p14:creationId xmlns:p14="http://schemas.microsoft.com/office/powerpoint/2010/main" val="64683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034A9-D32D-43CB-8B7D-59771985F2E0}"/>
              </a:ext>
            </a:extLst>
          </p:cNvPr>
          <p:cNvSpPr>
            <a:spLocks noGrp="1"/>
          </p:cNvSpPr>
          <p:nvPr>
            <p:ph type="title"/>
          </p:nvPr>
        </p:nvSpPr>
        <p:spPr/>
        <p:txBody>
          <a:bodyPr/>
          <a:lstStyle/>
          <a:p>
            <a:r>
              <a:rPr lang="en-US" altLang="zh-CN" b="1" i="0" dirty="0">
                <a:solidFill>
                  <a:srgbClr val="060607"/>
                </a:solidFill>
                <a:effectLst/>
                <a:latin typeface="-apple-system"/>
              </a:rPr>
              <a:t>Functions</a:t>
            </a:r>
            <a:endParaRPr lang="zh-CN" altLang="en-US" dirty="0"/>
          </a:p>
        </p:txBody>
      </p:sp>
      <p:sp>
        <p:nvSpPr>
          <p:cNvPr id="4" name="Rectangle 1">
            <a:extLst>
              <a:ext uri="{FF2B5EF4-FFF2-40B4-BE49-F238E27FC236}">
                <a16:creationId xmlns:a16="http://schemas.microsoft.com/office/drawing/2014/main" id="{787CECD5-6719-45B8-9F05-4197F7491357}"/>
              </a:ext>
            </a:extLst>
          </p:cNvPr>
          <p:cNvSpPr>
            <a:spLocks noGrp="1" noChangeArrowheads="1"/>
          </p:cNvSpPr>
          <p:nvPr>
            <p:ph idx="1"/>
          </p:nvPr>
        </p:nvSpPr>
        <p:spPr bwMode="auto">
          <a:xfrm>
            <a:off x="128573" y="1222702"/>
            <a:ext cx="4970006" cy="39689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482" rIns="0" bIns="1364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zh-CN" sz="1600" b="1" dirty="0">
                <a:solidFill>
                  <a:srgbClr val="060607"/>
                </a:solidFill>
                <a:latin typeface="Arial" panose="020B0604020202020204" pitchFamily="34" charset="0"/>
                <a:ea typeface="-apple-system"/>
              </a:rPr>
              <a:t>·</a:t>
            </a:r>
            <a:r>
              <a:rPr kumimoji="0" lang="zh-CN" altLang="zh-CN" sz="1600" b="1" i="0" u="none" strike="noStrike" cap="none" normalizeH="0" baseline="0" dirty="0">
                <a:ln>
                  <a:noFill/>
                </a:ln>
                <a:solidFill>
                  <a:srgbClr val="060607"/>
                </a:solidFill>
                <a:effectLst/>
                <a:latin typeface="Arial" panose="020B0604020202020204" pitchFamily="34" charset="0"/>
                <a:ea typeface="-apple-system"/>
              </a:rPr>
              <a:t>IP Address Allocation</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 IANA is responsible for the global coordination of the Internet Protocol (IP) addressing system. It works with regional Internet registries (RIRs) to allocate IP address blocks to organizations.</a:t>
            </a:r>
            <a:endParaRPr kumimoji="0" lang="en-US"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600" dirty="0">
              <a:solidFill>
                <a:srgbClr val="060607"/>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600" dirty="0">
              <a:solidFill>
                <a:srgbClr val="060607"/>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tabLst/>
            </a:pPr>
            <a:endParaRPr kumimoji="0" lang="zh-CN"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Arial" panose="020B0604020202020204" pitchFamily="34" charset="0"/>
                <a:ea typeface="-apple-system"/>
              </a:rPr>
              <a:t>DNS Root Zone Management</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 IANA manages the root zone file of the DNS, which is the authority over all top-level domains (TLDs), such as </a:t>
            </a:r>
            <a:r>
              <a:rPr kumimoji="0" lang="zh-CN" altLang="zh-CN" sz="1600" b="0" i="0" u="none" strike="noStrike" cap="none" normalizeH="0" baseline="0" dirty="0">
                <a:ln>
                  <a:noFill/>
                </a:ln>
                <a:solidFill>
                  <a:srgbClr val="060607"/>
                </a:solidFill>
                <a:effectLst/>
                <a:latin typeface="Arial Unicode MS"/>
                <a:ea typeface="-apple-system"/>
              </a:rPr>
              <a:t>.com</a:t>
            </a:r>
            <a:r>
              <a:rPr kumimoji="0" lang="zh-CN" altLang="zh-CN" sz="1600" b="0" i="0" u="none" strike="noStrike" cap="none" normalizeH="0" baseline="0" dirty="0">
                <a:ln>
                  <a:noFill/>
                </a:ln>
                <a:solidFill>
                  <a:srgbClr val="060607"/>
                </a:solidFill>
                <a:effectLst/>
                <a:ea typeface="-apple-system"/>
              </a:rPr>
              <a:t>,</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 </a:t>
            </a:r>
            <a:r>
              <a:rPr kumimoji="0" lang="zh-CN" altLang="zh-CN" sz="1600" b="0" i="0" u="none" strike="noStrike" cap="none" normalizeH="0" baseline="0" dirty="0">
                <a:ln>
                  <a:noFill/>
                </a:ln>
                <a:solidFill>
                  <a:srgbClr val="060607"/>
                </a:solidFill>
                <a:effectLst/>
                <a:latin typeface="Arial Unicode MS"/>
                <a:ea typeface="-apple-system"/>
              </a:rPr>
              <a:t>.org</a:t>
            </a:r>
            <a:r>
              <a:rPr kumimoji="0" lang="zh-CN" altLang="zh-CN" sz="1600" b="0" i="0" u="none" strike="noStrike" cap="none" normalizeH="0" baseline="0" dirty="0">
                <a:ln>
                  <a:noFill/>
                </a:ln>
                <a:solidFill>
                  <a:srgbClr val="060607"/>
                </a:solidFill>
                <a:effectLst/>
                <a:ea typeface="-apple-system"/>
              </a:rPr>
              <a:t>, and country code TLDs like</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 </a:t>
            </a:r>
            <a:r>
              <a:rPr kumimoji="0" lang="zh-CN" altLang="zh-CN" sz="1600" b="0" i="0" u="none" strike="noStrike" cap="none" normalizeH="0" baseline="0" dirty="0">
                <a:ln>
                  <a:noFill/>
                </a:ln>
                <a:solidFill>
                  <a:srgbClr val="060607"/>
                </a:solidFill>
                <a:effectLst/>
                <a:latin typeface="Arial Unicode MS"/>
                <a:ea typeface="-apple-system"/>
              </a:rPr>
              <a:t>.us</a:t>
            </a:r>
            <a:r>
              <a:rPr kumimoji="0" lang="zh-CN" altLang="zh-CN" sz="1600" b="0" i="0" u="none" strike="noStrike" cap="none" normalizeH="0" baseline="0" dirty="0">
                <a:ln>
                  <a:noFill/>
                </a:ln>
                <a:solidFill>
                  <a:srgbClr val="060607"/>
                </a:solidFill>
                <a:effectLst/>
                <a:ea typeface="-apple-system"/>
              </a:rPr>
              <a:t> </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and </a:t>
            </a:r>
            <a:r>
              <a:rPr kumimoji="0" lang="zh-CN" altLang="zh-CN" sz="1600" b="0" i="0" u="none" strike="noStrike" cap="none" normalizeH="0" baseline="0" dirty="0">
                <a:ln>
                  <a:noFill/>
                </a:ln>
                <a:solidFill>
                  <a:srgbClr val="060607"/>
                </a:solidFill>
                <a:effectLst/>
                <a:latin typeface="Arial Unicode MS"/>
                <a:ea typeface="-apple-system"/>
              </a:rPr>
              <a:t>.uk</a:t>
            </a:r>
            <a:r>
              <a:rPr kumimoji="0" lang="zh-CN" altLang="zh-CN" sz="1600" b="0" i="0" u="none" strike="noStrike" cap="none" normalizeH="0" baseline="0" dirty="0">
                <a:ln>
                  <a:noFill/>
                </a:ln>
                <a:solidFill>
                  <a:srgbClr val="060607"/>
                </a:solidFill>
                <a:effectLst/>
                <a:ea typeface="-apple-system"/>
              </a:rPr>
              <a:t>.</a:t>
            </a:r>
            <a:endParaRPr kumimoji="0" lang="zh-CN"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5A9F4C50-00AC-4710-A286-7A44FB13DCE9}"/>
              </a:ext>
            </a:extLst>
          </p:cNvPr>
          <p:cNvSpPr txBox="1"/>
          <p:nvPr/>
        </p:nvSpPr>
        <p:spPr>
          <a:xfrm>
            <a:off x="5257146" y="1291381"/>
            <a:ext cx="6096654" cy="427809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Arial" panose="020B0604020202020204" pitchFamily="34" charset="0"/>
                <a:ea typeface="-apple-system"/>
              </a:rPr>
              <a:t>Protocol Assignments</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 IANA assigns numeric identifiers for internet protocols, which are essential for the functioning of internet applications and services.</a:t>
            </a:r>
            <a:endParaRPr kumimoji="0" lang="en-US"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tabLst/>
            </a:pPr>
            <a:endParaRPr lang="en-US" altLang="zh-CN" sz="1600" dirty="0">
              <a:solidFill>
                <a:srgbClr val="060607"/>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Arial" panose="020B0604020202020204" pitchFamily="34" charset="0"/>
                <a:ea typeface="-apple-system"/>
              </a:rPr>
              <a:t>Port Number Assignment</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 It assigns port numbers used by applications to ensure they can communicate over a network without interference.</a:t>
            </a:r>
            <a:endParaRPr kumimoji="0" lang="en-US"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600" dirty="0">
              <a:solidFill>
                <a:srgbClr val="060607"/>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600" dirty="0">
              <a:solidFill>
                <a:srgbClr val="060607"/>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600" b="0" i="0" u="none" strike="noStrike" cap="none" normalizeH="0" baseline="0" dirty="0">
              <a:ln>
                <a:noFill/>
              </a:ln>
              <a:solidFill>
                <a:srgbClr val="060607"/>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Arial" panose="020B0604020202020204" pitchFamily="34" charset="0"/>
                <a:ea typeface="-apple-system"/>
              </a:rPr>
              <a:t>Enterprise Number</a:t>
            </a:r>
            <a:r>
              <a:rPr kumimoji="0" lang="zh-CN" altLang="zh-CN" sz="1600" b="0" i="0" u="none" strike="noStrike" cap="none" normalizeH="0" baseline="0" dirty="0">
                <a:ln>
                  <a:noFill/>
                </a:ln>
                <a:solidFill>
                  <a:srgbClr val="060607"/>
                </a:solidFill>
                <a:effectLst/>
                <a:latin typeface="Arial" panose="020B0604020202020204" pitchFamily="34" charset="0"/>
                <a:ea typeface="-apple-system"/>
              </a:rPr>
              <a:t>: IANA allocates enterprise numbers to organizations that allows them to create Object Identifiers (OIDs) for their own use in various network management and security standards.</a:t>
            </a:r>
          </a:p>
        </p:txBody>
      </p:sp>
      <p:pic>
        <p:nvPicPr>
          <p:cNvPr id="3" name="图片 2">
            <a:extLst>
              <a:ext uri="{FF2B5EF4-FFF2-40B4-BE49-F238E27FC236}">
                <a16:creationId xmlns:a16="http://schemas.microsoft.com/office/drawing/2014/main" id="{DAAB7FF5-3DE6-4474-968E-6CC5C91A9EFD}"/>
              </a:ext>
            </a:extLst>
          </p:cNvPr>
          <p:cNvPicPr>
            <a:picLocks noChangeAspect="1"/>
          </p:cNvPicPr>
          <p:nvPr/>
        </p:nvPicPr>
        <p:blipFill>
          <a:blip r:embed="rId2"/>
          <a:stretch>
            <a:fillRect/>
          </a:stretch>
        </p:blipFill>
        <p:spPr>
          <a:xfrm>
            <a:off x="838200" y="4787560"/>
            <a:ext cx="3550753" cy="1888786"/>
          </a:xfrm>
          <a:prstGeom prst="rect">
            <a:avLst/>
          </a:prstGeom>
        </p:spPr>
      </p:pic>
      <p:pic>
        <p:nvPicPr>
          <p:cNvPr id="5" name="图片 4">
            <a:extLst>
              <a:ext uri="{FF2B5EF4-FFF2-40B4-BE49-F238E27FC236}">
                <a16:creationId xmlns:a16="http://schemas.microsoft.com/office/drawing/2014/main" id="{ABBFBB68-07EA-447A-8A29-34C53AA50D49}"/>
              </a:ext>
            </a:extLst>
          </p:cNvPr>
          <p:cNvPicPr>
            <a:picLocks noChangeAspect="1"/>
          </p:cNvPicPr>
          <p:nvPr/>
        </p:nvPicPr>
        <p:blipFill>
          <a:blip r:embed="rId3"/>
          <a:stretch>
            <a:fillRect/>
          </a:stretch>
        </p:blipFill>
        <p:spPr>
          <a:xfrm>
            <a:off x="341065" y="2610530"/>
            <a:ext cx="4238618" cy="1193293"/>
          </a:xfrm>
          <a:prstGeom prst="rect">
            <a:avLst/>
          </a:prstGeom>
        </p:spPr>
      </p:pic>
    </p:spTree>
    <p:extLst>
      <p:ext uri="{BB962C8B-B14F-4D97-AF65-F5344CB8AC3E}">
        <p14:creationId xmlns:p14="http://schemas.microsoft.com/office/powerpoint/2010/main" val="346790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D781E-5E3E-43A2-BF8D-D0EE269659E6}"/>
              </a:ext>
            </a:extLst>
          </p:cNvPr>
          <p:cNvSpPr>
            <a:spLocks noGrp="1"/>
          </p:cNvSpPr>
          <p:nvPr>
            <p:ph type="title"/>
          </p:nvPr>
        </p:nvSpPr>
        <p:spPr/>
        <p:txBody>
          <a:bodyPr/>
          <a:lstStyle/>
          <a:p>
            <a:r>
              <a:rPr lang="en-US" altLang="zh-CN" b="1" i="0" dirty="0">
                <a:solidFill>
                  <a:srgbClr val="060607"/>
                </a:solidFill>
                <a:effectLst/>
                <a:latin typeface="-apple-system"/>
              </a:rPr>
              <a:t>Current Operator</a:t>
            </a:r>
            <a:endParaRPr lang="zh-CN" altLang="en-US" dirty="0"/>
          </a:p>
        </p:txBody>
      </p:sp>
      <p:sp>
        <p:nvSpPr>
          <p:cNvPr id="3" name="内容占位符 2">
            <a:extLst>
              <a:ext uri="{FF2B5EF4-FFF2-40B4-BE49-F238E27FC236}">
                <a16:creationId xmlns:a16="http://schemas.microsoft.com/office/drawing/2014/main" id="{C510A46B-BA7A-45C5-965D-579E0238F2D9}"/>
              </a:ext>
            </a:extLst>
          </p:cNvPr>
          <p:cNvSpPr>
            <a:spLocks noGrp="1"/>
          </p:cNvSpPr>
          <p:nvPr>
            <p:ph idx="1"/>
          </p:nvPr>
        </p:nvSpPr>
        <p:spPr>
          <a:xfrm>
            <a:off x="838200" y="1825626"/>
            <a:ext cx="10515600" cy="1262928"/>
          </a:xfrm>
        </p:spPr>
        <p:txBody>
          <a:bodyPr>
            <a:normAutofit/>
          </a:bodyPr>
          <a:lstStyle/>
          <a:p>
            <a:r>
              <a:rPr lang="en-US" altLang="zh-CN" sz="2400" b="0" i="0" dirty="0">
                <a:solidFill>
                  <a:srgbClr val="060607"/>
                </a:solidFill>
                <a:effectLst/>
                <a:latin typeface="-apple-system"/>
              </a:rPr>
              <a:t>The IANA functions are currently performed by </a:t>
            </a:r>
            <a:r>
              <a:rPr lang="en-US" altLang="zh-CN" sz="2400" b="0" i="0" dirty="0">
                <a:solidFill>
                  <a:srgbClr val="FF0000"/>
                </a:solidFill>
                <a:effectLst/>
                <a:latin typeface="-apple-system"/>
              </a:rPr>
              <a:t>PTI</a:t>
            </a:r>
            <a:r>
              <a:rPr lang="en-US" altLang="zh-CN" sz="2400" b="0" i="0" dirty="0">
                <a:solidFill>
                  <a:srgbClr val="060607"/>
                </a:solidFill>
                <a:effectLst/>
                <a:latin typeface="-apple-system"/>
              </a:rPr>
              <a:t> (Public Technical Identifiers), a California-based non-profit public benefit corporation that was created to take over these responsibilities.</a:t>
            </a:r>
          </a:p>
          <a:p>
            <a:pPr marL="0" indent="0">
              <a:buNone/>
            </a:pPr>
            <a:endParaRPr lang="zh-CN" altLang="en-US" sz="2400" dirty="0"/>
          </a:p>
        </p:txBody>
      </p:sp>
      <p:pic>
        <p:nvPicPr>
          <p:cNvPr id="4" name="图片 3">
            <a:extLst>
              <a:ext uri="{FF2B5EF4-FFF2-40B4-BE49-F238E27FC236}">
                <a16:creationId xmlns:a16="http://schemas.microsoft.com/office/drawing/2014/main" id="{F66E3F9D-2C76-4C51-8B4D-EEF52D6FC1DE}"/>
              </a:ext>
            </a:extLst>
          </p:cNvPr>
          <p:cNvPicPr>
            <a:picLocks noChangeAspect="1"/>
          </p:cNvPicPr>
          <p:nvPr/>
        </p:nvPicPr>
        <p:blipFill>
          <a:blip r:embed="rId2"/>
          <a:stretch>
            <a:fillRect/>
          </a:stretch>
        </p:blipFill>
        <p:spPr>
          <a:xfrm>
            <a:off x="2673433" y="2849248"/>
            <a:ext cx="6845133" cy="4008752"/>
          </a:xfrm>
          <a:prstGeom prst="rect">
            <a:avLst/>
          </a:prstGeom>
        </p:spPr>
      </p:pic>
    </p:spTree>
    <p:extLst>
      <p:ext uri="{BB962C8B-B14F-4D97-AF65-F5344CB8AC3E}">
        <p14:creationId xmlns:p14="http://schemas.microsoft.com/office/powerpoint/2010/main" val="325526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E7A1D-4B2B-45AC-931D-60E67E92ACB8}"/>
              </a:ext>
            </a:extLst>
          </p:cNvPr>
          <p:cNvSpPr>
            <a:spLocks noGrp="1"/>
          </p:cNvSpPr>
          <p:nvPr>
            <p:ph type="title"/>
          </p:nvPr>
        </p:nvSpPr>
        <p:spPr/>
        <p:txBody>
          <a:bodyPr/>
          <a:lstStyle/>
          <a:p>
            <a:r>
              <a:rPr lang="en-US" altLang="zh-CN" b="0" i="0" dirty="0">
                <a:solidFill>
                  <a:srgbClr val="000000"/>
                </a:solidFill>
                <a:effectLst/>
                <a:latin typeface="Noto"/>
              </a:rPr>
              <a:t>Policy Remit</a:t>
            </a:r>
            <a:br>
              <a:rPr lang="en-US" altLang="zh-CN" b="0" i="0" dirty="0">
                <a:solidFill>
                  <a:srgbClr val="000000"/>
                </a:solidFill>
                <a:effectLst/>
                <a:latin typeface="Noto"/>
              </a:rPr>
            </a:br>
            <a:endParaRPr lang="zh-CN" altLang="en-US" dirty="0"/>
          </a:p>
        </p:txBody>
      </p:sp>
      <p:sp>
        <p:nvSpPr>
          <p:cNvPr id="3" name="内容占位符 2">
            <a:extLst>
              <a:ext uri="{FF2B5EF4-FFF2-40B4-BE49-F238E27FC236}">
                <a16:creationId xmlns:a16="http://schemas.microsoft.com/office/drawing/2014/main" id="{275F6297-CF61-4407-8549-CA077E8371DE}"/>
              </a:ext>
            </a:extLst>
          </p:cNvPr>
          <p:cNvSpPr>
            <a:spLocks noGrp="1"/>
          </p:cNvSpPr>
          <p:nvPr>
            <p:ph idx="1"/>
          </p:nvPr>
        </p:nvSpPr>
        <p:spPr>
          <a:xfrm>
            <a:off x="677333" y="1150835"/>
            <a:ext cx="10515600" cy="4979032"/>
          </a:xfrm>
        </p:spPr>
        <p:txBody>
          <a:bodyPr>
            <a:noAutofit/>
          </a:bodyPr>
          <a:lstStyle/>
          <a:p>
            <a:pPr algn="l"/>
            <a:r>
              <a:rPr lang="en-US" altLang="zh-CN" sz="2000" b="0" i="0" dirty="0">
                <a:effectLst/>
                <a:latin typeface="-apple-system"/>
              </a:rPr>
              <a:t>They do not directly set policy by which we operate, instead we implement agreed policies and principles in a neutral and responsible manner. Using the policy-setting forums provided by ICANN, policy development for domain name operations and IP addressing is arrived at by many different stakeholders. ICANN has a structure of supporting organizations that contribute to deciding how ICANN runs, which in turn informs how PTI is operated. The development of Internet protocols, which often dictate how protocol assignments should be managed, are arrived at within the Internet Engineering Task Force, the Internet Engineering Steering Group, and the Internet Architecture Board.</a:t>
            </a:r>
          </a:p>
          <a:p>
            <a:pPr algn="l"/>
            <a:endParaRPr lang="en-US" altLang="zh-CN" sz="2000" dirty="0">
              <a:latin typeface="-apple-system"/>
            </a:endParaRPr>
          </a:p>
          <a:p>
            <a:pPr marL="0" indent="0" algn="l">
              <a:buNone/>
            </a:pPr>
            <a:endParaRPr lang="en-US" altLang="zh-CN" sz="2000" b="0" i="0" dirty="0">
              <a:effectLst/>
              <a:latin typeface="-apple-system"/>
            </a:endParaRPr>
          </a:p>
          <a:p>
            <a:pPr algn="l"/>
            <a:r>
              <a:rPr lang="en-US" altLang="zh-CN" sz="2000" b="0" i="0" dirty="0">
                <a:effectLst/>
                <a:latin typeface="-apple-system"/>
              </a:rPr>
              <a:t>To improve its operations, we are actively involved in outreach too. As well as in ICANN forums, we participate in meetings and discussions with TLD operators, Regional Internet Registries, and other relevant communities. We provide manned helpdesks at key meetings to allow one-to-one interaction with our community of users, such as protocol developers and operators of critical Internet infrastructure.</a:t>
            </a:r>
          </a:p>
          <a:p>
            <a:endParaRPr lang="zh-CN" altLang="en-US" sz="2000" dirty="0">
              <a:latin typeface="-apple-system"/>
            </a:endParaRPr>
          </a:p>
        </p:txBody>
      </p:sp>
    </p:spTree>
    <p:extLst>
      <p:ext uri="{BB962C8B-B14F-4D97-AF65-F5344CB8AC3E}">
        <p14:creationId xmlns:p14="http://schemas.microsoft.com/office/powerpoint/2010/main" val="264757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a:extLst>
              <a:ext uri="{FF2B5EF4-FFF2-40B4-BE49-F238E27FC236}">
                <a16:creationId xmlns:a16="http://schemas.microsoft.com/office/drawing/2014/main" id="{4F35C9E2-9573-A22B-680E-9C35F583D9AE}"/>
              </a:ext>
            </a:extLst>
          </p:cNvPr>
          <p:cNvSpPr/>
          <p:nvPr/>
        </p:nvSpPr>
        <p:spPr>
          <a:xfrm rot="10800000">
            <a:off x="3514725" y="742944"/>
            <a:ext cx="4876800" cy="5181599"/>
          </a:xfrm>
          <a:prstGeom prst="triangle">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8A8409-F63A-F170-B94F-5B5E0A259982}"/>
              </a:ext>
            </a:extLst>
          </p:cNvPr>
          <p:cNvSpPr txBox="1"/>
          <p:nvPr/>
        </p:nvSpPr>
        <p:spPr>
          <a:xfrm>
            <a:off x="4500562" y="2921168"/>
            <a:ext cx="319087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THANKS</a:t>
            </a:r>
            <a:endParaRPr kumimoji="0" lang="en-US" altLang="zh-CN" sz="6000" b="0" i="0" u="none" strike="noStrike" kern="1200" cap="none" spc="0" normalizeH="0" baseline="0" noProof="0" dirty="0">
              <a:ln>
                <a:noFill/>
              </a:ln>
              <a:solidFill>
                <a:prstClr val="black"/>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cxnSp>
        <p:nvCxnSpPr>
          <p:cNvPr id="8" name="直接连接符 7">
            <a:extLst>
              <a:ext uri="{FF2B5EF4-FFF2-40B4-BE49-F238E27FC236}">
                <a16:creationId xmlns:a16="http://schemas.microsoft.com/office/drawing/2014/main" id="{69DA84D7-525F-96E2-3E3F-B2D0CFF06510}"/>
              </a:ext>
            </a:extLst>
          </p:cNvPr>
          <p:cNvCxnSpPr>
            <a:cxnSpLocks/>
          </p:cNvCxnSpPr>
          <p:nvPr/>
        </p:nvCxnSpPr>
        <p:spPr>
          <a:xfrm>
            <a:off x="3514725" y="2921167"/>
            <a:ext cx="48768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78B4663F-CA0A-9B7E-77B0-33DF28364945}"/>
              </a:ext>
            </a:extLst>
          </p:cNvPr>
          <p:cNvCxnSpPr>
            <a:cxnSpLocks/>
          </p:cNvCxnSpPr>
          <p:nvPr/>
        </p:nvCxnSpPr>
        <p:spPr>
          <a:xfrm>
            <a:off x="3514725" y="3876673"/>
            <a:ext cx="48768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36444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598</Words>
  <Application>Microsoft Office PowerPoint</Application>
  <PresentationFormat>宽屏</PresentationFormat>
  <Paragraphs>54</Paragraphs>
  <Slides>7</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apple</vt:lpstr>
      <vt:lpstr>-apple-system</vt:lpstr>
      <vt:lpstr>Arial Unicode MS</vt:lpstr>
      <vt:lpstr>굴림</vt:lpstr>
      <vt:lpstr>Helvetica Neue</vt:lpstr>
      <vt:lpstr>ＭＳ Ｐゴシック</vt:lpstr>
      <vt:lpstr>Noto</vt:lpstr>
      <vt:lpstr>阿里巴巴普惠体 Light</vt:lpstr>
      <vt:lpstr>等线</vt:lpstr>
      <vt:lpstr>等线 Light</vt:lpstr>
      <vt:lpstr>Arial</vt:lpstr>
      <vt:lpstr>Calibri</vt:lpstr>
      <vt:lpstr>Cambria Math</vt:lpstr>
      <vt:lpstr>Wingdings</vt:lpstr>
      <vt:lpstr>Office 主题​​</vt:lpstr>
      <vt:lpstr>Homework for all</vt:lpstr>
      <vt:lpstr>PowerPoint 演示文稿</vt:lpstr>
      <vt:lpstr>History</vt:lpstr>
      <vt:lpstr>Functions</vt:lpstr>
      <vt:lpstr>Current Operator</vt:lpstr>
      <vt:lpstr>Policy Remit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cc c</dc:creator>
  <cp:lastModifiedBy>coactor</cp:lastModifiedBy>
  <cp:revision>9</cp:revision>
  <dcterms:created xsi:type="dcterms:W3CDTF">2024-09-29T05:17:22Z</dcterms:created>
  <dcterms:modified xsi:type="dcterms:W3CDTF">2024-09-29T06:38:47Z</dcterms:modified>
</cp:coreProperties>
</file>