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16" r:id="rId2"/>
    <p:sldId id="399" r:id="rId3"/>
    <p:sldId id="400" r:id="rId4"/>
    <p:sldId id="394" r:id="rId5"/>
    <p:sldId id="317" r:id="rId6"/>
    <p:sldId id="395" r:id="rId7"/>
    <p:sldId id="391" r:id="rId8"/>
    <p:sldId id="401" r:id="rId9"/>
    <p:sldId id="397" r:id="rId10"/>
    <p:sldId id="398" r:id="rId11"/>
    <p:sldId id="383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ucida Bright" panose="02040602050505020304" pitchFamily="18" charset="0"/>
      <p:regular r:id="rId19"/>
      <p:bold r:id="rId20"/>
      <p:italic r:id="rId21"/>
      <p:boldItalic r:id="rId22"/>
    </p:embeddedFont>
    <p:embeddedFont>
      <p:font typeface="Segoe UI" panose="020B0502040204020203" pitchFamily="34" charset="0"/>
      <p:regular r:id="rId23"/>
      <p:bold r:id="rId24"/>
      <p:italic r:id="rId25"/>
      <p:boldItalic r:id="rId26"/>
    </p:embeddedFont>
    <p:embeddedFont>
      <p:font typeface="等线" panose="02010600030101010101" pitchFamily="2" charset="-122"/>
      <p:regular r:id="rId27"/>
      <p:bold r:id="rId28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f" initials="z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3215"/>
    <a:srgbClr val="0D568C"/>
    <a:srgbClr val="F0AA0B"/>
    <a:srgbClr val="3290D6"/>
    <a:srgbClr val="F5F7F9"/>
    <a:srgbClr val="BDECE8"/>
    <a:srgbClr val="34B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77735" autoAdjust="0"/>
  </p:normalViewPr>
  <p:slideViewPr>
    <p:cSldViewPr snapToGrid="0">
      <p:cViewPr varScale="1">
        <p:scale>
          <a:sx n="128" d="100"/>
          <a:sy n="128" d="100"/>
        </p:scale>
        <p:origin x="14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668D-28D2-4240-B660-D4F6D3BE165D}" type="datetimeFigureOut">
              <a:rPr kumimoji="1" lang="zh-CN" altLang="en-US" smtClean="0"/>
              <a:t>2024/11/24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4AA40-C853-AB46-808A-72B6A39D9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support.huawei.com/info-finder/encyclopedia/zh/SDN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nfo.support.huawei.com/info-finder/encyclopedia/zh/SR-MPLS.html" TargetMode="External"/><Relationship Id="rId4" Type="http://schemas.openxmlformats.org/officeDocument/2006/relationships/hyperlink" Target="https://info.support.huawei.com/info-finder/encyclopedia/zh/MPLS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support.huawei.com/info-finder/encyclopedia/zh/IPv6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info.support.huawei.com/info-finder/encyclopedia/zh/Segment+Routing.html" TargetMode="External"/><Relationship Id="rId4" Type="http://schemas.openxmlformats.org/officeDocument/2006/relationships/hyperlink" Target="https://info.support.huawei.com/info-finder/encyclopedia/zh/IP%E8%B7%AF%E7%94%B1.html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support.huawei.com/info-finder/encyclopedia/zh/MPL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support.huawei.com/info-finder/encyclopedia/zh/%E4%BD%8E%E6%97%B6%E5%BB%B6.html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nfo.support.huawei.com/info-finder/encyclopedia/zh/SDN.html" TargetMode="External"/><Relationship Id="rId7" Type="http://schemas.openxmlformats.org/officeDocument/2006/relationships/hyperlink" Target="https://info.support.huawei.com/info-finder/encyclopedia/zh/%E6%99%BA%E8%83%BD%E4%BA%91%E7%BD%91.html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info.support.huawei.com/info-finder/encyclopedia/zh/%E6%95%B0%E6%8D%AE%E4%B8%AD%E5%BF%83.html" TargetMode="External"/><Relationship Id="rId5" Type="http://schemas.openxmlformats.org/officeDocument/2006/relationships/hyperlink" Target="https://info.support.huawei.com/info-finder/encyclopedia/zh/IPv6.html" TargetMode="External"/><Relationship Id="rId4" Type="http://schemas.openxmlformats.org/officeDocument/2006/relationships/hyperlink" Target="https://info.support.huawei.com/info-finder/encyclopedia/zh/EVPN.html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技术是</a:t>
            </a:r>
            <a:r>
              <a:rPr lang="en-US" altLang="zh-CN" b="0" i="0" u="none" strike="noStrike" dirty="0">
                <a:effectLst/>
                <a:latin typeface="HuaweiSans"/>
                <a:hlinkClick r:id="rId3" tooltip="SDN"/>
              </a:rPr>
              <a:t>SDN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竞争压力下的产物，其核心思想是将报文转发路径切割为不同的分段，并在路径起始点往报文中插入分段信息，中间节点只需要按照报文里携带的分段信息转发即可。这样的路径分段，称之为“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Segment”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，并通过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SID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（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Segment Identifier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，段标识）来标识。</a:t>
            </a:r>
            <a:endParaRPr lang="en-US" altLang="zh-CN" b="0" i="0" dirty="0">
              <a:solidFill>
                <a:srgbClr val="494949"/>
              </a:solidFill>
              <a:effectLst/>
              <a:latin typeface="HuaweiSans"/>
            </a:endParaRPr>
          </a:p>
          <a:p>
            <a:endParaRPr lang="en-US" altLang="zh-CN" b="0" i="0" dirty="0">
              <a:solidFill>
                <a:srgbClr val="494949"/>
              </a:solidFill>
              <a:effectLst/>
              <a:latin typeface="HuaweiSans"/>
            </a:endParaRPr>
          </a:p>
          <a:p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的设计理念在现实生活中屡见不鲜，下面举一个例子，来更好的理解其原理。假设你从上海出发去巴黎旅游，需要在维也纳转机。那你的出行路线分为两段，上海→维也纳、维也纳→巴黎。则你只需要在上海买好上海途经维也纳到巴黎的票，按照计划根据机票，经过两段，飞到巴黎即可。</a:t>
            </a:r>
            <a:endParaRPr lang="en-US" altLang="zh-CN" b="0" i="0" dirty="0">
              <a:solidFill>
                <a:srgbClr val="494949"/>
              </a:solidFill>
              <a:effectLst/>
              <a:latin typeface="HuaweiSans"/>
            </a:endParaRPr>
          </a:p>
          <a:p>
            <a:endParaRPr lang="en-US" altLang="zh-CN" b="0" i="0" dirty="0">
              <a:solidFill>
                <a:srgbClr val="494949"/>
              </a:solidFill>
              <a:effectLst/>
              <a:latin typeface="HuaweiSans"/>
            </a:endParaRPr>
          </a:p>
          <a:p>
            <a:pPr algn="l"/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报文在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技术的转发过程也是类似的。由上可知，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技术关键在于两点：对路径进行分段（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Segment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）以及在起始节点对路径进行排序组合（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Segment List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），确定出行路径。</a:t>
            </a:r>
          </a:p>
          <a:p>
            <a:pPr algn="l"/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在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技术中，将代表不同功能的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Segment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进行组合，可以实现对路径的编程，满足不同路径服务质量的需求。</a:t>
            </a:r>
          </a:p>
          <a:p>
            <a:pPr algn="l"/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技术支持</a:t>
            </a:r>
            <a:r>
              <a:rPr lang="en-US" altLang="zh-CN" b="0" i="0" u="none" strike="noStrike" dirty="0">
                <a:solidFill>
                  <a:srgbClr val="494949"/>
                </a:solidFill>
                <a:effectLst/>
                <a:latin typeface="HuaweiSans"/>
                <a:hlinkClick r:id="rId4" tooltip="MPLS"/>
              </a:rPr>
              <a:t>MPLS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和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两种转发平面，基于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MPLS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转发平面的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称为</a:t>
            </a:r>
            <a:r>
              <a:rPr lang="en-US" altLang="zh-CN" b="0" i="0" u="none" strike="noStrike" dirty="0">
                <a:solidFill>
                  <a:srgbClr val="494949"/>
                </a:solidFill>
                <a:effectLst/>
                <a:latin typeface="HuaweiSans"/>
                <a:hlinkClick r:id="rId5" tooltip="SR-MPLS"/>
              </a:rPr>
              <a:t>SR-MPLS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（</a:t>
            </a:r>
            <a:r>
              <a:rPr lang="en-US" altLang="zh-CN" b="0" i="0" u="none" strike="noStrike" dirty="0">
                <a:solidFill>
                  <a:srgbClr val="494949"/>
                </a:solidFill>
                <a:effectLst/>
                <a:latin typeface="HuaweiSans"/>
                <a:hlinkClick r:id="rId5" tooltip="SR-MPLS"/>
              </a:rPr>
              <a:t>Segment Routing MPLS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），其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SID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为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MPLS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标签（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Label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）；基于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转发平面的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称为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，其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SID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为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地址。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868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为基于</a:t>
            </a:r>
            <a:r>
              <a:rPr lang="en-US" altLang="zh-CN" b="0" i="0" u="none" strike="noStrike" dirty="0">
                <a:effectLst/>
                <a:latin typeface="HuaweiSans"/>
                <a:hlinkClick r:id="rId3" tooltip="IPv6"/>
              </a:rPr>
              <a:t>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转发平面实现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技术，在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IPv6</a:t>
            </a:r>
            <a:r>
              <a:rPr lang="zh-CN" altLang="en-US" b="0" i="0" u="none" strike="noStrike" dirty="0">
                <a:effectLst/>
                <a:latin typeface="HuaweiSans"/>
                <a:hlinkClick r:id="rId4" tooltip="IP路由"/>
              </a:rPr>
              <a:t>路由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扩展头新增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SRH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（</a:t>
            </a:r>
            <a:r>
              <a:rPr lang="en-US" altLang="zh-CN" b="0" i="0" u="none" strike="noStrike" dirty="0">
                <a:effectLst/>
                <a:latin typeface="HuaweiSans"/>
                <a:hlinkClick r:id="rId5" tooltip="Segment Routing"/>
              </a:rPr>
              <a:t>Segment Routing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 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Header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）扩展头，该扩展头指定一个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的显式路径，存储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Segment List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信息。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Segment List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即对段和网络节点进行有序排列得到的一条转发路径。报文转发时，依靠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Segments Left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和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Segment List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字段共同决定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目的地址（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IPv6 DA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）信息，从而指导报文的转发路径和行为。</a:t>
            </a:r>
            <a:endParaRPr lang="en-US" altLang="zh-CN" b="0" i="0" dirty="0">
              <a:solidFill>
                <a:srgbClr val="494949"/>
              </a:solidFill>
              <a:effectLst/>
              <a:latin typeface="HuaweiSans"/>
            </a:endParaRPr>
          </a:p>
          <a:p>
            <a:endParaRPr lang="en-US" altLang="zh-CN" b="0" i="0" dirty="0">
              <a:solidFill>
                <a:srgbClr val="494949"/>
              </a:solidFill>
              <a:effectLst/>
              <a:latin typeface="HuaweiSans"/>
            </a:endParaRPr>
          </a:p>
          <a:p>
            <a:endParaRPr lang="en-US" altLang="zh-CN" b="0" i="0" dirty="0">
              <a:solidFill>
                <a:srgbClr val="494949"/>
              </a:solidFill>
              <a:effectLst/>
              <a:latin typeface="Huawei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对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 SID 128bit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的运用。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 Segment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定义了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网络编程中的网络指令，指示要去哪，怎么去。标识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 Segment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ID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被称为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 SID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。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 SID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是一个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128bit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的值，为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地址形式，由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Locator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、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Function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和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Arguments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三部分组成。</a:t>
            </a:r>
            <a:endParaRPr lang="en-US" altLang="zh-CN" b="0" i="0" dirty="0">
              <a:solidFill>
                <a:srgbClr val="494949"/>
              </a:solidFill>
              <a:effectLst/>
              <a:latin typeface="Huawei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494949"/>
              </a:solidFill>
              <a:effectLst/>
              <a:latin typeface="Huawei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Locator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：具有定位功能。提供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的路由能力，报文通过该字段实现寻址转发。此外，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Locator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对应的路由也是可聚合的。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Function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：用来表达该设备指令要执行的转发动作，不同的转发行为由不同的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Function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来表达。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Arguments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：可选字段，是对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Function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的补充，是指令在执行时对应的参数，这些参数可能包含流、服务或任何其他相关的信息。</a:t>
            </a:r>
          </a:p>
          <a:p>
            <a:pPr algn="l"/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的每个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Segment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是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128bit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，可以灵活分为多段，每段功能和长度可以自定义，由此具备灵活编程能力，即业务可编辑。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b="0" i="0" dirty="0">
              <a:solidFill>
                <a:srgbClr val="494949"/>
              </a:solidFill>
              <a:effectLst/>
              <a:latin typeface="HuaweiSan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114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 BE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类似于</a:t>
            </a:r>
            <a:r>
              <a:rPr lang="en-US" altLang="zh-CN" b="0" i="0" u="none" strike="noStrike" dirty="0">
                <a:effectLst/>
                <a:latin typeface="HuaweiSans"/>
                <a:hlinkClick r:id="rId3" tooltip="MPLS"/>
              </a:rPr>
              <a:t>MPLS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网络中的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LDP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，是指基于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IGP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最短路径算法计算得到最优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路径，仅使用一个业务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SID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来指引报文在链路中的转发，是一种尽力而为的工作模式。其没有流量工程能力，一般用于承载普通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VPN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业务，用于快速开通业务。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870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 TE Policy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的工作流程可分为四步：</a:t>
            </a:r>
          </a:p>
          <a:p>
            <a:pPr algn="l" fontAlgn="base">
              <a:buFont typeface="+mj-lt"/>
              <a:buAutoNum type="arabicPeriod"/>
            </a:pP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转发器（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PE3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）通过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BGP-LS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将网络拓扑信息上报给控制器。拓扑信息包括节点链路信息、链路的开销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/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带宽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/</a:t>
            </a:r>
            <a:r>
              <a:rPr lang="zh-CN" altLang="en-US" b="0" i="0" u="none" strike="noStrike" dirty="0">
                <a:solidFill>
                  <a:srgbClr val="494949"/>
                </a:solidFill>
                <a:effectLst/>
                <a:latin typeface="HuaweiSans"/>
                <a:hlinkClick r:id="rId3" tooltip="低时延"/>
              </a:rPr>
              <a:t>时延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等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TE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属性。</a:t>
            </a:r>
          </a:p>
          <a:p>
            <a:pPr algn="l" fontAlgn="base">
              <a:buFont typeface="+mj-lt"/>
              <a:buAutoNum type="arabicPeriod"/>
            </a:pP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控制器对收集到的拓扑信息进行分析，按照业务需求计算路径，符合业务的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SLA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。</a:t>
            </a:r>
          </a:p>
          <a:p>
            <a:pPr algn="l" fontAlgn="base">
              <a:buFont typeface="+mj-lt"/>
              <a:buAutoNum type="arabicPeriod"/>
            </a:pP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控制器将路径信息下发给网络的头节点（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PE1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），头节点生成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 TE Policy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。其中包括头端地址、目的地址和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Color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（扩展团体属性）等关键信息。</a:t>
            </a:r>
          </a:p>
          <a:p>
            <a:pPr algn="l" fontAlgn="base">
              <a:buFont typeface="+mj-lt"/>
              <a:buAutoNum type="arabicPeriod"/>
            </a:pP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网络的头节点（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PE1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）为业务选择合适的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 TE Policy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指导转发。转发时，各转发器按照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报文中携带的信息，执行自己发布的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SID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指令。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0872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是基于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转发平面的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技术，其结合了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源路由优势和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简洁易扩展的特质，具有其独特的优势。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技术特点及价值可以归纳为以下三点：</a:t>
            </a:r>
            <a:endParaRPr lang="en-US" altLang="zh-CN" b="0" i="0" dirty="0">
              <a:solidFill>
                <a:srgbClr val="494949"/>
              </a:solidFill>
              <a:effectLst/>
              <a:latin typeface="HuaweiSans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具有强大的可编程能力。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具有网络路径、业务、转发行为三层可编程空间，使得其能支撑大量不同业务的不同诉求，契合了业务驱动网络的大潮流。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完全基于</a:t>
            </a:r>
            <a:r>
              <a:rPr lang="en-US" altLang="zh-CN" b="0" i="0" u="none" strike="noStrike" dirty="0">
                <a:solidFill>
                  <a:srgbClr val="494949"/>
                </a:solidFill>
                <a:effectLst/>
                <a:latin typeface="HuaweiSans"/>
                <a:hlinkClick r:id="rId3" tooltip="SDN"/>
              </a:rPr>
              <a:t>SDN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架构，可以跨越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APP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和网络之间的鸿沟，将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APP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的应用程序信息带入到网络中，可以基于全局信息进行网络调度和优化。</a:t>
            </a:r>
            <a:endParaRPr lang="en-US" altLang="zh-CN" b="0" i="0" dirty="0">
              <a:solidFill>
                <a:srgbClr val="494949"/>
              </a:solidFill>
              <a:effectLst/>
              <a:latin typeface="Huawei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不再使用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LDP/RSVP-TE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协议，也不需要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MPLS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标签，简化了协议，管理简单。</a:t>
            </a:r>
            <a:r>
              <a:rPr lang="en-US" altLang="zh-CN" b="0" i="0" u="none" strike="noStrike" dirty="0">
                <a:effectLst/>
                <a:latin typeface="HuaweiSans"/>
                <a:hlinkClick r:id="rId4" tooltip="EVPN"/>
              </a:rPr>
              <a:t>EVPN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和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的结合，可以使得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承载网简化归一。</a:t>
            </a:r>
            <a:endParaRPr lang="en-US" altLang="zh-CN" b="0" i="0" dirty="0">
              <a:solidFill>
                <a:srgbClr val="494949"/>
              </a:solidFill>
              <a:effectLst/>
              <a:latin typeface="Huawei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基于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Native </a:t>
            </a:r>
            <a:r>
              <a:rPr lang="en-US" altLang="zh-CN" b="0" i="0" u="none" strike="noStrike" dirty="0">
                <a:effectLst/>
                <a:latin typeface="HuaweiSans"/>
                <a:hlinkClick r:id="rId5" tooltip="IPv6"/>
              </a:rPr>
              <a:t>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进行转发。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是通过扩展报文头来实现的，没有改变原有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报文的封装结构，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报文依然是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报文，普通的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设备也可以识别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报文。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SRv6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设备能够和普通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设备共同部署，对现有网络具有更好的兼容性，可以支撑业务快速上线，平滑演进。另外基于</a:t>
            </a:r>
            <a:r>
              <a:rPr lang="en-US" altLang="zh-CN" b="0" i="0" dirty="0">
                <a:solidFill>
                  <a:srgbClr val="494949"/>
                </a:solidFill>
                <a:effectLst/>
                <a:latin typeface="HuaweiSans"/>
              </a:rPr>
              <a:t>Native IPv6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，使得其可以进入</a:t>
            </a:r>
            <a:r>
              <a:rPr lang="zh-CN" altLang="en-US" b="0" i="0" u="none" strike="noStrike" dirty="0">
                <a:effectLst/>
                <a:latin typeface="HuaweiSans"/>
                <a:hlinkClick r:id="rId6" tooltip="数据中心"/>
              </a:rPr>
              <a:t>数据中心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网络，甚至用户终端，促进</a:t>
            </a:r>
            <a:r>
              <a:rPr lang="zh-CN" altLang="en-US" b="0" i="0" u="none" strike="noStrike" dirty="0">
                <a:effectLst/>
                <a:latin typeface="HuaweiSans"/>
                <a:hlinkClick r:id="rId7" tooltip="智能云网"/>
              </a:rPr>
              <a:t>云网融合</a:t>
            </a:r>
            <a: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  <a:t>。</a:t>
            </a:r>
            <a:br>
              <a:rPr lang="zh-CN" altLang="en-US" b="0" i="0" dirty="0">
                <a:solidFill>
                  <a:srgbClr val="494949"/>
                </a:solidFill>
                <a:effectLst/>
                <a:latin typeface="HuaweiSans"/>
              </a:rPr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11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0946"/>
            <a:ext cx="12192000" cy="599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335" y="1005733"/>
            <a:ext cx="10515599" cy="231855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1134" y="3741522"/>
            <a:ext cx="9144000" cy="20521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905" y="6581886"/>
            <a:ext cx="2743200" cy="276951"/>
          </a:xfrm>
        </p:spPr>
        <p:txBody>
          <a:bodyPr/>
          <a:lstStyle>
            <a:lvl1pPr>
              <a:defRPr sz="1200"/>
            </a:lvl1pPr>
          </a:lstStyle>
          <a:p>
            <a:fld id="{4C3CE6D5-E2EA-824B-8DC7-3DD74734AC75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053940" y="3532909"/>
            <a:ext cx="208412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0"/>
            <a:ext cx="12192000" cy="2909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F9EC972-05AF-7546-A222-7967CAF98863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5FE0-9350-B642-9C7A-D7479E8394D6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C40A-955E-B04B-ADE9-AB2978DA1471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0E-F442-744C-82CD-2364F190D54D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7A0E-06AA-CC48-9C6B-FB553E683393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3F-78C3-5448-B174-6E127F962766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550AEFA1-034F-F94D-8333-21F8AB3AA554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E879-D633-BB44-9A06-02173ABBEDC4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D3F9-4942-5B44-9C8B-2E5F92242693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FB2E-E206-354C-8B4F-338B1E57AE81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 indent="-228600">
              <a:buFont typeface="Segoe UI" panose="020B0502040204020203" pitchFamily="34" charset="0"/>
              <a:buChar char="◦"/>
              <a:defRPr sz="2000"/>
            </a:lvl2pPr>
            <a:lvl3pPr>
              <a:defRPr sz="1800"/>
            </a:lvl3pPr>
            <a:lvl4pPr marL="1600200" indent="-228600">
              <a:buFont typeface="Segoe UI" panose="020B0502040204020203" pitchFamily="34" charset="0"/>
              <a:buChar char="◦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40D1576-4FC6-8147-82B8-3AFAC3A193FF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kumimoji="1" lang="en-GB" altLang="zh-CN"/>
              <a:t>End-to-End Object Detection with Transformers</a:t>
            </a:r>
            <a:endParaRPr kumimoji="1"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D740-D6AC-7D47-8C1A-99A7DA3B2F58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AD1-5272-3E4E-A4D5-85E8DB921F36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088" y="1709738"/>
            <a:ext cx="1040336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088" y="4589463"/>
            <a:ext cx="10403361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DE3B-58A5-DC4D-BF52-AA3B9B1B126A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5290" y="3715657"/>
            <a:ext cx="189260" cy="846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3715657"/>
            <a:ext cx="655289" cy="8468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C8A4-4B3B-4D42-9166-B2B1A047DFBC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917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06720"/>
            <a:ext cx="5157787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67247"/>
            <a:ext cx="5157787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06720"/>
            <a:ext cx="5183188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67247"/>
            <a:ext cx="5183188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4E9B-8F37-5243-9818-69E6B71DAC78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504085" y="6577986"/>
            <a:ext cx="611010" cy="306403"/>
          </a:xfrm>
        </p:spPr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6905" y="6581920"/>
            <a:ext cx="2743200" cy="276951"/>
          </a:xfrm>
        </p:spPr>
        <p:txBody>
          <a:bodyPr/>
          <a:lstStyle/>
          <a:p>
            <a:fld id="{4CDE1BC5-6D44-6740-97D9-454351518BD2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583957"/>
            <a:ext cx="4114800" cy="282019"/>
          </a:xfrm>
        </p:spPr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04085" y="6581920"/>
            <a:ext cx="611010" cy="284723"/>
          </a:xfrm>
        </p:spPr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2FC-2E0B-E146-8633-90FB9C4DEF28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BD70-77B8-0A4E-B935-80020879DE99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564106"/>
            <a:ext cx="12192000" cy="3107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0375" y="472064"/>
            <a:ext cx="864424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18161"/>
            <a:ext cx="10515600" cy="485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905" y="6564106"/>
            <a:ext cx="2743200" cy="276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0EC5DFD-295C-174D-8DF8-1F9FF625ECD9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66143"/>
            <a:ext cx="4114800" cy="282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04085" y="6542426"/>
            <a:ext cx="611010" cy="306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6294EC-7222-4476-91B8-DE7232C2F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37302" y="4544222"/>
            <a:ext cx="9681029" cy="13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b="1" dirty="0">
                <a:solidFill>
                  <a:srgbClr val="B23215"/>
                </a:solidFill>
                <a:latin typeface="+mj-lt"/>
                <a:ea typeface="+mj-ea"/>
                <a:cs typeface="+mj-cs"/>
                <a:sym typeface="+mn-ea"/>
              </a:rPr>
              <a:t>G</a:t>
            </a:r>
            <a:r>
              <a:rPr lang="en-US" altLang="zh-CN" sz="2800" b="1" dirty="0" err="1">
                <a:solidFill>
                  <a:srgbClr val="B23215"/>
                </a:solidFill>
                <a:latin typeface="+mj-lt"/>
                <a:ea typeface="+mj-ea"/>
                <a:cs typeface="+mj-cs"/>
                <a:sym typeface="+mn-ea"/>
              </a:rPr>
              <a:t>roup</a:t>
            </a:r>
            <a:r>
              <a:rPr lang="en-US" altLang="zh-CN" sz="2800" b="1" dirty="0">
                <a:solidFill>
                  <a:srgbClr val="B23215"/>
                </a:solidFill>
                <a:latin typeface="+mj-lt"/>
                <a:ea typeface="+mj-ea"/>
                <a:cs typeface="+mj-cs"/>
                <a:sym typeface="+mn-ea"/>
              </a:rPr>
              <a:t> 1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B23215"/>
                </a:solidFill>
                <a:latin typeface="+mj-lt"/>
                <a:ea typeface="+mj-ea"/>
                <a:cs typeface="+mj-cs"/>
                <a:sym typeface="+mn-ea"/>
              </a:rPr>
              <a:t>池聪哲</a:t>
            </a:r>
            <a:endParaRPr lang="en-US" altLang="zh-CN" sz="2800" b="1" dirty="0">
              <a:solidFill>
                <a:srgbClr val="B23215"/>
              </a:solidFill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2E139D-CD53-45FC-BC80-0A4CB2004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814" y="1864319"/>
            <a:ext cx="9607243" cy="2554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0" dirty="0">
                <a:solidFill>
                  <a:srgbClr val="0D568C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SRv6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8000" dirty="0">
                <a:solidFill>
                  <a:srgbClr val="0D568C"/>
                </a:solidFill>
                <a:latin typeface="Times New Roman" panose="02020603050405020304" pitchFamily="18" charset="0"/>
                <a:ea typeface="-apple-system"/>
                <a:cs typeface="Times New Roman" panose="02020603050405020304" pitchFamily="18" charset="0"/>
              </a:rPr>
              <a:t>Relevant Technologies</a:t>
            </a:r>
            <a:endParaRPr kumimoji="0" lang="zh-CN" altLang="zh-CN" sz="8000" b="0" i="0" u="none" strike="noStrike" cap="none" normalizeH="0" baseline="0" dirty="0">
              <a:ln>
                <a:noFill/>
              </a:ln>
              <a:solidFill>
                <a:srgbClr val="0D568C"/>
              </a:solidFill>
              <a:effectLst/>
              <a:latin typeface="Times New Roman" panose="02020603050405020304" pitchFamily="18" charset="0"/>
              <a:ea typeface="-apple-system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BF091E-F926-4FCE-86A2-7D88FA80CCD8}"/>
              </a:ext>
            </a:extLst>
          </p:cNvPr>
          <p:cNvSpPr txBox="1"/>
          <p:nvPr/>
        </p:nvSpPr>
        <p:spPr>
          <a:xfrm>
            <a:off x="4421142" y="2395873"/>
            <a:ext cx="6773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zh-CN" altLang="en-US" sz="3600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Routing</a:t>
            </a:r>
            <a:r>
              <a:rPr lang="zh-CN" altLang="en-US" sz="3600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3600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+IPv6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0" y="6566011"/>
            <a:ext cx="2743200" cy="276951"/>
          </a:xfrm>
        </p:spPr>
        <p:txBody>
          <a:bodyPr/>
          <a:lstStyle/>
          <a:p>
            <a:fld id="{AF171F5B-0D8A-A642-B0EA-296B87C323B5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568120E9-6ED3-4B0E-9E81-F9813A8F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altLang="zh-CN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5122" name="Picture 2" descr="简化网络协议">
            <a:extLst>
              <a:ext uri="{FF2B5EF4-FFF2-40B4-BE49-F238E27FC236}">
                <a16:creationId xmlns:a16="http://schemas.microsoft.com/office/drawing/2014/main" id="{FDB24904-03F1-40BC-8CFE-596804427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3665" y="2805016"/>
            <a:ext cx="408622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B1A4F1F9-A383-4632-AAB0-688674574EE7}"/>
              </a:ext>
            </a:extLst>
          </p:cNvPr>
          <p:cNvSpPr txBox="1"/>
          <p:nvPr/>
        </p:nvSpPr>
        <p:spPr>
          <a:xfrm>
            <a:off x="1918445" y="2707058"/>
            <a:ext cx="47010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1.Smart</a:t>
            </a:r>
          </a:p>
          <a:p>
            <a:pPr marL="457200" indent="-457200">
              <a:buAutoNum type="arabicPeriod"/>
            </a:pPr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Simple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Pure IP</a:t>
            </a:r>
          </a:p>
        </p:txBody>
      </p:sp>
    </p:spTree>
    <p:extLst>
      <p:ext uri="{BB962C8B-B14F-4D97-AF65-F5344CB8AC3E}">
        <p14:creationId xmlns:p14="http://schemas.microsoft.com/office/powerpoint/2010/main" val="241709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322" y="1679764"/>
            <a:ext cx="11491356" cy="147174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</a:rPr>
              <a:t>Thanks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48000" y="3266105"/>
            <a:ext cx="6336000" cy="57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255485" y="3842105"/>
            <a:ext cx="9681029" cy="13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b="1" dirty="0">
                <a:solidFill>
                  <a:srgbClr val="B23215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US" altLang="zh-CN" sz="2800" b="1" dirty="0" err="1">
                <a:solidFill>
                  <a:srgbClr val="B23215"/>
                </a:solidFill>
                <a:latin typeface="+mj-lt"/>
                <a:ea typeface="+mj-ea"/>
                <a:cs typeface="+mj-cs"/>
              </a:rPr>
              <a:t>roup</a:t>
            </a:r>
            <a:r>
              <a:rPr lang="en-US" altLang="zh-CN" sz="2800" b="1" dirty="0">
                <a:solidFill>
                  <a:srgbClr val="B23215"/>
                </a:solidFill>
                <a:latin typeface="+mj-lt"/>
                <a:ea typeface="+mj-ea"/>
                <a:cs typeface="+mj-cs"/>
              </a:rPr>
              <a:t> 1</a:t>
            </a:r>
          </a:p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B23215"/>
                </a:solidFill>
                <a:latin typeface="+mj-lt"/>
                <a:ea typeface="+mj-ea"/>
                <a:cs typeface="+mj-cs"/>
              </a:rPr>
              <a:t>池聪哲</a:t>
            </a:r>
            <a:endParaRPr lang="en-US" altLang="zh-CN" sz="2800" b="1" dirty="0">
              <a:solidFill>
                <a:srgbClr val="B23215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0D568C"/>
                </a:solidFill>
                <a:sym typeface="+mn-ea"/>
              </a:rPr>
              <a:t>Network Architecture</a:t>
            </a:r>
            <a:endParaRPr lang="en-US" altLang="zh-CN" dirty="0">
              <a:solidFill>
                <a:srgbClr val="0D568C"/>
              </a:solidFill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2756209" y="2767280"/>
            <a:ext cx="100619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SR</a:t>
            </a:r>
            <a:r>
              <a:rPr lang="zh-CN" altLang="en-US" sz="3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b="0" i="0" dirty="0">
                <a:solidFill>
                  <a:srgbClr val="B232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 Routing</a:t>
            </a:r>
            <a:r>
              <a:rPr lang="zh-CN" altLang="en-US" sz="3600" b="0" i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941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Segment Routing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pic>
        <p:nvPicPr>
          <p:cNvPr id="6" name="Picture 2" descr="上海到巴黎出行图">
            <a:extLst>
              <a:ext uri="{FF2B5EF4-FFF2-40B4-BE49-F238E27FC236}">
                <a16:creationId xmlns:a16="http://schemas.microsoft.com/office/drawing/2014/main" id="{A47234CF-6542-4B96-B6F3-72C93B4D5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764" y="2683564"/>
            <a:ext cx="4402842" cy="179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852204-52CA-4D07-B5A6-575FCF846AE2}"/>
              </a:ext>
            </a:extLst>
          </p:cNvPr>
          <p:cNvSpPr txBox="1"/>
          <p:nvPr/>
        </p:nvSpPr>
        <p:spPr>
          <a:xfrm>
            <a:off x="1187726" y="2126974"/>
            <a:ext cx="55758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segmenting the path</a:t>
            </a:r>
          </a:p>
          <a:p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List</a:t>
            </a:r>
          </a:p>
          <a:p>
            <a:r>
              <a:rPr lang="en-US" altLang="zh-CN" sz="2400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sorting and combining the path at the starting node to determine the travel route</a:t>
            </a:r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152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0D568C"/>
                </a:solidFill>
                <a:sym typeface="+mn-ea"/>
              </a:rPr>
              <a:t>Network Architecture</a:t>
            </a:r>
            <a:endParaRPr lang="en-US" altLang="zh-CN" dirty="0">
              <a:solidFill>
                <a:srgbClr val="0D568C"/>
              </a:solidFill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2251302" y="2767280"/>
            <a:ext cx="1012285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SRH</a:t>
            </a:r>
            <a:r>
              <a:rPr lang="zh-CN" altLang="en-US" sz="3600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600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Routing Header</a:t>
            </a:r>
            <a:r>
              <a:rPr lang="zh-CN" altLang="en-US" sz="3600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600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37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Segment Routing Header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2024/11/24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pic>
        <p:nvPicPr>
          <p:cNvPr id="6" name="Picture 2" descr="SRH扩展头格式">
            <a:extLst>
              <a:ext uri="{FF2B5EF4-FFF2-40B4-BE49-F238E27FC236}">
                <a16:creationId xmlns:a16="http://schemas.microsoft.com/office/drawing/2014/main" id="{E9E7FBF7-1BB3-40D2-8A01-B41200393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437" y="1389512"/>
            <a:ext cx="4000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Rv6 Segment结构">
            <a:extLst>
              <a:ext uri="{FF2B5EF4-FFF2-40B4-BE49-F238E27FC236}">
                <a16:creationId xmlns:a16="http://schemas.microsoft.com/office/drawing/2014/main" id="{CA8036ED-D5D0-4B5B-8C64-C26FF3F27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700" y="4843670"/>
            <a:ext cx="318135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3FFAC4A-2634-46FA-A87E-3D273B685550}"/>
              </a:ext>
            </a:extLst>
          </p:cNvPr>
          <p:cNvSpPr txBox="1"/>
          <p:nvPr/>
        </p:nvSpPr>
        <p:spPr>
          <a:xfrm>
            <a:off x="529442" y="2154334"/>
            <a:ext cx="61051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in IPv6</a:t>
            </a:r>
            <a:b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SRH (Segment Routing Header) which specifies an explicit IPv6 path and stores the IPv6 Segment List information.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F64C130-709A-41BB-AB18-8DECD87B9FF8}"/>
              </a:ext>
            </a:extLst>
          </p:cNvPr>
          <p:cNvSpPr txBox="1"/>
          <p:nvPr/>
        </p:nvSpPr>
        <p:spPr>
          <a:xfrm>
            <a:off x="529442" y="4598475"/>
            <a:ext cx="61051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i="0" dirty="0">
                <a:solidFill>
                  <a:srgbClr val="B232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SRv6 SID</a:t>
            </a:r>
          </a:p>
          <a:p>
            <a:r>
              <a:rPr lang="en-US" altLang="zh-CN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SRv6 SID is a 128-bit value in the form of an IPv6 address, consisting of three parts: Locator, Function, and Arguments.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1542927" y="2354959"/>
            <a:ext cx="1034668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   SRv6 BE</a:t>
            </a:r>
          </a:p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&amp; SRv6 TE Policy</a:t>
            </a:r>
            <a:endParaRPr lang="zh-CN" altLang="en-US" sz="3600" dirty="0">
              <a:solidFill>
                <a:srgbClr val="B232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8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6DFA07-3A88-4594-9C48-B4709A53D023}"/>
              </a:ext>
            </a:extLst>
          </p:cNvPr>
          <p:cNvSpPr txBox="1"/>
          <p:nvPr/>
        </p:nvSpPr>
        <p:spPr>
          <a:xfrm>
            <a:off x="904654" y="2002781"/>
            <a:ext cx="566014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Effort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advertisement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forwarding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9538A3C-8346-4721-B298-7F93F96F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SRv6 BE</a:t>
            </a:r>
          </a:p>
        </p:txBody>
      </p:sp>
      <p:pic>
        <p:nvPicPr>
          <p:cNvPr id="4098" name="Picture 2" descr="SRv6 BE工作流程">
            <a:extLst>
              <a:ext uri="{FF2B5EF4-FFF2-40B4-BE49-F238E27FC236}">
                <a16:creationId xmlns:a16="http://schemas.microsoft.com/office/drawing/2014/main" id="{223B711F-1C48-4918-9FB4-CB8A60D1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5918" y="1818861"/>
            <a:ext cx="4800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6DFA07-3A88-4594-9C48-B4709A53D023}"/>
              </a:ext>
            </a:extLst>
          </p:cNvPr>
          <p:cNvSpPr txBox="1"/>
          <p:nvPr/>
        </p:nvSpPr>
        <p:spPr>
          <a:xfrm>
            <a:off x="586602" y="2127530"/>
            <a:ext cx="470101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Collect topology information</a:t>
            </a: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Calculate the path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Distribute path information</a:t>
            </a:r>
          </a:p>
          <a:p>
            <a:endParaRPr lang="en-US" altLang="zh-CN" sz="2400" b="1" dirty="0">
              <a:solidFill>
                <a:srgbClr val="B2321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B232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PE1 selects the path to guide forwarding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9538A3C-8346-4721-B298-7F93F96F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SRv6 TE Policy</a:t>
            </a:r>
          </a:p>
        </p:txBody>
      </p:sp>
      <p:pic>
        <p:nvPicPr>
          <p:cNvPr id="3074" name="Picture 2" descr="SRv6 TE Policy工作流程">
            <a:extLst>
              <a:ext uri="{FF2B5EF4-FFF2-40B4-BE49-F238E27FC236}">
                <a16:creationId xmlns:a16="http://schemas.microsoft.com/office/drawing/2014/main" id="{0D8030AA-153A-4BD0-93A2-88AADD697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06" y="1911469"/>
            <a:ext cx="5498454" cy="347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8589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2024/11/24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2820105" y="2717601"/>
            <a:ext cx="70235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Summarize</a:t>
            </a:r>
            <a:endParaRPr lang="zh-CN" altLang="en-US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41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theme/theme1.xml><?xml version="1.0" encoding="utf-8"?>
<a:theme xmlns:a="http://schemas.openxmlformats.org/drawingml/2006/main" name="IdeaWrapperByChuns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Lucida Bright"/>
        <a:ea typeface="思源黑体 Heavy"/>
        <a:cs typeface=""/>
      </a:majorFont>
      <a:minorFont>
        <a:latin typeface="Segoe UI"/>
        <a:ea typeface="思源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{C89F0A72-8716-3947-ABAE-F65BA4BEE699}tf10001069</Template>
  <TotalTime>519</TotalTime>
  <Words>1236</Words>
  <Application>Microsoft Office PowerPoint</Application>
  <PresentationFormat>宽屏</PresentationFormat>
  <Paragraphs>118</Paragraphs>
  <Slides>11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Segoe UI</vt:lpstr>
      <vt:lpstr>等线</vt:lpstr>
      <vt:lpstr>Lucida Bright</vt:lpstr>
      <vt:lpstr>Arial</vt:lpstr>
      <vt:lpstr>Times New Roman</vt:lpstr>
      <vt:lpstr>Calibri</vt:lpstr>
      <vt:lpstr>HuaweiSans</vt:lpstr>
      <vt:lpstr>IdeaWrapperByChunshu</vt:lpstr>
      <vt:lpstr>PowerPoint 演示文稿</vt:lpstr>
      <vt:lpstr>PowerPoint 演示文稿</vt:lpstr>
      <vt:lpstr>Segment Routing</vt:lpstr>
      <vt:lpstr>PowerPoint 演示文稿</vt:lpstr>
      <vt:lpstr>Segment Routing Header</vt:lpstr>
      <vt:lpstr>PowerPoint 演示文稿</vt:lpstr>
      <vt:lpstr>SRv6 BE</vt:lpstr>
      <vt:lpstr>SRv6 TE Policy</vt:lpstr>
      <vt:lpstr>PowerPoint 演示文稿</vt:lpstr>
      <vt:lpstr>Summary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开鸿</dc:creator>
  <cp:lastModifiedBy>cc c</cp:lastModifiedBy>
  <cp:revision>120</cp:revision>
  <dcterms:created xsi:type="dcterms:W3CDTF">2023-04-06T10:08:39Z</dcterms:created>
  <dcterms:modified xsi:type="dcterms:W3CDTF">2024-11-24T08:41:30Z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85B02E22783EC32EF1FC1E640FB2C585_43</vt:lpwstr>
  </property>
  <property fmtid="{D5CDD505-2E9C-101B-9397-08002B2CF9AE}" pid="3" name="KSOProductBuildVer">
    <vt:lpwstr>2052-4.6.1.7451</vt:lpwstr>
  </property>
</Properties>
</file>