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316" r:id="rId2"/>
    <p:sldId id="394" r:id="rId3"/>
    <p:sldId id="317" r:id="rId4"/>
    <p:sldId id="395" r:id="rId5"/>
    <p:sldId id="391" r:id="rId6"/>
    <p:sldId id="396" r:id="rId7"/>
    <p:sldId id="393" r:id="rId8"/>
    <p:sldId id="383" r:id="rId9"/>
  </p:sldIdLst>
  <p:sldSz cx="12192000" cy="6858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Lucida Bright" panose="02040602050505020304" pitchFamily="18" charset="0"/>
      <p:regular r:id="rId16"/>
      <p:bold r:id="rId17"/>
      <p:italic r:id="rId18"/>
      <p:boldItalic r:id="rId19"/>
    </p:embeddedFont>
    <p:embeddedFont>
      <p:font typeface="Nunito" panose="02010600030101010101" charset="0"/>
      <p:regular r:id="rId20"/>
      <p:bold r:id="rId21"/>
    </p:embeddedFont>
    <p:embeddedFont>
      <p:font typeface="Segoe UI" panose="020B0502040204020203" pitchFamily="34" charset="0"/>
      <p:regular r:id="rId22"/>
      <p:bold r:id="rId23"/>
      <p:italic r:id="rId24"/>
      <p:boldItalic r:id="rId25"/>
    </p:embeddedFont>
    <p:embeddedFont>
      <p:font typeface="等线" panose="02010600030101010101" pitchFamily="2" charset="-122"/>
      <p:regular r:id="rId26"/>
      <p:bold r:id="rId27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90D6"/>
    <a:srgbClr val="0D568C"/>
    <a:srgbClr val="F5F7F9"/>
    <a:srgbClr val="B23215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97" autoAdjust="0"/>
    <p:restoredTop sz="96366" autoAdjust="0"/>
  </p:normalViewPr>
  <p:slideViewPr>
    <p:cSldViewPr snapToGrid="0">
      <p:cViewPr varScale="1">
        <p:scale>
          <a:sx n="63" d="100"/>
          <a:sy n="63" d="100"/>
        </p:scale>
        <p:origin x="7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24" Type="http://schemas.openxmlformats.org/officeDocument/2006/relationships/font" Target="fonts/font1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commentAuthors" Target="commentAuthor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8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2024/10/13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77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8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8000" b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IPv4</a:t>
            </a:r>
            <a:r>
              <a:rPr lang="en-US" altLang="zh-CN" sz="8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V.S. IPv6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556" y="375406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dirty="0" err="1"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+mj-lt"/>
                <a:ea typeface="+mj-ea"/>
                <a:cs typeface="+mj-cs"/>
                <a:sym typeface="+mn-ea"/>
              </a:rPr>
              <a:t>Congzhe</a:t>
            </a:r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 Chi</a:t>
            </a: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3000" y="2659728"/>
            <a:ext cx="482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Header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Header Analysis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2024/10/13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DACBA35-C5E1-442E-8233-435D0300A2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43020"/>
            <a:ext cx="5781112" cy="3214048"/>
          </a:xfrm>
          <a:prstGeom prst="rect">
            <a:avLst/>
          </a:prstGeom>
        </p:spPr>
      </p:pic>
      <p:pic>
        <p:nvPicPr>
          <p:cNvPr id="1028" name="Picture 4" descr="IPv4 Header format">
            <a:extLst>
              <a:ext uri="{FF2B5EF4-FFF2-40B4-BE49-F238E27FC236}">
                <a16:creationId xmlns:a16="http://schemas.microsoft.com/office/drawing/2014/main" id="{2F84BEAB-71D4-498A-86FA-BA36E1A460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658"/>
          <a:stretch/>
        </p:blipFill>
        <p:spPr bwMode="auto">
          <a:xfrm>
            <a:off x="223449" y="2880576"/>
            <a:ext cx="5781112" cy="2348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109373B-03B0-4799-A995-86C9D48A1263}"/>
              </a:ext>
            </a:extLst>
          </p:cNvPr>
          <p:cNvSpPr txBox="1"/>
          <p:nvPr/>
        </p:nvSpPr>
        <p:spPr>
          <a:xfrm>
            <a:off x="2601685" y="1772032"/>
            <a:ext cx="1024639" cy="5847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IPv4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2011E8-0030-4A38-91AF-B308D2236F1F}"/>
              </a:ext>
            </a:extLst>
          </p:cNvPr>
          <p:cNvSpPr txBox="1"/>
          <p:nvPr/>
        </p:nvSpPr>
        <p:spPr>
          <a:xfrm>
            <a:off x="8720457" y="1772032"/>
            <a:ext cx="958917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IPv6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3000" y="2659728"/>
            <a:ext cx="5755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Compare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9590" y="454660"/>
            <a:ext cx="4782656" cy="1077218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Similarities and Differences</a:t>
            </a:r>
          </a:p>
          <a:p>
            <a:endParaRPr lang="en-US" altLang="zh-CN" sz="3200" dirty="0">
              <a:solidFill>
                <a:schemeClr val="accent6">
                  <a:lumMod val="75000"/>
                </a:schemeClr>
              </a:solidFill>
              <a:latin typeface="Times New Roman Regular" panose="02020603050405020304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6A1E3CE-D37D-4AD2-8CBC-2BA3A05683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442" r="436"/>
          <a:stretch/>
        </p:blipFill>
        <p:spPr>
          <a:xfrm>
            <a:off x="1651704" y="1169760"/>
            <a:ext cx="8193335" cy="53587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3000" y="2659728"/>
            <a:ext cx="528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Benefits</a:t>
            </a:r>
            <a:endParaRPr lang="zh-CN" alt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7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2024/10/13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2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9590" y="454660"/>
            <a:ext cx="47421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algn="l"/>
            <a:r>
              <a:rPr lang="en-US" altLang="zh-CN" sz="3200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Benefits of IPv6 over IPv4</a:t>
            </a:r>
          </a:p>
        </p:txBody>
      </p: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D0B5C68-3C3B-4D9A-9238-BA29038AD11F}"/>
              </a:ext>
            </a:extLst>
          </p:cNvPr>
          <p:cNvGrpSpPr/>
          <p:nvPr/>
        </p:nvGrpSpPr>
        <p:grpSpPr>
          <a:xfrm>
            <a:off x="685676" y="1297442"/>
            <a:ext cx="490089" cy="4553118"/>
            <a:chOff x="612775" y="1662430"/>
            <a:chExt cx="269875" cy="2659380"/>
          </a:xfrm>
        </p:grpSpPr>
        <p:sp>
          <p:nvSpPr>
            <p:cNvPr id="13" name="椭圆 12"/>
            <p:cNvSpPr/>
            <p:nvPr/>
          </p:nvSpPr>
          <p:spPr>
            <a:xfrm>
              <a:off x="612775" y="1662430"/>
              <a:ext cx="269875" cy="25527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667385" y="2362835"/>
              <a:ext cx="160655" cy="1606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667385" y="2967990"/>
              <a:ext cx="160655" cy="1606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667385" y="3573145"/>
              <a:ext cx="160655" cy="1606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19" name="直接连接符 18"/>
            <p:cNvCxnSpPr>
              <a:cxnSpLocks/>
            </p:cNvCxnSpPr>
            <p:nvPr/>
          </p:nvCxnSpPr>
          <p:spPr>
            <a:xfrm>
              <a:off x="748030" y="1917700"/>
              <a:ext cx="0" cy="445135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3" name="直接连接符 22"/>
            <p:cNvCxnSpPr>
              <a:cxnSpLocks/>
            </p:cNvCxnSpPr>
            <p:nvPr/>
          </p:nvCxnSpPr>
          <p:spPr>
            <a:xfrm>
              <a:off x="748030" y="2522855"/>
              <a:ext cx="0" cy="445135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cxnSpLocks/>
            </p:cNvCxnSpPr>
            <p:nvPr/>
          </p:nvCxnSpPr>
          <p:spPr>
            <a:xfrm>
              <a:off x="747395" y="3128010"/>
              <a:ext cx="0" cy="445135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  <p:sp>
          <p:nvSpPr>
            <p:cNvPr id="32" name="椭圆 31"/>
            <p:cNvSpPr/>
            <p:nvPr/>
          </p:nvSpPr>
          <p:spPr>
            <a:xfrm>
              <a:off x="668020" y="4161155"/>
              <a:ext cx="160655" cy="160655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Times New Roman Regular" panose="02020603050405020304" charset="0"/>
                <a:cs typeface="Times New Roman Regular" panose="02020603050405020304" charset="0"/>
              </a:endParaRPr>
            </a:p>
          </p:txBody>
        </p:sp>
        <p:cxnSp>
          <p:nvCxnSpPr>
            <p:cNvPr id="33" name="直接连接符 32"/>
            <p:cNvCxnSpPr>
              <a:cxnSpLocks/>
            </p:cNvCxnSpPr>
            <p:nvPr/>
          </p:nvCxnSpPr>
          <p:spPr>
            <a:xfrm>
              <a:off x="748030" y="3716020"/>
              <a:ext cx="0" cy="445135"/>
            </a:xfrm>
            <a:prstGeom prst="line">
              <a:avLst/>
            </a:prstGeom>
            <a:ln w="19050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</p:cxnSp>
      </p:grpSp>
      <p:sp>
        <p:nvSpPr>
          <p:cNvPr id="51" name="文本框 50">
            <a:extLst>
              <a:ext uri="{FF2B5EF4-FFF2-40B4-BE49-F238E27FC236}">
                <a16:creationId xmlns:a16="http://schemas.microsoft.com/office/drawing/2014/main" id="{3DFC6D10-E818-4961-A0CD-65F483411EFD}"/>
              </a:ext>
            </a:extLst>
          </p:cNvPr>
          <p:cNvSpPr txBox="1"/>
          <p:nvPr/>
        </p:nvSpPr>
        <p:spPr>
          <a:xfrm>
            <a:off x="1175765" y="1170111"/>
            <a:ext cx="8637889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</a:rPr>
              <a:t>Larger Address Space: </a:t>
            </a:r>
            <a:r>
              <a:rPr lang="en-US" altLang="zh-CN" dirty="0">
                <a:latin typeface="Times New Roman Regular" panose="02020603050405020304" charset="0"/>
              </a:rPr>
              <a:t>IPv6 has a greater address space than IPv4, which is required for expanding the IP Connected Devices. IPv6 has 128 bit IP Address rather and IPv4 has a 32-bit Address.</a:t>
            </a:r>
          </a:p>
          <a:p>
            <a:pPr algn="l" fontAlgn="base"/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 Regular" panose="02020603050405020304" charset="0"/>
            </a:endParaRPr>
          </a:p>
          <a:p>
            <a:pPr algn="l" fontAlgn="base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</a:rPr>
              <a:t>Improved Security: </a:t>
            </a:r>
            <a:r>
              <a:rPr lang="en-US" altLang="zh-CN" dirty="0">
                <a:latin typeface="Times New Roman Regular" panose="02020603050405020304" charset="0"/>
              </a:rPr>
              <a:t>IPv6 has some improved security which is built in with it. IPv6 offers security like Data Authentication, Data Encryption, etc. Here, an Internet Connection is more Secure.</a:t>
            </a:r>
          </a:p>
          <a:p>
            <a:pPr algn="l" fontAlgn="base"/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 Regular" panose="02020603050405020304" charset="0"/>
            </a:endParaRPr>
          </a:p>
          <a:p>
            <a:pPr algn="l" fontAlgn="base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</a:rPr>
              <a:t>Simplified Header Format: </a:t>
            </a:r>
            <a:r>
              <a:rPr lang="en-US" altLang="zh-CN" dirty="0">
                <a:latin typeface="Times New Roman Regular" panose="02020603050405020304" charset="0"/>
              </a:rPr>
              <a:t>As compared to IPv4, IPv6 has a simpler and more effective header Structure, which is more cost-effective and also increases the speed of Internet Connection</a:t>
            </a:r>
          </a:p>
          <a:p>
            <a:pPr algn="l" fontAlgn="base"/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 Regular" panose="02020603050405020304" charset="0"/>
            </a:endParaRPr>
          </a:p>
          <a:p>
            <a:pPr algn="l" fontAlgn="base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</a:rPr>
              <a:t>Prioritize: </a:t>
            </a:r>
            <a:r>
              <a:rPr lang="en-US" altLang="zh-CN" dirty="0">
                <a:latin typeface="Times New Roman Regular" panose="02020603050405020304" charset="0"/>
              </a:rPr>
              <a:t>IPv6 contains stronger and more reliable support for QoS features, which helps in increasing traffic over websites and increases audio and video quality on pages.</a:t>
            </a:r>
          </a:p>
          <a:p>
            <a:pPr algn="l" fontAlgn="base"/>
            <a:endParaRPr lang="en-US" altLang="zh-CN" dirty="0">
              <a:solidFill>
                <a:schemeClr val="accent6">
                  <a:lumMod val="75000"/>
                </a:schemeClr>
              </a:solidFill>
              <a:latin typeface="Times New Roman Regular" panose="02020603050405020304" charset="0"/>
            </a:endParaRPr>
          </a:p>
          <a:p>
            <a:pPr algn="l" fontAlgn="base"/>
            <a:r>
              <a:rPr lang="en-US" altLang="zh-CN" b="1" dirty="0">
                <a:solidFill>
                  <a:schemeClr val="accent6">
                    <a:lumMod val="75000"/>
                  </a:schemeClr>
                </a:solidFill>
                <a:latin typeface="Times New Roman Regular" panose="02020603050405020304" charset="0"/>
              </a:rPr>
              <a:t>Improved Support for Mobile Devices: </a:t>
            </a:r>
            <a:r>
              <a:rPr lang="en-US" altLang="zh-CN" dirty="0">
                <a:latin typeface="Times New Roman Regular" panose="02020603050405020304" charset="0"/>
              </a:rPr>
              <a:t>IPv6 has increased and better support for Mobile Devices. It helps in making quick connections over other Mobile Devices and in a safer way than IPv4.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31105" y="3865782"/>
            <a:ext cx="9681029" cy="194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latin typeface="+mj-lt"/>
                <a:ea typeface="+mj-ea"/>
                <a:cs typeface="+mj-cs"/>
              </a:rPr>
              <a:t>G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+mj-lt"/>
                <a:ea typeface="+mj-ea"/>
                <a:cs typeface="+mj-cs"/>
                <a:sym typeface="+mn-ea"/>
              </a:rPr>
              <a:t>Congzhe</a:t>
            </a:r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 Chi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150000"/>
              </a:lnSpc>
            </a:pP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141</TotalTime>
  <Words>274</Words>
  <Application>Microsoft Office PowerPoint</Application>
  <PresentationFormat>宽屏</PresentationFormat>
  <Paragraphs>58</Paragraphs>
  <Slides>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Calibri</vt:lpstr>
      <vt:lpstr>宋体</vt:lpstr>
      <vt:lpstr>思源黑体</vt:lpstr>
      <vt:lpstr>Segoe UI</vt:lpstr>
      <vt:lpstr>Times New Roman</vt:lpstr>
      <vt:lpstr>等线</vt:lpstr>
      <vt:lpstr>思源黑体 Heavy</vt:lpstr>
      <vt:lpstr>Arial</vt:lpstr>
      <vt:lpstr>Nunito</vt:lpstr>
      <vt:lpstr>Times New Roman Regular</vt:lpstr>
      <vt:lpstr>Lucida Bright</vt:lpstr>
      <vt:lpstr>IdeaWrapperByChunshu</vt:lpstr>
      <vt:lpstr>   IPv4  V.S. IPv6</vt:lpstr>
      <vt:lpstr>PowerPoint 演示文稿</vt:lpstr>
      <vt:lpstr>Header Analysis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coactor</cp:lastModifiedBy>
  <cp:revision>88</cp:revision>
  <dcterms:created xsi:type="dcterms:W3CDTF">2023-04-06T10:08:39Z</dcterms:created>
  <dcterms:modified xsi:type="dcterms:W3CDTF">2024-10-13T13:49:12Z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