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94" r:id="rId3"/>
    <p:sldId id="317" r:id="rId4"/>
    <p:sldId id="395" r:id="rId5"/>
    <p:sldId id="391" r:id="rId6"/>
    <p:sldId id="396" r:id="rId7"/>
    <p:sldId id="393" r:id="rId8"/>
    <p:sldId id="397" r:id="rId9"/>
    <p:sldId id="398" r:id="rId10"/>
    <p:sldId id="383" r:id="rId11"/>
  </p:sldIdLst>
  <p:sldSz cx="12192000" cy="6858000"/>
  <p:notesSz cx="6858000" cy="9144000"/>
  <p:embeddedFontLst>
    <p:embeddedFont>
      <p:font typeface="Calibri" panose="020F0502020204030204" pitchFamily="34" charset="0"/>
      <p:regular r:id="rId14"/>
      <p:bold r:id="rId15"/>
      <p:italic r:id="rId16"/>
      <p:boldItalic r:id="rId17"/>
    </p:embeddedFont>
    <p:embeddedFont>
      <p:font typeface="Lucida Bright" panose="02040602050505020304" pitchFamily="18" charset="0"/>
      <p:regular r:id="rId18"/>
      <p:bold r:id="rId19"/>
      <p:italic r:id="rId20"/>
      <p:boldItalic r:id="rId21"/>
    </p:embeddedFont>
    <p:embeddedFont>
      <p:font typeface="Nunito" pitchFamily="2" charset="0"/>
      <p:regular r:id="rId22"/>
      <p:bold r:id="rId23"/>
      <p:italic r:id="rId24"/>
      <p:boldItalic r:id="rId25"/>
    </p:embeddedFont>
    <p:embeddedFont>
      <p:font typeface="Segoe UI" panose="020B0502040204020203" pitchFamily="34" charset="0"/>
      <p:regular r:id="rId26"/>
      <p:bold r:id="rId27"/>
      <p:italic r:id="rId28"/>
      <p:boldItalic r:id="rId29"/>
    </p:embeddedFont>
    <p:embeddedFont>
      <p:font typeface="等线" panose="02010600030101010101" pitchFamily="2" charset="-122"/>
      <p:regular r:id="rId30"/>
      <p:bold r:id="rId31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 f" initials="zf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568C"/>
    <a:srgbClr val="3290D6"/>
    <a:srgbClr val="F5F7F9"/>
    <a:srgbClr val="B23215"/>
    <a:srgbClr val="BDECE8"/>
    <a:srgbClr val="34B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97" autoAdjust="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handoutMaster" Target="handoutMasters/handout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87668D-28D2-4240-B660-D4F6D3BE165D}" type="datetimeFigureOut">
              <a:rPr kumimoji="1" lang="zh-CN" altLang="en-US" smtClean="0"/>
              <a:t>2024/10/20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E4AA40-C853-AB46-808A-72B6A39D9B0E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3211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57753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i="0" dirty="0">
                <a:solidFill>
                  <a:srgbClr val="273239"/>
                </a:solidFill>
                <a:effectLst/>
                <a:latin typeface="Nunito" panose="020B0604020202020204" pitchFamily="2" charset="0"/>
              </a:rPr>
              <a:t>The recent Version of IP IPv6 has a greater advantage over IPv4. Here are some of the mentioned benefits: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0113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E4AA40-C853-AB46-808A-72B6A39D9B0E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0" y="290946"/>
            <a:ext cx="12192000" cy="59970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25335" y="1005733"/>
            <a:ext cx="10515599" cy="2318559"/>
          </a:xfrm>
        </p:spPr>
        <p:txBody>
          <a:bodyPr anchor="b">
            <a:norm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11134" y="3741522"/>
            <a:ext cx="9144000" cy="205216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accent5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6905" y="6581886"/>
            <a:ext cx="2743200" cy="276951"/>
          </a:xfrm>
        </p:spPr>
        <p:txBody>
          <a:bodyPr/>
          <a:lstStyle>
            <a:lvl1pPr>
              <a:defRPr sz="1200"/>
            </a:lvl1pPr>
          </a:lstStyle>
          <a:p>
            <a:fld id="{4C3CE6D5-E2EA-824B-8DC7-3DD74734AC75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5053940" y="3532909"/>
            <a:ext cx="2084120" cy="0"/>
          </a:xfrm>
          <a:prstGeom prst="line">
            <a:avLst/>
          </a:prstGeom>
          <a:ln w="57150">
            <a:solidFill>
              <a:schemeClr val="accent5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0" y="0"/>
            <a:ext cx="12192000" cy="29094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DF9EC972-05AF-7546-A222-7967CAF98863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25FE0-9350-B642-9C7A-D7479E8394D6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2" name="矩形 11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BC40A-955E-B04B-ADE9-AB2978DA1471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4" name="矩形 13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6410E-F442-744C-82CD-2364F190D54D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C7A0E-06AA-CC48-9C6B-FB553E683393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2173F-78C3-5448-B174-6E127F962766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fld id="{550AEFA1-034F-F94D-8333-21F8AB3AA554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DE879-D633-BB44-9A06-02173ABBEDC4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4D3F9-4942-5B44-9C8B-2E5F92242693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0FB2E-E206-354C-8B4F-338B1E57AE81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1287"/>
            <a:ext cx="10515600" cy="4775675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defRPr sz="2000"/>
            </a:lvl1pPr>
            <a:lvl2pPr marL="685800" indent="-228600">
              <a:buFont typeface="Segoe UI" panose="020B0502040204020203" pitchFamily="34" charset="0"/>
              <a:buChar char="◦"/>
              <a:defRPr sz="2000"/>
            </a:lvl2pPr>
            <a:lvl3pPr>
              <a:defRPr sz="1800"/>
            </a:lvl3pPr>
            <a:lvl4pPr marL="1600200" indent="-228600">
              <a:buFont typeface="Segoe UI" panose="020B0502040204020203" pitchFamily="34" charset="0"/>
              <a:buChar char="◦"/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940D1576-4FC6-8147-82B8-3AFAC3A193FF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r>
              <a:rPr kumimoji="1" lang="en-GB" altLang="zh-CN"/>
              <a:t>End-to-End Object Detection with Transformers</a:t>
            </a:r>
            <a:endParaRPr kumimoji="1" lang="zh-CN" altLang="en-US"/>
          </a:p>
        </p:txBody>
      </p: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0D740-D6AC-7D47-8C1A-99A7DA3B2F58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1BAD1-5272-3E4E-A4D5-85E8DB921F36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264557" y="0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440375" y="42793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44088" y="1709738"/>
            <a:ext cx="1040336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088" y="4589463"/>
            <a:ext cx="10403361" cy="15001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8DE3B-58A5-DC4D-BF52-AA3B9B1B126A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655290" y="3715657"/>
            <a:ext cx="189260" cy="8468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3715657"/>
            <a:ext cx="655289" cy="8468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95974"/>
            <a:ext cx="5181600" cy="478099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395972"/>
            <a:ext cx="5181600" cy="478099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2C8A4-4B3B-4D42-9166-B2B1A047DFBC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8" name="矩形 17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9177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306720"/>
            <a:ext cx="5157787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167247"/>
            <a:ext cx="5157787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306720"/>
            <a:ext cx="5183188" cy="59062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167247"/>
            <a:ext cx="5183188" cy="40224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D4E9B-8F37-5243-9818-69E6B71DAC78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2" name="直接连接符 11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20" name="矩形 19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504085" y="6577986"/>
            <a:ext cx="611010" cy="30640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0" y="1111033"/>
            <a:ext cx="12192000" cy="0"/>
          </a:xfrm>
          <a:prstGeom prst="line">
            <a:avLst/>
          </a:prstGeom>
          <a:ln w="28575">
            <a:solidFill>
              <a:schemeClr val="accent5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6" name="矩形 15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76905" y="6581920"/>
            <a:ext cx="2743200" cy="276951"/>
          </a:xfrm>
        </p:spPr>
        <p:txBody>
          <a:bodyPr/>
          <a:lstStyle/>
          <a:p>
            <a:fld id="{4CDE1BC5-6D44-6740-97D9-454351518BD2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83957"/>
            <a:ext cx="4114800" cy="282019"/>
          </a:xfrm>
        </p:spPr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1504085" y="6581920"/>
            <a:ext cx="611010" cy="284723"/>
          </a:xfrm>
        </p:spPr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5D2FC-2E0B-E146-8633-90FB9C4DEF28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1BD70-77B8-0A4E-B935-80020879DE99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319269" y="-1946"/>
            <a:ext cx="115454" cy="32472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占位符 11"/>
          <p:cNvSpPr>
            <a:spLocks noGrp="1"/>
          </p:cNvSpPr>
          <p:nvPr>
            <p:ph type="body" sz="quarter" idx="13" hasCustomPrompt="1"/>
          </p:nvPr>
        </p:nvSpPr>
        <p:spPr>
          <a:xfrm>
            <a:off x="529442" y="40847"/>
            <a:ext cx="4453535" cy="281927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单击此处编辑节标题</a:t>
            </a:r>
          </a:p>
        </p:txBody>
      </p:sp>
      <p:sp>
        <p:nvSpPr>
          <p:cNvPr id="15" name="矩形 14"/>
          <p:cNvSpPr/>
          <p:nvPr/>
        </p:nvSpPr>
        <p:spPr>
          <a:xfrm>
            <a:off x="131617" y="-1946"/>
            <a:ext cx="187652" cy="32472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0" y="6564106"/>
            <a:ext cx="12192000" cy="310726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40375" y="472064"/>
            <a:ext cx="8644247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318161"/>
            <a:ext cx="10515600" cy="4858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905" y="6564106"/>
            <a:ext cx="2743200" cy="2769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0EC5DFD-295C-174D-8DF8-1F9FF625ECD9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566143"/>
            <a:ext cx="4114800" cy="2820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altLang="zh-CN"/>
              <a:t>Multimodal human-computer interaction: Beyond VIsion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504085" y="6542426"/>
            <a:ext cx="611010" cy="306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3C69DAF-98B7-4D42-9924-CD742501931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D6294EC-7222-4476-91B8-DE7232C2F7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 fontScale="90000"/>
          </a:bodyPr>
          <a:lstStyle/>
          <a:p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OSPF,IS-IS&amp;EIGRP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95556" y="3754065"/>
            <a:ext cx="9681029" cy="1303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solidFill>
                  <a:srgbClr val="3290D6"/>
                </a:solidFill>
                <a:latin typeface="+mj-lt"/>
                <a:ea typeface="+mj-ea"/>
                <a:cs typeface="+mj-cs"/>
                <a:sym typeface="+mn-ea"/>
              </a:rPr>
              <a:t>G</a:t>
            </a:r>
            <a:r>
              <a:rPr lang="en-US" altLang="zh-CN" sz="2800" dirty="0" err="1">
                <a:solidFill>
                  <a:srgbClr val="3290D6"/>
                </a:solidFill>
                <a:latin typeface="+mj-lt"/>
                <a:ea typeface="+mj-ea"/>
                <a:cs typeface="+mj-cs"/>
                <a:sym typeface="+mn-ea"/>
              </a:rPr>
              <a:t>roup</a:t>
            </a:r>
            <a:r>
              <a:rPr lang="en-US" altLang="zh-CN" sz="2800" dirty="0">
                <a:solidFill>
                  <a:srgbClr val="3290D6"/>
                </a:solidFill>
                <a:latin typeface="+mj-lt"/>
                <a:ea typeface="+mj-ea"/>
                <a:cs typeface="+mj-cs"/>
                <a:sym typeface="+mn-ea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solidFill>
                  <a:srgbClr val="3290D6"/>
                </a:solidFill>
                <a:latin typeface="+mj-lt"/>
                <a:ea typeface="+mj-ea"/>
                <a:cs typeface="+mj-cs"/>
                <a:sym typeface="+mn-ea"/>
              </a:rPr>
              <a:t>Congzhe</a:t>
            </a:r>
            <a:r>
              <a:rPr lang="en-US" altLang="zh-CN" sz="2800" dirty="0">
                <a:solidFill>
                  <a:srgbClr val="3290D6"/>
                </a:solidFill>
                <a:latin typeface="+mj-lt"/>
                <a:ea typeface="+mj-ea"/>
                <a:cs typeface="+mj-cs"/>
                <a:sym typeface="+mn-ea"/>
              </a:rPr>
              <a:t> Chi</a:t>
            </a:r>
            <a:endParaRPr lang="en-US" altLang="zh-CN" sz="2800" dirty="0">
              <a:solidFill>
                <a:srgbClr val="3290D6"/>
              </a:solidFill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50322" y="1679764"/>
            <a:ext cx="11491356" cy="1471741"/>
          </a:xfrm>
        </p:spPr>
        <p:txBody>
          <a:bodyPr>
            <a:normAutofit/>
          </a:bodyPr>
          <a:lstStyle/>
          <a:p>
            <a:r>
              <a:rPr lang="en-US" altLang="zh-CN" dirty="0"/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3048000" y="32661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048000" y="3266105"/>
            <a:ext cx="6336000" cy="576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effectLst/>
                <a:latin typeface="Times New Roman" panose="02020603050405020304" pitchFamily="18" charset="0"/>
                <a:ea typeface="等线" pitchFamily="2" charset="-122"/>
              </a:rPr>
              <a:t> 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331105" y="3865782"/>
            <a:ext cx="9681029" cy="19495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GB" altLang="zh-CN" sz="2800" dirty="0">
                <a:latin typeface="+mj-lt"/>
                <a:ea typeface="+mj-ea"/>
                <a:cs typeface="+mj-cs"/>
              </a:rPr>
              <a:t>G</a:t>
            </a:r>
            <a:r>
              <a:rPr lang="en-US" altLang="zh-CN" sz="2800" dirty="0" err="1">
                <a:latin typeface="+mj-lt"/>
                <a:ea typeface="+mj-ea"/>
                <a:cs typeface="+mj-cs"/>
              </a:rPr>
              <a:t>roup</a:t>
            </a:r>
            <a:r>
              <a:rPr lang="en-US" altLang="zh-CN" sz="2800" dirty="0">
                <a:latin typeface="+mj-lt"/>
                <a:ea typeface="+mj-ea"/>
                <a:cs typeface="+mj-cs"/>
              </a:rPr>
              <a:t> 1</a:t>
            </a:r>
          </a:p>
          <a:p>
            <a:pPr algn="ctr">
              <a:lnSpc>
                <a:spcPct val="150000"/>
              </a:lnSpc>
            </a:pPr>
            <a:r>
              <a:rPr lang="en-US" altLang="zh-CN" sz="2800" dirty="0" err="1">
                <a:latin typeface="+mj-lt"/>
                <a:ea typeface="+mj-ea"/>
                <a:cs typeface="+mj-cs"/>
                <a:sym typeface="+mn-ea"/>
              </a:rPr>
              <a:t>Congzhe</a:t>
            </a:r>
            <a:r>
              <a:rPr lang="en-US" altLang="zh-CN" sz="2800" dirty="0">
                <a:latin typeface="+mj-lt"/>
                <a:ea typeface="+mj-ea"/>
                <a:cs typeface="+mj-cs"/>
                <a:sym typeface="+mn-ea"/>
              </a:rPr>
              <a:t> Chi</a:t>
            </a:r>
            <a:endParaRPr lang="en-US" altLang="zh-CN" sz="2800" dirty="0">
              <a:latin typeface="+mj-lt"/>
              <a:ea typeface="+mj-ea"/>
              <a:cs typeface="+mj-cs"/>
            </a:endParaRPr>
          </a:p>
          <a:p>
            <a:pPr algn="ctr">
              <a:lnSpc>
                <a:spcPct val="150000"/>
              </a:lnSpc>
            </a:pPr>
            <a:endParaRPr lang="en-US" altLang="zh-CN" sz="2800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olidFill>
                  <a:srgbClr val="0D568C"/>
                </a:solidFill>
                <a:sym typeface="+mn-ea"/>
              </a:rPr>
              <a:t>Network Architecture</a:t>
            </a:r>
            <a:endParaRPr lang="en-US" altLang="zh-CN" dirty="0">
              <a:solidFill>
                <a:srgbClr val="0D568C"/>
              </a:solidFill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4826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01 OSPF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63782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OSPF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2024/10/20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F4F74BC-54C1-44CA-9A23-CE8FCC1D7418}"/>
              </a:ext>
            </a:extLst>
          </p:cNvPr>
          <p:cNvSpPr txBox="1"/>
          <p:nvPr/>
        </p:nvSpPr>
        <p:spPr>
          <a:xfrm>
            <a:off x="1643606" y="1701478"/>
            <a:ext cx="876782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Link-state routing protocol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OSPF uses Dijkstra’s algorithm to calculate the shortest path. It sends updates only when there are changes in the topology.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Hierarchical Design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Supports a two-level hierarchy (areas) which helps in reducing routing table size and controlling traffic.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Areas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Primarily used 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large enterprise networks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service provider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Suitable for networks requiring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scalability and fast convergence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Usage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Approximately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30-40%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enterprise environments.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575564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 IS-IS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8780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71F5B-0D8A-A642-B0EA-296B87C323B5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29590" y="454660"/>
            <a:ext cx="1048685" cy="5847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3200" dirty="0">
                <a:solidFill>
                  <a:srgbClr val="0D568C"/>
                </a:solidFill>
                <a:latin typeface="Times New Roman Regular" panose="02020603050405020304" charset="0"/>
                <a:cs typeface="Times New Roman Regular" panose="02020603050405020304" charset="0"/>
                <a:sym typeface="+mn-ea"/>
              </a:rPr>
              <a:t>IS-IS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923BCDF-26AF-4AE0-B8BF-C1FC8E9D86CE}"/>
              </a:ext>
            </a:extLst>
          </p:cNvPr>
          <p:cNvSpPr txBox="1"/>
          <p:nvPr/>
        </p:nvSpPr>
        <p:spPr>
          <a:xfrm>
            <a:off x="1657974" y="1799864"/>
            <a:ext cx="742516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Link-state routing protocol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Similar to OSPF, IS-IS also uses a link-state algorithm and operates within a two-level hierarchy.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Areas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Commonly used in service provider networks, especially for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IP and MPLS routing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Often found in environments requiring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robust routing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 with a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focus on scalability and stability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Usage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Roughly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10-20%,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primarily 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D568C"/>
                </a:solidFill>
                <a:effectLst/>
                <a:latin typeface="Arial" panose="020B0604020202020204" pitchFamily="34" charset="0"/>
              </a:rPr>
              <a:t>service provider networks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3683000" y="2659728"/>
            <a:ext cx="528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03 EIGRP</a:t>
            </a:r>
            <a:endParaRPr lang="zh-CN" altLang="en-US" dirty="0">
              <a:solidFill>
                <a:srgbClr val="0D568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8794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EIGRP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6FE9F68-5157-45BB-925D-5D0FE352E88B}"/>
              </a:ext>
            </a:extLst>
          </p:cNvPr>
          <p:cNvSpPr txBox="1"/>
          <p:nvPr/>
        </p:nvSpPr>
        <p:spPr>
          <a:xfrm>
            <a:off x="2074662" y="1761765"/>
            <a:ext cx="78795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Hybrid routing protocol (combines features of distance vector and link-state)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Operation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the DUAL algorithm for path calculation, which allows for rapid convergence and support for variable-length subnet masking (VLSM).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Areas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Widely used 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Cisco environments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suitable for medium to large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Excellent for networks with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3290D6"/>
                </a:solidFill>
                <a:effectLst/>
                <a:latin typeface="Arial" panose="020B0604020202020204" pitchFamily="34" charset="0"/>
              </a:rPr>
              <a:t>a mixture of different media types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Percentage Usage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Around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panose="020B0604020202020204" pitchFamily="34" charset="0"/>
              </a:rPr>
              <a:t>20-30%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D568C"/>
                </a:solidFill>
                <a:effectLst/>
                <a:latin typeface="Arial" panose="020B0604020202020204" pitchFamily="34" charset="0"/>
              </a:rPr>
              <a:t>enterprise networks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particularly those that are 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predominantly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rgbClr val="0D568C"/>
                </a:solidFill>
                <a:effectLst/>
                <a:latin typeface="Arial" panose="020B0604020202020204" pitchFamily="34" charset="0"/>
              </a:rPr>
              <a:t> Cisco-based</a:t>
            </a:r>
            <a:r>
              <a: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897A76-D602-4740-ABF1-6B09A994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D1576-4FC6-8147-82B8-3AFAC3A193FF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D82D1F-6DF0-45D8-8044-A999873E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Group1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1CC1CA-3B4A-4520-8A87-C5354D91E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89A391-51D7-4A79-8635-21C2431980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i="1" dirty="0">
                <a:sym typeface="+mn-ea"/>
              </a:rPr>
              <a:t>Network Architecture</a:t>
            </a:r>
            <a:endParaRPr lang="en-US" altLang="zh-CN" dirty="0">
              <a:sym typeface="+mn-ea"/>
            </a:endParaRPr>
          </a:p>
          <a:p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F49DC7-949C-4455-A5BF-9E820F88AF39}"/>
              </a:ext>
            </a:extLst>
          </p:cNvPr>
          <p:cNvSpPr/>
          <p:nvPr/>
        </p:nvSpPr>
        <p:spPr>
          <a:xfrm>
            <a:off x="2820105" y="2717601"/>
            <a:ext cx="702358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8000" b="1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04 Comparison</a:t>
            </a:r>
            <a:endParaRPr lang="zh-CN" altLang="en-US" b="1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641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70" y="6566011"/>
            <a:ext cx="2743200" cy="276951"/>
          </a:xfrm>
        </p:spPr>
        <p:txBody>
          <a:bodyPr/>
          <a:lstStyle/>
          <a:p>
            <a:fld id="{AF171F5B-0D8A-A642-B0EA-296B87C323B5}" type="datetime1">
              <a:rPr lang="zh-CN" altLang="en-US" smtClean="0"/>
              <a:t>2024/10/20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GB" dirty="0"/>
              <a:t>Group 1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C69DAF-98B7-4D42-9924-CD742501931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</p:nvPr>
        </p:nvSpPr>
        <p:spPr>
          <a:xfrm>
            <a:off x="529442" y="40847"/>
            <a:ext cx="4453535" cy="281927"/>
          </a:xfrm>
        </p:spPr>
        <p:txBody>
          <a:bodyPr/>
          <a:lstStyle/>
          <a:p>
            <a:r>
              <a:rPr lang="en-US" altLang="zh-CN" sz="1800" i="1" dirty="0">
                <a:sym typeface="+mn-ea"/>
              </a:rPr>
              <a:t>Network Architecture</a:t>
            </a:r>
            <a:endParaRPr lang="en-US" altLang="zh-CN" sz="1800" dirty="0">
              <a:sym typeface="+mn-ea"/>
            </a:endParaRPr>
          </a:p>
        </p:txBody>
      </p:sp>
      <p:sp>
        <p:nvSpPr>
          <p:cNvPr id="21" name="标题 1">
            <a:extLst>
              <a:ext uri="{FF2B5EF4-FFF2-40B4-BE49-F238E27FC236}">
                <a16:creationId xmlns:a16="http://schemas.microsoft.com/office/drawing/2014/main" id="{568120E9-6ED3-4B0E-9E81-F9813A8FA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2440" y="472064"/>
            <a:ext cx="8644247" cy="549275"/>
          </a:xfrm>
        </p:spPr>
        <p:txBody>
          <a:bodyPr>
            <a:normAutofit/>
          </a:bodyPr>
          <a:lstStyle/>
          <a:p>
            <a:r>
              <a:rPr lang="en-US" altLang="zh-CN" dirty="0">
                <a:solidFill>
                  <a:srgbClr val="0D568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 of Comparison</a:t>
            </a:r>
            <a:endParaRPr lang="en-US" altLang="zh-CN" dirty="0">
              <a:solidFill>
                <a:srgbClr val="0D568C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3DFE0D-9033-480F-A746-EDC6FDFCF67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2040" y="1351966"/>
            <a:ext cx="10650436" cy="4515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093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10" advTm="219">
        <p159:morph option="byObject"/>
      </p:transition>
    </mc:Choice>
    <mc:Fallback xmlns="">
      <p:transition advTm="219">
        <p:fade/>
      </p:transition>
    </mc:Fallback>
  </mc:AlternateContent>
</p:sld>
</file>

<file path=ppt/theme/theme1.xml><?xml version="1.0" encoding="utf-8"?>
<a:theme xmlns:a="http://schemas.openxmlformats.org/drawingml/2006/main" name="IdeaWrapperByChunshu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Lucida Bright"/>
        <a:ea typeface="思源黑体 Heavy"/>
        <a:cs typeface=""/>
      </a:majorFont>
      <a:minorFont>
        <a:latin typeface="Segoe UI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{C89F0A72-8716-3947-ABAE-F65BA4BEE699}tf10001069</Template>
  <TotalTime>183</TotalTime>
  <Words>390</Words>
  <Application>Microsoft Office PowerPoint</Application>
  <PresentationFormat>宽屏</PresentationFormat>
  <Paragraphs>88</Paragraphs>
  <Slides>10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9" baseType="lpstr">
      <vt:lpstr>Arial</vt:lpstr>
      <vt:lpstr>Times New Roman Regular</vt:lpstr>
      <vt:lpstr>Times New Roman</vt:lpstr>
      <vt:lpstr>Nunito</vt:lpstr>
      <vt:lpstr>Segoe UI</vt:lpstr>
      <vt:lpstr>Lucida Bright</vt:lpstr>
      <vt:lpstr>等线</vt:lpstr>
      <vt:lpstr>Calibri</vt:lpstr>
      <vt:lpstr>IdeaWrapperByChunshu</vt:lpstr>
      <vt:lpstr>   OSPF,IS-IS&amp;EIGRP</vt:lpstr>
      <vt:lpstr>PowerPoint 演示文稿</vt:lpstr>
      <vt:lpstr>OSPF</vt:lpstr>
      <vt:lpstr>PowerPoint 演示文稿</vt:lpstr>
      <vt:lpstr>PowerPoint 演示文稿</vt:lpstr>
      <vt:lpstr>PowerPoint 演示文稿</vt:lpstr>
      <vt:lpstr>EIGRP</vt:lpstr>
      <vt:lpstr>PowerPoint 演示文稿</vt:lpstr>
      <vt:lpstr>Summary of Comparison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黄 开鸿</dc:creator>
  <cp:lastModifiedBy>cc c</cp:lastModifiedBy>
  <cp:revision>92</cp:revision>
  <dcterms:created xsi:type="dcterms:W3CDTF">2023-04-06T10:08:39Z</dcterms:created>
  <dcterms:modified xsi:type="dcterms:W3CDTF">2024-10-20T04:17:29Z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85B02E22783EC32EF1FC1E640FB2C585_43</vt:lpwstr>
  </property>
  <property fmtid="{D5CDD505-2E9C-101B-9397-08002B2CF9AE}" pid="3" name="KSOProductBuildVer">
    <vt:lpwstr>2052-4.6.1.7451</vt:lpwstr>
  </property>
</Properties>
</file>