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6" r:id="rId2"/>
    <p:sldId id="399" r:id="rId3"/>
    <p:sldId id="400" r:id="rId4"/>
    <p:sldId id="394" r:id="rId5"/>
    <p:sldId id="317" r:id="rId6"/>
    <p:sldId id="395" r:id="rId7"/>
    <p:sldId id="391" r:id="rId8"/>
    <p:sldId id="397" r:id="rId9"/>
    <p:sldId id="398" r:id="rId10"/>
    <p:sldId id="383" r:id="rId11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ucida Bright" panose="02040602050505020304" pitchFamily="18" charset="0"/>
      <p:regular r:id="rId18"/>
      <p:bold r:id="rId19"/>
      <p:italic r:id="rId20"/>
      <p:boldItalic r:id="rId21"/>
    </p:embeddedFont>
    <p:embeddedFont>
      <p:font typeface="Nunito" pitchFamily="2" charset="0"/>
      <p:regular r:id="rId22"/>
      <p:bold r:id="rId23"/>
      <p:italic r:id="rId24"/>
      <p:boldItalic r:id="rId25"/>
    </p:embeddedFont>
    <p:embeddedFont>
      <p:font typeface="Segoe UI" panose="020B0502040204020203" pitchFamily="34" charset="0"/>
      <p:regular r:id="rId26"/>
      <p:bold r:id="rId27"/>
      <p:italic r:id="rId28"/>
      <p:boldItalic r:id="rId29"/>
    </p:embeddedFont>
    <p:embeddedFont>
      <p:font typeface="等线" panose="02010600030101010101" pitchFamily="2" charset="-122"/>
      <p:regular r:id="rId30"/>
      <p:bold r:id="rId3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 f" initials="zf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3215"/>
    <a:srgbClr val="0D568C"/>
    <a:srgbClr val="F0AA0B"/>
    <a:srgbClr val="3290D6"/>
    <a:srgbClr val="F5F7F9"/>
    <a:srgbClr val="BDECE8"/>
    <a:srgbClr val="34B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96366" autoAdjust="0"/>
  </p:normalViewPr>
  <p:slideViewPr>
    <p:cSldViewPr snapToGrid="0">
      <p:cViewPr varScale="1">
        <p:scale>
          <a:sx n="158" d="100"/>
          <a:sy n="158" d="100"/>
        </p:scale>
        <p:origin x="27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7668D-28D2-4240-B660-D4F6D3BE165D}" type="datetimeFigureOut">
              <a:rPr kumimoji="1" lang="zh-CN" altLang="en-US" smtClean="0"/>
              <a:t>2024/11/16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4AA40-C853-AB46-808A-72B6A39D9B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687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114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The recent Version of IP IPv6 has a greater advantage over IPv4. Here are some of the mentioned benefits: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011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90946"/>
            <a:ext cx="12192000" cy="5997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5335" y="1005733"/>
            <a:ext cx="10515599" cy="2318559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1134" y="3741522"/>
            <a:ext cx="9144000" cy="20521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905" y="6581886"/>
            <a:ext cx="2743200" cy="276951"/>
          </a:xfrm>
        </p:spPr>
        <p:txBody>
          <a:bodyPr/>
          <a:lstStyle>
            <a:lvl1pPr>
              <a:defRPr sz="1200"/>
            </a:lvl1pPr>
          </a:lstStyle>
          <a:p>
            <a:fld id="{4C3CE6D5-E2EA-824B-8DC7-3DD74734AC75}" type="datetime1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5053940" y="3532909"/>
            <a:ext cx="2084120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0"/>
            <a:ext cx="12192000" cy="2909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1287"/>
            <a:ext cx="10515600" cy="4775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DF9EC972-05AF-7546-A222-7967CAF98863}" type="datetime1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95974"/>
            <a:ext cx="5181600" cy="47809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95972"/>
            <a:ext cx="5181600" cy="4780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5FE0-9350-B642-9C7A-D7479E8394D6}" type="datetime1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2" name="矩形 11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C40A-955E-B04B-ADE9-AB2978DA1471}" type="datetime1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410E-F442-744C-82CD-2364F190D54D}" type="datetime1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7A0E-06AA-CC48-9C6B-FB553E683393}" type="datetime1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173F-78C3-5448-B174-6E127F962766}" type="datetime1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1287"/>
            <a:ext cx="10515600" cy="4775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550AEFA1-034F-F94D-8333-21F8AB3AA554}" type="datetime1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95974"/>
            <a:ext cx="5181600" cy="47809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95972"/>
            <a:ext cx="5181600" cy="4780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E879-D633-BB44-9A06-02173ABBEDC4}" type="datetime1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D3F9-4942-5B44-9C8B-2E5F92242693}" type="datetime1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FB2E-E206-354C-8B4F-338B1E57AE81}" type="datetime1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1287"/>
            <a:ext cx="10515600" cy="4775675"/>
          </a:xfr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2000"/>
            </a:lvl1pPr>
            <a:lvl2pPr marL="685800" indent="-228600">
              <a:buFont typeface="Segoe UI" panose="020B0502040204020203" pitchFamily="34" charset="0"/>
              <a:buChar char="◦"/>
              <a:defRPr sz="2000"/>
            </a:lvl2pPr>
            <a:lvl3pPr>
              <a:defRPr sz="1800"/>
            </a:lvl3pPr>
            <a:lvl4pPr marL="1600200" indent="-228600">
              <a:buFont typeface="Segoe UI" panose="020B0502040204020203" pitchFamily="34" charset="0"/>
              <a:buChar char="◦"/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40D1576-4FC6-8147-82B8-3AFAC3A193FF}" type="datetime1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kumimoji="1" lang="en-GB" altLang="zh-CN"/>
              <a:t>End-to-End Object Detection with Transformers</a:t>
            </a:r>
            <a:endParaRPr kumimoji="1"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D740-D6AC-7D47-8C1A-99A7DA3B2F58}" type="datetime1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BAD1-5272-3E4E-A4D5-85E8DB921F36}" type="datetime1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4088" y="1709738"/>
            <a:ext cx="1040336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088" y="4589463"/>
            <a:ext cx="10403361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DE3B-58A5-DC4D-BF52-AA3B9B1B126A}" type="datetime1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5290" y="3715657"/>
            <a:ext cx="189260" cy="846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3715657"/>
            <a:ext cx="655289" cy="8468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95974"/>
            <a:ext cx="5181600" cy="47809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95972"/>
            <a:ext cx="5181600" cy="4780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C8A4-4B3B-4D42-9166-B2B1A047DFBC}" type="datetime1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917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06720"/>
            <a:ext cx="5157787" cy="5906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67247"/>
            <a:ext cx="5157787" cy="40224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06720"/>
            <a:ext cx="5183188" cy="5906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67247"/>
            <a:ext cx="5183188" cy="40224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4E9B-8F37-5243-9818-69E6B71DAC78}" type="datetime1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504085" y="6577986"/>
            <a:ext cx="611010" cy="306403"/>
          </a:xfrm>
        </p:spPr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6905" y="6581920"/>
            <a:ext cx="2743200" cy="276951"/>
          </a:xfrm>
        </p:spPr>
        <p:txBody>
          <a:bodyPr/>
          <a:lstStyle/>
          <a:p>
            <a:fld id="{4CDE1BC5-6D44-6740-97D9-454351518BD2}" type="datetime1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583957"/>
            <a:ext cx="4114800" cy="282019"/>
          </a:xfrm>
        </p:spPr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504085" y="6581920"/>
            <a:ext cx="611010" cy="284723"/>
          </a:xfrm>
        </p:spPr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2FC-2E0B-E146-8633-90FB9C4DEF28}" type="datetime1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5" name="矩形 14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BD70-77B8-0A4E-B935-80020879DE99}" type="datetime1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5" name="矩形 14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6564106"/>
            <a:ext cx="12192000" cy="3107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40375" y="472064"/>
            <a:ext cx="8644247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18161"/>
            <a:ext cx="10515600" cy="4858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905" y="6564106"/>
            <a:ext cx="2743200" cy="2769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0EC5DFD-295C-174D-8DF8-1F9FF625ECD9}" type="datetime1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66143"/>
            <a:ext cx="4114800" cy="282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04085" y="6542426"/>
            <a:ext cx="611010" cy="306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6294EC-7222-4476-91B8-DE7232C2F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37302" y="4544222"/>
            <a:ext cx="9681029" cy="13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2800" b="1" dirty="0">
                <a:solidFill>
                  <a:srgbClr val="B23215"/>
                </a:solidFill>
                <a:latin typeface="+mj-lt"/>
                <a:ea typeface="+mj-ea"/>
                <a:cs typeface="+mj-cs"/>
                <a:sym typeface="+mn-ea"/>
              </a:rPr>
              <a:t>G</a:t>
            </a:r>
            <a:r>
              <a:rPr lang="en-US" altLang="zh-CN" sz="2800" b="1" dirty="0" err="1">
                <a:solidFill>
                  <a:srgbClr val="B23215"/>
                </a:solidFill>
                <a:latin typeface="+mj-lt"/>
                <a:ea typeface="+mj-ea"/>
                <a:cs typeface="+mj-cs"/>
                <a:sym typeface="+mn-ea"/>
              </a:rPr>
              <a:t>roup</a:t>
            </a:r>
            <a:r>
              <a:rPr lang="en-US" altLang="zh-CN" sz="2800" b="1" dirty="0">
                <a:solidFill>
                  <a:srgbClr val="B23215"/>
                </a:solidFill>
                <a:latin typeface="+mj-lt"/>
                <a:ea typeface="+mj-ea"/>
                <a:cs typeface="+mj-cs"/>
                <a:sym typeface="+mn-ea"/>
              </a:rPr>
              <a:t> 1</a:t>
            </a: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B23215"/>
                </a:solidFill>
                <a:latin typeface="+mj-lt"/>
                <a:ea typeface="+mj-ea"/>
                <a:cs typeface="+mj-cs"/>
                <a:sym typeface="+mn-ea"/>
              </a:rPr>
              <a:t>池聪哲</a:t>
            </a:r>
            <a:endParaRPr lang="en-US" altLang="zh-CN" sz="2800" b="1" dirty="0">
              <a:solidFill>
                <a:srgbClr val="B23215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22E139D-CD53-45FC-BC80-0A4CB2004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294" y="2479872"/>
            <a:ext cx="7931514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0" b="0" i="0" u="none" strike="noStrike" cap="none" normalizeH="0" baseline="0" dirty="0">
                <a:ln>
                  <a:noFill/>
                </a:ln>
                <a:solidFill>
                  <a:srgbClr val="0D568C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L2/L3/L4 switches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0322" y="1679764"/>
            <a:ext cx="11491356" cy="147174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D568C"/>
                </a:solidFill>
              </a:rPr>
              <a:t>Thanks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48000" y="3266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itchFamily="2" charset="-122"/>
              </a:rPr>
              <a:t> 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48000" y="3266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itchFamily="2" charset="-122"/>
              </a:rPr>
              <a:t> 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048000" y="3266105"/>
            <a:ext cx="6336000" cy="57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itchFamily="2" charset="-122"/>
              </a:rPr>
              <a:t> 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255485" y="3842105"/>
            <a:ext cx="9681029" cy="13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2800" b="1" dirty="0">
                <a:solidFill>
                  <a:srgbClr val="B23215"/>
                </a:solidFill>
                <a:latin typeface="+mj-lt"/>
                <a:ea typeface="+mj-ea"/>
                <a:cs typeface="+mj-cs"/>
              </a:rPr>
              <a:t>G</a:t>
            </a:r>
            <a:r>
              <a:rPr lang="en-US" altLang="zh-CN" sz="2800" b="1" dirty="0" err="1">
                <a:solidFill>
                  <a:srgbClr val="B23215"/>
                </a:solidFill>
                <a:latin typeface="+mj-lt"/>
                <a:ea typeface="+mj-ea"/>
                <a:cs typeface="+mj-cs"/>
              </a:rPr>
              <a:t>roup</a:t>
            </a:r>
            <a:r>
              <a:rPr lang="en-US" altLang="zh-CN" sz="2800" b="1" dirty="0">
                <a:solidFill>
                  <a:srgbClr val="B23215"/>
                </a:solidFill>
                <a:latin typeface="+mj-lt"/>
                <a:ea typeface="+mj-ea"/>
                <a:cs typeface="+mj-cs"/>
              </a:rPr>
              <a:t> 1</a:t>
            </a: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B23215"/>
                </a:solidFill>
                <a:latin typeface="+mj-lt"/>
                <a:ea typeface="+mj-ea"/>
                <a:cs typeface="+mj-cs"/>
              </a:rPr>
              <a:t>池聪哲</a:t>
            </a:r>
            <a:endParaRPr lang="en-US" altLang="zh-CN" sz="2800" b="1" dirty="0">
              <a:solidFill>
                <a:srgbClr val="B23215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97A76-D602-4740-ABF1-6B09A994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1576-4FC6-8147-82B8-3AFAC3A193FF}" type="datetime1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82D1F-6DF0-45D8-8044-A999873E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Group1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C1CA-3B4A-4520-8A87-C5354D91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89A391-51D7-4A79-8635-21C243198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rgbClr val="0D568C"/>
                </a:solidFill>
                <a:sym typeface="+mn-ea"/>
              </a:rPr>
              <a:t>Network Architecture</a:t>
            </a:r>
            <a:endParaRPr lang="en-US" altLang="zh-CN" dirty="0">
              <a:solidFill>
                <a:srgbClr val="0D568C"/>
              </a:solidFill>
              <a:sym typeface="+mn-ea"/>
            </a:endParaRP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49DC7-949C-4455-A5BF-9E820F88AF39}"/>
              </a:ext>
            </a:extLst>
          </p:cNvPr>
          <p:cNvSpPr/>
          <p:nvPr/>
        </p:nvSpPr>
        <p:spPr>
          <a:xfrm>
            <a:off x="1442093" y="2659728"/>
            <a:ext cx="100619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L2 switches </a:t>
            </a:r>
            <a:r>
              <a:rPr lang="en-US" altLang="zh-CN" sz="36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</a:t>
            </a:r>
          </a:p>
        </p:txBody>
      </p:sp>
    </p:spTree>
    <p:extLst>
      <p:ext uri="{BB962C8B-B14F-4D97-AF65-F5344CB8AC3E}">
        <p14:creationId xmlns:p14="http://schemas.microsoft.com/office/powerpoint/2010/main" val="2481941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440" y="472064"/>
            <a:ext cx="8644247" cy="5492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L2 switches 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2024/11/16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DC1FF91-F9B3-4EC4-871F-44BAFD3C6DEA}"/>
              </a:ext>
            </a:extLst>
          </p:cNvPr>
          <p:cNvSpPr txBox="1"/>
          <p:nvPr/>
        </p:nvSpPr>
        <p:spPr>
          <a:xfrm>
            <a:off x="633580" y="1905506"/>
            <a:ext cx="61217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packets by MAC address</a:t>
            </a: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more than two ports — usually four or more</a:t>
            </a: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support multiple network speeds and have autosensing ports</a:t>
            </a: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Ports may be the same media type or may be mixed media (copper and fiber)</a:t>
            </a: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fast and easy to configure</a:t>
            </a:r>
          </a:p>
        </p:txBody>
      </p:sp>
      <p:pic>
        <p:nvPicPr>
          <p:cNvPr id="1026" name="Picture 2" descr="DIN-Rail-Ethernet-Switches">
            <a:extLst>
              <a:ext uri="{FF2B5EF4-FFF2-40B4-BE49-F238E27FC236}">
                <a16:creationId xmlns:a16="http://schemas.microsoft.com/office/drawing/2014/main" id="{0FBA0DA8-6182-4653-930E-ECCA36E4C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571" y="2749281"/>
            <a:ext cx="47625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152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97A76-D602-4740-ABF1-6B09A994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1576-4FC6-8147-82B8-3AFAC3A193FF}" type="datetime1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82D1F-6DF0-45D8-8044-A999873E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Group1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C1CA-3B4A-4520-8A87-C5354D91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89A391-51D7-4A79-8635-21C243198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rgbClr val="0D568C"/>
                </a:solidFill>
                <a:sym typeface="+mn-ea"/>
              </a:rPr>
              <a:t>Network Architecture</a:t>
            </a:r>
            <a:endParaRPr lang="en-US" altLang="zh-CN" dirty="0">
              <a:solidFill>
                <a:srgbClr val="0D568C"/>
              </a:solidFill>
              <a:sym typeface="+mn-ea"/>
            </a:endParaRP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49DC7-949C-4455-A5BF-9E820F88AF39}"/>
              </a:ext>
            </a:extLst>
          </p:cNvPr>
          <p:cNvSpPr/>
          <p:nvPr/>
        </p:nvSpPr>
        <p:spPr>
          <a:xfrm>
            <a:off x="1530715" y="2767280"/>
            <a:ext cx="101228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 L3 switches </a:t>
            </a:r>
            <a:r>
              <a:rPr lang="en-US" altLang="zh-CN" sz="36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</a:t>
            </a:r>
          </a:p>
        </p:txBody>
      </p:sp>
    </p:spTree>
    <p:extLst>
      <p:ext uri="{BB962C8B-B14F-4D97-AF65-F5344CB8AC3E}">
        <p14:creationId xmlns:p14="http://schemas.microsoft.com/office/powerpoint/2010/main" val="1266378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440" y="472064"/>
            <a:ext cx="8644247" cy="5492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L3 switches 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2024/11/16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34DE53-1D44-4F3B-AB96-365DF7101A60}"/>
              </a:ext>
            </a:extLst>
          </p:cNvPr>
          <p:cNvSpPr txBox="1"/>
          <p:nvPr/>
        </p:nvSpPr>
        <p:spPr>
          <a:xfrm>
            <a:off x="481103" y="1861621"/>
            <a:ext cx="97907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packets by MAC address</a:t>
            </a: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packets by IP address</a:t>
            </a: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more than two ports — usually four or more</a:t>
            </a: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support multiple network speeds and have autosensing ports</a:t>
            </a: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Ports may be the same media type or may be mixed media (copper and fiber)</a:t>
            </a: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slower and consume more power than Layer 2 switches</a:t>
            </a:r>
          </a:p>
        </p:txBody>
      </p:sp>
      <p:pic>
        <p:nvPicPr>
          <p:cNvPr id="2050" name="Picture 2" descr="Resilient Ring Topologies Feature Fast Failover if a Primary Links Fails">
            <a:extLst>
              <a:ext uri="{FF2B5EF4-FFF2-40B4-BE49-F238E27FC236}">
                <a16:creationId xmlns:a16="http://schemas.microsoft.com/office/drawing/2014/main" id="{E7CAFB2B-12DE-49F4-8FCF-38CE0FA87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666" y="1170629"/>
            <a:ext cx="5914438" cy="231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97A76-D602-4740-ABF1-6B09A994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1576-4FC6-8147-82B8-3AFAC3A193FF}" type="datetime1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82D1F-6DF0-45D8-8044-A999873E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Group1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C1CA-3B4A-4520-8A87-C5354D91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89A391-51D7-4A79-8635-21C243198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i="1" dirty="0">
                <a:sym typeface="+mn-ea"/>
              </a:rPr>
              <a:t>Network Architecture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49DC7-949C-4455-A5BF-9E820F88AF39}"/>
              </a:ext>
            </a:extLst>
          </p:cNvPr>
          <p:cNvSpPr/>
          <p:nvPr/>
        </p:nvSpPr>
        <p:spPr>
          <a:xfrm>
            <a:off x="1448505" y="2702829"/>
            <a:ext cx="103466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 L4 switches </a:t>
            </a:r>
            <a:r>
              <a:rPr lang="en-US" altLang="zh-CN" sz="36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</a:t>
            </a:r>
            <a:endParaRPr lang="zh-CN" altLang="en-US" sz="3600" dirty="0">
              <a:solidFill>
                <a:srgbClr val="B232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80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29442" y="40847"/>
            <a:ext cx="4453535" cy="281927"/>
          </a:xfrm>
        </p:spPr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6DFA07-3A88-4594-9C48-B4709A53D023}"/>
              </a:ext>
            </a:extLst>
          </p:cNvPr>
          <p:cNvSpPr txBox="1"/>
          <p:nvPr/>
        </p:nvSpPr>
        <p:spPr>
          <a:xfrm>
            <a:off x="596541" y="1283419"/>
            <a:ext cx="934907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packets by MAC address</a:t>
            </a: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packets by IP address</a:t>
            </a: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Prioritize packets by application</a:t>
            </a: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more than two ports — usually four or more</a:t>
            </a: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support multiple network speeds and have autosensing ports</a:t>
            </a: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Ports may be the same media type or may be mixed (copper and fiber)</a:t>
            </a: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slower and consume more power than Layer 3 switches</a:t>
            </a: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making your final decision on a switch, it would also be smart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09538A3C-8346-4721-B298-7F93F96F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40" y="472064"/>
            <a:ext cx="8644247" cy="5492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L4 switches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97A76-D602-4740-ABF1-6B09A994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1576-4FC6-8147-82B8-3AFAC3A193FF}" type="datetime1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82D1F-6DF0-45D8-8044-A999873E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Group1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C1CA-3B4A-4520-8A87-C5354D91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89A391-51D7-4A79-8635-21C243198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i="1" dirty="0">
                <a:sym typeface="+mn-ea"/>
              </a:rPr>
              <a:t>Network Architecture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49DC7-949C-4455-A5BF-9E820F88AF39}"/>
              </a:ext>
            </a:extLst>
          </p:cNvPr>
          <p:cNvSpPr/>
          <p:nvPr/>
        </p:nvSpPr>
        <p:spPr>
          <a:xfrm>
            <a:off x="2820105" y="2717601"/>
            <a:ext cx="70235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Summarize</a:t>
            </a:r>
            <a:endParaRPr lang="zh-CN" altLang="en-US" b="1" dirty="0">
              <a:solidFill>
                <a:srgbClr val="0D56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41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0" y="6566011"/>
            <a:ext cx="2743200" cy="276951"/>
          </a:xfrm>
        </p:spPr>
        <p:txBody>
          <a:bodyPr/>
          <a:lstStyle/>
          <a:p>
            <a:fld id="{AF171F5B-0D8A-A642-B0EA-296B87C323B5}" type="datetime1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29442" y="40847"/>
            <a:ext cx="4453535" cy="281927"/>
          </a:xfrm>
        </p:spPr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568120E9-6ED3-4B0E-9E81-F9813A8F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40" y="472064"/>
            <a:ext cx="8644247" cy="5492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altLang="zh-CN" dirty="0">
              <a:solidFill>
                <a:srgbClr val="0D568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1F933C8-BB4A-4F1E-AF25-57071BDF694D}"/>
              </a:ext>
            </a:extLst>
          </p:cNvPr>
          <p:cNvSpPr txBox="1"/>
          <p:nvPr/>
        </p:nvSpPr>
        <p:spPr>
          <a:xfrm>
            <a:off x="1866535" y="2768798"/>
            <a:ext cx="80749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B23215"/>
                </a:solidFill>
                <a:effectLst/>
                <a:latin typeface="Elena"/>
              </a:rPr>
              <a:t>With regard to management options, the three primary classes of switches are </a:t>
            </a:r>
            <a:r>
              <a:rPr lang="en-US" altLang="zh-CN" sz="2400" b="1" i="0" dirty="0">
                <a:solidFill>
                  <a:srgbClr val="B23215"/>
                </a:solidFill>
                <a:effectLst/>
                <a:latin typeface="Elena"/>
              </a:rPr>
              <a:t>Unmanaged Switches</a:t>
            </a:r>
            <a:r>
              <a:rPr lang="en-US" altLang="zh-CN" sz="2400" b="0" i="0" dirty="0">
                <a:solidFill>
                  <a:srgbClr val="B23215"/>
                </a:solidFill>
                <a:effectLst/>
                <a:latin typeface="Elena"/>
              </a:rPr>
              <a:t>, </a:t>
            </a:r>
            <a:r>
              <a:rPr lang="en-US" altLang="zh-CN" sz="2400" b="1" i="0" dirty="0">
                <a:solidFill>
                  <a:srgbClr val="B23215"/>
                </a:solidFill>
                <a:effectLst/>
                <a:latin typeface="Elena"/>
              </a:rPr>
              <a:t>Managed Switches</a:t>
            </a:r>
            <a:r>
              <a:rPr lang="en-US" altLang="zh-CN" sz="2400" b="0" i="0" dirty="0">
                <a:solidFill>
                  <a:srgbClr val="B23215"/>
                </a:solidFill>
                <a:effectLst/>
                <a:latin typeface="Elena"/>
              </a:rPr>
              <a:t>, and </a:t>
            </a:r>
            <a:r>
              <a:rPr lang="en-US" altLang="zh-CN" sz="2400" b="1" i="0" dirty="0">
                <a:solidFill>
                  <a:srgbClr val="B23215"/>
                </a:solidFill>
                <a:effectLst/>
                <a:latin typeface="Elena"/>
              </a:rPr>
              <a:t>Web Smart switches</a:t>
            </a:r>
            <a:r>
              <a:rPr lang="en-US" altLang="zh-CN" sz="2400" b="0" i="0" dirty="0">
                <a:solidFill>
                  <a:srgbClr val="B23215"/>
                </a:solidFill>
                <a:effectLst/>
                <a:latin typeface="Elena"/>
              </a:rPr>
              <a:t>. Which you choose depends largely on the size of your network and how much control you need over that network.</a:t>
            </a:r>
            <a:endParaRPr lang="zh-CN" altLang="en-US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093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theme/theme1.xml><?xml version="1.0" encoding="utf-8"?>
<a:theme xmlns:a="http://schemas.openxmlformats.org/drawingml/2006/main" name="IdeaWrapperByChunsh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Lucida Bright"/>
        <a:ea typeface="思源黑体 Heavy"/>
        <a:cs typeface=""/>
      </a:majorFont>
      <a:minorFont>
        <a:latin typeface="Segoe UI"/>
        <a:ea typeface="思源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{C89F0A72-8716-3947-ABAE-F65BA4BEE699}tf10001069</Template>
  <TotalTime>479</TotalTime>
  <Words>344</Words>
  <Application>Microsoft Office PowerPoint</Application>
  <PresentationFormat>宽屏</PresentationFormat>
  <Paragraphs>88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Times New Roman</vt:lpstr>
      <vt:lpstr>Segoe UI</vt:lpstr>
      <vt:lpstr>Lucida Bright</vt:lpstr>
      <vt:lpstr>Elena</vt:lpstr>
      <vt:lpstr>等线</vt:lpstr>
      <vt:lpstr>Calibri</vt:lpstr>
      <vt:lpstr>Nunito</vt:lpstr>
      <vt:lpstr>Arial</vt:lpstr>
      <vt:lpstr>IdeaWrapperByChunshu</vt:lpstr>
      <vt:lpstr>PowerPoint 演示文稿</vt:lpstr>
      <vt:lpstr>PowerPoint 演示文稿</vt:lpstr>
      <vt:lpstr>L2 switches </vt:lpstr>
      <vt:lpstr>PowerPoint 演示文稿</vt:lpstr>
      <vt:lpstr>L3 switches </vt:lpstr>
      <vt:lpstr>PowerPoint 演示文稿</vt:lpstr>
      <vt:lpstr>L4 switches </vt:lpstr>
      <vt:lpstr>PowerPoint 演示文稿</vt:lpstr>
      <vt:lpstr>Summary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开鸿</dc:creator>
  <cp:lastModifiedBy>cc c</cp:lastModifiedBy>
  <cp:revision>114</cp:revision>
  <dcterms:created xsi:type="dcterms:W3CDTF">2023-04-06T10:08:39Z</dcterms:created>
  <dcterms:modified xsi:type="dcterms:W3CDTF">2024-11-16T04:10:20Z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85B02E22783EC32EF1FC1E640FB2C585_43</vt:lpwstr>
  </property>
  <property fmtid="{D5CDD505-2E9C-101B-9397-08002B2CF9AE}" pid="3" name="KSOProductBuildVer">
    <vt:lpwstr>2052-4.6.1.7451</vt:lpwstr>
  </property>
</Properties>
</file>