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05" r:id="rId3"/>
    <p:sldId id="349" r:id="rId4"/>
    <p:sldId id="374" r:id="rId5"/>
    <p:sldId id="375" r:id="rId6"/>
    <p:sldId id="350" r:id="rId7"/>
    <p:sldId id="376" r:id="rId8"/>
    <p:sldId id="377" r:id="rId9"/>
    <p:sldId id="351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52" r:id="rId28"/>
    <p:sldId id="373" r:id="rId29"/>
    <p:sldId id="404" r:id="rId30"/>
    <p:sldId id="405" r:id="rId31"/>
    <p:sldId id="406" r:id="rId32"/>
    <p:sldId id="353" r:id="rId33"/>
    <p:sldId id="317" r:id="rId34"/>
    <p:sldId id="315" r:id="rId35"/>
    <p:sldId id="29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3333FF"/>
    <a:srgbClr val="CC0000"/>
    <a:srgbClr val="FFCC00"/>
    <a:srgbClr val="E1CC00"/>
    <a:srgbClr val="422777"/>
    <a:srgbClr val="6600CC"/>
    <a:srgbClr val="BA75FF"/>
    <a:srgbClr val="FFFF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4" autoAdjust="0"/>
    <p:restoredTop sz="94384" autoAdjust="0"/>
  </p:normalViewPr>
  <p:slideViewPr>
    <p:cSldViewPr snapToGrid="0" snapToObjects="1">
      <p:cViewPr varScale="1">
        <p:scale>
          <a:sx n="86" d="100"/>
          <a:sy n="86" d="100"/>
        </p:scale>
        <p:origin x="1688" y="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9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1F68-1834-45DE-8A5C-67207C58AB3E}" type="datetimeFigureOut">
              <a:rPr lang="de-DE" smtClean="0"/>
              <a:pPr/>
              <a:t>24.01.2019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02D08-1799-4202-B6B7-798AB9DA6B13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2484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5479F-922F-4BFD-B529-6E6681515A38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FBEA4-1DA2-49F1-8D64-9A1F2FDCC34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7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FBEA4-1DA2-49F1-8D64-9A1F2FDCC34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650560" y="3248508"/>
            <a:ext cx="9021537" cy="110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-405229" y="1693958"/>
            <a:ext cx="9021537" cy="120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096000"/>
            <a:ext cx="2476500" cy="476250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 algn="r"/>
            <a:fld id="{EBBC2B09-EC8D-49EA-BC93-2EB6B67BB6C3}" type="datetime1">
              <a:rPr lang="de-DE" smtClean="0"/>
              <a:pPr algn="r"/>
              <a:t>24.01.2019</a:t>
            </a:fld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0" y="1803680"/>
            <a:ext cx="9144000" cy="14541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 b="1" dirty="0">
              <a:solidFill>
                <a:srgbClr val="FFFFFF"/>
              </a:solidFill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2" name="Titel 7"/>
          <p:cNvSpPr>
            <a:spLocks noGrp="1"/>
          </p:cNvSpPr>
          <p:nvPr>
            <p:ph type="ctrTitle"/>
          </p:nvPr>
        </p:nvSpPr>
        <p:spPr>
          <a:xfrm>
            <a:off x="533400" y="1752600"/>
            <a:ext cx="8229600" cy="1470025"/>
          </a:xfrm>
        </p:spPr>
        <p:txBody>
          <a:bodyPr anchor="ctr"/>
          <a:lstStyle>
            <a:lvl1pPr algn="ctr">
              <a:defRPr lang="en-US" b="0" cap="small" spc="300" baseline="0" dirty="0">
                <a:solidFill>
                  <a:srgbClr val="FFFFFF"/>
                </a:solidFill>
                <a:effectLst/>
              </a:defRPr>
            </a:lvl1pPr>
          </a:lstStyle>
          <a:p>
            <a:r>
              <a:rPr kumimoji="0" lang="de-DE" dirty="0"/>
              <a:t>Titelmasterformat durch Klicken bearbeiten</a:t>
            </a:r>
          </a:p>
        </p:txBody>
      </p:sp>
      <p:sp>
        <p:nvSpPr>
          <p:cNvPr id="2" name="AutoShape 2" descr="data:image/jpeg;base64,/9j/4AAQSkZJRgABAQAAAQABAAD/2wCEAAkGBhMGDxAQEBIQEhEUDRYQEBMQFhoQFxUWFRMhFBURFRIjJyYeFxkjGhIVHy8gJCcpLCwsFR4xNTAqNyYrLCkBCQoKDgwOGA8PGTIkHx41NS41LDQpLCosLCopNSktKi0tLjIsNC0tMCwsLCopLCosLSkpLCkpKSosKSksKSwsLP/AABEIALwAugMBIgACEQEDEQH/xAAcAAEAAgMBAQEAAAAAAAAAAAAAAgcEBggFAQP/xABGEAACAQECBwwGCAYBBQAAAAAAAQIDBBEFBgcSUXKRExQhMjVBUnN0obGyMTNhgbPCFRciNFRxotJCU4KSk9EWIyRDYmP/xAAbAQEAAgMBAQAAAAAAAAAAAAAAAQMEBgcFAv/EADoRAAIBAgIGBgYJBQAAAAAAAAABAgMRBDEFBhITIYEyQVFhkcE1QnFzscIVFiI0Y6Gi0eIUU4Lh8f/aAAwDAQACEQMRAD8A1urVcZSub4z5/aR3aXSltYrcaWs/EgeckrHa0lYnu0ulLaxu0ulLayAFkTZE92l0pbWN2l0pbWQAshZE92l0pbWN2l0pbWQAshZE92l0pbWN2l0pbWQAshZE92l0pbWN2l0pbWQAshZE92l0pbWN2l0pbWQAshZE92l0pbWN2l0pbWQAshZE92l0pbWN2l0pbWQAshZE92l0pbWN2l0pbWQAshZE92l0pbWN2l0pbWQAshZE92l0pbWRcrz4CbE2J1uNLWfiQJ1uNLWfiQIWRCyAAJJAAAAAAAAAAAAAAAAAAAAAAAAAAAAAAJ1uNLWfiQJ1uNLWfiQIWRCyAAJJN2xayaPGOywtCtCp5zks103K7Nk4+nOWg/fDWSt4Hs9Wu7Sp7nTc83c3G+7mvzncbnkx5Loa9T4jM7Hfk219nZk7uOzc0GppnGRx7oqf2du1rLK9uwoEAGMb8AD9rHY54QqQpU4uU5yUYxXO2CG1FXeSPzhB1GlFNtu5JcLb0Jc5tuCsl1swilKahQj/APV/a/PMV/fcWLifiRSxZgpNKdocft1Hw3X+mMNC9vpfcbMXxo9ppGP1mltOGFXBes+v2L9/Aq5ZGZXcNrjfz3Um/mNDw1g36HtNahnZ+51HDOuzb7ue7huOjSgcd+UrX178CKkFG1jJ0BpPE4ytONaV0lfJLrXYjw0WPRyOSqxjLfUVfFP1T51f0iuUdJ2P1dPq4+UilFSbuZGsGPxGDVN0JWve/BPK3aitfqYl+Lj/AIn+4fUxL8XH/E/3FoAu3UTVfrBpD+5+mP7FV2nI9KzwnPfUXmwcrtyavuV93GK5OkcJeordTPys5uKasVFqxter+Pr4yNR15Xta3BLO/YgACo2YAAAnW40tZ+JAnW40tZ+JAhZELIAAkkvDJjyXQ16nxGZ2O/Jtr7OzByY8l0Nep8Rmdjvyba+zszPU5HK63pSXvPmKBABhnVAWZkhwEnutsmuFPcaN/wCV85LaltKzL7xDsm88G2WN1zdLdH/W3K/vLKSvI1zWTEOlg9iPru3LN/tzPfK3xvyouyznQsSi3FuM60uFJp3NU4+h/m+D2c5tmO1veDcH2mpF3S3LMi16U5tQTX9xQJbVm1wR4Wr2i6WJ2q9ZXSdkuq+fE9a1Y12y2POnaa9//rNwWxXI8yrVdeTlJuUm725O9t6W+cgDGN8hSp0+hFL2Kx9R0nY/V0+rj5TmxHSdj9XT6uPlL6ObNP1s6NHn5GmZWbbUsVmoOlUnTbtFzdOTg2sx8DaKu/5BafxNo/yz/wBllZYvutn7T8jKlPip0mehq9ShLAxcop8X1d5nvD1pkrnaLQ01c76s/wDZgAFZsUYRh0VYAAH0AAATrcaWs/EgTrcaWs/EgQsiFkAASSXhkx5Loa9T4jM7Hfk219nZg5MeS6GvU+IzOx35NtfZ2Znqcjldb0pL3nzFAgAwzqgOhsVpqpYbI16N60/Ijnku7JlhFW7B1ON/2qUpUpLRw50f0yRdRf2jVNaablhoTXU/ijJyh2V2vBlpS9MYKp7oTUn3JlEHS1ooK0wlCSvjKLjJaU1c1sZzvhvBcsC2mrQl6adRxT0r0xl700/eKy43KNVcQnTqUHmntePB/BeJggApNyPqOk7H6un1cfKc2I6Tsfq6fVx8pfRzZpetnRo8/I0XLF91s/afkZUpbWWL7rZ+0/IypT4qdJnqaufcI+1/EAArNgAAAAAAJ1uNLWfiQJ1uNLWfiQIWRCyAAJJLwyY8l0Nep8Rmdjvyba+zswcmPJdDXqfEZnY78m2vs7Mz1ORyut6Ul7z5igQAYZ1QG65LMPfRlrdCbuhXSir+apG/M23te9GlEoTdNpp3NNNNczXCmSnZ3MbGYaOKoSoy9Zf8fJnTBXOVrFzd4QttNfaglTrXdC/7M/c3d/V7DZsScY1jJZIzbW6w/wCnWXo+0lxrtDXDt0Ht2qzRtsJ06iUoTi4yT501c0ZbSnE5dh6tXRuLvJcYOzXauv8A1yZzUD18acASxctU6Mr82/OpS6UG/sv8+Z+1M8gwzq1KrGrBVIO6fE+o6Tsfq6fVx8pzYjpOx+rp9XHyl9HNmn62dGjz8jV8o+L1bGKhRhZ4qUo1s6V8lDgzWvS/ayv/AKr7f/Kh/kh/su4FkqSk7nhYPTmIwdJUqaVl2p9fMojCOT+2YKpTrVacVCEc6TU4u5flf7TXC+8fOTLX1HzIoRmPOOzKyN10JpCrjqMp1Urp24exd4AB8HuAAAE63GlrPxIE63GlrPxIELIhZAAEkl4ZMeS6GvU+IzOx35NtfZ2YOTHkuhr1PiMzsd+TbX2dmZ6nI5XW9KS958xQIAMM6oAAAbFiLjH/AMctcZSd1KpdTraM1vgn+cXw/leXvGWck1wpq9HMxdWTLGH6YsapSd9WhdTelw/glsTj/SX0ZWdjS9Z8BeKxUFlwfk/LwJZSsXfpqyOpBX1aCdSN3pcf447Ff7ikzplq85/xvwT9CW6vRSugp51PVms6K9193uFaNnc+tV8a5RlhpdXFezrXjx5s8dHSdj9XT6uPlObEdJ2P1dPq4+UUc2fOtnRo8/I8HHjGmeKtGnUhCM3OrmNSbV32W7+D8jTPrkrfh6P90j18sX3Wz9p+RlSkVJNSdmWaE0ZhcRhI1KsLu748e32m7YayoVcNWerZ5UKcVUhmuSlJtcN962GkgFTbbuzZ8NhKOFi40Y2T4gAEGSAAATrcaWs/EgTrcaWs/EgQsiFkAASSXhkx5Loa9T4jM7Hfk219nZg5MeS6GvU+IzOx35NtfZ2Znqcjldb0pL3nzFAgAwzqgAAANtyYYTdgwjCH8NaMqUvzuzovbG73mpHt4kxc8I2O78RF7OF9yJTs0YWkIRqYWrGWWy/gX+VJlhsqp2qhUSV87O0/bmT4O6RbZVOWSadeyx51Rm9s0l4Myq3ROfautrHxt2P4FeI6Tsfq6fVx8pzYjpOx+rp9XHyldHNnta2dGjz8jRcsX3Wz9p+RlSltZYvutn7T8jKlPip0mepq59wj7X8QACs2AAAAAAAnW40tZ+JAnW40tZ+JAhZELIAAkkvDJjyXQ16nxGZ2O/Jtr7OzByY8l0Nep8Rnv4WwbHDFCrQm5RjUg4NxuvSei/gM214W7jlGKmqekpzlkpt+EjnAFu/U9Zv51o/R+0fU9Zv51o/R+0x91I3b6yYHtfgyogZeF7GsH2itSi240604Jv0tRlcm9hs+ImJNLGunWnUqVIOE4xWZm8N6v4b0ytK7sj1q+MpUKO/m/s8PzyNNLFyWYqTnVVtqxcacYvcL/wCOTVzmloSv4dL9htWCcmdiwY1JwlWkuG+s85X6iujtTNqSzeBegvhSd7s0/SusUa1J0cOn9rg2+zuXf3+B9KOyk4T+kcI1UnfGko0Y/wBPDL9UpbC0cdMaI4sWaUr1u0040I6ZdJroxvvfuXOUPObqNybbbbbb9Lb4W2K0uo+9V8FLaliZLhkvN+XifEdJ2P1dPq4+U5sR0nY/V0+rj5SKObLNbOjR5+RouWL7rZ+0/IypToDGfFenjVThTqznBQqZ6dO6++6653p6TXPqes3860fo/aJ05OTaPjQ+mcLhcKqVVu6b6u0qIFsWrJHZrPTnNVrQ3GEpLicyv6JU5VKLjmbRgtI0MapOi+j3WzAAPkzwAACdbjS1n4kCdbjS1n4kCFkQsgACSS78mUrsF0Nep8Rm1ZyOZgXqtZWsahidWd/WnV3ttpt22e3/ACOmc5DORzMCd/3FH1S/G/T/ACPSxl++2vtVTzssLI5JRo2q9/8Amh5GVWCmL2Xc2TG4D+qwv9NtWy42vlbqv5nSVowhSsivqVKcFpnJRXeajh/KnZ8HJxs//cVPQrr4017XLn920psFjrSeR42H1XoU5Xqzcu7Jeb/NGbhfDFXDlV1q8nKb4NCiuaMVzIwgCk2mEIwioxVkuo+o6SscludPq4+U5sBZCeyePpbRX0ioLb2dm/VfO3euw6ZzkM5HMwLN/wBx4f1S/G/T/I6QwjK+hW6mflZzeAVTntHuaJ0V9HKa29rat1Wyv3sAA+D2gAACdbjS1n4kCdbjS1n4kCFkQsgACSQAAAAAAAAAAAAAAAAAAAAAAAAAAAAACdbjS1n4kDO3oql7bfC34n3eMdMu4r3iKlVijABn7xjpl3DeMdMu4byI3sTABn7xjpl3DeMdMu4byI3sTABn7xjpl3DeMdMu4byI3sTABn7xjpl3DeMdMu4byI3sTABn7xjpl3DeMdMu4byI3sTABn7xjpl3DeMdMu4byI3sTABn7xjpl3DeMdMu4byI3sTABn7xjpl3DeMdMu4byI3sTABn7xjpl3DeMdMu4byI3sTABn7xjpl3DeMdMu4byI3sTABn7xjpl3GJUp5ra0No+lNPI+ozUsj/2Q=="/>
          <p:cNvSpPr>
            <a:spLocks noChangeAspect="1" noChangeArrowheads="1"/>
          </p:cNvSpPr>
          <p:nvPr userDrawn="1"/>
        </p:nvSpPr>
        <p:spPr bwMode="auto">
          <a:xfrm>
            <a:off x="63500" y="-866775"/>
            <a:ext cx="17716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3" name="AutoShape 4" descr="data:image/jpeg;base64,/9j/4AAQSkZJRgABAQAAAQABAAD/2wCEAAkGBhMGDxAQEBIQEhEUDRYQEBMQFhoQFxUWFRMhFBURFRIjJyYeFxkjGhIVHy8gJCcpLCwsFR4xNTAqNyYrLCkBCQoKDgwOGA8PGTIkHx41NS41LDQpLCosLCopNSktKi0tLjIsNC0tMCwsLCopLCosLSkpLCkpKSosKSksKSwsLP/AABEIALwAugMBIgACEQEDEQH/xAAcAAEAAgMBAQEAAAAAAAAAAAAAAgcEBggFAQP/xABGEAACAQECBwwGCAYBBQAAAAAAAQIDBBEFBgcSUXKRExQhMjVBUnN0obGyMTNhgbPCFRciNFRxotJCU4KSk9EWIyRDYmP/xAAbAQEAAgMBAQAAAAAAAAAAAAAAAQMEBgcFAv/EADoRAAIBAgIGBgYJBQAAAAAAAAABAgMRBDEFBhITIYEyQVFhkcE1QnFzscIVFiI0Y6Gi0eIUU4Lh8f/aAAwDAQACEQMRAD8A1urVcZSub4z5/aR3aXSltYrcaWs/EgeckrHa0lYnu0ulLaxu0ulLayAFkTZE92l0pbWN2l0pbWQAshZE92l0pbWN2l0pbWQAshZE92l0pbWN2l0pbWQAshZE92l0pbWN2l0pbWQAshZE92l0pbWN2l0pbWQAshZE92l0pbWN2l0pbWQAshZE92l0pbWN2l0pbWQAshZE92l0pbWN2l0pbWQAshZE92l0pbWN2l0pbWQAshZE92l0pbWRcrz4CbE2J1uNLWfiQJ1uNLWfiQIWRCyAAJJAAAAAAAAAAAAAAAAAAAAAAAAAAAAAAJ1uNLWfiQJ1uNLWfiQIWRCyAAJJN2xayaPGOywtCtCp5zks103K7Nk4+nOWg/fDWSt4Hs9Wu7Sp7nTc83c3G+7mvzncbnkx5Loa9T4jM7Hfk219nZk7uOzc0GppnGRx7oqf2du1rLK9uwoEAGMb8AD9rHY54QqQpU4uU5yUYxXO2CG1FXeSPzhB1GlFNtu5JcLb0Jc5tuCsl1swilKahQj/APV/a/PMV/fcWLifiRSxZgpNKdocft1Hw3X+mMNC9vpfcbMXxo9ppGP1mltOGFXBes+v2L9/Aq5ZGZXcNrjfz3Um/mNDw1g36HtNahnZ+51HDOuzb7ue7huOjSgcd+UrX178CKkFG1jJ0BpPE4ytONaV0lfJLrXYjw0WPRyOSqxjLfUVfFP1T51f0iuUdJ2P1dPq4+UilFSbuZGsGPxGDVN0JWve/BPK3aitfqYl+Lj/AIn+4fUxL8XH/E/3FoAu3UTVfrBpD+5+mP7FV2nI9KzwnPfUXmwcrtyavuV93GK5OkcJeordTPys5uKasVFqxter+Pr4yNR15Xta3BLO/YgACo2YAAAnW40tZ+JAnW40tZ+JAhZELIAAkkvDJjyXQ16nxGZ2O/Jtr7OzByY8l0Nep8Rmdjvyba+zszPU5HK63pSXvPmKBABhnVAWZkhwEnutsmuFPcaN/wCV85LaltKzL7xDsm88G2WN1zdLdH/W3K/vLKSvI1zWTEOlg9iPru3LN/tzPfK3xvyouyznQsSi3FuM60uFJp3NU4+h/m+D2c5tmO1veDcH2mpF3S3LMi16U5tQTX9xQJbVm1wR4Wr2i6WJ2q9ZXSdkuq+fE9a1Y12y2POnaa9//rNwWxXI8yrVdeTlJuUm725O9t6W+cgDGN8hSp0+hFL2Kx9R0nY/V0+rj5TmxHSdj9XT6uPlL6ObNP1s6NHn5GmZWbbUsVmoOlUnTbtFzdOTg2sx8DaKu/5BafxNo/yz/wBllZYvutn7T8jKlPip0mehq9ShLAxcop8X1d5nvD1pkrnaLQ01c76s/wDZgAFZsUYRh0VYAAH0AAATrcaWs/EgTrcaWs/EgQsiFkAASSXhkx5Loa9T4jM7Hfk219nZg5MeS6GvU+IzOx35NtfZ2Znqcjldb0pL3nzFAgAwzqgOhsVpqpYbI16N60/Ijnku7JlhFW7B1ON/2qUpUpLRw50f0yRdRf2jVNaablhoTXU/ijJyh2V2vBlpS9MYKp7oTUn3JlEHS1ooK0wlCSvjKLjJaU1c1sZzvhvBcsC2mrQl6adRxT0r0xl700/eKy43KNVcQnTqUHmntePB/BeJggApNyPqOk7H6un1cfKc2I6Tsfq6fVx8pfRzZpetnRo8/I0XLF91s/afkZUpbWWL7rZ+0/IypT4qdJnqaufcI+1/EAArNgAAAAAAJ1uNLWfiQJ1uNLWfiQIWRCyAAJJLwyY8l0Nep8Rmdjvyba+zswcmPJdDXqfEZnY78m2vs7Mz1ORyut6Ul7z5igQAYZ1QG65LMPfRlrdCbuhXSir+apG/M23te9GlEoTdNpp3NNNNczXCmSnZ3MbGYaOKoSoy9Zf8fJnTBXOVrFzd4QttNfaglTrXdC/7M/c3d/V7DZsScY1jJZIzbW6w/wCnWXo+0lxrtDXDt0Ht2qzRtsJ06iUoTi4yT501c0ZbSnE5dh6tXRuLvJcYOzXauv8A1yZzUD18acASxctU6Mr82/OpS6UG/sv8+Z+1M8gwzq1KrGrBVIO6fE+o6Tsfq6fVx8pzYjpOx+rp9XHyl9HNmn62dGjz8jV8o+L1bGKhRhZ4qUo1s6V8lDgzWvS/ayv/AKr7f/Kh/kh/su4FkqSk7nhYPTmIwdJUqaVl2p9fMojCOT+2YKpTrVacVCEc6TU4u5flf7TXC+8fOTLX1HzIoRmPOOzKyN10JpCrjqMp1Urp24exd4AB8HuAAAE63GlrPxIE63GlrPxIELIhZAAEkl4ZMeS6GvU+IzOx35NtfZ2YOTHkuhr1PiMzsd+TbX2dmZ6nI5XW9KS958xQIAMM6oAAAbFiLjH/AMctcZSd1KpdTraM1vgn+cXw/leXvGWck1wpq9HMxdWTLGH6YsapSd9WhdTelw/glsTj/SX0ZWdjS9Z8BeKxUFlwfk/LwJZSsXfpqyOpBX1aCdSN3pcf447Ff7ikzplq85/xvwT9CW6vRSugp51PVms6K9193uFaNnc+tV8a5RlhpdXFezrXjx5s8dHSdj9XT6uPlObEdJ2P1dPq4+UUc2fOtnRo8/I8HHjGmeKtGnUhCM3OrmNSbV32W7+D8jTPrkrfh6P90j18sX3Wz9p+RlSkVJNSdmWaE0ZhcRhI1KsLu748e32m7YayoVcNWerZ5UKcVUhmuSlJtcN962GkgFTbbuzZ8NhKOFi40Y2T4gAEGSAAATrcaWs/EgTrcaWs/EgQsiFkAASSXhkx5Loa9T4jM7Hfk219nZg5MeS6GvU+IzOx35NtfZ2Znqcjldb0pL3nzFAgAwzqgAAANtyYYTdgwjCH8NaMqUvzuzovbG73mpHt4kxc8I2O78RF7OF9yJTs0YWkIRqYWrGWWy/gX+VJlhsqp2qhUSV87O0/bmT4O6RbZVOWSadeyx51Rm9s0l4Myq3ROfautrHxt2P4FeI6Tsfq6fVx8pzYjpOx+rp9XHyldHNnta2dGjz8jRcsX3Wz9p+RlSltZYvutn7T8jKlPip0mepq59wj7X8QACs2AAAAAAAnW40tZ+JAnW40tZ+JAhZELIAAkkvDJjyXQ16nxGZ2O/Jtr7OzByY8l0Nep8Rnv4WwbHDFCrQm5RjUg4NxuvSei/gM214W7jlGKmqekpzlkpt+EjnAFu/U9Zv51o/R+0fU9Zv51o/R+0x91I3b6yYHtfgyogZeF7GsH2itSi240604Jv0tRlcm9hs+ImJNLGunWnUqVIOE4xWZm8N6v4b0ytK7sj1q+MpUKO/m/s8PzyNNLFyWYqTnVVtqxcacYvcL/wCOTVzmloSv4dL9htWCcmdiwY1JwlWkuG+s85X6iujtTNqSzeBegvhSd7s0/SusUa1J0cOn9rg2+zuXf3+B9KOyk4T+kcI1UnfGko0Y/wBPDL9UpbC0cdMaI4sWaUr1u0040I6ZdJroxvvfuXOUPObqNybbbbbb9Lb4W2K0uo+9V8FLaliZLhkvN+XifEdJ2P1dPq4+U5sR0nY/V0+rj5SKObLNbOjR5+RouWL7rZ+0/IypToDGfFenjVThTqznBQqZ6dO6++6653p6TXPqes3860fo/aJ05OTaPjQ+mcLhcKqVVu6b6u0qIFsWrJHZrPTnNVrQ3GEpLicyv6JU5VKLjmbRgtI0MapOi+j3WzAAPkzwAACdbjS1n4kCdbjS1n4kCFkQsgACSS78mUrsF0Nep8Rm1ZyOZgXqtZWsahidWd/WnV3ttpt22e3/ACOmc5DORzMCd/3FH1S/G/T/ACPSxl++2vtVTzssLI5JRo2q9/8Amh5GVWCmL2Xc2TG4D+qwv9NtWy42vlbqv5nSVowhSsivqVKcFpnJRXeajh/KnZ8HJxs//cVPQrr4017XLn920psFjrSeR42H1XoU5Xqzcu7Jeb/NGbhfDFXDlV1q8nKb4NCiuaMVzIwgCk2mEIwioxVkuo+o6SscludPq4+U5sBZCeyePpbRX0ioLb2dm/VfO3euw6ZzkM5HMwLN/wBx4f1S/G/T/I6QwjK+hW6mflZzeAVTntHuaJ0V9HKa29rat1Wyv3sAA+D2gAACdbjS1n4kCdbjS1n4kCFkQsgACSQAAAAAAAAAAAAAAAAAAAAAAAAAAAAACdbjS1n4kDO3oql7bfC34n3eMdMu4r3iKlVijABn7xjpl3DeMdMu4byI3sTABn7xjpl3DeMdMu4byI3sTABn7xjpl3DeMdMu4byI3sTABn7xjpl3DeMdMu4byI3sTABn7xjpl3DeMdMu4byI3sTABn7xjpl3DeMdMu4byI3sTABn7xjpl3DeMdMu4byI3sTABn7xjpl3DeMdMu4byI3sTABn7xjpl3DeMdMu4byI3sTABn7xjpl3DeMdMu4byI3sTABn7xjpl3GJUp5ra0No+lNPI+ozUsj/2Q=="/>
          <p:cNvSpPr>
            <a:spLocks noChangeAspect="1" noChangeArrowheads="1"/>
          </p:cNvSpPr>
          <p:nvPr userDrawn="1"/>
        </p:nvSpPr>
        <p:spPr bwMode="auto">
          <a:xfrm>
            <a:off x="215900" y="-714375"/>
            <a:ext cx="17716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8" r="37662" b="54803"/>
          <a:stretch/>
        </p:blipFill>
        <p:spPr bwMode="auto">
          <a:xfrm>
            <a:off x="6335982" y="375247"/>
            <a:ext cx="2493818" cy="65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373A-5069-4881-8433-6133377BFAD6}" type="datetime1">
              <a:rPr lang="de-DE" smtClean="0"/>
              <a:pPr/>
              <a:t>24.01.2019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/>
              <a:t>Japanese</a:t>
            </a:r>
            <a:r>
              <a:rPr lang="de-DE" dirty="0"/>
              <a:t> </a:t>
            </a:r>
            <a:r>
              <a:rPr lang="de-DE" dirty="0" err="1"/>
              <a:t>facsimile</a:t>
            </a:r>
            <a:r>
              <a:rPr lang="de-DE" dirty="0"/>
              <a:t> </a:t>
            </a:r>
            <a:r>
              <a:rPr lang="de-DE" dirty="0" err="1"/>
              <a:t>industry</a:t>
            </a:r>
            <a:r>
              <a:rPr lang="de-DE" dirty="0"/>
              <a:t> – Group D – 1610, Managing </a:t>
            </a:r>
            <a:r>
              <a:rPr lang="de-DE" dirty="0" err="1"/>
              <a:t>Globalization</a:t>
            </a:r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8" r="37662" b="54803"/>
          <a:stretch/>
        </p:blipFill>
        <p:spPr bwMode="auto">
          <a:xfrm>
            <a:off x="7873341" y="37426"/>
            <a:ext cx="1246909" cy="32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7690"/>
            <a:ext cx="6781800" cy="365760"/>
          </a:xfrm>
        </p:spPr>
        <p:txBody>
          <a:bodyPr>
            <a:normAutofit/>
          </a:bodyPr>
          <a:lstStyle>
            <a:lvl1pPr marL="174625" indent="0">
              <a:buNone/>
              <a:defRPr sz="2000" b="1" cap="sm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Kapiteltitel durch Klicken bearbeiten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466264"/>
            <a:ext cx="9144000" cy="6921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 b="1" dirty="0">
              <a:solidFill>
                <a:srgbClr val="FFFFFF"/>
              </a:solidFill>
              <a:ea typeface="ヒラギノ角ゴ Pro W3" pitchFamily="-111" charset="-128"/>
              <a:cs typeface="ヒラギノ角ゴ Pro W3" pitchFamily="-111" charset="-128"/>
            </a:endParaRP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0" y="419339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el 19"/>
          <p:cNvSpPr>
            <a:spLocks noGrp="1"/>
          </p:cNvSpPr>
          <p:nvPr>
            <p:ph type="title"/>
          </p:nvPr>
        </p:nvSpPr>
        <p:spPr>
          <a:xfrm>
            <a:off x="0" y="457200"/>
            <a:ext cx="8686800" cy="685800"/>
          </a:xfrm>
        </p:spPr>
        <p:txBody>
          <a:bodyPr>
            <a:noAutofit/>
          </a:bodyPr>
          <a:lstStyle>
            <a:lvl1pPr marL="174625" indent="0" algn="l">
              <a:defRPr sz="2000" b="1" cap="none" baseline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6" name="Rechteck 25"/>
          <p:cNvSpPr/>
          <p:nvPr userDrawn="1"/>
        </p:nvSpPr>
        <p:spPr>
          <a:xfrm>
            <a:off x="0" y="6583680"/>
            <a:ext cx="9144032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000" b="1" dirty="0">
              <a:solidFill>
                <a:schemeClr val="bg1"/>
              </a:solidFill>
              <a:latin typeface="+mn-lt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Datumsplatzhalter 3"/>
          <p:cNvSpPr>
            <a:spLocks noGrp="1"/>
          </p:cNvSpPr>
          <p:nvPr>
            <p:ph type="dt" sz="half" idx="12"/>
          </p:nvPr>
        </p:nvSpPr>
        <p:spPr>
          <a:xfrm>
            <a:off x="212912" y="6540375"/>
            <a:ext cx="2133600" cy="365125"/>
          </a:xfrm>
        </p:spPr>
        <p:txBody>
          <a:bodyPr/>
          <a:lstStyle>
            <a:lvl1pPr>
              <a:defRPr sz="1000" b="1">
                <a:solidFill>
                  <a:schemeClr val="bg1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pPr marL="1588"/>
            <a:fld id="{FB1B8355-D925-4A13-A12E-144EAF5B4164}" type="datetime1">
              <a:rPr lang="de-DE" smtClean="0"/>
              <a:pPr marL="1588"/>
              <a:t>24.01.2019</a:t>
            </a:fld>
            <a:endParaRPr lang="de-DE" dirty="0"/>
          </a:p>
        </p:txBody>
      </p:sp>
      <p:sp>
        <p:nvSpPr>
          <p:cNvPr id="28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3124200" y="6540375"/>
            <a:ext cx="2895600" cy="365125"/>
          </a:xfrm>
        </p:spPr>
        <p:txBody>
          <a:bodyPr/>
          <a:lstStyle>
            <a:lvl1pPr>
              <a:defRPr sz="1000" b="1">
                <a:solidFill>
                  <a:schemeClr val="bg1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de-DE" dirty="0" err="1"/>
              <a:t>Japanese</a:t>
            </a:r>
            <a:r>
              <a:rPr lang="de-DE" dirty="0"/>
              <a:t> </a:t>
            </a:r>
            <a:r>
              <a:rPr lang="de-DE" dirty="0" err="1"/>
              <a:t>facsimile</a:t>
            </a:r>
            <a:r>
              <a:rPr lang="de-DE" dirty="0"/>
              <a:t> </a:t>
            </a:r>
            <a:r>
              <a:rPr lang="de-DE" dirty="0" err="1"/>
              <a:t>industry</a:t>
            </a:r>
            <a:r>
              <a:rPr lang="de-DE" dirty="0"/>
              <a:t> – Group D – 1610, Managing </a:t>
            </a:r>
            <a:r>
              <a:rPr lang="de-DE" dirty="0" err="1"/>
              <a:t>Globalization</a:t>
            </a:r>
            <a:endParaRPr lang="de-DE" dirty="0"/>
          </a:p>
        </p:txBody>
      </p:sp>
      <p:sp>
        <p:nvSpPr>
          <p:cNvPr id="29" name="Foliennummernplatzhalter 5"/>
          <p:cNvSpPr>
            <a:spLocks noGrp="1"/>
          </p:cNvSpPr>
          <p:nvPr>
            <p:ph type="sldNum" sz="quarter" idx="14"/>
          </p:nvPr>
        </p:nvSpPr>
        <p:spPr>
          <a:xfrm>
            <a:off x="6636123" y="6540375"/>
            <a:ext cx="2362200" cy="365125"/>
          </a:xfrm>
        </p:spPr>
        <p:txBody>
          <a:bodyPr/>
          <a:lstStyle>
            <a:lvl1pPr>
              <a:defRPr sz="1000" b="1">
                <a:solidFill>
                  <a:schemeClr val="bg1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90C2F006-719D-4D35-BF8E-3DFC88DE5FD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80682" y="6113929"/>
            <a:ext cx="8001000" cy="228600"/>
          </a:xfrm>
        </p:spPr>
        <p:txBody>
          <a:bodyPr>
            <a:normAutofit/>
          </a:bodyPr>
          <a:lstStyle>
            <a:lvl1pPr marL="95250" indent="0">
              <a:buNone/>
              <a:defRPr lang="en-US" sz="1000" kern="1200" baseline="0" dirty="0" smtClean="0">
                <a:solidFill>
                  <a:schemeClr val="tx1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de-DE"/>
              <a:t>Quelle: </a:t>
            </a:r>
            <a:endParaRPr lang="de-DE" dirty="0"/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8" r="37662" b="54803"/>
          <a:stretch/>
        </p:blipFill>
        <p:spPr bwMode="auto">
          <a:xfrm>
            <a:off x="7873341" y="37426"/>
            <a:ext cx="1246909" cy="32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7690"/>
            <a:ext cx="6781800" cy="365760"/>
          </a:xfrm>
        </p:spPr>
        <p:txBody>
          <a:bodyPr>
            <a:normAutofit/>
          </a:bodyPr>
          <a:lstStyle>
            <a:lvl1pPr marL="174625" indent="0">
              <a:buNone/>
              <a:defRPr sz="2000" b="1" cap="sm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Kapiteltitel durch Klicken bearbeiten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0" y="466264"/>
            <a:ext cx="9144000" cy="6921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 b="1" dirty="0">
              <a:solidFill>
                <a:srgbClr val="FFFFFF"/>
              </a:solidFill>
              <a:ea typeface="ヒラギノ角ゴ Pro W3" pitchFamily="-111" charset="-128"/>
              <a:cs typeface="ヒラギノ角ゴ Pro W3" pitchFamily="-111" charset="-128"/>
            </a:endParaRP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0" y="419339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 userDrawn="1"/>
        </p:nvSpPr>
        <p:spPr>
          <a:xfrm>
            <a:off x="0" y="6583680"/>
            <a:ext cx="9144032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000" b="1" dirty="0">
              <a:solidFill>
                <a:schemeClr val="bg1"/>
              </a:solidFill>
              <a:latin typeface="+mn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Titel 19"/>
          <p:cNvSpPr>
            <a:spLocks noGrp="1"/>
          </p:cNvSpPr>
          <p:nvPr>
            <p:ph type="title"/>
          </p:nvPr>
        </p:nvSpPr>
        <p:spPr>
          <a:xfrm>
            <a:off x="0" y="457200"/>
            <a:ext cx="8686800" cy="685800"/>
          </a:xfrm>
        </p:spPr>
        <p:txBody>
          <a:bodyPr>
            <a:noAutofit/>
          </a:bodyPr>
          <a:lstStyle>
            <a:lvl1pPr marL="174625" indent="0" algn="l">
              <a:defRPr sz="2000" b="1" cap="none" baseline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8" name="Textplatzhalt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80682" y="6113929"/>
            <a:ext cx="8001000" cy="228600"/>
          </a:xfrm>
        </p:spPr>
        <p:txBody>
          <a:bodyPr>
            <a:normAutofit/>
          </a:bodyPr>
          <a:lstStyle>
            <a:lvl1pPr marL="95250" indent="0">
              <a:buNone/>
              <a:defRPr lang="en-US" sz="1000" kern="1200" baseline="0" dirty="0" smtClean="0">
                <a:solidFill>
                  <a:schemeClr val="tx1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de-DE"/>
              <a:t>Quelle: </a:t>
            </a:r>
            <a:endParaRPr lang="de-DE" dirty="0"/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12"/>
          </p:nvPr>
        </p:nvSpPr>
        <p:spPr>
          <a:xfrm>
            <a:off x="212912" y="6540375"/>
            <a:ext cx="2133600" cy="365125"/>
          </a:xfrm>
        </p:spPr>
        <p:txBody>
          <a:bodyPr/>
          <a:lstStyle>
            <a:lvl1pPr>
              <a:defRPr sz="1000" b="1">
                <a:solidFill>
                  <a:schemeClr val="bg1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pPr marL="1588"/>
            <a:fld id="{46A70230-C40E-4EA8-BB3F-C2C9854BBF01}" type="datetime1">
              <a:rPr lang="de-DE" smtClean="0"/>
              <a:pPr marL="1588"/>
              <a:t>24.01.2019</a:t>
            </a:fld>
            <a:endParaRPr lang="de-DE" dirty="0"/>
          </a:p>
        </p:txBody>
      </p:sp>
      <p:sp>
        <p:nvSpPr>
          <p:cNvPr id="21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3124200" y="6540375"/>
            <a:ext cx="2895600" cy="365125"/>
          </a:xfrm>
        </p:spPr>
        <p:txBody>
          <a:bodyPr/>
          <a:lstStyle>
            <a:lvl1pPr>
              <a:defRPr sz="1000" b="1">
                <a:solidFill>
                  <a:schemeClr val="bg1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de-DE" dirty="0" err="1"/>
              <a:t>Japanese</a:t>
            </a:r>
            <a:r>
              <a:rPr lang="de-DE" dirty="0"/>
              <a:t> </a:t>
            </a:r>
            <a:r>
              <a:rPr lang="de-DE" dirty="0" err="1"/>
              <a:t>facsimile</a:t>
            </a:r>
            <a:r>
              <a:rPr lang="de-DE" dirty="0"/>
              <a:t> </a:t>
            </a:r>
            <a:r>
              <a:rPr lang="de-DE" dirty="0" err="1"/>
              <a:t>industry</a:t>
            </a:r>
            <a:r>
              <a:rPr lang="de-DE" dirty="0"/>
              <a:t> – Group D – 1610, Managing </a:t>
            </a:r>
            <a:r>
              <a:rPr lang="de-DE" dirty="0" err="1"/>
              <a:t>Globalization</a:t>
            </a:r>
            <a:r>
              <a:rPr lang="de-DE" dirty="0"/>
              <a:t> </a:t>
            </a:r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14"/>
          </p:nvPr>
        </p:nvSpPr>
        <p:spPr>
          <a:xfrm>
            <a:off x="6636123" y="6540375"/>
            <a:ext cx="2362200" cy="365125"/>
          </a:xfrm>
        </p:spPr>
        <p:txBody>
          <a:bodyPr/>
          <a:lstStyle>
            <a:lvl1pPr>
              <a:defRPr sz="1000" b="1">
                <a:solidFill>
                  <a:schemeClr val="bg1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90C2F006-719D-4D35-BF8E-3DFC88DE5FD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8" r="37662" b="54803"/>
          <a:stretch/>
        </p:blipFill>
        <p:spPr bwMode="auto">
          <a:xfrm>
            <a:off x="7873341" y="37426"/>
            <a:ext cx="1246909" cy="32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u engerückt l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8" r="37662" b="54803"/>
          <a:stretch/>
        </p:blipFill>
        <p:spPr bwMode="auto">
          <a:xfrm>
            <a:off x="7873341" y="37426"/>
            <a:ext cx="1246909" cy="32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AB01-D394-47D6-8C28-A2CFF9D9792F}" type="datetime1">
              <a:rPr lang="de-DE" smtClean="0"/>
              <a:pPr/>
              <a:t>24.01.2019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Japanese</a:t>
            </a:r>
            <a:r>
              <a:rPr lang="de-DE" dirty="0"/>
              <a:t> </a:t>
            </a:r>
            <a:r>
              <a:rPr lang="de-DE" dirty="0" err="1"/>
              <a:t>facsimile</a:t>
            </a:r>
            <a:r>
              <a:rPr lang="de-DE" dirty="0"/>
              <a:t> </a:t>
            </a:r>
            <a:r>
              <a:rPr lang="de-DE" dirty="0" err="1"/>
              <a:t>industry</a:t>
            </a:r>
            <a:r>
              <a:rPr lang="de-DE" dirty="0"/>
              <a:t> – Group D – 1610, Managing </a:t>
            </a:r>
            <a:r>
              <a:rPr lang="de-DE" dirty="0" err="1"/>
              <a:t>Globalization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8" r="37662" b="54803"/>
          <a:stretch/>
        </p:blipFill>
        <p:spPr bwMode="auto">
          <a:xfrm>
            <a:off x="7873341" y="37426"/>
            <a:ext cx="1246909" cy="32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994B-2506-46A3-8DD9-47A095E31C75}" type="datetime1">
              <a:rPr lang="de-DE" smtClean="0"/>
              <a:pPr/>
              <a:t>24.01.2019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/>
              <a:t>Japanese</a:t>
            </a:r>
            <a:r>
              <a:rPr lang="de-DE" dirty="0"/>
              <a:t> </a:t>
            </a:r>
            <a:r>
              <a:rPr lang="de-DE" dirty="0" err="1"/>
              <a:t>facsimile</a:t>
            </a:r>
            <a:r>
              <a:rPr lang="de-DE" dirty="0"/>
              <a:t> </a:t>
            </a:r>
            <a:r>
              <a:rPr lang="de-DE" dirty="0" err="1"/>
              <a:t>industry</a:t>
            </a:r>
            <a:r>
              <a:rPr lang="de-DE" dirty="0"/>
              <a:t> – Group D – 1610, Managing </a:t>
            </a:r>
            <a:r>
              <a:rPr lang="de-DE" dirty="0" err="1"/>
              <a:t>Globalization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8" r="37662" b="54803"/>
          <a:stretch/>
        </p:blipFill>
        <p:spPr bwMode="auto">
          <a:xfrm>
            <a:off x="7873341" y="37426"/>
            <a:ext cx="1246909" cy="32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11D1-C27C-4408-A958-7B03424A24BC}" type="datetime1">
              <a:rPr lang="de-DE" smtClean="0"/>
              <a:pPr/>
              <a:t>24.01.2019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/>
              <a:t>Japanese</a:t>
            </a:r>
            <a:r>
              <a:rPr lang="de-DE" dirty="0"/>
              <a:t> </a:t>
            </a:r>
            <a:r>
              <a:rPr lang="de-DE" dirty="0" err="1"/>
              <a:t>facsimile</a:t>
            </a:r>
            <a:r>
              <a:rPr lang="de-DE" dirty="0"/>
              <a:t> </a:t>
            </a:r>
            <a:r>
              <a:rPr lang="de-DE" dirty="0" err="1"/>
              <a:t>industry</a:t>
            </a:r>
            <a:r>
              <a:rPr lang="de-DE" dirty="0"/>
              <a:t> – Group D – 1610, Managing </a:t>
            </a:r>
            <a:r>
              <a:rPr lang="de-DE" dirty="0" err="1"/>
              <a:t>Globalization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8" r="37662" b="54803"/>
          <a:stretch/>
        </p:blipFill>
        <p:spPr bwMode="auto">
          <a:xfrm>
            <a:off x="7873341" y="37426"/>
            <a:ext cx="1246909" cy="32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E500-9613-4E4F-8E45-335ADB491094}" type="datetime1">
              <a:rPr lang="de-DE" smtClean="0"/>
              <a:pPr/>
              <a:t>24.01.2019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/>
              <a:t>Japanese</a:t>
            </a:r>
            <a:r>
              <a:rPr lang="de-DE" dirty="0"/>
              <a:t> </a:t>
            </a:r>
            <a:r>
              <a:rPr lang="de-DE" dirty="0" err="1"/>
              <a:t>facsimile</a:t>
            </a:r>
            <a:r>
              <a:rPr lang="de-DE" dirty="0"/>
              <a:t> </a:t>
            </a:r>
            <a:r>
              <a:rPr lang="de-DE" dirty="0" err="1"/>
              <a:t>industry</a:t>
            </a:r>
            <a:r>
              <a:rPr lang="de-DE" dirty="0"/>
              <a:t> – Group D – 1610, Managing </a:t>
            </a:r>
            <a:r>
              <a:rPr lang="de-DE" dirty="0" err="1"/>
              <a:t>Globalization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8" r="37662" b="54803"/>
          <a:stretch/>
        </p:blipFill>
        <p:spPr bwMode="auto">
          <a:xfrm>
            <a:off x="7873341" y="37426"/>
            <a:ext cx="1246909" cy="32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15FE-2B4F-4CE7-990A-8839C410A8BE}" type="datetime1">
              <a:rPr lang="de-DE" smtClean="0"/>
              <a:pPr/>
              <a:t>24.01.2019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/>
              <a:t>Japanese</a:t>
            </a:r>
            <a:r>
              <a:rPr lang="de-DE" dirty="0"/>
              <a:t> </a:t>
            </a:r>
            <a:r>
              <a:rPr lang="de-DE" dirty="0" err="1"/>
              <a:t>facsimile</a:t>
            </a:r>
            <a:r>
              <a:rPr lang="de-DE" dirty="0"/>
              <a:t> </a:t>
            </a:r>
            <a:r>
              <a:rPr lang="de-DE" dirty="0" err="1"/>
              <a:t>industry</a:t>
            </a:r>
            <a:r>
              <a:rPr lang="de-DE" dirty="0"/>
              <a:t> – Group D – 1610, Managing </a:t>
            </a:r>
            <a:r>
              <a:rPr lang="de-DE" dirty="0" err="1"/>
              <a:t>Globalization</a:t>
            </a:r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8" r="37662" b="54803"/>
          <a:stretch/>
        </p:blipFill>
        <p:spPr bwMode="auto">
          <a:xfrm>
            <a:off x="7873341" y="37426"/>
            <a:ext cx="1246909" cy="32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00538-0CD2-45B9-9197-9D70AE3BA20C}" type="datetime1">
              <a:rPr lang="de-DE" smtClean="0"/>
              <a:pPr/>
              <a:t>24.01.2019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/>
              <a:t>Japanese</a:t>
            </a:r>
            <a:r>
              <a:rPr lang="de-DE" dirty="0"/>
              <a:t> </a:t>
            </a:r>
            <a:r>
              <a:rPr lang="de-DE" dirty="0" err="1"/>
              <a:t>facsimile</a:t>
            </a:r>
            <a:r>
              <a:rPr lang="de-DE" dirty="0"/>
              <a:t> </a:t>
            </a:r>
            <a:r>
              <a:rPr lang="de-DE" dirty="0" err="1"/>
              <a:t>industry</a:t>
            </a:r>
            <a:r>
              <a:rPr lang="de-DE" dirty="0"/>
              <a:t> – Group D – 1610, Managing </a:t>
            </a:r>
            <a:r>
              <a:rPr lang="de-DE" dirty="0" err="1"/>
              <a:t>Globalization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2F006-719D-4D35-BF8E-3DFC88DE5F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71" r:id="rId2"/>
    <p:sldLayoutId id="214748377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Finding the right distribution for highly</a:t>
            </a:r>
            <a:br>
              <a:rPr lang="en-US" sz="3200" b="1" dirty="0"/>
            </a:br>
            <a:r>
              <a:rPr lang="en-US" sz="3200" b="1" dirty="0"/>
              <a:t>skewed zero-inflated clinical data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496291" y="3788225"/>
            <a:ext cx="5902036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/>
              <a:t>Cordula Eggerth (00750881)</a:t>
            </a:r>
          </a:p>
          <a:p>
            <a:pPr algn="ctr"/>
            <a:r>
              <a:rPr lang="de-AT" b="1" dirty="0"/>
              <a:t>Viktoria Kittler (01606264)</a:t>
            </a:r>
          </a:p>
          <a:p>
            <a:pPr algn="ctr"/>
            <a:endParaRPr lang="de-AT" sz="2000" dirty="0"/>
          </a:p>
          <a:p>
            <a:pPr algn="ctr"/>
            <a:endParaRPr lang="de-AT" sz="900" dirty="0"/>
          </a:p>
          <a:p>
            <a:pPr algn="ctr"/>
            <a:r>
              <a:rPr lang="de-AT" dirty="0"/>
              <a:t>UK Biostatistik</a:t>
            </a:r>
          </a:p>
          <a:p>
            <a:pPr algn="ctr"/>
            <a:r>
              <a:rPr lang="de-AT" dirty="0"/>
              <a:t>Dr. Robin </a:t>
            </a:r>
            <a:r>
              <a:rPr lang="de-AT" dirty="0" err="1"/>
              <a:t>Ristl</a:t>
            </a:r>
            <a:r>
              <a:rPr lang="de-AT" dirty="0"/>
              <a:t> &amp; Dr. Andreas </a:t>
            </a:r>
            <a:r>
              <a:rPr lang="de-AT" dirty="0" err="1"/>
              <a:t>Baierl</a:t>
            </a:r>
            <a:endParaRPr lang="de-AT" dirty="0"/>
          </a:p>
          <a:p>
            <a:pPr algn="ctr"/>
            <a:r>
              <a:rPr lang="de-AT" dirty="0"/>
              <a:t>WS 2018/19</a:t>
            </a:r>
          </a:p>
          <a:p>
            <a:pPr algn="ctr"/>
            <a:endParaRPr lang="de-AT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157E07B-3B6A-4E30-A275-711B0AD72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2"/>
          <a:stretch/>
        </p:blipFill>
        <p:spPr>
          <a:xfrm>
            <a:off x="0" y="1122922"/>
            <a:ext cx="9148094" cy="5484275"/>
          </a:xfrm>
          <a:prstGeom prst="rect">
            <a:avLst/>
          </a:prstGeom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 – Analysephasen &amp; Resultate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Überblick über die statistische Analyse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D6AD46C-34CE-4943-BCC7-E4D1BD87C5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CC7046-595D-4A56-ACB9-B47A989D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13" y="1477403"/>
            <a:ext cx="8658132" cy="4353422"/>
          </a:xfrm>
          <a:prstGeom prst="rect">
            <a:avLst/>
          </a:prstGeom>
          <a:solidFill>
            <a:schemeClr val="bg1">
              <a:alpha val="76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2000" b="1" u="sng" dirty="0">
                <a:solidFill>
                  <a:srgbClr val="C00000"/>
                </a:solidFill>
              </a:rPr>
              <a:t>3 Phasen</a:t>
            </a:r>
            <a:r>
              <a:rPr lang="de-DE" sz="2000" b="1" dirty="0">
                <a:solidFill>
                  <a:srgbClr val="C00000"/>
                </a:solidFill>
              </a:rPr>
              <a:t>:</a:t>
            </a:r>
            <a:r>
              <a:rPr lang="de-DE" sz="2000" b="1" u="sng" dirty="0">
                <a:solidFill>
                  <a:srgbClr val="C00000"/>
                </a:solidFill>
              </a:rPr>
              <a:t> </a:t>
            </a:r>
            <a:r>
              <a:rPr lang="de-DE" sz="2000" b="1" dirty="0"/>
              <a:t> </a:t>
            </a:r>
            <a:endParaRPr lang="de-DE" sz="2000" b="1" u="sng" dirty="0">
              <a:solidFill>
                <a:srgbClr val="C00000"/>
              </a:solidFill>
            </a:endParaRP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>
                <a:solidFill>
                  <a:srgbClr val="333399"/>
                </a:solidFill>
              </a:rPr>
              <a:t>Simulationsphase:</a:t>
            </a:r>
            <a:endParaRPr lang="de-DE" sz="2000" dirty="0">
              <a:solidFill>
                <a:srgbClr val="333399"/>
              </a:solidFill>
            </a:endParaRPr>
          </a:p>
          <a:p>
            <a:pPr marL="744538" lvl="2" indent="-28575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1900" dirty="0"/>
              <a:t>„</a:t>
            </a:r>
            <a:r>
              <a:rPr lang="de-DE" sz="1900" dirty="0" err="1"/>
              <a:t>highly</a:t>
            </a:r>
            <a:r>
              <a:rPr lang="de-DE" sz="1900" dirty="0"/>
              <a:t> </a:t>
            </a:r>
            <a:r>
              <a:rPr lang="de-DE" sz="1900" dirty="0" err="1"/>
              <a:t>skewed</a:t>
            </a:r>
            <a:r>
              <a:rPr lang="de-DE" sz="1900" dirty="0"/>
              <a:t>“ Daten werden simuliert, um klinische Daten zu imitieren</a:t>
            </a: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>
                <a:solidFill>
                  <a:srgbClr val="333399"/>
                </a:solidFill>
                <a:sym typeface="Wingdings" panose="05000000000000000000" pitchFamily="2" charset="2"/>
              </a:rPr>
              <a:t>Modellierungsphase (4 Regressionsmethoden):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2000" dirty="0"/>
              <a:t>Poisson und Zero-</a:t>
            </a:r>
            <a:r>
              <a:rPr lang="de-DE" sz="2000" dirty="0" err="1"/>
              <a:t>Inflated</a:t>
            </a:r>
            <a:r>
              <a:rPr lang="de-DE" sz="2000" dirty="0"/>
              <a:t> Poisson (ZIP)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2000" dirty="0"/>
              <a:t>Negative </a:t>
            </a:r>
            <a:r>
              <a:rPr lang="de-DE" sz="2000" dirty="0" err="1"/>
              <a:t>Binomial</a:t>
            </a:r>
            <a:r>
              <a:rPr lang="de-DE" sz="2000" dirty="0"/>
              <a:t> und Zero-</a:t>
            </a:r>
            <a:r>
              <a:rPr lang="de-DE" sz="2000" dirty="0" err="1"/>
              <a:t>Inflated</a:t>
            </a:r>
            <a:r>
              <a:rPr lang="de-DE" sz="2000" dirty="0"/>
              <a:t> Negative </a:t>
            </a:r>
            <a:r>
              <a:rPr lang="de-DE" sz="2000" dirty="0" err="1"/>
              <a:t>Binomial</a:t>
            </a:r>
            <a:r>
              <a:rPr lang="de-DE" sz="2000" dirty="0"/>
              <a:t> (ZINB)</a:t>
            </a: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>
                <a:solidFill>
                  <a:srgbClr val="333399"/>
                </a:solidFill>
                <a:sym typeface="Wingdings" panose="05000000000000000000" pitchFamily="2" charset="2"/>
              </a:rPr>
              <a:t>Anwendungsphase (Implementierung in SAS v9.2)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2000" dirty="0"/>
              <a:t>Modellierungsmethoden auf tatsächliche klinische Daten anwenden und Ergebnisse bewerten/vergleichen, um optimales Modell zu finden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2000" dirty="0"/>
              <a:t>Kriterien: MSE, Bias, Überdeckungswahrscheinlichkeit</a:t>
            </a:r>
          </a:p>
        </p:txBody>
      </p:sp>
    </p:spTree>
    <p:extLst>
      <p:ext uri="{BB962C8B-B14F-4D97-AF65-F5344CB8AC3E}">
        <p14:creationId xmlns:p14="http://schemas.microsoft.com/office/powerpoint/2010/main" val="107147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157E07B-3B6A-4E30-A275-711B0AD72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2"/>
          <a:stretch/>
        </p:blipFill>
        <p:spPr>
          <a:xfrm>
            <a:off x="0" y="1122922"/>
            <a:ext cx="9148094" cy="5484275"/>
          </a:xfrm>
          <a:prstGeom prst="rect">
            <a:avLst/>
          </a:prstGeom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 – Analysephasen &amp; Resultate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1. Simulationsphase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D6AD46C-34CE-4943-BCC7-E4D1BD87C5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CC7046-595D-4A56-ACB9-B47A989D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13" y="1477403"/>
            <a:ext cx="8658132" cy="4353422"/>
          </a:xfrm>
          <a:prstGeom prst="rect">
            <a:avLst/>
          </a:prstGeom>
          <a:solidFill>
            <a:schemeClr val="bg1">
              <a:alpha val="76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2000" b="1" u="sng" dirty="0">
                <a:solidFill>
                  <a:srgbClr val="C00000"/>
                </a:solidFill>
              </a:rPr>
              <a:t>„</a:t>
            </a:r>
            <a:r>
              <a:rPr lang="de-DE" sz="2000" b="1" u="sng" dirty="0" err="1">
                <a:solidFill>
                  <a:srgbClr val="C00000"/>
                </a:solidFill>
              </a:rPr>
              <a:t>Mixture</a:t>
            </a:r>
            <a:r>
              <a:rPr lang="de-DE" sz="2000" b="1" u="sng" dirty="0">
                <a:solidFill>
                  <a:srgbClr val="C00000"/>
                </a:solidFill>
              </a:rPr>
              <a:t> Distribution Framework“ in 2 Teilen:</a:t>
            </a: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>
                <a:solidFill>
                  <a:srgbClr val="333399"/>
                </a:solidFill>
              </a:rPr>
              <a:t>Null-Teil:</a:t>
            </a:r>
            <a:endParaRPr lang="de-DE" sz="2000" dirty="0">
              <a:solidFill>
                <a:srgbClr val="333399"/>
              </a:solidFill>
            </a:endParaRPr>
          </a:p>
          <a:p>
            <a:pPr marL="744538" lvl="2" indent="-28575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1900" dirty="0"/>
              <a:t>Binomialverteilung (n,p</a:t>
            </a:r>
            <a:r>
              <a:rPr lang="de-DE" sz="1900" baseline="-25000" dirty="0"/>
              <a:t>0</a:t>
            </a:r>
            <a:r>
              <a:rPr lang="de-DE" sz="1900" dirty="0"/>
              <a:t>) – Schätzung der WSK des Auftretens von Nullen</a:t>
            </a:r>
          </a:p>
          <a:p>
            <a:pPr marL="744538" lvl="2" indent="-28575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1900" dirty="0"/>
              <a:t>p</a:t>
            </a:r>
            <a:r>
              <a:rPr lang="de-DE" sz="1900" baseline="-25000" dirty="0"/>
              <a:t>0</a:t>
            </a:r>
            <a:r>
              <a:rPr lang="de-DE" sz="1900" dirty="0"/>
              <a:t> durch logistische Verteilung basierend auf den Zero-</a:t>
            </a:r>
            <a:r>
              <a:rPr lang="de-DE" sz="1900" dirty="0" err="1"/>
              <a:t>Inflated</a:t>
            </a:r>
            <a:r>
              <a:rPr lang="de-DE" sz="1900" dirty="0"/>
              <a:t> Regressoren</a:t>
            </a: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>
                <a:solidFill>
                  <a:srgbClr val="333399"/>
                </a:solidFill>
                <a:sym typeface="Wingdings" panose="05000000000000000000" pitchFamily="2" charset="2"/>
              </a:rPr>
              <a:t>Positiver Count-Teil: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2000" dirty="0"/>
              <a:t>Poissonverteilung(𝜆) – Schätzung des Zählteils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2000" dirty="0"/>
              <a:t>Bedingte Mittelwert durch Fitten eines </a:t>
            </a:r>
            <a:r>
              <a:rPr lang="de-DE" sz="2000" dirty="0" err="1"/>
              <a:t>Poissonmodells</a:t>
            </a:r>
            <a:r>
              <a:rPr lang="de-DE" sz="2000" dirty="0"/>
              <a:t> basierend auf den Regressoren des positiven Zählteils </a:t>
            </a:r>
          </a:p>
        </p:txBody>
      </p:sp>
    </p:spTree>
    <p:extLst>
      <p:ext uri="{BB962C8B-B14F-4D97-AF65-F5344CB8AC3E}">
        <p14:creationId xmlns:p14="http://schemas.microsoft.com/office/powerpoint/2010/main" val="381039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157E07B-3B6A-4E30-A275-711B0AD72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2"/>
          <a:stretch/>
        </p:blipFill>
        <p:spPr>
          <a:xfrm>
            <a:off x="0" y="1122922"/>
            <a:ext cx="9148094" cy="5484275"/>
          </a:xfrm>
          <a:prstGeom prst="rect">
            <a:avLst/>
          </a:prstGeom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 – Analysephasen &amp; Resultate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1. Simulationsphase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D6AD46C-34CE-4943-BCC7-E4D1BD87C5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CC7046-595D-4A56-ACB9-B47A989D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13" y="1477402"/>
            <a:ext cx="8658132" cy="4697847"/>
          </a:xfrm>
          <a:prstGeom prst="rect">
            <a:avLst/>
          </a:prstGeom>
          <a:solidFill>
            <a:schemeClr val="bg1">
              <a:alpha val="76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>
                <a:solidFill>
                  <a:srgbClr val="333399"/>
                </a:solidFill>
              </a:rPr>
              <a:t>Daten – Reflexion:</a:t>
            </a:r>
            <a:endParaRPr lang="de-DE" sz="2000" dirty="0">
              <a:solidFill>
                <a:srgbClr val="333399"/>
              </a:solidFill>
            </a:endParaRPr>
          </a:p>
          <a:p>
            <a:pPr marL="744538" lvl="2" indent="-28575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1900" dirty="0"/>
              <a:t>1 </a:t>
            </a:r>
            <a:r>
              <a:rPr lang="de-DE" sz="1900" dirty="0" err="1"/>
              <a:t>Intercept</a:t>
            </a:r>
            <a:r>
              <a:rPr lang="de-DE" sz="1900" dirty="0"/>
              <a:t>, 3 </a:t>
            </a:r>
            <a:r>
              <a:rPr lang="de-DE" sz="1900" dirty="0" err="1"/>
              <a:t>Kovariate</a:t>
            </a:r>
            <a:r>
              <a:rPr lang="de-DE" sz="1900" dirty="0"/>
              <a:t>, 1 kategorielle </a:t>
            </a:r>
            <a:r>
              <a:rPr lang="de-DE" sz="1900" dirty="0" err="1"/>
              <a:t>Surrogatvariable</a:t>
            </a:r>
            <a:r>
              <a:rPr lang="de-DE" sz="1900" dirty="0"/>
              <a:t> („Herzblock“), 1 stetige </a:t>
            </a:r>
            <a:r>
              <a:rPr lang="de-DE" sz="1900" dirty="0" err="1"/>
              <a:t>Surrogatvariable</a:t>
            </a:r>
            <a:r>
              <a:rPr lang="de-DE" sz="1900" dirty="0"/>
              <a:t> („Zeit“) für beide Teile des „</a:t>
            </a:r>
            <a:r>
              <a:rPr lang="de-DE" sz="1900" dirty="0" err="1"/>
              <a:t>mixture</a:t>
            </a:r>
            <a:r>
              <a:rPr lang="de-DE" sz="1900" dirty="0"/>
              <a:t>“–Modells </a:t>
            </a:r>
          </a:p>
          <a:p>
            <a:pPr marL="744538" lvl="2" indent="-28575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1900" dirty="0"/>
              <a:t>Wahren Werte der schätzbaren Parameter beruhten auf den Schätzungen, die aus den echten Daten erhalten wurden</a:t>
            </a:r>
          </a:p>
          <a:p>
            <a:pPr marL="744538" lvl="2" indent="-28575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1900" dirty="0"/>
              <a:t>Kategoriale </a:t>
            </a:r>
            <a:r>
              <a:rPr lang="de-DE" sz="1900" dirty="0" err="1"/>
              <a:t>Kovariate</a:t>
            </a:r>
            <a:r>
              <a:rPr lang="de-DE" sz="1900" dirty="0"/>
              <a:t> – Herzblock (Y/N) </a:t>
            </a:r>
          </a:p>
          <a:p>
            <a:pPr marL="744538" lvl="2" indent="-28575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1900" dirty="0"/>
              <a:t>Stetige </a:t>
            </a:r>
            <a:r>
              <a:rPr lang="de-DE" sz="1900" dirty="0" err="1"/>
              <a:t>Kovariate</a:t>
            </a:r>
            <a:r>
              <a:rPr lang="de-DE" sz="1900" dirty="0"/>
              <a:t> – Zeit seit dem letzten Krankenhausaufenthalts </a:t>
            </a: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>
                <a:solidFill>
                  <a:srgbClr val="333399"/>
                </a:solidFill>
                <a:sym typeface="Wingdings" panose="05000000000000000000" pitchFamily="2" charset="2"/>
              </a:rPr>
              <a:t>3 Simulationsdatensätze mit jeweils n = 1 000 000 generiert: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2000" dirty="0"/>
              <a:t>Anfangswerte für 1. Simulation: </a:t>
            </a:r>
            <a:r>
              <a:rPr lang="de-DE" sz="2000" dirty="0" err="1"/>
              <a:t>Pediatric</a:t>
            </a:r>
            <a:r>
              <a:rPr lang="de-DE" sz="2000" dirty="0"/>
              <a:t> </a:t>
            </a:r>
            <a:r>
              <a:rPr lang="de-DE" sz="2000" dirty="0" err="1"/>
              <a:t>Cardiac</a:t>
            </a:r>
            <a:r>
              <a:rPr lang="de-DE" sz="2000" dirty="0"/>
              <a:t> Quality </a:t>
            </a:r>
            <a:r>
              <a:rPr lang="de-DE" sz="2000" dirty="0" err="1"/>
              <a:t>of</a:t>
            </a:r>
            <a:r>
              <a:rPr lang="de-DE" sz="2000" dirty="0"/>
              <a:t> Life </a:t>
            </a:r>
            <a:r>
              <a:rPr lang="de-DE" sz="2000" dirty="0" err="1"/>
              <a:t>Inventory</a:t>
            </a:r>
            <a:r>
              <a:rPr lang="de-DE" sz="2000" dirty="0"/>
              <a:t> Dataset (um möglichst nahe an den tatsächlichen klinische Bedingungen zu liegen)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2000" dirty="0"/>
              <a:t>2 weitere Simulationen mit leicht abgeänderte Variablen der 1. Simulation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40D6C25-103B-4834-BAD6-3BD11E0C4550}"/>
              </a:ext>
            </a:extLst>
          </p:cNvPr>
          <p:cNvSpPr txBox="1"/>
          <p:nvPr/>
        </p:nvSpPr>
        <p:spPr>
          <a:xfrm flipH="1">
            <a:off x="186612" y="1101499"/>
            <a:ext cx="8248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rgbClr val="C00000"/>
                </a:solidFill>
                <a:sym typeface="Wingdings" panose="05000000000000000000" pitchFamily="2" charset="2"/>
              </a:rPr>
              <a:t> Antwort auf Frage der Leser: Welche Daten lagen den Simulationen zugrunde? </a:t>
            </a:r>
            <a:endParaRPr lang="de-AT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65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157E07B-3B6A-4E30-A275-711B0AD72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2"/>
          <a:stretch/>
        </p:blipFill>
        <p:spPr>
          <a:xfrm>
            <a:off x="0" y="1122922"/>
            <a:ext cx="9148094" cy="5484275"/>
          </a:xfrm>
          <a:prstGeom prst="rect">
            <a:avLst/>
          </a:prstGeom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 – Analysephasen &amp; Resultate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1. Simulationsphase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D6AD46C-34CE-4943-BCC7-E4D1BD87C5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CC7046-595D-4A56-ACB9-B47A989D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13" y="1477402"/>
            <a:ext cx="8658132" cy="5062973"/>
          </a:xfrm>
          <a:prstGeom prst="rect">
            <a:avLst/>
          </a:prstGeom>
          <a:solidFill>
            <a:schemeClr val="bg1">
              <a:alpha val="76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>
                <a:solidFill>
                  <a:srgbClr val="333399"/>
                </a:solidFill>
              </a:rPr>
              <a:t>Simulationsergebnisse:</a:t>
            </a:r>
            <a:endParaRPr lang="de-DE" sz="2000" dirty="0">
              <a:solidFill>
                <a:srgbClr val="333399"/>
              </a:solidFill>
            </a:endParaRPr>
          </a:p>
        </p:txBody>
      </p:sp>
      <p:pic>
        <p:nvPicPr>
          <p:cNvPr id="11" name="Inhaltsplatzhalter 3">
            <a:extLst>
              <a:ext uri="{FF2B5EF4-FFF2-40B4-BE49-F238E27FC236}">
                <a16:creationId xmlns:a16="http://schemas.microsoft.com/office/drawing/2014/main" id="{29F8D134-462D-4008-BCC0-A27CB9D233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8" b="3413"/>
          <a:stretch/>
        </p:blipFill>
        <p:spPr>
          <a:xfrm>
            <a:off x="3157634" y="1425652"/>
            <a:ext cx="3624165" cy="510129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76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157E07B-3B6A-4E30-A275-711B0AD72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2"/>
          <a:stretch/>
        </p:blipFill>
        <p:spPr>
          <a:xfrm>
            <a:off x="0" y="1122922"/>
            <a:ext cx="9148094" cy="5484275"/>
          </a:xfrm>
          <a:prstGeom prst="rect">
            <a:avLst/>
          </a:prstGeom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 – Analysephasen &amp; Resultate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1. Simulationsphase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D6AD46C-34CE-4943-BCC7-E4D1BD87C5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CC7046-595D-4A56-ACB9-B47A989D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13" y="1477402"/>
            <a:ext cx="8658132" cy="5062973"/>
          </a:xfrm>
          <a:prstGeom prst="rect">
            <a:avLst/>
          </a:prstGeom>
          <a:solidFill>
            <a:schemeClr val="bg1">
              <a:alpha val="76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>
                <a:solidFill>
                  <a:srgbClr val="333399"/>
                </a:solidFill>
              </a:rPr>
              <a:t>Geschätzte Mittelwerte und Standardfehler pro Modell (Verteilung):</a:t>
            </a:r>
            <a:endParaRPr lang="de-DE" sz="2000" dirty="0">
              <a:solidFill>
                <a:srgbClr val="333399"/>
              </a:solidFill>
            </a:endParaRPr>
          </a:p>
        </p:txBody>
      </p:sp>
      <p:pic>
        <p:nvPicPr>
          <p:cNvPr id="12" name="Inhaltsplatzhalter 5">
            <a:extLst>
              <a:ext uri="{FF2B5EF4-FFF2-40B4-BE49-F238E27FC236}">
                <a16:creationId xmlns:a16="http://schemas.microsoft.com/office/drawing/2014/main" id="{3173464C-2F77-43EB-82C2-89D593825C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" b="1186"/>
          <a:stretch/>
        </p:blipFill>
        <p:spPr>
          <a:xfrm>
            <a:off x="562362" y="1978090"/>
            <a:ext cx="7741883" cy="45471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B1FDF6D7-7AD1-4461-8F85-3CC7FD1E72A7}"/>
              </a:ext>
            </a:extLst>
          </p:cNvPr>
          <p:cNvSpPr/>
          <p:nvPr/>
        </p:nvSpPr>
        <p:spPr>
          <a:xfrm>
            <a:off x="501984" y="1816750"/>
            <a:ext cx="22509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M (SD) … </a:t>
            </a:r>
            <a:r>
              <a:rPr lang="de-DE" sz="1100" dirty="0" err="1"/>
              <a:t>mean</a:t>
            </a:r>
            <a:r>
              <a:rPr lang="de-DE" sz="1100" dirty="0"/>
              <a:t> (</a:t>
            </a:r>
            <a:r>
              <a:rPr lang="de-DE" sz="1100" dirty="0" err="1"/>
              <a:t>standard</a:t>
            </a:r>
            <a:r>
              <a:rPr lang="de-DE" sz="1100" dirty="0"/>
              <a:t> </a:t>
            </a:r>
            <a:r>
              <a:rPr lang="de-DE" sz="1100" dirty="0" err="1"/>
              <a:t>deviation</a:t>
            </a:r>
            <a:r>
              <a:rPr lang="de-DE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027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157E07B-3B6A-4E30-A275-711B0AD72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2"/>
          <a:stretch/>
        </p:blipFill>
        <p:spPr>
          <a:xfrm>
            <a:off x="0" y="1122922"/>
            <a:ext cx="9148094" cy="5484275"/>
          </a:xfrm>
          <a:prstGeom prst="rect">
            <a:avLst/>
          </a:prstGeom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 – Analysephasen &amp; Resultate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1. Simulationsphase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D6AD46C-34CE-4943-BCC7-E4D1BD87C5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CC7046-595D-4A56-ACB9-B47A989D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13" y="1477402"/>
            <a:ext cx="8658132" cy="5062973"/>
          </a:xfrm>
          <a:prstGeom prst="rect">
            <a:avLst/>
          </a:prstGeom>
          <a:solidFill>
            <a:schemeClr val="bg1">
              <a:alpha val="83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>
                <a:solidFill>
                  <a:srgbClr val="333399"/>
                </a:solidFill>
              </a:rPr>
              <a:t>Bias, MSE und Coverage Probability pro Modell (positiver Count-Teil):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1FDF6D7-7AD1-4461-8F85-3CC7FD1E72A7}"/>
              </a:ext>
            </a:extLst>
          </p:cNvPr>
          <p:cNvSpPr/>
          <p:nvPr/>
        </p:nvSpPr>
        <p:spPr>
          <a:xfrm>
            <a:off x="501984" y="1816750"/>
            <a:ext cx="46485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B … Bias  ;  MSE … Mean Square Error  ;  C … Coverage Probability   </a:t>
            </a:r>
          </a:p>
        </p:txBody>
      </p:sp>
      <p:pic>
        <p:nvPicPr>
          <p:cNvPr id="11" name="Bild 3">
            <a:extLst>
              <a:ext uri="{FF2B5EF4-FFF2-40B4-BE49-F238E27FC236}">
                <a16:creationId xmlns:a16="http://schemas.microsoft.com/office/drawing/2014/main" id="{3D33D481-6AE2-4A8F-81E4-25C169717A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7"/>
          <a:stretch/>
        </p:blipFill>
        <p:spPr>
          <a:xfrm>
            <a:off x="638288" y="2183361"/>
            <a:ext cx="7249000" cy="420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157E07B-3B6A-4E30-A275-711B0AD72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2"/>
          <a:stretch/>
        </p:blipFill>
        <p:spPr>
          <a:xfrm>
            <a:off x="0" y="1122922"/>
            <a:ext cx="9148094" cy="5484275"/>
          </a:xfrm>
          <a:prstGeom prst="rect">
            <a:avLst/>
          </a:prstGeom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 – Analysephasen &amp; Resultate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2. Modellierungsphase (Zusammenfassung)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D6AD46C-34CE-4943-BCC7-E4D1BD87C5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CC7046-595D-4A56-ACB9-B47A989D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13" y="1477402"/>
            <a:ext cx="8658132" cy="4697847"/>
          </a:xfrm>
          <a:prstGeom prst="rect">
            <a:avLst/>
          </a:prstGeom>
          <a:solidFill>
            <a:schemeClr val="bg1">
              <a:alpha val="76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>
                <a:solidFill>
                  <a:srgbClr val="333399"/>
                </a:solidFill>
              </a:rPr>
              <a:t>Fitten der Modelle:</a:t>
            </a:r>
            <a:endParaRPr lang="de-DE" sz="2000" dirty="0">
              <a:solidFill>
                <a:srgbClr val="333399"/>
              </a:solidFill>
            </a:endParaRPr>
          </a:p>
          <a:p>
            <a:pPr marL="744538" lvl="2" indent="-28575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1900" dirty="0"/>
              <a:t>Poisson Distribution</a:t>
            </a:r>
          </a:p>
          <a:p>
            <a:pPr marL="744538" lvl="2" indent="-28575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1900" dirty="0"/>
              <a:t>Negative </a:t>
            </a:r>
            <a:r>
              <a:rPr lang="de-DE" sz="1900" dirty="0" err="1"/>
              <a:t>Binomial</a:t>
            </a:r>
            <a:r>
              <a:rPr lang="de-DE" sz="1900" dirty="0"/>
              <a:t> Distribution</a:t>
            </a:r>
          </a:p>
          <a:p>
            <a:pPr marL="744538" lvl="2" indent="-28575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1900" dirty="0"/>
              <a:t>Zero-</a:t>
            </a:r>
            <a:r>
              <a:rPr lang="de-DE" sz="1900" dirty="0" err="1"/>
              <a:t>Inflated</a:t>
            </a:r>
            <a:r>
              <a:rPr lang="de-DE" sz="1900" dirty="0"/>
              <a:t> Poisson Distribution (ZIP)</a:t>
            </a:r>
          </a:p>
          <a:p>
            <a:pPr marL="744538" lvl="2" indent="-28575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1900" dirty="0"/>
              <a:t>Zero-</a:t>
            </a:r>
            <a:r>
              <a:rPr lang="de-DE" sz="1900" dirty="0" err="1"/>
              <a:t>Inflated</a:t>
            </a:r>
            <a:r>
              <a:rPr lang="de-DE" sz="1900" dirty="0"/>
              <a:t> Negative </a:t>
            </a:r>
            <a:r>
              <a:rPr lang="de-DE" sz="1900" dirty="0" err="1"/>
              <a:t>Binomial</a:t>
            </a:r>
            <a:r>
              <a:rPr lang="de-DE" sz="1900" dirty="0"/>
              <a:t> Distribution (ZINB)</a:t>
            </a: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>
                <a:solidFill>
                  <a:srgbClr val="333399"/>
                </a:solidFill>
                <a:sym typeface="Wingdings" panose="05000000000000000000" pitchFamily="2" charset="2"/>
              </a:rPr>
              <a:t>Bewertungskriterien: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2000" dirty="0"/>
              <a:t>Bias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2000" dirty="0"/>
              <a:t>MSE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2000" dirty="0"/>
              <a:t>Überdeckungswahrscheinlichkeit</a:t>
            </a:r>
          </a:p>
        </p:txBody>
      </p:sp>
    </p:spTree>
    <p:extLst>
      <p:ext uri="{BB962C8B-B14F-4D97-AF65-F5344CB8AC3E}">
        <p14:creationId xmlns:p14="http://schemas.microsoft.com/office/powerpoint/2010/main" val="39732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157E07B-3B6A-4E30-A275-711B0AD72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2"/>
          <a:stretch/>
        </p:blipFill>
        <p:spPr>
          <a:xfrm>
            <a:off x="0" y="1122922"/>
            <a:ext cx="9148094" cy="5484275"/>
          </a:xfrm>
          <a:prstGeom prst="rect">
            <a:avLst/>
          </a:prstGeom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 – Analysephasen &amp; Resultate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2. Modellierungsphase (Wahrscheinlichkeitsverteilungen)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D6AD46C-34CE-4943-BCC7-E4D1BD87C5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CC7046-595D-4A56-ACB9-B47A989D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13" y="2119974"/>
            <a:ext cx="4153814" cy="3851927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2000" dirty="0">
                <a:solidFill>
                  <a:srgbClr val="333399"/>
                </a:solidFill>
              </a:rPr>
              <a:t>x … Regressoren</a:t>
            </a:r>
          </a:p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2000" dirty="0">
                <a:solidFill>
                  <a:srgbClr val="333399"/>
                </a:solidFill>
              </a:rPr>
              <a:t>𝛽… </a:t>
            </a:r>
            <a:r>
              <a:rPr lang="de-DE" sz="2000" dirty="0" err="1">
                <a:solidFill>
                  <a:srgbClr val="333399"/>
                </a:solidFill>
              </a:rPr>
              <a:t>Koeffizientenvektor</a:t>
            </a:r>
            <a:endParaRPr lang="de-DE" sz="2000" dirty="0">
              <a:solidFill>
                <a:srgbClr val="333399"/>
              </a:solidFill>
            </a:endParaRPr>
          </a:p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2000" dirty="0">
                <a:solidFill>
                  <a:srgbClr val="333399"/>
                </a:solidFill>
              </a:rPr>
              <a:t>Y</a:t>
            </a:r>
            <a:r>
              <a:rPr lang="de-DE" sz="2000" baseline="-25000" dirty="0">
                <a:solidFill>
                  <a:srgbClr val="333399"/>
                </a:solidFill>
              </a:rPr>
              <a:t>i</a:t>
            </a:r>
            <a:r>
              <a:rPr lang="de-DE" sz="2000" dirty="0">
                <a:solidFill>
                  <a:srgbClr val="333399"/>
                </a:solidFill>
              </a:rPr>
              <a:t> … 0,1,2,…</a:t>
            </a:r>
          </a:p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endParaRPr lang="de-DE" sz="2000" dirty="0">
              <a:solidFill>
                <a:srgbClr val="333399"/>
              </a:solidFill>
            </a:endParaRPr>
          </a:p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endParaRPr lang="de-DE" sz="2000" dirty="0">
              <a:solidFill>
                <a:srgbClr val="33339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B4AC468-1434-45DE-9309-EA33326BC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11" y="1662774"/>
            <a:ext cx="4153815" cy="4572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15888" algn="ctr" defTabSz="762000" eaLnBrk="0" hangingPunct="0"/>
            <a:r>
              <a:rPr lang="de-DE" sz="2000" b="1" dirty="0">
                <a:solidFill>
                  <a:schemeClr val="bg1"/>
                </a:solidFill>
              </a:rPr>
              <a:t>Poisson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C74050D-A3D9-4B9E-966F-53234D78B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639" y="2134285"/>
            <a:ext cx="4153814" cy="3851927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2000" dirty="0">
                <a:solidFill>
                  <a:srgbClr val="333399"/>
                </a:solidFill>
              </a:rPr>
              <a:t>𝛼 … Dispersionsparameter</a:t>
            </a:r>
          </a:p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2000" dirty="0">
                <a:solidFill>
                  <a:srgbClr val="333399"/>
                </a:solidFill>
              </a:rPr>
              <a:t>Y</a:t>
            </a:r>
            <a:r>
              <a:rPr lang="de-DE" sz="2000" baseline="-25000" dirty="0">
                <a:solidFill>
                  <a:srgbClr val="333399"/>
                </a:solidFill>
              </a:rPr>
              <a:t>i</a:t>
            </a:r>
            <a:r>
              <a:rPr lang="de-DE" sz="2000" dirty="0">
                <a:solidFill>
                  <a:srgbClr val="333399"/>
                </a:solidFill>
              </a:rPr>
              <a:t> … 0,1,2,…</a:t>
            </a:r>
          </a:p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endParaRPr lang="de-DE" sz="2000" dirty="0">
              <a:solidFill>
                <a:srgbClr val="333399"/>
              </a:solidFill>
            </a:endParaRPr>
          </a:p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endParaRPr lang="de-DE" sz="2000" dirty="0">
              <a:solidFill>
                <a:srgbClr val="333399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ACCA7A2-E4CD-4B7C-BA95-EF8D86B15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637" y="1677085"/>
            <a:ext cx="4153815" cy="4572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15888" algn="ctr" defTabSz="762000" eaLnBrk="0" hangingPunct="0"/>
            <a:r>
              <a:rPr lang="de-DE" sz="2000" b="1" dirty="0">
                <a:solidFill>
                  <a:schemeClr val="bg1"/>
                </a:solidFill>
              </a:rPr>
              <a:t>Negative </a:t>
            </a:r>
            <a:r>
              <a:rPr lang="de-DE" sz="2000" b="1" dirty="0" err="1">
                <a:solidFill>
                  <a:schemeClr val="bg1"/>
                </a:solidFill>
              </a:rPr>
              <a:t>Binomial</a:t>
            </a:r>
            <a:endParaRPr lang="de-DE" sz="2000" b="1" dirty="0">
              <a:solidFill>
                <a:schemeClr val="bg1"/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086F47B5-5642-4D08-8744-D568332CDD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1177"/>
          <a:stretch/>
        </p:blipFill>
        <p:spPr>
          <a:xfrm>
            <a:off x="485325" y="3612374"/>
            <a:ext cx="3033955" cy="124147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078B55B-89B3-42D1-AB44-BF337CD6F3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0346" y="2959389"/>
            <a:ext cx="4172396" cy="144903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C5D734F-CE4E-4DDD-9B79-DF79D331C1E7}"/>
              </a:ext>
            </a:extLst>
          </p:cNvPr>
          <p:cNvSpPr txBox="1"/>
          <p:nvPr/>
        </p:nvSpPr>
        <p:spPr>
          <a:xfrm flipH="1">
            <a:off x="186612" y="1167616"/>
            <a:ext cx="824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rgbClr val="C00000"/>
                </a:solidFill>
                <a:sym typeface="Wingdings" panose="05000000000000000000" pitchFamily="2" charset="2"/>
              </a:rPr>
              <a:t> Antwort auf Frage der Leser: Tatsächliche Unterschiede in den Verteilungen? </a:t>
            </a:r>
            <a:endParaRPr lang="de-AT" dirty="0">
              <a:solidFill>
                <a:srgbClr val="C00000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00700F7-EFB4-44C2-A33E-0FD462040B29}"/>
              </a:ext>
            </a:extLst>
          </p:cNvPr>
          <p:cNvSpPr txBox="1"/>
          <p:nvPr/>
        </p:nvSpPr>
        <p:spPr>
          <a:xfrm>
            <a:off x="4572001" y="4442295"/>
            <a:ext cx="3993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olidFill>
                  <a:srgbClr val="333399"/>
                </a:solidFill>
              </a:rPr>
              <a:t>Auch Pascalverteilung genannt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olidFill>
                  <a:srgbClr val="333399"/>
                </a:solidFill>
              </a:rPr>
              <a:t>Beschreibt Anzahl der notwendigen Versuche, um in Bernoulliprozess eine gewisse Anzahl von Erfolgen zu erreichen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23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157E07B-3B6A-4E30-A275-711B0AD72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2"/>
          <a:stretch/>
        </p:blipFill>
        <p:spPr>
          <a:xfrm>
            <a:off x="0" y="1122922"/>
            <a:ext cx="9148094" cy="5484275"/>
          </a:xfrm>
          <a:prstGeom prst="rect">
            <a:avLst/>
          </a:prstGeom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 – Analysephasen &amp; Resultate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2. Modellierungsphase (</a:t>
            </a:r>
            <a:r>
              <a:rPr lang="de-DE" sz="2400" dirty="0" err="1"/>
              <a:t>Probability</a:t>
            </a:r>
            <a:r>
              <a:rPr lang="de-DE" sz="2400" dirty="0"/>
              <a:t> Density </a:t>
            </a:r>
            <a:r>
              <a:rPr lang="de-DE" sz="2400" dirty="0" err="1"/>
              <a:t>Functions</a:t>
            </a:r>
            <a:r>
              <a:rPr lang="de-DE" sz="2400" dirty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D6AD46C-34CE-4943-BCC7-E4D1BD87C5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CC7046-595D-4A56-ACB9-B47A989D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13" y="1796125"/>
            <a:ext cx="4153814" cy="2985426"/>
          </a:xfrm>
          <a:prstGeom prst="rect">
            <a:avLst/>
          </a:prstGeom>
          <a:solidFill>
            <a:schemeClr val="bg1">
              <a:alpha val="65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2000">
                <a:solidFill>
                  <a:srgbClr val="333399"/>
                </a:solidFill>
              </a:rPr>
              <a:t>Y</a:t>
            </a:r>
            <a:r>
              <a:rPr lang="de-DE" sz="2000" baseline="-25000">
                <a:solidFill>
                  <a:srgbClr val="333399"/>
                </a:solidFill>
              </a:rPr>
              <a:t>i</a:t>
            </a:r>
            <a:r>
              <a:rPr lang="de-DE" sz="2000">
                <a:solidFill>
                  <a:srgbClr val="333399"/>
                </a:solidFill>
              </a:rPr>
              <a:t> … 0,1,2,…</a:t>
            </a:r>
            <a:endParaRPr lang="de-DE" sz="2000" dirty="0">
              <a:solidFill>
                <a:srgbClr val="33339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B4AC468-1434-45DE-9309-EA33326BC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11" y="1338924"/>
            <a:ext cx="4153815" cy="4572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15888" algn="ctr" defTabSz="762000" eaLnBrk="0" hangingPunct="0"/>
            <a:r>
              <a:rPr lang="de-DE" sz="2000" b="1" dirty="0">
                <a:solidFill>
                  <a:schemeClr val="bg1"/>
                </a:solidFill>
              </a:rPr>
              <a:t>Zero-</a:t>
            </a:r>
            <a:r>
              <a:rPr lang="de-DE" sz="2000" b="1" dirty="0" err="1">
                <a:solidFill>
                  <a:schemeClr val="bg1"/>
                </a:solidFill>
              </a:rPr>
              <a:t>Inflated</a:t>
            </a:r>
            <a:r>
              <a:rPr lang="de-DE" sz="2000" b="1" dirty="0">
                <a:solidFill>
                  <a:schemeClr val="bg1"/>
                </a:solidFill>
              </a:rPr>
              <a:t> Poisson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C74050D-A3D9-4B9E-966F-53234D78B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639" y="1810436"/>
            <a:ext cx="4153814" cy="2971115"/>
          </a:xfrm>
          <a:prstGeom prst="rect">
            <a:avLst/>
          </a:prstGeom>
          <a:solidFill>
            <a:schemeClr val="bg1">
              <a:alpha val="65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2000" dirty="0">
                <a:solidFill>
                  <a:srgbClr val="333399"/>
                </a:solidFill>
              </a:rPr>
              <a:t>Y</a:t>
            </a:r>
            <a:r>
              <a:rPr lang="de-DE" sz="2000" baseline="-25000" dirty="0">
                <a:solidFill>
                  <a:srgbClr val="333399"/>
                </a:solidFill>
              </a:rPr>
              <a:t>i</a:t>
            </a:r>
            <a:r>
              <a:rPr lang="de-DE" sz="2000" dirty="0">
                <a:solidFill>
                  <a:srgbClr val="333399"/>
                </a:solidFill>
              </a:rPr>
              <a:t> … 0,1,2,…</a:t>
            </a:r>
          </a:p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endParaRPr lang="de-DE" sz="2000" dirty="0">
              <a:solidFill>
                <a:srgbClr val="333399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ACCA7A2-E4CD-4B7C-BA95-EF8D86B15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637" y="1353235"/>
            <a:ext cx="4153815" cy="4572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15888" algn="ctr" defTabSz="762000" eaLnBrk="0" hangingPunct="0"/>
            <a:r>
              <a:rPr lang="de-DE" sz="2000" b="1" dirty="0">
                <a:solidFill>
                  <a:schemeClr val="bg1"/>
                </a:solidFill>
              </a:rPr>
              <a:t>Zero-</a:t>
            </a:r>
            <a:r>
              <a:rPr lang="de-DE" sz="2000" b="1" dirty="0" err="1">
                <a:solidFill>
                  <a:schemeClr val="bg1"/>
                </a:solidFill>
              </a:rPr>
              <a:t>Inflated</a:t>
            </a:r>
            <a:r>
              <a:rPr lang="de-DE" sz="2000" b="1" dirty="0">
                <a:solidFill>
                  <a:schemeClr val="bg1"/>
                </a:solidFill>
              </a:rPr>
              <a:t> Negative </a:t>
            </a:r>
            <a:r>
              <a:rPr lang="de-DE" sz="2000" b="1" dirty="0" err="1">
                <a:solidFill>
                  <a:schemeClr val="bg1"/>
                </a:solidFill>
              </a:rPr>
              <a:t>Binomial</a:t>
            </a:r>
            <a:endParaRPr lang="de-DE" sz="2000" b="1" dirty="0">
              <a:solidFill>
                <a:schemeClr val="bg1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BB5EF5A-4802-431E-998A-74D8A7316F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9028"/>
          <a:stretch/>
        </p:blipFill>
        <p:spPr>
          <a:xfrm>
            <a:off x="733916" y="2233437"/>
            <a:ext cx="2864148" cy="243307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9971F47-C519-49BD-B106-5E1F590444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4956"/>
          <a:stretch/>
        </p:blipFill>
        <p:spPr>
          <a:xfrm>
            <a:off x="4500073" y="2102146"/>
            <a:ext cx="4233380" cy="2017085"/>
          </a:xfrm>
          <a:prstGeom prst="rect">
            <a:avLst/>
          </a:prstGeom>
        </p:spPr>
      </p:pic>
      <p:sp>
        <p:nvSpPr>
          <p:cNvPr id="17" name="Rectangle 6">
            <a:extLst>
              <a:ext uri="{FF2B5EF4-FFF2-40B4-BE49-F238E27FC236}">
                <a16:creationId xmlns:a16="http://schemas.microsoft.com/office/drawing/2014/main" id="{454A7BA6-AD55-4280-B157-29BD403AC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13" y="4937611"/>
            <a:ext cx="8520540" cy="1269903"/>
          </a:xfrm>
          <a:prstGeom prst="rect">
            <a:avLst/>
          </a:prstGeom>
          <a:solidFill>
            <a:schemeClr val="bg1">
              <a:alpha val="65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2000" dirty="0">
                <a:solidFill>
                  <a:srgbClr val="333399"/>
                </a:solidFill>
              </a:rPr>
              <a:t>Pr(Y</a:t>
            </a:r>
            <a:r>
              <a:rPr lang="de-DE" sz="2000" baseline="-25000" dirty="0">
                <a:solidFill>
                  <a:srgbClr val="333399"/>
                </a:solidFill>
              </a:rPr>
              <a:t>i</a:t>
            </a:r>
            <a:r>
              <a:rPr lang="de-DE" sz="2000" dirty="0">
                <a:solidFill>
                  <a:srgbClr val="333399"/>
                </a:solidFill>
              </a:rPr>
              <a:t>=0) … generiert „strukturelle“ Nullen (d.h. nur </a:t>
            </a:r>
            <a:r>
              <a:rPr lang="de-DE" sz="2000">
                <a:solidFill>
                  <a:srgbClr val="333399"/>
                </a:solidFill>
              </a:rPr>
              <a:t>Null oder </a:t>
            </a:r>
            <a:r>
              <a:rPr lang="de-DE" sz="2000" dirty="0">
                <a:solidFill>
                  <a:srgbClr val="333399"/>
                </a:solidFill>
              </a:rPr>
              <a:t>Nicht-Null möglich)</a:t>
            </a:r>
          </a:p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2000" dirty="0">
                <a:solidFill>
                  <a:srgbClr val="333399"/>
                </a:solidFill>
              </a:rPr>
              <a:t>Pr(Y</a:t>
            </a:r>
            <a:r>
              <a:rPr lang="de-DE" sz="2000" baseline="-25000" dirty="0">
                <a:solidFill>
                  <a:srgbClr val="333399"/>
                </a:solidFill>
              </a:rPr>
              <a:t>i</a:t>
            </a:r>
            <a:r>
              <a:rPr lang="de-DE" sz="2000" dirty="0">
                <a:solidFill>
                  <a:srgbClr val="333399"/>
                </a:solidFill>
              </a:rPr>
              <a:t>=</a:t>
            </a:r>
            <a:r>
              <a:rPr lang="de-DE" sz="2000" dirty="0" err="1">
                <a:solidFill>
                  <a:srgbClr val="333399"/>
                </a:solidFill>
              </a:rPr>
              <a:t>y</a:t>
            </a:r>
            <a:r>
              <a:rPr lang="de-DE" sz="2000" baseline="-25000" dirty="0" err="1">
                <a:solidFill>
                  <a:srgbClr val="333399"/>
                </a:solidFill>
              </a:rPr>
              <a:t>i</a:t>
            </a:r>
            <a:r>
              <a:rPr lang="de-DE" sz="2000" dirty="0">
                <a:solidFill>
                  <a:srgbClr val="333399"/>
                </a:solidFill>
              </a:rPr>
              <a:t>) … generiert Nullen nach Poisson- bzw. Negativbinomialverteilung </a:t>
            </a:r>
          </a:p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2000" dirty="0">
                <a:solidFill>
                  <a:srgbClr val="333399"/>
                </a:solidFill>
              </a:rPr>
              <a:t>                   (d.h. die nicht-negativen Counts können Null sein, müssen aber nicht)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10EA3E4-05F2-4651-A23A-B759637BF53F}"/>
                  </a:ext>
                </a:extLst>
              </p:cNvPr>
              <p:cNvSpPr txBox="1"/>
              <p:nvPr/>
            </p:nvSpPr>
            <p:spPr>
              <a:xfrm>
                <a:off x="4572000" y="4276101"/>
                <a:ext cx="44186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i="1" smtClean="0">
                        <a:solidFill>
                          <a:srgbClr val="33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AT" dirty="0">
                    <a:solidFill>
                      <a:srgbClr val="333399"/>
                    </a:solidFill>
                  </a:rPr>
                  <a:t> … Wahrscheinlichkeit von „extra“ Nullen</a:t>
                </a: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10EA3E4-05F2-4651-A23A-B759637BF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276101"/>
                <a:ext cx="441868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83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157E07B-3B6A-4E30-A275-711B0AD72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2"/>
          <a:stretch/>
        </p:blipFill>
        <p:spPr>
          <a:xfrm>
            <a:off x="0" y="1122922"/>
            <a:ext cx="9148094" cy="5484275"/>
          </a:xfrm>
          <a:prstGeom prst="rect">
            <a:avLst/>
          </a:prstGeom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 – Analysephasen &amp; Resultate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3. Anwendungsphase (Überblick)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D6AD46C-34CE-4943-BCC7-E4D1BD87C5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CC7046-595D-4A56-ACB9-B47A989D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13" y="1477402"/>
            <a:ext cx="8658132" cy="4697847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344488" lvl="1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sz="1900" dirty="0"/>
              <a:t>Deskriptive Statistiken</a:t>
            </a:r>
          </a:p>
          <a:p>
            <a:pPr marL="344488" lvl="1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sz="1900" dirty="0"/>
              <a:t>Anwendung der vorgestellten Modelle auf klinische Daten</a:t>
            </a:r>
          </a:p>
          <a:p>
            <a:pPr marL="458788" lvl="2" defTabSz="900113">
              <a:spcBef>
                <a:spcPts val="1000"/>
              </a:spcBef>
              <a:buClr>
                <a:schemeClr val="tx1"/>
              </a:buClr>
              <a:buSzPct val="140000"/>
            </a:pPr>
            <a:endParaRPr lang="de-DE" sz="1900" dirty="0"/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 err="1">
                <a:solidFill>
                  <a:srgbClr val="333399"/>
                </a:solidFill>
                <a:sym typeface="Wingdings" panose="05000000000000000000" pitchFamily="2" charset="2"/>
              </a:rPr>
              <a:t>Poissonness</a:t>
            </a:r>
            <a:r>
              <a:rPr lang="de-DE" sz="2000" b="1" dirty="0">
                <a:solidFill>
                  <a:srgbClr val="333399"/>
                </a:solidFill>
                <a:sym typeface="Wingdings" panose="05000000000000000000" pitchFamily="2" charset="2"/>
              </a:rPr>
              <a:t> Plot: </a:t>
            </a:r>
            <a:r>
              <a:rPr lang="de-DE" sz="2000" dirty="0">
                <a:solidFill>
                  <a:srgbClr val="333399"/>
                </a:solidFill>
                <a:sym typeface="Wingdings" panose="05000000000000000000" pitchFamily="2" charset="2"/>
              </a:rPr>
              <a:t>zur Untersuchung, ob Daten einer Poissonverteilung unterliegen</a:t>
            </a: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>
                <a:solidFill>
                  <a:srgbClr val="333399"/>
                </a:solidFill>
                <a:sym typeface="Wingdings" panose="05000000000000000000" pitchFamily="2" charset="2"/>
              </a:rPr>
              <a:t>Lagrange Multiplier Test</a:t>
            </a:r>
            <a:r>
              <a:rPr lang="de-DE" sz="2000" dirty="0">
                <a:solidFill>
                  <a:srgbClr val="333399"/>
                </a:solidFill>
                <a:sym typeface="Wingdings" panose="05000000000000000000" pitchFamily="2" charset="2"/>
              </a:rPr>
              <a:t>: zur Überprüfung auf Overdispersion</a:t>
            </a: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>
                <a:solidFill>
                  <a:srgbClr val="333399"/>
                </a:solidFill>
                <a:sym typeface="Wingdings" panose="05000000000000000000" pitchFamily="2" charset="2"/>
              </a:rPr>
              <a:t>Van-den-</a:t>
            </a:r>
            <a:r>
              <a:rPr lang="de-DE" sz="2000" b="1" dirty="0" err="1">
                <a:solidFill>
                  <a:srgbClr val="333399"/>
                </a:solidFill>
                <a:sym typeface="Wingdings" panose="05000000000000000000" pitchFamily="2" charset="2"/>
              </a:rPr>
              <a:t>Broeck</a:t>
            </a:r>
            <a:r>
              <a:rPr lang="de-DE" sz="2000" b="1" dirty="0">
                <a:solidFill>
                  <a:srgbClr val="333399"/>
                </a:solidFill>
                <a:sym typeface="Wingdings" panose="05000000000000000000" pitchFamily="2" charset="2"/>
              </a:rPr>
              <a:t> Score Test</a:t>
            </a:r>
            <a:r>
              <a:rPr lang="de-DE" sz="2000" dirty="0">
                <a:solidFill>
                  <a:srgbClr val="333399"/>
                </a:solidFill>
                <a:sym typeface="Wingdings" panose="05000000000000000000" pitchFamily="2" charset="2"/>
              </a:rPr>
              <a:t>: zur Überprüfung auf Zero-Inflation</a:t>
            </a: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>
                <a:solidFill>
                  <a:srgbClr val="333399"/>
                </a:solidFill>
                <a:sym typeface="Wingdings" panose="05000000000000000000" pitchFamily="2" charset="2"/>
              </a:rPr>
              <a:t>Vuong Test</a:t>
            </a:r>
            <a:r>
              <a:rPr lang="de-DE" sz="2000" dirty="0">
                <a:solidFill>
                  <a:srgbClr val="333399"/>
                </a:solidFill>
                <a:sym typeface="Wingdings" panose="05000000000000000000" pitchFamily="2" charset="2"/>
              </a:rPr>
              <a:t>: zum Vergleich von „non-</a:t>
            </a:r>
            <a:r>
              <a:rPr lang="de-DE" sz="2000" dirty="0" err="1">
                <a:solidFill>
                  <a:srgbClr val="333399"/>
                </a:solidFill>
                <a:sym typeface="Wingdings" panose="05000000000000000000" pitchFamily="2" charset="2"/>
              </a:rPr>
              <a:t>nested</a:t>
            </a:r>
            <a:r>
              <a:rPr lang="de-DE" sz="2000" dirty="0">
                <a:solidFill>
                  <a:srgbClr val="333399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>
                <a:solidFill>
                  <a:srgbClr val="333399"/>
                </a:solidFill>
                <a:sym typeface="Wingdings" panose="05000000000000000000" pitchFamily="2" charset="2"/>
              </a:rPr>
              <a:t>models</a:t>
            </a:r>
            <a:r>
              <a:rPr lang="de-DE" sz="2000" dirty="0">
                <a:solidFill>
                  <a:srgbClr val="333399"/>
                </a:solidFill>
                <a:sym typeface="Wingdings" panose="05000000000000000000" pitchFamily="2" charset="2"/>
              </a:rPr>
              <a:t>“ </a:t>
            </a: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>
                <a:solidFill>
                  <a:srgbClr val="333399"/>
                </a:solidFill>
                <a:sym typeface="Wingdings" panose="05000000000000000000" pitchFamily="2" charset="2"/>
              </a:rPr>
              <a:t>AIC</a:t>
            </a:r>
            <a:r>
              <a:rPr lang="de-DE" sz="2000" dirty="0">
                <a:solidFill>
                  <a:srgbClr val="333399"/>
                </a:solidFill>
                <a:sym typeface="Wingdings" panose="05000000000000000000" pitchFamily="2" charset="2"/>
              </a:rPr>
              <a:t> für jedes Modell </a:t>
            </a: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>
                <a:solidFill>
                  <a:srgbClr val="333399"/>
                </a:solidFill>
                <a:sym typeface="Wingdings" panose="05000000000000000000" pitchFamily="2" charset="2"/>
              </a:rPr>
              <a:t>Vorhergesagte und beobachtete WSKT des Count </a:t>
            </a:r>
            <a:r>
              <a:rPr lang="de-DE" sz="2000" dirty="0">
                <a:solidFill>
                  <a:srgbClr val="333399"/>
                </a:solidFill>
                <a:sym typeface="Wingdings" panose="05000000000000000000" pitchFamily="2" charset="2"/>
              </a:rPr>
              <a:t>für jedes Modell</a:t>
            </a: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endParaRPr lang="de-DE" sz="2000" dirty="0">
              <a:solidFill>
                <a:srgbClr val="333399"/>
              </a:solidFill>
              <a:sym typeface="Wingdings" panose="05000000000000000000" pitchFamily="2" charset="2"/>
            </a:endParaRP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endParaRPr lang="de-DE" sz="2000" b="1" dirty="0">
              <a:solidFill>
                <a:srgbClr val="333399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58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Agenda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064935-A132-4D18-8E39-B7BD28300C61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275083"/>
              </p:ext>
            </p:extLst>
          </p:nvPr>
        </p:nvGraphicFramePr>
        <p:xfrm>
          <a:off x="419894" y="1676400"/>
          <a:ext cx="8304212" cy="2325689"/>
        </p:xfrm>
        <a:graphic>
          <a:graphicData uri="http://schemas.openxmlformats.org/drawingml/2006/table">
            <a:tbl>
              <a:tblPr/>
              <a:tblGrid>
                <a:gridCol w="55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1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Problemstellung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Zugrundeliegende Daten &amp; klinische Variablen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Analysephasen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&amp;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Resultate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Fragen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kritische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Anmerkungen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zum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Paper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Conclusio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99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157E07B-3B6A-4E30-A275-711B0AD72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2"/>
          <a:stretch/>
        </p:blipFill>
        <p:spPr>
          <a:xfrm>
            <a:off x="0" y="1122922"/>
            <a:ext cx="9148094" cy="5484275"/>
          </a:xfrm>
          <a:prstGeom prst="rect">
            <a:avLst/>
          </a:prstGeom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 – Analysephasen &amp; Resultate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3. Anwendungsphase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D6AD46C-34CE-4943-BCC7-E4D1BD87C5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CC7046-595D-4A56-ACB9-B47A989D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13" y="1477402"/>
            <a:ext cx="8658132" cy="4923398"/>
          </a:xfrm>
          <a:prstGeom prst="rect">
            <a:avLst/>
          </a:prstGeom>
          <a:solidFill>
            <a:schemeClr val="bg1">
              <a:alpha val="81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344488" lvl="1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de-DE" sz="2000" b="1" dirty="0">
                <a:solidFill>
                  <a:srgbClr val="333399"/>
                </a:solidFill>
                <a:sym typeface="Wingdings" panose="05000000000000000000" pitchFamily="2" charset="2"/>
              </a:rPr>
              <a:t>Deskriptive Statistik (Histogramm)</a:t>
            </a:r>
            <a:endParaRPr lang="de-DE" sz="2000" dirty="0">
              <a:solidFill>
                <a:srgbClr val="333399"/>
              </a:solidFill>
              <a:sym typeface="Wingdings" panose="05000000000000000000" pitchFamily="2" charset="2"/>
            </a:endParaRP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endParaRPr lang="de-DE" sz="2000" b="1" dirty="0">
              <a:solidFill>
                <a:srgbClr val="333399"/>
              </a:solidFill>
              <a:sym typeface="Wingdings" panose="05000000000000000000" pitchFamily="2" charset="2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9AA9411-959F-4AB9-97BB-B9D6FAA5C5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32739" y="2174210"/>
            <a:ext cx="5551831" cy="416579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11F26A4-F565-422B-9189-46D37C0C100A}"/>
              </a:ext>
            </a:extLst>
          </p:cNvPr>
          <p:cNvSpPr/>
          <p:nvPr/>
        </p:nvSpPr>
        <p:spPr>
          <a:xfrm>
            <a:off x="559060" y="1851046"/>
            <a:ext cx="81650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500" dirty="0"/>
              <a:t>Anzahl von operativen Eingriffen an Kindern mit EP </a:t>
            </a:r>
            <a:r>
              <a:rPr lang="de-DE" sz="1500" dirty="0" err="1"/>
              <a:t>Disorder</a:t>
            </a:r>
            <a:r>
              <a:rPr lang="de-DE" sz="1500" dirty="0"/>
              <a:t>, die bisher keine Transplantation hatten </a:t>
            </a:r>
          </a:p>
        </p:txBody>
      </p:sp>
    </p:spTree>
    <p:extLst>
      <p:ext uri="{BB962C8B-B14F-4D97-AF65-F5344CB8AC3E}">
        <p14:creationId xmlns:p14="http://schemas.microsoft.com/office/powerpoint/2010/main" val="34041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157E07B-3B6A-4E30-A275-711B0AD72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2"/>
          <a:stretch/>
        </p:blipFill>
        <p:spPr>
          <a:xfrm>
            <a:off x="0" y="1122922"/>
            <a:ext cx="9148094" cy="5484275"/>
          </a:xfrm>
          <a:prstGeom prst="rect">
            <a:avLst/>
          </a:prstGeom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 – Analysephasen &amp; Resultate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3. Anwendungsphase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D6AD46C-34CE-4943-BCC7-E4D1BD87C5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CC7046-595D-4A56-ACB9-B47A989D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13" y="1477402"/>
            <a:ext cx="8658132" cy="4923398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344488" lvl="1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de-DE" sz="2000" b="1" dirty="0" err="1">
                <a:solidFill>
                  <a:srgbClr val="333399"/>
                </a:solidFill>
                <a:sym typeface="Wingdings" panose="05000000000000000000" pitchFamily="2" charset="2"/>
              </a:rPr>
              <a:t>Poissonness</a:t>
            </a:r>
            <a:r>
              <a:rPr lang="de-DE" sz="2000" b="1" dirty="0">
                <a:solidFill>
                  <a:srgbClr val="333399"/>
                </a:solidFill>
                <a:sym typeface="Wingdings" panose="05000000000000000000" pitchFamily="2" charset="2"/>
              </a:rPr>
              <a:t> Plot (für die klinischen Daten</a:t>
            </a:r>
            <a:r>
              <a:rPr lang="de-DE" sz="2000" b="1">
                <a:solidFill>
                  <a:srgbClr val="333399"/>
                </a:solidFill>
                <a:sym typeface="Wingdings" panose="05000000000000000000" pitchFamily="2" charset="2"/>
              </a:rPr>
              <a:t>):          </a:t>
            </a:r>
            <a:endParaRPr lang="de-DE" sz="2000" b="1" dirty="0">
              <a:solidFill>
                <a:srgbClr val="333399"/>
              </a:solidFill>
              <a:sym typeface="Wingdings" panose="05000000000000000000" pitchFamily="2" charset="2"/>
            </a:endParaRP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endParaRPr lang="de-DE" sz="2000" b="1" dirty="0">
              <a:solidFill>
                <a:srgbClr val="333399"/>
              </a:solidFill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A11F26A4-F565-422B-9189-46D37C0C100A}"/>
                  </a:ext>
                </a:extLst>
              </p:cNvPr>
              <p:cNvSpPr/>
              <p:nvPr/>
            </p:nvSpPr>
            <p:spPr>
              <a:xfrm>
                <a:off x="559060" y="1851046"/>
                <a:ext cx="816506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AT" sz="1600" dirty="0"/>
                  <a:t>Daten liegen nicht auf der Gerade</a:t>
                </a:r>
              </a:p>
              <a:p>
                <a:r>
                  <a:rPr lang="de-AT" sz="1600" dirty="0">
                    <a:sym typeface="Wingdings" panose="05000000000000000000" pitchFamily="2" charset="2"/>
                  </a:rPr>
                  <a:t> Beobachtete Häufigkeit </a:t>
                </a:r>
                <a14:m>
                  <m:oMath xmlns:m="http://schemas.openxmlformats.org/officeDocument/2006/math">
                    <m:r>
                      <a:rPr lang="de-AT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</m:oMath>
                </a14:m>
                <a:r>
                  <a:rPr lang="de-AT" sz="1600" dirty="0"/>
                  <a:t> Erwartete Häufigkeit </a:t>
                </a:r>
              </a:p>
              <a:p>
                <a:pPr marL="214313" indent="-214313">
                  <a:buFont typeface="Wingdings" panose="05000000000000000000" pitchFamily="2" charset="2"/>
                  <a:buChar char="à"/>
                </a:pPr>
                <a:r>
                  <a:rPr lang="de-AT" sz="1600" dirty="0">
                    <a:sym typeface="Wingdings" panose="05000000000000000000" pitchFamily="2" charset="2"/>
                  </a:rPr>
                  <a:t>Daher kein guter Fit mit </a:t>
                </a:r>
                <a:r>
                  <a:rPr lang="de-AT" sz="1600" dirty="0" err="1">
                    <a:sym typeface="Wingdings" panose="05000000000000000000" pitchFamily="2" charset="2"/>
                  </a:rPr>
                  <a:t>Poissonverteilung</a:t>
                </a:r>
                <a:endParaRPr lang="de-AT" sz="16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A11F26A4-F565-422B-9189-46D37C0C1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60" y="1851046"/>
                <a:ext cx="8165064" cy="830997"/>
              </a:xfrm>
              <a:prstGeom prst="rect">
                <a:avLst/>
              </a:prstGeom>
              <a:blipFill>
                <a:blip r:embed="rId3"/>
                <a:stretch>
                  <a:fillRect l="-448" t="-2206" b="-882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fik 11">
            <a:extLst>
              <a:ext uri="{FF2B5EF4-FFF2-40B4-BE49-F238E27FC236}">
                <a16:creationId xmlns:a16="http://schemas.microsoft.com/office/drawing/2014/main" id="{957B3321-61D6-4EF1-9905-F0F442D9D2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79203" y="2668112"/>
            <a:ext cx="5621703" cy="371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2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157E07B-3B6A-4E30-A275-711B0AD72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2"/>
          <a:stretch/>
        </p:blipFill>
        <p:spPr>
          <a:xfrm>
            <a:off x="0" y="1122922"/>
            <a:ext cx="9148094" cy="5484275"/>
          </a:xfrm>
          <a:prstGeom prst="rect">
            <a:avLst/>
          </a:prstGeom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 – Analysephasen &amp; Resultate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3. Anwendungsphase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D6AD46C-34CE-4943-BCC7-E4D1BD87C5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CC7046-595D-4A56-ACB9-B47A989D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13" y="1477402"/>
            <a:ext cx="8658132" cy="4923398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344488" lvl="1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de-DE" sz="2000" b="1" dirty="0">
                <a:solidFill>
                  <a:srgbClr val="333399"/>
                </a:solidFill>
                <a:sym typeface="Wingdings" panose="05000000000000000000" pitchFamily="2" charset="2"/>
              </a:rPr>
              <a:t>Lagrange Multiplier Test: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1900" dirty="0">
                <a:solidFill>
                  <a:srgbClr val="333399"/>
                </a:solidFill>
                <a:sym typeface="Wingdings" panose="05000000000000000000" pitchFamily="2" charset="2"/>
              </a:rPr>
              <a:t>Unter H0: „</a:t>
            </a:r>
            <a:r>
              <a:rPr lang="de-DE" sz="1900" dirty="0" err="1">
                <a:solidFill>
                  <a:srgbClr val="333399"/>
                </a:solidFill>
                <a:sym typeface="Wingdings" panose="05000000000000000000" pitchFamily="2" charset="2"/>
              </a:rPr>
              <a:t>Poissonverteilung</a:t>
            </a:r>
            <a:r>
              <a:rPr lang="de-DE" sz="1900" dirty="0">
                <a:solidFill>
                  <a:srgbClr val="333399"/>
                </a:solidFill>
                <a:sym typeface="Wingdings" panose="05000000000000000000" pitchFamily="2" charset="2"/>
              </a:rPr>
              <a:t> ohne Overdispersion“,  ~  𝜒² mit 1 Freiheitsgrad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1900" u="sng" dirty="0">
                <a:solidFill>
                  <a:srgbClr val="333399"/>
                </a:solidFill>
                <a:sym typeface="Wingdings" panose="05000000000000000000" pitchFamily="2" charset="2"/>
              </a:rPr>
              <a:t>Hier:</a:t>
            </a:r>
            <a:r>
              <a:rPr lang="de-DE" sz="1900" dirty="0">
                <a:solidFill>
                  <a:srgbClr val="333399"/>
                </a:solidFill>
                <a:sym typeface="Wingdings" panose="05000000000000000000" pitchFamily="2" charset="2"/>
              </a:rPr>
              <a:t> Teststatistik = 4.48   (p-</a:t>
            </a:r>
            <a:r>
              <a:rPr lang="de-DE" sz="1900" dirty="0" err="1">
                <a:solidFill>
                  <a:srgbClr val="333399"/>
                </a:solidFill>
                <a:sym typeface="Wingdings" panose="05000000000000000000" pitchFamily="2" charset="2"/>
              </a:rPr>
              <a:t>value</a:t>
            </a:r>
            <a:r>
              <a:rPr lang="de-DE" sz="1900" dirty="0">
                <a:solidFill>
                  <a:srgbClr val="333399"/>
                </a:solidFill>
                <a:sym typeface="Wingdings" panose="05000000000000000000" pitchFamily="2" charset="2"/>
              </a:rPr>
              <a:t> = 0.03)</a:t>
            </a:r>
          </a:p>
          <a:p>
            <a:pPr marL="915988" lvl="3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1900" dirty="0">
                <a:solidFill>
                  <a:srgbClr val="333399"/>
                </a:solidFill>
                <a:sym typeface="Wingdings" panose="05000000000000000000" pitchFamily="2" charset="2"/>
              </a:rPr>
              <a:t>   H0 verwerfen</a:t>
            </a:r>
          </a:p>
          <a:p>
            <a:pPr marL="915988" lvl="3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1900" dirty="0">
                <a:solidFill>
                  <a:srgbClr val="333399"/>
                </a:solidFill>
                <a:sym typeface="Wingdings" panose="05000000000000000000" pitchFamily="2" charset="2"/>
              </a:rPr>
              <a:t>   Verwerfe Hypothese, dass Verteilung der Poissonverteilung ohne  </a:t>
            </a:r>
          </a:p>
          <a:p>
            <a:pPr marL="915988" lvl="3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1900" dirty="0">
                <a:solidFill>
                  <a:srgbClr val="333399"/>
                </a:solidFill>
                <a:sym typeface="Wingdings" panose="05000000000000000000" pitchFamily="2" charset="2"/>
              </a:rPr>
              <a:t>       Overdispersion entspricht</a:t>
            </a:r>
          </a:p>
          <a:p>
            <a:pPr marL="915988" lvl="3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1900" dirty="0">
                <a:solidFill>
                  <a:srgbClr val="333399"/>
                </a:solidFill>
                <a:sym typeface="Wingdings" panose="05000000000000000000" pitchFamily="2" charset="2"/>
              </a:rPr>
              <a:t>   Grund: Overdispersion wegen großer Anzahl an Nullen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endParaRPr lang="de-DE" sz="2000" b="1" dirty="0">
              <a:solidFill>
                <a:srgbClr val="333399"/>
              </a:solidFill>
              <a:sym typeface="Wingdings" panose="05000000000000000000" pitchFamily="2" charset="2"/>
            </a:endParaRP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endParaRPr lang="de-DE" sz="2000" b="1" dirty="0">
              <a:solidFill>
                <a:srgbClr val="333399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5167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157E07B-3B6A-4E30-A275-711B0AD72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2"/>
          <a:stretch/>
        </p:blipFill>
        <p:spPr>
          <a:xfrm>
            <a:off x="0" y="1122922"/>
            <a:ext cx="9148094" cy="5484275"/>
          </a:xfrm>
          <a:prstGeom prst="rect">
            <a:avLst/>
          </a:prstGeom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 – Analysephasen &amp; Resultate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3. Anwendungsphase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D6AD46C-34CE-4943-BCC7-E4D1BD87C5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CC7046-595D-4A56-ACB9-B47A989D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13" y="1477402"/>
            <a:ext cx="8658132" cy="4923398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344488" lvl="1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de-DE" sz="2000" b="1" dirty="0">
                <a:solidFill>
                  <a:srgbClr val="333399"/>
                </a:solidFill>
                <a:sym typeface="Wingdings" panose="05000000000000000000" pitchFamily="2" charset="2"/>
              </a:rPr>
              <a:t>Van-den-</a:t>
            </a:r>
            <a:r>
              <a:rPr lang="de-DE" sz="2000" b="1" dirty="0" err="1">
                <a:solidFill>
                  <a:srgbClr val="333399"/>
                </a:solidFill>
                <a:sym typeface="Wingdings" panose="05000000000000000000" pitchFamily="2" charset="2"/>
              </a:rPr>
              <a:t>Broeck</a:t>
            </a:r>
            <a:r>
              <a:rPr lang="de-DE" sz="2000" b="1" dirty="0">
                <a:solidFill>
                  <a:srgbClr val="333399"/>
                </a:solidFill>
                <a:sym typeface="Wingdings" panose="05000000000000000000" pitchFamily="2" charset="2"/>
              </a:rPr>
              <a:t> Score Test: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1900" dirty="0">
                <a:solidFill>
                  <a:srgbClr val="333399"/>
                </a:solidFill>
                <a:sym typeface="Wingdings" panose="05000000000000000000" pitchFamily="2" charset="2"/>
              </a:rPr>
              <a:t>Unter H0: „keine Zero-Inflation“,   ~  𝜒² mit 1 Freiheitsgrad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1900" dirty="0">
                <a:solidFill>
                  <a:srgbClr val="333399"/>
                </a:solidFill>
                <a:sym typeface="Wingdings" panose="05000000000000000000" pitchFamily="2" charset="2"/>
              </a:rPr>
              <a:t>Vergleicht tatsächliches Auftreten von Nullen mit der Anzahl an Nullen, die vom betrachteten Modell vorhergesagt werden (anhand von Log-</a:t>
            </a:r>
            <a:r>
              <a:rPr lang="de-DE" sz="1900" dirty="0" err="1">
                <a:solidFill>
                  <a:srgbClr val="333399"/>
                </a:solidFill>
                <a:sym typeface="Wingdings" panose="05000000000000000000" pitchFamily="2" charset="2"/>
              </a:rPr>
              <a:t>Likelihood</a:t>
            </a:r>
            <a:r>
              <a:rPr lang="de-DE" sz="1900" dirty="0">
                <a:solidFill>
                  <a:srgbClr val="333399"/>
                </a:solidFill>
                <a:sym typeface="Wingdings" panose="05000000000000000000" pitchFamily="2" charset="2"/>
              </a:rPr>
              <a:t>-</a:t>
            </a:r>
            <a:r>
              <a:rPr lang="de-DE" sz="1900" dirty="0" err="1">
                <a:solidFill>
                  <a:srgbClr val="333399"/>
                </a:solidFill>
                <a:sym typeface="Wingdings" panose="05000000000000000000" pitchFamily="2" charset="2"/>
              </a:rPr>
              <a:t>Estimates</a:t>
            </a:r>
            <a:r>
              <a:rPr lang="de-DE" sz="1900" dirty="0">
                <a:solidFill>
                  <a:srgbClr val="333399"/>
                </a:solidFill>
                <a:sym typeface="Wingdings" panose="05000000000000000000" pitchFamily="2" charset="2"/>
              </a:rPr>
              <a:t> (LL))</a:t>
            </a:r>
          </a:p>
          <a:p>
            <a:pPr marL="458788" lvl="2" defTabSz="900113">
              <a:spcBef>
                <a:spcPts val="1000"/>
              </a:spcBef>
              <a:buClr>
                <a:schemeClr val="tx1"/>
              </a:buClr>
              <a:buSzPct val="140000"/>
            </a:pPr>
            <a:endParaRPr lang="de-DE" dirty="0">
              <a:solidFill>
                <a:srgbClr val="333399"/>
              </a:solidFill>
              <a:sym typeface="Wingdings" panose="05000000000000000000" pitchFamily="2" charset="2"/>
            </a:endParaRPr>
          </a:p>
          <a:p>
            <a:pPr marL="801688" lvl="2" indent="-342900" defTabSz="900113"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33399"/>
                </a:solidFill>
                <a:sym typeface="Wingdings" panose="05000000000000000000" pitchFamily="2" charset="2"/>
              </a:rPr>
              <a:t>Signifikantes Testresultat als Hinweis auf Overdispersion </a:t>
            </a:r>
          </a:p>
          <a:p>
            <a:pPr marL="458788" lvl="2" defTabSz="900113">
              <a:buClr>
                <a:schemeClr val="tx1"/>
              </a:buClr>
              <a:buSzPct val="140000"/>
            </a:pPr>
            <a:r>
              <a:rPr lang="de-DE" sz="2000" dirty="0">
                <a:solidFill>
                  <a:srgbClr val="333399"/>
                </a:solidFill>
                <a:sym typeface="Wingdings" panose="05000000000000000000" pitchFamily="2" charset="2"/>
              </a:rPr>
              <a:t>      (wegen großer Anzahl an Nullen)</a:t>
            </a:r>
          </a:p>
          <a:p>
            <a:pPr marL="1258888" lvl="3" indent="-342900" defTabSz="900113"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333399"/>
                </a:solidFill>
                <a:sym typeface="Wingdings" panose="05000000000000000000" pitchFamily="2" charset="2"/>
              </a:rPr>
              <a:t>Poisson:                    LL = -108.64</a:t>
            </a:r>
          </a:p>
          <a:p>
            <a:pPr marL="1258888" lvl="3" indent="-342900" defTabSz="900113"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333399"/>
                </a:solidFill>
                <a:sym typeface="Wingdings" panose="05000000000000000000" pitchFamily="2" charset="2"/>
              </a:rPr>
              <a:t>Negative </a:t>
            </a:r>
            <a:r>
              <a:rPr lang="de-DE" sz="2000" dirty="0" err="1">
                <a:solidFill>
                  <a:srgbClr val="333399"/>
                </a:solidFill>
                <a:sym typeface="Wingdings" panose="05000000000000000000" pitchFamily="2" charset="2"/>
              </a:rPr>
              <a:t>Binomial</a:t>
            </a:r>
            <a:r>
              <a:rPr lang="de-DE" sz="2000" dirty="0">
                <a:solidFill>
                  <a:srgbClr val="333399"/>
                </a:solidFill>
                <a:sym typeface="Wingdings" panose="05000000000000000000" pitchFamily="2" charset="2"/>
              </a:rPr>
              <a:t>: LL = -105.10</a:t>
            </a:r>
          </a:p>
          <a:p>
            <a:pPr marL="1258888" lvl="3" indent="-342900" defTabSz="900113"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333399"/>
                </a:solidFill>
                <a:sym typeface="Wingdings" panose="05000000000000000000" pitchFamily="2" charset="2"/>
              </a:rPr>
              <a:t>ZIP:                            LL = -90.63</a:t>
            </a:r>
          </a:p>
          <a:p>
            <a:pPr marL="1258888" lvl="3" indent="-342900" defTabSz="900113"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333399"/>
                </a:solidFill>
                <a:sym typeface="Wingdings" panose="05000000000000000000" pitchFamily="2" charset="2"/>
              </a:rPr>
              <a:t>ZINB:                         LL = -90.65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endParaRPr lang="de-DE" sz="2000" dirty="0">
              <a:solidFill>
                <a:srgbClr val="333399"/>
              </a:solidFill>
              <a:sym typeface="Wingdings" panose="05000000000000000000" pitchFamily="2" charset="2"/>
            </a:endParaRP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endParaRPr lang="de-DE" sz="2000" b="1" dirty="0">
              <a:solidFill>
                <a:srgbClr val="333399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3285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157E07B-3B6A-4E30-A275-711B0AD72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2"/>
          <a:stretch/>
        </p:blipFill>
        <p:spPr>
          <a:xfrm>
            <a:off x="0" y="1132253"/>
            <a:ext cx="9148094" cy="5484275"/>
          </a:xfrm>
          <a:prstGeom prst="rect">
            <a:avLst/>
          </a:prstGeom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 – Analysephasen &amp; Resultate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3. Anwendungsphase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D6AD46C-34CE-4943-BCC7-E4D1BD87C5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CC7046-595D-4A56-ACB9-B47A989D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13" y="1477402"/>
            <a:ext cx="8658132" cy="4923398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344488" lvl="1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de-DE" sz="2000" b="1" dirty="0">
                <a:solidFill>
                  <a:srgbClr val="333399"/>
                </a:solidFill>
                <a:sym typeface="Wingdings" panose="05000000000000000000" pitchFamily="2" charset="2"/>
              </a:rPr>
              <a:t>Vuong Test: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1900" dirty="0">
                <a:solidFill>
                  <a:srgbClr val="333399"/>
                </a:solidFill>
                <a:sym typeface="Wingdings" panose="05000000000000000000" pitchFamily="2" charset="2"/>
              </a:rPr>
              <a:t>Vergleicht vorhergesagte Wahrscheinlichkeiten von zwei „non-</a:t>
            </a:r>
            <a:r>
              <a:rPr lang="de-DE" sz="1900" dirty="0" err="1">
                <a:solidFill>
                  <a:srgbClr val="333399"/>
                </a:solidFill>
                <a:sym typeface="Wingdings" panose="05000000000000000000" pitchFamily="2" charset="2"/>
              </a:rPr>
              <a:t>nested</a:t>
            </a:r>
            <a:r>
              <a:rPr lang="de-DE" sz="1900" dirty="0">
                <a:solidFill>
                  <a:srgbClr val="333399"/>
                </a:solidFill>
                <a:sym typeface="Wingdings" panose="05000000000000000000" pitchFamily="2" charset="2"/>
              </a:rPr>
              <a:t>“ Modellen (z.B. Poisson vs. ZIP oder Negative </a:t>
            </a:r>
            <a:r>
              <a:rPr lang="de-DE" sz="1900" dirty="0" err="1">
                <a:solidFill>
                  <a:srgbClr val="333399"/>
                </a:solidFill>
                <a:sym typeface="Wingdings" panose="05000000000000000000" pitchFamily="2" charset="2"/>
              </a:rPr>
              <a:t>Binomial</a:t>
            </a:r>
            <a:r>
              <a:rPr lang="de-DE" sz="1900" dirty="0">
                <a:solidFill>
                  <a:srgbClr val="333399"/>
                </a:solidFill>
                <a:sym typeface="Wingdings" panose="05000000000000000000" pitchFamily="2" charset="2"/>
              </a:rPr>
              <a:t> vs. ZINB)</a:t>
            </a:r>
          </a:p>
          <a:p>
            <a:pPr marL="458788" lvl="2" defTabSz="900113">
              <a:spcBef>
                <a:spcPts val="1000"/>
              </a:spcBef>
              <a:buClr>
                <a:schemeClr val="tx1"/>
              </a:buClr>
              <a:buSzPct val="140000"/>
            </a:pPr>
            <a:endParaRPr lang="de-DE" dirty="0">
              <a:solidFill>
                <a:srgbClr val="333399"/>
              </a:solidFill>
              <a:sym typeface="Wingdings" panose="05000000000000000000" pitchFamily="2" charset="2"/>
            </a:endParaRPr>
          </a:p>
          <a:p>
            <a:pPr marL="801688" lvl="2" indent="-342900" defTabSz="900113"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33399"/>
                </a:solidFill>
                <a:sym typeface="Wingdings" panose="05000000000000000000" pitchFamily="2" charset="2"/>
              </a:rPr>
              <a:t>Resultat (für diese Studie):</a:t>
            </a:r>
          </a:p>
          <a:p>
            <a:pPr marL="1258888" lvl="3" indent="-342900" defTabSz="900113"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333399"/>
                </a:solidFill>
                <a:sym typeface="Wingdings" panose="05000000000000000000" pitchFamily="2" charset="2"/>
              </a:rPr>
              <a:t>ZIP hat „besseren“ Fit als Poisson</a:t>
            </a:r>
          </a:p>
          <a:p>
            <a:pPr marL="1258888" lvl="3" indent="-342900" defTabSz="900113"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333399"/>
                </a:solidFill>
                <a:sym typeface="Wingdings" panose="05000000000000000000" pitchFamily="2" charset="2"/>
              </a:rPr>
              <a:t>ZINB hat „besseren“ Fit als Negative </a:t>
            </a:r>
            <a:r>
              <a:rPr lang="de-DE" sz="2000" dirty="0" err="1">
                <a:solidFill>
                  <a:srgbClr val="333399"/>
                </a:solidFill>
                <a:sym typeface="Wingdings" panose="05000000000000000000" pitchFamily="2" charset="2"/>
              </a:rPr>
              <a:t>Binomial</a:t>
            </a:r>
            <a:endParaRPr lang="de-DE" sz="2000" dirty="0">
              <a:solidFill>
                <a:srgbClr val="333399"/>
              </a:solidFill>
              <a:sym typeface="Wingdings" panose="05000000000000000000" pitchFamily="2" charset="2"/>
            </a:endParaRPr>
          </a:p>
          <a:p>
            <a:pPr marL="458788" lvl="2" defTabSz="900113">
              <a:spcBef>
                <a:spcPts val="1000"/>
              </a:spcBef>
              <a:buClr>
                <a:schemeClr val="tx1"/>
              </a:buClr>
              <a:buSzPct val="140000"/>
            </a:pPr>
            <a:endParaRPr lang="de-DE" sz="2000" dirty="0">
              <a:solidFill>
                <a:srgbClr val="333399"/>
              </a:solidFill>
              <a:sym typeface="Wingdings" panose="05000000000000000000" pitchFamily="2" charset="2"/>
            </a:endParaRP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endParaRPr lang="de-DE" sz="2000" b="1" dirty="0">
              <a:solidFill>
                <a:srgbClr val="333399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7982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157E07B-3B6A-4E30-A275-711B0AD72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2"/>
          <a:stretch/>
        </p:blipFill>
        <p:spPr>
          <a:xfrm>
            <a:off x="0" y="1132253"/>
            <a:ext cx="9148094" cy="5484275"/>
          </a:xfrm>
          <a:prstGeom prst="rect">
            <a:avLst/>
          </a:prstGeom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 – Analysephasen &amp; Resultate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3. Anwendungsphase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D6AD46C-34CE-4943-BCC7-E4D1BD87C5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CC7046-595D-4A56-ACB9-B47A989D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13" y="1477402"/>
            <a:ext cx="8658132" cy="4923398"/>
          </a:xfrm>
          <a:prstGeom prst="rect">
            <a:avLst/>
          </a:prstGeom>
          <a:solidFill>
            <a:schemeClr val="bg1">
              <a:alpha val="83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344488" lvl="1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de-DE" sz="2000" b="1" dirty="0">
                <a:solidFill>
                  <a:srgbClr val="333399"/>
                </a:solidFill>
                <a:sym typeface="Wingdings" panose="05000000000000000000" pitchFamily="2" charset="2"/>
              </a:rPr>
              <a:t>Zusammenfassung der Resultate:</a:t>
            </a:r>
          </a:p>
          <a:p>
            <a:pPr marL="458788" lvl="2" defTabSz="900113">
              <a:spcBef>
                <a:spcPts val="1000"/>
              </a:spcBef>
              <a:buClr>
                <a:schemeClr val="tx1"/>
              </a:buClr>
              <a:buSzPct val="140000"/>
            </a:pPr>
            <a:endParaRPr lang="de-DE" sz="2000" dirty="0">
              <a:solidFill>
                <a:srgbClr val="333399"/>
              </a:solidFill>
              <a:sym typeface="Wingdings" panose="05000000000000000000" pitchFamily="2" charset="2"/>
            </a:endParaRP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endParaRPr lang="de-DE" sz="2000" b="1" dirty="0">
              <a:solidFill>
                <a:srgbClr val="333399"/>
              </a:solidFill>
              <a:sym typeface="Wingdings" panose="05000000000000000000" pitchFamily="2" charset="2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7F39ABD-F615-44DD-8045-B9E4726FAA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2813" y="1925969"/>
            <a:ext cx="7348795" cy="3477145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50923FEE-9142-42D6-9881-1A792C521673}"/>
              </a:ext>
            </a:extLst>
          </p:cNvPr>
          <p:cNvSpPr/>
          <p:nvPr/>
        </p:nvSpPr>
        <p:spPr>
          <a:xfrm>
            <a:off x="4862483" y="3576524"/>
            <a:ext cx="1615053" cy="17236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135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D2602BB-7506-4E87-A1D2-A2DF8890B6D6}"/>
              </a:ext>
            </a:extLst>
          </p:cNvPr>
          <p:cNvSpPr txBox="1"/>
          <p:nvPr/>
        </p:nvSpPr>
        <p:spPr>
          <a:xfrm>
            <a:off x="1828562" y="5386931"/>
            <a:ext cx="54868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AIC (= </a:t>
            </a:r>
            <a:r>
              <a:rPr lang="de-AT" sz="1600" dirty="0" err="1"/>
              <a:t>Akaike</a:t>
            </a:r>
            <a:r>
              <a:rPr lang="de-AT" sz="1600" dirty="0"/>
              <a:t> Information </a:t>
            </a:r>
            <a:r>
              <a:rPr lang="de-AT" sz="1600" dirty="0" err="1"/>
              <a:t>Criterion</a:t>
            </a:r>
            <a:r>
              <a:rPr lang="de-AT" sz="1600" dirty="0"/>
              <a:t>): kleiner für ZIP und ZINB</a:t>
            </a: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de-AT" sz="1600" dirty="0">
                <a:sym typeface="Wingdings" panose="05000000000000000000" pitchFamily="2" charset="2"/>
              </a:rPr>
              <a:t>Deutet auf besseren Fit der ZIP oder ZINB für die Daten hin</a:t>
            </a:r>
          </a:p>
          <a:p>
            <a:r>
              <a:rPr lang="de-AT" sz="1600" dirty="0">
                <a:sym typeface="Wingdings" panose="05000000000000000000" pitchFamily="2" charset="2"/>
              </a:rPr>
              <a:t>      </a:t>
            </a:r>
            <a:endParaRPr lang="de-AT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0B95189-3629-40FA-BA26-5D4A009E4FDD}"/>
              </a:ext>
            </a:extLst>
          </p:cNvPr>
          <p:cNvSpPr txBox="1"/>
          <p:nvPr/>
        </p:nvSpPr>
        <p:spPr>
          <a:xfrm>
            <a:off x="1551513" y="5949945"/>
            <a:ext cx="548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i="1" dirty="0">
                <a:solidFill>
                  <a:srgbClr val="FF0000"/>
                </a:solidFill>
              </a:rPr>
              <a:t>Insgesamt:  Entscheidung der Autoren für ZIP Model </a:t>
            </a:r>
            <a:r>
              <a:rPr lang="de-AT" b="1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de-AT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19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157E07B-3B6A-4E30-A275-711B0AD72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2"/>
          <a:stretch/>
        </p:blipFill>
        <p:spPr>
          <a:xfrm>
            <a:off x="0" y="1132253"/>
            <a:ext cx="9148094" cy="5484275"/>
          </a:xfrm>
          <a:prstGeom prst="rect">
            <a:avLst/>
          </a:prstGeom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 – Analysephasen &amp; Resultate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3. Anwendungsphase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D6AD46C-34CE-4943-BCC7-E4D1BD87C5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CC7046-595D-4A56-ACB9-B47A989D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13" y="1477402"/>
            <a:ext cx="8658132" cy="4923398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344488" lvl="1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de-DE" sz="2000" b="1" dirty="0">
                <a:solidFill>
                  <a:srgbClr val="333399"/>
                </a:solidFill>
                <a:sym typeface="Wingdings" panose="05000000000000000000" pitchFamily="2" charset="2"/>
              </a:rPr>
              <a:t>Zusammenfassung der Resultate:</a:t>
            </a:r>
          </a:p>
          <a:p>
            <a:pPr marL="458788" lvl="2" defTabSz="900113">
              <a:spcBef>
                <a:spcPts val="1000"/>
              </a:spcBef>
              <a:buClr>
                <a:schemeClr val="tx1"/>
              </a:buClr>
              <a:buSzPct val="140000"/>
            </a:pPr>
            <a:endParaRPr lang="de-DE" sz="2000" dirty="0">
              <a:solidFill>
                <a:srgbClr val="333399"/>
              </a:solidFill>
              <a:sym typeface="Wingdings" panose="05000000000000000000" pitchFamily="2" charset="2"/>
            </a:endParaRP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endParaRPr lang="de-DE" sz="2000" b="1" dirty="0">
              <a:solidFill>
                <a:srgbClr val="333399"/>
              </a:solidFill>
              <a:sym typeface="Wingdings" panose="05000000000000000000" pitchFamily="2" charset="2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BE3AA9C-2C63-4BE0-9275-6FFE8843066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2684" y="1978089"/>
            <a:ext cx="6096453" cy="4399583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88250425-414F-48AA-8213-DAA6C17FE83E}"/>
              </a:ext>
            </a:extLst>
          </p:cNvPr>
          <p:cNvSpPr/>
          <p:nvPr/>
        </p:nvSpPr>
        <p:spPr>
          <a:xfrm>
            <a:off x="6575839" y="3737055"/>
            <a:ext cx="368808" cy="47874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135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C43F90D-C511-4194-B10A-386D941331BD}"/>
              </a:ext>
            </a:extLst>
          </p:cNvPr>
          <p:cNvSpPr/>
          <p:nvPr/>
        </p:nvSpPr>
        <p:spPr>
          <a:xfrm>
            <a:off x="6445623" y="4647282"/>
            <a:ext cx="499024" cy="100706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1350"/>
          </a:p>
        </p:txBody>
      </p:sp>
    </p:spTree>
    <p:extLst>
      <p:ext uri="{BB962C8B-B14F-4D97-AF65-F5344CB8AC3E}">
        <p14:creationId xmlns:p14="http://schemas.microsoft.com/office/powerpoint/2010/main" val="248520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Agenda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064935-A132-4D18-8E39-B7BD28300C61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27</a:t>
            </a:fld>
            <a:endParaRPr lang="de-DE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75637"/>
              </p:ext>
            </p:extLst>
          </p:nvPr>
        </p:nvGraphicFramePr>
        <p:xfrm>
          <a:off x="419894" y="1676400"/>
          <a:ext cx="8304212" cy="2325689"/>
        </p:xfrm>
        <a:graphic>
          <a:graphicData uri="http://schemas.openxmlformats.org/drawingml/2006/table">
            <a:tbl>
              <a:tblPr/>
              <a:tblGrid>
                <a:gridCol w="55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1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Problemstellung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Zugrundeliegende Daten &amp; klinische Variablen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Analysephasen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&amp;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Resultate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Fragen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kritische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Anmerkungen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zum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Paper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Conclusio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0C98E395-021D-49D5-B9DA-7599BD7D3B1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639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BFB5056-CD33-4218-AFDF-0C5CE2D3E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74" r="5761"/>
          <a:stretch/>
        </p:blipFill>
        <p:spPr>
          <a:xfrm>
            <a:off x="0" y="1162049"/>
            <a:ext cx="9144000" cy="5445147"/>
          </a:xfrm>
          <a:prstGeom prst="rect">
            <a:avLst/>
          </a:prstGeom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4 – Fragen / Kritische Anmerkungen zum Paper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Fragen / Kritische Anmerkungen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12913" y="1477402"/>
            <a:ext cx="8658132" cy="4218549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>
                <a:solidFill>
                  <a:srgbClr val="C00000"/>
                </a:solidFill>
              </a:rPr>
              <a:t>FRAGE: </a:t>
            </a:r>
          </a:p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2000" dirty="0">
                <a:solidFill>
                  <a:srgbClr val="C00000"/>
                </a:solidFill>
              </a:rPr>
              <a:t>    Funktioniert die Datensimulation am Anfang wie das Bilden eines Training-  </a:t>
            </a:r>
          </a:p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2000" dirty="0">
                <a:solidFill>
                  <a:srgbClr val="C00000"/>
                </a:solidFill>
              </a:rPr>
              <a:t>    und Test-Sets?</a:t>
            </a:r>
          </a:p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endParaRPr lang="de-DE" sz="2000" b="1" dirty="0">
              <a:solidFill>
                <a:srgbClr val="C00000"/>
              </a:solidFill>
            </a:endParaRP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/>
              <a:t>ANTWORT:</a:t>
            </a:r>
          </a:p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2000" b="1" dirty="0"/>
              <a:t>     </a:t>
            </a:r>
            <a:r>
              <a:rPr lang="de-DE" sz="2000" dirty="0"/>
              <a:t>Ja, in etwa – um zu analysieren, welche Modellwahl für alle möglichen Daten  </a:t>
            </a:r>
          </a:p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2000" dirty="0"/>
              <a:t>     dieser Form am besten geeignet ist. 286 vs. 1,000.000 Beobachtungen</a:t>
            </a:r>
            <a:endParaRPr lang="de-DE" sz="2000" dirty="0">
              <a:sym typeface="Wingdings" panose="05000000000000000000" pitchFamily="2" charset="2"/>
            </a:endParaRP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D6AD46C-34CE-4943-BCC7-E4D1BD87C5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679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BFB5056-CD33-4218-AFDF-0C5CE2D3E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74" r="5761"/>
          <a:stretch/>
        </p:blipFill>
        <p:spPr>
          <a:xfrm>
            <a:off x="0" y="1162049"/>
            <a:ext cx="9144000" cy="5445147"/>
          </a:xfrm>
          <a:prstGeom prst="rect">
            <a:avLst/>
          </a:prstGeom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4 – Fragen / Kritische Anmerkungen zum Paper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Fragen / Kritische Anmerkungen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12913" y="1477402"/>
            <a:ext cx="8658132" cy="4218549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>
                <a:solidFill>
                  <a:srgbClr val="C00000"/>
                </a:solidFill>
              </a:rPr>
              <a:t>FRAGE: </a:t>
            </a:r>
          </a:p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2000" dirty="0">
                <a:solidFill>
                  <a:srgbClr val="C00000"/>
                </a:solidFill>
              </a:rPr>
              <a:t>    ZIP und ZINB liefern einen besseren Fit und fast erwartungstreuen Schätzer. </a:t>
            </a:r>
          </a:p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2000" dirty="0">
                <a:solidFill>
                  <a:srgbClr val="C00000"/>
                </a:solidFill>
              </a:rPr>
              <a:t>    Liegt das an der Methode oder an den Daten?</a:t>
            </a:r>
          </a:p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endParaRPr lang="de-DE" sz="2000" b="1" dirty="0">
              <a:solidFill>
                <a:srgbClr val="C00000"/>
              </a:solidFill>
            </a:endParaRP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/>
              <a:t>ANTWORT:</a:t>
            </a:r>
          </a:p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2000" dirty="0"/>
              <a:t>     In den Daten kommen im Vergleich zur reinen Poisson-/Negativen Binomial- </a:t>
            </a:r>
          </a:p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2000" dirty="0"/>
              <a:t>     </a:t>
            </a:r>
            <a:r>
              <a:rPr lang="de-DE" sz="2000" dirty="0" err="1"/>
              <a:t>verteilung</a:t>
            </a:r>
            <a:r>
              <a:rPr lang="de-DE" sz="2000" dirty="0"/>
              <a:t> sehr viele Nullen vor. Daher berücksichtigt eine Zero-</a:t>
            </a:r>
            <a:r>
              <a:rPr lang="de-DE" sz="2000" dirty="0" err="1"/>
              <a:t>Inflated</a:t>
            </a:r>
            <a:r>
              <a:rPr lang="de-DE" sz="2000" dirty="0"/>
              <a:t> </a:t>
            </a:r>
          </a:p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2000" dirty="0"/>
              <a:t>     Distribution solch eine Situation (im Allgemeinen) besser.  </a:t>
            </a:r>
            <a:endParaRPr lang="de-DE" dirty="0"/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endParaRPr lang="de-DE" sz="2000" dirty="0">
              <a:sym typeface="Wingdings" panose="05000000000000000000" pitchFamily="2" charset="2"/>
            </a:endParaRP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D6AD46C-34CE-4943-BCC7-E4D1BD87C5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96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Agenda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064935-A132-4D18-8E39-B7BD28300C61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336082"/>
              </p:ext>
            </p:extLst>
          </p:nvPr>
        </p:nvGraphicFramePr>
        <p:xfrm>
          <a:off x="419894" y="1676400"/>
          <a:ext cx="8304212" cy="2325689"/>
        </p:xfrm>
        <a:graphic>
          <a:graphicData uri="http://schemas.openxmlformats.org/drawingml/2006/table">
            <a:tbl>
              <a:tblPr/>
              <a:tblGrid>
                <a:gridCol w="55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1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Problemstellung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Zugrundeliegende Daten &amp; klinische Variablen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Analysephasen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&amp;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Resultate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Fragen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kritische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Anmerkungen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zum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Paper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Conclusio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048DA3D1-77D8-469A-9D76-E1FFA167D2C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639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BFB5056-CD33-4218-AFDF-0C5CE2D3E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74" r="5761"/>
          <a:stretch/>
        </p:blipFill>
        <p:spPr>
          <a:xfrm>
            <a:off x="0" y="1162049"/>
            <a:ext cx="9144000" cy="5445147"/>
          </a:xfrm>
          <a:prstGeom prst="rect">
            <a:avLst/>
          </a:prstGeom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4 – Fragen / Kritische Anmerkungen zum Paper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Fragen / Kritische Anmerkungen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12913" y="1477402"/>
            <a:ext cx="8658132" cy="4996151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>
                <a:solidFill>
                  <a:srgbClr val="C00000"/>
                </a:solidFill>
              </a:rPr>
              <a:t>FRAGE: </a:t>
            </a:r>
          </a:p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2000" dirty="0">
                <a:solidFill>
                  <a:srgbClr val="C00000"/>
                </a:solidFill>
              </a:rPr>
              <a:t>     Was sind Non-</a:t>
            </a:r>
            <a:r>
              <a:rPr lang="de-DE" sz="2000" dirty="0" err="1">
                <a:solidFill>
                  <a:srgbClr val="C00000"/>
                </a:solidFill>
              </a:rPr>
              <a:t>Nested</a:t>
            </a:r>
            <a:r>
              <a:rPr lang="de-DE" sz="2000" dirty="0">
                <a:solidFill>
                  <a:srgbClr val="C00000"/>
                </a:solidFill>
              </a:rPr>
              <a:t> bzw. </a:t>
            </a:r>
            <a:r>
              <a:rPr lang="de-DE" sz="2000" dirty="0" err="1">
                <a:solidFill>
                  <a:srgbClr val="C00000"/>
                </a:solidFill>
              </a:rPr>
              <a:t>Nested</a:t>
            </a:r>
            <a:r>
              <a:rPr lang="de-DE" sz="2000" dirty="0">
                <a:solidFill>
                  <a:srgbClr val="C00000"/>
                </a:solidFill>
              </a:rPr>
              <a:t> Modelle?</a:t>
            </a: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/>
              <a:t>ANTWORT: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dirty="0"/>
              <a:t>„</a:t>
            </a:r>
            <a:r>
              <a:rPr lang="de-DE" dirty="0" err="1"/>
              <a:t>Nested</a:t>
            </a:r>
            <a:r>
              <a:rPr lang="de-DE" dirty="0"/>
              <a:t>“ bedeutet hierarchisch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dirty="0"/>
              <a:t> D.h. Modell A ist </a:t>
            </a:r>
            <a:r>
              <a:rPr lang="de-DE" dirty="0" err="1"/>
              <a:t>nested</a:t>
            </a:r>
            <a:r>
              <a:rPr lang="de-DE" dirty="0"/>
              <a:t> in Modell B, wenn Parameter in Modell A ein </a:t>
            </a:r>
            <a:r>
              <a:rPr lang="de-DE" dirty="0" err="1"/>
              <a:t>Subset</a:t>
            </a:r>
            <a:r>
              <a:rPr lang="de-DE" dirty="0"/>
              <a:t> der Parameter in Modell B sind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dirty="0" err="1"/>
              <a:t>Bsp</a:t>
            </a:r>
            <a:r>
              <a:rPr lang="de-DE" dirty="0"/>
              <a:t>: </a:t>
            </a:r>
          </a:p>
          <a:p>
            <a:pPr marL="915988" lvl="3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en-US" dirty="0"/>
              <a:t>Modell A hat 4 Parameter:  β0, β1, β2, β3</a:t>
            </a:r>
          </a:p>
          <a:p>
            <a:pPr marL="915988" lvl="3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en-US" dirty="0"/>
              <a:t>Modell B hat 7 Parameter:  β0, β1, β2, β3, β4, β5</a:t>
            </a:r>
          </a:p>
          <a:p>
            <a:pPr marL="915988" lvl="3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en-US" dirty="0"/>
              <a:t>Modell C hat 6 Parameter:  β0, β1, β2, β4, β5</a:t>
            </a:r>
          </a:p>
          <a:p>
            <a:pPr marL="915988" lvl="3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en-US" dirty="0"/>
              <a:t>Modell A </a:t>
            </a:r>
            <a:r>
              <a:rPr lang="en-US" dirty="0" err="1"/>
              <a:t>ist</a:t>
            </a:r>
            <a:r>
              <a:rPr lang="en-US" dirty="0"/>
              <a:t> nested in Modell B. Modell C </a:t>
            </a:r>
            <a:r>
              <a:rPr lang="en-US" dirty="0" err="1"/>
              <a:t>ist</a:t>
            </a:r>
            <a:r>
              <a:rPr lang="en-US" dirty="0"/>
              <a:t> nested in Modell B.</a:t>
            </a:r>
            <a:br>
              <a:rPr lang="en-US" dirty="0"/>
            </a:br>
            <a:r>
              <a:rPr lang="en-US" dirty="0"/>
              <a:t>C und A </a:t>
            </a:r>
            <a:r>
              <a:rPr lang="en-US" dirty="0" err="1"/>
              <a:t>sind</a:t>
            </a:r>
            <a:r>
              <a:rPr lang="en-US" dirty="0"/>
              <a:t> non-nested (</a:t>
            </a:r>
            <a:r>
              <a:rPr lang="en-US" dirty="0" err="1"/>
              <a:t>weil</a:t>
            </a:r>
            <a:r>
              <a:rPr lang="en-US" dirty="0"/>
              <a:t> </a:t>
            </a:r>
            <a:r>
              <a:rPr lang="en-US" dirty="0" err="1"/>
              <a:t>jedes</a:t>
            </a:r>
            <a:r>
              <a:rPr lang="en-US" dirty="0"/>
              <a:t> Modell Parameter </a:t>
            </a:r>
            <a:r>
              <a:rPr lang="en-US" dirty="0" err="1"/>
              <a:t>enthält</a:t>
            </a:r>
            <a:r>
              <a:rPr lang="en-US" dirty="0"/>
              <a:t>, die das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enthält</a:t>
            </a:r>
            <a:r>
              <a:rPr lang="en-US" dirty="0"/>
              <a:t>).</a:t>
            </a:r>
            <a:endParaRPr lang="de-DE" dirty="0"/>
          </a:p>
          <a:p>
            <a:pPr marL="915988" lvl="3" defTabSz="900113">
              <a:spcBef>
                <a:spcPts val="1000"/>
              </a:spcBef>
              <a:buClr>
                <a:schemeClr val="tx1"/>
              </a:buClr>
              <a:buSzPct val="140000"/>
            </a:pPr>
            <a:endParaRPr lang="de-DE" sz="1400" dirty="0"/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endParaRPr lang="de-DE" sz="2000" dirty="0">
              <a:sym typeface="Wingdings" panose="05000000000000000000" pitchFamily="2" charset="2"/>
            </a:endParaRP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D6AD46C-34CE-4943-BCC7-E4D1BD87C5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48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BFB5056-CD33-4218-AFDF-0C5CE2D3E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74" r="5761"/>
          <a:stretch/>
        </p:blipFill>
        <p:spPr>
          <a:xfrm>
            <a:off x="0" y="1162049"/>
            <a:ext cx="9144000" cy="5445147"/>
          </a:xfrm>
          <a:prstGeom prst="rect">
            <a:avLst/>
          </a:prstGeom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4 – Fragen / Kritische Anmerkungen zum Paper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Fragen / Kritische Anmerkungen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12913" y="1477402"/>
            <a:ext cx="8658132" cy="4996151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>
                <a:solidFill>
                  <a:srgbClr val="C00000"/>
                </a:solidFill>
              </a:rPr>
              <a:t>FRAGE: </a:t>
            </a:r>
          </a:p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2000" b="1" dirty="0">
                <a:solidFill>
                  <a:srgbClr val="C00000"/>
                </a:solidFill>
              </a:rPr>
              <a:t>     </a:t>
            </a:r>
            <a:r>
              <a:rPr lang="de-DE" sz="2000" dirty="0">
                <a:solidFill>
                  <a:srgbClr val="C00000"/>
                </a:solidFill>
              </a:rPr>
              <a:t>Vuong-Test: wie ist Teststatistik oder p-Wert zu lesen, und wie kann man   </a:t>
            </a:r>
          </a:p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2000" dirty="0">
                <a:solidFill>
                  <a:srgbClr val="C00000"/>
                </a:solidFill>
              </a:rPr>
              <a:t>     sagen welches Modell besser </a:t>
            </a:r>
            <a:r>
              <a:rPr lang="de-DE" sz="2000">
                <a:solidFill>
                  <a:srgbClr val="C00000"/>
                </a:solidFill>
              </a:rPr>
              <a:t>ist?</a:t>
            </a:r>
          </a:p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endParaRPr lang="de-DE" sz="2000" dirty="0">
              <a:solidFill>
                <a:srgbClr val="C00000"/>
              </a:solidFill>
            </a:endParaRP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/>
              <a:t>ANTWORT:</a:t>
            </a:r>
          </a:p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2000" b="1" dirty="0"/>
              <a:t>    </a:t>
            </a:r>
            <a:r>
              <a:rPr lang="de-DE" sz="2000" dirty="0"/>
              <a:t>Testet die H0, ob 2 Modelle – egal ob „</a:t>
            </a:r>
            <a:r>
              <a:rPr lang="de-DE" sz="2000" dirty="0" err="1"/>
              <a:t>nested</a:t>
            </a:r>
            <a:r>
              <a:rPr lang="de-DE" sz="2000" dirty="0"/>
              <a:t>“ (hierarchisch) oder nicht – gleich  </a:t>
            </a:r>
          </a:p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2000" dirty="0"/>
              <a:t>    nahe an der wahren Verteilung liegen. Er trifft aber keine Entscheidung, ob das </a:t>
            </a:r>
          </a:p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2000" dirty="0"/>
              <a:t>    hier bessere Modell auch generell das „wahre“ beste Modell ist</a:t>
            </a:r>
            <a:r>
              <a:rPr lang="de-DE" sz="2000" b="1" dirty="0"/>
              <a:t>. </a:t>
            </a:r>
            <a:endParaRPr lang="de-DE" sz="2000" dirty="0">
              <a:sym typeface="Wingdings" panose="05000000000000000000" pitchFamily="2" charset="2"/>
            </a:endParaRP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D6AD46C-34CE-4943-BCC7-E4D1BD87C5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991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Agenda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064935-A132-4D18-8E39-B7BD28300C61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32</a:t>
            </a:fld>
            <a:endParaRPr lang="de-DE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210333"/>
              </p:ext>
            </p:extLst>
          </p:nvPr>
        </p:nvGraphicFramePr>
        <p:xfrm>
          <a:off x="419894" y="1676400"/>
          <a:ext cx="8304212" cy="2325689"/>
        </p:xfrm>
        <a:graphic>
          <a:graphicData uri="http://schemas.openxmlformats.org/drawingml/2006/table">
            <a:tbl>
              <a:tblPr/>
              <a:tblGrid>
                <a:gridCol w="55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1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Problemstellung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Zugrundeliegende Daten &amp; klinische Variablen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Analysephasen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&amp;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Resultate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Fragen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kritische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Anmerkungen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zum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Paper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Conclusio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A4DC1C4E-4B0A-4ED1-87DC-3C39ED0D023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639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BFB5056-CD33-4218-AFDF-0C5CE2D3E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74" r="5761"/>
          <a:stretch/>
        </p:blipFill>
        <p:spPr>
          <a:xfrm>
            <a:off x="0" y="1162049"/>
            <a:ext cx="9144000" cy="5445147"/>
          </a:xfrm>
          <a:prstGeom prst="rect">
            <a:avLst/>
          </a:prstGeom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5 - Conclusio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Conclusio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12913" y="1477402"/>
            <a:ext cx="8658132" cy="4218549"/>
          </a:xfrm>
          <a:prstGeom prst="rect">
            <a:avLst/>
          </a:prstGeom>
          <a:solidFill>
            <a:schemeClr val="bg1">
              <a:alpha val="89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/>
              <a:t>Zero-</a:t>
            </a:r>
            <a:r>
              <a:rPr lang="de-DE" sz="2000" b="1" dirty="0" err="1"/>
              <a:t>Inflated</a:t>
            </a:r>
            <a:r>
              <a:rPr lang="de-DE" sz="2000" b="1" dirty="0"/>
              <a:t> Models</a:t>
            </a:r>
          </a:p>
          <a:p>
            <a:pPr marL="744538" lvl="2" indent="-28575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dirty="0"/>
              <a:t>Einsatz gut, wenn tatsächliche Anzahl an Nullen die Anzahl an Nullen, die von traditionellen Poisson-/Negativbinomialmodellen vorhergesagt würden, übersteigt</a:t>
            </a:r>
          </a:p>
          <a:p>
            <a:pPr marL="744538" lvl="2" indent="-28575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dirty="0"/>
              <a:t>Traditionelle Modelle können zu verzerrter Schätzung und Inferenz führen</a:t>
            </a: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/>
              <a:t>Mischung von Modellen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dirty="0"/>
              <a:t>Logistischer Teil (für Nullen)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dirty="0"/>
              <a:t>Poisson-/Negativbinomialteil (für Count-Daten)</a:t>
            </a:r>
            <a:endParaRPr lang="de-DE" sz="2000" dirty="0"/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/>
              <a:t>Anwendung von reiner </a:t>
            </a:r>
            <a:r>
              <a:rPr lang="de-DE" sz="2000" b="1" dirty="0" err="1"/>
              <a:t>Poissonverteilung</a:t>
            </a:r>
            <a:r>
              <a:rPr lang="de-DE" sz="2000" b="1" dirty="0"/>
              <a:t> (in dieser Studie)</a:t>
            </a:r>
          </a:p>
          <a:p>
            <a:pPr marL="744538" lvl="2" indent="-28575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dirty="0"/>
              <a:t>Würde Anzahl von Nullen unterschätzen (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Overdispersion)</a:t>
            </a:r>
          </a:p>
          <a:p>
            <a:pPr marL="744538" lvl="2" indent="-28575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dirty="0"/>
              <a:t>Annahme von Gleichheit von Erwartungswert und Varianz wäre verletzt</a:t>
            </a: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endParaRPr lang="de-DE" sz="2000" dirty="0">
              <a:sym typeface="Wingdings" panose="05000000000000000000" pitchFamily="2" charset="2"/>
            </a:endParaRP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D6AD46C-34CE-4943-BCC7-E4D1BD87C5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338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438A2BC-112C-4D8C-B3DD-7106A0A27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89"/>
          <a:stretch/>
        </p:blipFill>
        <p:spPr>
          <a:xfrm>
            <a:off x="0" y="1166749"/>
            <a:ext cx="9144000" cy="5440447"/>
          </a:xfrm>
          <a:prstGeom prst="rect">
            <a:avLst/>
          </a:prstGeom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Literaturverzeichnis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74319" y="1523399"/>
            <a:ext cx="8555782" cy="4690791"/>
          </a:xfrm>
          <a:prstGeom prst="rect">
            <a:avLst/>
          </a:prstGeom>
          <a:solidFill>
            <a:schemeClr val="bg1">
              <a:alpha val="77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280988" lvl="1" indent="-279400" defTabSz="900113">
              <a:lnSpc>
                <a:spcPct val="150000"/>
              </a:lnSpc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AT" sz="1600" dirty="0">
                <a:sym typeface="Wingdings" panose="05000000000000000000" pitchFamily="2" charset="2"/>
              </a:rPr>
              <a:t>[1] </a:t>
            </a:r>
            <a:r>
              <a:rPr lang="de-AT" sz="1600" b="1" dirty="0" err="1">
                <a:sym typeface="Wingdings" panose="05000000000000000000" pitchFamily="2" charset="2"/>
              </a:rPr>
              <a:t>Baierl</a:t>
            </a:r>
            <a:r>
              <a:rPr lang="de-AT" sz="1600" b="1" dirty="0">
                <a:sym typeface="Wingdings" panose="05000000000000000000" pitchFamily="2" charset="2"/>
              </a:rPr>
              <a:t>, A. 2018</a:t>
            </a:r>
            <a:r>
              <a:rPr lang="de-AT" sz="1600" dirty="0">
                <a:sym typeface="Wingdings" panose="05000000000000000000" pitchFamily="2" charset="2"/>
              </a:rPr>
              <a:t>. “</a:t>
            </a:r>
            <a:r>
              <a:rPr lang="de-AT" sz="1600" i="1" dirty="0">
                <a:sym typeface="Wingdings" panose="05000000000000000000" pitchFamily="2" charset="2"/>
              </a:rPr>
              <a:t>Modeling Non-Negative Data</a:t>
            </a:r>
            <a:r>
              <a:rPr lang="de-AT" sz="1600" dirty="0">
                <a:sym typeface="Wingdings" panose="05000000000000000000" pitchFamily="2" charset="2"/>
              </a:rPr>
              <a:t>.” Unterlagen zum Kurs Biostatistik. S. 1-7.</a:t>
            </a:r>
          </a:p>
          <a:p>
            <a:pPr marL="280988" lvl="1" indent="-279400" defTabSz="900113">
              <a:lnSpc>
                <a:spcPct val="150000"/>
              </a:lnSpc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AT" sz="1600" dirty="0">
                <a:sym typeface="Wingdings" panose="05000000000000000000" pitchFamily="2" charset="2"/>
              </a:rPr>
              <a:t>[2] </a:t>
            </a:r>
            <a:r>
              <a:rPr lang="de-AT" sz="1600" b="1" dirty="0">
                <a:sym typeface="Wingdings" panose="05000000000000000000" pitchFamily="2" charset="2"/>
              </a:rPr>
              <a:t>Gupta, R., et al. 2013</a:t>
            </a:r>
            <a:r>
              <a:rPr lang="de-AT" sz="1600" dirty="0">
                <a:sym typeface="Wingdings" panose="05000000000000000000" pitchFamily="2" charset="2"/>
              </a:rPr>
              <a:t>. “</a:t>
            </a:r>
            <a:r>
              <a:rPr lang="de-AT" sz="1600" dirty="0" err="1">
                <a:sym typeface="Wingdings" panose="05000000000000000000" pitchFamily="2" charset="2"/>
              </a:rPr>
              <a:t>Finding</a:t>
            </a:r>
            <a:r>
              <a:rPr lang="de-AT" sz="1600" dirty="0">
                <a:sym typeface="Wingdings" panose="05000000000000000000" pitchFamily="2" charset="2"/>
              </a:rPr>
              <a:t> the Right Distribution for </a:t>
            </a:r>
            <a:r>
              <a:rPr lang="de-AT" sz="1600" dirty="0" err="1">
                <a:sym typeface="Wingdings" panose="05000000000000000000" pitchFamily="2" charset="2"/>
              </a:rPr>
              <a:t>Highly</a:t>
            </a:r>
            <a:r>
              <a:rPr lang="de-AT" sz="1600" dirty="0">
                <a:sym typeface="Wingdings" panose="05000000000000000000" pitchFamily="2" charset="2"/>
              </a:rPr>
              <a:t> </a:t>
            </a:r>
            <a:r>
              <a:rPr lang="de-AT" sz="1600" dirty="0" err="1">
                <a:sym typeface="Wingdings" panose="05000000000000000000" pitchFamily="2" charset="2"/>
              </a:rPr>
              <a:t>Skewed</a:t>
            </a:r>
            <a:r>
              <a:rPr lang="de-AT" sz="1600" dirty="0">
                <a:sym typeface="Wingdings" panose="05000000000000000000" pitchFamily="2" charset="2"/>
              </a:rPr>
              <a:t> Zero-</a:t>
            </a:r>
            <a:r>
              <a:rPr lang="de-AT" sz="1600" dirty="0" err="1">
                <a:sym typeface="Wingdings" panose="05000000000000000000" pitchFamily="2" charset="2"/>
              </a:rPr>
              <a:t>Inflated</a:t>
            </a:r>
            <a:r>
              <a:rPr lang="de-AT" sz="1600" dirty="0">
                <a:sym typeface="Wingdings" panose="05000000000000000000" pitchFamily="2" charset="2"/>
              </a:rPr>
              <a:t> Clinical Data.“ In </a:t>
            </a:r>
            <a:r>
              <a:rPr lang="de-AT" sz="1600" i="1" dirty="0" err="1">
                <a:sym typeface="Wingdings" panose="05000000000000000000" pitchFamily="2" charset="2"/>
              </a:rPr>
              <a:t>Epidemiology</a:t>
            </a:r>
            <a:r>
              <a:rPr lang="de-AT" sz="1600" i="1" dirty="0">
                <a:sym typeface="Wingdings" panose="05000000000000000000" pitchFamily="2" charset="2"/>
              </a:rPr>
              <a:t> </a:t>
            </a:r>
            <a:r>
              <a:rPr lang="de-AT" sz="1600" i="1" dirty="0" err="1">
                <a:sym typeface="Wingdings" panose="05000000000000000000" pitchFamily="2" charset="2"/>
              </a:rPr>
              <a:t>Biostatistics</a:t>
            </a:r>
            <a:r>
              <a:rPr lang="de-AT" sz="1600" i="1" dirty="0">
                <a:sym typeface="Wingdings" panose="05000000000000000000" pitchFamily="2" charset="2"/>
              </a:rPr>
              <a:t> and Public Health</a:t>
            </a:r>
            <a:r>
              <a:rPr lang="de-AT" sz="1600" dirty="0">
                <a:sym typeface="Wingdings" panose="05000000000000000000" pitchFamily="2" charset="2"/>
              </a:rPr>
              <a:t>. Vol. 10 </a:t>
            </a:r>
            <a:r>
              <a:rPr lang="de-AT" sz="1600" dirty="0" err="1">
                <a:sym typeface="Wingdings" panose="05000000000000000000" pitchFamily="2" charset="2"/>
              </a:rPr>
              <a:t>No</a:t>
            </a:r>
            <a:r>
              <a:rPr lang="de-AT" sz="1600" dirty="0">
                <a:sym typeface="Wingdings" panose="05000000000000000000" pitchFamily="2" charset="2"/>
              </a:rPr>
              <a:t>. 1, S. e8732-1 – e8732-15.</a:t>
            </a:r>
          </a:p>
          <a:p>
            <a:pPr marL="280988" lvl="1" indent="-279400" defTabSz="900113">
              <a:lnSpc>
                <a:spcPct val="150000"/>
              </a:lnSpc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AT" sz="1600" dirty="0">
                <a:sym typeface="Wingdings" panose="05000000000000000000" pitchFamily="2" charset="2"/>
              </a:rPr>
              <a:t>[3] </a:t>
            </a:r>
            <a:r>
              <a:rPr lang="de-AT" sz="1600" b="1" dirty="0">
                <a:sym typeface="Wingdings" panose="05000000000000000000" pitchFamily="2" charset="2"/>
              </a:rPr>
              <a:t>Humphreys, B. 2013</a:t>
            </a:r>
            <a:r>
              <a:rPr lang="de-AT" sz="1600" dirty="0">
                <a:sym typeface="Wingdings" panose="05000000000000000000" pitchFamily="2" charset="2"/>
              </a:rPr>
              <a:t>. “</a:t>
            </a:r>
            <a:r>
              <a:rPr lang="de-AT" sz="1600" i="1" dirty="0" err="1">
                <a:sym typeface="Wingdings" panose="05000000000000000000" pitchFamily="2" charset="2"/>
              </a:rPr>
              <a:t>Dealing</a:t>
            </a:r>
            <a:r>
              <a:rPr lang="de-AT" sz="1600" i="1" dirty="0">
                <a:sym typeface="Wingdings" panose="05000000000000000000" pitchFamily="2" charset="2"/>
              </a:rPr>
              <a:t> </a:t>
            </a:r>
            <a:r>
              <a:rPr lang="de-AT" sz="1600" i="1" dirty="0" err="1">
                <a:sym typeface="Wingdings" panose="05000000000000000000" pitchFamily="2" charset="2"/>
              </a:rPr>
              <a:t>with</a:t>
            </a:r>
            <a:r>
              <a:rPr lang="de-AT" sz="1600" i="1" dirty="0">
                <a:sym typeface="Wingdings" panose="05000000000000000000" pitchFamily="2" charset="2"/>
              </a:rPr>
              <a:t> </a:t>
            </a:r>
            <a:r>
              <a:rPr lang="de-AT" sz="1600" i="1" dirty="0" err="1">
                <a:sym typeface="Wingdings" panose="05000000000000000000" pitchFamily="2" charset="2"/>
              </a:rPr>
              <a:t>Zeroes</a:t>
            </a:r>
            <a:r>
              <a:rPr lang="de-AT" sz="1600" i="1" dirty="0">
                <a:sym typeface="Wingdings" panose="05000000000000000000" pitchFamily="2" charset="2"/>
              </a:rPr>
              <a:t> in </a:t>
            </a:r>
            <a:r>
              <a:rPr lang="de-AT" sz="1600" i="1" dirty="0" err="1">
                <a:sym typeface="Wingdings" panose="05000000000000000000" pitchFamily="2" charset="2"/>
              </a:rPr>
              <a:t>Economic</a:t>
            </a:r>
            <a:r>
              <a:rPr lang="de-AT" sz="1600" i="1" dirty="0">
                <a:sym typeface="Wingdings" panose="05000000000000000000" pitchFamily="2" charset="2"/>
              </a:rPr>
              <a:t> Data.</a:t>
            </a:r>
            <a:r>
              <a:rPr lang="de-AT" sz="1600" dirty="0">
                <a:sym typeface="Wingdings" panose="05000000000000000000" pitchFamily="2" charset="2"/>
              </a:rPr>
              <a:t>“ University </a:t>
            </a:r>
            <a:r>
              <a:rPr lang="de-AT" sz="1600" dirty="0" err="1">
                <a:sym typeface="Wingdings" panose="05000000000000000000" pitchFamily="2" charset="2"/>
              </a:rPr>
              <a:t>of</a:t>
            </a:r>
            <a:r>
              <a:rPr lang="de-AT" sz="1600" dirty="0">
                <a:sym typeface="Wingdings" panose="05000000000000000000" pitchFamily="2" charset="2"/>
              </a:rPr>
              <a:t> Alberta – Department </a:t>
            </a:r>
            <a:r>
              <a:rPr lang="de-AT" sz="1600" dirty="0" err="1">
                <a:sym typeface="Wingdings" panose="05000000000000000000" pitchFamily="2" charset="2"/>
              </a:rPr>
              <a:t>of</a:t>
            </a:r>
            <a:r>
              <a:rPr lang="de-AT" sz="1600" dirty="0">
                <a:sym typeface="Wingdings" panose="05000000000000000000" pitchFamily="2" charset="2"/>
              </a:rPr>
              <a:t> Economics. 04.04.2013. S. 1-27.</a:t>
            </a:r>
          </a:p>
          <a:p>
            <a:pPr marL="1588" lvl="1" defTabSz="900113">
              <a:buClr>
                <a:schemeClr val="tx1"/>
              </a:buClr>
              <a:buSzPct val="140000"/>
            </a:pPr>
            <a:endParaRPr lang="de-AT" sz="1600" dirty="0">
              <a:sym typeface="Wingdings" panose="05000000000000000000" pitchFamily="2" charset="2"/>
            </a:endParaRP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D92740D-F6D2-4631-BD71-505C2D630B2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420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8CD5E6A-1A71-43E3-8985-2E685E378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89"/>
          <a:stretch/>
        </p:blipFill>
        <p:spPr>
          <a:xfrm>
            <a:off x="0" y="1166749"/>
            <a:ext cx="9144000" cy="5440447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de-AT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1588"/>
            <a:fld id="{46A70230-C40E-4EA8-BB3F-C2C9854BBF01}" type="datetime1">
              <a:rPr lang="de-DE" smtClean="0"/>
              <a:pPr marL="1588"/>
              <a:t>24.01.2019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0" y="4498925"/>
            <a:ext cx="9143999" cy="1184940"/>
          </a:xfrm>
          <a:prstGeom prst="rect">
            <a:avLst/>
          </a:prstGeom>
          <a:solidFill>
            <a:schemeClr val="tx2">
              <a:lumMod val="20000"/>
              <a:lumOff val="80000"/>
              <a:alpha val="78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AT" sz="140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de-AT" sz="3600" b="1" dirty="0">
                <a:solidFill>
                  <a:schemeClr val="tx1">
                    <a:lumMod val="50000"/>
                  </a:schemeClr>
                </a:solidFill>
              </a:rPr>
              <a:t>Danke für die Aufmerksamkeit!</a:t>
            </a:r>
          </a:p>
          <a:p>
            <a:pPr algn="ctr"/>
            <a:endParaRPr lang="de-AT" sz="160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de-AT" sz="5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79DF069-83A0-47F2-91B5-B4C684AD33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942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EBF013B-9FFA-477F-B0EE-1E3949E41D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3" r="2248"/>
          <a:stretch/>
        </p:blipFill>
        <p:spPr>
          <a:xfrm>
            <a:off x="0" y="1143000"/>
            <a:ext cx="9144000" cy="5443136"/>
          </a:xfrm>
          <a:prstGeom prst="rect">
            <a:avLst/>
          </a:prstGeom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1 - Problemstellung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Probleme bei Studien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12913" y="1477402"/>
            <a:ext cx="8658132" cy="4218549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u="sng" dirty="0">
                <a:solidFill>
                  <a:srgbClr val="C00000"/>
                </a:solidFill>
              </a:rPr>
              <a:t>Ausgangslage</a:t>
            </a:r>
            <a:r>
              <a:rPr lang="de-DE" sz="2000" b="1" dirty="0">
                <a:solidFill>
                  <a:srgbClr val="C00000"/>
                </a:solidFill>
              </a:rPr>
              <a:t>:</a:t>
            </a:r>
            <a:r>
              <a:rPr lang="de-DE" sz="2000" b="1" dirty="0"/>
              <a:t> diskrete, sehr schiefe („</a:t>
            </a:r>
            <a:r>
              <a:rPr lang="de-DE" sz="2000" b="1" dirty="0" err="1"/>
              <a:t>highly</a:t>
            </a:r>
            <a:r>
              <a:rPr lang="de-DE" sz="2000" b="1" dirty="0"/>
              <a:t> </a:t>
            </a:r>
            <a:r>
              <a:rPr lang="de-DE" sz="2000" b="1" dirty="0" err="1"/>
              <a:t>skewed</a:t>
            </a:r>
            <a:r>
              <a:rPr lang="de-DE" sz="2000" b="1" dirty="0"/>
              <a:t>“) Verteilungen mit nur nicht-negativen Werten &amp; großer Anzahl von Nullen in der abhängigen Variable</a:t>
            </a:r>
            <a:endParaRPr lang="de-DE" sz="2000" u="sng" dirty="0"/>
          </a:p>
          <a:p>
            <a:pPr marL="744538" lvl="2" indent="-28575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1900" u="sng" dirty="0"/>
              <a:t>Hier</a:t>
            </a:r>
            <a:r>
              <a:rPr lang="de-DE" sz="1900" dirty="0"/>
              <a:t>: klinische Studie über Kinder mit elektrophysiologischen Störungen („EP </a:t>
            </a:r>
            <a:r>
              <a:rPr lang="de-DE" sz="1900" dirty="0" err="1"/>
              <a:t>disorder</a:t>
            </a:r>
            <a:r>
              <a:rPr lang="de-DE" sz="1900" dirty="0"/>
              <a:t>“), wobei die Mehrheit dieser Kinder ohne operative Eingriffe behandelt wurde</a:t>
            </a: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u="sng" dirty="0">
                <a:solidFill>
                  <a:srgbClr val="C00000"/>
                </a:solidFill>
              </a:rPr>
              <a:t>Problem</a:t>
            </a:r>
            <a:r>
              <a:rPr lang="de-DE" sz="2000" b="1" dirty="0">
                <a:solidFill>
                  <a:srgbClr val="C00000"/>
                </a:solidFill>
              </a:rPr>
              <a:t>:</a:t>
            </a:r>
            <a:r>
              <a:rPr lang="de-DE" sz="2000" b="1" dirty="0"/>
              <a:t> verzerrte Schätzungen und irreführende Inferenz aus den Daten, falls die Verteilung (v.a. die große Anzahl von Nullen) nicht angemessen in der statistischen Modellierung berücksichtigt wird 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1900" dirty="0"/>
              <a:t>z.B. Berücksichtigung der großen Anzahl von Nullen („Zero Inflation“) mittels jeweiliger Zero-</a:t>
            </a:r>
            <a:r>
              <a:rPr lang="de-DE" sz="1900" dirty="0" err="1"/>
              <a:t>Inflated</a:t>
            </a:r>
            <a:r>
              <a:rPr lang="de-DE" sz="1900" dirty="0"/>
              <a:t> Distribution</a:t>
            </a: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endParaRPr lang="de-DE" sz="2000" dirty="0">
              <a:sym typeface="Wingdings" panose="05000000000000000000" pitchFamily="2" charset="2"/>
            </a:endParaRP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D6AD46C-34CE-4943-BCC7-E4D1BD87C5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678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EBF013B-9FFA-477F-B0EE-1E3949E41D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3" r="2248"/>
          <a:stretch/>
        </p:blipFill>
        <p:spPr>
          <a:xfrm>
            <a:off x="0" y="1143000"/>
            <a:ext cx="9144000" cy="5443136"/>
          </a:xfrm>
          <a:prstGeom prst="rect">
            <a:avLst/>
          </a:prstGeom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1 - Problemstellung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Umgang mit solchen Situationen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12913" y="1477402"/>
            <a:ext cx="8658132" cy="4218549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u="sng" dirty="0">
                <a:solidFill>
                  <a:srgbClr val="C00000"/>
                </a:solidFill>
              </a:rPr>
              <a:t>Ziel</a:t>
            </a:r>
            <a:r>
              <a:rPr lang="de-DE" sz="2000" b="1" dirty="0">
                <a:solidFill>
                  <a:srgbClr val="C00000"/>
                </a:solidFill>
              </a:rPr>
              <a:t>:</a:t>
            </a:r>
            <a:r>
              <a:rPr lang="de-DE" sz="2000" b="1" u="sng" dirty="0">
                <a:solidFill>
                  <a:srgbClr val="C00000"/>
                </a:solidFill>
              </a:rPr>
              <a:t> </a:t>
            </a:r>
            <a:r>
              <a:rPr lang="de-DE" sz="2000" b="1" dirty="0"/>
              <a:t> </a:t>
            </a:r>
            <a:endParaRPr lang="de-DE" sz="2000" u="sng" dirty="0"/>
          </a:p>
          <a:p>
            <a:pPr marL="744538" lvl="2" indent="-28575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1900" dirty="0"/>
              <a:t>Optimales Modell für derartige Daten finden und Zero-</a:t>
            </a:r>
            <a:r>
              <a:rPr lang="de-DE" sz="1900" dirty="0" err="1"/>
              <a:t>Inflated</a:t>
            </a:r>
            <a:r>
              <a:rPr lang="de-DE" sz="1900" dirty="0"/>
              <a:t> Modelle als Alternative in Betracht ziehen</a:t>
            </a: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u="sng" dirty="0">
                <a:solidFill>
                  <a:srgbClr val="C00000"/>
                </a:solidFill>
              </a:rPr>
              <a:t>Vorgangsweise</a:t>
            </a:r>
            <a:r>
              <a:rPr lang="de-DE" sz="2000" b="1" dirty="0">
                <a:solidFill>
                  <a:srgbClr val="C00000"/>
                </a:solidFill>
              </a:rPr>
              <a:t>:</a:t>
            </a:r>
            <a:r>
              <a:rPr lang="de-DE" sz="2000" b="1" dirty="0"/>
              <a:t>  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1900" dirty="0"/>
              <a:t>Simulation von Zero-</a:t>
            </a:r>
            <a:r>
              <a:rPr lang="de-DE" sz="1900" dirty="0" err="1"/>
              <a:t>Inflated</a:t>
            </a:r>
            <a:r>
              <a:rPr lang="de-DE" sz="1900" dirty="0"/>
              <a:t>, </a:t>
            </a:r>
            <a:r>
              <a:rPr lang="de-DE" sz="1900" dirty="0" err="1"/>
              <a:t>Skewed</a:t>
            </a:r>
            <a:r>
              <a:rPr lang="de-DE" sz="1900" dirty="0"/>
              <a:t> Count Daten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1900" dirty="0"/>
              <a:t>Fitten mit </a:t>
            </a:r>
            <a:r>
              <a:rPr lang="de-DE" sz="1900" dirty="0" err="1"/>
              <a:t>Poissonmodell</a:t>
            </a:r>
            <a:r>
              <a:rPr lang="de-DE" sz="1900" dirty="0"/>
              <a:t>, Negativem Binomialmodell, Zero-</a:t>
            </a:r>
            <a:r>
              <a:rPr lang="de-DE" sz="1900" dirty="0" err="1"/>
              <a:t>Inflated</a:t>
            </a:r>
            <a:r>
              <a:rPr lang="de-DE" sz="1900" dirty="0"/>
              <a:t> </a:t>
            </a:r>
            <a:r>
              <a:rPr lang="de-DE" sz="1900" dirty="0" err="1"/>
              <a:t>Poissonmodell</a:t>
            </a:r>
            <a:r>
              <a:rPr lang="de-DE" sz="1900" dirty="0"/>
              <a:t> (ZIP) und Zero-</a:t>
            </a:r>
            <a:r>
              <a:rPr lang="de-DE" sz="1900" dirty="0" err="1"/>
              <a:t>Inflated</a:t>
            </a:r>
            <a:r>
              <a:rPr lang="de-DE" sz="1900" dirty="0"/>
              <a:t> Negative Binomialmodell (ZINB)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1900" dirty="0"/>
              <a:t>Anwendung der Modelle auf die erwähnten klinischen Daten über Kinder mit EP </a:t>
            </a:r>
            <a:r>
              <a:rPr lang="de-DE" sz="1900" dirty="0" err="1"/>
              <a:t>Disorder</a:t>
            </a:r>
            <a:endParaRPr lang="de-DE" sz="1900" dirty="0"/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1900" dirty="0"/>
              <a:t>Wahl des optimalen Modells (hier: ZIP Modell) basierend auf den Daten</a:t>
            </a: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endParaRPr lang="de-DE" sz="2000" dirty="0">
              <a:sym typeface="Wingdings" panose="05000000000000000000" pitchFamily="2" charset="2"/>
            </a:endParaRP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D6AD46C-34CE-4943-BCC7-E4D1BD87C5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061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Agenda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064935-A132-4D18-8E39-B7BD28300C61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6</a:t>
            </a:fld>
            <a:endParaRPr lang="de-DE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6799"/>
              </p:ext>
            </p:extLst>
          </p:nvPr>
        </p:nvGraphicFramePr>
        <p:xfrm>
          <a:off x="419894" y="1676400"/>
          <a:ext cx="8304212" cy="2325689"/>
        </p:xfrm>
        <a:graphic>
          <a:graphicData uri="http://schemas.openxmlformats.org/drawingml/2006/table">
            <a:tbl>
              <a:tblPr/>
              <a:tblGrid>
                <a:gridCol w="55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1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Problemstellung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Zugrundeliegende Daten &amp; klinische Variablen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Analysephasen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&amp;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Resultate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Fragen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kritische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Anmerkungen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zum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Paper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Conclusio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48A5EC7A-91AA-4B68-B80B-CE4B9769944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639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6BC5357-145A-4012-9840-4CF49EAAD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65"/>
          <a:stretch/>
        </p:blipFill>
        <p:spPr>
          <a:xfrm>
            <a:off x="8059" y="1143000"/>
            <a:ext cx="9135942" cy="5464197"/>
          </a:xfrm>
          <a:prstGeom prst="rect">
            <a:avLst/>
          </a:prstGeom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2 – Zugrundeliegende Daten &amp; Klinische Variablen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Studienpopulation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12913" y="1477402"/>
            <a:ext cx="8658132" cy="3299871"/>
          </a:xfrm>
          <a:prstGeom prst="rect">
            <a:avLst/>
          </a:prstGeom>
          <a:solidFill>
            <a:schemeClr val="bg1">
              <a:alpha val="76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2000" b="1" dirty="0">
                <a:solidFill>
                  <a:srgbClr val="C00000"/>
                </a:solidFill>
              </a:rPr>
              <a:t>       </a:t>
            </a:r>
            <a:r>
              <a:rPr lang="de-DE" sz="2000" b="1" u="sng" dirty="0">
                <a:solidFill>
                  <a:srgbClr val="C00000"/>
                </a:solidFill>
              </a:rPr>
              <a:t>Studie mit 286 Kindern</a:t>
            </a:r>
            <a:r>
              <a:rPr lang="de-DE" sz="2000" b="1" dirty="0">
                <a:solidFill>
                  <a:srgbClr val="C00000"/>
                </a:solidFill>
              </a:rPr>
              <a:t>:</a:t>
            </a:r>
            <a:r>
              <a:rPr lang="de-DE" sz="2000" b="1" u="sng" dirty="0">
                <a:solidFill>
                  <a:srgbClr val="C00000"/>
                </a:solidFill>
              </a:rPr>
              <a:t> </a:t>
            </a:r>
            <a:r>
              <a:rPr lang="de-DE" sz="2000" b="1" dirty="0"/>
              <a:t> </a:t>
            </a:r>
            <a:endParaRPr lang="de-DE" sz="2000" u="sng" dirty="0"/>
          </a:p>
          <a:p>
            <a:pPr marL="744538" lvl="2" indent="-28575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1900" dirty="0"/>
              <a:t>Im Alter von 8 bis 18 Jahren</a:t>
            </a:r>
          </a:p>
          <a:p>
            <a:pPr marL="744538" lvl="2" indent="-28575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1900" dirty="0"/>
              <a:t>Zum Zeitpunkt ihres ambulanten </a:t>
            </a:r>
            <a:r>
              <a:rPr lang="de-DE" sz="1900" dirty="0" err="1"/>
              <a:t>Kardiologiebesuchs</a:t>
            </a:r>
            <a:endParaRPr lang="de-DE" sz="1900" dirty="0"/>
          </a:p>
          <a:p>
            <a:pPr marL="744538" lvl="2" indent="-28575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1900" dirty="0"/>
              <a:t>Diagnose: EP (</a:t>
            </a:r>
            <a:r>
              <a:rPr lang="de-DE" sz="1900" dirty="0" err="1"/>
              <a:t>Electropyhsiological</a:t>
            </a:r>
            <a:r>
              <a:rPr lang="de-DE" sz="1900" dirty="0"/>
              <a:t>) </a:t>
            </a:r>
            <a:r>
              <a:rPr lang="de-DE" sz="1900" dirty="0" err="1"/>
              <a:t>Disorder</a:t>
            </a:r>
            <a:r>
              <a:rPr lang="de-DE" sz="1900" dirty="0"/>
              <a:t> (bzgl. Herzrhythmus)</a:t>
            </a:r>
          </a:p>
          <a:p>
            <a:pPr marL="744538" lvl="2" indent="-28575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1900" dirty="0"/>
              <a:t>Katheter-Intervention / Herzschrittmacher</a:t>
            </a:r>
          </a:p>
          <a:p>
            <a:pPr marL="744538" lvl="2" indent="-28575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1900" dirty="0"/>
              <a:t>147 Männer und 139 Frauen</a:t>
            </a:r>
          </a:p>
          <a:p>
            <a:pPr marL="744538" lvl="2" indent="-28575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1900" dirty="0"/>
              <a:t>Genehmigung der Studie durch Cincinnati </a:t>
            </a:r>
            <a:r>
              <a:rPr lang="de-DE" sz="1900" dirty="0" err="1"/>
              <a:t>Children‘s</a:t>
            </a:r>
            <a:r>
              <a:rPr lang="de-DE" sz="1900" dirty="0"/>
              <a:t> Hospital Medical Center</a:t>
            </a: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endParaRPr lang="de-DE" sz="2000" dirty="0">
              <a:sym typeface="Wingdings" panose="05000000000000000000" pitchFamily="2" charset="2"/>
            </a:endParaRP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D6AD46C-34CE-4943-BCC7-E4D1BD87C5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45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0AEEAEEA-75D4-49FC-A97D-AF6B093D21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65"/>
          <a:stretch/>
        </p:blipFill>
        <p:spPr>
          <a:xfrm>
            <a:off x="8059" y="1143000"/>
            <a:ext cx="9135942" cy="5464197"/>
          </a:xfrm>
          <a:prstGeom prst="rect">
            <a:avLst/>
          </a:prstGeom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2 – Zugrundeliegende Daten &amp; Klinische Variablen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Klinische Variablen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D6AD46C-34CE-4943-BCC7-E4D1BD87C5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CC7046-595D-4A56-ACB9-B47A989D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13" y="1477403"/>
            <a:ext cx="8658132" cy="4008998"/>
          </a:xfrm>
          <a:prstGeom prst="rect">
            <a:avLst/>
          </a:prstGeom>
          <a:solidFill>
            <a:schemeClr val="bg1">
              <a:alpha val="76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1588" lvl="1" defTabSz="900113">
              <a:spcBef>
                <a:spcPts val="1000"/>
              </a:spcBef>
              <a:buClr>
                <a:schemeClr val="tx1"/>
              </a:buClr>
              <a:buSzPct val="140000"/>
            </a:pPr>
            <a:r>
              <a:rPr lang="de-DE" sz="2000" b="1" u="sng" dirty="0">
                <a:solidFill>
                  <a:srgbClr val="C00000"/>
                </a:solidFill>
              </a:rPr>
              <a:t>4 klinische Variablen zur Modellierung der Count-Daten</a:t>
            </a:r>
            <a:r>
              <a:rPr lang="de-DE" sz="2000" b="1" dirty="0">
                <a:solidFill>
                  <a:srgbClr val="C00000"/>
                </a:solidFill>
              </a:rPr>
              <a:t>:</a:t>
            </a:r>
            <a:r>
              <a:rPr lang="de-DE" sz="2000" b="1" u="sng" dirty="0">
                <a:solidFill>
                  <a:srgbClr val="C00000"/>
                </a:solidFill>
              </a:rPr>
              <a:t> </a:t>
            </a:r>
            <a:r>
              <a:rPr lang="de-DE" sz="2000" b="1" dirty="0"/>
              <a:t> </a:t>
            </a:r>
            <a:endParaRPr lang="de-DE" sz="2000" b="1" u="sng" dirty="0">
              <a:solidFill>
                <a:srgbClr val="C00000"/>
              </a:solidFill>
            </a:endParaRP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>
                <a:solidFill>
                  <a:srgbClr val="333399"/>
                </a:solidFill>
              </a:rPr>
              <a:t>Herzbedingter Krankenhausaufenthalt:  </a:t>
            </a:r>
            <a:endParaRPr lang="de-DE" sz="2000" dirty="0">
              <a:solidFill>
                <a:srgbClr val="333399"/>
              </a:solidFill>
            </a:endParaRPr>
          </a:p>
          <a:p>
            <a:pPr marL="744538" lvl="2" indent="-28575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1900" dirty="0"/>
              <a:t>Binäre Variable: Besuche pro Jahr –  max. 2 oder mehr als 2 </a:t>
            </a: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>
                <a:solidFill>
                  <a:srgbClr val="333399"/>
                </a:solidFill>
                <a:sym typeface="Wingdings" panose="05000000000000000000" pitchFamily="2" charset="2"/>
              </a:rPr>
              <a:t>Herzblock (= deutlich verlangsamter Herzschlag)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2000" dirty="0"/>
              <a:t>Binäre Variable:  Vorhandensein eines Herzblocks –  Ja oder Nein</a:t>
            </a: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>
                <a:solidFill>
                  <a:srgbClr val="333399"/>
                </a:solidFill>
                <a:sym typeface="Wingdings" panose="05000000000000000000" pitchFamily="2" charset="2"/>
              </a:rPr>
              <a:t>Frühgeburt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2000" dirty="0"/>
              <a:t>Binäre Variable: vor 37. Schwangerschaftswoche geboren – Ja oder Nein</a:t>
            </a: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>
                <a:solidFill>
                  <a:srgbClr val="333399"/>
                </a:solidFill>
                <a:sym typeface="Wingdings" panose="05000000000000000000" pitchFamily="2" charset="2"/>
              </a:rPr>
              <a:t>Zeit seit letztem Krankenhausaufenthalt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r>
              <a:rPr lang="de-DE" sz="2000" dirty="0"/>
              <a:t>Stetige Variable: Monate seit dem letzten KH-Aufenthalt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Courier New" panose="02070309020205020404" pitchFamily="49" charset="0"/>
              <a:buChar char="o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67316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Agenda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064935-A132-4D18-8E39-B7BD28300C61}" type="datetime1">
              <a:rPr lang="de-DE" smtClean="0"/>
              <a:pPr/>
              <a:t>24.01.2019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538403"/>
              </p:ext>
            </p:extLst>
          </p:nvPr>
        </p:nvGraphicFramePr>
        <p:xfrm>
          <a:off x="419894" y="1676400"/>
          <a:ext cx="8304212" cy="2325689"/>
        </p:xfrm>
        <a:graphic>
          <a:graphicData uri="http://schemas.openxmlformats.org/drawingml/2006/table">
            <a:tbl>
              <a:tblPr/>
              <a:tblGrid>
                <a:gridCol w="55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1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Problemstellung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Zugrundeliegende Daten &amp; klinische Variablen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Analysephasen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&amp;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Resultate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Fragen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/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kritische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Anmerkungen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zum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Paper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Conclusio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0169B5C-84C3-4F93-B80A-9C6F88B713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UK Biostatistik – Cordula Eggerth, Viktoria Kittler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639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arissa-Design">
  <a:themeElements>
    <a:clrScheme name="SOPS MASTER FARBEN">
      <a:dk1>
        <a:srgbClr val="044C90"/>
      </a:dk1>
      <a:lt1>
        <a:sysClr val="window" lastClr="FFFFFF"/>
      </a:lt1>
      <a:dk2>
        <a:srgbClr val="044C90"/>
      </a:dk2>
      <a:lt2>
        <a:srgbClr val="7F7F7F"/>
      </a:lt2>
      <a:accent1>
        <a:srgbClr val="3F6EA7"/>
      </a:accent1>
      <a:accent2>
        <a:srgbClr val="699CD9"/>
      </a:accent2>
      <a:accent3>
        <a:srgbClr val="FFFFFF"/>
      </a:accent3>
      <a:accent4>
        <a:srgbClr val="044C90"/>
      </a:accent4>
      <a:accent5>
        <a:srgbClr val="BFBFBF"/>
      </a:accent5>
      <a:accent6>
        <a:srgbClr val="BFBFBF"/>
      </a:accent6>
      <a:hlink>
        <a:srgbClr val="548DD4"/>
      </a:hlink>
      <a:folHlink>
        <a:srgbClr val="BFBFB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2226</Words>
  <Application>Microsoft Office PowerPoint</Application>
  <PresentationFormat>Bildschirmpräsentation (4:3)</PresentationFormat>
  <Paragraphs>405</Paragraphs>
  <Slides>35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4" baseType="lpstr">
      <vt:lpstr>Arial</vt:lpstr>
      <vt:lpstr>Calibri</vt:lpstr>
      <vt:lpstr>Cambria Math</vt:lpstr>
      <vt:lpstr>Courier New</vt:lpstr>
      <vt:lpstr>Symbol</vt:lpstr>
      <vt:lpstr>Tahoma</vt:lpstr>
      <vt:lpstr>Wingdings</vt:lpstr>
      <vt:lpstr>ヒラギノ角ゴ Pro W3</vt:lpstr>
      <vt:lpstr>Larissa-Design</vt:lpstr>
      <vt:lpstr>Finding the right distribution for highly skewed zero-inflated clinical data</vt:lpstr>
      <vt:lpstr>Agenda</vt:lpstr>
      <vt:lpstr>Agenda</vt:lpstr>
      <vt:lpstr>Probleme bei Studien</vt:lpstr>
      <vt:lpstr>Umgang mit solchen Situationen</vt:lpstr>
      <vt:lpstr>Agenda</vt:lpstr>
      <vt:lpstr>Studienpopulation</vt:lpstr>
      <vt:lpstr>Klinische Variablen</vt:lpstr>
      <vt:lpstr>Agenda</vt:lpstr>
      <vt:lpstr>Überblick über die statistische Analyse</vt:lpstr>
      <vt:lpstr>1. Simulationsphase</vt:lpstr>
      <vt:lpstr>1. Simulationsphase</vt:lpstr>
      <vt:lpstr>1. Simulationsphase</vt:lpstr>
      <vt:lpstr>1. Simulationsphase</vt:lpstr>
      <vt:lpstr>1. Simulationsphase</vt:lpstr>
      <vt:lpstr>2. Modellierungsphase (Zusammenfassung)</vt:lpstr>
      <vt:lpstr>2. Modellierungsphase (Wahrscheinlichkeitsverteilungen) </vt:lpstr>
      <vt:lpstr>2. Modellierungsphase (Probability Density Functions)</vt:lpstr>
      <vt:lpstr>3. Anwendungsphase (Überblick)</vt:lpstr>
      <vt:lpstr>3. Anwendungsphase</vt:lpstr>
      <vt:lpstr>3. Anwendungsphase</vt:lpstr>
      <vt:lpstr>3. Anwendungsphase</vt:lpstr>
      <vt:lpstr>3. Anwendungsphase</vt:lpstr>
      <vt:lpstr>3. Anwendungsphase</vt:lpstr>
      <vt:lpstr>3. Anwendungsphase</vt:lpstr>
      <vt:lpstr>3. Anwendungsphase</vt:lpstr>
      <vt:lpstr>Agenda</vt:lpstr>
      <vt:lpstr>Fragen / Kritische Anmerkungen</vt:lpstr>
      <vt:lpstr>Fragen / Kritische Anmerkungen</vt:lpstr>
      <vt:lpstr>Fragen / Kritische Anmerkungen</vt:lpstr>
      <vt:lpstr>Fragen / Kritische Anmerkungen</vt:lpstr>
      <vt:lpstr>Agenda</vt:lpstr>
      <vt:lpstr>Conclusio</vt:lpstr>
      <vt:lpstr>Literaturverzeichnis</vt:lpstr>
      <vt:lpstr>PowerPoint-Präsentation</vt:lpstr>
    </vt:vector>
  </TitlesOfParts>
  <Company>TU Wien - Studentenversion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Erster Actiontitles sdgfsgh</dc:title>
  <dc:creator>Florian Klein</dc:creator>
  <cp:lastModifiedBy>Coala</cp:lastModifiedBy>
  <cp:revision>740</cp:revision>
  <dcterms:created xsi:type="dcterms:W3CDTF">2010-03-17T17:10:38Z</dcterms:created>
  <dcterms:modified xsi:type="dcterms:W3CDTF">2019-01-24T12:42:48Z</dcterms:modified>
</cp:coreProperties>
</file>