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5" r:id="rId3"/>
    <p:sldId id="359" r:id="rId4"/>
    <p:sldId id="364" r:id="rId5"/>
    <p:sldId id="374" r:id="rId6"/>
    <p:sldId id="367" r:id="rId7"/>
    <p:sldId id="365" r:id="rId8"/>
    <p:sldId id="375" r:id="rId9"/>
    <p:sldId id="376" r:id="rId10"/>
    <p:sldId id="377" r:id="rId11"/>
    <p:sldId id="378" r:id="rId12"/>
    <p:sldId id="379" r:id="rId13"/>
    <p:sldId id="360" r:id="rId14"/>
    <p:sldId id="369" r:id="rId15"/>
    <p:sldId id="361" r:id="rId16"/>
    <p:sldId id="370" r:id="rId17"/>
    <p:sldId id="371" r:id="rId18"/>
    <p:sldId id="372" r:id="rId19"/>
    <p:sldId id="362" r:id="rId20"/>
    <p:sldId id="373" r:id="rId21"/>
    <p:sldId id="380" r:id="rId22"/>
    <p:sldId id="381" r:id="rId23"/>
    <p:sldId id="382" r:id="rId24"/>
    <p:sldId id="383" r:id="rId25"/>
    <p:sldId id="363" r:id="rId26"/>
    <p:sldId id="323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FF"/>
    <a:srgbClr val="FFCC00"/>
    <a:srgbClr val="CC0000"/>
    <a:srgbClr val="E1CC00"/>
    <a:srgbClr val="422777"/>
    <a:srgbClr val="6600CC"/>
    <a:srgbClr val="BA75FF"/>
    <a:srgbClr val="FFF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4316" autoAdjust="0"/>
  </p:normalViewPr>
  <p:slideViewPr>
    <p:cSldViewPr snapToGrid="0" snapToObjects="1">
      <p:cViewPr varScale="1">
        <p:scale>
          <a:sx n="82" d="100"/>
          <a:sy n="82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1F68-1834-45DE-8A5C-67207C58AB3E}" type="datetimeFigureOut">
              <a:rPr lang="de-DE" smtClean="0"/>
              <a:pPr/>
              <a:t>23.11.2016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02D08-1799-4202-B6B7-798AB9DA6B13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484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5479F-922F-4BFD-B529-6E6681515A38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BEA4-1DA2-49F1-8D64-9A1F2FDCC34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FBEA4-1DA2-49F1-8D64-9A1F2FDCC3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650560" y="3248508"/>
            <a:ext cx="9021537" cy="110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-405229" y="1693958"/>
            <a:ext cx="9021537" cy="120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096000"/>
            <a:ext cx="2476500" cy="47625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algn="r"/>
            <a:fld id="{EBBC2B09-EC8D-49EA-BC93-2EB6B67BB6C3}" type="datetime1">
              <a:rPr lang="de-DE" smtClean="0"/>
              <a:pPr algn="r"/>
              <a:t>23.11.2016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1803680"/>
            <a:ext cx="9144000" cy="1454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b="1" dirty="0">
              <a:solidFill>
                <a:srgbClr val="FFFFFF"/>
              </a:solidFill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2" name="Titel 7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8229600" cy="1470025"/>
          </a:xfrm>
        </p:spPr>
        <p:txBody>
          <a:bodyPr anchor="ctr"/>
          <a:lstStyle>
            <a:lvl1pPr algn="ctr">
              <a:defRPr lang="en-US" b="0" cap="small" spc="300" baseline="0" dirty="0">
                <a:solidFill>
                  <a:srgbClr val="FFFFFF"/>
                </a:solidFill>
                <a:effectLst/>
              </a:defRPr>
            </a:lvl1pPr>
          </a:lstStyle>
          <a:p>
            <a:r>
              <a:rPr kumimoji="0" lang="de-DE" dirty="0"/>
              <a:t>Titelmasterformat durch Klicken bearbeiten</a:t>
            </a:r>
          </a:p>
        </p:txBody>
      </p:sp>
      <p:sp>
        <p:nvSpPr>
          <p:cNvPr id="2" name="AutoShape 2" descr="data:image/jpeg;base64,/9j/4AAQSkZJRgABAQAAAQABAAD/2wCEAAkGBhMGDxAQEBIQEhEUDRYQEBMQFhoQFxUWFRMhFBURFRIjJyYeFxkjGhIVHy8gJCcpLCwsFR4xNTAqNyYrLCkBCQoKDgwOGA8PGTIkHx41NS41LDQpLCosLCopNSktKi0tLjIsNC0tMCwsLCopLCosLSkpLCkpKSosKSksKSwsLP/AABEIALwAugMBIgACEQEDEQH/xAAcAAEAAgMBAQEAAAAAAAAAAAAAAgcEBggFAQP/xABGEAACAQECBwwGCAYBBQAAAAAAAQIDBBEFBgcSUXKRExQhMjVBUnN0obGyMTNhgbPCFRciNFRxotJCU4KSk9EWIyRDYmP/xAAbAQEAAgMBAQAAAAAAAAAAAAAAAQMEBgcFAv/EADoRAAIBAgIGBgYJBQAAAAAAAAABAgMRBDEFBhITIYEyQVFhkcE1QnFzscIVFiI0Y6Gi0eIUU4Lh8f/aAAwDAQACEQMRAD8A1urVcZSub4z5/aR3aXSltYrcaWs/EgeckrHa0lYnu0ulLaxu0ulLayAFkTZE92l0pbWN2l0pbWQAshZE92l0pbWN2l0pbWQAshZE92l0pbWN2l0pbWQAshZE92l0pbWN2l0pbWQAshZE92l0pbWN2l0pbWQAshZE92l0pbWN2l0pbWQAshZE92l0pbWN2l0pbWQAshZE92l0pbWN2l0pbWQAshZE92l0pbWN2l0pbWQAshZE92l0pbWRcrz4CbE2J1uNLWfiQJ1uNLWfiQIWRCyAAJJAAAAAAAAAAAAAAAAAAAAAAAAAAAAAAJ1uNLWfiQJ1uNLWfiQIWRCyAAJJN2xayaPGOywtCtCp5zks103K7Nk4+nOWg/fDWSt4Hs9Wu7Sp7nTc83c3G+7mvzncbnkx5Loa9T4jM7Hfk219nZk7uOzc0GppnGRx7oqf2du1rLK9uwoEAGMb8AD9rHY54QqQpU4uU5yUYxXO2CG1FXeSPzhB1GlFNtu5JcLb0Jc5tuCsl1swilKahQj/APV/a/PMV/fcWLifiRSxZgpNKdocft1Hw3X+mMNC9vpfcbMXxo9ppGP1mltOGFXBes+v2L9/Aq5ZGZXcNrjfz3Um/mNDw1g36HtNahnZ+51HDOuzb7ue7huOjSgcd+UrX178CKkFG1jJ0BpPE4ytONaV0lfJLrXYjw0WPRyOSqxjLfUVfFP1T51f0iuUdJ2P1dPq4+UilFSbuZGsGPxGDVN0JWve/BPK3aitfqYl+Lj/AIn+4fUxL8XH/E/3FoAu3UTVfrBpD+5+mP7FV2nI9KzwnPfUXmwcrtyavuV93GK5OkcJeordTPys5uKasVFqxter+Pr4yNR15Xta3BLO/YgACo2YAAAnW40tZ+JAnW40tZ+JAhZELIAAkkvDJjyXQ16nxGZ2O/Jtr7OzByY8l0Nep8Rmdjvyba+zszPU5HK63pSXvPmKBABhnVAWZkhwEnutsmuFPcaN/wCV85LaltKzL7xDsm88G2WN1zdLdH/W3K/vLKSvI1zWTEOlg9iPru3LN/tzPfK3xvyouyznQsSi3FuM60uFJp3NU4+h/m+D2c5tmO1veDcH2mpF3S3LMi16U5tQTX9xQJbVm1wR4Wr2i6WJ2q9ZXSdkuq+fE9a1Y12y2POnaa9//rNwWxXI8yrVdeTlJuUm725O9t6W+cgDGN8hSp0+hFL2Kx9R0nY/V0+rj5TmxHSdj9XT6uPlL6ObNP1s6NHn5GmZWbbUsVmoOlUnTbtFzdOTg2sx8DaKu/5BafxNo/yz/wBllZYvutn7T8jKlPip0mehq9ShLAxcop8X1d5nvD1pkrnaLQ01c76s/wDZgAFZsUYRh0VYAAH0AAATrcaWs/EgTrcaWs/EgQsiFkAASSXhkx5Loa9T4jM7Hfk219nZg5MeS6GvU+IzOx35NtfZ2Znqcjldb0pL3nzFAgAwzqgOhsVpqpYbI16N60/Ijnku7JlhFW7B1ON/2qUpUpLRw50f0yRdRf2jVNaablhoTXU/ijJyh2V2vBlpS9MYKp7oTUn3JlEHS1ooK0wlCSvjKLjJaU1c1sZzvhvBcsC2mrQl6adRxT0r0xl700/eKy43KNVcQnTqUHmntePB/BeJggApNyPqOk7H6un1cfKc2I6Tsfq6fVx8pfRzZpetnRo8/I0XLF91s/afkZUpbWWL7rZ+0/IypT4qdJnqaufcI+1/EAArNgAAAAAAJ1uNLWfiQJ1uNLWfiQIWRCyAAJJLwyY8l0Nep8Rmdjvyba+zswcmPJdDXqfEZnY78m2vs7Mz1ORyut6Ul7z5igQAYZ1QG65LMPfRlrdCbuhXSir+apG/M23te9GlEoTdNpp3NNNNczXCmSnZ3MbGYaOKoSoy9Zf8fJnTBXOVrFzd4QttNfaglTrXdC/7M/c3d/V7DZsScY1jJZIzbW6w/wCnWXo+0lxrtDXDt0Ht2qzRtsJ06iUoTi4yT501c0ZbSnE5dh6tXRuLvJcYOzXauv8A1yZzUD18acASxctU6Mr82/OpS6UG/sv8+Z+1M8gwzq1KrGrBVIO6fE+o6Tsfq6fVx8pzYjpOx+rp9XHyl9HNmn62dGjz8jV8o+L1bGKhRhZ4qUo1s6V8lDgzWvS/ayv/AKr7f/Kh/kh/su4FkqSk7nhYPTmIwdJUqaVl2p9fMojCOT+2YKpTrVacVCEc6TU4u5flf7TXC+8fOTLX1HzIoRmPOOzKyN10JpCrjqMp1Urp24exd4AB8HuAAAE63GlrPxIE63GlrPxIELIhZAAEkl4ZMeS6GvU+IzOx35NtfZ2YOTHkuhr1PiMzsd+TbX2dmZ6nI5XW9KS958xQIAMM6oAAAbFiLjH/AMctcZSd1KpdTraM1vgn+cXw/leXvGWck1wpq9HMxdWTLGH6YsapSd9WhdTelw/glsTj/SX0ZWdjS9Z8BeKxUFlwfk/LwJZSsXfpqyOpBX1aCdSN3pcf447Ff7ikzplq85/xvwT9CW6vRSugp51PVms6K9193uFaNnc+tV8a5RlhpdXFezrXjx5s8dHSdj9XT6uPlObEdJ2P1dPq4+UUc2fOtnRo8/I8HHjGmeKtGnUhCM3OrmNSbV32W7+D8jTPrkrfh6P90j18sX3Wz9p+RlSkVJNSdmWaE0ZhcRhI1KsLu748e32m7YayoVcNWerZ5UKcVUhmuSlJtcN962GkgFTbbuzZ8NhKOFi40Y2T4gAEGSAAATrcaWs/EgTrcaWs/EgQsiFkAASSXhkx5Loa9T4jM7Hfk219nZg5MeS6GvU+IzOx35NtfZ2Znqcjldb0pL3nzFAgAwzqgAAANtyYYTdgwjCH8NaMqUvzuzovbG73mpHt4kxc8I2O78RF7OF9yJTs0YWkIRqYWrGWWy/gX+VJlhsqp2qhUSV87O0/bmT4O6RbZVOWSadeyx51Rm9s0l4Myq3ROfautrHxt2P4FeI6Tsfq6fVx8pzYjpOx+rp9XHyldHNnta2dGjz8jRcsX3Wz9p+RlSltZYvutn7T8jKlPip0mepq59wj7X8QACs2AAAAAAAnW40tZ+JAnW40tZ+JAhZELIAAkkvDJjyXQ16nxGZ2O/Jtr7OzByY8l0Nep8Rnv4WwbHDFCrQm5RjUg4NxuvSei/gM214W7jlGKmqekpzlkpt+EjnAFu/U9Zv51o/R+0fU9Zv51o/R+0x91I3b6yYHtfgyogZeF7GsH2itSi240604Jv0tRlcm9hs+ImJNLGunWnUqVIOE4xWZm8N6v4b0ytK7sj1q+MpUKO/m/s8PzyNNLFyWYqTnVVtqxcacYvcL/wCOTVzmloSv4dL9htWCcmdiwY1JwlWkuG+s85X6iujtTNqSzeBegvhSd7s0/SusUa1J0cOn9rg2+zuXf3+B9KOyk4T+kcI1UnfGko0Y/wBPDL9UpbC0cdMaI4sWaUr1u0040I6ZdJroxvvfuXOUPObqNybbbbbb9Lb4W2K0uo+9V8FLaliZLhkvN+XifEdJ2P1dPq4+U5sR0nY/V0+rj5SKObLNbOjR5+RouWL7rZ+0/IypToDGfFenjVThTqznBQqZ6dO6++6653p6TXPqes3860fo/aJ05OTaPjQ+mcLhcKqVVu6b6u0qIFsWrJHZrPTnNVrQ3GEpLicyv6JU5VKLjmbRgtI0MapOi+j3WzAAPkzwAACdbjS1n4kCdbjS1n4kCFkQsgACSS78mUrsF0Nep8Rm1ZyOZgXqtZWsahidWd/WnV3ttpt22e3/ACOmc5DORzMCd/3FH1S/G/T/ACPSxl++2vtVTzssLI5JRo2q9/8Amh5GVWCmL2Xc2TG4D+qwv9NtWy42vlbqv5nSVowhSsivqVKcFpnJRXeajh/KnZ8HJxs//cVPQrr4017XLn920psFjrSeR42H1XoU5Xqzcu7Jeb/NGbhfDFXDlV1q8nKb4NCiuaMVzIwgCk2mEIwioxVkuo+o6SscludPq4+U5sBZCeyePpbRX0ioLb2dm/VfO3euw6ZzkM5HMwLN/wBx4f1S/G/T/I6QwjK+hW6mflZzeAVTntHuaJ0V9HKa29rat1Wyv3sAA+D2gAACdbjS1n4kCdbjS1n4kCFkQsgACSQAAAAAAAAAAAAAAAAAAAAAAAAAAAAACdbjS1n4kDO3oql7bfC34n3eMdMu4r3iKlVijABn7xjpl3DeMdMu4byI3sTABn7xjpl3DeMdMu4byI3sTABn7xjpl3DeMdMu4byI3sTABn7xjpl3DeMdMu4byI3sTABn7xjpl3DeMdMu4byI3sTABn7xjpl3DeMdMu4byI3sTABn7xjpl3DeMdMu4byI3sTABn7xjpl3DeMdMu4byI3sTABn7xjpl3DeMdMu4byI3sTABn7xjpl3DeMdMu4byI3sTABn7xjpl3GJUp5ra0No+lNPI+ozUsj/2Q=="/>
          <p:cNvSpPr>
            <a:spLocks noChangeAspect="1" noChangeArrowheads="1"/>
          </p:cNvSpPr>
          <p:nvPr userDrawn="1"/>
        </p:nvSpPr>
        <p:spPr bwMode="auto">
          <a:xfrm>
            <a:off x="63500" y="-866775"/>
            <a:ext cx="17716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" name="AutoShape 4" descr="data:image/jpeg;base64,/9j/4AAQSkZJRgABAQAAAQABAAD/2wCEAAkGBhMGDxAQEBIQEhEUDRYQEBMQFhoQFxUWFRMhFBURFRIjJyYeFxkjGhIVHy8gJCcpLCwsFR4xNTAqNyYrLCkBCQoKDgwOGA8PGTIkHx41NS41LDQpLCosLCopNSktKi0tLjIsNC0tMCwsLCopLCosLSkpLCkpKSosKSksKSwsLP/AABEIALwAugMBIgACEQEDEQH/xAAcAAEAAgMBAQEAAAAAAAAAAAAAAgcEBggFAQP/xABGEAACAQECBwwGCAYBBQAAAAAAAQIDBBEFBgcSUXKRExQhMjVBUnN0obGyMTNhgbPCFRciNFRxotJCU4KSk9EWIyRDYmP/xAAbAQEAAgMBAQAAAAAAAAAAAAAAAQMEBgcFAv/EADoRAAIBAgIGBgYJBQAAAAAAAAABAgMRBDEFBhITIYEyQVFhkcE1QnFzscIVFiI0Y6Gi0eIUU4Lh8f/aAAwDAQACEQMRAD8A1urVcZSub4z5/aR3aXSltYrcaWs/EgeckrHa0lYnu0ulLaxu0ulLayAFkTZE92l0pbWN2l0pbWQAshZE92l0pbWN2l0pbWQAshZE92l0pbWN2l0pbWQAshZE92l0pbWN2l0pbWQAshZE92l0pbWN2l0pbWQAshZE92l0pbWN2l0pbWQAshZE92l0pbWN2l0pbWQAshZE92l0pbWN2l0pbWQAshZE92l0pbWN2l0pbWQAshZE92l0pbWRcrz4CbE2J1uNLWfiQJ1uNLWfiQIWRCyAAJJAAAAAAAAAAAAAAAAAAAAAAAAAAAAAAJ1uNLWfiQJ1uNLWfiQIWRCyAAJJN2xayaPGOywtCtCp5zks103K7Nk4+nOWg/fDWSt4Hs9Wu7Sp7nTc83c3G+7mvzncbnkx5Loa9T4jM7Hfk219nZk7uOzc0GppnGRx7oqf2du1rLK9uwoEAGMb8AD9rHY54QqQpU4uU5yUYxXO2CG1FXeSPzhB1GlFNtu5JcLb0Jc5tuCsl1swilKahQj/APV/a/PMV/fcWLifiRSxZgpNKdocft1Hw3X+mMNC9vpfcbMXxo9ppGP1mltOGFXBes+v2L9/Aq5ZGZXcNrjfz3Um/mNDw1g36HtNahnZ+51HDOuzb7ue7huOjSgcd+UrX178CKkFG1jJ0BpPE4ytONaV0lfJLrXYjw0WPRyOSqxjLfUVfFP1T51f0iuUdJ2P1dPq4+UilFSbuZGsGPxGDVN0JWve/BPK3aitfqYl+Lj/AIn+4fUxL8XH/E/3FoAu3UTVfrBpD+5+mP7FV2nI9KzwnPfUXmwcrtyavuV93GK5OkcJeordTPys5uKasVFqxter+Pr4yNR15Xta3BLO/YgACo2YAAAnW40tZ+JAnW40tZ+JAhZELIAAkkvDJjyXQ16nxGZ2O/Jtr7OzByY8l0Nep8Rmdjvyba+zszPU5HK63pSXvPmKBABhnVAWZkhwEnutsmuFPcaN/wCV85LaltKzL7xDsm88G2WN1zdLdH/W3K/vLKSvI1zWTEOlg9iPru3LN/tzPfK3xvyouyznQsSi3FuM60uFJp3NU4+h/m+D2c5tmO1veDcH2mpF3S3LMi16U5tQTX9xQJbVm1wR4Wr2i6WJ2q9ZXSdkuq+fE9a1Y12y2POnaa9//rNwWxXI8yrVdeTlJuUm725O9t6W+cgDGN8hSp0+hFL2Kx9R0nY/V0+rj5TmxHSdj9XT6uPlL6ObNP1s6NHn5GmZWbbUsVmoOlUnTbtFzdOTg2sx8DaKu/5BafxNo/yz/wBllZYvutn7T8jKlPip0mehq9ShLAxcop8X1d5nvD1pkrnaLQ01c76s/wDZgAFZsUYRh0VYAAH0AAATrcaWs/EgTrcaWs/EgQsiFkAASSXhkx5Loa9T4jM7Hfk219nZg5MeS6GvU+IzOx35NtfZ2Znqcjldb0pL3nzFAgAwzqgOhsVpqpYbI16N60/Ijnku7JlhFW7B1ON/2qUpUpLRw50f0yRdRf2jVNaablhoTXU/ijJyh2V2vBlpS9MYKp7oTUn3JlEHS1ooK0wlCSvjKLjJaU1c1sZzvhvBcsC2mrQl6adRxT0r0xl700/eKy43KNVcQnTqUHmntePB/BeJggApNyPqOk7H6un1cfKc2I6Tsfq6fVx8pfRzZpetnRo8/I0XLF91s/afkZUpbWWL7rZ+0/IypT4qdJnqaufcI+1/EAArNgAAAAAAJ1uNLWfiQJ1uNLWfiQIWRCyAAJJLwyY8l0Nep8Rmdjvyba+zswcmPJdDXqfEZnY78m2vs7Mz1ORyut6Ul7z5igQAYZ1QG65LMPfRlrdCbuhXSir+apG/M23te9GlEoTdNpp3NNNNczXCmSnZ3MbGYaOKoSoy9Zf8fJnTBXOVrFzd4QttNfaglTrXdC/7M/c3d/V7DZsScY1jJZIzbW6w/wCnWXo+0lxrtDXDt0Ht2qzRtsJ06iUoTi4yT501c0ZbSnE5dh6tXRuLvJcYOzXauv8A1yZzUD18acASxctU6Mr82/OpS6UG/sv8+Z+1M8gwzq1KrGrBVIO6fE+o6Tsfq6fVx8pzYjpOx+rp9XHyl9HNmn62dGjz8jV8o+L1bGKhRhZ4qUo1s6V8lDgzWvS/ayv/AKr7f/Kh/kh/su4FkqSk7nhYPTmIwdJUqaVl2p9fMojCOT+2YKpTrVacVCEc6TU4u5flf7TXC+8fOTLX1HzIoRmPOOzKyN10JpCrjqMp1Urp24exd4AB8HuAAAE63GlrPxIE63GlrPxIELIhZAAEkl4ZMeS6GvU+IzOx35NtfZ2YOTHkuhr1PiMzsd+TbX2dmZ6nI5XW9KS958xQIAMM6oAAAbFiLjH/AMctcZSd1KpdTraM1vgn+cXw/leXvGWck1wpq9HMxdWTLGH6YsapSd9WhdTelw/glsTj/SX0ZWdjS9Z8BeKxUFlwfk/LwJZSsXfpqyOpBX1aCdSN3pcf447Ff7ikzplq85/xvwT9CW6vRSugp51PVms6K9193uFaNnc+tV8a5RlhpdXFezrXjx5s8dHSdj9XT6uPlObEdJ2P1dPq4+UUc2fOtnRo8/I8HHjGmeKtGnUhCM3OrmNSbV32W7+D8jTPrkrfh6P90j18sX3Wz9p+RlSkVJNSdmWaE0ZhcRhI1KsLu748e32m7YayoVcNWerZ5UKcVUhmuSlJtcN962GkgFTbbuzZ8NhKOFi40Y2T4gAEGSAAATrcaWs/EgTrcaWs/EgQsiFkAASSXhkx5Loa9T4jM7Hfk219nZg5MeS6GvU+IzOx35NtfZ2Znqcjldb0pL3nzFAgAwzqgAAANtyYYTdgwjCH8NaMqUvzuzovbG73mpHt4kxc8I2O78RF7OF9yJTs0YWkIRqYWrGWWy/gX+VJlhsqp2qhUSV87O0/bmT4O6RbZVOWSadeyx51Rm9s0l4Myq3ROfautrHxt2P4FeI6Tsfq6fVx8pzYjpOx+rp9XHyldHNnta2dGjz8jRcsX3Wz9p+RlSltZYvutn7T8jKlPip0mepq59wj7X8QACs2AAAAAAAnW40tZ+JAnW40tZ+JAhZELIAAkkvDJjyXQ16nxGZ2O/Jtr7OzByY8l0Nep8Rnv4WwbHDFCrQm5RjUg4NxuvSei/gM214W7jlGKmqekpzlkpt+EjnAFu/U9Zv51o/R+0fU9Zv51o/R+0x91I3b6yYHtfgyogZeF7GsH2itSi240604Jv0tRlcm9hs+ImJNLGunWnUqVIOE4xWZm8N6v4b0ytK7sj1q+MpUKO/m/s8PzyNNLFyWYqTnVVtqxcacYvcL/wCOTVzmloSv4dL9htWCcmdiwY1JwlWkuG+s85X6iujtTNqSzeBegvhSd7s0/SusUa1J0cOn9rg2+zuXf3+B9KOyk4T+kcI1UnfGko0Y/wBPDL9UpbC0cdMaI4sWaUr1u0040I6ZdJroxvvfuXOUPObqNybbbbbb9Lb4W2K0uo+9V8FLaliZLhkvN+XifEdJ2P1dPq4+U5sR0nY/V0+rj5SKObLNbOjR5+RouWL7rZ+0/IypToDGfFenjVThTqznBQqZ6dO6++6653p6TXPqes3860fo/aJ05OTaPjQ+mcLhcKqVVu6b6u0qIFsWrJHZrPTnNVrQ3GEpLicyv6JU5VKLjmbRgtI0MapOi+j3WzAAPkzwAACdbjS1n4kCdbjS1n4kCFkQsgACSS78mUrsF0Nep8Rm1ZyOZgXqtZWsahidWd/WnV3ttpt22e3/ACOmc5DORzMCd/3FH1S/G/T/ACPSxl++2vtVTzssLI5JRo2q9/8Amh5GVWCmL2Xc2TG4D+qwv9NtWy42vlbqv5nSVowhSsivqVKcFpnJRXeajh/KnZ8HJxs//cVPQrr4017XLn920psFjrSeR42H1XoU5Xqzcu7Jeb/NGbhfDFXDlV1q8nKb4NCiuaMVzIwgCk2mEIwioxVkuo+o6SscludPq4+U5sBZCeyePpbRX0ioLb2dm/VfO3euw6ZzkM5HMwLN/wBx4f1S/G/T/I6QwjK+hW6mflZzeAVTntHuaJ0V9HKa29rat1Wyv3sAA+D2gAACdbjS1n4kCdbjS1n4kCFkQsgACSQAAAAAAAAAAAAAAAAAAAAAAAAAAAAACdbjS1n4kDO3oql7bfC34n3eMdMu4r3iKlVijABn7xjpl3DeMdMu4byI3sTABn7xjpl3DeMdMu4byI3sTABn7xjpl3DeMdMu4byI3sTABn7xjpl3DeMdMu4byI3sTABn7xjpl3DeMdMu4byI3sTABn7xjpl3DeMdMu4byI3sTABn7xjpl3DeMdMu4byI3sTABn7xjpl3DeMdMu4byI3sTABn7xjpl3DeMdMu4byI3sTABn7xjpl3DeMdMu4byI3sTABn7xjpl3GJUp5ra0No+lNPI+ozUsj/2Q=="/>
          <p:cNvSpPr>
            <a:spLocks noChangeAspect="1" noChangeArrowheads="1"/>
          </p:cNvSpPr>
          <p:nvPr userDrawn="1"/>
        </p:nvSpPr>
        <p:spPr bwMode="auto">
          <a:xfrm>
            <a:off x="215900" y="-714375"/>
            <a:ext cx="17716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6335982" y="375247"/>
            <a:ext cx="2493818" cy="65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373A-5069-4881-8433-6133377BFAD6}" type="datetime1">
              <a:rPr lang="de-DE" smtClean="0"/>
              <a:pPr/>
              <a:t>23.11.2016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690"/>
            <a:ext cx="6781800" cy="365760"/>
          </a:xfrm>
        </p:spPr>
        <p:txBody>
          <a:bodyPr>
            <a:normAutofit/>
          </a:bodyPr>
          <a:lstStyle>
            <a:lvl1pPr marL="174625" indent="0">
              <a:buNone/>
              <a:defRPr sz="2000" b="1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Kapiteltitel durch Klicken bearbeiten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466264"/>
            <a:ext cx="9144000" cy="692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b="1" dirty="0">
              <a:solidFill>
                <a:srgbClr val="FFFFFF"/>
              </a:solidFill>
              <a:ea typeface="ヒラギノ角ゴ Pro W3" pitchFamily="-111" charset="-128"/>
              <a:cs typeface="ヒラギノ角ゴ Pro W3" pitchFamily="-111" charset="-128"/>
            </a:endParaRP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0" y="419339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 19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685800"/>
          </a:xfrm>
        </p:spPr>
        <p:txBody>
          <a:bodyPr>
            <a:noAutofit/>
          </a:bodyPr>
          <a:lstStyle>
            <a:lvl1pPr marL="174625" indent="0" algn="l">
              <a:defRPr sz="2000" b="1" cap="none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0" y="6583680"/>
            <a:ext cx="9144032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000" b="1" dirty="0">
              <a:solidFill>
                <a:schemeClr val="bg1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Datumsplatzhalter 3"/>
          <p:cNvSpPr>
            <a:spLocks noGrp="1"/>
          </p:cNvSpPr>
          <p:nvPr>
            <p:ph type="dt" sz="half" idx="12"/>
          </p:nvPr>
        </p:nvSpPr>
        <p:spPr>
          <a:xfrm>
            <a:off x="212912" y="6540375"/>
            <a:ext cx="21336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marL="1588"/>
            <a:fld id="{FB1B8355-D925-4A13-A12E-144EAF5B4164}" type="datetime1">
              <a:rPr lang="de-DE" smtClean="0"/>
              <a:pPr marL="1588"/>
              <a:t>23.11.2016</a:t>
            </a:fld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3124200" y="6540375"/>
            <a:ext cx="28956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6636123" y="6540375"/>
            <a:ext cx="23622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90C2F006-719D-4D35-BF8E-3DFC88DE5FD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80682" y="6113929"/>
            <a:ext cx="8001000" cy="228600"/>
          </a:xfrm>
        </p:spPr>
        <p:txBody>
          <a:bodyPr>
            <a:normAutofit/>
          </a:bodyPr>
          <a:lstStyle>
            <a:lvl1pPr marL="95250" indent="0">
              <a:buNone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de-DE"/>
              <a:t>Quelle: </a:t>
            </a:r>
            <a:endParaRPr lang="de-DE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7690"/>
            <a:ext cx="6781800" cy="365760"/>
          </a:xfrm>
        </p:spPr>
        <p:txBody>
          <a:bodyPr>
            <a:normAutofit/>
          </a:bodyPr>
          <a:lstStyle>
            <a:lvl1pPr marL="174625" indent="0">
              <a:buNone/>
              <a:defRPr sz="2000" b="1" cap="sm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Kapiteltitel durch Klicken bearbeiten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466264"/>
            <a:ext cx="9144000" cy="692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b="1" dirty="0">
              <a:solidFill>
                <a:srgbClr val="FFFFFF"/>
              </a:solidFill>
              <a:ea typeface="ヒラギノ角ゴ Pro W3" pitchFamily="-111" charset="-128"/>
              <a:cs typeface="ヒラギノ角ゴ Pro W3" pitchFamily="-111" charset="-128"/>
            </a:endParaRP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0" y="419339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 userDrawn="1"/>
        </p:nvSpPr>
        <p:spPr>
          <a:xfrm>
            <a:off x="0" y="6583680"/>
            <a:ext cx="9144032" cy="274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000" b="1" dirty="0">
              <a:solidFill>
                <a:schemeClr val="bg1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itel 19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685800"/>
          </a:xfrm>
        </p:spPr>
        <p:txBody>
          <a:bodyPr>
            <a:noAutofit/>
          </a:bodyPr>
          <a:lstStyle>
            <a:lvl1pPr marL="174625" indent="0" algn="l">
              <a:defRPr sz="2000" b="1" cap="none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8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80682" y="6113929"/>
            <a:ext cx="8001000" cy="228600"/>
          </a:xfrm>
        </p:spPr>
        <p:txBody>
          <a:bodyPr>
            <a:normAutofit/>
          </a:bodyPr>
          <a:lstStyle>
            <a:lvl1pPr marL="95250" indent="0">
              <a:buNone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de-DE"/>
              <a:t>Quelle: </a:t>
            </a:r>
            <a:endParaRPr lang="de-DE" dirty="0"/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12"/>
          </p:nvPr>
        </p:nvSpPr>
        <p:spPr>
          <a:xfrm>
            <a:off x="212912" y="6540375"/>
            <a:ext cx="21336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marL="1588"/>
            <a:fld id="{46A70230-C40E-4EA8-BB3F-C2C9854BBF01}" type="datetime1">
              <a:rPr lang="de-DE" smtClean="0"/>
              <a:pPr marL="1588"/>
              <a:t>23.11.2016</a:t>
            </a:fld>
            <a:endParaRPr lang="de-DE" dirty="0"/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3124200" y="6540375"/>
            <a:ext cx="28956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r>
              <a:rPr lang="de-DE" dirty="0"/>
              <a:t> 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6636123" y="6540375"/>
            <a:ext cx="2362200" cy="365125"/>
          </a:xfrm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90C2F006-719D-4D35-BF8E-3DFC88DE5FD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 engerückt l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AB01-D394-47D6-8C28-A2CFF9D9792F}" type="datetime1">
              <a:rPr lang="de-DE" smtClean="0"/>
              <a:pPr/>
              <a:t>23.11.2016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994B-2506-46A3-8DD9-47A095E31C75}" type="datetime1">
              <a:rPr lang="de-DE" smtClean="0"/>
              <a:pPr/>
              <a:t>23.11.2016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1D1-C27C-4408-A958-7B03424A24BC}" type="datetime1">
              <a:rPr lang="de-DE" smtClean="0"/>
              <a:pPr/>
              <a:t>23.11.2016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E500-9613-4E4F-8E45-335ADB491094}" type="datetime1">
              <a:rPr lang="de-DE" smtClean="0"/>
              <a:pPr/>
              <a:t>23.11.2016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15FE-2B4F-4CE7-990A-8839C410A8BE}" type="datetime1">
              <a:rPr lang="de-DE" smtClean="0"/>
              <a:pPr/>
              <a:t>23.11.2016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8" r="37662" b="54803"/>
          <a:stretch/>
        </p:blipFill>
        <p:spPr bwMode="auto">
          <a:xfrm>
            <a:off x="7873341" y="37426"/>
            <a:ext cx="1246909" cy="3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0538-0CD2-45B9-9197-9D70AE3BA20C}" type="datetime1">
              <a:rPr lang="de-DE" smtClean="0"/>
              <a:pPr/>
              <a:t>23.11.2016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Japanese</a:t>
            </a:r>
            <a:r>
              <a:rPr lang="de-DE" dirty="0"/>
              <a:t> </a:t>
            </a:r>
            <a:r>
              <a:rPr lang="de-DE" dirty="0" err="1"/>
              <a:t>facsimile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– Group D – 1610, Managing </a:t>
            </a:r>
            <a:r>
              <a:rPr lang="de-DE" dirty="0" err="1"/>
              <a:t>Globalization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F006-719D-4D35-BF8E-3DFC88DE5F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71" r:id="rId2"/>
    <p:sldLayoutId id="214748377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Anforderungsanalyse</a:t>
            </a:r>
            <a:endParaRPr lang="en-US" sz="5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54579" y="3692689"/>
            <a:ext cx="4713440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b="1" dirty="0"/>
              <a:t>Erwin Andre</a:t>
            </a:r>
          </a:p>
          <a:p>
            <a:pPr algn="ctr"/>
            <a:r>
              <a:rPr lang="de-AT" sz="2000" b="1" dirty="0"/>
              <a:t>Cordula Eggerth</a:t>
            </a:r>
          </a:p>
          <a:p>
            <a:pPr algn="ctr"/>
            <a:r>
              <a:rPr lang="de-AT" sz="2000" b="1" dirty="0"/>
              <a:t>Christina </a:t>
            </a:r>
            <a:r>
              <a:rPr lang="de-AT" sz="2000" b="1" dirty="0" err="1"/>
              <a:t>Pacher</a:t>
            </a:r>
            <a:endParaRPr lang="de-AT" sz="2000" b="1" dirty="0"/>
          </a:p>
          <a:p>
            <a:pPr algn="ctr"/>
            <a:r>
              <a:rPr lang="de-AT" sz="2000" b="1" dirty="0"/>
              <a:t>Martin Regenfelder</a:t>
            </a:r>
          </a:p>
          <a:p>
            <a:pPr algn="ctr"/>
            <a:endParaRPr lang="de-AT" sz="1050" dirty="0"/>
          </a:p>
          <a:p>
            <a:pPr algn="ctr"/>
            <a:endParaRPr lang="de-AT" sz="900" dirty="0"/>
          </a:p>
          <a:p>
            <a:pPr algn="ctr"/>
            <a:r>
              <a:rPr lang="de-AT" sz="2000" dirty="0"/>
              <a:t>UE Software Engineering </a:t>
            </a:r>
          </a:p>
          <a:p>
            <a:pPr algn="ctr"/>
            <a:r>
              <a:rPr lang="de-AT" sz="2000" dirty="0"/>
              <a:t>Gruppe 6 – Team 4</a:t>
            </a:r>
          </a:p>
          <a:p>
            <a:pPr algn="ctr"/>
            <a:r>
              <a:rPr lang="de-AT" sz="2000" dirty="0"/>
              <a:t>Dr. </a:t>
            </a:r>
            <a:r>
              <a:rPr lang="de-AT" sz="2000" dirty="0" err="1"/>
              <a:t>Vasko</a:t>
            </a:r>
            <a:endParaRPr lang="de-AT" sz="2000" dirty="0"/>
          </a:p>
          <a:p>
            <a:pPr algn="ctr"/>
            <a:r>
              <a:rPr lang="de-AT" sz="2000" dirty="0"/>
              <a:t>WS 2016/17</a:t>
            </a:r>
          </a:p>
          <a:p>
            <a:pPr algn="ctr"/>
            <a:endParaRPr lang="de-AT" sz="2000" dirty="0"/>
          </a:p>
        </p:txBody>
      </p:sp>
      <p:pic>
        <p:nvPicPr>
          <p:cNvPr id="1026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64" y="3622700"/>
            <a:ext cx="3086222" cy="16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1.2 Funktionalität &amp; Bedienoberfläche – Sicht des Users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8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8" y="1229528"/>
            <a:ext cx="7566083" cy="52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5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1.2 Funktionalität &amp; Bedienoberfläche – Sicht des Forschers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8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0" y="1209675"/>
            <a:ext cx="7633910" cy="5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5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1.2 Funktionalität &amp; Bedienoberfläche – Sicht des Admin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8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80" y="1222847"/>
            <a:ext cx="7508233" cy="529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5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5281"/>
              </p:ext>
            </p:extLst>
          </p:nvPr>
        </p:nvGraphicFramePr>
        <p:xfrm>
          <a:off x="419894" y="1676400"/>
          <a:ext cx="8304212" cy="3262314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Funktionale 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1.1 Analogien, Befragung von Endnutzern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1.2 Funktionalität &amp; Bedienoberfläche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Überarbeitung des Use-Case-Diagramms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Beispielhafte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Use-Case-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Beschreibungen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Nicht-funktionale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Erstentwurf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Klassendiagramms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0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</a:t>
            </a:r>
            <a:r>
              <a:rPr lang="de-DE"/>
              <a:t> </a:t>
            </a:r>
            <a:r>
              <a:rPr lang="de-DE" dirty="0"/>
              <a:t>– Überarbeitung des Use-Case-Diagramms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Use-Case-Diagramm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8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UseCases2_uBUY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 bwMode="auto">
          <a:xfrm>
            <a:off x="-72152" y="1074761"/>
            <a:ext cx="8943671" cy="549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5773004" y="1143000"/>
            <a:ext cx="34903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b="1" i="1" dirty="0"/>
              <a:t>Vorläufige Arbeitszuteilung:</a:t>
            </a:r>
            <a:r>
              <a:rPr lang="de-AT" sz="1600" b="1" dirty="0"/>
              <a:t>  </a:t>
            </a:r>
          </a:p>
          <a:p>
            <a:pPr lvl="2"/>
            <a:r>
              <a:rPr lang="de-AT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Erwin: blau </a:t>
            </a:r>
          </a:p>
          <a:p>
            <a:pPr lvl="2"/>
            <a:r>
              <a:rPr lang="de-AT" sz="1600" b="1" dirty="0">
                <a:solidFill>
                  <a:srgbClr val="FF6600"/>
                </a:solidFill>
              </a:rPr>
              <a:t>  Cordula: orange </a:t>
            </a:r>
          </a:p>
          <a:p>
            <a:pPr lvl="2"/>
            <a:r>
              <a:rPr lang="de-AT" sz="1600" b="1" dirty="0">
                <a:solidFill>
                  <a:srgbClr val="FFC000"/>
                </a:solidFill>
              </a:rPr>
              <a:t>  Christina: gelb </a:t>
            </a:r>
          </a:p>
          <a:p>
            <a:pPr lvl="2"/>
            <a:r>
              <a:rPr lang="de-AT" sz="1600" b="1" dirty="0">
                <a:solidFill>
                  <a:srgbClr val="00B050"/>
                </a:solidFill>
              </a:rPr>
              <a:t>  Martin: grün </a:t>
            </a:r>
          </a:p>
        </p:txBody>
      </p:sp>
    </p:spTree>
    <p:extLst>
      <p:ext uri="{BB962C8B-B14F-4D97-AF65-F5344CB8AC3E}">
        <p14:creationId xmlns:p14="http://schemas.microsoft.com/office/powerpoint/2010/main" val="13664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418"/>
              </p:ext>
            </p:extLst>
          </p:nvPr>
        </p:nvGraphicFramePr>
        <p:xfrm>
          <a:off x="419894" y="1676400"/>
          <a:ext cx="8304212" cy="3262314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Funktionale 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1.1 Analogien, Befragung von Endnutzern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1.2 Funktionalität &amp; Bedienoberfläche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Überarbeitung des Use-Case-Diagramms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Beispielhafte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Use-Case-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Beschreibungen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Nicht-funktionale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Erstentwurf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Klassendiagramms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0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Beispielhafte Use-Case-Beschreibungen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Use-Case „</a:t>
            </a:r>
            <a:r>
              <a:rPr lang="de-DE" sz="2400" dirty="0">
                <a:solidFill>
                  <a:srgbClr val="FFFF00"/>
                </a:solidFill>
              </a:rPr>
              <a:t>Produktgruppe anlegen</a:t>
            </a:r>
            <a:r>
              <a:rPr lang="de-DE" sz="2400" dirty="0"/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8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59527"/>
              </p:ext>
            </p:extLst>
          </p:nvPr>
        </p:nvGraphicFramePr>
        <p:xfrm>
          <a:off x="491321" y="1278574"/>
          <a:ext cx="8078289" cy="5206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19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 dirty="0" err="1">
                          <a:effectLst/>
                        </a:rPr>
                        <a:t>Ziel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Anlegen einer neuen Produktgruppe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59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Kurzbeschreibung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 dirty="0">
                          <a:effectLst/>
                        </a:rPr>
                        <a:t>Der Admin kann auf Anregung eines User oder nach eigener Entscheidung neue Produktgruppe anlegen</a:t>
                      </a:r>
                    </a:p>
                    <a:p>
                      <a:pPr marL="342900" lvl="0" indent="-342900">
                        <a:spcAft>
                          <a:spcPts val="300"/>
                        </a:spcAft>
                        <a:buFont typeface="Wingdings"/>
                        <a:buChar char=""/>
                        <a:tabLst>
                          <a:tab pos="273685" algn="l"/>
                        </a:tabLst>
                      </a:pPr>
                      <a:r>
                        <a:rPr lang="de-AT" sz="1600" kern="50" dirty="0">
                          <a:effectLst/>
                        </a:rPr>
                        <a:t>Sekundär;</a:t>
                      </a:r>
                      <a:r>
                        <a:rPr lang="de-AT" sz="1600" kern="50" baseline="0" dirty="0">
                          <a:effectLst/>
                        </a:rPr>
                        <a:t> </a:t>
                      </a:r>
                      <a:r>
                        <a:rPr lang="de-AT" sz="1600" kern="50" dirty="0" err="1">
                          <a:effectLst/>
                        </a:rPr>
                        <a:t>extends</a:t>
                      </a:r>
                      <a:r>
                        <a:rPr lang="de-AT" sz="1600" kern="50" dirty="0">
                          <a:effectLst/>
                        </a:rPr>
                        <a:t> Produkt-Management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Liberation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96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 dirty="0" err="1">
                          <a:effectLst/>
                        </a:rPr>
                        <a:t>Vorbedingung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Vorschlag von User oder Eigeninitiative des Admins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Nachbedingung bei Erfolg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neue Produktgruppe wurde angelegt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96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Fehlersituationen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Produktgruppenanlegung schlägt fehl oder wird vergessen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96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Nachzustand im Fehlerfall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Produktgruppe nicht angelegt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03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Akteure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Admin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22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Trigger: Auslösendes Ereignis (außer Benutzereingaben)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Vorschlag von User an Admin oder Eigeninitiative des Admins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03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Basisablauf (Standardablauf) als Folge von Aktionen: 1., 2., 3., ...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 marL="342900" lvl="0" indent="-342900" rtl="0"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73685" algn="l"/>
                          <a:tab pos="-228600" algn="l"/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Admin möchte eine neue Produktgruppe anlegen</a:t>
                      </a:r>
                    </a:p>
                    <a:p>
                      <a:pPr marL="342900" lvl="0" indent="-342900"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73685" algn="l"/>
                          <a:tab pos="-228600" algn="l"/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Admin erstellt eine neue Produktgruppe</a:t>
                      </a:r>
                      <a:endParaRPr lang="de-AT" sz="1600" kern="50">
                        <a:effectLst/>
                        <a:latin typeface="Liberation Sans"/>
                        <a:ea typeface="DejaVu Sans"/>
                        <a:cs typeface="Liberation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96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Alternativabläufe #1, #2, ..., als Folgen von Aktionen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6270" marR="66270" marT="0" marB="0" anchor="ctr"/>
                </a:tc>
                <a:tc>
                  <a:txBody>
                    <a:bodyPr/>
                    <a:lstStyle/>
                    <a:p>
                      <a:pPr marL="342900" lvl="0" indent="-342900" rtl="0"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73685" algn="l"/>
                          <a:tab pos="-228600" algn="l"/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Admin</a:t>
                      </a:r>
                      <a:r>
                        <a:rPr lang="de-AT" sz="1600" kern="50" baseline="0">
                          <a:effectLst/>
                        </a:rPr>
                        <a:t> erhält Vorschlag von User</a:t>
                      </a:r>
                      <a:endParaRPr lang="de-AT" sz="1600" kern="5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73685" algn="l"/>
                          <a:tab pos="-228600" algn="l"/>
                          <a:tab pos="273685" algn="l"/>
                        </a:tabLst>
                      </a:pPr>
                      <a:r>
                        <a:rPr lang="de-AT" sz="1600" kern="50" dirty="0">
                          <a:effectLst/>
                        </a:rPr>
                        <a:t>Admin legt neue Produktgruppe an</a:t>
                      </a:r>
                      <a:endParaRPr lang="de-AT" sz="1600" kern="50" dirty="0">
                        <a:effectLst/>
                        <a:latin typeface="Liberation Sans"/>
                        <a:ea typeface="DejaVu Sans"/>
                        <a:cs typeface="Liberation Sans"/>
                      </a:endParaRPr>
                    </a:p>
                  </a:txBody>
                  <a:tcPr marL="66270" marR="6627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Beispielhafte Use-Case-Beschreibungen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Use-Case „</a:t>
            </a:r>
            <a:r>
              <a:rPr lang="de-DE" sz="2400" dirty="0">
                <a:solidFill>
                  <a:srgbClr val="FFFF00"/>
                </a:solidFill>
              </a:rPr>
              <a:t>Auktionskatalog ansehen</a:t>
            </a:r>
            <a:r>
              <a:rPr lang="de-DE" sz="2400" dirty="0"/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8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95822"/>
              </p:ext>
            </p:extLst>
          </p:nvPr>
        </p:nvGraphicFramePr>
        <p:xfrm>
          <a:off x="300249" y="1310187"/>
          <a:ext cx="8475260" cy="5104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46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 dirty="0" err="1">
                          <a:effectLst/>
                        </a:rPr>
                        <a:t>Ziel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2200"/>
                        </a:spcBef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Erhalten von Information über die derzeit aktuellen Auktionen und Suchinserate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53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 dirty="0" err="1">
                          <a:effectLst/>
                        </a:rPr>
                        <a:t>Kurzbeschreibung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2200"/>
                        </a:spcBef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Ein User betrachtet eine Auflistung aller aktuellen Auktionen und Suchinserate auf der Website. Dies ist auch möglich, ohne ein Konto zu besitzen bzw. in diesem eingeloggt zu sein.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2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 dirty="0" err="1">
                          <a:effectLst/>
                        </a:rPr>
                        <a:t>Kategorie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2200"/>
                        </a:spcBef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primär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4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Vorbedingung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2200"/>
                        </a:spcBef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keine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Nachbedingung bei Erfolg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2200"/>
                        </a:spcBef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keine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5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 dirty="0" err="1">
                          <a:effectLst/>
                        </a:rPr>
                        <a:t>Fehlersituationen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2200"/>
                        </a:spcBef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keine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23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Akteure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2200"/>
                        </a:spcBef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User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57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Basisablauf (Standardablauf) als Folge von Aktionen: 1., 2., 3., ...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rtl="0">
                        <a:spcBef>
                          <a:spcPts val="22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73685" algn="l"/>
                          <a:tab pos="273685" algn="l"/>
                        </a:tabLst>
                      </a:pPr>
                      <a:r>
                        <a:rPr lang="de-AT" sz="1600" kern="50" dirty="0">
                          <a:effectLst/>
                        </a:rPr>
                        <a:t>Auswahl der „Auktionskatalog ansehen“ – Funktion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1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 dirty="0">
                          <a:effectLst/>
                        </a:rPr>
                        <a:t>Erweiterungen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2200"/>
                        </a:spcBef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GB" sz="1600" kern="50" dirty="0" err="1">
                          <a:effectLst/>
                        </a:rPr>
                        <a:t>siehe</a:t>
                      </a:r>
                      <a:r>
                        <a:rPr lang="en-GB" sz="1600" kern="50" dirty="0">
                          <a:effectLst/>
                        </a:rPr>
                        <a:t> Use-Cases 10a-10d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5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– Beispielhafte Use-Case-Beschreibungen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Use-Case „</a:t>
            </a:r>
            <a:r>
              <a:rPr lang="de-DE" sz="2400" dirty="0">
                <a:solidFill>
                  <a:srgbClr val="FFFF00"/>
                </a:solidFill>
              </a:rPr>
              <a:t>Auktion erstellen</a:t>
            </a:r>
            <a:r>
              <a:rPr lang="de-DE" sz="2400" dirty="0"/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8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29479"/>
              </p:ext>
            </p:extLst>
          </p:nvPr>
        </p:nvGraphicFramePr>
        <p:xfrm>
          <a:off x="308448" y="1337481"/>
          <a:ext cx="8473888" cy="498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11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 dirty="0" err="1">
                          <a:effectLst/>
                        </a:rPr>
                        <a:t>Ziel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Auktion erstellen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2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Kurzbeschreibung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User möchte eine neue Auktion erstellen. Eine Auktion besteht aus Preis, Beschreibung und einer Dauer.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Vorbedingung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User möchte Auktion erstellen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Nachbedingung bei Erfolg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Auktion wurde erstellt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Fehlersituationen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Auktion wurde nicht erstellt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31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Nachzustand im Fehlerfall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Auktion wurde nicht vom System aufgenommen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Akteure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en-US" sz="1600" kern="50">
                          <a:effectLst/>
                        </a:rPr>
                        <a:t>User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9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Trigger: Auslösendes Ereignis (außer Benutzereingaben)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User möchte Auktion erstellen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42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Basisablauf (Standardablauf) als Folge von Aktionen: 1., 2., 3., ...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rtl="0"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73685" algn="l"/>
                          <a:tab pos="-228600" algn="l"/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User möchte Auktion erstellen </a:t>
                      </a:r>
                    </a:p>
                    <a:p>
                      <a:pPr marL="342900" lvl="0" indent="-342900"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73685" algn="l"/>
                          <a:tab pos="-228600" algn="l"/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User erstellt Auktion</a:t>
                      </a:r>
                      <a:endParaRPr lang="de-AT" sz="1600" kern="50">
                        <a:effectLst/>
                        <a:latin typeface="Liberation Sans"/>
                        <a:ea typeface="DejaVu Sans"/>
                        <a:cs typeface="Liberation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89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>
                          <a:effectLst/>
                        </a:rPr>
                        <a:t>Alternativabläufe #1, #2, ..., als Folgen von Aktionen</a:t>
                      </a:r>
                      <a:endParaRPr lang="de-AT" sz="1600" kern="5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tabLst>
                          <a:tab pos="273685" algn="l"/>
                        </a:tabLst>
                      </a:pPr>
                      <a:r>
                        <a:rPr lang="de-AT" sz="1600" kern="50" dirty="0">
                          <a:effectLst/>
                        </a:rPr>
                        <a:t>keine</a:t>
                      </a:r>
                      <a:endParaRPr lang="de-AT" sz="1600" kern="50" dirty="0">
                        <a:effectLst/>
                        <a:latin typeface="Nimbus Roman No9 L"/>
                        <a:ea typeface="DejaVu Sans"/>
                        <a:cs typeface="DejaVu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5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7638"/>
              </p:ext>
            </p:extLst>
          </p:nvPr>
        </p:nvGraphicFramePr>
        <p:xfrm>
          <a:off x="419894" y="1676400"/>
          <a:ext cx="8304212" cy="3262314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Funktionale 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1.1 Analogien, Befragung von Endnutzern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1.2 Funktionalität &amp; Bedienoberfläche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Überarbeitung des Use-Case-Diagramms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Beispielhafte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Use-Case-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Beschreibungen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Nicht-funktionale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Anforderungen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Erstentwurf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Klassendiagramms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0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87111"/>
              </p:ext>
            </p:extLst>
          </p:nvPr>
        </p:nvGraphicFramePr>
        <p:xfrm>
          <a:off x="419894" y="1676400"/>
          <a:ext cx="8304212" cy="3262314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Funktionale 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1.1 Analogien, Befragung von Endnutzern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1.2 Funktionalität &amp; Bedienoberfläche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Überarbeitung des Use-Case-Diagramms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Beispielhafte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Use-Case-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Beschreibungen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Nicht-funktionale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Erstentwurf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Klassendiagramms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0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 bwMode="auto">
          <a:xfrm>
            <a:off x="3618" y="1143000"/>
            <a:ext cx="9140382" cy="54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Nicht-funktionale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Qualitätsanforderungen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0" y="6330198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1614" y="1238537"/>
            <a:ext cx="8487543" cy="523016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Effizienz</a:t>
            </a:r>
          </a:p>
          <a:p>
            <a:pPr marL="801688" lvl="2" indent="-342900" defTabSz="900113">
              <a:spcBef>
                <a:spcPts val="2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/>
              <a:t>Einfache Bedienung durch Benutzer</a:t>
            </a:r>
          </a:p>
          <a:p>
            <a:pPr marL="801688" lvl="2" indent="-342900" defTabSz="900113">
              <a:spcBef>
                <a:spcPts val="2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/>
              <a:t>Dauer von Datenabfragen gering halten</a:t>
            </a:r>
          </a:p>
          <a:p>
            <a:pPr marL="280988" lvl="1" indent="-279400" defTabSz="900113"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>
                <a:sym typeface="Wingdings" panose="05000000000000000000" pitchFamily="2" charset="2"/>
              </a:rPr>
              <a:t>Zuverlässigkeit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Plattform soll jederzeit erreichbar sein  möglichst keine Datenverluste und Systemausfälle </a:t>
            </a:r>
          </a:p>
          <a:p>
            <a:pPr marL="344488" lvl="1" indent="-342900" defTabSz="900113"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200" b="1" i="1" dirty="0">
                <a:sym typeface="Wingdings" panose="05000000000000000000" pitchFamily="2" charset="2"/>
              </a:rPr>
              <a:t>Transparenz, Benutzerfreundlichkeit, Korrektheit, Anwendbarkeit</a:t>
            </a:r>
            <a:endParaRPr lang="de-DE" sz="2200" dirty="0">
              <a:sym typeface="Wingdings" panose="05000000000000000000" pitchFamily="2" charset="2"/>
            </a:endParaRP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Betreuung der Plattform durch Admin  Feedback der User an den Admin jederzeit möglich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Korrekturhinweise &amp; Abfangen bei fehlerhaften Eingaben </a:t>
            </a:r>
          </a:p>
          <a:p>
            <a:pPr marL="344488" lvl="1" indent="-342900" defTabSz="900113"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200" b="1" dirty="0">
                <a:sym typeface="Wingdings" panose="05000000000000000000" pitchFamily="2" charset="2"/>
              </a:rPr>
              <a:t>Verfügbarkeit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Plattform jederzeit verfügbar, keine Unterbrechungen </a:t>
            </a:r>
          </a:p>
          <a:p>
            <a:pPr marL="344488" lvl="1" indent="-342900" defTabSz="900113"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200" b="1" dirty="0">
                <a:sym typeface="Wingdings" panose="05000000000000000000" pitchFamily="2" charset="2"/>
              </a:rPr>
              <a:t>Sicherheit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Benutzer, Gebote, Auktionen haben eindeutige Id-Nummern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Datenbearbeitungs- und Zugriffsrechte je nach Rolle beschränkt</a:t>
            </a:r>
          </a:p>
        </p:txBody>
      </p:sp>
    </p:spTree>
    <p:extLst>
      <p:ext uri="{BB962C8B-B14F-4D97-AF65-F5344CB8AC3E}">
        <p14:creationId xmlns:p14="http://schemas.microsoft.com/office/powerpoint/2010/main" val="10778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 bwMode="auto">
          <a:xfrm>
            <a:off x="3618" y="1143000"/>
            <a:ext cx="9140382" cy="54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Nicht-funktionale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Technische Anforderungen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1614" y="1446663"/>
            <a:ext cx="8487543" cy="4585647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PC mit Internetzugang und Webbrowser </a:t>
            </a:r>
            <a:r>
              <a:rPr lang="de-DE" sz="2200" dirty="0"/>
              <a:t>(z.B. Google Chrome, Firefox, Internet Explorer)</a:t>
            </a:r>
          </a:p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>
                <a:sym typeface="Wingdings" panose="05000000000000000000" pitchFamily="2" charset="2"/>
              </a:rPr>
              <a:t>Ausführung der Funktionalitäten auf allen Betriebssystemen </a:t>
            </a:r>
            <a:r>
              <a:rPr lang="de-DE" sz="2200" dirty="0">
                <a:sym typeface="Wingdings" panose="05000000000000000000" pitchFamily="2" charset="2"/>
              </a:rPr>
              <a:t>(z.B.: Linux, Windows) möglich  Webbrowser notwendig</a:t>
            </a:r>
          </a:p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>
                <a:sym typeface="Wingdings" panose="05000000000000000000" pitchFamily="2" charset="2"/>
              </a:rPr>
              <a:t>Implementierung des Projects in Java 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Nützt Serialisierung zur persistenten Datenspeicherung 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Nützt Servlets bzgl. Web Content</a:t>
            </a:r>
          </a:p>
        </p:txBody>
      </p:sp>
      <p:sp>
        <p:nvSpPr>
          <p:cNvPr id="19" name="Rechteck 18"/>
          <p:cNvSpPr/>
          <p:nvPr/>
        </p:nvSpPr>
        <p:spPr>
          <a:xfrm>
            <a:off x="217288" y="6063923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9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 bwMode="auto">
          <a:xfrm>
            <a:off x="3618" y="1143000"/>
            <a:ext cx="9140382" cy="54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Nicht-funktionale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Realisierungsanforderungen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217288" y="6063923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01614" y="1446663"/>
            <a:ext cx="8487543" cy="4585647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Installation ist bei den Benutzern nicht gesondert notwendig, da das Projekt als Web-Anwendung bereitgestellt wird </a:t>
            </a:r>
            <a:r>
              <a:rPr lang="de-DE" sz="2200" b="1" dirty="0">
                <a:sym typeface="Wingdings" panose="05000000000000000000" pitchFamily="2" charset="2"/>
              </a:rPr>
              <a:t> 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Webbrowser genügt</a:t>
            </a:r>
            <a:endParaRPr lang="de-DE" sz="2200" b="1" dirty="0"/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Dokumentation des Projekts erfolgt in javadoc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Der Java-Code wird in der IDE Eclipse geschrieben 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Tomcat wird als Servlet Collector verwendet 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Der Server, auf dem alles ausgeführt wird, wird von der Uni Wien zur Verfügung gestellt</a:t>
            </a:r>
          </a:p>
          <a:p>
            <a:pPr marL="1588" lvl="1" defTabSz="900113">
              <a:spcBef>
                <a:spcPts val="1800"/>
              </a:spcBef>
              <a:buClr>
                <a:schemeClr val="tx1"/>
              </a:buClr>
              <a:buSzPct val="140000"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191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 bwMode="auto">
          <a:xfrm>
            <a:off x="3618" y="1143000"/>
            <a:ext cx="9140382" cy="54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Nicht-funktionale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Diverses (</a:t>
            </a:r>
            <a:r>
              <a:rPr lang="de-DE" sz="2400" dirty="0">
                <a:solidFill>
                  <a:srgbClr val="FFFF00"/>
                </a:solidFill>
              </a:rPr>
              <a:t>Annahmen über Auktionsabwicklung</a:t>
            </a:r>
            <a:r>
              <a:rPr lang="de-DE" sz="2400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1614" y="1719618"/>
            <a:ext cx="8487543" cy="3916907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dirty="0"/>
              <a:t>Annahme, dass der </a:t>
            </a:r>
            <a:r>
              <a:rPr lang="de-DE" sz="2200" b="1" i="1" dirty="0"/>
              <a:t>Käufer</a:t>
            </a:r>
            <a:r>
              <a:rPr lang="de-DE" sz="2200" dirty="0"/>
              <a:t> für die im Rahmen der gewonnenen Auktion das Produkt/die Dienstleistung auch </a:t>
            </a:r>
            <a:r>
              <a:rPr lang="de-DE" sz="2200" b="1" i="1" dirty="0"/>
              <a:t>wirklich bezahlt bzw. </a:t>
            </a:r>
            <a:r>
              <a:rPr lang="de-DE" sz="2200" dirty="0"/>
              <a:t>In weiterer Folge </a:t>
            </a:r>
            <a:r>
              <a:rPr lang="de-DE" sz="2200" b="1" i="1" dirty="0"/>
              <a:t>alles korrekt versteuert </a:t>
            </a:r>
            <a:r>
              <a:rPr lang="de-DE" sz="2200" dirty="0"/>
              <a:t>(falls notwendig) </a:t>
            </a:r>
            <a:endParaRPr lang="de-DE" sz="2200" u="sng" dirty="0"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dirty="0">
                <a:sym typeface="Wingdings" panose="05000000000000000000" pitchFamily="2" charset="2"/>
              </a:rPr>
              <a:t>Annahme, dass das </a:t>
            </a:r>
            <a:r>
              <a:rPr lang="de-DE" sz="2200" b="1" i="1" dirty="0">
                <a:sym typeface="Wingdings" panose="05000000000000000000" pitchFamily="2" charset="2"/>
              </a:rPr>
              <a:t>Produkt tatsächlich dem Käufer übergeben</a:t>
            </a:r>
            <a:r>
              <a:rPr lang="de-DE" sz="2200" dirty="0">
                <a:sym typeface="Wingdings" panose="05000000000000000000" pitchFamily="2" charset="2"/>
              </a:rPr>
              <a:t> wird bzw. die </a:t>
            </a:r>
            <a:r>
              <a:rPr lang="de-DE" sz="2200" b="1" i="1" dirty="0">
                <a:sym typeface="Wingdings" panose="05000000000000000000" pitchFamily="2" charset="2"/>
              </a:rPr>
              <a:t>Dienstleistung tatsächlich erbracht </a:t>
            </a:r>
            <a:r>
              <a:rPr lang="de-DE" sz="2200" dirty="0">
                <a:sym typeface="Wingdings" panose="05000000000000000000" pitchFamily="2" charset="2"/>
              </a:rPr>
              <a:t>wird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dirty="0">
                <a:sym typeface="Wingdings" panose="05000000000000000000" pitchFamily="2" charset="2"/>
              </a:rPr>
              <a:t>Annahme, dass </a:t>
            </a:r>
            <a:r>
              <a:rPr lang="de-DE" sz="2200" b="1" i="1" dirty="0">
                <a:sym typeface="Wingdings" panose="05000000000000000000" pitchFamily="2" charset="2"/>
              </a:rPr>
              <a:t>User wahrheitsgetreue</a:t>
            </a:r>
            <a:r>
              <a:rPr lang="de-DE" sz="2200" dirty="0">
                <a:sym typeface="Wingdings" panose="05000000000000000000" pitchFamily="2" charset="2"/>
              </a:rPr>
              <a:t> und aufrichtige </a:t>
            </a:r>
            <a:r>
              <a:rPr lang="de-DE" sz="2200" b="1" i="1" dirty="0">
                <a:sym typeface="Wingdings" panose="05000000000000000000" pitchFamily="2" charset="2"/>
              </a:rPr>
              <a:t>Informationen über ihre Person </a:t>
            </a:r>
            <a:r>
              <a:rPr lang="de-DE" sz="2200" dirty="0">
                <a:sym typeface="Wingdings" panose="05000000000000000000" pitchFamily="2" charset="2"/>
              </a:rPr>
              <a:t>zur Verfügung stellen und </a:t>
            </a:r>
            <a:r>
              <a:rPr lang="de-DE" sz="2200" b="1" i="1" dirty="0">
                <a:sym typeface="Wingdings" panose="05000000000000000000" pitchFamily="2" charset="2"/>
              </a:rPr>
              <a:t>keine Fake-Accounts </a:t>
            </a:r>
            <a:r>
              <a:rPr lang="de-DE" sz="2200" dirty="0">
                <a:sym typeface="Wingdings" panose="05000000000000000000" pitchFamily="2" charset="2"/>
              </a:rPr>
              <a:t>eröffnen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dirty="0">
                <a:sym typeface="Wingdings" panose="05000000000000000000" pitchFamily="2" charset="2"/>
              </a:rPr>
              <a:t>Annahme, dass die </a:t>
            </a:r>
            <a:r>
              <a:rPr lang="de-DE" sz="2200" b="1" i="1" dirty="0">
                <a:sym typeface="Wingdings" panose="05000000000000000000" pitchFamily="2" charset="2"/>
              </a:rPr>
              <a:t>Produktinformationen zutreffend </a:t>
            </a:r>
            <a:r>
              <a:rPr lang="de-DE" sz="2200" dirty="0">
                <a:sym typeface="Wingdings" panose="05000000000000000000" pitchFamily="2" charset="2"/>
              </a:rPr>
              <a:t>sind</a:t>
            </a:r>
          </a:p>
        </p:txBody>
      </p:sp>
      <p:sp>
        <p:nvSpPr>
          <p:cNvPr id="19" name="Rechteck 18"/>
          <p:cNvSpPr/>
          <p:nvPr/>
        </p:nvSpPr>
        <p:spPr>
          <a:xfrm>
            <a:off x="217288" y="6063923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 bwMode="auto">
          <a:xfrm>
            <a:off x="3618" y="1143000"/>
            <a:ext cx="9140382" cy="54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4 – Nicht-funktionale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Diverses (</a:t>
            </a:r>
            <a:r>
              <a:rPr lang="de-DE" sz="2400" dirty="0">
                <a:solidFill>
                  <a:srgbClr val="FFFF00"/>
                </a:solidFill>
              </a:rPr>
              <a:t>Mögliche Risiken</a:t>
            </a:r>
            <a:r>
              <a:rPr lang="de-DE" sz="2400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1614" y="1340853"/>
            <a:ext cx="8487543" cy="4691457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dirty="0"/>
              <a:t>Möglicherweise </a:t>
            </a:r>
            <a:r>
              <a:rPr lang="de-DE" sz="2200" b="1" i="1" dirty="0"/>
              <a:t>Handel mit nicht gewünschten Produkten/DL und/oder illegal </a:t>
            </a:r>
            <a:r>
              <a:rPr lang="de-DE" sz="2200" b="1" i="1"/>
              <a:t>erworbenen Auktionsobjekten </a:t>
            </a:r>
            <a:r>
              <a:rPr lang="de-DE" sz="2200" b="1" i="1" dirty="0"/>
              <a:t>unter dem Deckmantel offizieller</a:t>
            </a:r>
            <a:r>
              <a:rPr lang="de-DE" sz="2200" dirty="0"/>
              <a:t> Produkte/DL (falls unbemerkt von Admin und anderen Usern)</a:t>
            </a:r>
          </a:p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dirty="0"/>
              <a:t>Auktionsgegenstände könnten </a:t>
            </a:r>
            <a:r>
              <a:rPr lang="de-DE" sz="2200" b="1" i="1" dirty="0"/>
              <a:t>falsche Informationen über den Zustand der Produkte </a:t>
            </a:r>
            <a:r>
              <a:rPr lang="de-DE" sz="2200" dirty="0"/>
              <a:t>enthalten </a:t>
            </a:r>
            <a:r>
              <a:rPr lang="de-DE" sz="2200" dirty="0">
                <a:sym typeface="Wingdings" panose="05000000000000000000" pitchFamily="2" charset="2"/>
              </a:rPr>
              <a:t> schwierige Überprüfung</a:t>
            </a:r>
            <a:endParaRPr lang="de-DE" sz="2200" dirty="0"/>
          </a:p>
          <a:p>
            <a:pPr marL="801688" lvl="2" indent="-342900" defTabSz="900113">
              <a:spcBef>
                <a:spcPts val="2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/>
              <a:t>Fehlverhalten kann nicht 100% abgeschreckt werden durch User-Bewertung</a:t>
            </a:r>
            <a:endParaRPr lang="de-DE" sz="2200" u="sng" dirty="0"/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i="1" dirty="0">
                <a:sym typeface="Wingdings" panose="05000000000000000000" pitchFamily="2" charset="2"/>
              </a:rPr>
              <a:t>Käufer</a:t>
            </a:r>
            <a:r>
              <a:rPr lang="de-DE" sz="2200" dirty="0">
                <a:sym typeface="Wingdings" panose="05000000000000000000" pitchFamily="2" charset="2"/>
              </a:rPr>
              <a:t> könnte nach Auktionsgewinn die </a:t>
            </a:r>
            <a:r>
              <a:rPr lang="de-DE" sz="2200" b="1" i="1" dirty="0">
                <a:sym typeface="Wingdings" panose="05000000000000000000" pitchFamily="2" charset="2"/>
              </a:rPr>
              <a:t>Zahlung verweigern </a:t>
            </a:r>
            <a:r>
              <a:rPr lang="de-DE" sz="2200" dirty="0">
                <a:sym typeface="Wingdings" panose="05000000000000000000" pitchFamily="2" charset="2"/>
              </a:rPr>
              <a:t>oder </a:t>
            </a:r>
            <a:r>
              <a:rPr lang="de-DE" sz="2200" b="1" i="1" dirty="0">
                <a:sym typeface="Wingdings" panose="05000000000000000000" pitchFamily="2" charset="2"/>
              </a:rPr>
              <a:t>Verkäufer</a:t>
            </a:r>
            <a:r>
              <a:rPr lang="de-DE" sz="2200" dirty="0">
                <a:sym typeface="Wingdings" panose="05000000000000000000" pitchFamily="2" charset="2"/>
              </a:rPr>
              <a:t> könnte die </a:t>
            </a:r>
            <a:r>
              <a:rPr lang="de-DE" sz="2200" b="1" i="1" dirty="0">
                <a:sym typeface="Wingdings" panose="05000000000000000000" pitchFamily="2" charset="2"/>
              </a:rPr>
              <a:t>Übergabe/DL nicht durchführen</a:t>
            </a:r>
            <a:r>
              <a:rPr lang="de-DE" sz="2200" dirty="0">
                <a:sym typeface="Wingdings" panose="05000000000000000000" pitchFamily="2" charset="2"/>
              </a:rPr>
              <a:t>  </a:t>
            </a:r>
            <a:r>
              <a:rPr lang="de-DE" sz="2200" b="1" i="1" dirty="0">
                <a:sym typeface="Wingdings" panose="05000000000000000000" pitchFamily="2" charset="2"/>
              </a:rPr>
              <a:t>keine Kontrollinstanz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17288" y="6063923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54772"/>
              </p:ext>
            </p:extLst>
          </p:nvPr>
        </p:nvGraphicFramePr>
        <p:xfrm>
          <a:off x="419894" y="1676400"/>
          <a:ext cx="8304212" cy="3262314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Funktionale 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1.1 Analogien, Befragung von Endnutzern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1.2 Funktionalität &amp; Bedienoberfläche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Überarbeitung des Use-Case-Modells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Beispielhafte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Use-Case-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Beschreibungen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Nicht-funktionale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Erstentwurf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des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Klassendiagramms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0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5 – Erstentwurf des Klassendiagramms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-1" y="457200"/>
            <a:ext cx="8998323" cy="685800"/>
          </a:xfrm>
        </p:spPr>
        <p:txBody>
          <a:bodyPr/>
          <a:lstStyle/>
          <a:p>
            <a:r>
              <a:rPr lang="de-DE" sz="2400" dirty="0"/>
              <a:t>Klassendiagramm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0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Cordula\AppData\Local\Temp\15152986_1260564960673636_706420982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29" y="1294157"/>
            <a:ext cx="9184945" cy="428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295" y="5598497"/>
            <a:ext cx="8785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i="1" dirty="0"/>
              <a:t>Anmerkung zum Package „View“: </a:t>
            </a:r>
          </a:p>
          <a:p>
            <a:r>
              <a:rPr lang="de-AT" sz="1400" dirty="0"/>
              <a:t>Alle Servlets enthalten folgende Methoden:</a:t>
            </a:r>
          </a:p>
          <a:p>
            <a:r>
              <a:rPr lang="de-AT" sz="1400" dirty="0"/>
              <a:t>+</a:t>
            </a:r>
            <a:r>
              <a:rPr lang="de-AT" sz="1400" dirty="0" err="1"/>
              <a:t>doGet</a:t>
            </a:r>
            <a:r>
              <a:rPr lang="de-AT" sz="1400" dirty="0"/>
              <a:t>(): </a:t>
            </a:r>
            <a:r>
              <a:rPr lang="de-AT" sz="1400" dirty="0" err="1"/>
              <a:t>void</a:t>
            </a:r>
            <a:endParaRPr lang="de-AT" sz="1400" dirty="0"/>
          </a:p>
          <a:p>
            <a:r>
              <a:rPr lang="de-AT" sz="1400" dirty="0"/>
              <a:t>+</a:t>
            </a:r>
            <a:r>
              <a:rPr lang="de-AT" sz="1400" dirty="0" err="1"/>
              <a:t>doPost</a:t>
            </a:r>
            <a:r>
              <a:rPr lang="de-AT" sz="1400" dirty="0"/>
              <a:t>(): </a:t>
            </a:r>
            <a:r>
              <a:rPr lang="de-AT" sz="1400" dirty="0" err="1"/>
              <a:t>void</a:t>
            </a:r>
            <a:r>
              <a:rPr lang="de-A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7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8" r="2930"/>
          <a:stretch/>
        </p:blipFill>
        <p:spPr bwMode="auto">
          <a:xfrm>
            <a:off x="-300256" y="1154395"/>
            <a:ext cx="9444256" cy="545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de-AT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Gruppe 6 – Team 4 – Auktionsplattform “</a:t>
            </a:r>
            <a:r>
              <a:rPr lang="de-AT" dirty="0" err="1"/>
              <a:t>u:Buy</a:t>
            </a:r>
            <a:r>
              <a:rPr lang="de-AT" dirty="0"/>
              <a:t>“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1588"/>
            <a:fld id="{46A70230-C40E-4EA8-BB3F-C2C9854BBF01}" type="datetime1">
              <a:rPr lang="de-DE" smtClean="0"/>
              <a:pPr marL="1588"/>
              <a:t>23.11.2016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2047165"/>
            <a:ext cx="9143999" cy="1123384"/>
          </a:xfrm>
          <a:prstGeom prst="rect">
            <a:avLst/>
          </a:prstGeom>
          <a:solidFill>
            <a:srgbClr val="FFCC0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de-AT" sz="3200" b="1" dirty="0">
                <a:solidFill>
                  <a:schemeClr val="tx1">
                    <a:lumMod val="50000"/>
                  </a:schemeClr>
                </a:solidFill>
              </a:rPr>
              <a:t>Danke für Ihre Aufmerksamkeit!</a:t>
            </a:r>
          </a:p>
          <a:p>
            <a:pPr algn="ctr"/>
            <a:endParaRPr lang="de-AT" sz="160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de-AT" sz="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-54593" y="6436179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600" dirty="0"/>
              <a:t>https://subiz.com/blog/five-steps-to-avoid-online-shopping-cart-abandonment.html</a:t>
            </a:r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Agenda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064935-A132-4D18-8E39-B7BD28300C61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64629"/>
              </p:ext>
            </p:extLst>
          </p:nvPr>
        </p:nvGraphicFramePr>
        <p:xfrm>
          <a:off x="419894" y="1676400"/>
          <a:ext cx="8304212" cy="3262314"/>
        </p:xfrm>
        <a:graphic>
          <a:graphicData uri="http://schemas.openxmlformats.org/drawingml/2006/table">
            <a:tbl>
              <a:tblPr/>
              <a:tblGrid>
                <a:gridCol w="55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Funktionale Anforderungen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1.1 Analogien, Befragung von Endnutzern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1.2 Funktionalität &amp; Bedienoberfläche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Überarbeitung des Use-Case-Diagramms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Beispielhafte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Use-Case-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Beschreibungen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Nicht-funktionale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Anforderungen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Erstentwurf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Klassendiagramms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0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 bwMode="auto">
          <a:xfrm>
            <a:off x="3618" y="1143000"/>
            <a:ext cx="9140382" cy="54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 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1.1 Befragung mit Endnutzern zur derzeitigen Situation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1614" y="1251040"/>
            <a:ext cx="8596726" cy="4572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15888" algn="ctr" defTabSz="762000" eaLnBrk="0" hangingPunct="0"/>
            <a:r>
              <a:rPr lang="de-DE" sz="2400" b="1" dirty="0">
                <a:solidFill>
                  <a:schemeClr val="bg1"/>
                </a:solidFill>
              </a:rPr>
              <a:t>Interview mit Studentin Sandra H. (Uni Wien, Informatik)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1614" y="1708239"/>
            <a:ext cx="8596726" cy="4655940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dirty="0"/>
              <a:t>Derzeit ist es schwierig, zur Prüfungsvorbereitung geeignete Mitschriften und Nachhilfe zu finden </a:t>
            </a:r>
            <a:r>
              <a:rPr lang="de-DE" sz="2200" dirty="0">
                <a:sym typeface="Wingdings" panose="05000000000000000000" pitchFamily="2" charset="2"/>
              </a:rPr>
              <a:t> Materialien sehr </a:t>
            </a:r>
            <a:r>
              <a:rPr lang="de-DE" sz="2200" b="1" i="1" dirty="0">
                <a:sym typeface="Wingdings" panose="05000000000000000000" pitchFamily="2" charset="2"/>
              </a:rPr>
              <a:t>unorganisiert</a:t>
            </a:r>
            <a:r>
              <a:rPr lang="de-DE" sz="2200" b="1" i="1" dirty="0"/>
              <a:t> </a:t>
            </a:r>
          </a:p>
          <a:p>
            <a:pPr marL="801688" lvl="2" indent="-342900" defTabSz="900113">
              <a:spcBef>
                <a:spcPts val="2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b="1" i="1" dirty="0"/>
              <a:t>Oftmals keine Vorlesungs-/Übungsskripten </a:t>
            </a:r>
            <a:r>
              <a:rPr lang="de-DE" sz="2200" dirty="0"/>
              <a:t>und </a:t>
            </a:r>
            <a:r>
              <a:rPr lang="de-DE" sz="2200" b="1" i="1" dirty="0"/>
              <a:t>Zusammenfassungen vorhanden</a:t>
            </a:r>
          </a:p>
          <a:p>
            <a:pPr marL="801688" lvl="2" indent="-342900" defTabSz="900113">
              <a:spcBef>
                <a:spcPts val="2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/>
              <a:t>Vorhandene </a:t>
            </a:r>
            <a:r>
              <a:rPr lang="de-DE" sz="2200" b="1" i="1" dirty="0"/>
              <a:t>Materialien</a:t>
            </a:r>
            <a:r>
              <a:rPr lang="de-DE" sz="2200" dirty="0"/>
              <a:t> sind über viele verschiedene Anwendungen (z.B. Facebook-Gruppen, Telegram, Whatsapp) </a:t>
            </a:r>
            <a:r>
              <a:rPr lang="de-DE" sz="2200" b="1" i="1" dirty="0"/>
              <a:t>verstreut </a:t>
            </a:r>
            <a:r>
              <a:rPr lang="de-DE" sz="2200" i="1" dirty="0">
                <a:sym typeface="Wingdings" panose="05000000000000000000" pitchFamily="2" charset="2"/>
              </a:rPr>
              <a:t> </a:t>
            </a:r>
            <a:r>
              <a:rPr lang="de-DE" sz="2200" b="1" i="1" dirty="0">
                <a:sym typeface="Wingdings" panose="05000000000000000000" pitchFamily="2" charset="2"/>
              </a:rPr>
              <a:t>Suche </a:t>
            </a:r>
            <a:r>
              <a:rPr lang="de-DE" sz="2200" i="1" dirty="0">
                <a:sym typeface="Wingdings" panose="05000000000000000000" pitchFamily="2" charset="2"/>
              </a:rPr>
              <a:t>sehr</a:t>
            </a:r>
            <a:r>
              <a:rPr lang="de-DE" sz="2200" b="1" i="1" dirty="0">
                <a:sym typeface="Wingdings" panose="05000000000000000000" pitchFamily="2" charset="2"/>
              </a:rPr>
              <a:t> zeitintensiv</a:t>
            </a:r>
            <a:endParaRPr lang="de-DE" sz="2200" b="1" i="1" dirty="0"/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dirty="0">
                <a:sym typeface="Wingdings" panose="05000000000000000000" pitchFamily="2" charset="2"/>
              </a:rPr>
              <a:t>Derzeit </a:t>
            </a:r>
            <a:r>
              <a:rPr lang="de-DE" sz="2200" b="1" i="1" dirty="0">
                <a:sym typeface="Wingdings" panose="05000000000000000000" pitchFamily="2" charset="2"/>
              </a:rPr>
              <a:t>keinerlei Informationen zur Qualität </a:t>
            </a:r>
            <a:r>
              <a:rPr lang="de-DE" sz="2200" dirty="0">
                <a:sym typeface="Wingdings" panose="05000000000000000000" pitchFamily="2" charset="2"/>
              </a:rPr>
              <a:t>der Ausarbeitungen/ Nachhilfe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b="1" i="1" dirty="0">
                <a:sym typeface="Wingdings" panose="05000000000000000000" pitchFamily="2" charset="2"/>
              </a:rPr>
              <a:t>Kein Feedback einsehbar </a:t>
            </a:r>
            <a:r>
              <a:rPr lang="de-DE" sz="2200" dirty="0">
                <a:sym typeface="Wingdings" panose="05000000000000000000" pitchFamily="2" charset="2"/>
              </a:rPr>
              <a:t>&amp; </a:t>
            </a:r>
            <a:r>
              <a:rPr lang="de-DE" sz="2200" b="1" i="1" dirty="0">
                <a:sym typeface="Wingdings" panose="05000000000000000000" pitchFamily="2" charset="2"/>
              </a:rPr>
              <a:t>Anbieter</a:t>
            </a:r>
            <a:r>
              <a:rPr lang="de-DE" sz="2200" dirty="0">
                <a:sym typeface="Wingdings" panose="05000000000000000000" pitchFamily="2" charset="2"/>
              </a:rPr>
              <a:t> oftmals </a:t>
            </a:r>
            <a:r>
              <a:rPr lang="de-DE" sz="2200" b="1" i="1" dirty="0">
                <a:sym typeface="Wingdings" panose="05000000000000000000" pitchFamily="2" charset="2"/>
              </a:rPr>
              <a:t>unbekannt</a:t>
            </a:r>
          </a:p>
          <a:p>
            <a:pPr marL="801688" lvl="2" indent="-342900" defTabSz="900113">
              <a:spcBef>
                <a:spcPts val="10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>
                <a:sym typeface="Wingdings" panose="05000000000000000000" pitchFamily="2" charset="2"/>
              </a:rPr>
              <a:t>Problem trügerischer User, die </a:t>
            </a:r>
            <a:r>
              <a:rPr lang="de-DE" sz="2200" b="1" i="1" dirty="0">
                <a:sym typeface="Wingdings" panose="05000000000000000000" pitchFamily="2" charset="2"/>
              </a:rPr>
              <a:t>ohne Konsequenzen Falschinformationen verbreiten </a:t>
            </a:r>
            <a:r>
              <a:rPr lang="de-DE" sz="2200" dirty="0">
                <a:sym typeface="Wingdings" panose="05000000000000000000" pitchFamily="2" charset="2"/>
              </a:rPr>
              <a:t>z.B. in Facebook-Gruppen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-55672" y="6364179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 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1.1 Analogien – Beispiel Egiraffe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755"/>
          <a:stretch/>
        </p:blipFill>
        <p:spPr bwMode="auto">
          <a:xfrm>
            <a:off x="178309" y="1655281"/>
            <a:ext cx="8820014" cy="48137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6602" y="1277464"/>
            <a:ext cx="8606039" cy="30426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15888" algn="ctr" defTabSz="762000" eaLnBrk="0" hangingPunct="0"/>
            <a:r>
              <a:rPr lang="de-DE" sz="1600" b="1" dirty="0">
                <a:solidFill>
                  <a:schemeClr val="bg1"/>
                </a:solidFill>
              </a:rPr>
              <a:t>http://www.egiraffe.at/index.php?page=homep.php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5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 bwMode="auto">
          <a:xfrm>
            <a:off x="3618" y="1143000"/>
            <a:ext cx="9140382" cy="54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 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1.1 Analogien – Beispiel Egiraffe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1614" y="1278336"/>
            <a:ext cx="8487543" cy="4572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15888" algn="ctr" defTabSz="762000" eaLnBrk="0" hangingPunct="0"/>
            <a:r>
              <a:rPr lang="de-DE" sz="2400" b="1" dirty="0">
                <a:solidFill>
                  <a:schemeClr val="bg1"/>
                </a:solidFill>
              </a:rPr>
              <a:t>Interview mit Student Alphons (TU Graz, Elektrotechnik)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1614" y="1735535"/>
            <a:ext cx="8487543" cy="4501492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/>
              <a:t>Egiraffe ist eine vielgenützte Mitschriften- und </a:t>
            </a:r>
            <a:r>
              <a:rPr lang="de-DE" sz="2000" b="1" dirty="0" err="1"/>
              <a:t>Skriptenhandelsplattform</a:t>
            </a:r>
            <a:r>
              <a:rPr lang="de-DE" sz="2000" b="1" dirty="0"/>
              <a:t> an der TU Graz</a:t>
            </a:r>
          </a:p>
          <a:p>
            <a:pPr marL="801688" lvl="2" indent="-342900" defTabSz="900113">
              <a:spcBef>
                <a:spcPts val="2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/>
              <a:t>User können Produkte anbieten und bekommen ECs (Egiraffe </a:t>
            </a:r>
            <a:r>
              <a:rPr lang="de-DE" sz="2000" dirty="0" err="1"/>
              <a:t>Credits</a:t>
            </a:r>
            <a:r>
              <a:rPr lang="de-DE" sz="2000" dirty="0"/>
              <a:t> dafür), die als „Zahlungsmittel“ dienen</a:t>
            </a:r>
            <a:endParaRPr lang="de-DE" sz="2000" u="sng" dirty="0"/>
          </a:p>
          <a:p>
            <a:pPr marL="801688" lvl="2" indent="-342900" defTabSz="900113">
              <a:spcBef>
                <a:spcPts val="2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ym typeface="Wingdings" panose="05000000000000000000" pitchFamily="2" charset="2"/>
              </a:rPr>
              <a:t>User können Produkte erwerben für eine bestimmte Anzahl ECs</a:t>
            </a:r>
            <a:endParaRPr lang="de-DE" sz="2000" u="sng" dirty="0">
              <a:sym typeface="Wingdings" panose="05000000000000000000" pitchFamily="2" charset="2"/>
            </a:endParaRPr>
          </a:p>
          <a:p>
            <a:pPr marL="280988" lvl="1" indent="-279400" defTabSz="900113"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000" b="1" dirty="0">
                <a:sym typeface="Wingdings" panose="05000000000000000000" pitchFamily="2" charset="2"/>
              </a:rPr>
              <a:t>Inserate-Bereich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ym typeface="Wingdings" panose="05000000000000000000" pitchFamily="2" charset="2"/>
              </a:rPr>
              <a:t>Wenn ein User kein Angebot findet, kann er ein Inserat an der allgemeinen Pinnwand aufgeben, um Anbieter zu suchen</a:t>
            </a:r>
          </a:p>
          <a:p>
            <a:pPr marL="344488" lvl="1" indent="-342900" defTabSz="900113"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i="1" dirty="0">
                <a:sym typeface="Wingdings" panose="05000000000000000000" pitchFamily="2" charset="2"/>
              </a:rPr>
              <a:t>Rating- und Feedback-Möglichkeit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ym typeface="Wingdings" panose="05000000000000000000" pitchFamily="2" charset="2"/>
              </a:rPr>
              <a:t>User können erworbenen Unterlagen bzw. deren Anbieter ein Rating geben  Qualitätssicherung</a:t>
            </a:r>
          </a:p>
          <a:p>
            <a:pPr marL="801688" lvl="2" indent="-342900" defTabSz="900113"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000" dirty="0">
                <a:sym typeface="Wingdings" panose="05000000000000000000" pitchFamily="2" charset="2"/>
              </a:rPr>
              <a:t>Feedback an Admin über neue Kurse, Materialien, unpassende Dateien und fragliche User möglich</a:t>
            </a:r>
          </a:p>
          <a:p>
            <a:pPr marL="344488" lvl="1" indent="-342900" defTabSz="900113"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de-DE" sz="2000" b="1" dirty="0">
                <a:sym typeface="Wingdings" panose="05000000000000000000" pitchFamily="2" charset="2"/>
              </a:rPr>
              <a:t>Statistiken über die Plattform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1600" dirty="0">
                <a:sym typeface="Wingdings" panose="05000000000000000000" pitchFamily="2" charset="2"/>
              </a:rPr>
              <a:t>http://www.egiraffe.at/index.php?page= </a:t>
            </a:r>
            <a:r>
              <a:rPr lang="de-DE" sz="1600" dirty="0" err="1">
                <a:sym typeface="Wingdings" panose="05000000000000000000" pitchFamily="2" charset="2"/>
              </a:rPr>
              <a:t>statistik.php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9" name="Rechteck 18"/>
          <p:cNvSpPr/>
          <p:nvPr/>
        </p:nvSpPr>
        <p:spPr>
          <a:xfrm>
            <a:off x="0" y="6335635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1.1 Analogien – Beispiel eBay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0" y="6331616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2" y="1636322"/>
            <a:ext cx="8918612" cy="464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86602" y="1277464"/>
            <a:ext cx="8606039" cy="30426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15888" algn="ctr" defTabSz="762000" eaLnBrk="0" hangingPunct="0"/>
            <a:r>
              <a:rPr lang="de-DE" sz="1600" b="1" dirty="0">
                <a:solidFill>
                  <a:schemeClr val="bg1"/>
                </a:solidFill>
              </a:rPr>
              <a:t>www.ebay.com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 bwMode="auto">
          <a:xfrm>
            <a:off x="3618" y="1143000"/>
            <a:ext cx="9140382" cy="546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1.1 Analogien – Beispiel eBay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38094" y="1435292"/>
            <a:ext cx="8240700" cy="4856326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000" tIns="91440" rIns="90000" bIns="91440"/>
          <a:lstStyle/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Einteilung der Auktionen in Kategorien </a:t>
            </a:r>
            <a:r>
              <a:rPr lang="de-DE" sz="2200" dirty="0"/>
              <a:t>(z.B. „Mode“, „Haus &amp; Garten“, „Elektronik“)</a:t>
            </a:r>
          </a:p>
          <a:p>
            <a:pPr marL="280988" lvl="1" indent="-279400" defTabSz="900113">
              <a:spcBef>
                <a:spcPts val="18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/>
              <a:t>Anzeige der Auktionsübersicht ohne Login und Registrierung möglich  </a:t>
            </a:r>
          </a:p>
          <a:p>
            <a:pPr marL="801688" lvl="2" indent="-342900" defTabSz="900113">
              <a:spcBef>
                <a:spcPts val="200"/>
              </a:spcBef>
              <a:buClr>
                <a:schemeClr val="tx1"/>
              </a:buClr>
              <a:buSzPct val="140000"/>
              <a:buFont typeface="Symbol" panose="05050102010706020507" pitchFamily="18" charset="2"/>
              <a:buChar char="-"/>
            </a:pPr>
            <a:r>
              <a:rPr lang="de-DE" sz="2200" dirty="0"/>
              <a:t>Suche im Auktionskatalog nach mehreren gewünschten Kriterien (z.B. niedrigster Preis, Entfernung zum Artikelstandort, bald endendes Gebot) möglich</a:t>
            </a:r>
            <a:endParaRPr lang="de-DE" sz="2200" u="sng" dirty="0">
              <a:sym typeface="Wingdings" panose="05000000000000000000" pitchFamily="2" charset="2"/>
            </a:endParaRP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>
                <a:sym typeface="Wingdings" panose="05000000000000000000" pitchFamily="2" charset="2"/>
              </a:rPr>
              <a:t>Funktion zur Bewertung des Anbieters (Punkte &amp; Kommentare)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>
                <a:sym typeface="Wingdings" panose="05000000000000000000" pitchFamily="2" charset="2"/>
              </a:rPr>
              <a:t>Beobachtungsliste </a:t>
            </a:r>
            <a:r>
              <a:rPr lang="de-DE" sz="2200" dirty="0">
                <a:sym typeface="Wingdings" panose="05000000000000000000" pitchFamily="2" charset="2"/>
              </a:rPr>
              <a:t>(falls man eine Auktion nur verfolgen möchte)</a:t>
            </a:r>
          </a:p>
          <a:p>
            <a:pPr marL="280988" lvl="1" indent="-279400" defTabSz="900113">
              <a:spcBef>
                <a:spcPts val="1000"/>
              </a:spcBef>
              <a:buClr>
                <a:schemeClr val="tx1"/>
              </a:buClr>
              <a:buSzPct val="140000"/>
              <a:buFont typeface="Wingdings" pitchFamily="2" charset="2"/>
              <a:buChar char="§"/>
            </a:pPr>
            <a:r>
              <a:rPr lang="de-DE" sz="2200" b="1" dirty="0">
                <a:sym typeface="Wingdings" panose="05000000000000000000" pitchFamily="2" charset="2"/>
              </a:rPr>
              <a:t>„Melden“-Funktion bzgl. Artikel/Usern an den Admin </a:t>
            </a:r>
            <a:r>
              <a:rPr lang="de-DE" sz="2200" dirty="0">
                <a:sym typeface="Wingdings" panose="05000000000000000000" pitchFamily="2" charset="2"/>
              </a:rPr>
              <a:t>(bei Problemen)</a:t>
            </a:r>
          </a:p>
        </p:txBody>
      </p:sp>
      <p:sp>
        <p:nvSpPr>
          <p:cNvPr id="19" name="Rechteck 18"/>
          <p:cNvSpPr/>
          <p:nvPr/>
        </p:nvSpPr>
        <p:spPr>
          <a:xfrm>
            <a:off x="0" y="6368218"/>
            <a:ext cx="7834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600" dirty="0"/>
              <a:t>https://www.google.at/imgres?imgurl=http%3A%2F%2Festatesales.org%2Funiversity%2Fwp-content%2Fuploads%2F2016%2F10%2FiStock_81879947_LARGE.jpg&amp;imgrefurl=http%3A%2F%2Festatesales.org%2Funiversity%2Fbenefits-online-auctions&amp;docid=dfwly5V-ShSOXM&amp;tbnid=ogzTQRPoyEWr4M%3A&amp;vet=1&amp;w=2715&amp;h=1810&amp;bih=609&amp;biw=1366&amp;ved=0ahUKEwip3ryx7KrQAhWM7xQKHTlmA2U4yAEQMwg6KDgwOA&amp;iact=mrc&amp;uact=8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12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33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 – Funktionale Anforderungen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1.2 Funktionalität &amp; Bedienoberfläche – Index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865B94-EF51-43A3-8526-72983527213B}" type="datetime1">
              <a:rPr lang="de-DE" smtClean="0"/>
              <a:pPr/>
              <a:t>23.11.2016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0C2F006-719D-4D35-BF8E-3DFC88DE5FD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002303" y="6607197"/>
            <a:ext cx="5269173" cy="365125"/>
          </a:xfrm>
        </p:spPr>
        <p:txBody>
          <a:bodyPr/>
          <a:lstStyle/>
          <a:p>
            <a:r>
              <a:rPr lang="de-DE" dirty="0"/>
              <a:t>UE Software Engineering – Gruppe 6 / Team 4 – Andre, Eggerth, Pacher, Regenfelder</a:t>
            </a:r>
          </a:p>
          <a:p>
            <a:endParaRPr lang="de-DE" dirty="0"/>
          </a:p>
        </p:txBody>
      </p:sp>
      <p:pic>
        <p:nvPicPr>
          <p:cNvPr id="8" name="Picture 2" descr="C:\Users\Cordula\AppData\Local\Temp\uBUY_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4" y="484496"/>
            <a:ext cx="1212273" cy="63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47119" y="1121475"/>
            <a:ext cx="8937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b="1" i="1" dirty="0"/>
              <a:t>Benutzeroberfläche Index-Page (Auktionskatalog mit Suchfunktion, Login-Felder, Logo):</a:t>
            </a:r>
            <a:endParaRPr lang="de-AT" dirty="0"/>
          </a:p>
        </p:txBody>
      </p:sp>
      <p:pic>
        <p:nvPicPr>
          <p:cNvPr id="3074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4" y="1490808"/>
            <a:ext cx="7221607" cy="50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-Design">
  <a:themeElements>
    <a:clrScheme name="SOPS MASTER FARBEN">
      <a:dk1>
        <a:srgbClr val="044C90"/>
      </a:dk1>
      <a:lt1>
        <a:sysClr val="window" lastClr="FFFFFF"/>
      </a:lt1>
      <a:dk2>
        <a:srgbClr val="044C90"/>
      </a:dk2>
      <a:lt2>
        <a:srgbClr val="7F7F7F"/>
      </a:lt2>
      <a:accent1>
        <a:srgbClr val="3F6EA7"/>
      </a:accent1>
      <a:accent2>
        <a:srgbClr val="699CD9"/>
      </a:accent2>
      <a:accent3>
        <a:srgbClr val="FFFFFF"/>
      </a:accent3>
      <a:accent4>
        <a:srgbClr val="044C90"/>
      </a:accent4>
      <a:accent5>
        <a:srgbClr val="BFBFBF"/>
      </a:accent5>
      <a:accent6>
        <a:srgbClr val="BFBFBF"/>
      </a:accent6>
      <a:hlink>
        <a:srgbClr val="548DD4"/>
      </a:hlink>
      <a:folHlink>
        <a:srgbClr val="BFBFB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1830</Words>
  <Application>Microsoft Office PowerPoint</Application>
  <PresentationFormat>Bildschirmpräsentation (4:3)</PresentationFormat>
  <Paragraphs>348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Arial</vt:lpstr>
      <vt:lpstr>Calibri</vt:lpstr>
      <vt:lpstr>DejaVu Sans</vt:lpstr>
      <vt:lpstr>Liberation Sans</vt:lpstr>
      <vt:lpstr>Nimbus Roman No9 L</vt:lpstr>
      <vt:lpstr>Symbol</vt:lpstr>
      <vt:lpstr>Tahoma</vt:lpstr>
      <vt:lpstr>Wingdings</vt:lpstr>
      <vt:lpstr>ヒラギノ角ゴ Pro W3</vt:lpstr>
      <vt:lpstr>Larissa-Design</vt:lpstr>
      <vt:lpstr>Anforderungsanalyse</vt:lpstr>
      <vt:lpstr>Agenda</vt:lpstr>
      <vt:lpstr>Agenda</vt:lpstr>
      <vt:lpstr>1.1 Befragung mit Endnutzern zur derzeitigen Situation</vt:lpstr>
      <vt:lpstr>1.1 Analogien – Beispiel Egiraffe</vt:lpstr>
      <vt:lpstr>1.1 Analogien – Beispiel Egiraffe</vt:lpstr>
      <vt:lpstr>1.1 Analogien – Beispiel eBay</vt:lpstr>
      <vt:lpstr>1.1 Analogien – Beispiel eBay</vt:lpstr>
      <vt:lpstr>1.2 Funktionalität &amp; Bedienoberfläche – Index</vt:lpstr>
      <vt:lpstr>1.2 Funktionalität &amp; Bedienoberfläche – Sicht des Users</vt:lpstr>
      <vt:lpstr>1.2 Funktionalität &amp; Bedienoberfläche – Sicht des Forschers</vt:lpstr>
      <vt:lpstr>1.2 Funktionalität &amp; Bedienoberfläche – Sicht des Admin</vt:lpstr>
      <vt:lpstr>Agenda</vt:lpstr>
      <vt:lpstr>Use-Case-Diagramm</vt:lpstr>
      <vt:lpstr>Agenda</vt:lpstr>
      <vt:lpstr>Use-Case „Produktgruppe anlegen“</vt:lpstr>
      <vt:lpstr>Use-Case „Auktionskatalog ansehen“</vt:lpstr>
      <vt:lpstr>Use-Case „Auktion erstellen“</vt:lpstr>
      <vt:lpstr>Agenda</vt:lpstr>
      <vt:lpstr>Qualitätsanforderungen</vt:lpstr>
      <vt:lpstr>Technische Anforderungen</vt:lpstr>
      <vt:lpstr>Realisierungsanforderungen</vt:lpstr>
      <vt:lpstr>Diverses (Annahmen über Auktionsabwicklung)</vt:lpstr>
      <vt:lpstr>Diverses (Mögliche Risiken)</vt:lpstr>
      <vt:lpstr>Agenda</vt:lpstr>
      <vt:lpstr>Klassendiagramm</vt:lpstr>
      <vt:lpstr>Gruppe 6 – Team 4 – Auktionsplattform “u:Buy“</vt:lpstr>
    </vt:vector>
  </TitlesOfParts>
  <Company>TU Wien - Studentenversion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Erster Actiontitles sdgfsgh</dc:title>
  <dc:creator>Florian Klein</dc:creator>
  <cp:lastModifiedBy>Pacher</cp:lastModifiedBy>
  <cp:revision>532</cp:revision>
  <dcterms:created xsi:type="dcterms:W3CDTF">2010-03-17T17:10:38Z</dcterms:created>
  <dcterms:modified xsi:type="dcterms:W3CDTF">2016-11-23T13:50:30Z</dcterms:modified>
</cp:coreProperties>
</file>