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A4F4-C9DF-4DE2-BF95-397D43BA1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3284697"/>
          </a:xfrm>
        </p:spPr>
        <p:txBody>
          <a:bodyPr>
            <a:normAutofit/>
          </a:bodyPr>
          <a:lstStyle/>
          <a:p>
            <a:r>
              <a:rPr lang="en-US" dirty="0"/>
              <a:t>Oracle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distribuirana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AB9AC-1231-4AC0-B372-EC4CED53D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5477931"/>
            <a:ext cx="6987645" cy="551807"/>
          </a:xfrm>
        </p:spPr>
        <p:txBody>
          <a:bodyPr/>
          <a:lstStyle/>
          <a:p>
            <a:r>
              <a:rPr lang="en-US" dirty="0"/>
              <a:t>Aleksandar Mladenovic, 883</a:t>
            </a:r>
          </a:p>
        </p:txBody>
      </p:sp>
    </p:spTree>
    <p:extLst>
      <p:ext uri="{BB962C8B-B14F-4D97-AF65-F5344CB8AC3E}">
        <p14:creationId xmlns:p14="http://schemas.microsoft.com/office/powerpoint/2010/main" val="28633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7132-D420-497F-ABB5-25697422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564" y="2552700"/>
            <a:ext cx="10018713" cy="1752599"/>
          </a:xfrm>
        </p:spPr>
        <p:txBody>
          <a:bodyPr/>
          <a:lstStyle/>
          <a:p>
            <a:r>
              <a:rPr lang="sr-Latn-RS" dirty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6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EEDF-AEDE-43A1-BAED-6FACE18D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dirty="0"/>
              <a:t>Distribuirane baze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B83DF-A1BF-4B6C-A99F-64BA5DD54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62539"/>
            <a:ext cx="10018713" cy="4028661"/>
          </a:xfrm>
        </p:spPr>
        <p:txBody>
          <a:bodyPr/>
          <a:lstStyle/>
          <a:p>
            <a:r>
              <a:rPr lang="en-US" dirty="0" err="1"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err="1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olekcija</a:t>
            </a:r>
            <a:r>
              <a:rPr lang="en-US" dirty="0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više</a:t>
            </a:r>
            <a:r>
              <a:rPr lang="en-US" dirty="0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logički</a:t>
            </a:r>
            <a:r>
              <a:rPr lang="en-US" dirty="0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međusobno</a:t>
            </a:r>
            <a:r>
              <a:rPr lang="en-US" dirty="0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povezanih</a:t>
            </a:r>
            <a:r>
              <a:rPr lang="en-US" dirty="0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dirty="0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dirty="0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distribuiranih</a:t>
            </a:r>
            <a:r>
              <a:rPr lang="en-US" dirty="0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preko</a:t>
            </a:r>
            <a:r>
              <a:rPr lang="en-US" dirty="0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računarske</a:t>
            </a:r>
            <a:r>
              <a:rPr lang="en-US" dirty="0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rbel (Body)"/>
                <a:ea typeface="Times New Roman" panose="02020603050405020304" pitchFamily="18" charset="0"/>
                <a:cs typeface="Times New Roman" panose="02020603050405020304" pitchFamily="18" charset="0"/>
              </a:rPr>
              <a:t>mreže</a:t>
            </a:r>
            <a:endParaRPr lang="en-US" dirty="0">
              <a:effectLst/>
              <a:latin typeface="Corbel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Corbel (Body)"/>
                <a:cs typeface="Times New Roman" panose="02020603050405020304" pitchFamily="18" charset="0"/>
              </a:rPr>
              <a:t>Minimalni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rbel (Body)"/>
                <a:cs typeface="Times New Roman" panose="02020603050405020304" pitchFamily="18" charset="0"/>
              </a:rPr>
              <a:t>uslovi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da bi </a:t>
            </a:r>
            <a:r>
              <a:rPr lang="en-US" dirty="0" err="1">
                <a:latin typeface="Corbel (Body)"/>
                <a:cs typeface="Times New Roman" panose="02020603050405020304" pitchFamily="18" charset="0"/>
              </a:rPr>
              <a:t>baza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rbel (Body)"/>
                <a:cs typeface="Times New Roman" panose="02020603050405020304" pitchFamily="18" charset="0"/>
              </a:rPr>
              <a:t>bila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rbel (Body)"/>
                <a:cs typeface="Times New Roman" panose="02020603050405020304" pitchFamily="18" charset="0"/>
              </a:rPr>
              <a:t>distribuirana</a:t>
            </a:r>
            <a:endParaRPr lang="en-US" dirty="0">
              <a:latin typeface="Corbel (Body)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Corbel (Body)"/>
                <a:cs typeface="Times New Roman" panose="02020603050405020304" pitchFamily="18" charset="0"/>
              </a:rPr>
              <a:t>Povezivanje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rbel (Body)"/>
                <a:cs typeface="Times New Roman" panose="02020603050405020304" pitchFamily="18" charset="0"/>
              </a:rPr>
              <a:t>čvorova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rbel (Body)"/>
                <a:cs typeface="Times New Roman" panose="02020603050405020304" pitchFamily="18" charset="0"/>
              </a:rPr>
              <a:t>baze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rbel (Body)"/>
                <a:cs typeface="Times New Roman" panose="02020603050405020304" pitchFamily="18" charset="0"/>
              </a:rPr>
              <a:t>podataka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rbel (Body)"/>
                <a:cs typeface="Times New Roman" panose="02020603050405020304" pitchFamily="18" charset="0"/>
              </a:rPr>
              <a:t>preko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rbel (Body)"/>
                <a:cs typeface="Times New Roman" panose="02020603050405020304" pitchFamily="18" charset="0"/>
              </a:rPr>
              <a:t>računarske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rbel (Body)"/>
                <a:cs typeface="Times New Roman" panose="02020603050405020304" pitchFamily="18" charset="0"/>
              </a:rPr>
              <a:t>mreže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pl-PL" dirty="0">
                <a:latin typeface="Corbel (Body)"/>
                <a:cs typeface="Times New Roman" panose="02020603050405020304" pitchFamily="18" charset="0"/>
              </a:rPr>
              <a:t>Logička povezanost povezanih baza podataka</a:t>
            </a:r>
            <a:endParaRPr lang="en-US" dirty="0">
              <a:latin typeface="Corbel (Body)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Corbel (Body)"/>
                <a:cs typeface="Times New Roman" panose="02020603050405020304" pitchFamily="18" charset="0"/>
              </a:rPr>
              <a:t>Odsustvo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rbel (Body)"/>
                <a:cs typeface="Times New Roman" panose="02020603050405020304" pitchFamily="18" charset="0"/>
              </a:rPr>
              <a:t>ograničenja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rbel (Body)"/>
                <a:cs typeface="Times New Roman" panose="02020603050405020304" pitchFamily="18" charset="0"/>
              </a:rPr>
              <a:t>homogenosti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rbel (Body)"/>
                <a:cs typeface="Times New Roman" panose="02020603050405020304" pitchFamily="18" charset="0"/>
              </a:rPr>
              <a:t>među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rbel (Body)"/>
                <a:cs typeface="Times New Roman" panose="02020603050405020304" pitchFamily="18" charset="0"/>
              </a:rPr>
              <a:t>povezanim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rbel (Body)"/>
                <a:cs typeface="Times New Roman" panose="02020603050405020304" pitchFamily="18" charset="0"/>
              </a:rPr>
              <a:t>čvorovima</a:t>
            </a:r>
            <a:r>
              <a:rPr lang="en-US" dirty="0">
                <a:latin typeface="Corbel (Body)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sz="1400" dirty="0">
              <a:latin typeface="Corbel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9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9920-7FDF-4AD4-A39A-342B2164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/>
              <a:t>Distribuirane baze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1F499-6609-42E7-9407-1D3A0A627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Prednosti</a:t>
            </a:r>
            <a:r>
              <a:rPr lang="en-US" dirty="0"/>
              <a:t> </a:t>
            </a:r>
            <a:r>
              <a:rPr lang="en-US" dirty="0" err="1"/>
              <a:t>distribuiranih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pPr lvl="1"/>
            <a:r>
              <a:rPr lang="en-US" dirty="0" err="1"/>
              <a:t>Poboljšana</a:t>
            </a:r>
            <a:r>
              <a:rPr lang="en-US" dirty="0"/>
              <a:t> </a:t>
            </a:r>
            <a:r>
              <a:rPr lang="en-US" dirty="0" err="1"/>
              <a:t>lakoća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fleksibilnost</a:t>
            </a:r>
            <a:r>
              <a:rPr lang="en-US" dirty="0"/>
              <a:t> </a:t>
            </a:r>
            <a:r>
              <a:rPr lang="en-US" dirty="0" err="1"/>
              <a:t>razvoja</a:t>
            </a:r>
            <a:r>
              <a:rPr lang="en-US" dirty="0"/>
              <a:t> </a:t>
            </a:r>
            <a:r>
              <a:rPr lang="en-US" dirty="0" err="1"/>
              <a:t>aplikacija</a:t>
            </a:r>
            <a:endParaRPr lang="en-US" dirty="0"/>
          </a:p>
          <a:p>
            <a:pPr lvl="1"/>
            <a:r>
              <a:rPr lang="en-US" dirty="0" err="1"/>
              <a:t>Povećana</a:t>
            </a:r>
            <a:r>
              <a:rPr lang="en-US" dirty="0"/>
              <a:t> </a:t>
            </a:r>
            <a:r>
              <a:rPr lang="en-US" dirty="0" err="1"/>
              <a:t>pouzdanost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dostupnost</a:t>
            </a:r>
            <a:endParaRPr lang="en-US" dirty="0"/>
          </a:p>
          <a:p>
            <a:pPr lvl="1"/>
            <a:r>
              <a:rPr lang="en-US" dirty="0" err="1"/>
              <a:t>Poboljšane</a:t>
            </a:r>
            <a:r>
              <a:rPr lang="en-US" dirty="0"/>
              <a:t> performance</a:t>
            </a:r>
          </a:p>
          <a:p>
            <a:pPr lvl="1"/>
            <a:r>
              <a:rPr lang="en-US" dirty="0" err="1"/>
              <a:t>Lakše</a:t>
            </a:r>
            <a:r>
              <a:rPr lang="en-US" dirty="0"/>
              <a:t> </a:t>
            </a:r>
            <a:r>
              <a:rPr lang="en-US"/>
              <a:t>proširenje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9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32AB-6944-4103-BD9A-082172A5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/>
              <a:t>Distribuirane baze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E10C-ECAA-45F7-80F2-D4A891240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Dodatne funkcionalnosti distribuiranih baza podataka</a:t>
            </a:r>
            <a:endParaRPr lang="en-US" dirty="0"/>
          </a:p>
          <a:p>
            <a:pPr lvl="1"/>
            <a:r>
              <a:rPr lang="en-US" dirty="0" err="1"/>
              <a:t>Praćenje</a:t>
            </a:r>
            <a:r>
              <a:rPr lang="en-US" dirty="0"/>
              <a:t> </a:t>
            </a:r>
            <a:r>
              <a:rPr lang="en-US" dirty="0" err="1"/>
              <a:t>distribucije</a:t>
            </a:r>
            <a:r>
              <a:rPr lang="en-US" dirty="0"/>
              <a:t> </a:t>
            </a:r>
            <a:r>
              <a:rPr lang="en-US" dirty="0" err="1"/>
              <a:t>podatak</a:t>
            </a:r>
            <a:endParaRPr lang="en-US" dirty="0"/>
          </a:p>
          <a:p>
            <a:pPr lvl="1"/>
            <a:r>
              <a:rPr lang="en-US" dirty="0" err="1"/>
              <a:t>Distribuirana</a:t>
            </a:r>
            <a:r>
              <a:rPr lang="en-US" dirty="0"/>
              <a:t> </a:t>
            </a:r>
            <a:r>
              <a:rPr lang="en-US" dirty="0" err="1"/>
              <a:t>obrada</a:t>
            </a:r>
            <a:r>
              <a:rPr lang="en-US" dirty="0"/>
              <a:t> </a:t>
            </a:r>
            <a:r>
              <a:rPr lang="en-US" dirty="0" err="1"/>
              <a:t>upita</a:t>
            </a:r>
            <a:endParaRPr lang="en-US" dirty="0"/>
          </a:p>
          <a:p>
            <a:pPr lvl="1"/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distribuiranim</a:t>
            </a:r>
            <a:r>
              <a:rPr lang="en-US" dirty="0"/>
              <a:t> </a:t>
            </a:r>
            <a:r>
              <a:rPr lang="en-US" dirty="0" err="1"/>
              <a:t>transakcijama</a:t>
            </a:r>
            <a:endParaRPr lang="en-US" dirty="0"/>
          </a:p>
          <a:p>
            <a:pPr lvl="1"/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repliciranim</a:t>
            </a:r>
            <a:r>
              <a:rPr lang="en-US" dirty="0"/>
              <a:t> </a:t>
            </a:r>
            <a:r>
              <a:rPr lang="en-US" dirty="0" err="1"/>
              <a:t>podacima</a:t>
            </a:r>
            <a:endParaRPr lang="en-US" dirty="0"/>
          </a:p>
          <a:p>
            <a:pPr lvl="1"/>
            <a:r>
              <a:rPr lang="en-US" dirty="0" err="1"/>
              <a:t>Oporavak</a:t>
            </a:r>
            <a:r>
              <a:rPr lang="en-US" dirty="0"/>
              <a:t> </a:t>
            </a:r>
            <a:r>
              <a:rPr lang="en-US" dirty="0" err="1"/>
              <a:t>distribuirane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pPr lvl="1"/>
            <a:r>
              <a:rPr lang="en-US" dirty="0" err="1"/>
              <a:t>Bezbednost</a:t>
            </a:r>
            <a:endParaRPr lang="en-US" dirty="0"/>
          </a:p>
          <a:p>
            <a:pPr lvl="1"/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distribuiranim</a:t>
            </a:r>
            <a:r>
              <a:rPr lang="en-US" dirty="0"/>
              <a:t> </a:t>
            </a:r>
            <a:r>
              <a:rPr lang="en-US" dirty="0" err="1"/>
              <a:t>direktorijumom</a:t>
            </a:r>
            <a:r>
              <a:rPr lang="en-US" dirty="0"/>
              <a:t> (</a:t>
            </a:r>
            <a:r>
              <a:rPr lang="en-US" dirty="0" err="1"/>
              <a:t>katalogom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281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E6C8-3318-4779-9F16-12D93EE0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/>
              <a:t>Oracle kao distribuirana baza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817E-C325-403C-A820-9663D6F02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</a:t>
            </a:r>
            <a:r>
              <a:rPr lang="en-US" dirty="0" err="1"/>
              <a:t>pruža</a:t>
            </a:r>
            <a:r>
              <a:rPr lang="en-US" dirty="0"/>
              <a:t> </a:t>
            </a:r>
            <a:r>
              <a:rPr lang="en-US" dirty="0" err="1"/>
              <a:t>podršku</a:t>
            </a:r>
            <a:r>
              <a:rPr lang="en-US" dirty="0"/>
              <a:t> za:</a:t>
            </a:r>
          </a:p>
          <a:p>
            <a:pPr lvl="1"/>
            <a:r>
              <a:rPr lang="en-US" dirty="0" err="1"/>
              <a:t>Homogene</a:t>
            </a:r>
            <a:r>
              <a:rPr lang="en-US" dirty="0"/>
              <a:t> </a:t>
            </a:r>
            <a:r>
              <a:rPr lang="en-US" dirty="0" err="1"/>
              <a:t>arhitekture</a:t>
            </a:r>
            <a:endParaRPr lang="en-US" dirty="0"/>
          </a:p>
          <a:p>
            <a:pPr lvl="1"/>
            <a:r>
              <a:rPr lang="en-US" dirty="0" err="1"/>
              <a:t>Heterogene</a:t>
            </a:r>
            <a:r>
              <a:rPr lang="en-US" dirty="0"/>
              <a:t> </a:t>
            </a:r>
            <a:r>
              <a:rPr lang="en-US" dirty="0" err="1"/>
              <a:t>arhitekture</a:t>
            </a:r>
            <a:endParaRPr lang="en-US" dirty="0"/>
          </a:p>
          <a:p>
            <a:pPr lvl="1"/>
            <a:r>
              <a:rPr lang="en-US" dirty="0" err="1"/>
              <a:t>Klijentske</a:t>
            </a:r>
            <a:r>
              <a:rPr lang="en-US" dirty="0"/>
              <a:t> </a:t>
            </a:r>
            <a:r>
              <a:rPr lang="en-US" dirty="0" err="1"/>
              <a:t>serverske</a:t>
            </a:r>
            <a:r>
              <a:rPr lang="en-US" dirty="0"/>
              <a:t> </a:t>
            </a:r>
            <a:r>
              <a:rPr lang="en-US" dirty="0" err="1"/>
              <a:t>arhitekture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8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891A-9EC1-4DFB-AEA3-9061A4B1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sr-Latn-RS" sz="4000" dirty="0"/>
              <a:t>eterogen</a:t>
            </a:r>
            <a:r>
              <a:rPr lang="en-US" sz="4000" dirty="0"/>
              <a:t>a</a:t>
            </a:r>
            <a:r>
              <a:rPr lang="sr-Latn-RS" sz="4000" dirty="0"/>
              <a:t> arhitektur</a:t>
            </a:r>
            <a:r>
              <a:rPr lang="en-US" sz="4000" dirty="0"/>
              <a:t>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34BC-EDB8-450E-848D-AE822C7B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Oracle Open Gateways </a:t>
            </a:r>
            <a:r>
              <a:rPr lang="en-US" dirty="0" err="1"/>
              <a:t>omogućava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ne-Oracle </a:t>
            </a:r>
            <a:r>
              <a:rPr lang="en-US" dirty="0" err="1"/>
              <a:t>bazi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Oracle </a:t>
            </a:r>
            <a:r>
              <a:rPr lang="en-US" dirty="0" err="1"/>
              <a:t>servera</a:t>
            </a:r>
            <a:endParaRPr lang="en-US" dirty="0"/>
          </a:p>
          <a:p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i="1" dirty="0"/>
              <a:t>Open Gateways  </a:t>
            </a:r>
            <a:r>
              <a:rPr lang="en-US" dirty="0" err="1"/>
              <a:t>uključuje</a:t>
            </a:r>
            <a:r>
              <a:rPr lang="en-US" dirty="0"/>
              <a:t> </a:t>
            </a:r>
            <a:r>
              <a:rPr lang="en-US" dirty="0" err="1"/>
              <a:t>sledeće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Distribuirane</a:t>
            </a:r>
            <a:r>
              <a:rPr lang="en-US" dirty="0"/>
              <a:t> </a:t>
            </a:r>
            <a:r>
              <a:rPr lang="en-US" dirty="0" err="1"/>
              <a:t>transakcije</a:t>
            </a:r>
            <a:endParaRPr lang="en-US" dirty="0"/>
          </a:p>
          <a:p>
            <a:pPr lvl="1"/>
            <a:r>
              <a:rPr lang="en-US" dirty="0" err="1"/>
              <a:t>Transparentan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SQL-u</a:t>
            </a:r>
          </a:p>
          <a:p>
            <a:pPr lvl="1"/>
            <a:r>
              <a:rPr lang="en-US" dirty="0" err="1"/>
              <a:t>Prolazni</a:t>
            </a:r>
            <a:r>
              <a:rPr lang="en-US" dirty="0"/>
              <a:t> SQL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uskladištene</a:t>
            </a:r>
            <a:r>
              <a:rPr lang="en-US" dirty="0"/>
              <a:t> procedure</a:t>
            </a:r>
          </a:p>
          <a:p>
            <a:pPr lvl="1"/>
            <a:r>
              <a:rPr lang="en-US" dirty="0" err="1"/>
              <a:t>Globalna</a:t>
            </a:r>
            <a:r>
              <a:rPr lang="en-US" dirty="0"/>
              <a:t> </a:t>
            </a:r>
            <a:r>
              <a:rPr lang="en-US" dirty="0" err="1"/>
              <a:t>optimizacija</a:t>
            </a:r>
            <a:r>
              <a:rPr lang="en-US" dirty="0"/>
              <a:t> </a:t>
            </a:r>
            <a:r>
              <a:rPr lang="en-US" dirty="0" err="1"/>
              <a:t>upita</a:t>
            </a:r>
            <a:endParaRPr lang="en-US" dirty="0"/>
          </a:p>
          <a:p>
            <a:pPr lvl="1"/>
            <a:r>
              <a:rPr lang="en-US" dirty="0" err="1"/>
              <a:t>Proceduralni</a:t>
            </a:r>
            <a:r>
              <a:rPr lang="en-US" dirty="0"/>
              <a:t> </a:t>
            </a:r>
            <a:r>
              <a:rPr lang="en-US" dirty="0" err="1"/>
              <a:t>pristup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02E4-907F-451D-996D-FDD76677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</a:t>
            </a:r>
            <a:r>
              <a:rPr lang="sr-Latn-RS" sz="4000" dirty="0"/>
              <a:t>rhitektur</a:t>
            </a:r>
            <a:r>
              <a:rPr lang="en-US" sz="4000" dirty="0"/>
              <a:t>a</a:t>
            </a:r>
            <a:r>
              <a:rPr lang="sr-Latn-RS" sz="4000" dirty="0"/>
              <a:t> klijent-server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51DC8-FEA2-4F5A-8856-85575BD8D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/>
          <a:lstStyle/>
          <a:p>
            <a:r>
              <a:rPr lang="en-US" dirty="0" err="1"/>
              <a:t>Podeljen</a:t>
            </a:r>
            <a:r>
              <a:rPr lang="en-US" dirty="0"/>
              <a:t> je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dela:</a:t>
            </a:r>
          </a:p>
          <a:p>
            <a:pPr lvl="1"/>
            <a:r>
              <a:rPr lang="en-US" dirty="0" err="1"/>
              <a:t>Prednji</a:t>
            </a:r>
            <a:r>
              <a:rPr lang="en-US" dirty="0"/>
              <a:t> </a:t>
            </a:r>
            <a:r>
              <a:rPr lang="en-US" dirty="0" err="1"/>
              <a:t>kraj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deo </a:t>
            </a:r>
            <a:r>
              <a:rPr lang="en-US" dirty="0" err="1"/>
              <a:t>klijenta</a:t>
            </a:r>
            <a:endParaRPr lang="en-US" dirty="0"/>
          </a:p>
          <a:p>
            <a:pPr lvl="1"/>
            <a:r>
              <a:rPr lang="en-US" dirty="0" err="1"/>
              <a:t>Zadnji</a:t>
            </a:r>
            <a:r>
              <a:rPr lang="en-US" dirty="0"/>
              <a:t> deo </a:t>
            </a:r>
            <a:r>
              <a:rPr lang="en-US" dirty="0" err="1"/>
              <a:t>kao</a:t>
            </a:r>
            <a:r>
              <a:rPr lang="en-US" dirty="0"/>
              <a:t> deo </a:t>
            </a:r>
            <a:r>
              <a:rPr lang="en-US" dirty="0" err="1"/>
              <a:t>servera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0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1389-4C23-492A-9A98-E0B592C1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61" y="685800"/>
            <a:ext cx="10217563" cy="1752599"/>
          </a:xfrm>
        </p:spPr>
        <p:txBody>
          <a:bodyPr/>
          <a:lstStyle/>
          <a:p>
            <a:r>
              <a:rPr lang="en-US" dirty="0" err="1"/>
              <a:t>Arhitektura</a:t>
            </a:r>
            <a:r>
              <a:rPr lang="en-US" dirty="0"/>
              <a:t> Oracle </a:t>
            </a:r>
            <a:r>
              <a:rPr lang="en-US" dirty="0" err="1"/>
              <a:t>distribuirane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0B0829-A77E-46EC-9394-7B5FD181F4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453" y="1981200"/>
            <a:ext cx="426144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2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39F8-A877-4A4C-8DFC-1F2B1461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Arhitektura</a:t>
            </a:r>
            <a:r>
              <a:rPr lang="en-US" dirty="0"/>
              <a:t> Oracle </a:t>
            </a:r>
            <a:r>
              <a:rPr lang="en-US" dirty="0" err="1"/>
              <a:t>distribuirane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F172F-5723-478E-AB69-EDA6562FA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Oracle Net Services</a:t>
            </a:r>
          </a:p>
          <a:p>
            <a:r>
              <a:rPr lang="en-US" dirty="0"/>
              <a:t>Database Link</a:t>
            </a:r>
          </a:p>
          <a:p>
            <a:r>
              <a:rPr lang="en-US" dirty="0"/>
              <a:t>Two-phase commit protocol</a:t>
            </a:r>
          </a:p>
          <a:p>
            <a:r>
              <a:rPr lang="en-US" dirty="0" err="1"/>
              <a:t>Podaci</a:t>
            </a:r>
            <a:r>
              <a:rPr lang="en-US" dirty="0"/>
              <a:t> u Oracle se </a:t>
            </a:r>
            <a:r>
              <a:rPr lang="en-US" dirty="0" err="1"/>
              <a:t>kopiraju</a:t>
            </a:r>
            <a:r>
              <a:rPr lang="en-US" dirty="0"/>
              <a:t> </a:t>
            </a:r>
            <a:r>
              <a:rPr lang="en-US" dirty="0" err="1"/>
              <a:t>pomo</a:t>
            </a:r>
            <a:r>
              <a:rPr lang="sr-Latn-RS" dirty="0"/>
              <a:t>ću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Snimaka</a:t>
            </a:r>
            <a:endParaRPr lang="en-US" dirty="0"/>
          </a:p>
          <a:p>
            <a:pPr lvl="1"/>
            <a:r>
              <a:rPr lang="en-US" dirty="0" err="1"/>
              <a:t>Replikovanih</a:t>
            </a:r>
            <a:r>
              <a:rPr lang="en-US" dirty="0"/>
              <a:t> </a:t>
            </a:r>
            <a:r>
              <a:rPr lang="en-US" dirty="0" err="1"/>
              <a:t>matičnih</a:t>
            </a:r>
            <a:r>
              <a:rPr lang="en-US" dirty="0"/>
              <a:t> </a:t>
            </a:r>
            <a:r>
              <a:rPr lang="en-US" dirty="0" err="1"/>
              <a:t>tabela</a:t>
            </a:r>
            <a:endParaRPr lang="en-US" dirty="0"/>
          </a:p>
          <a:p>
            <a:pPr lvl="2"/>
            <a:r>
              <a:rPr lang="en-US" dirty="0" err="1"/>
              <a:t>Osnovna</a:t>
            </a:r>
            <a:r>
              <a:rPr lang="en-US" dirty="0"/>
              <a:t> </a:t>
            </a:r>
            <a:r>
              <a:rPr lang="en-US" dirty="0" err="1"/>
              <a:t>replikacija</a:t>
            </a:r>
            <a:endParaRPr lang="en-US" dirty="0"/>
          </a:p>
          <a:p>
            <a:pPr lvl="2"/>
            <a:r>
              <a:rPr lang="en-US" dirty="0" err="1"/>
              <a:t>Napredna</a:t>
            </a:r>
            <a:r>
              <a:rPr lang="en-US" dirty="0"/>
              <a:t> (</a:t>
            </a:r>
            <a:r>
              <a:rPr lang="en-US" dirty="0" err="1"/>
              <a:t>simetrična</a:t>
            </a:r>
            <a:r>
              <a:rPr lang="en-US" dirty="0"/>
              <a:t>) </a:t>
            </a:r>
            <a:r>
              <a:rPr lang="en-US" dirty="0" err="1"/>
              <a:t>replikacija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96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291</TotalTime>
  <Words>215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Corbel (Body)</vt:lpstr>
      <vt:lpstr>Parallax</vt:lpstr>
      <vt:lpstr>Oracle kao distribuirana baza podataka</vt:lpstr>
      <vt:lpstr>Distribuirane baze podataka</vt:lpstr>
      <vt:lpstr>Distribuirane baze podataka</vt:lpstr>
      <vt:lpstr>Distribuirane baze podataka</vt:lpstr>
      <vt:lpstr>Oracle kao distribuirana baza podataka</vt:lpstr>
      <vt:lpstr>Heterogena arhitektura</vt:lpstr>
      <vt:lpstr>Arhitektura klijent-server</vt:lpstr>
      <vt:lpstr>Arhitektura Oracle distribuirane baze podataka</vt:lpstr>
      <vt:lpstr>Arhitektura Oracle distribuirane baze podataka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 struktura i organizacija skladišta podataka kod MS SQL Server baze podataka</dc:title>
  <dc:creator>Aleksandar Mladenovic</dc:creator>
  <cp:lastModifiedBy>Aleksandar Mladenovic</cp:lastModifiedBy>
  <cp:revision>12</cp:revision>
  <dcterms:created xsi:type="dcterms:W3CDTF">2021-04-14T18:45:01Z</dcterms:created>
  <dcterms:modified xsi:type="dcterms:W3CDTF">2021-06-27T18:37:48Z</dcterms:modified>
</cp:coreProperties>
</file>