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90" r:id="rId2"/>
    <p:sldId id="262" r:id="rId3"/>
    <p:sldId id="263" r:id="rId4"/>
    <p:sldId id="264" r:id="rId5"/>
    <p:sldId id="265" r:id="rId6"/>
    <p:sldId id="266" r:id="rId7"/>
    <p:sldId id="267" r:id="rId8"/>
    <p:sldId id="268" r:id="rId9"/>
    <p:sldId id="269" r:id="rId10"/>
    <p:sldId id="291"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2" r:id="rId24"/>
    <p:sldId id="283" r:id="rId25"/>
    <p:sldId id="284" r:id="rId26"/>
    <p:sldId id="286" r:id="rId27"/>
    <p:sldId id="287" r:id="rId28"/>
    <p:sldId id="288" r:id="rId29"/>
    <p:sldId id="289"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9" r:id="rId65"/>
    <p:sldId id="358"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86827" autoAdjust="0"/>
  </p:normalViewPr>
  <p:slideViewPr>
    <p:cSldViewPr>
      <p:cViewPr varScale="1">
        <p:scale>
          <a:sx n="68" d="100"/>
          <a:sy n="68" d="100"/>
        </p:scale>
        <p:origin x="6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0739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7483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35569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2234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21466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604146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698896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503086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65</a:t>
            </a:fld>
            <a:endParaRPr lang="en-US"/>
          </a:p>
        </p:txBody>
      </p:sp>
    </p:spTree>
    <p:extLst>
      <p:ext uri="{BB962C8B-B14F-4D97-AF65-F5344CB8AC3E}">
        <p14:creationId xmlns:p14="http://schemas.microsoft.com/office/powerpoint/2010/main" val="228463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4369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18548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409760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67542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4146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86289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67848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07133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Procedures</a:t>
            </a:r>
          </a:p>
        </p:txBody>
      </p:sp>
      <p:sp>
        <p:nvSpPr>
          <p:cNvPr id="9" name="Text Placeholder 8"/>
          <p:cNvSpPr>
            <a:spLocks noGrp="1"/>
          </p:cNvSpPr>
          <p:nvPr>
            <p:ph type="body" sz="quarter" idx="14"/>
          </p:nvPr>
        </p:nvSpPr>
        <p:spPr/>
        <p:txBody>
          <a:bodyPr/>
          <a:lstStyle/>
          <a:p>
            <a:r>
              <a:rPr lang="en-US" dirty="0"/>
              <a:t>Chapter 5</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5641316E-8E24-4B2A-A722-5B59E57AED97}"/>
              </a:ext>
            </a:extLst>
          </p:cNvPr>
          <p:cNvSpPr txBox="1">
            <a:spLocks noChangeArrowheads="1"/>
          </p:cNvSpPr>
          <p:nvPr/>
        </p:nvSpPr>
        <p:spPr bwMode="auto">
          <a:xfrm>
            <a:off x="457200" y="2971800"/>
            <a:ext cx="7543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j-lt"/>
              </a:rPr>
              <a:t>push </a:t>
            </a:r>
            <a:r>
              <a:rPr lang="en-US" altLang="en-US" sz="1800" dirty="0" err="1">
                <a:latin typeface="+mj-lt"/>
              </a:rPr>
              <a:t>esi</a:t>
            </a:r>
            <a:r>
              <a:rPr lang="en-US" altLang="en-US" sz="1800" dirty="0">
                <a:latin typeface="+mj-lt"/>
              </a:rPr>
              <a:t>		; push registers</a:t>
            </a:r>
          </a:p>
          <a:p>
            <a:pPr eaLnBrk="1" hangingPunct="1">
              <a:lnSpc>
                <a:spcPct val="50000"/>
              </a:lnSpc>
              <a:spcBef>
                <a:spcPct val="50000"/>
              </a:spcBef>
              <a:buClrTx/>
              <a:buFontTx/>
              <a:buNone/>
            </a:pPr>
            <a:r>
              <a:rPr lang="en-US" altLang="en-US" sz="1800" dirty="0">
                <a:latin typeface="+mj-lt"/>
              </a:rPr>
              <a:t>push </a:t>
            </a:r>
            <a:r>
              <a:rPr lang="en-US" altLang="en-US" sz="1800" dirty="0" err="1">
                <a:latin typeface="+mj-lt"/>
              </a:rPr>
              <a:t>ecx</a:t>
            </a:r>
            <a:endParaRPr lang="en-US" altLang="en-US" sz="1800" dirty="0">
              <a:latin typeface="+mj-lt"/>
            </a:endParaRPr>
          </a:p>
          <a:p>
            <a:pPr eaLnBrk="1" hangingPunct="1">
              <a:lnSpc>
                <a:spcPct val="50000"/>
              </a:lnSpc>
              <a:spcBef>
                <a:spcPct val="50000"/>
              </a:spcBef>
              <a:buClrTx/>
              <a:buFontTx/>
              <a:buNone/>
            </a:pPr>
            <a:r>
              <a:rPr lang="en-US" altLang="en-US" sz="1800" dirty="0">
                <a:latin typeface="+mj-lt"/>
              </a:rPr>
              <a:t>push </a:t>
            </a:r>
            <a:r>
              <a:rPr lang="en-US" altLang="en-US" sz="1800" dirty="0" err="1">
                <a:latin typeface="+mj-lt"/>
              </a:rPr>
              <a:t>ebx</a:t>
            </a:r>
            <a:endParaRPr lang="en-US" altLang="en-US" sz="1800" dirty="0">
              <a:latin typeface="+mj-lt"/>
            </a:endParaRPr>
          </a:p>
          <a:p>
            <a:pPr eaLnBrk="1" hangingPunct="1">
              <a:lnSpc>
                <a:spcPct val="50000"/>
              </a:lnSpc>
              <a:spcBef>
                <a:spcPct val="50000"/>
              </a:spcBef>
              <a:buClrTx/>
              <a:buFontTx/>
              <a:buNone/>
            </a:pPr>
            <a:endParaRPr lang="en-US" altLang="en-US" sz="1800" dirty="0">
              <a:latin typeface="+mj-lt"/>
            </a:endParaRPr>
          </a:p>
          <a:p>
            <a:pPr eaLnBrk="1" hangingPunct="1">
              <a:lnSpc>
                <a:spcPct val="50000"/>
              </a:lnSpc>
              <a:spcBef>
                <a:spcPct val="50000"/>
              </a:spcBef>
              <a:buClrTx/>
              <a:buFontTx/>
              <a:buNone/>
            </a:pPr>
            <a:r>
              <a:rPr lang="en-US" altLang="en-US" sz="1800" dirty="0" err="1">
                <a:latin typeface="+mj-lt"/>
              </a:rPr>
              <a:t>mov</a:t>
            </a:r>
            <a:r>
              <a:rPr lang="en-US" altLang="en-US" sz="1800" dirty="0">
                <a:latin typeface="+mj-lt"/>
              </a:rPr>
              <a:t>  </a:t>
            </a:r>
            <a:r>
              <a:rPr lang="en-US" altLang="en-US" sz="1800" dirty="0" err="1">
                <a:latin typeface="+mj-lt"/>
              </a:rPr>
              <a:t>esi,OFFSET</a:t>
            </a:r>
            <a:r>
              <a:rPr lang="en-US" altLang="en-US" sz="1800" dirty="0">
                <a:latin typeface="+mj-lt"/>
              </a:rPr>
              <a:t> </a:t>
            </a:r>
            <a:r>
              <a:rPr lang="en-US" altLang="en-US" sz="1800" dirty="0" err="1">
                <a:latin typeface="+mj-lt"/>
              </a:rPr>
              <a:t>dwordVal</a:t>
            </a:r>
            <a:r>
              <a:rPr lang="en-US" altLang="en-US" sz="1800" dirty="0">
                <a:latin typeface="+mj-lt"/>
              </a:rPr>
              <a:t> 		; display some memory</a:t>
            </a:r>
          </a:p>
          <a:p>
            <a:pPr eaLnBrk="1" hangingPunct="1">
              <a:lnSpc>
                <a:spcPct val="50000"/>
              </a:lnSpc>
              <a:spcBef>
                <a:spcPct val="50000"/>
              </a:spcBef>
              <a:buClrTx/>
              <a:buFontTx/>
              <a:buNone/>
            </a:pPr>
            <a:r>
              <a:rPr lang="en-US" altLang="en-US" sz="1800" dirty="0" err="1">
                <a:latin typeface="+mj-lt"/>
              </a:rPr>
              <a:t>mov</a:t>
            </a:r>
            <a:r>
              <a:rPr lang="en-US" altLang="en-US" sz="1800" dirty="0">
                <a:latin typeface="+mj-lt"/>
              </a:rPr>
              <a:t>  </a:t>
            </a:r>
            <a:r>
              <a:rPr lang="en-US" altLang="en-US" sz="1800" dirty="0" err="1">
                <a:latin typeface="+mj-lt"/>
              </a:rPr>
              <a:t>ecx,LENGTHOF</a:t>
            </a:r>
            <a:r>
              <a:rPr lang="en-US" altLang="en-US" sz="1800" dirty="0">
                <a:latin typeface="+mj-lt"/>
              </a:rPr>
              <a:t> </a:t>
            </a:r>
            <a:r>
              <a:rPr lang="en-US" altLang="en-US" sz="1800" dirty="0" err="1">
                <a:latin typeface="+mj-lt"/>
              </a:rPr>
              <a:t>dwordVal</a:t>
            </a:r>
            <a:endParaRPr lang="en-US" altLang="en-US" sz="1800" dirty="0">
              <a:latin typeface="+mj-lt"/>
            </a:endParaRPr>
          </a:p>
          <a:p>
            <a:pPr eaLnBrk="1" hangingPunct="1">
              <a:lnSpc>
                <a:spcPct val="50000"/>
              </a:lnSpc>
              <a:spcBef>
                <a:spcPct val="50000"/>
              </a:spcBef>
              <a:buClrTx/>
              <a:buFontTx/>
              <a:buNone/>
            </a:pPr>
            <a:r>
              <a:rPr lang="en-US" altLang="en-US" sz="1800" dirty="0" err="1">
                <a:latin typeface="+mj-lt"/>
              </a:rPr>
              <a:t>mov</a:t>
            </a:r>
            <a:r>
              <a:rPr lang="en-US" altLang="en-US" sz="1800" dirty="0">
                <a:latin typeface="+mj-lt"/>
              </a:rPr>
              <a:t>  </a:t>
            </a:r>
            <a:r>
              <a:rPr lang="en-US" altLang="en-US" sz="1800" dirty="0" err="1">
                <a:latin typeface="+mj-lt"/>
              </a:rPr>
              <a:t>ebx,TYPE</a:t>
            </a:r>
            <a:r>
              <a:rPr lang="en-US" altLang="en-US" sz="1800" dirty="0">
                <a:latin typeface="+mj-lt"/>
              </a:rPr>
              <a:t> </a:t>
            </a:r>
            <a:r>
              <a:rPr lang="en-US" altLang="en-US" sz="1800" dirty="0" err="1">
                <a:latin typeface="+mj-lt"/>
              </a:rPr>
              <a:t>dwordVal</a:t>
            </a:r>
            <a:endParaRPr lang="en-US" altLang="en-US" sz="1800" dirty="0">
              <a:latin typeface="+mj-lt"/>
            </a:endParaRPr>
          </a:p>
          <a:p>
            <a:pPr eaLnBrk="1" hangingPunct="1">
              <a:lnSpc>
                <a:spcPct val="50000"/>
              </a:lnSpc>
              <a:spcBef>
                <a:spcPct val="50000"/>
              </a:spcBef>
              <a:buClrTx/>
              <a:buFontTx/>
              <a:buNone/>
            </a:pPr>
            <a:r>
              <a:rPr lang="en-US" altLang="en-US" sz="1800" dirty="0">
                <a:latin typeface="+mj-lt"/>
              </a:rPr>
              <a:t>call </a:t>
            </a:r>
            <a:r>
              <a:rPr lang="en-US" altLang="en-US" sz="1800" dirty="0" err="1">
                <a:latin typeface="+mj-lt"/>
              </a:rPr>
              <a:t>DumpMem</a:t>
            </a:r>
            <a:endParaRPr lang="en-US" altLang="en-US" sz="1800" dirty="0">
              <a:latin typeface="+mj-lt"/>
            </a:endParaRPr>
          </a:p>
          <a:p>
            <a:pPr eaLnBrk="1" hangingPunct="1">
              <a:lnSpc>
                <a:spcPct val="50000"/>
              </a:lnSpc>
              <a:spcBef>
                <a:spcPct val="50000"/>
              </a:spcBef>
              <a:buClrTx/>
              <a:buFontTx/>
              <a:buNone/>
            </a:pPr>
            <a:endParaRPr lang="en-US" altLang="en-US" sz="1800" dirty="0">
              <a:latin typeface="+mj-lt"/>
            </a:endParaRPr>
          </a:p>
          <a:p>
            <a:pPr eaLnBrk="1" hangingPunct="1">
              <a:lnSpc>
                <a:spcPct val="50000"/>
              </a:lnSpc>
              <a:spcBef>
                <a:spcPct val="50000"/>
              </a:spcBef>
              <a:buClrTx/>
              <a:buFontTx/>
              <a:buNone/>
            </a:pPr>
            <a:r>
              <a:rPr lang="en-US" altLang="en-US" sz="1800" dirty="0">
                <a:latin typeface="+mj-lt"/>
              </a:rPr>
              <a:t>pop  </a:t>
            </a:r>
            <a:r>
              <a:rPr lang="en-US" altLang="en-US" sz="1800" dirty="0" err="1">
                <a:latin typeface="+mj-lt"/>
              </a:rPr>
              <a:t>ebx</a:t>
            </a:r>
            <a:r>
              <a:rPr lang="en-US" altLang="en-US" sz="1800" dirty="0">
                <a:latin typeface="+mj-lt"/>
              </a:rPr>
              <a:t>		; restore registers</a:t>
            </a:r>
          </a:p>
          <a:p>
            <a:pPr eaLnBrk="1" hangingPunct="1">
              <a:lnSpc>
                <a:spcPct val="50000"/>
              </a:lnSpc>
              <a:spcBef>
                <a:spcPct val="50000"/>
              </a:spcBef>
              <a:buClrTx/>
              <a:buFontTx/>
              <a:buNone/>
            </a:pPr>
            <a:r>
              <a:rPr lang="en-US" altLang="en-US" sz="1800" dirty="0">
                <a:latin typeface="+mj-lt"/>
              </a:rPr>
              <a:t>pop  </a:t>
            </a:r>
            <a:r>
              <a:rPr lang="en-US" altLang="en-US" sz="1800" dirty="0" err="1">
                <a:latin typeface="+mj-lt"/>
              </a:rPr>
              <a:t>ecx</a:t>
            </a:r>
            <a:endParaRPr lang="en-US" altLang="en-US" sz="1800" dirty="0">
              <a:latin typeface="+mj-lt"/>
            </a:endParaRPr>
          </a:p>
          <a:p>
            <a:pPr eaLnBrk="1" hangingPunct="1">
              <a:lnSpc>
                <a:spcPct val="50000"/>
              </a:lnSpc>
              <a:spcBef>
                <a:spcPct val="50000"/>
              </a:spcBef>
              <a:buClrTx/>
              <a:buFontTx/>
              <a:buNone/>
            </a:pPr>
            <a:r>
              <a:rPr lang="en-US" altLang="en-US" sz="1800" dirty="0">
                <a:latin typeface="+mj-lt"/>
              </a:rPr>
              <a:t>pop  </a:t>
            </a:r>
            <a:r>
              <a:rPr lang="en-US" altLang="en-US" sz="1800" dirty="0" err="1">
                <a:latin typeface="+mj-lt"/>
              </a:rPr>
              <a:t>esi</a:t>
            </a:r>
            <a:endParaRPr lang="en-US" altLang="en-US" sz="1800" dirty="0">
              <a:latin typeface="+mj-lt"/>
            </a:endParaRPr>
          </a:p>
        </p:txBody>
      </p:sp>
      <p:sp>
        <p:nvSpPr>
          <p:cNvPr id="3" name="Content Placeholder 2"/>
          <p:cNvSpPr>
            <a:spLocks noGrp="1"/>
          </p:cNvSpPr>
          <p:nvPr>
            <p:ph idx="1"/>
          </p:nvPr>
        </p:nvSpPr>
        <p:spPr/>
        <p:txBody>
          <a:bodyPr/>
          <a:lstStyle/>
          <a:p>
            <a:pPr marL="0" indent="0">
              <a:buNone/>
            </a:pPr>
            <a:r>
              <a:rPr lang="en-US" altLang="en-US" dirty="0"/>
              <a:t>Save and restore registers when they contain important values. PUSH and POP instructions occur in the opposite order.</a:t>
            </a:r>
          </a:p>
          <a:p>
            <a:endParaRPr lang="en-AU" dirty="0"/>
          </a:p>
        </p:txBody>
      </p:sp>
      <p:sp>
        <p:nvSpPr>
          <p:cNvPr id="2" name="Title 1"/>
          <p:cNvSpPr>
            <a:spLocks noGrp="1"/>
          </p:cNvSpPr>
          <p:nvPr>
            <p:ph type="title"/>
          </p:nvPr>
        </p:nvSpPr>
        <p:spPr/>
        <p:txBody>
          <a:bodyPr/>
          <a:lstStyle/>
          <a:p>
            <a:r>
              <a:rPr lang="en-US" altLang="en-US" dirty="0"/>
              <a:t>Using PUSH and POP</a:t>
            </a:r>
            <a:endParaRPr lang="en-AU" dirty="0"/>
          </a:p>
        </p:txBody>
      </p:sp>
    </p:spTree>
    <p:extLst>
      <p:ext uri="{BB962C8B-B14F-4D97-AF65-F5344CB8AC3E}">
        <p14:creationId xmlns:p14="http://schemas.microsoft.com/office/powerpoint/2010/main" val="22171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BFCB12D5-1965-4E07-B400-A64D6048CA6C}"/>
              </a:ext>
            </a:extLst>
          </p:cNvPr>
          <p:cNvSpPr txBox="1">
            <a:spLocks noChangeArrowheads="1"/>
          </p:cNvSpPr>
          <p:nvPr/>
        </p:nvSpPr>
        <p:spPr bwMode="auto">
          <a:xfrm>
            <a:off x="609600" y="2570163"/>
            <a:ext cx="7315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1432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1432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1432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1432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ecx,100	; set outer loop count</a:t>
            </a:r>
          </a:p>
          <a:p>
            <a:pPr eaLnBrk="1" hangingPunct="1">
              <a:lnSpc>
                <a:spcPct val="50000"/>
              </a:lnSpc>
              <a:spcBef>
                <a:spcPct val="50000"/>
              </a:spcBef>
              <a:buClrTx/>
              <a:buFontTx/>
              <a:buNone/>
            </a:pPr>
            <a:r>
              <a:rPr lang="en-US" altLang="en-US" sz="1800" dirty="0">
                <a:latin typeface="+mn-lt"/>
              </a:rPr>
              <a:t>L1:		; begin the outer loop</a:t>
            </a:r>
          </a:p>
          <a:p>
            <a:pPr eaLnBrk="1" hangingPunct="1">
              <a:lnSpc>
                <a:spcPct val="50000"/>
              </a:lnSpc>
              <a:spcBef>
                <a:spcPct val="50000"/>
              </a:spcBef>
              <a:buClrTx/>
              <a:buFontTx/>
              <a:buNone/>
            </a:pPr>
            <a:r>
              <a:rPr lang="en-US" altLang="en-US" sz="1800" dirty="0">
                <a:latin typeface="+mn-lt"/>
              </a:rPr>
              <a:t>	</a:t>
            </a:r>
            <a:r>
              <a:rPr lang="en-US" altLang="en-US" sz="1800" dirty="0">
                <a:solidFill>
                  <a:srgbClr val="007FA3"/>
                </a:solidFill>
                <a:latin typeface="+mn-lt"/>
              </a:rPr>
              <a:t>push </a:t>
            </a:r>
            <a:r>
              <a:rPr lang="en-US" altLang="en-US" sz="1800" dirty="0" err="1">
                <a:solidFill>
                  <a:srgbClr val="007FA3"/>
                </a:solidFill>
                <a:latin typeface="+mn-lt"/>
              </a:rPr>
              <a:t>ecx</a:t>
            </a:r>
            <a:r>
              <a:rPr lang="en-US" altLang="en-US" sz="1800" dirty="0">
                <a:solidFill>
                  <a:schemeClr val="tx2"/>
                </a:solidFill>
                <a:latin typeface="+mn-lt"/>
              </a:rPr>
              <a:t>	; </a:t>
            </a:r>
            <a:r>
              <a:rPr lang="en-US" altLang="en-US" sz="1800" dirty="0">
                <a:solidFill>
                  <a:srgbClr val="007FA3"/>
                </a:solidFill>
                <a:latin typeface="+mn-lt"/>
              </a:rPr>
              <a:t>save outer loop count</a:t>
            </a:r>
          </a:p>
          <a:p>
            <a:pPr eaLnBrk="1" hangingPunct="1">
              <a:lnSpc>
                <a:spcPct val="50000"/>
              </a:lnSpc>
              <a:spcBef>
                <a:spcPct val="50000"/>
              </a:spcBef>
              <a:buClrTx/>
              <a:buFontTx/>
              <a:buNone/>
            </a:pPr>
            <a:endParaRPr lang="en-US" altLang="en-US" sz="1800" dirty="0">
              <a:solidFill>
                <a:schemeClr val="tx2"/>
              </a:solidFill>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ecx,20	; set inner loop count</a:t>
            </a:r>
          </a:p>
          <a:p>
            <a:pPr eaLnBrk="1" hangingPunct="1">
              <a:lnSpc>
                <a:spcPct val="50000"/>
              </a:lnSpc>
              <a:spcBef>
                <a:spcPct val="50000"/>
              </a:spcBef>
              <a:buClrTx/>
              <a:buFontTx/>
              <a:buNone/>
            </a:pPr>
            <a:r>
              <a:rPr lang="en-US" altLang="en-US" sz="1800" dirty="0">
                <a:latin typeface="+mn-lt"/>
              </a:rPr>
              <a:t>L2:		; begin the inner loop</a:t>
            </a:r>
          </a:p>
          <a:p>
            <a:pPr eaLnBrk="1" hangingPunct="1">
              <a:lnSpc>
                <a:spcPct val="50000"/>
              </a:lnSpc>
              <a:spcBef>
                <a:spcPct val="50000"/>
              </a:spcBef>
              <a:buClrTx/>
              <a:buFontTx/>
              <a:buNone/>
            </a:pPr>
            <a:r>
              <a:rPr lang="en-US" altLang="en-US" sz="1800" dirty="0">
                <a:latin typeface="+mn-lt"/>
              </a:rPr>
              <a:t>	;</a:t>
            </a:r>
          </a:p>
          <a:p>
            <a:pPr eaLnBrk="1" hangingPunct="1">
              <a:lnSpc>
                <a:spcPct val="50000"/>
              </a:lnSpc>
              <a:spcBef>
                <a:spcPct val="50000"/>
              </a:spcBef>
              <a:buClrTx/>
              <a:buFontTx/>
              <a:buNone/>
            </a:pPr>
            <a:r>
              <a:rPr lang="en-US" altLang="en-US" sz="1800" dirty="0">
                <a:latin typeface="+mn-lt"/>
              </a:rPr>
              <a:t>	;</a:t>
            </a:r>
          </a:p>
          <a:p>
            <a:pPr eaLnBrk="1" hangingPunct="1">
              <a:lnSpc>
                <a:spcPct val="50000"/>
              </a:lnSpc>
              <a:spcBef>
                <a:spcPct val="50000"/>
              </a:spcBef>
              <a:buClrTx/>
              <a:buFontTx/>
              <a:buNone/>
            </a:pPr>
            <a:r>
              <a:rPr lang="en-US" altLang="en-US" sz="1800" dirty="0">
                <a:latin typeface="+mn-lt"/>
              </a:rPr>
              <a:t>	loop L2	; repeat the inner loop</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a:solidFill>
                  <a:srgbClr val="007FA3"/>
                </a:solidFill>
                <a:latin typeface="+mn-lt"/>
              </a:rPr>
              <a:t>pop </a:t>
            </a:r>
            <a:r>
              <a:rPr lang="en-US" altLang="en-US" sz="1800" dirty="0" err="1">
                <a:solidFill>
                  <a:srgbClr val="007FA3"/>
                </a:solidFill>
                <a:latin typeface="+mn-lt"/>
              </a:rPr>
              <a:t>ecx</a:t>
            </a:r>
            <a:r>
              <a:rPr lang="en-US" altLang="en-US" sz="1800" dirty="0">
                <a:solidFill>
                  <a:schemeClr val="tx2"/>
                </a:solidFill>
                <a:latin typeface="+mn-lt"/>
              </a:rPr>
              <a:t>	; </a:t>
            </a:r>
            <a:r>
              <a:rPr lang="en-US" altLang="en-US" sz="1800" dirty="0">
                <a:solidFill>
                  <a:srgbClr val="007FA3"/>
                </a:solidFill>
                <a:latin typeface="+mn-lt"/>
              </a:rPr>
              <a:t>restore outer loop count</a:t>
            </a:r>
          </a:p>
          <a:p>
            <a:pPr eaLnBrk="1" hangingPunct="1">
              <a:lnSpc>
                <a:spcPct val="50000"/>
              </a:lnSpc>
              <a:spcBef>
                <a:spcPct val="50000"/>
              </a:spcBef>
              <a:buClrTx/>
              <a:buFontTx/>
              <a:buNone/>
            </a:pPr>
            <a:r>
              <a:rPr lang="en-US" altLang="en-US" sz="1800" dirty="0">
                <a:latin typeface="+mn-lt"/>
              </a:rPr>
              <a:t>	loop L1	; repeat the outer loop</a:t>
            </a:r>
          </a:p>
        </p:txBody>
      </p:sp>
      <p:sp>
        <p:nvSpPr>
          <p:cNvPr id="3" name="Content Placeholder 2"/>
          <p:cNvSpPr>
            <a:spLocks noGrp="1"/>
          </p:cNvSpPr>
          <p:nvPr>
            <p:ph idx="1"/>
          </p:nvPr>
        </p:nvSpPr>
        <p:spPr/>
        <p:txBody>
          <a:bodyPr/>
          <a:lstStyle/>
          <a:p>
            <a:pPr marL="0" indent="0">
              <a:spcBef>
                <a:spcPts val="1200"/>
              </a:spcBef>
              <a:buNone/>
            </a:pPr>
            <a:r>
              <a:rPr lang="en-US" altLang="en-US" dirty="0"/>
              <a:t>When creating a nested loop, push the outer loop counter before entering the inner loop:</a:t>
            </a:r>
            <a:endParaRPr lang="en-US" dirty="0"/>
          </a:p>
        </p:txBody>
      </p:sp>
      <p:sp>
        <p:nvSpPr>
          <p:cNvPr id="2" name="Title 1"/>
          <p:cNvSpPr>
            <a:spLocks noGrp="1"/>
          </p:cNvSpPr>
          <p:nvPr>
            <p:ph type="title"/>
          </p:nvPr>
        </p:nvSpPr>
        <p:spPr/>
        <p:txBody>
          <a:bodyPr/>
          <a:lstStyle/>
          <a:p>
            <a:r>
              <a:rPr lang="en-US" altLang="en-US" dirty="0"/>
              <a:t>Example: Nested Loop</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5410200"/>
            <a:ext cx="7924800" cy="954107"/>
          </a:xfrm>
          <a:prstGeom prst="rect">
            <a:avLst/>
          </a:prstGeom>
        </p:spPr>
        <p:txBody>
          <a:bodyPr wrap="square">
            <a:spAutoFit/>
          </a:bodyPr>
          <a:lstStyle/>
          <a:p>
            <a:r>
              <a:rPr lang="en-US" sz="2800" dirty="0"/>
              <a:t>Because only word (16-bit) or </a:t>
            </a:r>
            <a:r>
              <a:rPr lang="en-US" sz="2800" dirty="0" err="1"/>
              <a:t>doubleword</a:t>
            </a:r>
            <a:r>
              <a:rPr lang="en-US" sz="2800" dirty="0"/>
              <a:t> (32-bit) values can be pushed on the stack.</a:t>
            </a:r>
            <a:endParaRPr lang="en-AU" sz="2800" dirty="0"/>
          </a:p>
        </p:txBody>
      </p:sp>
      <p:sp>
        <p:nvSpPr>
          <p:cNvPr id="4" name="Content Placeholder 3"/>
          <p:cNvSpPr>
            <a:spLocks noGrp="1"/>
          </p:cNvSpPr>
          <p:nvPr>
            <p:ph idx="1"/>
          </p:nvPr>
        </p:nvSpPr>
        <p:spPr>
          <a:xfrm>
            <a:off x="457200" y="1600200"/>
            <a:ext cx="8229600" cy="4724400"/>
          </a:xfrm>
        </p:spPr>
        <p:txBody>
          <a:bodyPr/>
          <a:lstStyle/>
          <a:p>
            <a:pPr>
              <a:spcBef>
                <a:spcPts val="600"/>
              </a:spcBef>
            </a:pPr>
            <a:r>
              <a:rPr lang="en-US" dirty="0"/>
              <a:t>Use a loop with indexed addressing</a:t>
            </a:r>
          </a:p>
          <a:p>
            <a:pPr>
              <a:spcBef>
                <a:spcPts val="600"/>
              </a:spcBef>
            </a:pPr>
            <a:r>
              <a:rPr lang="en-US" dirty="0"/>
              <a:t>Push each character on the stack</a:t>
            </a:r>
          </a:p>
          <a:p>
            <a:pPr>
              <a:spcBef>
                <a:spcPts val="600"/>
              </a:spcBef>
            </a:pPr>
            <a:r>
              <a:rPr lang="en-US" dirty="0"/>
              <a:t>Start at the beginning of the string, pop the stack in reverse order, insert each character back into the string</a:t>
            </a:r>
          </a:p>
          <a:p>
            <a:pPr>
              <a:spcBef>
                <a:spcPts val="600"/>
              </a:spcBef>
            </a:pPr>
            <a:r>
              <a:rPr lang="en-US" u="sng" dirty="0">
                <a:solidFill>
                  <a:srgbClr val="007FA3"/>
                </a:solidFill>
              </a:rPr>
              <a:t>Source code</a:t>
            </a:r>
          </a:p>
          <a:p>
            <a:pPr>
              <a:spcBef>
                <a:spcPts val="600"/>
              </a:spcBef>
            </a:pPr>
            <a:r>
              <a:rPr lang="en-US" dirty="0"/>
              <a:t>Q: Why must each character be put in EAX before it is pushed?</a:t>
            </a:r>
          </a:p>
          <a:p>
            <a:pPr marL="265113" indent="0">
              <a:spcBef>
                <a:spcPts val="600"/>
              </a:spcBef>
              <a:buNone/>
            </a:pPr>
            <a:endParaRPr lang="en-AU" dirty="0"/>
          </a:p>
        </p:txBody>
      </p:sp>
      <p:sp>
        <p:nvSpPr>
          <p:cNvPr id="2" name="Title 1"/>
          <p:cNvSpPr>
            <a:spLocks noGrp="1"/>
          </p:cNvSpPr>
          <p:nvPr>
            <p:ph type="title"/>
          </p:nvPr>
        </p:nvSpPr>
        <p:spPr/>
        <p:txBody>
          <a:bodyPr/>
          <a:lstStyle/>
          <a:p>
            <a:r>
              <a:rPr lang="en-US" altLang="en-US" dirty="0"/>
              <a:t>Example: Reversing a String</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ea typeface="ＭＳ Ｐゴシック" pitchFamily="34" charset="-128"/>
              </a:rPr>
              <a:t>Using the String Reverse program as a starting point, </a:t>
            </a:r>
          </a:p>
          <a:p>
            <a:r>
              <a:rPr lang="en-US" altLang="en-US" sz="2500" dirty="0">
                <a:ea typeface="ＭＳ Ｐゴシック" pitchFamily="34" charset="-128"/>
              </a:rPr>
              <a:t>#1: Modify the program so the user can input a string containing between 1 and 50 characters.</a:t>
            </a:r>
          </a:p>
          <a:p>
            <a:r>
              <a:rPr lang="en-US" altLang="en-US" sz="2500" dirty="0">
                <a:ea typeface="ＭＳ Ｐゴシック" pitchFamily="34" charset="-128"/>
              </a:rPr>
              <a:t>#2: Modify the program so it inputs a list of 32-bit integers from the user, and then displays the integers in reverse order.</a:t>
            </a:r>
            <a:endParaRPr lang="en-US" sz="2500" dirty="0"/>
          </a:p>
        </p:txBody>
      </p:sp>
      <p:sp>
        <p:nvSpPr>
          <p:cNvPr id="2" name="Title 1"/>
          <p:cNvSpPr>
            <a:spLocks noGrp="1"/>
          </p:cNvSpPr>
          <p:nvPr>
            <p:ph type="title"/>
          </p:nvPr>
        </p:nvSpPr>
        <p:spPr/>
        <p:txBody>
          <a:bodyPr/>
          <a:lstStyle/>
          <a:p>
            <a:r>
              <a:rPr lang="en-US" altLang="en-US" dirty="0"/>
              <a:t>Your Turn . . .</a:t>
            </a:r>
            <a:r>
              <a:rPr lang="en-US" altLang="en-US" sz="2000" b="0" dirty="0"/>
              <a:t> (1 of 2)</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PUSHFD and POPFD</a:t>
            </a:r>
          </a:p>
          <a:p>
            <a:pPr lvl="1"/>
            <a:r>
              <a:rPr lang="en-US" altLang="en-US" dirty="0"/>
              <a:t>push and pop the EFLAGS register</a:t>
            </a:r>
          </a:p>
          <a:p>
            <a:r>
              <a:rPr lang="en-US" altLang="en-US" dirty="0"/>
              <a:t>PUSHAD pushes the 32-bit general-purpose registers on the stack </a:t>
            </a:r>
          </a:p>
          <a:p>
            <a:pPr lvl="1"/>
            <a:r>
              <a:rPr lang="en-US" altLang="en-US" dirty="0"/>
              <a:t>order: EAX, ECX, EDX, EBX, ESP, EBP, ESI, EDI</a:t>
            </a:r>
          </a:p>
          <a:p>
            <a:r>
              <a:rPr lang="en-US" altLang="en-US" dirty="0"/>
              <a:t>POPAD pops the same registers off the stack in reverse order</a:t>
            </a:r>
          </a:p>
          <a:p>
            <a:pPr lvl="1"/>
            <a:r>
              <a:rPr lang="en-US" altLang="en-US" dirty="0"/>
              <a:t>PUSHA and POPA do the same for 16-bit registers</a:t>
            </a:r>
            <a:endParaRPr lang="en-US" dirty="0"/>
          </a:p>
        </p:txBody>
      </p:sp>
      <p:sp>
        <p:nvSpPr>
          <p:cNvPr id="2" name="Title 1"/>
          <p:cNvSpPr>
            <a:spLocks noGrp="1"/>
          </p:cNvSpPr>
          <p:nvPr>
            <p:ph type="title"/>
          </p:nvPr>
        </p:nvSpPr>
        <p:spPr/>
        <p:txBody>
          <a:bodyPr/>
          <a:lstStyle/>
          <a:p>
            <a:r>
              <a:rPr lang="en-US" altLang="en-US" dirty="0"/>
              <a:t>Related Instructions</a:t>
            </a:r>
            <a:endParaRPr lang="en-US" b="0" dirty="0"/>
          </a:p>
        </p:txBody>
      </p:sp>
    </p:spTree>
    <p:extLst>
      <p:ext uri="{BB962C8B-B14F-4D97-AF65-F5344CB8AC3E}">
        <p14:creationId xmlns:p14="http://schemas.microsoft.com/office/powerpoint/2010/main" val="35360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Write a program that does the following:</a:t>
            </a:r>
          </a:p>
          <a:p>
            <a:pPr lvl="1"/>
            <a:r>
              <a:rPr lang="en-US" altLang="en-US" dirty="0"/>
              <a:t>Assigns integer values to EAX, EBX, ECX, EDX, ESI, and EDI</a:t>
            </a:r>
          </a:p>
          <a:p>
            <a:pPr lvl="1"/>
            <a:r>
              <a:rPr lang="en-US" altLang="en-US" dirty="0"/>
              <a:t>Uses PUSHAD to push the general-purpose registers on the stack</a:t>
            </a:r>
          </a:p>
          <a:p>
            <a:pPr lvl="1"/>
            <a:r>
              <a:rPr lang="en-US" altLang="en-US" dirty="0"/>
              <a:t>Using a loop, your program should pop each integer from the stack and display it on the screen</a:t>
            </a:r>
            <a:endParaRPr lang="en-US" dirty="0"/>
          </a:p>
        </p:txBody>
      </p:sp>
      <p:sp>
        <p:nvSpPr>
          <p:cNvPr id="2" name="Title 1"/>
          <p:cNvSpPr>
            <a:spLocks noGrp="1"/>
          </p:cNvSpPr>
          <p:nvPr>
            <p:ph type="title"/>
          </p:nvPr>
        </p:nvSpPr>
        <p:spPr/>
        <p:txBody>
          <a:bodyPr/>
          <a:lstStyle/>
          <a:p>
            <a:r>
              <a:rPr lang="en-US" altLang="en-US" dirty="0"/>
              <a:t>Your Turn . . .</a:t>
            </a:r>
            <a:r>
              <a:rPr lang="en-US" altLang="en-US" sz="2000" b="0" dirty="0"/>
              <a:t> (2 of 2)</a:t>
            </a:r>
            <a:endParaRPr lang="en-US" sz="2000" dirty="0"/>
          </a:p>
        </p:txBody>
      </p:sp>
    </p:spTree>
    <p:extLst>
      <p:ext uri="{BB962C8B-B14F-4D97-AF65-F5344CB8AC3E}">
        <p14:creationId xmlns:p14="http://schemas.microsoft.com/office/powerpoint/2010/main" val="35360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Stack Operations</a:t>
            </a:r>
          </a:p>
          <a:p>
            <a:r>
              <a:rPr lang="en-US" altLang="en-US" dirty="0">
                <a:solidFill>
                  <a:srgbClr val="007FA3"/>
                </a:solidFill>
              </a:rPr>
              <a:t>Defining and Using Procedures</a:t>
            </a:r>
          </a:p>
          <a:p>
            <a:r>
              <a:rPr lang="en-US" altLang="en-US" dirty="0"/>
              <a:t>Linking to an External Library</a:t>
            </a:r>
          </a:p>
          <a:p>
            <a:r>
              <a:rPr lang="en-US" altLang="en-US" dirty="0"/>
              <a:t>The Irvine32 Library</a:t>
            </a:r>
          </a:p>
          <a:p>
            <a:r>
              <a:rPr lang="en-US" altLang="en-US" dirty="0"/>
              <a:t>64-Bit Assembly Programming</a:t>
            </a:r>
            <a:endParaRPr lang="en-US" dirty="0"/>
          </a:p>
        </p:txBody>
      </p:sp>
      <p:sp>
        <p:nvSpPr>
          <p:cNvPr id="2" name="Title 1"/>
          <p:cNvSpPr>
            <a:spLocks noGrp="1"/>
          </p:cNvSpPr>
          <p:nvPr>
            <p:ph type="title"/>
          </p:nvPr>
        </p:nvSpPr>
        <p:spPr/>
        <p:txBody>
          <a:bodyPr/>
          <a:lstStyle/>
          <a:p>
            <a:r>
              <a:rPr lang="en-US" altLang="en-US" dirty="0"/>
              <a:t>What’s Next</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600"/>
              </a:spcBef>
            </a:pPr>
            <a:r>
              <a:rPr lang="en-US" altLang="en-US" dirty="0">
                <a:ea typeface="ＭＳ Ｐゴシック" pitchFamily="34" charset="-128"/>
              </a:rPr>
              <a:t>Creating Procedures</a:t>
            </a:r>
          </a:p>
          <a:p>
            <a:pPr>
              <a:spcBef>
                <a:spcPts val="600"/>
              </a:spcBef>
            </a:pPr>
            <a:r>
              <a:rPr lang="en-US" altLang="en-US" dirty="0">
                <a:ea typeface="ＭＳ Ｐゴシック" pitchFamily="34" charset="-128"/>
              </a:rPr>
              <a:t>Documenting Procedures</a:t>
            </a:r>
          </a:p>
          <a:p>
            <a:pPr>
              <a:spcBef>
                <a:spcPts val="600"/>
              </a:spcBef>
            </a:pPr>
            <a:r>
              <a:rPr lang="en-US" altLang="en-US" dirty="0">
                <a:ea typeface="ＭＳ Ｐゴシック" pitchFamily="34" charset="-128"/>
              </a:rPr>
              <a:t>Example: </a:t>
            </a:r>
            <a:r>
              <a:rPr lang="en-US" altLang="en-US" dirty="0" err="1">
                <a:ea typeface="ＭＳ Ｐゴシック" pitchFamily="34" charset="-128"/>
              </a:rPr>
              <a:t>SumOf</a:t>
            </a:r>
            <a:r>
              <a:rPr lang="en-US" altLang="en-US" dirty="0">
                <a:ea typeface="ＭＳ Ｐゴシック" pitchFamily="34" charset="-128"/>
              </a:rPr>
              <a:t> Procedure</a:t>
            </a:r>
          </a:p>
          <a:p>
            <a:pPr>
              <a:spcBef>
                <a:spcPts val="600"/>
              </a:spcBef>
            </a:pPr>
            <a:r>
              <a:rPr lang="en-US" altLang="en-US" dirty="0">
                <a:ea typeface="ＭＳ Ｐゴシック" pitchFamily="34" charset="-128"/>
              </a:rPr>
              <a:t>CALL and RET Instructions</a:t>
            </a:r>
          </a:p>
          <a:p>
            <a:pPr>
              <a:spcBef>
                <a:spcPts val="600"/>
              </a:spcBef>
            </a:pPr>
            <a:r>
              <a:rPr lang="en-US" altLang="en-US" dirty="0">
                <a:ea typeface="ＭＳ Ｐゴシック" pitchFamily="34" charset="-128"/>
              </a:rPr>
              <a:t>Nested Procedure Calls</a:t>
            </a:r>
          </a:p>
          <a:p>
            <a:pPr>
              <a:spcBef>
                <a:spcPts val="600"/>
              </a:spcBef>
            </a:pPr>
            <a:r>
              <a:rPr lang="en-US" altLang="en-US" dirty="0">
                <a:ea typeface="ＭＳ Ｐゴシック" pitchFamily="34" charset="-128"/>
              </a:rPr>
              <a:t>Local and Global Labels</a:t>
            </a:r>
          </a:p>
          <a:p>
            <a:pPr>
              <a:spcBef>
                <a:spcPts val="600"/>
              </a:spcBef>
            </a:pPr>
            <a:r>
              <a:rPr lang="en-US" altLang="en-US" dirty="0">
                <a:ea typeface="ＭＳ Ｐゴシック" pitchFamily="34" charset="-128"/>
              </a:rPr>
              <a:t>Procedure Parameters</a:t>
            </a:r>
          </a:p>
          <a:p>
            <a:pPr>
              <a:spcBef>
                <a:spcPts val="600"/>
              </a:spcBef>
            </a:pPr>
            <a:r>
              <a:rPr lang="en-US" altLang="en-US" dirty="0">
                <a:ea typeface="ＭＳ Ｐゴシック" pitchFamily="34" charset="-128"/>
              </a:rPr>
              <a:t>Flowchart Symbols</a:t>
            </a:r>
          </a:p>
          <a:p>
            <a:pPr>
              <a:spcBef>
                <a:spcPts val="600"/>
              </a:spcBef>
            </a:pPr>
            <a:r>
              <a:rPr lang="en-US" altLang="en-US" dirty="0">
                <a:ea typeface="ＭＳ Ｐゴシック" pitchFamily="34" charset="-128"/>
              </a:rPr>
              <a:t>USES Operator</a:t>
            </a:r>
            <a:endParaRPr lang="en-US" dirty="0"/>
          </a:p>
        </p:txBody>
      </p:sp>
      <p:sp>
        <p:nvSpPr>
          <p:cNvPr id="2" name="Title 1"/>
          <p:cNvSpPr>
            <a:spLocks noGrp="1"/>
          </p:cNvSpPr>
          <p:nvPr>
            <p:ph type="title"/>
          </p:nvPr>
        </p:nvSpPr>
        <p:spPr/>
        <p:txBody>
          <a:bodyPr/>
          <a:lstStyle/>
          <a:p>
            <a:r>
              <a:rPr lang="en-US" altLang="en-US" dirty="0"/>
              <a:t>Defining and Using Procedures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05C8DBF-213F-4500-BFAA-F4B585D7F8FD}"/>
              </a:ext>
            </a:extLst>
          </p:cNvPr>
          <p:cNvSpPr txBox="1">
            <a:spLocks noChangeArrowheads="1"/>
          </p:cNvSpPr>
          <p:nvPr/>
        </p:nvSpPr>
        <p:spPr bwMode="auto">
          <a:xfrm>
            <a:off x="2095500" y="4461933"/>
            <a:ext cx="495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sample PROC</a:t>
            </a:r>
          </a:p>
          <a:p>
            <a:pPr lvl="1" eaLnBrk="1" hangingPunct="1">
              <a:lnSpc>
                <a:spcPct val="50000"/>
              </a:lnSpc>
              <a:spcBef>
                <a:spcPct val="50000"/>
              </a:spcBef>
              <a:buClrTx/>
              <a:buFontTx/>
              <a:buNone/>
            </a:pPr>
            <a:r>
              <a:rPr lang="en-US" altLang="en-US" sz="1800" dirty="0">
                <a:latin typeface="+mn-lt"/>
              </a:rPr>
              <a:t>.</a:t>
            </a:r>
          </a:p>
          <a:p>
            <a:pPr lvl="1" eaLnBrk="1" hangingPunct="1">
              <a:lnSpc>
                <a:spcPct val="50000"/>
              </a:lnSpc>
              <a:spcBef>
                <a:spcPct val="50000"/>
              </a:spcBef>
              <a:buClrTx/>
              <a:buFontTx/>
              <a:buNone/>
            </a:pPr>
            <a:r>
              <a:rPr lang="en-US" altLang="en-US" sz="1800" dirty="0">
                <a:latin typeface="+mn-lt"/>
              </a:rPr>
              <a:t>.</a:t>
            </a:r>
          </a:p>
          <a:p>
            <a:pPr lvl="1" eaLnBrk="1" hangingPunct="1">
              <a:lnSpc>
                <a:spcPct val="50000"/>
              </a:lnSpc>
              <a:spcBef>
                <a:spcPct val="50000"/>
              </a:spcBef>
              <a:buClrTx/>
              <a:buFontTx/>
              <a:buNone/>
            </a:pPr>
            <a:r>
              <a:rPr lang="en-US" altLang="en-US" sz="1800" dirty="0">
                <a:latin typeface="+mn-lt"/>
              </a:rPr>
              <a:t>ret</a:t>
            </a:r>
          </a:p>
          <a:p>
            <a:pPr eaLnBrk="1" hangingPunct="1">
              <a:lnSpc>
                <a:spcPct val="50000"/>
              </a:lnSpc>
              <a:spcBef>
                <a:spcPct val="50000"/>
              </a:spcBef>
              <a:buClrTx/>
              <a:buFontTx/>
              <a:buNone/>
            </a:pPr>
            <a:r>
              <a:rPr lang="en-US" altLang="en-US" sz="1800" dirty="0">
                <a:latin typeface="+mn-lt"/>
              </a:rPr>
              <a:t>sample ENDP</a:t>
            </a:r>
          </a:p>
        </p:txBody>
      </p:sp>
      <p:sp>
        <p:nvSpPr>
          <p:cNvPr id="3" name="Content Placeholder 2"/>
          <p:cNvSpPr>
            <a:spLocks noGrp="1"/>
          </p:cNvSpPr>
          <p:nvPr>
            <p:ph idx="1"/>
          </p:nvPr>
        </p:nvSpPr>
        <p:spPr>
          <a:xfrm>
            <a:off x="457200" y="1600200"/>
            <a:ext cx="8229600" cy="4572000"/>
          </a:xfrm>
        </p:spPr>
        <p:txBody>
          <a:bodyPr/>
          <a:lstStyle/>
          <a:p>
            <a:pPr>
              <a:lnSpc>
                <a:spcPct val="90000"/>
              </a:lnSpc>
            </a:pPr>
            <a:r>
              <a:rPr lang="en-US" altLang="en-US" dirty="0"/>
              <a:t>Large problems can be divided into smaller tasks to make them more manageable</a:t>
            </a:r>
          </a:p>
          <a:p>
            <a:pPr>
              <a:lnSpc>
                <a:spcPct val="90000"/>
              </a:lnSpc>
            </a:pPr>
            <a:r>
              <a:rPr lang="en-US" altLang="en-US" dirty="0"/>
              <a:t>A </a:t>
            </a:r>
            <a:r>
              <a:rPr lang="en-US" altLang="en-US" dirty="0">
                <a:solidFill>
                  <a:srgbClr val="007FA3"/>
                </a:solidFill>
              </a:rPr>
              <a:t>procedure</a:t>
            </a:r>
            <a:r>
              <a:rPr lang="en-US" altLang="en-US" dirty="0"/>
              <a:t> is the ASM equivalent of a Java or C++ function</a:t>
            </a:r>
          </a:p>
          <a:p>
            <a:pPr>
              <a:lnSpc>
                <a:spcPct val="90000"/>
              </a:lnSpc>
            </a:pPr>
            <a:r>
              <a:rPr lang="en-US" altLang="en-US" dirty="0"/>
              <a:t>Following is an assembly language procedure named </a:t>
            </a:r>
            <a:r>
              <a:rPr lang="en-US" altLang="en-US" dirty="0">
                <a:solidFill>
                  <a:srgbClr val="007FA3"/>
                </a:solidFill>
              </a:rPr>
              <a:t>sample:</a:t>
            </a:r>
            <a:endParaRPr lang="en-US" dirty="0">
              <a:solidFill>
                <a:srgbClr val="007FA3"/>
              </a:solidFill>
            </a:endParaRPr>
          </a:p>
        </p:txBody>
      </p:sp>
      <p:sp>
        <p:nvSpPr>
          <p:cNvPr id="2" name="Title 1"/>
          <p:cNvSpPr>
            <a:spLocks noGrp="1"/>
          </p:cNvSpPr>
          <p:nvPr>
            <p:ph type="title"/>
          </p:nvPr>
        </p:nvSpPr>
        <p:spPr/>
        <p:txBody>
          <a:bodyPr/>
          <a:lstStyle/>
          <a:p>
            <a:r>
              <a:rPr lang="en-US" altLang="en-US" dirty="0"/>
              <a:t>Creating Procedures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586027"/>
            <a:ext cx="8305800" cy="646331"/>
          </a:xfrm>
          <a:prstGeom prst="rect">
            <a:avLst/>
          </a:prstGeom>
        </p:spPr>
        <p:txBody>
          <a:bodyPr wrap="square">
            <a:spAutoFit/>
          </a:bodyPr>
          <a:lstStyle/>
          <a:p>
            <a:pPr>
              <a:spcBef>
                <a:spcPct val="50000"/>
              </a:spcBef>
            </a:pPr>
            <a:r>
              <a:rPr lang="en-US" altLang="en-US" dirty="0"/>
              <a:t>If a procedure is called without its preconditions satisfied, it will  probably not produce the expected output.</a:t>
            </a:r>
          </a:p>
        </p:txBody>
      </p:sp>
      <p:sp>
        <p:nvSpPr>
          <p:cNvPr id="3" name="Content Placeholder 2"/>
          <p:cNvSpPr>
            <a:spLocks noGrp="1"/>
          </p:cNvSpPr>
          <p:nvPr>
            <p:ph idx="1"/>
          </p:nvPr>
        </p:nvSpPr>
        <p:spPr>
          <a:xfrm>
            <a:off x="457200" y="1600200"/>
            <a:ext cx="8229600" cy="4648200"/>
          </a:xfrm>
        </p:spPr>
        <p:txBody>
          <a:bodyPr/>
          <a:lstStyle/>
          <a:p>
            <a:pPr marL="0" indent="0">
              <a:buNone/>
            </a:pPr>
            <a:r>
              <a:rPr lang="en-US" altLang="en-US" sz="2480" dirty="0"/>
              <a:t>Suggested documentation for each procedure:</a:t>
            </a:r>
          </a:p>
          <a:p>
            <a:pPr>
              <a:lnSpc>
                <a:spcPct val="110000"/>
              </a:lnSpc>
              <a:spcBef>
                <a:spcPts val="600"/>
              </a:spcBef>
            </a:pPr>
            <a:r>
              <a:rPr lang="en-US" altLang="en-US" sz="2480" dirty="0"/>
              <a:t>A description of all tasks accomplished by the procedure.</a:t>
            </a:r>
          </a:p>
          <a:p>
            <a:pPr>
              <a:lnSpc>
                <a:spcPct val="110000"/>
              </a:lnSpc>
              <a:spcBef>
                <a:spcPts val="600"/>
              </a:spcBef>
            </a:pPr>
            <a:r>
              <a:rPr lang="en-US" altLang="en-US" sz="2480" dirty="0">
                <a:solidFill>
                  <a:srgbClr val="007FA3"/>
                </a:solidFill>
              </a:rPr>
              <a:t>Receives:</a:t>
            </a:r>
            <a:r>
              <a:rPr lang="en-US" altLang="en-US" sz="2480" dirty="0"/>
              <a:t> A list of input parameters; state their usage and requirements.</a:t>
            </a:r>
          </a:p>
          <a:p>
            <a:pPr>
              <a:lnSpc>
                <a:spcPct val="110000"/>
              </a:lnSpc>
              <a:spcBef>
                <a:spcPts val="600"/>
              </a:spcBef>
            </a:pPr>
            <a:r>
              <a:rPr lang="en-US" altLang="en-US" sz="2480" dirty="0">
                <a:solidFill>
                  <a:srgbClr val="007FA3"/>
                </a:solidFill>
              </a:rPr>
              <a:t>Returns:</a:t>
            </a:r>
            <a:r>
              <a:rPr lang="en-US" altLang="en-US" sz="2480" dirty="0"/>
              <a:t> A description of values returned by the procedure.</a:t>
            </a:r>
          </a:p>
          <a:p>
            <a:pPr>
              <a:lnSpc>
                <a:spcPct val="110000"/>
              </a:lnSpc>
              <a:spcBef>
                <a:spcPts val="600"/>
              </a:spcBef>
            </a:pPr>
            <a:r>
              <a:rPr lang="en-US" altLang="en-US" sz="2480" dirty="0">
                <a:solidFill>
                  <a:srgbClr val="007FA3"/>
                </a:solidFill>
              </a:rPr>
              <a:t>Requires:</a:t>
            </a:r>
            <a:r>
              <a:rPr lang="en-US" altLang="en-US" sz="2480" dirty="0"/>
              <a:t> Optional list of requirements called </a:t>
            </a:r>
            <a:r>
              <a:rPr lang="en-US" altLang="en-US" sz="2480" dirty="0">
                <a:solidFill>
                  <a:schemeClr val="tx2"/>
                </a:solidFill>
              </a:rPr>
              <a:t>preconditions</a:t>
            </a:r>
            <a:r>
              <a:rPr lang="en-US" altLang="en-US" sz="2480" dirty="0"/>
              <a:t> that must be satisfied before the procedure is called.</a:t>
            </a:r>
            <a:endParaRPr lang="en-US" sz="2480" dirty="0"/>
          </a:p>
        </p:txBody>
      </p:sp>
      <p:sp>
        <p:nvSpPr>
          <p:cNvPr id="2" name="Title 1"/>
          <p:cNvSpPr>
            <a:spLocks noGrp="1"/>
          </p:cNvSpPr>
          <p:nvPr>
            <p:ph type="title"/>
          </p:nvPr>
        </p:nvSpPr>
        <p:spPr/>
        <p:txBody>
          <a:bodyPr/>
          <a:lstStyle/>
          <a:p>
            <a:r>
              <a:rPr lang="en-US" altLang="en-US" dirty="0"/>
              <a:t>Documenting Procedures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Stack Operations</a:t>
            </a:r>
          </a:p>
          <a:p>
            <a:r>
              <a:rPr lang="en-US" altLang="en-US" dirty="0"/>
              <a:t>Defining and Using Procedures</a:t>
            </a:r>
          </a:p>
          <a:p>
            <a:r>
              <a:rPr lang="en-US" altLang="en-US" dirty="0"/>
              <a:t>Linking to an External Library</a:t>
            </a:r>
          </a:p>
          <a:p>
            <a:r>
              <a:rPr lang="en-US" altLang="en-US" dirty="0"/>
              <a:t>The Irvine32 Library</a:t>
            </a:r>
          </a:p>
          <a:p>
            <a:r>
              <a:rPr lang="en-US" altLang="en-US" dirty="0"/>
              <a:t>64-Bit Assembly Programming</a:t>
            </a:r>
            <a:endParaRPr lang="en-US" dirty="0"/>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85F120E-9184-4326-82CA-F5AB743BC5D9}"/>
              </a:ext>
            </a:extLst>
          </p:cNvPr>
          <p:cNvSpPr txBox="1">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600" dirty="0">
                <a:latin typeface="+mj-lt"/>
              </a:rPr>
              <a:t>;---------------------------------------------------------------------------------</a:t>
            </a:r>
          </a:p>
          <a:p>
            <a:pPr eaLnBrk="1" hangingPunct="1">
              <a:lnSpc>
                <a:spcPct val="50000"/>
              </a:lnSpc>
              <a:spcBef>
                <a:spcPct val="50000"/>
              </a:spcBef>
              <a:buClrTx/>
              <a:buFontTx/>
              <a:buNone/>
            </a:pPr>
            <a:r>
              <a:rPr lang="en-US" altLang="en-US" sz="1600" dirty="0" err="1">
                <a:latin typeface="+mj-lt"/>
              </a:rPr>
              <a:t>SumOf</a:t>
            </a:r>
            <a:r>
              <a:rPr lang="en-US" altLang="en-US" sz="1600" dirty="0">
                <a:latin typeface="+mj-lt"/>
              </a:rPr>
              <a:t> PROC</a:t>
            </a:r>
          </a:p>
          <a:p>
            <a:pPr eaLnBrk="1" hangingPunct="1">
              <a:lnSpc>
                <a:spcPct val="50000"/>
              </a:lnSpc>
              <a:spcBef>
                <a:spcPct val="50000"/>
              </a:spcBef>
              <a:buClrTx/>
              <a:buFontTx/>
              <a:buNone/>
            </a:pPr>
            <a:r>
              <a:rPr lang="en-US" altLang="en-US" sz="1600" dirty="0">
                <a:latin typeface="+mj-lt"/>
              </a:rPr>
              <a:t>;</a:t>
            </a:r>
          </a:p>
          <a:p>
            <a:pPr eaLnBrk="1" hangingPunct="1">
              <a:lnSpc>
                <a:spcPct val="50000"/>
              </a:lnSpc>
              <a:spcBef>
                <a:spcPct val="50000"/>
              </a:spcBef>
              <a:buClrTx/>
              <a:buFontTx/>
              <a:buNone/>
            </a:pPr>
            <a:r>
              <a:rPr lang="en-US" altLang="en-US" sz="1600" dirty="0">
                <a:latin typeface="+mj-lt"/>
              </a:rPr>
              <a:t>; Calculates and returns the sum of three 32-bit integers.</a:t>
            </a:r>
          </a:p>
          <a:p>
            <a:pPr eaLnBrk="1" hangingPunct="1">
              <a:lnSpc>
                <a:spcPct val="50000"/>
              </a:lnSpc>
              <a:spcBef>
                <a:spcPct val="50000"/>
              </a:spcBef>
              <a:buClrTx/>
              <a:buFontTx/>
              <a:buNone/>
            </a:pPr>
            <a:r>
              <a:rPr lang="en-US" altLang="en-US" sz="1600" dirty="0">
                <a:latin typeface="+mj-lt"/>
              </a:rPr>
              <a:t>; Receives: EAX, EBX, ECX, the three integers. May be</a:t>
            </a:r>
          </a:p>
          <a:p>
            <a:pPr eaLnBrk="1" hangingPunct="1">
              <a:lnSpc>
                <a:spcPct val="50000"/>
              </a:lnSpc>
              <a:spcBef>
                <a:spcPct val="50000"/>
              </a:spcBef>
              <a:buClrTx/>
              <a:buFontTx/>
              <a:buNone/>
            </a:pPr>
            <a:r>
              <a:rPr lang="en-US" altLang="en-US" sz="1600" dirty="0">
                <a:latin typeface="+mj-lt"/>
              </a:rPr>
              <a:t>; signed or unsigned.</a:t>
            </a:r>
          </a:p>
          <a:p>
            <a:pPr eaLnBrk="1" hangingPunct="1">
              <a:lnSpc>
                <a:spcPct val="50000"/>
              </a:lnSpc>
              <a:spcBef>
                <a:spcPct val="50000"/>
              </a:spcBef>
              <a:buClrTx/>
              <a:buFontTx/>
              <a:buNone/>
            </a:pPr>
            <a:r>
              <a:rPr lang="en-US" altLang="en-US" sz="1600" dirty="0">
                <a:latin typeface="+mj-lt"/>
              </a:rPr>
              <a:t>; Returns: EAX = sum, and the status flags (Carry,</a:t>
            </a:r>
          </a:p>
          <a:p>
            <a:pPr eaLnBrk="1" hangingPunct="1">
              <a:lnSpc>
                <a:spcPct val="50000"/>
              </a:lnSpc>
              <a:spcBef>
                <a:spcPct val="50000"/>
              </a:spcBef>
              <a:buClrTx/>
              <a:buFontTx/>
              <a:buNone/>
            </a:pPr>
            <a:r>
              <a:rPr lang="en-US" altLang="en-US" sz="1600" dirty="0">
                <a:latin typeface="+mj-lt"/>
              </a:rPr>
              <a:t>; Overflow, etc.) are changed.</a:t>
            </a:r>
          </a:p>
          <a:p>
            <a:pPr eaLnBrk="1" hangingPunct="1">
              <a:lnSpc>
                <a:spcPct val="50000"/>
              </a:lnSpc>
              <a:spcBef>
                <a:spcPct val="50000"/>
              </a:spcBef>
              <a:buClrTx/>
              <a:buFontTx/>
              <a:buNone/>
            </a:pPr>
            <a:r>
              <a:rPr lang="en-US" altLang="en-US" sz="1600" dirty="0">
                <a:latin typeface="+mj-lt"/>
              </a:rPr>
              <a:t>; Requires: nothing</a:t>
            </a:r>
          </a:p>
          <a:p>
            <a:pPr eaLnBrk="1" hangingPunct="1">
              <a:lnSpc>
                <a:spcPct val="50000"/>
              </a:lnSpc>
              <a:spcBef>
                <a:spcPct val="50000"/>
              </a:spcBef>
              <a:buClrTx/>
              <a:buFontTx/>
              <a:buNone/>
            </a:pPr>
            <a:r>
              <a:rPr lang="en-US" altLang="en-US" sz="1600" dirty="0">
                <a:latin typeface="+mj-lt"/>
              </a:rPr>
              <a:t>;---------------------------------------------------------------------------------</a:t>
            </a:r>
          </a:p>
          <a:p>
            <a:pPr lvl="1" eaLnBrk="1" hangingPunct="1">
              <a:lnSpc>
                <a:spcPct val="50000"/>
              </a:lnSpc>
              <a:spcBef>
                <a:spcPct val="50000"/>
              </a:spcBef>
              <a:buClrTx/>
              <a:buFontTx/>
              <a:buNone/>
            </a:pPr>
            <a:r>
              <a:rPr lang="en-US" altLang="en-US" sz="1600" dirty="0">
                <a:latin typeface="+mj-lt"/>
              </a:rPr>
              <a:t>add </a:t>
            </a:r>
            <a:r>
              <a:rPr lang="en-US" altLang="en-US" sz="1600" dirty="0" err="1">
                <a:latin typeface="+mj-lt"/>
              </a:rPr>
              <a:t>eax,ebx</a:t>
            </a:r>
            <a:endParaRPr lang="en-US" altLang="en-US" sz="1600" dirty="0">
              <a:latin typeface="+mj-lt"/>
            </a:endParaRPr>
          </a:p>
          <a:p>
            <a:pPr lvl="1" eaLnBrk="1" hangingPunct="1">
              <a:lnSpc>
                <a:spcPct val="50000"/>
              </a:lnSpc>
              <a:spcBef>
                <a:spcPct val="50000"/>
              </a:spcBef>
              <a:buClrTx/>
              <a:buFontTx/>
              <a:buNone/>
            </a:pPr>
            <a:r>
              <a:rPr lang="en-US" altLang="en-US" sz="1600" dirty="0">
                <a:latin typeface="+mj-lt"/>
              </a:rPr>
              <a:t>add </a:t>
            </a:r>
            <a:r>
              <a:rPr lang="en-US" altLang="en-US" sz="1600" dirty="0" err="1">
                <a:latin typeface="+mj-lt"/>
              </a:rPr>
              <a:t>eax,ecx</a:t>
            </a:r>
            <a:endParaRPr lang="en-US" altLang="en-US" sz="1600" dirty="0">
              <a:latin typeface="+mj-lt"/>
            </a:endParaRPr>
          </a:p>
          <a:p>
            <a:pPr lvl="1" eaLnBrk="1" hangingPunct="1">
              <a:lnSpc>
                <a:spcPct val="50000"/>
              </a:lnSpc>
              <a:spcBef>
                <a:spcPct val="50000"/>
              </a:spcBef>
              <a:buClrTx/>
              <a:buFontTx/>
              <a:buNone/>
            </a:pPr>
            <a:r>
              <a:rPr lang="en-US" altLang="en-US" sz="1600" dirty="0">
                <a:latin typeface="+mj-lt"/>
              </a:rPr>
              <a:t>ret</a:t>
            </a:r>
          </a:p>
          <a:p>
            <a:pPr eaLnBrk="1" hangingPunct="1">
              <a:lnSpc>
                <a:spcPct val="50000"/>
              </a:lnSpc>
              <a:spcBef>
                <a:spcPct val="50000"/>
              </a:spcBef>
              <a:buClrTx/>
              <a:buFontTx/>
              <a:buNone/>
            </a:pPr>
            <a:r>
              <a:rPr lang="en-US" altLang="en-US" sz="1600" dirty="0" err="1">
                <a:latin typeface="+mj-lt"/>
              </a:rPr>
              <a:t>SumOf</a:t>
            </a:r>
            <a:r>
              <a:rPr lang="en-US" altLang="en-US" sz="1600" dirty="0">
                <a:latin typeface="+mj-lt"/>
              </a:rPr>
              <a:t> ENDP</a:t>
            </a:r>
          </a:p>
        </p:txBody>
      </p:sp>
      <p:sp>
        <p:nvSpPr>
          <p:cNvPr id="2" name="Title 1"/>
          <p:cNvSpPr>
            <a:spLocks noGrp="1"/>
          </p:cNvSpPr>
          <p:nvPr>
            <p:ph type="title"/>
          </p:nvPr>
        </p:nvSpPr>
        <p:spPr/>
        <p:txBody>
          <a:bodyPr/>
          <a:lstStyle/>
          <a:p>
            <a:r>
              <a:rPr lang="en-US" altLang="en-US" dirty="0"/>
              <a:t>Example: </a:t>
            </a:r>
            <a:r>
              <a:rPr lang="en-US" altLang="en-US" dirty="0" err="1"/>
              <a:t>SumOf</a:t>
            </a:r>
            <a:r>
              <a:rPr lang="en-US" altLang="en-US" dirty="0"/>
              <a:t> Procedure</a:t>
            </a:r>
            <a:endParaRPr lang="en-US" b="0" dirty="0"/>
          </a:p>
        </p:txBody>
      </p:sp>
    </p:spTree>
    <p:extLst>
      <p:ext uri="{BB962C8B-B14F-4D97-AF65-F5344CB8AC3E}">
        <p14:creationId xmlns:p14="http://schemas.microsoft.com/office/powerpoint/2010/main" val="3536022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The CALL instruction calls a procedure </a:t>
            </a:r>
          </a:p>
          <a:p>
            <a:pPr lvl="1"/>
            <a:r>
              <a:rPr lang="en-US" altLang="en-US" dirty="0"/>
              <a:t>pushes offset of next instruction on the stack</a:t>
            </a:r>
          </a:p>
          <a:p>
            <a:pPr lvl="1"/>
            <a:r>
              <a:rPr lang="en-US" altLang="en-US" dirty="0"/>
              <a:t>copies the address of the called procedure into EIP</a:t>
            </a:r>
          </a:p>
          <a:p>
            <a:r>
              <a:rPr lang="en-US" altLang="en-US" dirty="0"/>
              <a:t> The RET instruction returns from a procedure</a:t>
            </a:r>
          </a:p>
          <a:p>
            <a:pPr lvl="1"/>
            <a:r>
              <a:rPr lang="en-US" altLang="en-US" dirty="0"/>
              <a:t>pops top of stack into EIP</a:t>
            </a:r>
            <a:endParaRPr lang="en-US" dirty="0"/>
          </a:p>
        </p:txBody>
      </p:sp>
      <p:sp>
        <p:nvSpPr>
          <p:cNvPr id="2" name="Title 1"/>
          <p:cNvSpPr>
            <a:spLocks noGrp="1"/>
          </p:cNvSpPr>
          <p:nvPr>
            <p:ph type="title"/>
          </p:nvPr>
        </p:nvSpPr>
        <p:spPr/>
        <p:txBody>
          <a:bodyPr/>
          <a:lstStyle/>
          <a:p>
            <a:r>
              <a:rPr lang="en-US" altLang="en-US" dirty="0"/>
              <a:t>CALL and RET Instructions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1752600"/>
            <a:ext cx="4572000" cy="3554819"/>
          </a:xfrm>
          <a:prstGeom prst="rect">
            <a:avLst/>
          </a:prstGeom>
        </p:spPr>
        <p:txBody>
          <a:bodyPr wrap="square">
            <a:spAutoFit/>
          </a:bodyPr>
          <a:lstStyle/>
          <a:p>
            <a:pPr>
              <a:lnSpc>
                <a:spcPct val="50000"/>
              </a:lnSpc>
              <a:spcBef>
                <a:spcPct val="50000"/>
              </a:spcBef>
            </a:pPr>
            <a:r>
              <a:rPr lang="en-US" altLang="en-US" dirty="0"/>
              <a:t>main PROC</a:t>
            </a:r>
          </a:p>
          <a:p>
            <a:pPr lvl="1">
              <a:lnSpc>
                <a:spcPct val="50000"/>
              </a:lnSpc>
              <a:spcBef>
                <a:spcPct val="50000"/>
              </a:spcBef>
            </a:pPr>
            <a:r>
              <a:rPr lang="en-US" altLang="en-US" dirty="0"/>
              <a:t>00000020 call </a:t>
            </a:r>
            <a:r>
              <a:rPr lang="en-US" altLang="en-US" dirty="0" err="1"/>
              <a:t>MySub</a:t>
            </a:r>
            <a:endParaRPr lang="en-US" altLang="en-US" dirty="0"/>
          </a:p>
          <a:p>
            <a:pPr lvl="1">
              <a:lnSpc>
                <a:spcPct val="50000"/>
              </a:lnSpc>
              <a:spcBef>
                <a:spcPct val="50000"/>
              </a:spcBef>
            </a:pPr>
            <a:r>
              <a:rPr lang="en-US" altLang="en-US" dirty="0"/>
              <a:t>00000025 </a:t>
            </a:r>
            <a:r>
              <a:rPr lang="en-US" altLang="en-US" dirty="0" err="1"/>
              <a:t>mov</a:t>
            </a:r>
            <a:r>
              <a:rPr lang="en-US" altLang="en-US" dirty="0"/>
              <a:t> </a:t>
            </a:r>
            <a:r>
              <a:rPr lang="en-US" altLang="en-US" dirty="0" err="1"/>
              <a:t>eax,ebx</a:t>
            </a:r>
            <a:endParaRPr lang="en-US" altLang="en-US" dirty="0"/>
          </a:p>
          <a:p>
            <a:pPr lvl="1">
              <a:lnSpc>
                <a:spcPct val="50000"/>
              </a:lnSpc>
              <a:spcBef>
                <a:spcPct val="50000"/>
              </a:spcBef>
            </a:pPr>
            <a:r>
              <a:rPr lang="en-US" altLang="en-US" dirty="0"/>
              <a:t>.</a:t>
            </a:r>
          </a:p>
          <a:p>
            <a:pPr lvl="1">
              <a:lnSpc>
                <a:spcPct val="50000"/>
              </a:lnSpc>
              <a:spcBef>
                <a:spcPct val="50000"/>
              </a:spcBef>
            </a:pPr>
            <a:r>
              <a:rPr lang="en-US" altLang="en-US" dirty="0"/>
              <a:t>.</a:t>
            </a:r>
          </a:p>
          <a:p>
            <a:pPr>
              <a:lnSpc>
                <a:spcPct val="50000"/>
              </a:lnSpc>
              <a:spcBef>
                <a:spcPct val="50000"/>
              </a:spcBef>
            </a:pPr>
            <a:r>
              <a:rPr lang="en-US" altLang="en-US" dirty="0"/>
              <a:t>main ENDP</a:t>
            </a:r>
          </a:p>
          <a:p>
            <a:pPr>
              <a:lnSpc>
                <a:spcPct val="50000"/>
              </a:lnSpc>
              <a:spcBef>
                <a:spcPct val="50000"/>
              </a:spcBef>
            </a:pPr>
            <a:endParaRPr lang="en-US" altLang="en-US" dirty="0"/>
          </a:p>
          <a:p>
            <a:pPr>
              <a:lnSpc>
                <a:spcPct val="50000"/>
              </a:lnSpc>
              <a:spcBef>
                <a:spcPct val="50000"/>
              </a:spcBef>
            </a:pPr>
            <a:r>
              <a:rPr lang="en-US" altLang="en-US" dirty="0" err="1"/>
              <a:t>MySub</a:t>
            </a:r>
            <a:r>
              <a:rPr lang="en-US" altLang="en-US" dirty="0"/>
              <a:t> PROC</a:t>
            </a:r>
          </a:p>
          <a:p>
            <a:pPr lvl="1">
              <a:lnSpc>
                <a:spcPct val="50000"/>
              </a:lnSpc>
              <a:spcBef>
                <a:spcPct val="50000"/>
              </a:spcBef>
            </a:pPr>
            <a:r>
              <a:rPr lang="en-US" altLang="en-US" dirty="0"/>
              <a:t>00000040 </a:t>
            </a:r>
            <a:r>
              <a:rPr lang="en-US" altLang="en-US" dirty="0" err="1"/>
              <a:t>mov</a:t>
            </a:r>
            <a:r>
              <a:rPr lang="en-US" altLang="en-US" dirty="0"/>
              <a:t> </a:t>
            </a:r>
            <a:r>
              <a:rPr lang="en-US" altLang="en-US" dirty="0" err="1"/>
              <a:t>eax,edx</a:t>
            </a:r>
            <a:endParaRPr lang="en-US" altLang="en-US" dirty="0"/>
          </a:p>
          <a:p>
            <a:pPr lvl="1">
              <a:lnSpc>
                <a:spcPct val="50000"/>
              </a:lnSpc>
              <a:spcBef>
                <a:spcPct val="50000"/>
              </a:spcBef>
            </a:pPr>
            <a:r>
              <a:rPr lang="en-US" altLang="en-US" dirty="0"/>
              <a:t>.</a:t>
            </a:r>
          </a:p>
          <a:p>
            <a:pPr lvl="1">
              <a:lnSpc>
                <a:spcPct val="50000"/>
              </a:lnSpc>
              <a:spcBef>
                <a:spcPct val="50000"/>
              </a:spcBef>
            </a:pPr>
            <a:r>
              <a:rPr lang="en-US" altLang="en-US" dirty="0"/>
              <a:t>.</a:t>
            </a:r>
          </a:p>
          <a:p>
            <a:pPr lvl="1">
              <a:lnSpc>
                <a:spcPct val="50000"/>
              </a:lnSpc>
              <a:spcBef>
                <a:spcPct val="50000"/>
              </a:spcBef>
            </a:pPr>
            <a:r>
              <a:rPr lang="en-US" altLang="en-US" dirty="0"/>
              <a:t>ret</a:t>
            </a:r>
          </a:p>
          <a:p>
            <a:pPr>
              <a:lnSpc>
                <a:spcPct val="50000"/>
              </a:lnSpc>
              <a:spcBef>
                <a:spcPct val="50000"/>
              </a:spcBef>
            </a:pPr>
            <a:r>
              <a:rPr lang="en-US" altLang="en-US" dirty="0" err="1"/>
              <a:t>MySub</a:t>
            </a:r>
            <a:r>
              <a:rPr lang="en-US" altLang="en-US" dirty="0"/>
              <a:t> ENDP</a:t>
            </a:r>
          </a:p>
        </p:txBody>
      </p:sp>
      <p:sp>
        <p:nvSpPr>
          <p:cNvPr id="3" name="Content Placeholder 2"/>
          <p:cNvSpPr>
            <a:spLocks noGrp="1"/>
          </p:cNvSpPr>
          <p:nvPr>
            <p:ph idx="1"/>
          </p:nvPr>
        </p:nvSpPr>
        <p:spPr>
          <a:xfrm>
            <a:off x="457200" y="1600200"/>
            <a:ext cx="2895600" cy="4648200"/>
          </a:xfrm>
        </p:spPr>
        <p:txBody>
          <a:bodyPr/>
          <a:lstStyle/>
          <a:p>
            <a:pPr marL="0" indent="0">
              <a:spcBef>
                <a:spcPts val="1200"/>
              </a:spcBef>
              <a:buNone/>
            </a:pPr>
            <a:r>
              <a:rPr lang="en-US" altLang="en-US" dirty="0"/>
              <a:t>0000025 is the offset of the instruction immediately following the CALL instruction</a:t>
            </a:r>
          </a:p>
          <a:p>
            <a:pPr marL="0" indent="0">
              <a:spcBef>
                <a:spcPts val="1200"/>
              </a:spcBef>
              <a:buNone/>
            </a:pPr>
            <a:r>
              <a:rPr lang="en-US" altLang="en-US" dirty="0"/>
              <a:t>00000040 is the offset of the first instruction inside </a:t>
            </a:r>
            <a:r>
              <a:rPr lang="en-US" altLang="en-US" dirty="0" err="1"/>
              <a:t>MySub</a:t>
            </a:r>
            <a:endParaRPr lang="en-US" dirty="0"/>
          </a:p>
        </p:txBody>
      </p:sp>
      <p:sp>
        <p:nvSpPr>
          <p:cNvPr id="2" name="Title 1"/>
          <p:cNvSpPr>
            <a:spLocks noGrp="1"/>
          </p:cNvSpPr>
          <p:nvPr>
            <p:ph type="title"/>
          </p:nvPr>
        </p:nvSpPr>
        <p:spPr/>
        <p:txBody>
          <a:bodyPr/>
          <a:lstStyle/>
          <a:p>
            <a:r>
              <a:rPr lang="en-US" altLang="en-US" dirty="0"/>
              <a:t>CALL-RET Example</a:t>
            </a:r>
            <a:r>
              <a:rPr lang="en-US" altLang="en-US" sz="2000" dirty="0"/>
              <a:t> (1 of 2)</a:t>
            </a:r>
            <a:endParaRPr lang="en-US" sz="2000" dirty="0"/>
          </a:p>
        </p:txBody>
      </p:sp>
    </p:spTree>
    <p:extLst>
      <p:ext uri="{BB962C8B-B14F-4D97-AF65-F5344CB8AC3E}">
        <p14:creationId xmlns:p14="http://schemas.microsoft.com/office/powerpoint/2010/main" val="353602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9">
            <a:extLst>
              <a:ext uri="{FF2B5EF4-FFF2-40B4-BE49-F238E27FC236}">
                <a16:creationId xmlns:a16="http://schemas.microsoft.com/office/drawing/2014/main" id="{DFF7EFDC-8CD6-45CA-9D46-77B2CD4C4CF0}"/>
              </a:ext>
            </a:extLst>
          </p:cNvPr>
          <p:cNvSpPr txBox="1">
            <a:spLocks noChangeArrowheads="1"/>
          </p:cNvSpPr>
          <p:nvPr/>
        </p:nvSpPr>
        <p:spPr bwMode="auto">
          <a:xfrm>
            <a:off x="3733800" y="5616047"/>
            <a:ext cx="4876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700" dirty="0"/>
              <a:t>(stack shown before RET executes)</a:t>
            </a:r>
          </a:p>
        </p:txBody>
      </p:sp>
      <p:graphicFrame>
        <p:nvGraphicFramePr>
          <p:cNvPr id="6" name="Object 4" descr="The E S P, 0 0 0 0 0 0 2 5 is moved into the E I P from the stack.  ">
            <a:extLst>
              <a:ext uri="{FF2B5EF4-FFF2-40B4-BE49-F238E27FC236}">
                <a16:creationId xmlns:a16="http://schemas.microsoft.com/office/drawing/2014/main" id="{5C41B53C-EF5C-4466-A3ED-B5ACD0FFDF5D}"/>
              </a:ext>
            </a:extLst>
          </p:cNvPr>
          <p:cNvGraphicFramePr>
            <a:graphicFrameLocks noChangeAspect="1"/>
          </p:cNvGraphicFramePr>
          <p:nvPr>
            <p:extLst>
              <p:ext uri="{D42A27DB-BD31-4B8C-83A1-F6EECF244321}">
                <p14:modId xmlns:p14="http://schemas.microsoft.com/office/powerpoint/2010/main" val="3162124958"/>
              </p:ext>
            </p:extLst>
          </p:nvPr>
        </p:nvGraphicFramePr>
        <p:xfrm>
          <a:off x="3733800" y="3555681"/>
          <a:ext cx="5029200" cy="2133600"/>
        </p:xfrm>
        <a:graphic>
          <a:graphicData uri="http://schemas.openxmlformats.org/presentationml/2006/ole">
            <mc:AlternateContent xmlns:mc="http://schemas.openxmlformats.org/markup-compatibility/2006">
              <mc:Choice xmlns:v="urn:schemas-microsoft-com:vml" Requires="v">
                <p:oleObj spid="_x0000_s6174" name="VISIO" r:id="rId3" imgW="2494788" imgH="1060704" progId="Visio.Drawing.6">
                  <p:embed/>
                </p:oleObj>
              </mc:Choice>
              <mc:Fallback>
                <p:oleObj name="VISIO" r:id="rId3" imgW="2494788" imgH="106070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226" r="-3226" b="-5994"/>
                      <a:stretch>
                        <a:fillRect/>
                      </a:stretch>
                    </p:blipFill>
                    <p:spPr bwMode="auto">
                      <a:xfrm>
                        <a:off x="3733800" y="3555681"/>
                        <a:ext cx="5029200" cy="2133600"/>
                      </a:xfrm>
                      <a:prstGeom prst="rect">
                        <a:avLst/>
                      </a:prstGeom>
                      <a:solidFill>
                        <a:srgbClr val="007FA3"/>
                      </a:solidFill>
                      <a:ln>
                        <a:noFill/>
                      </a:ln>
                      <a:effectLst/>
                      <a:extLst/>
                    </p:spPr>
                  </p:pic>
                </p:oleObj>
              </mc:Fallback>
            </mc:AlternateContent>
          </a:graphicData>
        </a:graphic>
      </p:graphicFrame>
      <p:graphicFrame>
        <p:nvGraphicFramePr>
          <p:cNvPr id="4" name="Object 3" descr="On execution of the code, the address, 0 0 0 0 0 0 2 5, which is next to the call instruction in the code, is stored in the stack and the stack pointer, E S P, points to it. The address location to which the stack pointer, E S P, points to is 0 0 0 0 0 0 4 0. The address location is stored in the instruction pointer, E I P.">
            <a:extLst>
              <a:ext uri="{FF2B5EF4-FFF2-40B4-BE49-F238E27FC236}">
                <a16:creationId xmlns:a16="http://schemas.microsoft.com/office/drawing/2014/main" id="{2D262378-1F19-4371-B263-42348692BB4F}"/>
              </a:ext>
            </a:extLst>
          </p:cNvPr>
          <p:cNvGraphicFramePr>
            <a:graphicFrameLocks noChangeAspect="1"/>
          </p:cNvGraphicFramePr>
          <p:nvPr>
            <p:extLst>
              <p:ext uri="{D42A27DB-BD31-4B8C-83A1-F6EECF244321}">
                <p14:modId xmlns:p14="http://schemas.microsoft.com/office/powerpoint/2010/main" val="272643907"/>
              </p:ext>
            </p:extLst>
          </p:nvPr>
        </p:nvGraphicFramePr>
        <p:xfrm>
          <a:off x="3733800" y="1676400"/>
          <a:ext cx="5029200" cy="1600200"/>
        </p:xfrm>
        <a:graphic>
          <a:graphicData uri="http://schemas.openxmlformats.org/presentationml/2006/ole">
            <mc:AlternateContent xmlns:mc="http://schemas.openxmlformats.org/markup-compatibility/2006">
              <mc:Choice xmlns:v="urn:schemas-microsoft-com:vml" Requires="v">
                <p:oleObj spid="_x0000_s6175" name="VISIO" r:id="rId5" imgW="2609088" imgH="777240" progId="Visio.Drawing.6">
                  <p:embed/>
                </p:oleObj>
              </mc:Choice>
              <mc:Fallback>
                <p:oleObj name="VISIO" r:id="rId5" imgW="2609088" imgH="7772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125" t="-5234" r="-1563" b="-4691"/>
                      <a:stretch>
                        <a:fillRect/>
                      </a:stretch>
                    </p:blipFill>
                    <p:spPr bwMode="auto">
                      <a:xfrm>
                        <a:off x="3733800" y="1676400"/>
                        <a:ext cx="5029200" cy="16002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0"/>
            <a:ext cx="3200400" cy="4525963"/>
          </a:xfrm>
        </p:spPr>
        <p:txBody>
          <a:bodyPr/>
          <a:lstStyle/>
          <a:p>
            <a:pPr marL="0" indent="0">
              <a:buNone/>
            </a:pPr>
            <a:r>
              <a:rPr lang="en-US" altLang="en-US" dirty="0"/>
              <a:t>The CALL instruction pushes 00000025 onto the stack, and loads 00000040 into EIP</a:t>
            </a:r>
          </a:p>
          <a:p>
            <a:pPr marL="0" indent="0">
              <a:buNone/>
            </a:pPr>
            <a:r>
              <a:rPr lang="en-US" altLang="en-US" dirty="0"/>
              <a:t>The RET instruction pops 00000025 from the stack into EIP</a:t>
            </a:r>
            <a:endParaRPr lang="en-AU" dirty="0"/>
          </a:p>
        </p:txBody>
      </p:sp>
      <p:sp>
        <p:nvSpPr>
          <p:cNvPr id="2" name="Title 1"/>
          <p:cNvSpPr>
            <a:spLocks noGrp="1"/>
          </p:cNvSpPr>
          <p:nvPr>
            <p:ph type="title"/>
          </p:nvPr>
        </p:nvSpPr>
        <p:spPr/>
        <p:txBody>
          <a:bodyPr/>
          <a:lstStyle/>
          <a:p>
            <a:r>
              <a:rPr lang="en-US" altLang="en-US" dirty="0"/>
              <a:t>CALL-RET Example</a:t>
            </a:r>
            <a:r>
              <a:rPr lang="en-US" altLang="en-US" sz="2000" b="0" dirty="0"/>
              <a:t> (2 of 2)</a:t>
            </a:r>
            <a:endParaRPr lang="en-AU" sz="2000" b="0" dirty="0"/>
          </a:p>
        </p:txBody>
      </p:sp>
    </p:spTree>
    <p:extLst>
      <p:ext uri="{BB962C8B-B14F-4D97-AF65-F5344CB8AC3E}">
        <p14:creationId xmlns:p14="http://schemas.microsoft.com/office/powerpoint/2010/main" val="149276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descr="The stack reads r e t to main, r e t to Sub 1, and r e t to Sub 2 from the top to the bottom. The bottom most layer is empty. The stack pointer, E S P, points to the third layer from the top.">
            <a:extLst>
              <a:ext uri="{FF2B5EF4-FFF2-40B4-BE49-F238E27FC236}">
                <a16:creationId xmlns:a16="http://schemas.microsoft.com/office/drawing/2014/main" id="{099CDCC0-F8A6-4A09-86F0-41763E938B2C}"/>
              </a:ext>
            </a:extLst>
          </p:cNvPr>
          <p:cNvGraphicFramePr>
            <a:graphicFrameLocks noChangeAspect="1"/>
          </p:cNvGraphicFramePr>
          <p:nvPr>
            <p:extLst>
              <p:ext uri="{D42A27DB-BD31-4B8C-83A1-F6EECF244321}">
                <p14:modId xmlns:p14="http://schemas.microsoft.com/office/powerpoint/2010/main" val="1044504617"/>
              </p:ext>
            </p:extLst>
          </p:nvPr>
        </p:nvGraphicFramePr>
        <p:xfrm>
          <a:off x="3657600" y="2459831"/>
          <a:ext cx="3276600" cy="2286000"/>
        </p:xfrm>
        <a:graphic>
          <a:graphicData uri="http://schemas.openxmlformats.org/presentationml/2006/ole">
            <mc:AlternateContent xmlns:mc="http://schemas.openxmlformats.org/markup-compatibility/2006">
              <mc:Choice xmlns:v="urn:schemas-microsoft-com:vml" Requires="v">
                <p:oleObj spid="_x0000_s7200" name="VISIO" r:id="rId4" imgW="1757172" imgH="1004316" progId="Visio.Drawing.6">
                  <p:embed/>
                </p:oleObj>
              </mc:Choice>
              <mc:Fallback>
                <p:oleObj name="VISIO" r:id="rId4" imgW="1757172" imgH="100431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4347" t="-7584" r="10869" b="-6161"/>
                      <a:stretch>
                        <a:fillRect/>
                      </a:stretch>
                    </p:blipFill>
                    <p:spPr bwMode="auto">
                      <a:xfrm>
                        <a:off x="3657600" y="2459831"/>
                        <a:ext cx="3276600" cy="2286000"/>
                      </a:xfrm>
                      <a:prstGeom prst="rect">
                        <a:avLst/>
                      </a:prstGeom>
                      <a:solidFill>
                        <a:srgbClr val="007FA3"/>
                      </a:solidFill>
                      <a:ln>
                        <a:noFill/>
                      </a:ln>
                      <a:effectLst/>
                      <a:extLst/>
                    </p:spPr>
                  </p:pic>
                </p:oleObj>
              </mc:Fallback>
            </mc:AlternateContent>
          </a:graphicData>
        </a:graphic>
      </p:graphicFrame>
      <p:sp>
        <p:nvSpPr>
          <p:cNvPr id="5" name="Rectangle 4"/>
          <p:cNvSpPr/>
          <p:nvPr/>
        </p:nvSpPr>
        <p:spPr>
          <a:xfrm>
            <a:off x="3505200" y="1524000"/>
            <a:ext cx="4572000" cy="646331"/>
          </a:xfrm>
          <a:prstGeom prst="rect">
            <a:avLst/>
          </a:prstGeom>
        </p:spPr>
        <p:txBody>
          <a:bodyPr>
            <a:spAutoFit/>
          </a:bodyPr>
          <a:lstStyle/>
          <a:p>
            <a:pPr>
              <a:spcBef>
                <a:spcPct val="50000"/>
              </a:spcBef>
            </a:pPr>
            <a:r>
              <a:rPr lang="en-US" altLang="en-US" dirty="0"/>
              <a:t>By the time Sub3 is called, the stack contains all three return addresses:</a:t>
            </a:r>
          </a:p>
        </p:txBody>
      </p:sp>
      <p:graphicFrame>
        <p:nvGraphicFramePr>
          <p:cNvPr id="4" name="Content Placeholder 3" descr="The sequence includes four procedures in the following order. Main procedure, Sub 1, Sub 2, and Sub 3. The code for each procedure includes the following parts.&#10;• A start procedure statement that consists of the procedure name followed by, p r o c.&#10;• Intermediate lines of code.&#10;• A call instruction that consists of the word, call, followed by the name of the next procedure.&#10;• An exit or return, r e t, instruction.&#10;• An end procedure statement.&#10;The main procedure code contains an exit instruction, and each subsequent sub procedure contains a return instruction. When the main procedure is executed, the procedure Sub 1 is called. So, the program control goes to Sub 1. When Sub 1 is executed, Sub 2 is called. The program control then goes to Sub 2, where Sub 3 is called. Finally, Sub 3 is executed. After execution of Sub 3, the program control returns towards the end of the main procedure.&#10;">
            <a:extLst>
              <a:ext uri="{FF2B5EF4-FFF2-40B4-BE49-F238E27FC236}">
                <a16:creationId xmlns:a16="http://schemas.microsoft.com/office/drawing/2014/main" id="{37B182C5-532A-4EB1-9D64-47AAFCAB5BF7}"/>
              </a:ext>
            </a:extLst>
          </p:cNvPr>
          <p:cNvGraphicFramePr>
            <a:graphicFrameLocks noGrp="1" noChangeAspect="1"/>
          </p:cNvGraphicFramePr>
          <p:nvPr>
            <p:ph idx="1"/>
            <p:extLst>
              <p:ext uri="{D42A27DB-BD31-4B8C-83A1-F6EECF244321}">
                <p14:modId xmlns:p14="http://schemas.microsoft.com/office/powerpoint/2010/main" val="2500267553"/>
              </p:ext>
            </p:extLst>
          </p:nvPr>
        </p:nvGraphicFramePr>
        <p:xfrm>
          <a:off x="838200" y="1532467"/>
          <a:ext cx="1782763" cy="4157663"/>
        </p:xfrm>
        <a:graphic>
          <a:graphicData uri="http://schemas.openxmlformats.org/presentationml/2006/ole">
            <mc:AlternateContent xmlns:mc="http://schemas.openxmlformats.org/markup-compatibility/2006">
              <mc:Choice xmlns:v="urn:schemas-microsoft-com:vml" Requires="v">
                <p:oleObj spid="_x0000_s7201" name="VISIO" r:id="rId6" imgW="1783080" imgH="4157472" progId="Visio.Drawing.6">
                  <p:embed/>
                </p:oleObj>
              </mc:Choice>
              <mc:Fallback>
                <p:oleObj name="VISIO" r:id="rId6" imgW="1783080" imgH="4157472"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3436" t="-1471" r="7230"/>
                      <a:stretch>
                        <a:fillRect/>
                      </a:stretch>
                    </p:blipFill>
                    <p:spPr bwMode="auto">
                      <a:xfrm>
                        <a:off x="838200" y="1532467"/>
                        <a:ext cx="1782763" cy="4157663"/>
                      </a:xfrm>
                      <a:prstGeom prst="rect">
                        <a:avLst/>
                      </a:prstGeom>
                      <a:solidFill>
                        <a:srgbClr val="007FA3"/>
                      </a:solidFill>
                      <a:ln>
                        <a:noFill/>
                      </a:ln>
                      <a:effectLst/>
                      <a:extLst/>
                    </p:spPr>
                  </p:pic>
                </p:oleObj>
              </mc:Fallback>
            </mc:AlternateContent>
          </a:graphicData>
        </a:graphic>
      </p:graphicFrame>
      <p:sp>
        <p:nvSpPr>
          <p:cNvPr id="2" name="Title 1"/>
          <p:cNvSpPr>
            <a:spLocks noGrp="1"/>
          </p:cNvSpPr>
          <p:nvPr>
            <p:ph type="title"/>
          </p:nvPr>
        </p:nvSpPr>
        <p:spPr/>
        <p:txBody>
          <a:bodyPr/>
          <a:lstStyle/>
          <a:p>
            <a:r>
              <a:rPr lang="en-US" altLang="en-US" dirty="0"/>
              <a:t>Nested Procedure Calls</a:t>
            </a:r>
            <a:endParaRPr lang="en-US" sz="2000" dirty="0"/>
          </a:p>
        </p:txBody>
      </p:sp>
    </p:spTree>
    <p:extLst>
      <p:ext uri="{BB962C8B-B14F-4D97-AF65-F5344CB8AC3E}">
        <p14:creationId xmlns:p14="http://schemas.microsoft.com/office/powerpoint/2010/main" val="353602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08E3F7B-3E4A-47CF-971D-9A1241229212}"/>
              </a:ext>
            </a:extLst>
          </p:cNvPr>
          <p:cNvSpPr txBox="1">
            <a:spLocks noChangeArrowheads="1"/>
          </p:cNvSpPr>
          <p:nvPr/>
        </p:nvSpPr>
        <p:spPr bwMode="auto">
          <a:xfrm>
            <a:off x="1295400" y="2895600"/>
            <a:ext cx="6248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main PROC</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jmp</a:t>
            </a:r>
            <a:r>
              <a:rPr lang="en-US" altLang="en-US" sz="1800" dirty="0">
                <a:latin typeface="+mn-lt"/>
              </a:rPr>
              <a:t> L2	; error</a:t>
            </a:r>
          </a:p>
          <a:p>
            <a:pPr eaLnBrk="1" hangingPunct="1">
              <a:lnSpc>
                <a:spcPct val="50000"/>
              </a:lnSpc>
              <a:spcBef>
                <a:spcPct val="50000"/>
              </a:spcBef>
              <a:buClrTx/>
              <a:buFontTx/>
              <a:buNone/>
            </a:pPr>
            <a:r>
              <a:rPr lang="en-US" altLang="en-US" sz="1800" dirty="0">
                <a:latin typeface="+mn-lt"/>
              </a:rPr>
              <a:t>L1::		; global label</a:t>
            </a:r>
          </a:p>
          <a:p>
            <a:pPr eaLnBrk="1" hangingPunct="1">
              <a:lnSpc>
                <a:spcPct val="50000"/>
              </a:lnSpc>
              <a:spcBef>
                <a:spcPct val="50000"/>
              </a:spcBef>
              <a:buClrTx/>
              <a:buFontTx/>
              <a:buNone/>
            </a:pPr>
            <a:r>
              <a:rPr lang="en-US" altLang="en-US" sz="1800" dirty="0">
                <a:latin typeface="+mn-lt"/>
              </a:rPr>
              <a:t>	exit</a:t>
            </a:r>
          </a:p>
          <a:p>
            <a:pPr eaLnBrk="1" hangingPunct="1">
              <a:lnSpc>
                <a:spcPct val="50000"/>
              </a:lnSpc>
              <a:spcBef>
                <a:spcPct val="50000"/>
              </a:spcBef>
              <a:buClrTx/>
              <a:buFontTx/>
              <a:buNone/>
            </a:pPr>
            <a:r>
              <a:rPr lang="en-US" altLang="en-US" sz="1800" dirty="0">
                <a:latin typeface="+mn-lt"/>
              </a:rPr>
              <a:t>main ENDP</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sub2 PROC</a:t>
            </a:r>
          </a:p>
          <a:p>
            <a:pPr eaLnBrk="1" hangingPunct="1">
              <a:lnSpc>
                <a:spcPct val="50000"/>
              </a:lnSpc>
              <a:spcBef>
                <a:spcPct val="50000"/>
              </a:spcBef>
              <a:buClrTx/>
              <a:buFontTx/>
              <a:buNone/>
            </a:pPr>
            <a:r>
              <a:rPr lang="en-US" altLang="en-US" sz="1800" dirty="0">
                <a:latin typeface="+mn-lt"/>
              </a:rPr>
              <a:t>L2:		; local label</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jmp</a:t>
            </a:r>
            <a:r>
              <a:rPr lang="en-US" altLang="en-US" sz="1800" dirty="0">
                <a:latin typeface="+mn-lt"/>
              </a:rPr>
              <a:t> L1	; ok</a:t>
            </a:r>
          </a:p>
          <a:p>
            <a:pPr eaLnBrk="1" hangingPunct="1">
              <a:lnSpc>
                <a:spcPct val="50000"/>
              </a:lnSpc>
              <a:spcBef>
                <a:spcPct val="50000"/>
              </a:spcBef>
              <a:buClrTx/>
              <a:buFontTx/>
              <a:buNone/>
            </a:pPr>
            <a:r>
              <a:rPr lang="en-US" altLang="en-US" sz="1800" dirty="0">
                <a:latin typeface="+mn-lt"/>
              </a:rPr>
              <a:t>	ret</a:t>
            </a:r>
          </a:p>
          <a:p>
            <a:pPr eaLnBrk="1" hangingPunct="1">
              <a:lnSpc>
                <a:spcPct val="50000"/>
              </a:lnSpc>
              <a:spcBef>
                <a:spcPct val="50000"/>
              </a:spcBef>
              <a:buClrTx/>
              <a:buFontTx/>
              <a:buNone/>
            </a:pPr>
            <a:r>
              <a:rPr lang="en-US" altLang="en-US" sz="1800" dirty="0">
                <a:latin typeface="+mn-lt"/>
              </a:rPr>
              <a:t>sub2 ENDP</a:t>
            </a:r>
          </a:p>
        </p:txBody>
      </p:sp>
      <p:sp>
        <p:nvSpPr>
          <p:cNvPr id="3" name="Content Placeholder 2"/>
          <p:cNvSpPr>
            <a:spLocks noGrp="1"/>
          </p:cNvSpPr>
          <p:nvPr>
            <p:ph idx="1"/>
          </p:nvPr>
        </p:nvSpPr>
        <p:spPr/>
        <p:txBody>
          <a:bodyPr/>
          <a:lstStyle/>
          <a:p>
            <a:pPr marL="0" indent="0">
              <a:buNone/>
            </a:pPr>
            <a:r>
              <a:rPr lang="en-US" altLang="en-US" dirty="0"/>
              <a:t>A local label </a:t>
            </a:r>
            <a:r>
              <a:rPr lang="en-US" altLang="en-US" dirty="0">
                <a:sym typeface="Wingdings" panose="05000000000000000000" pitchFamily="2" charset="2"/>
              </a:rPr>
              <a:t>is visible only to statements inside the same procedure. A global label is visible everywhere.</a:t>
            </a:r>
            <a:endParaRPr lang="en-US" dirty="0"/>
          </a:p>
        </p:txBody>
      </p:sp>
      <p:sp>
        <p:nvSpPr>
          <p:cNvPr id="2" name="Title 1"/>
          <p:cNvSpPr>
            <a:spLocks noGrp="1"/>
          </p:cNvSpPr>
          <p:nvPr>
            <p:ph type="title"/>
          </p:nvPr>
        </p:nvSpPr>
        <p:spPr/>
        <p:txBody>
          <a:bodyPr/>
          <a:lstStyle/>
          <a:p>
            <a:r>
              <a:rPr lang="en-US" altLang="en-US" dirty="0"/>
              <a:t>Local and Global Labels</a:t>
            </a:r>
            <a:endParaRPr lang="en-US" b="0" dirty="0"/>
          </a:p>
        </p:txBody>
      </p:sp>
    </p:spTree>
    <p:extLst>
      <p:ext uri="{BB962C8B-B14F-4D97-AF65-F5344CB8AC3E}">
        <p14:creationId xmlns:p14="http://schemas.microsoft.com/office/powerpoint/2010/main" val="3536022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ea typeface="ＭＳ Ｐゴシック" pitchFamily="34" charset="-128"/>
              </a:rPr>
              <a:t>A good procedure might be usable in many different programs</a:t>
            </a:r>
          </a:p>
          <a:p>
            <a:pPr lvl="1"/>
            <a:r>
              <a:rPr lang="en-US" altLang="en-US" dirty="0">
                <a:ea typeface="ＭＳ Ｐゴシック" pitchFamily="34" charset="-128"/>
              </a:rPr>
              <a:t>but not if it refers to specific variable names</a:t>
            </a:r>
          </a:p>
          <a:p>
            <a:r>
              <a:rPr lang="en-US" altLang="en-US" dirty="0">
                <a:ea typeface="ＭＳ Ｐゴシック" pitchFamily="34" charset="-128"/>
              </a:rPr>
              <a:t>Parameters help to make procedures flexible because parameter values can change at runtime</a:t>
            </a:r>
            <a:endParaRPr lang="en-US" dirty="0"/>
          </a:p>
        </p:txBody>
      </p:sp>
      <p:sp>
        <p:nvSpPr>
          <p:cNvPr id="2" name="Title 1"/>
          <p:cNvSpPr>
            <a:spLocks noGrp="1"/>
          </p:cNvSpPr>
          <p:nvPr>
            <p:ph type="title"/>
          </p:nvPr>
        </p:nvSpPr>
        <p:spPr/>
        <p:txBody>
          <a:bodyPr/>
          <a:lstStyle/>
          <a:p>
            <a:r>
              <a:rPr lang="en-US" altLang="en-US" dirty="0"/>
              <a:t>Procedure Parameters</a:t>
            </a:r>
            <a:r>
              <a:rPr lang="en-US" altLang="en-US" sz="2000" b="0" dirty="0"/>
              <a:t> (1 of 3)</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FFAF7085-FDAE-4841-A23A-FD061ADD3468}"/>
              </a:ext>
            </a:extLst>
          </p:cNvPr>
          <p:cNvSpPr txBox="1">
            <a:spLocks noChangeArrowheads="1"/>
          </p:cNvSpPr>
          <p:nvPr/>
        </p:nvSpPr>
        <p:spPr bwMode="auto">
          <a:xfrm>
            <a:off x="1752600" y="2590800"/>
            <a:ext cx="6299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500" dirty="0" err="1">
                <a:latin typeface="+mn-lt"/>
              </a:rPr>
              <a:t>ArraySum</a:t>
            </a:r>
            <a:r>
              <a:rPr lang="en-US" altLang="en-US" sz="1500" dirty="0">
                <a:latin typeface="+mn-lt"/>
              </a:rPr>
              <a:t> PROC</a:t>
            </a:r>
          </a:p>
          <a:p>
            <a:pPr lvl="1" eaLnBrk="1" hangingPunct="1">
              <a:lnSpc>
                <a:spcPct val="50000"/>
              </a:lnSpc>
              <a:spcBef>
                <a:spcPct val="50000"/>
              </a:spcBef>
              <a:buClrTx/>
              <a:buFontTx/>
              <a:buNone/>
            </a:pPr>
            <a:r>
              <a:rPr lang="en-US" altLang="en-US" sz="1500" dirty="0" err="1">
                <a:latin typeface="+mn-lt"/>
              </a:rPr>
              <a:t>mov</a:t>
            </a:r>
            <a:r>
              <a:rPr lang="en-US" altLang="en-US" sz="1500" dirty="0">
                <a:latin typeface="+mn-lt"/>
              </a:rPr>
              <a:t> esi,0	; array index</a:t>
            </a:r>
          </a:p>
          <a:p>
            <a:pPr lvl="1" eaLnBrk="1" hangingPunct="1">
              <a:lnSpc>
                <a:spcPct val="50000"/>
              </a:lnSpc>
              <a:spcBef>
                <a:spcPct val="50000"/>
              </a:spcBef>
              <a:buClrTx/>
              <a:buFontTx/>
              <a:buNone/>
            </a:pPr>
            <a:r>
              <a:rPr lang="en-US" altLang="en-US" sz="1500" dirty="0" err="1">
                <a:latin typeface="+mn-lt"/>
              </a:rPr>
              <a:t>mov</a:t>
            </a:r>
            <a:r>
              <a:rPr lang="en-US" altLang="en-US" sz="1500" dirty="0">
                <a:latin typeface="+mn-lt"/>
              </a:rPr>
              <a:t> eax,0	; set the sum to zero</a:t>
            </a:r>
          </a:p>
          <a:p>
            <a:pPr eaLnBrk="1" hangingPunct="1">
              <a:lnSpc>
                <a:spcPct val="50000"/>
              </a:lnSpc>
              <a:spcBef>
                <a:spcPct val="50000"/>
              </a:spcBef>
              <a:buClrTx/>
              <a:buFontTx/>
              <a:buNone/>
            </a:pPr>
            <a:r>
              <a:rPr lang="en-US" altLang="en-US" sz="1500" dirty="0">
                <a:latin typeface="+mn-lt"/>
              </a:rPr>
              <a:t>	</a:t>
            </a:r>
            <a:r>
              <a:rPr lang="en-US" altLang="en-US" sz="1500" dirty="0" err="1">
                <a:latin typeface="+mn-lt"/>
              </a:rPr>
              <a:t>mov</a:t>
            </a:r>
            <a:r>
              <a:rPr lang="en-US" altLang="en-US" sz="1500" dirty="0">
                <a:latin typeface="+mn-lt"/>
              </a:rPr>
              <a:t> </a:t>
            </a:r>
            <a:r>
              <a:rPr lang="en-US" altLang="en-US" sz="1500" dirty="0" err="1">
                <a:latin typeface="+mn-lt"/>
              </a:rPr>
              <a:t>ecx,LENGTHOF</a:t>
            </a:r>
            <a:r>
              <a:rPr lang="en-US" altLang="en-US" sz="1500" dirty="0">
                <a:latin typeface="+mn-lt"/>
              </a:rPr>
              <a:t> </a:t>
            </a:r>
            <a:r>
              <a:rPr lang="en-US" altLang="en-US" sz="1500" dirty="0" err="1">
                <a:latin typeface="+mn-lt"/>
              </a:rPr>
              <a:t>myarray</a:t>
            </a:r>
            <a:r>
              <a:rPr lang="en-US" altLang="en-US" sz="1500" dirty="0">
                <a:latin typeface="+mn-lt"/>
              </a:rPr>
              <a:t>  ; set number of elements</a:t>
            </a:r>
          </a:p>
          <a:p>
            <a:pPr eaLnBrk="1" hangingPunct="1">
              <a:lnSpc>
                <a:spcPct val="50000"/>
              </a:lnSpc>
              <a:spcBef>
                <a:spcPct val="50000"/>
              </a:spcBef>
              <a:buClrTx/>
              <a:buFontTx/>
              <a:buNone/>
            </a:pPr>
            <a:endParaRPr lang="en-US" altLang="en-US" sz="1500" dirty="0">
              <a:latin typeface="+mn-lt"/>
            </a:endParaRPr>
          </a:p>
          <a:p>
            <a:pPr eaLnBrk="1" hangingPunct="1">
              <a:lnSpc>
                <a:spcPct val="50000"/>
              </a:lnSpc>
              <a:spcBef>
                <a:spcPct val="50000"/>
              </a:spcBef>
              <a:buClrTx/>
              <a:buFontTx/>
              <a:buNone/>
            </a:pPr>
            <a:r>
              <a:rPr lang="en-US" altLang="en-US" sz="1500" dirty="0">
                <a:latin typeface="+mn-lt"/>
              </a:rPr>
              <a:t>L1:	add </a:t>
            </a:r>
            <a:r>
              <a:rPr lang="en-US" altLang="en-US" sz="1500" dirty="0" err="1">
                <a:latin typeface="+mn-lt"/>
              </a:rPr>
              <a:t>eax,</a:t>
            </a:r>
            <a:r>
              <a:rPr lang="en-US" altLang="en-US" sz="1500" dirty="0" err="1">
                <a:solidFill>
                  <a:srgbClr val="007FA3"/>
                </a:solidFill>
                <a:latin typeface="+mn-lt"/>
              </a:rPr>
              <a:t>myArray</a:t>
            </a:r>
            <a:r>
              <a:rPr lang="en-US" altLang="en-US" sz="1500" dirty="0">
                <a:latin typeface="+mn-lt"/>
              </a:rPr>
              <a:t>[</a:t>
            </a:r>
            <a:r>
              <a:rPr lang="en-US" altLang="en-US" sz="1500" dirty="0" err="1">
                <a:latin typeface="+mn-lt"/>
              </a:rPr>
              <a:t>esi</a:t>
            </a:r>
            <a:r>
              <a:rPr lang="en-US" altLang="en-US" sz="1500" dirty="0">
                <a:latin typeface="+mn-lt"/>
              </a:rPr>
              <a:t>]	; add each integer to sum</a:t>
            </a:r>
          </a:p>
          <a:p>
            <a:pPr lvl="1" eaLnBrk="1" hangingPunct="1">
              <a:lnSpc>
                <a:spcPct val="50000"/>
              </a:lnSpc>
              <a:spcBef>
                <a:spcPct val="50000"/>
              </a:spcBef>
              <a:buClrTx/>
              <a:buFontTx/>
              <a:buNone/>
            </a:pPr>
            <a:r>
              <a:rPr lang="en-US" altLang="en-US" sz="1500" dirty="0">
                <a:latin typeface="+mn-lt"/>
              </a:rPr>
              <a:t>add esi,4	; point to next integer</a:t>
            </a:r>
          </a:p>
          <a:p>
            <a:pPr lvl="1" eaLnBrk="1" hangingPunct="1">
              <a:lnSpc>
                <a:spcPct val="50000"/>
              </a:lnSpc>
              <a:spcBef>
                <a:spcPct val="50000"/>
              </a:spcBef>
              <a:buClrTx/>
              <a:buFontTx/>
              <a:buNone/>
            </a:pPr>
            <a:r>
              <a:rPr lang="en-US" altLang="en-US" sz="1500" dirty="0">
                <a:latin typeface="+mn-lt"/>
              </a:rPr>
              <a:t>loop L1	; repeat for array size</a:t>
            </a:r>
          </a:p>
          <a:p>
            <a:pPr lvl="1" eaLnBrk="1" hangingPunct="1">
              <a:lnSpc>
                <a:spcPct val="50000"/>
              </a:lnSpc>
              <a:spcBef>
                <a:spcPct val="50000"/>
              </a:spcBef>
              <a:buClrTx/>
              <a:buFontTx/>
              <a:buNone/>
            </a:pPr>
            <a:endParaRPr lang="en-US" altLang="en-US" sz="1500" dirty="0">
              <a:latin typeface="+mn-lt"/>
            </a:endParaRPr>
          </a:p>
          <a:p>
            <a:pPr lvl="1" eaLnBrk="1" hangingPunct="1">
              <a:lnSpc>
                <a:spcPct val="50000"/>
              </a:lnSpc>
              <a:spcBef>
                <a:spcPct val="50000"/>
              </a:spcBef>
              <a:buClrTx/>
              <a:buFontTx/>
              <a:buNone/>
            </a:pPr>
            <a:r>
              <a:rPr lang="en-US" altLang="en-US" sz="1500" dirty="0" err="1">
                <a:latin typeface="+mn-lt"/>
              </a:rPr>
              <a:t>mov</a:t>
            </a:r>
            <a:r>
              <a:rPr lang="en-US" altLang="en-US" sz="1500" dirty="0">
                <a:latin typeface="+mn-lt"/>
              </a:rPr>
              <a:t> </a:t>
            </a:r>
            <a:r>
              <a:rPr lang="en-US" altLang="en-US" sz="1500" dirty="0" err="1">
                <a:solidFill>
                  <a:srgbClr val="007FA3"/>
                </a:solidFill>
                <a:latin typeface="+mn-lt"/>
              </a:rPr>
              <a:t>theSum</a:t>
            </a:r>
            <a:r>
              <a:rPr lang="en-US" altLang="en-US" sz="1500" dirty="0" err="1">
                <a:latin typeface="+mn-lt"/>
              </a:rPr>
              <a:t>,eax</a:t>
            </a:r>
            <a:r>
              <a:rPr lang="en-US" altLang="en-US" sz="1500" dirty="0">
                <a:latin typeface="+mn-lt"/>
              </a:rPr>
              <a:t>	; store the sum</a:t>
            </a:r>
          </a:p>
          <a:p>
            <a:pPr eaLnBrk="1" hangingPunct="1">
              <a:lnSpc>
                <a:spcPct val="50000"/>
              </a:lnSpc>
              <a:spcBef>
                <a:spcPct val="50000"/>
              </a:spcBef>
              <a:buClrTx/>
              <a:buFontTx/>
              <a:buNone/>
            </a:pPr>
            <a:r>
              <a:rPr lang="en-US" altLang="en-US" sz="1500" dirty="0">
                <a:latin typeface="+mn-lt"/>
              </a:rPr>
              <a:t>	ret</a:t>
            </a:r>
          </a:p>
          <a:p>
            <a:pPr eaLnBrk="1" hangingPunct="1">
              <a:lnSpc>
                <a:spcPct val="50000"/>
              </a:lnSpc>
              <a:spcBef>
                <a:spcPct val="50000"/>
              </a:spcBef>
              <a:buClrTx/>
              <a:buFontTx/>
              <a:buNone/>
            </a:pPr>
            <a:r>
              <a:rPr lang="en-US" altLang="en-US" sz="1500" dirty="0" err="1">
                <a:latin typeface="+mn-lt"/>
              </a:rPr>
              <a:t>ArraySum</a:t>
            </a:r>
            <a:r>
              <a:rPr lang="en-US" altLang="en-US" sz="1500" dirty="0">
                <a:latin typeface="+mn-lt"/>
              </a:rPr>
              <a:t> ENDP</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altLang="en-US" sz="2600" dirty="0"/>
              <a:t>The </a:t>
            </a:r>
            <a:r>
              <a:rPr lang="en-US" altLang="en-US" sz="2600" dirty="0" err="1"/>
              <a:t>ArraySum</a:t>
            </a:r>
            <a:r>
              <a:rPr lang="en-US" altLang="en-US" sz="2600" dirty="0"/>
              <a:t> procedure calculates the sum of an array. It makes two references to specific variable names:</a:t>
            </a:r>
          </a:p>
          <a:p>
            <a:endParaRPr lang="en-US" dirty="0"/>
          </a:p>
          <a:p>
            <a:endParaRPr lang="en-US" dirty="0"/>
          </a:p>
          <a:p>
            <a:endParaRPr lang="en-US" dirty="0"/>
          </a:p>
          <a:p>
            <a:endParaRPr lang="en-US" altLang="en-US" dirty="0"/>
          </a:p>
          <a:p>
            <a:pPr marL="0" indent="0">
              <a:buNone/>
            </a:pPr>
            <a:r>
              <a:rPr lang="en-US" altLang="en-US" sz="2600" dirty="0"/>
              <a:t>What if you wanted to calculate the sum of two or three arrays within the same program?</a:t>
            </a:r>
            <a:endParaRPr lang="en-US" sz="2600" dirty="0"/>
          </a:p>
        </p:txBody>
      </p:sp>
      <p:sp>
        <p:nvSpPr>
          <p:cNvPr id="2" name="Title 1"/>
          <p:cNvSpPr>
            <a:spLocks noGrp="1"/>
          </p:cNvSpPr>
          <p:nvPr>
            <p:ph type="title"/>
          </p:nvPr>
        </p:nvSpPr>
        <p:spPr/>
        <p:txBody>
          <a:bodyPr/>
          <a:lstStyle/>
          <a:p>
            <a:r>
              <a:rPr lang="en-US" altLang="en-US" dirty="0"/>
              <a:t>Procedure Parameters</a:t>
            </a:r>
            <a:r>
              <a:rPr lang="en-US" altLang="en-US" sz="2000" b="0" dirty="0"/>
              <a:t> (2 of 3)</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638084B-4FC8-44F3-946F-D112186719BB}"/>
              </a:ext>
            </a:extLst>
          </p:cNvPr>
          <p:cNvSpPr txBox="1">
            <a:spLocks noChangeArrowheads="1"/>
          </p:cNvSpPr>
          <p:nvPr/>
        </p:nvSpPr>
        <p:spPr bwMode="auto">
          <a:xfrm>
            <a:off x="685800" y="2895600"/>
            <a:ext cx="723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600" dirty="0" err="1">
                <a:latin typeface="+mn-lt"/>
              </a:rPr>
              <a:t>ArraySum</a:t>
            </a:r>
            <a:r>
              <a:rPr lang="en-US" altLang="en-US" sz="1600" dirty="0">
                <a:latin typeface="+mn-lt"/>
              </a:rPr>
              <a:t> PROC</a:t>
            </a:r>
          </a:p>
          <a:p>
            <a:pPr eaLnBrk="1" hangingPunct="1">
              <a:lnSpc>
                <a:spcPct val="50000"/>
              </a:lnSpc>
              <a:spcBef>
                <a:spcPct val="50000"/>
              </a:spcBef>
              <a:buClrTx/>
              <a:buFontTx/>
              <a:buNone/>
            </a:pPr>
            <a:r>
              <a:rPr lang="en-US" altLang="en-US" sz="1600" dirty="0">
                <a:latin typeface="+mn-lt"/>
              </a:rPr>
              <a:t>; Receives: ESI points to an array of </a:t>
            </a:r>
            <a:r>
              <a:rPr lang="en-US" altLang="en-US" sz="1600" dirty="0" err="1">
                <a:latin typeface="+mn-lt"/>
              </a:rPr>
              <a:t>doublewords</a:t>
            </a:r>
            <a:r>
              <a:rPr lang="en-US" altLang="en-US" sz="1600" dirty="0">
                <a:latin typeface="+mn-lt"/>
              </a:rPr>
              <a:t>, </a:t>
            </a:r>
          </a:p>
          <a:p>
            <a:pPr eaLnBrk="1" hangingPunct="1">
              <a:lnSpc>
                <a:spcPct val="50000"/>
              </a:lnSpc>
              <a:spcBef>
                <a:spcPct val="50000"/>
              </a:spcBef>
              <a:buClrTx/>
              <a:buFontTx/>
              <a:buNone/>
            </a:pPr>
            <a:r>
              <a:rPr lang="en-US" altLang="en-US" sz="1600" dirty="0">
                <a:latin typeface="+mn-lt"/>
              </a:rPr>
              <a:t>;   ECX = number of array elements.</a:t>
            </a:r>
          </a:p>
          <a:p>
            <a:pPr eaLnBrk="1" hangingPunct="1">
              <a:lnSpc>
                <a:spcPct val="50000"/>
              </a:lnSpc>
              <a:spcBef>
                <a:spcPct val="50000"/>
              </a:spcBef>
              <a:buClrTx/>
              <a:buFontTx/>
              <a:buNone/>
            </a:pPr>
            <a:r>
              <a:rPr lang="en-US" altLang="en-US" sz="1600" dirty="0">
                <a:latin typeface="+mn-lt"/>
              </a:rPr>
              <a:t>; Returns: EAX = sum</a:t>
            </a:r>
          </a:p>
          <a:p>
            <a:pPr eaLnBrk="1" hangingPunct="1">
              <a:lnSpc>
                <a:spcPct val="50000"/>
              </a:lnSpc>
              <a:spcBef>
                <a:spcPct val="50000"/>
              </a:spcBef>
              <a:buClrTx/>
              <a:buFontTx/>
              <a:buNone/>
            </a:pPr>
            <a:r>
              <a:rPr lang="en-US" altLang="en-US" sz="1600" dirty="0">
                <a:latin typeface="+mn-lt"/>
              </a:rPr>
              <a:t>;-----------------------------------------------------------------------------------------</a:t>
            </a:r>
          </a:p>
          <a:p>
            <a:pPr lvl="1" eaLnBrk="1" hangingPunct="1">
              <a:lnSpc>
                <a:spcPct val="50000"/>
              </a:lnSpc>
              <a:spcBef>
                <a:spcPct val="50000"/>
              </a:spcBef>
              <a:buClrTx/>
              <a:buFontTx/>
              <a:buNone/>
            </a:pPr>
            <a:r>
              <a:rPr lang="en-US" altLang="en-US" sz="1600" dirty="0" err="1">
                <a:latin typeface="+mn-lt"/>
              </a:rPr>
              <a:t>mov</a:t>
            </a:r>
            <a:r>
              <a:rPr lang="en-US" altLang="en-US" sz="1600" dirty="0">
                <a:latin typeface="+mn-lt"/>
              </a:rPr>
              <a:t> eax,0	; set the sum to zero</a:t>
            </a:r>
          </a:p>
          <a:p>
            <a:pPr eaLnBrk="1" hangingPunct="1">
              <a:lnSpc>
                <a:spcPct val="50000"/>
              </a:lnSpc>
              <a:spcBef>
                <a:spcPct val="50000"/>
              </a:spcBef>
              <a:buClrTx/>
              <a:buFontTx/>
              <a:buNone/>
            </a:pPr>
            <a:endParaRPr lang="en-US" altLang="en-US" sz="1600" dirty="0">
              <a:latin typeface="+mn-lt"/>
            </a:endParaRPr>
          </a:p>
          <a:p>
            <a:pPr eaLnBrk="1" hangingPunct="1">
              <a:lnSpc>
                <a:spcPct val="50000"/>
              </a:lnSpc>
              <a:spcBef>
                <a:spcPct val="50000"/>
              </a:spcBef>
              <a:buClrTx/>
              <a:buFontTx/>
              <a:buNone/>
            </a:pPr>
            <a:r>
              <a:rPr lang="en-US" altLang="en-US" sz="1600" dirty="0">
                <a:latin typeface="+mn-lt"/>
              </a:rPr>
              <a:t>L1:	add </a:t>
            </a:r>
            <a:r>
              <a:rPr lang="en-US" altLang="en-US" sz="1600" dirty="0" err="1">
                <a:latin typeface="+mn-lt"/>
              </a:rPr>
              <a:t>eax</a:t>
            </a:r>
            <a:r>
              <a:rPr lang="en-US" altLang="en-US" sz="1600" dirty="0">
                <a:latin typeface="+mn-lt"/>
              </a:rPr>
              <a:t>,[</a:t>
            </a:r>
            <a:r>
              <a:rPr lang="en-US" altLang="en-US" sz="1600" dirty="0" err="1">
                <a:latin typeface="+mn-lt"/>
              </a:rPr>
              <a:t>esi</a:t>
            </a:r>
            <a:r>
              <a:rPr lang="en-US" altLang="en-US" sz="1600" dirty="0">
                <a:latin typeface="+mn-lt"/>
              </a:rPr>
              <a:t>]	; add each integer to sum</a:t>
            </a:r>
          </a:p>
          <a:p>
            <a:pPr lvl="1" eaLnBrk="1" hangingPunct="1">
              <a:lnSpc>
                <a:spcPct val="50000"/>
              </a:lnSpc>
              <a:spcBef>
                <a:spcPct val="50000"/>
              </a:spcBef>
              <a:buClrTx/>
              <a:buFontTx/>
              <a:buNone/>
            </a:pPr>
            <a:r>
              <a:rPr lang="en-US" altLang="en-US" sz="1600" dirty="0">
                <a:latin typeface="+mn-lt"/>
              </a:rPr>
              <a:t>add esi,4	; point to next integer</a:t>
            </a:r>
          </a:p>
          <a:p>
            <a:pPr lvl="1" eaLnBrk="1" hangingPunct="1">
              <a:lnSpc>
                <a:spcPct val="50000"/>
              </a:lnSpc>
              <a:spcBef>
                <a:spcPct val="50000"/>
              </a:spcBef>
              <a:buClrTx/>
              <a:buFontTx/>
              <a:buNone/>
            </a:pPr>
            <a:r>
              <a:rPr lang="en-US" altLang="en-US" sz="1600" dirty="0">
                <a:latin typeface="+mn-lt"/>
              </a:rPr>
              <a:t>loop L1	; repeat for array size</a:t>
            </a:r>
          </a:p>
          <a:p>
            <a:pPr lvl="1" eaLnBrk="1" hangingPunct="1">
              <a:lnSpc>
                <a:spcPct val="50000"/>
              </a:lnSpc>
              <a:spcBef>
                <a:spcPct val="50000"/>
              </a:spcBef>
              <a:buClrTx/>
              <a:buFontTx/>
              <a:buNone/>
            </a:pPr>
            <a:endParaRPr lang="en-US" altLang="en-US" sz="1600" dirty="0">
              <a:latin typeface="+mn-lt"/>
            </a:endParaRPr>
          </a:p>
          <a:p>
            <a:pPr eaLnBrk="1" hangingPunct="1">
              <a:lnSpc>
                <a:spcPct val="50000"/>
              </a:lnSpc>
              <a:spcBef>
                <a:spcPct val="50000"/>
              </a:spcBef>
              <a:buClrTx/>
              <a:buFontTx/>
              <a:buNone/>
            </a:pPr>
            <a:r>
              <a:rPr lang="en-US" altLang="en-US" sz="1600" dirty="0">
                <a:latin typeface="+mn-lt"/>
              </a:rPr>
              <a:t>	ret</a:t>
            </a:r>
          </a:p>
          <a:p>
            <a:pPr eaLnBrk="1" hangingPunct="1">
              <a:lnSpc>
                <a:spcPct val="50000"/>
              </a:lnSpc>
              <a:spcBef>
                <a:spcPct val="50000"/>
              </a:spcBef>
              <a:buClrTx/>
              <a:buFontTx/>
              <a:buNone/>
            </a:pPr>
            <a:r>
              <a:rPr lang="en-US" altLang="en-US" sz="1600" dirty="0" err="1">
                <a:latin typeface="+mn-lt"/>
              </a:rPr>
              <a:t>ArraySum</a:t>
            </a:r>
            <a:r>
              <a:rPr lang="en-US" altLang="en-US" sz="1600" dirty="0">
                <a:latin typeface="+mn-lt"/>
              </a:rPr>
              <a:t> ENDP</a:t>
            </a:r>
          </a:p>
        </p:txBody>
      </p:sp>
      <p:sp>
        <p:nvSpPr>
          <p:cNvPr id="3" name="Content Placeholder 2"/>
          <p:cNvSpPr>
            <a:spLocks noGrp="1"/>
          </p:cNvSpPr>
          <p:nvPr>
            <p:ph idx="1"/>
          </p:nvPr>
        </p:nvSpPr>
        <p:spPr/>
        <p:txBody>
          <a:bodyPr/>
          <a:lstStyle/>
          <a:p>
            <a:pPr marL="0" indent="0">
              <a:buNone/>
            </a:pPr>
            <a:r>
              <a:rPr lang="en-US" altLang="en-US" dirty="0"/>
              <a:t>This version of </a:t>
            </a:r>
            <a:r>
              <a:rPr lang="en-US" altLang="en-US" dirty="0" err="1"/>
              <a:t>ArraySum</a:t>
            </a:r>
            <a:r>
              <a:rPr lang="en-US" altLang="en-US" dirty="0"/>
              <a:t> returns the sum of any </a:t>
            </a:r>
            <a:r>
              <a:rPr lang="en-US" altLang="en-US" dirty="0" err="1"/>
              <a:t>doubleword</a:t>
            </a:r>
            <a:r>
              <a:rPr lang="en-US" altLang="en-US" dirty="0"/>
              <a:t>  array whose address is in ESI. The sum is returned in EAX:</a:t>
            </a:r>
          </a:p>
          <a:p>
            <a:endParaRPr lang="en-US" dirty="0"/>
          </a:p>
        </p:txBody>
      </p:sp>
      <p:sp>
        <p:nvSpPr>
          <p:cNvPr id="2" name="Title 1"/>
          <p:cNvSpPr>
            <a:spLocks noGrp="1"/>
          </p:cNvSpPr>
          <p:nvPr>
            <p:ph type="title"/>
          </p:nvPr>
        </p:nvSpPr>
        <p:spPr/>
        <p:txBody>
          <a:bodyPr/>
          <a:lstStyle/>
          <a:p>
            <a:r>
              <a:rPr lang="en-US" altLang="en-US" dirty="0"/>
              <a:t>Procedure Parameters</a:t>
            </a:r>
            <a:r>
              <a:rPr lang="en-US" altLang="en-US" sz="2000" b="0" dirty="0"/>
              <a:t> (3 of 3)</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837874D0-A7D2-4F14-A307-F61C29C21D44}"/>
              </a:ext>
            </a:extLst>
          </p:cNvPr>
          <p:cNvSpPr txBox="1">
            <a:spLocks noChangeArrowheads="1"/>
          </p:cNvSpPr>
          <p:nvPr/>
        </p:nvSpPr>
        <p:spPr bwMode="auto">
          <a:xfrm>
            <a:off x="838200" y="2057399"/>
            <a:ext cx="7467600" cy="435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ArraySum</a:t>
            </a:r>
            <a:r>
              <a:rPr lang="en-US" altLang="en-US" sz="1800" dirty="0">
                <a:latin typeface="+mn-lt"/>
              </a:rPr>
              <a:t> PROC USES </a:t>
            </a:r>
            <a:r>
              <a:rPr lang="en-US" altLang="en-US" sz="1800" dirty="0" err="1">
                <a:latin typeface="+mn-lt"/>
              </a:rPr>
              <a:t>esi</a:t>
            </a:r>
            <a:r>
              <a:rPr lang="en-US" altLang="en-US" sz="1800" dirty="0">
                <a:latin typeface="+mn-lt"/>
              </a:rPr>
              <a:t> </a:t>
            </a:r>
            <a:r>
              <a:rPr lang="en-US" altLang="en-US" sz="1800" dirty="0" err="1">
                <a:latin typeface="+mn-lt"/>
              </a:rPr>
              <a:t>ecx</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eax,0	; set the sum to zero</a:t>
            </a:r>
          </a:p>
          <a:p>
            <a:pPr eaLnBrk="1" hangingPunct="1">
              <a:lnSpc>
                <a:spcPct val="50000"/>
              </a:lnSpc>
              <a:spcBef>
                <a:spcPct val="50000"/>
              </a:spcBef>
              <a:buClrTx/>
              <a:buFontTx/>
              <a:buNone/>
            </a:pPr>
            <a:r>
              <a:rPr lang="en-US" altLang="en-US" sz="1800" dirty="0">
                <a:latin typeface="+mn-lt"/>
              </a:rPr>
              <a:t>	etc.</a:t>
            </a:r>
          </a:p>
          <a:p>
            <a:pPr eaLnBrk="1" hangingPunct="1">
              <a:lnSpc>
                <a:spcPct val="50000"/>
              </a:lnSpc>
              <a:spcBef>
                <a:spcPct val="50000"/>
              </a:spcBef>
              <a:buClrTx/>
              <a:buFontTx/>
              <a:buNone/>
            </a:pPr>
            <a:endParaRPr lang="en-US" altLang="en-US" sz="1800" b="1" dirty="0">
              <a:latin typeface="+mn-lt"/>
            </a:endParaRPr>
          </a:p>
          <a:p>
            <a:pPr eaLnBrk="1" hangingPunct="1">
              <a:lnSpc>
                <a:spcPct val="50000"/>
              </a:lnSpc>
              <a:spcBef>
                <a:spcPct val="50000"/>
              </a:spcBef>
              <a:buClrTx/>
              <a:buFontTx/>
              <a:buNone/>
            </a:pPr>
            <a:r>
              <a:rPr lang="en-US" altLang="en-US" sz="2800" dirty="0">
                <a:latin typeface="+mn-lt"/>
              </a:rPr>
              <a:t>MASM generates the code shown in </a:t>
            </a:r>
            <a:r>
              <a:rPr lang="en-US" altLang="en-US" sz="2800" dirty="0">
                <a:solidFill>
                  <a:srgbClr val="007FA3"/>
                </a:solidFill>
                <a:latin typeface="+mn-lt"/>
              </a:rPr>
              <a:t>cyan</a:t>
            </a:r>
            <a:r>
              <a:rPr lang="en-US" altLang="en-US" sz="2800" dirty="0">
                <a:solidFill>
                  <a:schemeClr val="tx2"/>
                </a:solidFill>
                <a:latin typeface="+mn-lt"/>
              </a:rPr>
              <a:t>:</a:t>
            </a:r>
          </a:p>
          <a:p>
            <a:pPr eaLnBrk="1" hangingPunct="1">
              <a:lnSpc>
                <a:spcPct val="50000"/>
              </a:lnSpc>
              <a:spcBef>
                <a:spcPct val="50000"/>
              </a:spcBef>
              <a:buClrTx/>
              <a:buFontTx/>
              <a:buNone/>
            </a:pPr>
            <a:endParaRPr lang="en-US" altLang="en-US" sz="1800" b="1" dirty="0">
              <a:latin typeface="+mn-lt"/>
            </a:endParaRPr>
          </a:p>
          <a:p>
            <a:pPr eaLnBrk="1" hangingPunct="1">
              <a:lnSpc>
                <a:spcPct val="50000"/>
              </a:lnSpc>
              <a:spcBef>
                <a:spcPct val="50000"/>
              </a:spcBef>
              <a:buClrTx/>
              <a:buFontTx/>
              <a:buNone/>
            </a:pPr>
            <a:r>
              <a:rPr lang="en-US" altLang="en-US" sz="1800" dirty="0" err="1">
                <a:latin typeface="+mn-lt"/>
              </a:rPr>
              <a:t>ArraySum</a:t>
            </a:r>
            <a:r>
              <a:rPr lang="en-US" altLang="en-US" sz="1800" dirty="0">
                <a:latin typeface="+mn-lt"/>
              </a:rPr>
              <a:t> PROC</a:t>
            </a:r>
          </a:p>
          <a:p>
            <a:pPr eaLnBrk="1" hangingPunct="1">
              <a:lnSpc>
                <a:spcPct val="50000"/>
              </a:lnSpc>
              <a:spcBef>
                <a:spcPct val="50000"/>
              </a:spcBef>
              <a:buClrTx/>
              <a:buFontTx/>
              <a:buNone/>
            </a:pPr>
            <a:r>
              <a:rPr lang="en-US" altLang="en-US" sz="1800" dirty="0">
                <a:latin typeface="+mn-lt"/>
              </a:rPr>
              <a:t>	</a:t>
            </a:r>
            <a:r>
              <a:rPr lang="en-US" altLang="en-US" sz="1800" dirty="0">
                <a:solidFill>
                  <a:srgbClr val="007FA3"/>
                </a:solidFill>
                <a:latin typeface="+mn-lt"/>
              </a:rPr>
              <a:t>push </a:t>
            </a:r>
            <a:r>
              <a:rPr lang="en-US" altLang="en-US" sz="1800" dirty="0" err="1">
                <a:solidFill>
                  <a:srgbClr val="007FA3"/>
                </a:solidFill>
                <a:latin typeface="+mn-lt"/>
              </a:rPr>
              <a:t>esi</a:t>
            </a:r>
            <a:endParaRPr lang="en-US" altLang="en-US" sz="1800" dirty="0">
              <a:solidFill>
                <a:srgbClr val="007FA3"/>
              </a:solidFill>
              <a:latin typeface="+mn-lt"/>
            </a:endParaRPr>
          </a:p>
          <a:p>
            <a:pPr eaLnBrk="1" hangingPunct="1">
              <a:lnSpc>
                <a:spcPct val="50000"/>
              </a:lnSpc>
              <a:spcBef>
                <a:spcPct val="50000"/>
              </a:spcBef>
              <a:buClrTx/>
              <a:buFontTx/>
              <a:buNone/>
            </a:pPr>
            <a:r>
              <a:rPr lang="en-US" altLang="en-US" sz="1800" dirty="0">
                <a:solidFill>
                  <a:srgbClr val="007FA3"/>
                </a:solidFill>
                <a:latin typeface="+mn-lt"/>
              </a:rPr>
              <a:t>	push </a:t>
            </a:r>
            <a:r>
              <a:rPr lang="en-US" altLang="en-US" sz="1800" dirty="0" err="1">
                <a:solidFill>
                  <a:srgbClr val="007FA3"/>
                </a:solidFill>
                <a:latin typeface="+mn-lt"/>
              </a:rPr>
              <a:t>ecx</a:t>
            </a:r>
            <a:endParaRPr lang="en-US" altLang="en-US" sz="1800" dirty="0">
              <a:solidFill>
                <a:srgbClr val="007FA3"/>
              </a:solidFill>
              <a:latin typeface="+mn-lt"/>
            </a:endParaRPr>
          </a:p>
          <a:p>
            <a:pPr eaLnBrk="1" hangingPunct="1">
              <a:lnSpc>
                <a:spcPct val="50000"/>
              </a:lnSpc>
              <a:spcBef>
                <a:spcPct val="50000"/>
              </a:spcBef>
              <a:buClrTx/>
              <a:buFontTx/>
              <a:buNone/>
            </a:pPr>
            <a:r>
              <a:rPr lang="en-US" altLang="en-US" sz="1800" dirty="0">
                <a:latin typeface="+mn-lt"/>
              </a:rPr>
              <a:t>	.</a:t>
            </a:r>
          </a:p>
          <a:p>
            <a:pPr eaLnBrk="1" hangingPunct="1">
              <a:lnSpc>
                <a:spcPct val="50000"/>
              </a:lnSpc>
              <a:spcBef>
                <a:spcPct val="50000"/>
              </a:spcBef>
              <a:buClrTx/>
              <a:buFontTx/>
              <a:buNone/>
            </a:pPr>
            <a:r>
              <a:rPr lang="en-US" altLang="en-US" sz="1800" dirty="0">
                <a:latin typeface="+mn-lt"/>
              </a:rPr>
              <a:t>	.</a:t>
            </a:r>
          </a:p>
          <a:p>
            <a:pPr eaLnBrk="1" hangingPunct="1">
              <a:lnSpc>
                <a:spcPct val="50000"/>
              </a:lnSpc>
              <a:spcBef>
                <a:spcPct val="50000"/>
              </a:spcBef>
              <a:buClrTx/>
              <a:buFontTx/>
              <a:buNone/>
            </a:pPr>
            <a:r>
              <a:rPr lang="en-US" altLang="en-US" sz="1800" dirty="0">
                <a:solidFill>
                  <a:schemeClr val="tx2"/>
                </a:solidFill>
                <a:latin typeface="+mn-lt"/>
              </a:rPr>
              <a:t>	</a:t>
            </a:r>
            <a:r>
              <a:rPr lang="en-US" altLang="en-US" sz="1800" dirty="0">
                <a:solidFill>
                  <a:srgbClr val="007FA3"/>
                </a:solidFill>
                <a:latin typeface="+mn-lt"/>
              </a:rPr>
              <a:t>pop </a:t>
            </a:r>
            <a:r>
              <a:rPr lang="en-US" altLang="en-US" sz="1800" dirty="0" err="1">
                <a:solidFill>
                  <a:srgbClr val="007FA3"/>
                </a:solidFill>
                <a:latin typeface="+mn-lt"/>
              </a:rPr>
              <a:t>ecx</a:t>
            </a:r>
            <a:endParaRPr lang="en-US" altLang="en-US" sz="1800" dirty="0">
              <a:solidFill>
                <a:srgbClr val="007FA3"/>
              </a:solidFill>
              <a:latin typeface="+mn-lt"/>
            </a:endParaRPr>
          </a:p>
          <a:p>
            <a:pPr eaLnBrk="1" hangingPunct="1">
              <a:lnSpc>
                <a:spcPct val="50000"/>
              </a:lnSpc>
              <a:spcBef>
                <a:spcPct val="50000"/>
              </a:spcBef>
              <a:buClrTx/>
              <a:buFontTx/>
              <a:buNone/>
            </a:pPr>
            <a:r>
              <a:rPr lang="en-US" altLang="en-US" sz="1800" dirty="0">
                <a:solidFill>
                  <a:srgbClr val="007FA3"/>
                </a:solidFill>
                <a:latin typeface="+mn-lt"/>
              </a:rPr>
              <a:t>	pop </a:t>
            </a:r>
            <a:r>
              <a:rPr lang="en-US" altLang="en-US" sz="1800" dirty="0" err="1">
                <a:solidFill>
                  <a:srgbClr val="007FA3"/>
                </a:solidFill>
                <a:latin typeface="+mn-lt"/>
              </a:rPr>
              <a:t>esi</a:t>
            </a:r>
            <a:endParaRPr lang="en-US" altLang="en-US" sz="1800" dirty="0">
              <a:solidFill>
                <a:srgbClr val="007FA3"/>
              </a:solidFill>
              <a:latin typeface="+mn-lt"/>
            </a:endParaRPr>
          </a:p>
          <a:p>
            <a:pPr eaLnBrk="1" hangingPunct="1">
              <a:lnSpc>
                <a:spcPct val="50000"/>
              </a:lnSpc>
              <a:spcBef>
                <a:spcPct val="50000"/>
              </a:spcBef>
              <a:buClrTx/>
              <a:buFontTx/>
              <a:buNone/>
            </a:pPr>
            <a:r>
              <a:rPr lang="en-US" altLang="en-US" sz="1800" dirty="0">
                <a:latin typeface="+mn-lt"/>
              </a:rPr>
              <a:t>	ret</a:t>
            </a:r>
          </a:p>
          <a:p>
            <a:pPr eaLnBrk="1" hangingPunct="1">
              <a:lnSpc>
                <a:spcPct val="50000"/>
              </a:lnSpc>
              <a:spcBef>
                <a:spcPct val="50000"/>
              </a:spcBef>
              <a:buClrTx/>
              <a:buFontTx/>
              <a:buNone/>
            </a:pPr>
            <a:r>
              <a:rPr lang="en-US" altLang="en-US" sz="1800" dirty="0" err="1">
                <a:latin typeface="+mn-lt"/>
              </a:rPr>
              <a:t>ArraySum</a:t>
            </a:r>
            <a:r>
              <a:rPr lang="en-US" altLang="en-US" sz="1800" dirty="0">
                <a:latin typeface="+mn-lt"/>
              </a:rPr>
              <a:t> ENDP</a:t>
            </a:r>
          </a:p>
        </p:txBody>
      </p:sp>
      <p:sp>
        <p:nvSpPr>
          <p:cNvPr id="3" name="Content Placeholder 2"/>
          <p:cNvSpPr>
            <a:spLocks noGrp="1"/>
          </p:cNvSpPr>
          <p:nvPr>
            <p:ph idx="1"/>
          </p:nvPr>
        </p:nvSpPr>
        <p:spPr>
          <a:xfrm>
            <a:off x="457200" y="1600200"/>
            <a:ext cx="8229600" cy="457199"/>
          </a:xfrm>
        </p:spPr>
        <p:txBody>
          <a:bodyPr/>
          <a:lstStyle/>
          <a:p>
            <a:r>
              <a:rPr lang="en-US" altLang="en-US" dirty="0"/>
              <a:t>Lists the registers that will be preserved</a:t>
            </a:r>
          </a:p>
          <a:p>
            <a:endParaRPr lang="en-US" dirty="0"/>
          </a:p>
        </p:txBody>
      </p:sp>
      <p:sp>
        <p:nvSpPr>
          <p:cNvPr id="2" name="Title 1"/>
          <p:cNvSpPr>
            <a:spLocks noGrp="1"/>
          </p:cNvSpPr>
          <p:nvPr>
            <p:ph type="title"/>
          </p:nvPr>
        </p:nvSpPr>
        <p:spPr/>
        <p:txBody>
          <a:bodyPr/>
          <a:lstStyle/>
          <a:p>
            <a:r>
              <a:rPr lang="en-US" altLang="en-US" dirty="0"/>
              <a:t>USES Operator</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Runtime Stack</a:t>
            </a:r>
          </a:p>
          <a:p>
            <a:r>
              <a:rPr lang="en-US" altLang="en-US" dirty="0"/>
              <a:t>PUSH Operation</a:t>
            </a:r>
          </a:p>
          <a:p>
            <a:r>
              <a:rPr lang="en-US" altLang="en-US" dirty="0"/>
              <a:t>POP Operation</a:t>
            </a:r>
          </a:p>
          <a:p>
            <a:r>
              <a:rPr lang="en-US" altLang="en-US" dirty="0"/>
              <a:t>PUSH and POP Instructions</a:t>
            </a:r>
          </a:p>
          <a:p>
            <a:r>
              <a:rPr lang="en-US" altLang="en-US" dirty="0"/>
              <a:t>Using PUSH and POP</a:t>
            </a:r>
          </a:p>
          <a:p>
            <a:r>
              <a:rPr lang="en-US" altLang="en-US" dirty="0"/>
              <a:t>Example: Reversing a String</a:t>
            </a:r>
          </a:p>
          <a:p>
            <a:r>
              <a:rPr lang="en-US" altLang="en-US" dirty="0"/>
              <a:t>Related Instructions</a:t>
            </a:r>
            <a:endParaRPr lang="en-US" dirty="0"/>
          </a:p>
        </p:txBody>
      </p:sp>
      <p:sp>
        <p:nvSpPr>
          <p:cNvPr id="2" name="Title 1"/>
          <p:cNvSpPr>
            <a:spLocks noGrp="1"/>
          </p:cNvSpPr>
          <p:nvPr>
            <p:ph type="title"/>
          </p:nvPr>
        </p:nvSpPr>
        <p:spPr/>
        <p:txBody>
          <a:bodyPr/>
          <a:lstStyle/>
          <a:p>
            <a:r>
              <a:rPr lang="en-US" altLang="en-US" dirty="0"/>
              <a:t>Stack Operations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A477E352-B698-4A8B-AC9C-365CFCE574BA}"/>
              </a:ext>
            </a:extLst>
          </p:cNvPr>
          <p:cNvSpPr txBox="1">
            <a:spLocks noChangeArrowheads="1"/>
          </p:cNvSpPr>
          <p:nvPr/>
        </p:nvSpPr>
        <p:spPr bwMode="auto">
          <a:xfrm>
            <a:off x="990600" y="3276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SumOf</a:t>
            </a:r>
            <a:r>
              <a:rPr lang="en-US" altLang="en-US" sz="1800" dirty="0">
                <a:latin typeface="+mn-lt"/>
              </a:rPr>
              <a:t> PROC	; sum of three integers</a:t>
            </a:r>
          </a:p>
          <a:p>
            <a:pPr lvl="1" eaLnBrk="1" hangingPunct="1">
              <a:lnSpc>
                <a:spcPct val="50000"/>
              </a:lnSpc>
              <a:spcBef>
                <a:spcPct val="50000"/>
              </a:spcBef>
              <a:buClrTx/>
              <a:buFontTx/>
              <a:buNone/>
            </a:pPr>
            <a:r>
              <a:rPr lang="en-US" altLang="en-US" sz="1800" dirty="0">
                <a:latin typeface="+mn-lt"/>
              </a:rPr>
              <a:t>push </a:t>
            </a:r>
            <a:r>
              <a:rPr lang="en-US" altLang="en-US" sz="1800" dirty="0" err="1">
                <a:latin typeface="+mn-lt"/>
              </a:rPr>
              <a:t>eax</a:t>
            </a:r>
            <a:r>
              <a:rPr lang="en-US" altLang="en-US" sz="1800" dirty="0">
                <a:latin typeface="+mn-lt"/>
              </a:rPr>
              <a:t>	; 1</a:t>
            </a:r>
          </a:p>
          <a:p>
            <a:pPr lvl="1" eaLnBrk="1" hangingPunct="1">
              <a:lnSpc>
                <a:spcPct val="50000"/>
              </a:lnSpc>
              <a:spcBef>
                <a:spcPct val="50000"/>
              </a:spcBef>
              <a:buClrTx/>
              <a:buFontTx/>
              <a:buNone/>
            </a:pPr>
            <a:r>
              <a:rPr lang="en-US" altLang="en-US" sz="1800" dirty="0">
                <a:latin typeface="+mn-lt"/>
              </a:rPr>
              <a:t>add </a:t>
            </a:r>
            <a:r>
              <a:rPr lang="en-US" altLang="en-US" sz="1800" dirty="0" err="1">
                <a:latin typeface="+mn-lt"/>
              </a:rPr>
              <a:t>eax,ebx</a:t>
            </a:r>
            <a:r>
              <a:rPr lang="en-US" altLang="en-US" sz="1800" dirty="0">
                <a:latin typeface="+mn-lt"/>
              </a:rPr>
              <a:t>	; 2</a:t>
            </a:r>
          </a:p>
          <a:p>
            <a:pPr lvl="1" eaLnBrk="1" hangingPunct="1">
              <a:lnSpc>
                <a:spcPct val="50000"/>
              </a:lnSpc>
              <a:spcBef>
                <a:spcPct val="50000"/>
              </a:spcBef>
              <a:buClrTx/>
              <a:buFontTx/>
              <a:buNone/>
            </a:pPr>
            <a:r>
              <a:rPr lang="en-US" altLang="en-US" sz="1800" dirty="0">
                <a:latin typeface="+mn-lt"/>
              </a:rPr>
              <a:t>add </a:t>
            </a:r>
            <a:r>
              <a:rPr lang="en-US" altLang="en-US" sz="1800" dirty="0" err="1">
                <a:latin typeface="+mn-lt"/>
              </a:rPr>
              <a:t>eax,ecx</a:t>
            </a:r>
            <a:r>
              <a:rPr lang="en-US" altLang="en-US" sz="1800" dirty="0">
                <a:latin typeface="+mn-lt"/>
              </a:rPr>
              <a:t>	; 3</a:t>
            </a:r>
          </a:p>
          <a:p>
            <a:pPr lvl="1" eaLnBrk="1" hangingPunct="1">
              <a:lnSpc>
                <a:spcPct val="50000"/>
              </a:lnSpc>
              <a:spcBef>
                <a:spcPct val="50000"/>
              </a:spcBef>
              <a:buClrTx/>
              <a:buFontTx/>
              <a:buNone/>
            </a:pPr>
            <a:r>
              <a:rPr lang="en-US" altLang="en-US" sz="1800" dirty="0">
                <a:latin typeface="+mn-lt"/>
              </a:rPr>
              <a:t>pop </a:t>
            </a:r>
            <a:r>
              <a:rPr lang="en-US" altLang="en-US" sz="1800" dirty="0" err="1">
                <a:latin typeface="+mn-lt"/>
              </a:rPr>
              <a:t>eax</a:t>
            </a:r>
            <a:r>
              <a:rPr lang="en-US" altLang="en-US" sz="1800" dirty="0">
                <a:latin typeface="+mn-lt"/>
              </a:rPr>
              <a:t>	; 4</a:t>
            </a:r>
          </a:p>
          <a:p>
            <a:pPr lvl="1" eaLnBrk="1" hangingPunct="1">
              <a:lnSpc>
                <a:spcPct val="50000"/>
              </a:lnSpc>
              <a:spcBef>
                <a:spcPct val="50000"/>
              </a:spcBef>
              <a:buClrTx/>
              <a:buFontTx/>
              <a:buNone/>
            </a:pPr>
            <a:r>
              <a:rPr lang="en-US" altLang="en-US" sz="1800" dirty="0">
                <a:latin typeface="+mn-lt"/>
              </a:rPr>
              <a:t>ret</a:t>
            </a:r>
          </a:p>
          <a:p>
            <a:pPr eaLnBrk="1" hangingPunct="1">
              <a:lnSpc>
                <a:spcPct val="50000"/>
              </a:lnSpc>
              <a:spcBef>
                <a:spcPct val="50000"/>
              </a:spcBef>
              <a:buClrTx/>
              <a:buFontTx/>
              <a:buNone/>
            </a:pPr>
            <a:r>
              <a:rPr lang="en-US" altLang="en-US" sz="1800" dirty="0" err="1">
                <a:latin typeface="+mn-lt"/>
              </a:rPr>
              <a:t>SumOf</a:t>
            </a:r>
            <a:r>
              <a:rPr lang="en-US" altLang="en-US" sz="1800" dirty="0">
                <a:latin typeface="+mn-lt"/>
              </a:rPr>
              <a:t> ENDP</a:t>
            </a:r>
          </a:p>
          <a:p>
            <a:pPr eaLnBrk="1" hangingPunct="1">
              <a:lnSpc>
                <a:spcPct val="50000"/>
              </a:lnSpc>
              <a:spcBef>
                <a:spcPct val="50000"/>
              </a:spcBef>
              <a:buClrTx/>
              <a:buFontTx/>
              <a:buNone/>
            </a:pPr>
            <a:endParaRPr lang="en-US" altLang="en-US" sz="1800" dirty="0">
              <a:latin typeface="+mn-lt"/>
            </a:endParaRPr>
          </a:p>
        </p:txBody>
      </p:sp>
      <p:sp>
        <p:nvSpPr>
          <p:cNvPr id="3" name="Content Placeholder 2"/>
          <p:cNvSpPr>
            <a:spLocks noGrp="1"/>
          </p:cNvSpPr>
          <p:nvPr>
            <p:ph idx="1"/>
          </p:nvPr>
        </p:nvSpPr>
        <p:spPr>
          <a:xfrm>
            <a:off x="457200" y="1600201"/>
            <a:ext cx="8229600" cy="1447800"/>
          </a:xfrm>
        </p:spPr>
        <p:txBody>
          <a:bodyPr/>
          <a:lstStyle/>
          <a:p>
            <a:r>
              <a:rPr lang="en-US" altLang="en-US" dirty="0"/>
              <a:t>The sum of the three registers is stored in EAX on line (3), but the POP instruction replaces it with the starting value of EAX on line (4):</a:t>
            </a:r>
          </a:p>
          <a:p>
            <a:endParaRPr lang="en-AU" dirty="0"/>
          </a:p>
        </p:txBody>
      </p:sp>
      <p:sp>
        <p:nvSpPr>
          <p:cNvPr id="2" name="Title 1"/>
          <p:cNvSpPr>
            <a:spLocks noGrp="1"/>
          </p:cNvSpPr>
          <p:nvPr>
            <p:ph type="title"/>
          </p:nvPr>
        </p:nvSpPr>
        <p:spPr/>
        <p:txBody>
          <a:bodyPr/>
          <a:lstStyle/>
          <a:p>
            <a:r>
              <a:rPr lang="en-US" altLang="en-US" dirty="0"/>
              <a:t>When not to push a register</a:t>
            </a:r>
            <a:endParaRPr lang="en-AU" dirty="0"/>
          </a:p>
        </p:txBody>
      </p:sp>
    </p:spTree>
    <p:extLst>
      <p:ext uri="{BB962C8B-B14F-4D97-AF65-F5344CB8AC3E}">
        <p14:creationId xmlns:p14="http://schemas.microsoft.com/office/powerpoint/2010/main" val="84061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Stack Operations</a:t>
            </a:r>
          </a:p>
          <a:p>
            <a:r>
              <a:rPr lang="en-US" dirty="0"/>
              <a:t>Defining and Using Procedures</a:t>
            </a:r>
          </a:p>
          <a:p>
            <a:r>
              <a:rPr lang="en-US" dirty="0">
                <a:solidFill>
                  <a:srgbClr val="007FA3"/>
                </a:solidFill>
              </a:rPr>
              <a:t>Linking to an External Library</a:t>
            </a:r>
          </a:p>
          <a:p>
            <a:r>
              <a:rPr lang="en-US" dirty="0"/>
              <a:t>The Irvine32 Library</a:t>
            </a:r>
          </a:p>
          <a:p>
            <a:r>
              <a:rPr lang="en-US" dirty="0"/>
              <a:t>64-Bit Assembly Programming</a:t>
            </a:r>
            <a:endParaRPr lang="en-AU" dirty="0"/>
          </a:p>
        </p:txBody>
      </p:sp>
      <p:sp>
        <p:nvSpPr>
          <p:cNvPr id="2" name="Title 1"/>
          <p:cNvSpPr>
            <a:spLocks noGrp="1"/>
          </p:cNvSpPr>
          <p:nvPr>
            <p:ph type="title"/>
          </p:nvPr>
        </p:nvSpPr>
        <p:spPr/>
        <p:txBody>
          <a:bodyPr/>
          <a:lstStyle/>
          <a:p>
            <a:r>
              <a:rPr lang="en-AU" dirty="0"/>
              <a:t>What’s Next</a:t>
            </a:r>
            <a:r>
              <a:rPr lang="en-US" altLang="en-US" sz="2000" b="0" dirty="0"/>
              <a:t> (1 of 3)</a:t>
            </a:r>
            <a:endParaRPr lang="en-AU" sz="2000" b="0" dirty="0"/>
          </a:p>
        </p:txBody>
      </p:sp>
    </p:spTree>
    <p:extLst>
      <p:ext uri="{BB962C8B-B14F-4D97-AF65-F5344CB8AC3E}">
        <p14:creationId xmlns:p14="http://schemas.microsoft.com/office/powerpoint/2010/main" val="235701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What is a Link Library?</a:t>
            </a:r>
          </a:p>
          <a:p>
            <a:r>
              <a:rPr lang="en-US" dirty="0"/>
              <a:t>How the Linker Works</a:t>
            </a:r>
            <a:endParaRPr lang="en-AU" dirty="0"/>
          </a:p>
        </p:txBody>
      </p:sp>
      <p:sp>
        <p:nvSpPr>
          <p:cNvPr id="2" name="Title 1"/>
          <p:cNvSpPr>
            <a:spLocks noGrp="1"/>
          </p:cNvSpPr>
          <p:nvPr>
            <p:ph type="title"/>
          </p:nvPr>
        </p:nvSpPr>
        <p:spPr/>
        <p:txBody>
          <a:bodyPr/>
          <a:lstStyle/>
          <a:p>
            <a:r>
              <a:rPr lang="en-US" altLang="en-US" dirty="0"/>
              <a:t>Linking to an External Library</a:t>
            </a:r>
            <a:endParaRPr lang="en-AU" dirty="0"/>
          </a:p>
        </p:txBody>
      </p:sp>
    </p:spTree>
    <p:extLst>
      <p:ext uri="{BB962C8B-B14F-4D97-AF65-F5344CB8AC3E}">
        <p14:creationId xmlns:p14="http://schemas.microsoft.com/office/powerpoint/2010/main" val="91353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file containing procedures that have been compiled into machine code</a:t>
            </a:r>
          </a:p>
          <a:p>
            <a:pPr lvl="1"/>
            <a:r>
              <a:rPr lang="en-US" dirty="0"/>
              <a:t>constructed from one or more OBJ files</a:t>
            </a:r>
          </a:p>
          <a:p>
            <a:r>
              <a:rPr lang="en-US" dirty="0"/>
              <a:t>To build a library, . . .</a:t>
            </a:r>
          </a:p>
          <a:p>
            <a:pPr lvl="1"/>
            <a:r>
              <a:rPr lang="en-US" dirty="0"/>
              <a:t>start with one or more ASM source files</a:t>
            </a:r>
          </a:p>
          <a:p>
            <a:pPr lvl="1"/>
            <a:r>
              <a:rPr lang="en-US" dirty="0"/>
              <a:t>assemble each into an OBJ file</a:t>
            </a:r>
          </a:p>
          <a:p>
            <a:pPr lvl="1"/>
            <a:r>
              <a:rPr lang="en-US" dirty="0"/>
              <a:t>create an empty library file (extension .LIB)</a:t>
            </a:r>
          </a:p>
          <a:p>
            <a:pPr lvl="1"/>
            <a:r>
              <a:rPr lang="en-US" dirty="0"/>
              <a:t>add the OBJ file(s) to the library file, using the Microsoft LIB utility</a:t>
            </a:r>
            <a:endParaRPr lang="en-AU" dirty="0"/>
          </a:p>
        </p:txBody>
      </p:sp>
      <p:sp>
        <p:nvSpPr>
          <p:cNvPr id="2" name="Title 1"/>
          <p:cNvSpPr>
            <a:spLocks noGrp="1"/>
          </p:cNvSpPr>
          <p:nvPr>
            <p:ph type="title"/>
          </p:nvPr>
        </p:nvSpPr>
        <p:spPr/>
        <p:txBody>
          <a:bodyPr/>
          <a:lstStyle/>
          <a:p>
            <a:r>
              <a:rPr lang="en-US" altLang="en-US" dirty="0"/>
              <a:t>What is a Link Library?</a:t>
            </a:r>
            <a:endParaRPr lang="en-AU" dirty="0"/>
          </a:p>
        </p:txBody>
      </p:sp>
    </p:spTree>
    <p:extLst>
      <p:ext uri="{BB962C8B-B14F-4D97-AF65-F5344CB8AC3E}">
        <p14:creationId xmlns:p14="http://schemas.microsoft.com/office/powerpoint/2010/main" val="3988247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A flow chart illustrates the procedure of linking the user defined program to the library files. ">
            <a:extLst>
              <a:ext uri="{FF2B5EF4-FFF2-40B4-BE49-F238E27FC236}">
                <a16:creationId xmlns:a16="http://schemas.microsoft.com/office/drawing/2014/main" id="{6BE36EF0-CC15-4220-9BEC-EF1AB81F96C5}"/>
              </a:ext>
            </a:extLst>
          </p:cNvPr>
          <p:cNvGraphicFramePr>
            <a:graphicFrameLocks noChangeAspect="1"/>
          </p:cNvGraphicFramePr>
          <p:nvPr>
            <p:extLst>
              <p:ext uri="{D42A27DB-BD31-4B8C-83A1-F6EECF244321}">
                <p14:modId xmlns:p14="http://schemas.microsoft.com/office/powerpoint/2010/main" val="3333894867"/>
              </p:ext>
            </p:extLst>
          </p:nvPr>
        </p:nvGraphicFramePr>
        <p:xfrm>
          <a:off x="3084331" y="4343400"/>
          <a:ext cx="2975338" cy="2019511"/>
        </p:xfrm>
        <a:graphic>
          <a:graphicData uri="http://schemas.openxmlformats.org/presentationml/2006/ole">
            <mc:AlternateContent xmlns:mc="http://schemas.openxmlformats.org/markup-compatibility/2006">
              <mc:Choice xmlns:v="urn:schemas-microsoft-com:vml" Requires="v">
                <p:oleObj spid="_x0000_s8208" name="VISIO" r:id="rId3" imgW="2042160" imgH="1321308" progId="Visio.Drawing.6">
                  <p:embed/>
                </p:oleObj>
              </mc:Choice>
              <mc:Fallback>
                <p:oleObj name="VISIO" r:id="rId3" imgW="2042160" imgH="132130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3084331" y="4343400"/>
                        <a:ext cx="2975338" cy="2019511"/>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0"/>
            <a:ext cx="8229600" cy="2743200"/>
          </a:xfrm>
        </p:spPr>
        <p:txBody>
          <a:bodyPr/>
          <a:lstStyle/>
          <a:p>
            <a:r>
              <a:rPr lang="en-US" dirty="0"/>
              <a:t>Your programs link to Irvine32.lib using the linker command inside a batch file named make32.bat.</a:t>
            </a:r>
          </a:p>
          <a:p>
            <a:r>
              <a:rPr lang="en-US" dirty="0"/>
              <a:t>Notice the two LIB files: Irvine32.lib, and kernel32.lib</a:t>
            </a:r>
          </a:p>
          <a:p>
            <a:pPr lvl="1"/>
            <a:r>
              <a:rPr lang="en-US" dirty="0"/>
              <a:t>the latter is part of the Microsoft </a:t>
            </a:r>
            <a:r>
              <a:rPr lang="en-US" i="1" dirty="0"/>
              <a:t>Win32 Software</a:t>
            </a:r>
            <a:r>
              <a:rPr lang="en-US" dirty="0"/>
              <a:t> </a:t>
            </a:r>
            <a:r>
              <a:rPr lang="en-US" i="1" dirty="0"/>
              <a:t>Development Kit (SDK)</a:t>
            </a:r>
            <a:endParaRPr lang="en-AU" i="1" dirty="0"/>
          </a:p>
        </p:txBody>
      </p:sp>
      <p:sp>
        <p:nvSpPr>
          <p:cNvPr id="2" name="Title 1"/>
          <p:cNvSpPr>
            <a:spLocks noGrp="1"/>
          </p:cNvSpPr>
          <p:nvPr>
            <p:ph type="title"/>
          </p:nvPr>
        </p:nvSpPr>
        <p:spPr/>
        <p:txBody>
          <a:bodyPr/>
          <a:lstStyle/>
          <a:p>
            <a:r>
              <a:rPr lang="en-US" altLang="en-US" dirty="0"/>
              <a:t>How The Linker Works</a:t>
            </a:r>
            <a:endParaRPr lang="en-AU" dirty="0"/>
          </a:p>
        </p:txBody>
      </p:sp>
    </p:spTree>
    <p:extLst>
      <p:ext uri="{BB962C8B-B14F-4D97-AF65-F5344CB8AC3E}">
        <p14:creationId xmlns:p14="http://schemas.microsoft.com/office/powerpoint/2010/main" val="3530567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Operations</a:t>
            </a:r>
          </a:p>
          <a:p>
            <a:r>
              <a:rPr lang="en-US" dirty="0"/>
              <a:t>Defining and Using Procedures</a:t>
            </a:r>
          </a:p>
          <a:p>
            <a:r>
              <a:rPr lang="en-US" dirty="0"/>
              <a:t>Linking to an External Library</a:t>
            </a:r>
          </a:p>
          <a:p>
            <a:r>
              <a:rPr lang="en-US" dirty="0">
                <a:solidFill>
                  <a:srgbClr val="007FA3"/>
                </a:solidFill>
              </a:rPr>
              <a:t>The Irvine32 Library</a:t>
            </a:r>
          </a:p>
          <a:p>
            <a:r>
              <a:rPr lang="en-US" dirty="0"/>
              <a:t>64-Bit Assembly Programming</a:t>
            </a:r>
            <a:endParaRPr lang="en-AU" dirty="0"/>
          </a:p>
        </p:txBody>
      </p:sp>
      <p:sp>
        <p:nvSpPr>
          <p:cNvPr id="2" name="Title 1"/>
          <p:cNvSpPr>
            <a:spLocks noGrp="1"/>
          </p:cNvSpPr>
          <p:nvPr>
            <p:ph type="title"/>
          </p:nvPr>
        </p:nvSpPr>
        <p:spPr/>
        <p:txBody>
          <a:bodyPr/>
          <a:lstStyle/>
          <a:p>
            <a:r>
              <a:rPr lang="en-US" altLang="en-US" dirty="0"/>
              <a:t>What’s Next</a:t>
            </a:r>
            <a:r>
              <a:rPr lang="en-US" altLang="en-US" sz="2000" b="0" dirty="0"/>
              <a:t> (2 of 3)</a:t>
            </a:r>
            <a:endParaRPr lang="en-AU" sz="2000" dirty="0"/>
          </a:p>
        </p:txBody>
      </p:sp>
    </p:spTree>
    <p:extLst>
      <p:ext uri="{BB962C8B-B14F-4D97-AF65-F5344CB8AC3E}">
        <p14:creationId xmlns:p14="http://schemas.microsoft.com/office/powerpoint/2010/main" val="1641100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99CE6BD-79E8-424C-A47F-0893E254D7A1}"/>
              </a:ext>
            </a:extLst>
          </p:cNvPr>
          <p:cNvSpPr txBox="1">
            <a:spLocks noChangeArrowheads="1"/>
          </p:cNvSpPr>
          <p:nvPr/>
        </p:nvSpPr>
        <p:spPr bwMode="auto">
          <a:xfrm>
            <a:off x="1143000" y="4449763"/>
            <a:ext cx="6858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INCLUDE Irvine32.inc</a:t>
            </a: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eax,1234h	; input argument</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WriteHex</a:t>
            </a:r>
            <a:r>
              <a:rPr lang="en-US" altLang="en-US" sz="1800" dirty="0">
                <a:latin typeface="+mn-lt"/>
              </a:rPr>
              <a:t>	; show hex number</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r>
              <a:rPr lang="en-US" altLang="en-US" sz="1800" dirty="0">
                <a:latin typeface="+mn-lt"/>
              </a:rPr>
              <a:t>	; end of line</a:t>
            </a:r>
          </a:p>
        </p:txBody>
      </p:sp>
      <p:sp>
        <p:nvSpPr>
          <p:cNvPr id="3" name="Content Placeholder 2"/>
          <p:cNvSpPr>
            <a:spLocks noGrp="1"/>
          </p:cNvSpPr>
          <p:nvPr>
            <p:ph idx="1"/>
          </p:nvPr>
        </p:nvSpPr>
        <p:spPr>
          <a:xfrm>
            <a:off x="457200" y="1600200"/>
            <a:ext cx="8229600" cy="2849563"/>
          </a:xfrm>
        </p:spPr>
        <p:txBody>
          <a:bodyPr/>
          <a:lstStyle/>
          <a:p>
            <a:r>
              <a:rPr lang="en-US" dirty="0"/>
              <a:t>Call each procedure using the CALL instruction. Some procedures require input arguments. The INCLUDE directive copies in the procedure prototypes (declarations).</a:t>
            </a:r>
          </a:p>
          <a:p>
            <a:r>
              <a:rPr lang="en-US" dirty="0"/>
              <a:t>The following example displays “1234” on the console:</a:t>
            </a:r>
            <a:endParaRPr lang="en-AU" dirty="0"/>
          </a:p>
        </p:txBody>
      </p:sp>
      <p:sp>
        <p:nvSpPr>
          <p:cNvPr id="2" name="Title 1"/>
          <p:cNvSpPr>
            <a:spLocks noGrp="1"/>
          </p:cNvSpPr>
          <p:nvPr>
            <p:ph type="title"/>
          </p:nvPr>
        </p:nvSpPr>
        <p:spPr/>
        <p:txBody>
          <a:bodyPr/>
          <a:lstStyle/>
          <a:p>
            <a:r>
              <a:rPr lang="en-US" altLang="en-US" dirty="0"/>
              <a:t>Calling Irvine32 Library Procedures</a:t>
            </a:r>
            <a:endParaRPr lang="en-AU" dirty="0"/>
          </a:p>
        </p:txBody>
      </p:sp>
    </p:spTree>
    <p:extLst>
      <p:ext uri="{BB962C8B-B14F-4D97-AF65-F5344CB8AC3E}">
        <p14:creationId xmlns:p14="http://schemas.microsoft.com/office/powerpoint/2010/main" val="420016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CloseFile</a:t>
            </a:r>
            <a:r>
              <a:rPr lang="en-AU" dirty="0"/>
              <a:t> – Closes an open disk file</a:t>
            </a:r>
          </a:p>
          <a:p>
            <a:pPr marL="0" indent="0">
              <a:spcBef>
                <a:spcPts val="1200"/>
              </a:spcBef>
              <a:buNone/>
            </a:pPr>
            <a:r>
              <a:rPr lang="en-AU" dirty="0" err="1">
                <a:solidFill>
                  <a:srgbClr val="007FA3"/>
                </a:solidFill>
              </a:rPr>
              <a:t>Clrscr</a:t>
            </a:r>
            <a:r>
              <a:rPr lang="en-AU" dirty="0"/>
              <a:t> – Clears console, locates cursor at upper left corner</a:t>
            </a:r>
          </a:p>
          <a:p>
            <a:pPr marL="0" indent="0">
              <a:spcBef>
                <a:spcPts val="1200"/>
              </a:spcBef>
              <a:buNone/>
            </a:pPr>
            <a:r>
              <a:rPr lang="en-AU" dirty="0">
                <a:solidFill>
                  <a:srgbClr val="007FA3"/>
                </a:solidFill>
              </a:rPr>
              <a:t>Create </a:t>
            </a:r>
            <a:r>
              <a:rPr lang="en-AU" dirty="0" err="1">
                <a:solidFill>
                  <a:srgbClr val="007FA3"/>
                </a:solidFill>
              </a:rPr>
              <a:t>OutputFile</a:t>
            </a:r>
            <a:r>
              <a:rPr lang="en-AU" dirty="0">
                <a:solidFill>
                  <a:srgbClr val="007FA3"/>
                </a:solidFill>
              </a:rPr>
              <a:t> </a:t>
            </a:r>
            <a:r>
              <a:rPr lang="en-AU" dirty="0"/>
              <a:t>– Creates new disk file for writing in output mode</a:t>
            </a:r>
          </a:p>
          <a:p>
            <a:pPr marL="0" indent="0">
              <a:spcBef>
                <a:spcPts val="1200"/>
              </a:spcBef>
              <a:buNone/>
            </a:pPr>
            <a:r>
              <a:rPr lang="en-AU" dirty="0" err="1">
                <a:solidFill>
                  <a:srgbClr val="007FA3"/>
                </a:solidFill>
              </a:rPr>
              <a:t>Crlf</a:t>
            </a:r>
            <a:r>
              <a:rPr lang="en-AU" dirty="0"/>
              <a:t> – Writes end of line sequence to standard output</a:t>
            </a:r>
          </a:p>
          <a:p>
            <a:pPr marL="0" indent="0">
              <a:spcBef>
                <a:spcPts val="1200"/>
              </a:spcBef>
              <a:buNone/>
            </a:pPr>
            <a:r>
              <a:rPr lang="en-AU" dirty="0">
                <a:solidFill>
                  <a:srgbClr val="007FA3"/>
                </a:solidFill>
              </a:rPr>
              <a:t>Delay</a:t>
            </a:r>
            <a:r>
              <a:rPr lang="en-AU" dirty="0"/>
              <a:t> – Pauses program execution for </a:t>
            </a:r>
            <a:r>
              <a:rPr lang="en-AU" i="1" dirty="0"/>
              <a:t>n</a:t>
            </a:r>
            <a:r>
              <a:rPr lang="en-AU" dirty="0"/>
              <a:t> millisecond interval</a:t>
            </a:r>
          </a:p>
        </p:txBody>
      </p:sp>
      <p:sp>
        <p:nvSpPr>
          <p:cNvPr id="2" name="Title 1"/>
          <p:cNvSpPr>
            <a:spLocks noGrp="1"/>
          </p:cNvSpPr>
          <p:nvPr>
            <p:ph type="title"/>
          </p:nvPr>
        </p:nvSpPr>
        <p:spPr/>
        <p:txBody>
          <a:bodyPr/>
          <a:lstStyle/>
          <a:p>
            <a:r>
              <a:rPr lang="en-US" altLang="en-US" dirty="0"/>
              <a:t>Library Procedures - Overview</a:t>
            </a:r>
            <a:r>
              <a:rPr lang="en-US" altLang="en-US" sz="2400" b="0" dirty="0"/>
              <a:t> </a:t>
            </a:r>
            <a:r>
              <a:rPr lang="en-US" altLang="en-US" sz="2000" b="0" dirty="0"/>
              <a:t>(1 of 12)</a:t>
            </a:r>
            <a:endParaRPr lang="en-AU" b="0" dirty="0"/>
          </a:p>
        </p:txBody>
      </p:sp>
    </p:spTree>
    <p:extLst>
      <p:ext uri="{BB962C8B-B14F-4D97-AF65-F5344CB8AC3E}">
        <p14:creationId xmlns:p14="http://schemas.microsoft.com/office/powerpoint/2010/main" val="19183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DumpMem</a:t>
            </a:r>
            <a:r>
              <a:rPr lang="en-AU" dirty="0"/>
              <a:t> – Writes block of memory to standard output in hex</a:t>
            </a:r>
          </a:p>
          <a:p>
            <a:pPr marL="0" indent="0">
              <a:spcBef>
                <a:spcPts val="1200"/>
              </a:spcBef>
              <a:buNone/>
            </a:pPr>
            <a:r>
              <a:rPr lang="en-AU" dirty="0" err="1">
                <a:solidFill>
                  <a:srgbClr val="007FA3"/>
                </a:solidFill>
              </a:rPr>
              <a:t>DumpRegs</a:t>
            </a:r>
            <a:r>
              <a:rPr lang="en-AU" dirty="0"/>
              <a:t> – Displays general-purpose registers and flags (hex)</a:t>
            </a:r>
          </a:p>
          <a:p>
            <a:pPr marL="0" indent="0">
              <a:spcBef>
                <a:spcPts val="1200"/>
              </a:spcBef>
              <a:buNone/>
            </a:pPr>
            <a:r>
              <a:rPr lang="en-AU" dirty="0" err="1">
                <a:solidFill>
                  <a:srgbClr val="007FA3"/>
                </a:solidFill>
              </a:rPr>
              <a:t>GetCommandtail</a:t>
            </a:r>
            <a:r>
              <a:rPr lang="en-AU" dirty="0"/>
              <a:t> – Copies command-line </a:t>
            </a:r>
            <a:r>
              <a:rPr lang="en-AU" dirty="0" err="1"/>
              <a:t>args</a:t>
            </a:r>
            <a:r>
              <a:rPr lang="en-AU" dirty="0"/>
              <a:t> into array of bytes</a:t>
            </a:r>
          </a:p>
          <a:p>
            <a:pPr marL="0" indent="0">
              <a:spcBef>
                <a:spcPts val="1200"/>
              </a:spcBef>
              <a:buNone/>
            </a:pPr>
            <a:r>
              <a:rPr lang="en-AU" dirty="0" err="1">
                <a:solidFill>
                  <a:srgbClr val="007FA3"/>
                </a:solidFill>
              </a:rPr>
              <a:t>GetDateTime</a:t>
            </a:r>
            <a:r>
              <a:rPr lang="en-AU" dirty="0"/>
              <a:t> – Gets the current date and time from the system</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(2 of 12)</a:t>
            </a:r>
            <a:endParaRPr lang="en-AU" sz="2000" dirty="0"/>
          </a:p>
        </p:txBody>
      </p:sp>
    </p:spTree>
    <p:extLst>
      <p:ext uri="{BB962C8B-B14F-4D97-AF65-F5344CB8AC3E}">
        <p14:creationId xmlns:p14="http://schemas.microsoft.com/office/powerpoint/2010/main" val="1096646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GetMaxXY</a:t>
            </a:r>
            <a:r>
              <a:rPr lang="en-AU" dirty="0"/>
              <a:t> – Gets number of cols, rows in console window buffer</a:t>
            </a:r>
          </a:p>
          <a:p>
            <a:pPr marL="0" indent="0">
              <a:spcBef>
                <a:spcPts val="1200"/>
              </a:spcBef>
              <a:buNone/>
            </a:pPr>
            <a:r>
              <a:rPr lang="en-AU" dirty="0" err="1">
                <a:solidFill>
                  <a:srgbClr val="007FA3"/>
                </a:solidFill>
              </a:rPr>
              <a:t>GetMseconds</a:t>
            </a:r>
            <a:r>
              <a:rPr lang="en-AU" dirty="0"/>
              <a:t> – Returns milliseconds elapsed since midnight</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(3 of 12)</a:t>
            </a:r>
            <a:endParaRPr lang="en-AU" sz="2000" dirty="0"/>
          </a:p>
        </p:txBody>
      </p:sp>
    </p:spTree>
    <p:extLst>
      <p:ext uri="{BB962C8B-B14F-4D97-AF65-F5344CB8AC3E}">
        <p14:creationId xmlns:p14="http://schemas.microsoft.com/office/powerpoint/2010/main" val="266846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descr="Ten plates are stacked one over the other, so that plate 1 is at the bottom, and plate 10 is at the top of the stack. ">
            <a:extLst>
              <a:ext uri="{FF2B5EF4-FFF2-40B4-BE49-F238E27FC236}">
                <a16:creationId xmlns:a16="http://schemas.microsoft.com/office/drawing/2014/main" id="{BA762389-71B9-4AAF-BDD7-280D959128D7}"/>
              </a:ext>
            </a:extLst>
          </p:cNvPr>
          <p:cNvGraphicFramePr>
            <a:graphicFrameLocks noChangeAspect="1"/>
          </p:cNvGraphicFramePr>
          <p:nvPr>
            <p:extLst>
              <p:ext uri="{D42A27DB-BD31-4B8C-83A1-F6EECF244321}">
                <p14:modId xmlns:p14="http://schemas.microsoft.com/office/powerpoint/2010/main" val="1454625612"/>
              </p:ext>
            </p:extLst>
          </p:nvPr>
        </p:nvGraphicFramePr>
        <p:xfrm>
          <a:off x="1828800" y="3581400"/>
          <a:ext cx="4953000" cy="2286000"/>
        </p:xfrm>
        <a:graphic>
          <a:graphicData uri="http://schemas.openxmlformats.org/presentationml/2006/ole">
            <mc:AlternateContent xmlns:mc="http://schemas.openxmlformats.org/markup-compatibility/2006">
              <mc:Choice xmlns:v="urn:schemas-microsoft-com:vml" Requires="v">
                <p:oleObj spid="_x0000_s1042" name="VISIO" r:id="rId4" imgW="2214372" imgH="984504" progId="Visio.Drawing.6">
                  <p:embed/>
                </p:oleObj>
              </mc:Choice>
              <mc:Fallback>
                <p:oleObj name="VISIO" r:id="rId4" imgW="2214372" imgH="98450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030" r="4546" b="-2055"/>
                      <a:stretch>
                        <a:fillRect/>
                      </a:stretch>
                    </p:blipFill>
                    <p:spPr bwMode="auto">
                      <a:xfrm>
                        <a:off x="1828800" y="3581400"/>
                        <a:ext cx="4953000" cy="22860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828800"/>
          </a:xfrm>
        </p:spPr>
        <p:txBody>
          <a:bodyPr/>
          <a:lstStyle/>
          <a:p>
            <a:r>
              <a:rPr lang="en-US" altLang="en-US" dirty="0"/>
              <a:t>Imagine a stack of plates . . .</a:t>
            </a:r>
          </a:p>
          <a:p>
            <a:pPr lvl="1"/>
            <a:r>
              <a:rPr lang="en-US" altLang="en-US" dirty="0"/>
              <a:t>plates are only added to the top</a:t>
            </a:r>
          </a:p>
          <a:p>
            <a:pPr lvl="1"/>
            <a:r>
              <a:rPr lang="en-US" altLang="en-US" dirty="0"/>
              <a:t>plates are only removed from the top</a:t>
            </a:r>
          </a:p>
          <a:p>
            <a:pPr lvl="1"/>
            <a:r>
              <a:rPr lang="en-US" altLang="en-US" dirty="0"/>
              <a:t>LIFO structure</a:t>
            </a:r>
            <a:endParaRPr lang="en-US" dirty="0"/>
          </a:p>
        </p:txBody>
      </p:sp>
      <p:sp>
        <p:nvSpPr>
          <p:cNvPr id="2" name="Title 1"/>
          <p:cNvSpPr>
            <a:spLocks noGrp="1"/>
          </p:cNvSpPr>
          <p:nvPr>
            <p:ph type="title"/>
          </p:nvPr>
        </p:nvSpPr>
        <p:spPr/>
        <p:txBody>
          <a:bodyPr/>
          <a:lstStyle/>
          <a:p>
            <a:r>
              <a:rPr lang="en-US" altLang="en-US" dirty="0"/>
              <a:t>Runtime Stack</a:t>
            </a:r>
            <a:r>
              <a:rPr lang="en-US" altLang="en-US" sz="2000" b="0" dirty="0"/>
              <a:t> (1 of 2)</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GetTextColor</a:t>
            </a:r>
            <a:r>
              <a:rPr lang="en-AU" dirty="0"/>
              <a:t> – Returns active foreground and background text </a:t>
            </a:r>
            <a:r>
              <a:rPr lang="en-AU" dirty="0" err="1"/>
              <a:t>colors</a:t>
            </a:r>
            <a:r>
              <a:rPr lang="en-AU" dirty="0"/>
              <a:t> in the console window</a:t>
            </a:r>
          </a:p>
          <a:p>
            <a:pPr marL="0" indent="0">
              <a:spcBef>
                <a:spcPts val="1200"/>
              </a:spcBef>
              <a:buNone/>
            </a:pPr>
            <a:r>
              <a:rPr lang="en-AU" dirty="0" err="1">
                <a:solidFill>
                  <a:srgbClr val="007FA3"/>
                </a:solidFill>
              </a:rPr>
              <a:t>Gotoxy</a:t>
            </a:r>
            <a:r>
              <a:rPr lang="en-AU" dirty="0"/>
              <a:t> – Locates cursor at row and column on the console</a:t>
            </a:r>
          </a:p>
          <a:p>
            <a:pPr marL="0" indent="0">
              <a:spcBef>
                <a:spcPts val="1200"/>
              </a:spcBef>
              <a:buNone/>
            </a:pPr>
            <a:r>
              <a:rPr lang="en-AU" dirty="0" err="1">
                <a:solidFill>
                  <a:srgbClr val="007FA3"/>
                </a:solidFill>
              </a:rPr>
              <a:t>IsDigit</a:t>
            </a:r>
            <a:r>
              <a:rPr lang="en-AU" dirty="0"/>
              <a:t> – Sets Zero flag if AL contains ASCII code for decimal digit (0–9) </a:t>
            </a:r>
          </a:p>
          <a:p>
            <a:pPr marL="0" indent="0">
              <a:spcBef>
                <a:spcPts val="1200"/>
              </a:spcBef>
              <a:buNone/>
            </a:pPr>
            <a:r>
              <a:rPr lang="en-AU" dirty="0" err="1">
                <a:solidFill>
                  <a:srgbClr val="007FA3"/>
                </a:solidFill>
              </a:rPr>
              <a:t>MsgBox</a:t>
            </a:r>
            <a:r>
              <a:rPr lang="en-AU" dirty="0">
                <a:solidFill>
                  <a:srgbClr val="007FA3"/>
                </a:solidFill>
              </a:rPr>
              <a:t>, </a:t>
            </a:r>
            <a:r>
              <a:rPr lang="en-AU" dirty="0" err="1">
                <a:solidFill>
                  <a:srgbClr val="007FA3"/>
                </a:solidFill>
              </a:rPr>
              <a:t>MsgBoxAsk</a:t>
            </a:r>
            <a:r>
              <a:rPr lang="en-AU" dirty="0">
                <a:solidFill>
                  <a:srgbClr val="007FA3"/>
                </a:solidFill>
              </a:rPr>
              <a:t> </a:t>
            </a:r>
            <a:r>
              <a:rPr lang="en-AU" dirty="0"/>
              <a:t>– Display popup message boxes </a:t>
            </a:r>
          </a:p>
          <a:p>
            <a:pPr marL="0" indent="0">
              <a:spcBef>
                <a:spcPts val="1200"/>
              </a:spcBef>
              <a:buNone/>
            </a:pPr>
            <a:r>
              <a:rPr lang="en-AU" dirty="0" err="1">
                <a:solidFill>
                  <a:srgbClr val="007FA3"/>
                </a:solidFill>
              </a:rPr>
              <a:t>OpenInputFile</a:t>
            </a:r>
            <a:r>
              <a:rPr lang="en-AU" dirty="0"/>
              <a:t> – Opens existing file for input </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(4 of 12)</a:t>
            </a:r>
            <a:endParaRPr lang="en-AU" sz="2000" dirty="0"/>
          </a:p>
        </p:txBody>
      </p:sp>
    </p:spTree>
    <p:extLst>
      <p:ext uri="{BB962C8B-B14F-4D97-AF65-F5344CB8AC3E}">
        <p14:creationId xmlns:p14="http://schemas.microsoft.com/office/powerpoint/2010/main" val="180359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a:solidFill>
                  <a:srgbClr val="007FA3"/>
                </a:solidFill>
              </a:rPr>
              <a:t>ParseDecimal32</a:t>
            </a:r>
            <a:r>
              <a:rPr lang="en-AU" dirty="0"/>
              <a:t> – Converts unsigned integer string to binary</a:t>
            </a:r>
          </a:p>
          <a:p>
            <a:pPr marL="0" indent="0">
              <a:spcBef>
                <a:spcPts val="1200"/>
              </a:spcBef>
              <a:buNone/>
            </a:pPr>
            <a:r>
              <a:rPr lang="en-AU" dirty="0">
                <a:solidFill>
                  <a:srgbClr val="007FA3"/>
                </a:solidFill>
              </a:rPr>
              <a:t>ParseInteger32</a:t>
            </a:r>
            <a:r>
              <a:rPr lang="en-AU" dirty="0"/>
              <a:t> – Converts signed integer string to binary </a:t>
            </a:r>
          </a:p>
          <a:p>
            <a:pPr marL="0" indent="0">
              <a:spcBef>
                <a:spcPts val="1200"/>
              </a:spcBef>
              <a:buNone/>
            </a:pPr>
            <a:r>
              <a:rPr lang="en-AU" dirty="0">
                <a:solidFill>
                  <a:srgbClr val="007FA3"/>
                </a:solidFill>
              </a:rPr>
              <a:t>Random32</a:t>
            </a:r>
            <a:r>
              <a:rPr lang="en-AU" dirty="0"/>
              <a:t> – Generates 32-bit pseudorandom integer in the range 0 to </a:t>
            </a:r>
            <a:r>
              <a:rPr lang="en-AU" dirty="0" err="1"/>
              <a:t>FFFFFFFFh</a:t>
            </a:r>
            <a:endParaRPr lang="en-AU" dirty="0"/>
          </a:p>
          <a:p>
            <a:pPr marL="0" indent="0">
              <a:spcBef>
                <a:spcPts val="1200"/>
              </a:spcBef>
              <a:buNone/>
            </a:pPr>
            <a:r>
              <a:rPr lang="en-AU" dirty="0">
                <a:solidFill>
                  <a:srgbClr val="007FA3"/>
                </a:solidFill>
              </a:rPr>
              <a:t>Randomize</a:t>
            </a:r>
            <a:r>
              <a:rPr lang="en-AU" dirty="0"/>
              <a:t> – Seeds the random number generator</a:t>
            </a:r>
          </a:p>
          <a:p>
            <a:pPr>
              <a:spcBef>
                <a:spcPts val="1200"/>
              </a:spcBef>
            </a:pPr>
            <a:endParaRPr lang="en-AU" dirty="0"/>
          </a:p>
        </p:txBody>
      </p:sp>
      <p:sp>
        <p:nvSpPr>
          <p:cNvPr id="2" name="Title 1"/>
          <p:cNvSpPr>
            <a:spLocks noGrp="1"/>
          </p:cNvSpPr>
          <p:nvPr>
            <p:ph type="title"/>
          </p:nvPr>
        </p:nvSpPr>
        <p:spPr/>
        <p:txBody>
          <a:bodyPr/>
          <a:lstStyle/>
          <a:p>
            <a:r>
              <a:rPr lang="en-US" altLang="en-US" dirty="0"/>
              <a:t>Library Procedures - Overview</a:t>
            </a:r>
            <a:r>
              <a:rPr lang="en-US" altLang="en-US" sz="2000" b="0" dirty="0"/>
              <a:t> (5 of 12)</a:t>
            </a:r>
            <a:endParaRPr lang="en-AU" sz="2000" dirty="0"/>
          </a:p>
        </p:txBody>
      </p:sp>
    </p:spTree>
    <p:extLst>
      <p:ext uri="{BB962C8B-B14F-4D97-AF65-F5344CB8AC3E}">
        <p14:creationId xmlns:p14="http://schemas.microsoft.com/office/powerpoint/2010/main" val="884855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RandomRange</a:t>
            </a:r>
            <a:r>
              <a:rPr lang="en-AU" dirty="0"/>
              <a:t> – Generates a pseudorandom integer within a specified range</a:t>
            </a:r>
          </a:p>
          <a:p>
            <a:pPr marL="0" indent="0">
              <a:spcBef>
                <a:spcPts val="1200"/>
              </a:spcBef>
              <a:buNone/>
            </a:pPr>
            <a:r>
              <a:rPr lang="en-AU" dirty="0" err="1">
                <a:solidFill>
                  <a:srgbClr val="007FA3"/>
                </a:solidFill>
              </a:rPr>
              <a:t>ReadChar</a:t>
            </a:r>
            <a:r>
              <a:rPr lang="en-AU" dirty="0"/>
              <a:t> – Reads a single character from standard input</a:t>
            </a:r>
          </a:p>
          <a:p>
            <a:pPr>
              <a:spcBef>
                <a:spcPts val="1200"/>
              </a:spcBef>
            </a:pPr>
            <a:endParaRPr lang="en-AU" dirty="0"/>
          </a:p>
        </p:txBody>
      </p:sp>
      <p:sp>
        <p:nvSpPr>
          <p:cNvPr id="2" name="Title 1"/>
          <p:cNvSpPr>
            <a:spLocks noGrp="1"/>
          </p:cNvSpPr>
          <p:nvPr>
            <p:ph type="title"/>
          </p:nvPr>
        </p:nvSpPr>
        <p:spPr/>
        <p:txBody>
          <a:bodyPr/>
          <a:lstStyle/>
          <a:p>
            <a:r>
              <a:rPr lang="en-US" altLang="en-US" dirty="0"/>
              <a:t>Library Procedures - Overview</a:t>
            </a:r>
            <a:r>
              <a:rPr lang="en-US" altLang="en-US" sz="2000" b="0" dirty="0"/>
              <a:t> (6 of 12)</a:t>
            </a:r>
            <a:endParaRPr lang="en-AU" sz="2000" dirty="0"/>
          </a:p>
        </p:txBody>
      </p:sp>
    </p:spTree>
    <p:extLst>
      <p:ext uri="{BB962C8B-B14F-4D97-AF65-F5344CB8AC3E}">
        <p14:creationId xmlns:p14="http://schemas.microsoft.com/office/powerpoint/2010/main" val="4221195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AU" dirty="0" err="1">
                <a:solidFill>
                  <a:srgbClr val="007FA3"/>
                </a:solidFill>
              </a:rPr>
              <a:t>ReadDec</a:t>
            </a:r>
            <a:r>
              <a:rPr lang="en-AU" dirty="0"/>
              <a:t> – Reads 32-bit unsigned decimal integer from keyboard</a:t>
            </a:r>
          </a:p>
          <a:p>
            <a:pPr marL="0" indent="0">
              <a:spcBef>
                <a:spcPts val="1200"/>
              </a:spcBef>
              <a:buNone/>
            </a:pPr>
            <a:r>
              <a:rPr lang="en-AU" dirty="0" err="1">
                <a:solidFill>
                  <a:srgbClr val="007FA3"/>
                </a:solidFill>
              </a:rPr>
              <a:t>ReadFromFile</a:t>
            </a:r>
            <a:r>
              <a:rPr lang="en-AU" dirty="0"/>
              <a:t> – Reads input disk file into buffer </a:t>
            </a:r>
          </a:p>
          <a:p>
            <a:pPr marL="0" indent="0">
              <a:spcBef>
                <a:spcPts val="1200"/>
              </a:spcBef>
              <a:buNone/>
            </a:pPr>
            <a:r>
              <a:rPr lang="en-AU" dirty="0" err="1">
                <a:solidFill>
                  <a:srgbClr val="007FA3"/>
                </a:solidFill>
              </a:rPr>
              <a:t>ReadHex</a:t>
            </a:r>
            <a:r>
              <a:rPr lang="en-AU" dirty="0"/>
              <a:t> – Reads 32-bit hexadecimal integer from keyboard</a:t>
            </a:r>
          </a:p>
          <a:p>
            <a:pPr marL="0" indent="0">
              <a:spcBef>
                <a:spcPts val="1200"/>
              </a:spcBef>
              <a:buNone/>
            </a:pPr>
            <a:r>
              <a:rPr lang="en-AU" dirty="0" err="1">
                <a:solidFill>
                  <a:srgbClr val="007FA3"/>
                </a:solidFill>
              </a:rPr>
              <a:t>ReadInt</a:t>
            </a:r>
            <a:r>
              <a:rPr lang="en-AU" dirty="0"/>
              <a:t> – Reads 32-bit signed decimal integer from keyboard</a:t>
            </a:r>
          </a:p>
          <a:p>
            <a:pPr marL="0" indent="0">
              <a:spcBef>
                <a:spcPts val="1200"/>
              </a:spcBef>
              <a:buNone/>
            </a:pPr>
            <a:r>
              <a:rPr lang="en-AU" dirty="0" err="1">
                <a:solidFill>
                  <a:srgbClr val="007FA3"/>
                </a:solidFill>
              </a:rPr>
              <a:t>ReadKey</a:t>
            </a:r>
            <a:r>
              <a:rPr lang="en-AU" dirty="0"/>
              <a:t> – Reads character from keyboard input buffer </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(7 of 12)</a:t>
            </a:r>
            <a:endParaRPr lang="en-AU" sz="2000" dirty="0"/>
          </a:p>
        </p:txBody>
      </p:sp>
    </p:spTree>
    <p:extLst>
      <p:ext uri="{BB962C8B-B14F-4D97-AF65-F5344CB8AC3E}">
        <p14:creationId xmlns:p14="http://schemas.microsoft.com/office/powerpoint/2010/main" val="2167593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solidFill>
                  <a:srgbClr val="007FA3"/>
                </a:solidFill>
              </a:rPr>
              <a:t>ReadString</a:t>
            </a:r>
            <a:r>
              <a:rPr lang="en-AU" dirty="0"/>
              <a:t> – </a:t>
            </a:r>
            <a:r>
              <a:rPr lang="en-US" dirty="0"/>
              <a:t>Reads string from </a:t>
            </a:r>
            <a:r>
              <a:rPr lang="en-US" dirty="0" err="1"/>
              <a:t>stdin</a:t>
            </a:r>
            <a:r>
              <a:rPr lang="en-US" dirty="0"/>
              <a:t>, terminated by [Enter]</a:t>
            </a:r>
          </a:p>
          <a:p>
            <a:pPr marL="0" indent="0">
              <a:buNone/>
            </a:pPr>
            <a:r>
              <a:rPr lang="en-US" dirty="0" err="1">
                <a:solidFill>
                  <a:srgbClr val="007FA3"/>
                </a:solidFill>
              </a:rPr>
              <a:t>SetTextColor</a:t>
            </a:r>
            <a:r>
              <a:rPr lang="en-AU" dirty="0"/>
              <a:t> – </a:t>
            </a:r>
            <a:r>
              <a:rPr lang="en-US" dirty="0"/>
              <a:t>Sets foreground/background colors of all subsequent text output to the console</a:t>
            </a:r>
          </a:p>
          <a:p>
            <a:pPr marL="0" indent="0">
              <a:buNone/>
            </a:pPr>
            <a:r>
              <a:rPr lang="en-US" dirty="0" err="1">
                <a:solidFill>
                  <a:srgbClr val="007FA3"/>
                </a:solidFill>
              </a:rPr>
              <a:t>Str_compare</a:t>
            </a:r>
            <a:r>
              <a:rPr lang="en-AU" dirty="0"/>
              <a:t> – </a:t>
            </a:r>
            <a:r>
              <a:rPr lang="en-US" dirty="0"/>
              <a:t>Compares two strings </a:t>
            </a:r>
          </a:p>
          <a:p>
            <a:pPr marL="0" indent="0">
              <a:buNone/>
            </a:pPr>
            <a:r>
              <a:rPr lang="en-US" dirty="0" err="1">
                <a:solidFill>
                  <a:srgbClr val="007FA3"/>
                </a:solidFill>
              </a:rPr>
              <a:t>Str_copy</a:t>
            </a:r>
            <a:r>
              <a:rPr lang="en-AU" dirty="0"/>
              <a:t> – </a:t>
            </a:r>
            <a:r>
              <a:rPr lang="en-US" dirty="0"/>
              <a:t>Copies a source string to a destination string</a:t>
            </a:r>
            <a:endParaRPr lang="en-AU" dirty="0"/>
          </a:p>
        </p:txBody>
      </p:sp>
      <p:sp>
        <p:nvSpPr>
          <p:cNvPr id="2" name="Title 1"/>
          <p:cNvSpPr>
            <a:spLocks noGrp="1"/>
          </p:cNvSpPr>
          <p:nvPr>
            <p:ph type="title"/>
          </p:nvPr>
        </p:nvSpPr>
        <p:spPr/>
        <p:txBody>
          <a:bodyPr/>
          <a:lstStyle/>
          <a:p>
            <a:r>
              <a:rPr lang="en-US" altLang="en-US" dirty="0"/>
              <a:t>Library Procedures - Overview</a:t>
            </a:r>
            <a:r>
              <a:rPr lang="en-US" altLang="en-US" sz="2000" b="0" dirty="0"/>
              <a:t> (8 of 12)</a:t>
            </a:r>
            <a:endParaRPr lang="en-AU" sz="2000" dirty="0"/>
          </a:p>
        </p:txBody>
      </p:sp>
    </p:spTree>
    <p:extLst>
      <p:ext uri="{BB962C8B-B14F-4D97-AF65-F5344CB8AC3E}">
        <p14:creationId xmlns:p14="http://schemas.microsoft.com/office/powerpoint/2010/main" val="3825583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solidFill>
                  <a:srgbClr val="007FA3"/>
                </a:solidFill>
              </a:rPr>
              <a:t>Str_length</a:t>
            </a:r>
            <a:r>
              <a:rPr lang="en-AU" dirty="0"/>
              <a:t> – </a:t>
            </a:r>
            <a:r>
              <a:rPr lang="en-US" dirty="0"/>
              <a:t>Returns the length of a string in EAX</a:t>
            </a:r>
          </a:p>
          <a:p>
            <a:pPr marL="0" indent="0">
              <a:buNone/>
            </a:pPr>
            <a:r>
              <a:rPr lang="en-US" dirty="0" err="1">
                <a:solidFill>
                  <a:srgbClr val="007FA3"/>
                </a:solidFill>
              </a:rPr>
              <a:t>Str_trim</a:t>
            </a:r>
            <a:r>
              <a:rPr lang="en-AU" dirty="0"/>
              <a:t> – </a:t>
            </a:r>
            <a:r>
              <a:rPr lang="en-US" dirty="0"/>
              <a:t>Removes unwanted characters from a string.</a:t>
            </a:r>
          </a:p>
          <a:p>
            <a:pPr marL="0" indent="0">
              <a:buNone/>
            </a:pPr>
            <a:r>
              <a:rPr lang="en-US" dirty="0" err="1">
                <a:solidFill>
                  <a:srgbClr val="007FA3"/>
                </a:solidFill>
              </a:rPr>
              <a:t>Str_ucase</a:t>
            </a:r>
            <a:r>
              <a:rPr lang="en-AU" dirty="0"/>
              <a:t> – </a:t>
            </a:r>
            <a:r>
              <a:rPr lang="en-US" dirty="0"/>
              <a:t>Converts a string to uppercase letters.</a:t>
            </a:r>
          </a:p>
          <a:p>
            <a:pPr marL="0" indent="0">
              <a:spcBef>
                <a:spcPts val="1200"/>
              </a:spcBef>
              <a:buNone/>
            </a:pPr>
            <a:r>
              <a:rPr lang="en-US" dirty="0" err="1">
                <a:solidFill>
                  <a:srgbClr val="007FA3"/>
                </a:solidFill>
              </a:rPr>
              <a:t>WaitMsg</a:t>
            </a:r>
            <a:r>
              <a:rPr lang="en-AU" dirty="0"/>
              <a:t> – </a:t>
            </a:r>
            <a:r>
              <a:rPr lang="en-US" dirty="0"/>
              <a:t>Displays message, waits for Enter key to be pressed</a:t>
            </a:r>
          </a:p>
          <a:p>
            <a:pPr marL="0" indent="0">
              <a:spcBef>
                <a:spcPts val="1200"/>
              </a:spcBef>
              <a:buNone/>
            </a:pPr>
            <a:r>
              <a:rPr lang="en-US" dirty="0" err="1">
                <a:solidFill>
                  <a:srgbClr val="007FA3"/>
                </a:solidFill>
              </a:rPr>
              <a:t>WriteBin</a:t>
            </a:r>
            <a:r>
              <a:rPr lang="en-AU" dirty="0"/>
              <a:t> – </a:t>
            </a:r>
            <a:r>
              <a:rPr lang="en-US" dirty="0"/>
              <a:t>Writes unsigned 32-bit integer in ASCII binary format.</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(9 of 12)</a:t>
            </a:r>
            <a:endParaRPr lang="en-AU" sz="2000" dirty="0"/>
          </a:p>
        </p:txBody>
      </p:sp>
    </p:spTree>
    <p:extLst>
      <p:ext uri="{BB962C8B-B14F-4D97-AF65-F5344CB8AC3E}">
        <p14:creationId xmlns:p14="http://schemas.microsoft.com/office/powerpoint/2010/main" val="1735128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US" dirty="0" err="1">
                <a:solidFill>
                  <a:srgbClr val="007FA3"/>
                </a:solidFill>
              </a:rPr>
              <a:t>WriteBinB</a:t>
            </a:r>
            <a:r>
              <a:rPr lang="en-AU" dirty="0"/>
              <a:t> – </a:t>
            </a:r>
            <a:r>
              <a:rPr lang="en-US" dirty="0"/>
              <a:t>Writes binary integer in byte, word, or </a:t>
            </a:r>
            <a:r>
              <a:rPr lang="en-US" dirty="0" err="1"/>
              <a:t>doubleword</a:t>
            </a:r>
            <a:r>
              <a:rPr lang="en-US" dirty="0"/>
              <a:t> format </a:t>
            </a:r>
          </a:p>
          <a:p>
            <a:pPr marL="0" indent="0">
              <a:spcBef>
                <a:spcPts val="1200"/>
              </a:spcBef>
              <a:buNone/>
            </a:pPr>
            <a:r>
              <a:rPr lang="en-US" dirty="0" err="1">
                <a:solidFill>
                  <a:srgbClr val="007FA3"/>
                </a:solidFill>
              </a:rPr>
              <a:t>WriteChar</a:t>
            </a:r>
            <a:r>
              <a:rPr lang="en-AU" dirty="0"/>
              <a:t> – </a:t>
            </a:r>
            <a:r>
              <a:rPr lang="en-US" dirty="0"/>
              <a:t>Writes a single character to standard output</a:t>
            </a:r>
          </a:p>
          <a:p>
            <a:pPr marL="0" indent="0">
              <a:buNone/>
            </a:pPr>
            <a:r>
              <a:rPr lang="en-US" dirty="0" err="1">
                <a:solidFill>
                  <a:srgbClr val="007FA3"/>
                </a:solidFill>
              </a:rPr>
              <a:t>WriteDec</a:t>
            </a:r>
            <a:r>
              <a:rPr lang="en-AU" dirty="0"/>
              <a:t> – </a:t>
            </a:r>
            <a:r>
              <a:rPr lang="en-US" dirty="0"/>
              <a:t>Writes unsigned 32-bit integer in decimal format</a:t>
            </a:r>
          </a:p>
          <a:p>
            <a:pPr marL="0" indent="0">
              <a:spcBef>
                <a:spcPts val="1200"/>
              </a:spcBef>
              <a:buNone/>
            </a:pPr>
            <a:r>
              <a:rPr lang="en-US" dirty="0" err="1">
                <a:solidFill>
                  <a:srgbClr val="007FA3"/>
                </a:solidFill>
              </a:rPr>
              <a:t>WriteHex</a:t>
            </a:r>
            <a:r>
              <a:rPr lang="en-AU" dirty="0"/>
              <a:t> – </a:t>
            </a:r>
            <a:r>
              <a:rPr lang="en-US" dirty="0"/>
              <a:t>Writes an unsigned 32-bit integer in hexadecimal format</a:t>
            </a:r>
          </a:p>
        </p:txBody>
      </p:sp>
      <p:sp>
        <p:nvSpPr>
          <p:cNvPr id="2" name="Title 1"/>
          <p:cNvSpPr>
            <a:spLocks noGrp="1"/>
          </p:cNvSpPr>
          <p:nvPr>
            <p:ph type="title"/>
          </p:nvPr>
        </p:nvSpPr>
        <p:spPr/>
        <p:txBody>
          <a:bodyPr/>
          <a:lstStyle/>
          <a:p>
            <a:r>
              <a:rPr lang="en-US" altLang="en-US" dirty="0"/>
              <a:t>Library Procedures - Overview</a:t>
            </a:r>
            <a:r>
              <a:rPr lang="en-US" altLang="en-US" sz="2000" b="0" dirty="0"/>
              <a:t> (10 of 12)</a:t>
            </a:r>
            <a:endParaRPr lang="en-AU" sz="2000" dirty="0"/>
          </a:p>
        </p:txBody>
      </p:sp>
    </p:spTree>
    <p:extLst>
      <p:ext uri="{BB962C8B-B14F-4D97-AF65-F5344CB8AC3E}">
        <p14:creationId xmlns:p14="http://schemas.microsoft.com/office/powerpoint/2010/main" val="2775662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US" dirty="0" err="1">
                <a:solidFill>
                  <a:srgbClr val="007FA3"/>
                </a:solidFill>
              </a:rPr>
              <a:t>WriteHexB</a:t>
            </a:r>
            <a:r>
              <a:rPr lang="en-AU" dirty="0"/>
              <a:t> – </a:t>
            </a:r>
            <a:r>
              <a:rPr lang="en-US" dirty="0"/>
              <a:t>Writes byte, word, or </a:t>
            </a:r>
            <a:r>
              <a:rPr lang="en-US" dirty="0" err="1"/>
              <a:t>doubleword</a:t>
            </a:r>
            <a:r>
              <a:rPr lang="en-US" dirty="0"/>
              <a:t> in hexadecimal format</a:t>
            </a:r>
          </a:p>
          <a:p>
            <a:pPr marL="0" indent="0">
              <a:spcBef>
                <a:spcPts val="1200"/>
              </a:spcBef>
              <a:buNone/>
            </a:pPr>
            <a:r>
              <a:rPr lang="en-US" dirty="0" err="1">
                <a:solidFill>
                  <a:srgbClr val="007FA3"/>
                </a:solidFill>
              </a:rPr>
              <a:t>WriteInt</a:t>
            </a:r>
            <a:r>
              <a:rPr lang="en-AU" dirty="0"/>
              <a:t> – </a:t>
            </a:r>
            <a:r>
              <a:rPr lang="en-US" dirty="0"/>
              <a:t>Writes signed 32-bit integer in decimal format</a:t>
            </a:r>
          </a:p>
          <a:p>
            <a:pPr marL="0" indent="0">
              <a:buNone/>
            </a:pPr>
            <a:r>
              <a:rPr lang="en-US" dirty="0" err="1">
                <a:solidFill>
                  <a:srgbClr val="007FA3"/>
                </a:solidFill>
              </a:rPr>
              <a:t>WriteStackFrame</a:t>
            </a:r>
            <a:r>
              <a:rPr lang="en-AU" dirty="0"/>
              <a:t> – </a:t>
            </a:r>
            <a:r>
              <a:rPr lang="en-US" dirty="0"/>
              <a:t>Writes the current procedure’s stack frame to the console.</a:t>
            </a:r>
          </a:p>
          <a:p>
            <a:pPr marL="0" indent="0">
              <a:spcBef>
                <a:spcPts val="1200"/>
              </a:spcBef>
              <a:buNone/>
            </a:pPr>
            <a:r>
              <a:rPr lang="en-US" dirty="0" err="1">
                <a:solidFill>
                  <a:srgbClr val="007FA3"/>
                </a:solidFill>
              </a:rPr>
              <a:t>WriteStackFrameName</a:t>
            </a:r>
            <a:r>
              <a:rPr lang="en-AU" dirty="0"/>
              <a:t> – </a:t>
            </a:r>
            <a:r>
              <a:rPr lang="en-US" dirty="0"/>
              <a:t>Writes the current procedure’s name and stack frame to the console.</a:t>
            </a:r>
          </a:p>
          <a:p>
            <a:pPr>
              <a:spcBef>
                <a:spcPts val="1200"/>
              </a:spcBef>
            </a:pPr>
            <a:endParaRPr lang="en-US" dirty="0"/>
          </a:p>
        </p:txBody>
      </p:sp>
      <p:sp>
        <p:nvSpPr>
          <p:cNvPr id="2" name="Title 1"/>
          <p:cNvSpPr>
            <a:spLocks noGrp="1"/>
          </p:cNvSpPr>
          <p:nvPr>
            <p:ph type="title"/>
          </p:nvPr>
        </p:nvSpPr>
        <p:spPr/>
        <p:txBody>
          <a:bodyPr/>
          <a:lstStyle/>
          <a:p>
            <a:r>
              <a:rPr lang="en-US" altLang="en-US" dirty="0"/>
              <a:t>Library Procedures - Overview</a:t>
            </a:r>
            <a:r>
              <a:rPr lang="en-US" altLang="en-US" sz="2000" b="0" dirty="0"/>
              <a:t> (11 of 12)</a:t>
            </a:r>
            <a:endParaRPr lang="en-AU" sz="2000" dirty="0"/>
          </a:p>
        </p:txBody>
      </p:sp>
    </p:spTree>
    <p:extLst>
      <p:ext uri="{BB962C8B-B14F-4D97-AF65-F5344CB8AC3E}">
        <p14:creationId xmlns:p14="http://schemas.microsoft.com/office/powerpoint/2010/main" val="356894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200"/>
              </a:spcBef>
              <a:buNone/>
            </a:pPr>
            <a:r>
              <a:rPr lang="en-US" dirty="0" err="1">
                <a:solidFill>
                  <a:srgbClr val="007FA3"/>
                </a:solidFill>
              </a:rPr>
              <a:t>WriteString</a:t>
            </a:r>
            <a:r>
              <a:rPr lang="en-AU" dirty="0"/>
              <a:t> – </a:t>
            </a:r>
            <a:r>
              <a:rPr lang="en-US" dirty="0"/>
              <a:t>Writes null-terminated string to console window</a:t>
            </a:r>
          </a:p>
          <a:p>
            <a:pPr marL="0" indent="0">
              <a:spcBef>
                <a:spcPts val="1200"/>
              </a:spcBef>
              <a:buNone/>
            </a:pPr>
            <a:r>
              <a:rPr lang="en-US" dirty="0" err="1">
                <a:solidFill>
                  <a:srgbClr val="007FA3"/>
                </a:solidFill>
              </a:rPr>
              <a:t>WriteToFile</a:t>
            </a:r>
            <a:r>
              <a:rPr lang="en-AU" dirty="0"/>
              <a:t> – </a:t>
            </a:r>
            <a:r>
              <a:rPr lang="en-US" dirty="0"/>
              <a:t>Writes buffer to output file</a:t>
            </a:r>
          </a:p>
          <a:p>
            <a:pPr marL="0" indent="0">
              <a:spcBef>
                <a:spcPts val="1200"/>
              </a:spcBef>
              <a:buNone/>
            </a:pPr>
            <a:r>
              <a:rPr lang="en-US" dirty="0" err="1">
                <a:solidFill>
                  <a:srgbClr val="007FA3"/>
                </a:solidFill>
              </a:rPr>
              <a:t>WriteWindowsMsg</a:t>
            </a:r>
            <a:r>
              <a:rPr lang="en-AU" dirty="0"/>
              <a:t> – </a:t>
            </a:r>
            <a:r>
              <a:rPr lang="en-US" dirty="0"/>
              <a:t>Displays most recent error message generated by MS-Windows</a:t>
            </a:r>
            <a:endParaRPr lang="en-AU" dirty="0"/>
          </a:p>
        </p:txBody>
      </p:sp>
      <p:sp>
        <p:nvSpPr>
          <p:cNvPr id="2" name="Title 1"/>
          <p:cNvSpPr>
            <a:spLocks noGrp="1"/>
          </p:cNvSpPr>
          <p:nvPr>
            <p:ph type="title"/>
          </p:nvPr>
        </p:nvSpPr>
        <p:spPr/>
        <p:txBody>
          <a:bodyPr/>
          <a:lstStyle/>
          <a:p>
            <a:r>
              <a:rPr lang="en-US" altLang="en-US" dirty="0"/>
              <a:t>Library Procedures - Overview</a:t>
            </a:r>
            <a:r>
              <a:rPr lang="en-US" altLang="en-US" sz="2000" b="0" dirty="0"/>
              <a:t> (12 of 12)</a:t>
            </a:r>
            <a:endParaRPr lang="en-AU" sz="2000" dirty="0"/>
          </a:p>
        </p:txBody>
      </p:sp>
    </p:spTree>
    <p:extLst>
      <p:ext uri="{BB962C8B-B14F-4D97-AF65-F5344CB8AC3E}">
        <p14:creationId xmlns:p14="http://schemas.microsoft.com/office/powerpoint/2010/main" val="3557752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EA34E1C3-0B01-4247-9D2D-DF08515B7C7F}"/>
              </a:ext>
            </a:extLst>
          </p:cNvPr>
          <p:cNvSpPr txBox="1">
            <a:spLocks noChangeArrowheads="1"/>
          </p:cNvSpPr>
          <p:nvPr/>
        </p:nvSpPr>
        <p:spPr bwMode="auto">
          <a:xfrm>
            <a:off x="914400" y="4572000"/>
            <a:ext cx="7162800" cy="1085850"/>
          </a:xfrm>
          <a:prstGeom prst="rect">
            <a:avLst/>
          </a:prstGeom>
          <a:solidFill>
            <a:srgbClr val="007FA3"/>
          </a:solidFill>
          <a:ln w="9525">
            <a:solidFill>
              <a:srgbClr val="007FA3"/>
            </a:solidFill>
            <a:miter lim="800000"/>
            <a:headEnd/>
            <a:tailEnd/>
          </a:ln>
          <a:effectLs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700" b="1" dirty="0">
                <a:latin typeface="Courier New" panose="02070309020205020404" pitchFamily="49" charset="0"/>
              </a:rPr>
              <a:t>EAX=00000613 EBX=00000000 ECX=000000FF EDX=00000000</a:t>
            </a:r>
          </a:p>
          <a:p>
            <a:pPr eaLnBrk="1" hangingPunct="1">
              <a:lnSpc>
                <a:spcPct val="70000"/>
              </a:lnSpc>
              <a:spcBef>
                <a:spcPct val="50000"/>
              </a:spcBef>
              <a:buClrTx/>
              <a:buFontTx/>
              <a:buNone/>
            </a:pPr>
            <a:r>
              <a:rPr lang="en-US" altLang="en-US" sz="1700" b="1" dirty="0">
                <a:latin typeface="Courier New" panose="02070309020205020404" pitchFamily="49" charset="0"/>
              </a:rPr>
              <a:t>ESI=00000000 EDI=00000100 EBP=0000091E ESP=000000F6</a:t>
            </a:r>
          </a:p>
          <a:p>
            <a:pPr eaLnBrk="1" hangingPunct="1">
              <a:lnSpc>
                <a:spcPct val="70000"/>
              </a:lnSpc>
              <a:spcBef>
                <a:spcPct val="50000"/>
              </a:spcBef>
              <a:buClrTx/>
              <a:buFontTx/>
              <a:buNone/>
            </a:pPr>
            <a:r>
              <a:rPr lang="en-US" altLang="en-US" sz="1700" b="1" dirty="0">
                <a:latin typeface="Courier New" panose="02070309020205020404" pitchFamily="49" charset="0"/>
              </a:rPr>
              <a:t>EIP=00401026 EFL=00000286 CF=0 SF=1 ZF=0 OF=0</a:t>
            </a:r>
          </a:p>
        </p:txBody>
      </p:sp>
      <p:sp>
        <p:nvSpPr>
          <p:cNvPr id="4" name="Text Box 3">
            <a:extLst>
              <a:ext uri="{FF2B5EF4-FFF2-40B4-BE49-F238E27FC236}">
                <a16:creationId xmlns:a16="http://schemas.microsoft.com/office/drawing/2014/main" id="{1E3D198C-8BA9-4ADC-8855-2D4279AA9F24}"/>
              </a:ext>
            </a:extLst>
          </p:cNvPr>
          <p:cNvSpPr txBox="1">
            <a:spLocks noChangeArrowheads="1"/>
          </p:cNvSpPr>
          <p:nvPr/>
        </p:nvSpPr>
        <p:spPr bwMode="auto">
          <a:xfrm>
            <a:off x="2057400" y="2514600"/>
            <a:ext cx="525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Clrscr</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eax,500</a:t>
            </a:r>
          </a:p>
          <a:p>
            <a:pPr eaLnBrk="1" hangingPunct="1">
              <a:lnSpc>
                <a:spcPct val="50000"/>
              </a:lnSpc>
              <a:spcBef>
                <a:spcPct val="50000"/>
              </a:spcBef>
              <a:buClrTx/>
              <a:buFontTx/>
              <a:buNone/>
            </a:pPr>
            <a:r>
              <a:rPr lang="en-US" altLang="en-US" sz="1800" dirty="0">
                <a:latin typeface="+mn-lt"/>
              </a:rPr>
              <a:t>	call Delay</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DumpRegs</a:t>
            </a:r>
            <a:endParaRPr lang="en-US" altLang="en-US" sz="1800" dirty="0">
              <a:latin typeface="+mn-lt"/>
            </a:endParaRPr>
          </a:p>
        </p:txBody>
      </p:sp>
      <p:sp>
        <p:nvSpPr>
          <p:cNvPr id="3" name="Content Placeholder 2"/>
          <p:cNvSpPr>
            <a:spLocks noGrp="1"/>
          </p:cNvSpPr>
          <p:nvPr>
            <p:ph idx="1"/>
          </p:nvPr>
        </p:nvSpPr>
        <p:spPr>
          <a:xfrm>
            <a:off x="457200" y="1600201"/>
            <a:ext cx="8229600" cy="914399"/>
          </a:xfrm>
        </p:spPr>
        <p:txBody>
          <a:bodyPr/>
          <a:lstStyle/>
          <a:p>
            <a:pPr marL="0" indent="0">
              <a:buNone/>
            </a:pPr>
            <a:r>
              <a:rPr lang="en-US" altLang="en-US" dirty="0"/>
              <a:t>Clear the screen, delay the program for 500 milliseconds, and dump the registers and flags.</a:t>
            </a:r>
          </a:p>
          <a:p>
            <a:endParaRPr lang="en-US" dirty="0"/>
          </a:p>
          <a:p>
            <a:endParaRPr lang="en-US" dirty="0"/>
          </a:p>
          <a:p>
            <a:pPr marL="0" indent="0">
              <a:buNone/>
            </a:pPr>
            <a:r>
              <a:rPr lang="en-US" altLang="en-US" sz="2400" dirty="0">
                <a:solidFill>
                  <a:srgbClr val="007FA3"/>
                </a:solidFill>
              </a:rPr>
              <a:t>Sample output:</a:t>
            </a:r>
          </a:p>
          <a:p>
            <a:endParaRPr lang="en-AU" dirty="0"/>
          </a:p>
        </p:txBody>
      </p:sp>
      <p:sp>
        <p:nvSpPr>
          <p:cNvPr id="2" name="Title 1"/>
          <p:cNvSpPr>
            <a:spLocks noGrp="1"/>
          </p:cNvSpPr>
          <p:nvPr>
            <p:ph type="title"/>
          </p:nvPr>
        </p:nvSpPr>
        <p:spPr/>
        <p:txBody>
          <a:bodyPr/>
          <a:lstStyle/>
          <a:p>
            <a:r>
              <a:rPr lang="en-US" altLang="en-US" dirty="0"/>
              <a:t>Example 1</a:t>
            </a:r>
            <a:endParaRPr lang="en-AU" dirty="0"/>
          </a:p>
        </p:txBody>
      </p:sp>
    </p:spTree>
    <p:extLst>
      <p:ext uri="{BB962C8B-B14F-4D97-AF65-F5344CB8AC3E}">
        <p14:creationId xmlns:p14="http://schemas.microsoft.com/office/powerpoint/2010/main" val="203339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descr="A representation of a stack pointer register E S P that stores the offset of a particular value stored in the stack.">
            <a:extLst>
              <a:ext uri="{FF2B5EF4-FFF2-40B4-BE49-F238E27FC236}">
                <a16:creationId xmlns:a16="http://schemas.microsoft.com/office/drawing/2014/main" id="{6A26C75D-1464-4503-814B-02B127B7B79E}"/>
              </a:ext>
            </a:extLst>
          </p:cNvPr>
          <p:cNvGraphicFramePr>
            <a:graphicFrameLocks noChangeAspect="1"/>
          </p:cNvGraphicFramePr>
          <p:nvPr>
            <p:extLst>
              <p:ext uri="{D42A27DB-BD31-4B8C-83A1-F6EECF244321}">
                <p14:modId xmlns:p14="http://schemas.microsoft.com/office/powerpoint/2010/main" val="540377171"/>
              </p:ext>
            </p:extLst>
          </p:nvPr>
        </p:nvGraphicFramePr>
        <p:xfrm>
          <a:off x="4267200" y="2405181"/>
          <a:ext cx="3738461" cy="2916000"/>
        </p:xfrm>
        <a:graphic>
          <a:graphicData uri="http://schemas.openxmlformats.org/presentationml/2006/ole">
            <mc:AlternateContent xmlns:mc="http://schemas.openxmlformats.org/markup-compatibility/2006">
              <mc:Choice xmlns:v="urn:schemas-microsoft-com:vml" Requires="v">
                <p:oleObj spid="_x0000_s2066" name="VISIO" r:id="rId4" imgW="2313432" imgH="1504188" progId="Visio.Drawing.6">
                  <p:embed/>
                </p:oleObj>
              </mc:Choice>
              <mc:Fallback>
                <p:oleObj name="VISIO" r:id="rId4" imgW="2313432" imgH="150418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018" r="5263" b="-4991"/>
                      <a:stretch>
                        <a:fillRect/>
                      </a:stretch>
                    </p:blipFill>
                    <p:spPr bwMode="auto">
                      <a:xfrm>
                        <a:off x="4267200" y="2405181"/>
                        <a:ext cx="3738461" cy="29160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altLang="en-US" dirty="0"/>
              <a:t>Managed by the CPU, using two registers</a:t>
            </a:r>
          </a:p>
          <a:p>
            <a:pPr lvl="1"/>
            <a:r>
              <a:rPr lang="en-US" altLang="en-US" dirty="0"/>
              <a:t>SS (stack segment)</a:t>
            </a:r>
          </a:p>
          <a:p>
            <a:pPr lvl="1"/>
            <a:r>
              <a:rPr lang="en-US" altLang="en-US" dirty="0"/>
              <a:t>ESP (stack pointer) *</a:t>
            </a:r>
          </a:p>
          <a:p>
            <a:pPr lvl="1"/>
            <a:endParaRPr lang="en-US" dirty="0"/>
          </a:p>
          <a:p>
            <a:endParaRPr lang="en-US" altLang="en-US" dirty="0"/>
          </a:p>
          <a:p>
            <a:endParaRPr lang="en-US" altLang="en-US" dirty="0"/>
          </a:p>
          <a:p>
            <a:endParaRPr lang="en-US" altLang="en-US" dirty="0"/>
          </a:p>
          <a:p>
            <a:pPr marL="0" indent="0">
              <a:buNone/>
            </a:pPr>
            <a:r>
              <a:rPr lang="en-US" altLang="en-US" dirty="0"/>
              <a:t>* SP in Real-address mode</a:t>
            </a:r>
          </a:p>
          <a:p>
            <a:pPr lvl="1"/>
            <a:endParaRPr lang="en-US" dirty="0"/>
          </a:p>
        </p:txBody>
      </p:sp>
      <p:sp>
        <p:nvSpPr>
          <p:cNvPr id="2" name="Title 1"/>
          <p:cNvSpPr>
            <a:spLocks noGrp="1"/>
          </p:cNvSpPr>
          <p:nvPr>
            <p:ph type="title"/>
          </p:nvPr>
        </p:nvSpPr>
        <p:spPr/>
        <p:txBody>
          <a:bodyPr/>
          <a:lstStyle/>
          <a:p>
            <a:r>
              <a:rPr lang="en-US" altLang="en-US" dirty="0"/>
              <a:t>Runtime Stack</a:t>
            </a:r>
            <a:r>
              <a:rPr lang="en-US" altLang="en-US" sz="2000" b="0" dirty="0"/>
              <a:t> (2 of 2)</a:t>
            </a:r>
            <a:endParaRPr lang="en-US" sz="2000" dirty="0"/>
          </a:p>
        </p:txBody>
      </p:sp>
    </p:spTree>
    <p:extLst>
      <p:ext uri="{BB962C8B-B14F-4D97-AF65-F5344CB8AC3E}">
        <p14:creationId xmlns:p14="http://schemas.microsoft.com/office/powerpoint/2010/main" val="3536022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2BC1C8E3-0202-437D-A365-33AD17036DFF}"/>
              </a:ext>
            </a:extLst>
          </p:cNvPr>
          <p:cNvSpPr txBox="1">
            <a:spLocks noChangeArrowheads="1"/>
          </p:cNvSpPr>
          <p:nvPr/>
        </p:nvSpPr>
        <p:spPr bwMode="auto">
          <a:xfrm>
            <a:off x="1600200" y="2819400"/>
            <a:ext cx="6096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a:latin typeface="+mn-lt"/>
              </a:rPr>
              <a:t>str1 BYTE “Assembly language is easy!”,0</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edx,OFFSET</a:t>
            </a:r>
            <a:r>
              <a:rPr lang="en-US" altLang="en-US" sz="1800" dirty="0">
                <a:latin typeface="+mn-lt"/>
              </a:rPr>
              <a:t> str1</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WriteString</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endParaRPr lang="en-US" altLang="en-US" sz="1800" dirty="0">
              <a:latin typeface="+mn-lt"/>
            </a:endParaRPr>
          </a:p>
        </p:txBody>
      </p:sp>
      <p:sp>
        <p:nvSpPr>
          <p:cNvPr id="3" name="Content Placeholder 2"/>
          <p:cNvSpPr>
            <a:spLocks noGrp="1"/>
          </p:cNvSpPr>
          <p:nvPr>
            <p:ph idx="1"/>
          </p:nvPr>
        </p:nvSpPr>
        <p:spPr/>
        <p:txBody>
          <a:bodyPr/>
          <a:lstStyle/>
          <a:p>
            <a:pPr marL="0" indent="0">
              <a:buNone/>
            </a:pPr>
            <a:r>
              <a:rPr lang="en-US" altLang="en-US" dirty="0"/>
              <a:t>Display a null-terminated string and move the cursor to the beginning of the next screen line.</a:t>
            </a:r>
            <a:endParaRPr lang="en-US" altLang="en-US" dirty="0">
              <a:solidFill>
                <a:schemeClr val="tx2"/>
              </a:solidFill>
            </a:endParaRPr>
          </a:p>
          <a:p>
            <a:endParaRPr lang="en-AU" dirty="0"/>
          </a:p>
        </p:txBody>
      </p:sp>
      <p:sp>
        <p:nvSpPr>
          <p:cNvPr id="2" name="Title 1"/>
          <p:cNvSpPr>
            <a:spLocks noGrp="1"/>
          </p:cNvSpPr>
          <p:nvPr>
            <p:ph type="title"/>
          </p:nvPr>
        </p:nvSpPr>
        <p:spPr/>
        <p:txBody>
          <a:bodyPr/>
          <a:lstStyle/>
          <a:p>
            <a:r>
              <a:rPr lang="en-US" altLang="en-US" dirty="0"/>
              <a:t>Example 2</a:t>
            </a:r>
            <a:endParaRPr lang="en-AU" dirty="0"/>
          </a:p>
        </p:txBody>
      </p:sp>
    </p:spTree>
    <p:extLst>
      <p:ext uri="{BB962C8B-B14F-4D97-AF65-F5344CB8AC3E}">
        <p14:creationId xmlns:p14="http://schemas.microsoft.com/office/powerpoint/2010/main" val="3693389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7">
            <a:extLst>
              <a:ext uri="{FF2B5EF4-FFF2-40B4-BE49-F238E27FC236}">
                <a16:creationId xmlns:a16="http://schemas.microsoft.com/office/drawing/2014/main" id="{F0E45D59-90A1-4D9B-8301-BD50AFBF7E19}"/>
              </a:ext>
            </a:extLst>
          </p:cNvPr>
          <p:cNvSpPr txBox="1">
            <a:spLocks noChangeArrowheads="1"/>
          </p:cNvSpPr>
          <p:nvPr/>
        </p:nvSpPr>
        <p:spPr bwMode="auto">
          <a:xfrm>
            <a:off x="1028700" y="3200400"/>
            <a:ext cx="7086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a:latin typeface="+mn-lt"/>
              </a:rPr>
              <a:t>str1 BYTE “Assembly language is easy!</a:t>
            </a:r>
            <a:r>
              <a:rPr lang="en-US" altLang="en-US" sz="1800" dirty="0"/>
              <a:t>”</a:t>
            </a:r>
            <a:r>
              <a:rPr lang="en-US" altLang="en-US" sz="1800" dirty="0">
                <a:latin typeface="+mn-lt"/>
              </a:rPr>
              <a:t>,0Dh,0Ah,0</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edx,OFFSET</a:t>
            </a:r>
            <a:r>
              <a:rPr lang="en-US" altLang="en-US" sz="1800" dirty="0">
                <a:latin typeface="+mn-lt"/>
              </a:rPr>
              <a:t> str1</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WriteString</a:t>
            </a:r>
            <a:endParaRPr lang="en-US" altLang="en-US" sz="1800" dirty="0">
              <a:latin typeface="+mn-lt"/>
            </a:endParaRPr>
          </a:p>
        </p:txBody>
      </p:sp>
      <p:sp>
        <p:nvSpPr>
          <p:cNvPr id="3" name="Content Placeholder 2"/>
          <p:cNvSpPr>
            <a:spLocks noGrp="1"/>
          </p:cNvSpPr>
          <p:nvPr>
            <p:ph idx="1"/>
          </p:nvPr>
        </p:nvSpPr>
        <p:spPr/>
        <p:txBody>
          <a:bodyPr/>
          <a:lstStyle/>
          <a:p>
            <a:pPr marL="0" indent="0">
              <a:buNone/>
            </a:pPr>
            <a:r>
              <a:rPr lang="en-US" altLang="en-US" dirty="0"/>
              <a:t>Display a null-terminated string and move the cursor to the beginning of the next screen line (use embedded CR/LF)</a:t>
            </a:r>
            <a:endParaRPr lang="en-US" altLang="en-US" dirty="0">
              <a:solidFill>
                <a:schemeClr val="tx2"/>
              </a:solidFill>
            </a:endParaRPr>
          </a:p>
          <a:p>
            <a:pPr marL="0" indent="0">
              <a:buNone/>
            </a:pPr>
            <a:endParaRPr lang="en-AU" dirty="0"/>
          </a:p>
        </p:txBody>
      </p:sp>
      <p:sp>
        <p:nvSpPr>
          <p:cNvPr id="2" name="Title 1"/>
          <p:cNvSpPr>
            <a:spLocks noGrp="1"/>
          </p:cNvSpPr>
          <p:nvPr>
            <p:ph type="title"/>
          </p:nvPr>
        </p:nvSpPr>
        <p:spPr/>
        <p:txBody>
          <a:bodyPr/>
          <a:lstStyle/>
          <a:p>
            <a:r>
              <a:rPr lang="en-US" altLang="en-US" dirty="0"/>
              <a:t>Example 2a</a:t>
            </a:r>
            <a:endParaRPr lang="en-AU" dirty="0"/>
          </a:p>
        </p:txBody>
      </p:sp>
    </p:spTree>
    <p:extLst>
      <p:ext uri="{BB962C8B-B14F-4D97-AF65-F5344CB8AC3E}">
        <p14:creationId xmlns:p14="http://schemas.microsoft.com/office/powerpoint/2010/main" val="1623625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D3F39768-8030-42FD-8D22-C0EBBE718DA6}"/>
              </a:ext>
            </a:extLst>
          </p:cNvPr>
          <p:cNvSpPr txBox="1">
            <a:spLocks noChangeArrowheads="1"/>
          </p:cNvSpPr>
          <p:nvPr/>
        </p:nvSpPr>
        <p:spPr bwMode="auto">
          <a:xfrm>
            <a:off x="1447800" y="5410200"/>
            <a:ext cx="4343400" cy="838200"/>
          </a:xfrm>
          <a:prstGeom prst="rect">
            <a:avLst/>
          </a:prstGeom>
          <a:solidFill>
            <a:srgbClr val="007FA3"/>
          </a:solidFill>
          <a:ln w="9525">
            <a:solidFill>
              <a:srgbClr val="007FA3"/>
            </a:solidFill>
            <a:miter lim="800000"/>
            <a:headEnd/>
            <a:tailEnd/>
          </a:ln>
          <a:effectLs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600" b="1" dirty="0">
                <a:latin typeface="+mn-lt"/>
              </a:rPr>
              <a:t>0000 0000 0000 0000 0000 0000 0010 0011</a:t>
            </a:r>
          </a:p>
          <a:p>
            <a:pPr eaLnBrk="1" hangingPunct="1">
              <a:lnSpc>
                <a:spcPct val="50000"/>
              </a:lnSpc>
              <a:spcBef>
                <a:spcPct val="50000"/>
              </a:spcBef>
              <a:buClrTx/>
              <a:buFontTx/>
              <a:buNone/>
            </a:pPr>
            <a:r>
              <a:rPr lang="en-US" altLang="en-US" sz="1600" b="1" dirty="0">
                <a:latin typeface="+mn-lt"/>
              </a:rPr>
              <a:t>35</a:t>
            </a:r>
          </a:p>
          <a:p>
            <a:pPr eaLnBrk="1" hangingPunct="1">
              <a:lnSpc>
                <a:spcPct val="50000"/>
              </a:lnSpc>
              <a:spcBef>
                <a:spcPct val="50000"/>
              </a:spcBef>
              <a:buClrTx/>
              <a:buFontTx/>
              <a:buNone/>
            </a:pPr>
            <a:r>
              <a:rPr lang="en-US" altLang="en-US" sz="1600" b="1" dirty="0">
                <a:latin typeface="+mn-lt"/>
              </a:rPr>
              <a:t>23</a:t>
            </a:r>
          </a:p>
        </p:txBody>
      </p:sp>
      <p:sp>
        <p:nvSpPr>
          <p:cNvPr id="4" name="Text Box 3">
            <a:extLst>
              <a:ext uri="{FF2B5EF4-FFF2-40B4-BE49-F238E27FC236}">
                <a16:creationId xmlns:a16="http://schemas.microsoft.com/office/drawing/2014/main" id="{06C40BF2-6D8B-4BB5-B426-A3FDDEFCF45D}"/>
              </a:ext>
            </a:extLst>
          </p:cNvPr>
          <p:cNvSpPr txBox="1">
            <a:spLocks noChangeArrowheads="1"/>
          </p:cNvSpPr>
          <p:nvPr/>
        </p:nvSpPr>
        <p:spPr bwMode="auto">
          <a:xfrm>
            <a:off x="990600" y="2438400"/>
            <a:ext cx="7010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IntVal</a:t>
            </a:r>
            <a:r>
              <a:rPr lang="en-US" altLang="en-US" sz="1800" dirty="0">
                <a:latin typeface="+mn-lt"/>
              </a:rPr>
              <a:t> = 35	</a:t>
            </a: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eax,IntVal</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WriteBin</a:t>
            </a:r>
            <a:r>
              <a:rPr lang="en-US" altLang="en-US" sz="1800" dirty="0">
                <a:latin typeface="+mn-lt"/>
              </a:rPr>
              <a:t>	; display binary</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WriteDec</a:t>
            </a:r>
            <a:r>
              <a:rPr lang="en-US" altLang="en-US" sz="1800" dirty="0">
                <a:latin typeface="+mn-lt"/>
              </a:rPr>
              <a:t>	; display decimal</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WriteHex</a:t>
            </a:r>
            <a:r>
              <a:rPr lang="en-US" altLang="en-US" sz="1800" dirty="0">
                <a:latin typeface="+mn-lt"/>
              </a:rPr>
              <a:t>	; display hexadecimal</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endParaRPr lang="en-US" altLang="en-US" sz="1800" dirty="0">
              <a:latin typeface="+mn-lt"/>
            </a:endParaRPr>
          </a:p>
        </p:txBody>
      </p:sp>
      <p:sp>
        <p:nvSpPr>
          <p:cNvPr id="3" name="Content Placeholder 2"/>
          <p:cNvSpPr>
            <a:spLocks noGrp="1"/>
          </p:cNvSpPr>
          <p:nvPr>
            <p:ph idx="1"/>
          </p:nvPr>
        </p:nvSpPr>
        <p:spPr/>
        <p:txBody>
          <a:bodyPr/>
          <a:lstStyle/>
          <a:p>
            <a:r>
              <a:rPr lang="en-US" altLang="en-US" dirty="0"/>
              <a:t>Display an unsigned integer in binary, decimal, and hexadecimal, each on a separate line.</a:t>
            </a:r>
          </a:p>
          <a:p>
            <a:endParaRPr lang="en-US" dirty="0"/>
          </a:p>
          <a:p>
            <a:endParaRPr lang="en-US" dirty="0"/>
          </a:p>
          <a:p>
            <a:endParaRPr lang="en-US" dirty="0"/>
          </a:p>
          <a:p>
            <a:endParaRPr lang="en-US" altLang="en-US" dirty="0">
              <a:solidFill>
                <a:schemeClr val="tx2"/>
              </a:solidFill>
            </a:endParaRPr>
          </a:p>
          <a:p>
            <a:pPr>
              <a:spcBef>
                <a:spcPts val="600"/>
              </a:spcBef>
            </a:pPr>
            <a:r>
              <a:rPr lang="en-US" altLang="en-US" sz="2400" dirty="0">
                <a:solidFill>
                  <a:srgbClr val="007FA3"/>
                </a:solidFill>
              </a:rPr>
              <a:t>Sample output:</a:t>
            </a:r>
            <a:endParaRPr lang="en-AU" sz="2400" dirty="0">
              <a:solidFill>
                <a:srgbClr val="007FA3"/>
              </a:solidFill>
            </a:endParaRPr>
          </a:p>
        </p:txBody>
      </p:sp>
      <p:sp>
        <p:nvSpPr>
          <p:cNvPr id="2" name="Title 1"/>
          <p:cNvSpPr>
            <a:spLocks noGrp="1"/>
          </p:cNvSpPr>
          <p:nvPr>
            <p:ph type="title"/>
          </p:nvPr>
        </p:nvSpPr>
        <p:spPr/>
        <p:txBody>
          <a:bodyPr/>
          <a:lstStyle/>
          <a:p>
            <a:r>
              <a:rPr lang="en-US" altLang="en-US" dirty="0"/>
              <a:t>Example 3</a:t>
            </a:r>
            <a:endParaRPr lang="en-AU" dirty="0"/>
          </a:p>
        </p:txBody>
      </p:sp>
    </p:spTree>
    <p:extLst>
      <p:ext uri="{BB962C8B-B14F-4D97-AF65-F5344CB8AC3E}">
        <p14:creationId xmlns:p14="http://schemas.microsoft.com/office/powerpoint/2010/main" val="3900114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5322649"/>
            <a:ext cx="6477000" cy="430887"/>
          </a:xfrm>
          <a:prstGeom prst="rect">
            <a:avLst/>
          </a:prstGeom>
        </p:spPr>
        <p:txBody>
          <a:bodyPr wrap="square">
            <a:spAutoFit/>
          </a:bodyPr>
          <a:lstStyle/>
          <a:p>
            <a:r>
              <a:rPr lang="en-US" altLang="en-US" sz="2200" dirty="0"/>
              <a:t>A null byte is automatically appended to the string.</a:t>
            </a:r>
            <a:endParaRPr lang="en-AU" sz="2200" dirty="0"/>
          </a:p>
        </p:txBody>
      </p:sp>
      <p:sp>
        <p:nvSpPr>
          <p:cNvPr id="4" name="Text Box 1027">
            <a:extLst>
              <a:ext uri="{FF2B5EF4-FFF2-40B4-BE49-F238E27FC236}">
                <a16:creationId xmlns:a16="http://schemas.microsoft.com/office/drawing/2014/main" id="{1990A523-7961-4980-9158-48831AF530C7}"/>
              </a:ext>
            </a:extLst>
          </p:cNvPr>
          <p:cNvSpPr txBox="1">
            <a:spLocks noChangeArrowheads="1"/>
          </p:cNvSpPr>
          <p:nvPr/>
        </p:nvSpPr>
        <p:spPr bwMode="auto">
          <a:xfrm>
            <a:off x="1600200" y="3048000"/>
            <a:ext cx="5562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5029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5029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5029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5029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50292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err="1">
                <a:latin typeface="+mn-lt"/>
              </a:rPr>
              <a:t>fileName</a:t>
            </a:r>
            <a:r>
              <a:rPr lang="en-US" altLang="en-US" sz="1800" dirty="0">
                <a:latin typeface="+mn-lt"/>
              </a:rPr>
              <a:t> BYTE 80 DUP(0)</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edx,OFFSET</a:t>
            </a:r>
            <a:r>
              <a:rPr lang="en-US" altLang="en-US" sz="1800" dirty="0">
                <a:latin typeface="+mn-lt"/>
              </a:rPr>
              <a:t> </a:t>
            </a:r>
            <a:r>
              <a:rPr lang="en-US" altLang="en-US" sz="1800" dirty="0" err="1">
                <a:latin typeface="+mn-lt"/>
              </a:rPr>
              <a:t>fileName</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ecx,SIZEOF</a:t>
            </a:r>
            <a:r>
              <a:rPr lang="en-US" altLang="en-US" sz="1800" dirty="0">
                <a:latin typeface="+mn-lt"/>
              </a:rPr>
              <a:t> </a:t>
            </a:r>
            <a:r>
              <a:rPr lang="en-US" altLang="en-US" sz="1800" dirty="0" err="1">
                <a:latin typeface="+mn-lt"/>
              </a:rPr>
              <a:t>fileName</a:t>
            </a:r>
            <a:r>
              <a:rPr lang="en-US" altLang="en-US" sz="1800" dirty="0">
                <a:latin typeface="+mn-lt"/>
              </a:rPr>
              <a:t> – 1</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ReadString</a:t>
            </a:r>
            <a:endParaRPr lang="en-US" altLang="en-US" sz="1800" dirty="0">
              <a:latin typeface="+mn-lt"/>
            </a:endParaRPr>
          </a:p>
        </p:txBody>
      </p:sp>
      <p:sp>
        <p:nvSpPr>
          <p:cNvPr id="3" name="Content Placeholder 2"/>
          <p:cNvSpPr>
            <a:spLocks noGrp="1"/>
          </p:cNvSpPr>
          <p:nvPr>
            <p:ph idx="1"/>
          </p:nvPr>
        </p:nvSpPr>
        <p:spPr/>
        <p:txBody>
          <a:bodyPr/>
          <a:lstStyle/>
          <a:p>
            <a:pPr marL="0" indent="0">
              <a:buNone/>
            </a:pPr>
            <a:r>
              <a:rPr lang="en-US" altLang="en-US" dirty="0"/>
              <a:t>Input a string from the user. EDX points to the string and ECX specifies the maximum number of characters the user is permitted to enter.</a:t>
            </a:r>
            <a:endParaRPr lang="en-AU" dirty="0"/>
          </a:p>
        </p:txBody>
      </p:sp>
      <p:sp>
        <p:nvSpPr>
          <p:cNvPr id="2" name="Title 1"/>
          <p:cNvSpPr>
            <a:spLocks noGrp="1"/>
          </p:cNvSpPr>
          <p:nvPr>
            <p:ph type="title"/>
          </p:nvPr>
        </p:nvSpPr>
        <p:spPr/>
        <p:txBody>
          <a:bodyPr/>
          <a:lstStyle/>
          <a:p>
            <a:r>
              <a:rPr lang="en-US" altLang="en-US" dirty="0"/>
              <a:t>Example 4</a:t>
            </a:r>
            <a:endParaRPr lang="en-AU" dirty="0"/>
          </a:p>
        </p:txBody>
      </p:sp>
    </p:spTree>
    <p:extLst>
      <p:ext uri="{BB962C8B-B14F-4D97-AF65-F5344CB8AC3E}">
        <p14:creationId xmlns:p14="http://schemas.microsoft.com/office/powerpoint/2010/main" val="2052492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D471AFE4-8A9B-47CD-B874-FBCF628D57E9}"/>
              </a:ext>
            </a:extLst>
          </p:cNvPr>
          <p:cNvSpPr txBox="1">
            <a:spLocks noChangeArrowheads="1"/>
          </p:cNvSpPr>
          <p:nvPr/>
        </p:nvSpPr>
        <p:spPr bwMode="auto">
          <a:xfrm>
            <a:off x="838200" y="3124200"/>
            <a:ext cx="7467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ecx,10	; loop counter</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L1:	</a:t>
            </a:r>
            <a:r>
              <a:rPr lang="en-US" altLang="en-US" sz="1800" dirty="0" err="1">
                <a:latin typeface="+mn-lt"/>
              </a:rPr>
              <a:t>mov</a:t>
            </a:r>
            <a:r>
              <a:rPr lang="en-US" altLang="en-US" sz="1800" dirty="0">
                <a:latin typeface="+mn-lt"/>
              </a:rPr>
              <a:t>  eax,100	; ceiling value</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RandomRange</a:t>
            </a:r>
            <a:r>
              <a:rPr lang="en-US" altLang="en-US" sz="1800" dirty="0">
                <a:latin typeface="+mn-lt"/>
              </a:rPr>
              <a:t>	; generate random </a:t>
            </a:r>
            <a:r>
              <a:rPr lang="en-US" altLang="en-US" sz="1800" dirty="0" err="1">
                <a:latin typeface="+mn-lt"/>
              </a:rPr>
              <a:t>int</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WriteInt</a:t>
            </a:r>
            <a:r>
              <a:rPr lang="en-US" altLang="en-US" sz="1800" dirty="0">
                <a:latin typeface="+mn-lt"/>
              </a:rPr>
              <a:t>	; display signed </a:t>
            </a:r>
            <a:r>
              <a:rPr lang="en-US" altLang="en-US" sz="1800" dirty="0" err="1">
                <a:latin typeface="+mn-lt"/>
              </a:rPr>
              <a:t>int</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r>
              <a:rPr lang="en-US" altLang="en-US" sz="1800" dirty="0">
                <a:latin typeface="+mn-lt"/>
              </a:rPr>
              <a:t>	; </a:t>
            </a:r>
            <a:r>
              <a:rPr lang="en-US" altLang="en-US" sz="1800" dirty="0" err="1">
                <a:latin typeface="+mn-lt"/>
              </a:rPr>
              <a:t>goto</a:t>
            </a:r>
            <a:r>
              <a:rPr lang="en-US" altLang="en-US" sz="1800" dirty="0">
                <a:latin typeface="+mn-lt"/>
              </a:rPr>
              <a:t> next display line</a:t>
            </a:r>
          </a:p>
          <a:p>
            <a:pPr eaLnBrk="1" hangingPunct="1">
              <a:lnSpc>
                <a:spcPct val="50000"/>
              </a:lnSpc>
              <a:spcBef>
                <a:spcPct val="50000"/>
              </a:spcBef>
              <a:buClrTx/>
              <a:buFontTx/>
              <a:buNone/>
            </a:pPr>
            <a:r>
              <a:rPr lang="en-US" altLang="en-US" sz="1800" dirty="0">
                <a:latin typeface="+mn-lt"/>
              </a:rPr>
              <a:t>	loop L1	; repeat loop</a:t>
            </a:r>
          </a:p>
        </p:txBody>
      </p:sp>
      <p:sp>
        <p:nvSpPr>
          <p:cNvPr id="3" name="Content Placeholder 2"/>
          <p:cNvSpPr>
            <a:spLocks noGrp="1"/>
          </p:cNvSpPr>
          <p:nvPr>
            <p:ph idx="1"/>
          </p:nvPr>
        </p:nvSpPr>
        <p:spPr>
          <a:xfrm>
            <a:off x="457200" y="1600201"/>
            <a:ext cx="8229600" cy="1371600"/>
          </a:xfrm>
        </p:spPr>
        <p:txBody>
          <a:bodyPr/>
          <a:lstStyle/>
          <a:p>
            <a:pPr marL="0" indent="0">
              <a:buNone/>
            </a:pPr>
            <a:r>
              <a:rPr lang="en-US" altLang="en-US" dirty="0"/>
              <a:t>Generate and display ten pseudorandom signed integers in the range 0 – 99. Pass each integer to </a:t>
            </a:r>
            <a:r>
              <a:rPr lang="en-US" altLang="en-US" dirty="0" err="1"/>
              <a:t>WriteInt</a:t>
            </a:r>
            <a:r>
              <a:rPr lang="en-US" altLang="en-US" dirty="0"/>
              <a:t> in EAX and display it on a separate line.</a:t>
            </a:r>
            <a:endParaRPr lang="en-AU" dirty="0"/>
          </a:p>
        </p:txBody>
      </p:sp>
      <p:sp>
        <p:nvSpPr>
          <p:cNvPr id="2" name="Title 1"/>
          <p:cNvSpPr>
            <a:spLocks noGrp="1"/>
          </p:cNvSpPr>
          <p:nvPr>
            <p:ph type="title"/>
          </p:nvPr>
        </p:nvSpPr>
        <p:spPr/>
        <p:txBody>
          <a:bodyPr/>
          <a:lstStyle/>
          <a:p>
            <a:r>
              <a:rPr lang="en-US" altLang="en-US" dirty="0"/>
              <a:t>Example 5</a:t>
            </a:r>
            <a:endParaRPr lang="en-AU" dirty="0"/>
          </a:p>
        </p:txBody>
      </p:sp>
    </p:spTree>
    <p:extLst>
      <p:ext uri="{BB962C8B-B14F-4D97-AF65-F5344CB8AC3E}">
        <p14:creationId xmlns:p14="http://schemas.microsoft.com/office/powerpoint/2010/main" val="3502513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5357306"/>
            <a:ext cx="6781800" cy="677108"/>
          </a:xfrm>
          <a:prstGeom prst="rect">
            <a:avLst/>
          </a:prstGeom>
        </p:spPr>
        <p:txBody>
          <a:bodyPr wrap="square">
            <a:spAutoFit/>
          </a:bodyPr>
          <a:lstStyle/>
          <a:p>
            <a:pPr>
              <a:spcBef>
                <a:spcPct val="50000"/>
              </a:spcBef>
            </a:pPr>
            <a:r>
              <a:rPr lang="en-US" altLang="en-US" sz="1900" dirty="0"/>
              <a:t>The background color is multiplied by 16 before being added to the foreground color.</a:t>
            </a:r>
          </a:p>
        </p:txBody>
      </p:sp>
      <p:sp>
        <p:nvSpPr>
          <p:cNvPr id="5" name="Text Box 3">
            <a:extLst>
              <a:ext uri="{FF2B5EF4-FFF2-40B4-BE49-F238E27FC236}">
                <a16:creationId xmlns:a16="http://schemas.microsoft.com/office/drawing/2014/main" id="{8907BC65-21A2-4735-A8DF-A31056A6B44D}"/>
              </a:ext>
            </a:extLst>
          </p:cNvPr>
          <p:cNvSpPr txBox="1">
            <a:spLocks noChangeArrowheads="1"/>
          </p:cNvSpPr>
          <p:nvPr/>
        </p:nvSpPr>
        <p:spPr bwMode="auto">
          <a:xfrm>
            <a:off x="1447800" y="2491581"/>
            <a:ext cx="6248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a:latin typeface="+mn-lt"/>
              </a:rPr>
              <a:t>str1 BYTE "Color output is easy!",0</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eax,yellow</a:t>
            </a:r>
            <a:r>
              <a:rPr lang="en-US" altLang="en-US" sz="1800" dirty="0">
                <a:latin typeface="+mn-lt"/>
              </a:rPr>
              <a:t> + (blue * 16)</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SetTextColor</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a:t>
            </a:r>
            <a:r>
              <a:rPr lang="en-US" altLang="en-US" sz="1800" dirty="0" err="1">
                <a:latin typeface="+mn-lt"/>
              </a:rPr>
              <a:t>mov</a:t>
            </a:r>
            <a:r>
              <a:rPr lang="en-US" altLang="en-US" sz="1800" dirty="0">
                <a:latin typeface="+mn-lt"/>
              </a:rPr>
              <a:t>  </a:t>
            </a:r>
            <a:r>
              <a:rPr lang="en-US" altLang="en-US" sz="1800" dirty="0" err="1">
                <a:latin typeface="+mn-lt"/>
              </a:rPr>
              <a:t>edx,OFFSET</a:t>
            </a:r>
            <a:r>
              <a:rPr lang="en-US" altLang="en-US" sz="1800" dirty="0">
                <a:latin typeface="+mn-lt"/>
              </a:rPr>
              <a:t> str1</a:t>
            </a: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WriteString</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	call </a:t>
            </a:r>
            <a:r>
              <a:rPr lang="en-US" altLang="en-US" sz="1800" dirty="0" err="1">
                <a:latin typeface="+mn-lt"/>
              </a:rPr>
              <a:t>Crlf</a:t>
            </a:r>
            <a:endParaRPr lang="en-US" altLang="en-US" sz="1800" dirty="0">
              <a:latin typeface="+mn-lt"/>
            </a:endParaRPr>
          </a:p>
        </p:txBody>
      </p:sp>
      <p:sp>
        <p:nvSpPr>
          <p:cNvPr id="3" name="Content Placeholder 2"/>
          <p:cNvSpPr>
            <a:spLocks noGrp="1"/>
          </p:cNvSpPr>
          <p:nvPr>
            <p:ph idx="1"/>
          </p:nvPr>
        </p:nvSpPr>
        <p:spPr>
          <a:xfrm>
            <a:off x="457200" y="1600200"/>
            <a:ext cx="8229600" cy="891381"/>
          </a:xfrm>
        </p:spPr>
        <p:txBody>
          <a:bodyPr/>
          <a:lstStyle/>
          <a:p>
            <a:pPr marL="0" indent="0">
              <a:buNone/>
            </a:pPr>
            <a:r>
              <a:rPr lang="en-US" altLang="en-US" dirty="0"/>
              <a:t>Display a null-terminated string with yellow characters on a blue background.</a:t>
            </a:r>
            <a:endParaRPr lang="en-AU" dirty="0"/>
          </a:p>
        </p:txBody>
      </p:sp>
      <p:sp>
        <p:nvSpPr>
          <p:cNvPr id="2" name="Title 1"/>
          <p:cNvSpPr>
            <a:spLocks noGrp="1"/>
          </p:cNvSpPr>
          <p:nvPr>
            <p:ph type="title"/>
          </p:nvPr>
        </p:nvSpPr>
        <p:spPr/>
        <p:txBody>
          <a:bodyPr/>
          <a:lstStyle/>
          <a:p>
            <a:r>
              <a:rPr lang="en-US" altLang="en-US" dirty="0"/>
              <a:t>Example 6</a:t>
            </a:r>
            <a:endParaRPr lang="en-AU" dirty="0"/>
          </a:p>
        </p:txBody>
      </p:sp>
    </p:spTree>
    <p:extLst>
      <p:ext uri="{BB962C8B-B14F-4D97-AF65-F5344CB8AC3E}">
        <p14:creationId xmlns:p14="http://schemas.microsoft.com/office/powerpoint/2010/main" val="3223171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Operations</a:t>
            </a:r>
          </a:p>
          <a:p>
            <a:r>
              <a:rPr lang="en-US" dirty="0"/>
              <a:t>Defining and Using Procedures</a:t>
            </a:r>
          </a:p>
          <a:p>
            <a:r>
              <a:rPr lang="en-US" dirty="0"/>
              <a:t>Linking to an External Library</a:t>
            </a:r>
          </a:p>
          <a:p>
            <a:r>
              <a:rPr lang="en-US" dirty="0"/>
              <a:t>The Irvine32 Library</a:t>
            </a:r>
          </a:p>
          <a:p>
            <a:r>
              <a:rPr lang="en-US" b="1" dirty="0">
                <a:solidFill>
                  <a:srgbClr val="007FA3"/>
                </a:solidFill>
              </a:rPr>
              <a:t>64-Bit Assembly Programming</a:t>
            </a:r>
            <a:endParaRPr lang="en-AU" b="1" dirty="0">
              <a:solidFill>
                <a:srgbClr val="007FA3"/>
              </a:solidFill>
            </a:endParaRPr>
          </a:p>
        </p:txBody>
      </p:sp>
      <p:sp>
        <p:nvSpPr>
          <p:cNvPr id="2" name="Title 1"/>
          <p:cNvSpPr>
            <a:spLocks noGrp="1"/>
          </p:cNvSpPr>
          <p:nvPr>
            <p:ph type="title"/>
          </p:nvPr>
        </p:nvSpPr>
        <p:spPr/>
        <p:txBody>
          <a:bodyPr/>
          <a:lstStyle/>
          <a:p>
            <a:r>
              <a:rPr lang="en-US" altLang="en-US" dirty="0"/>
              <a:t>What’s Next</a:t>
            </a:r>
            <a:r>
              <a:rPr lang="en-US" altLang="en-US" sz="2000" b="0" dirty="0"/>
              <a:t> (3 of 3)</a:t>
            </a:r>
            <a:endParaRPr lang="en-AU" sz="2000" dirty="0"/>
          </a:p>
        </p:txBody>
      </p:sp>
    </p:spTree>
    <p:extLst>
      <p:ext uri="{BB962C8B-B14F-4D97-AF65-F5344CB8AC3E}">
        <p14:creationId xmlns:p14="http://schemas.microsoft.com/office/powerpoint/2010/main" val="3921610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Irvine64 Library</a:t>
            </a:r>
          </a:p>
          <a:p>
            <a:r>
              <a:rPr lang="en-US" dirty="0"/>
              <a:t>Calling 64-Bit Subroutines</a:t>
            </a:r>
          </a:p>
          <a:p>
            <a:r>
              <a:rPr lang="en-US" dirty="0"/>
              <a:t>The x64 Calling Convention</a:t>
            </a:r>
            <a:endParaRPr lang="en-AU" dirty="0"/>
          </a:p>
        </p:txBody>
      </p:sp>
      <p:sp>
        <p:nvSpPr>
          <p:cNvPr id="2" name="Title 1"/>
          <p:cNvSpPr>
            <a:spLocks noGrp="1"/>
          </p:cNvSpPr>
          <p:nvPr>
            <p:ph type="title"/>
          </p:nvPr>
        </p:nvSpPr>
        <p:spPr/>
        <p:txBody>
          <a:bodyPr/>
          <a:lstStyle/>
          <a:p>
            <a:r>
              <a:rPr lang="en-US" dirty="0"/>
              <a:t>64-Bit Assembly Programming</a:t>
            </a:r>
            <a:endParaRPr lang="en-AU" dirty="0"/>
          </a:p>
        </p:txBody>
      </p:sp>
    </p:spTree>
    <p:extLst>
      <p:ext uri="{BB962C8B-B14F-4D97-AF65-F5344CB8AC3E}">
        <p14:creationId xmlns:p14="http://schemas.microsoft.com/office/powerpoint/2010/main" val="2405907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Crlf</a:t>
            </a:r>
            <a:r>
              <a:rPr lang="en-US" dirty="0"/>
              <a:t>: Writes an end-of-line sequence to the console.</a:t>
            </a:r>
          </a:p>
          <a:p>
            <a:pPr>
              <a:spcBef>
                <a:spcPts val="1200"/>
              </a:spcBef>
            </a:pPr>
            <a:r>
              <a:rPr lang="en-US" dirty="0"/>
              <a:t>Random64: Generates a 64-bit pseudorandom integer. </a:t>
            </a:r>
          </a:p>
          <a:p>
            <a:pPr>
              <a:spcBef>
                <a:spcPts val="1200"/>
              </a:spcBef>
            </a:pPr>
            <a:r>
              <a:rPr lang="en-US" dirty="0"/>
              <a:t>Randomize: Seeds the random number generator with a unique value.</a:t>
            </a:r>
          </a:p>
          <a:p>
            <a:pPr>
              <a:spcBef>
                <a:spcPts val="1200"/>
              </a:spcBef>
            </a:pPr>
            <a:r>
              <a:rPr lang="en-US" dirty="0"/>
              <a:t>ReadInt64: Reads a 64-bit signed integer from the keyboard.</a:t>
            </a:r>
          </a:p>
          <a:p>
            <a:pPr>
              <a:spcBef>
                <a:spcPts val="1200"/>
              </a:spcBef>
            </a:pPr>
            <a:r>
              <a:rPr lang="en-US" dirty="0" err="1"/>
              <a:t>ReadString</a:t>
            </a:r>
            <a:r>
              <a:rPr lang="en-US" dirty="0"/>
              <a:t>: Reads a string from the keyboard. </a:t>
            </a:r>
            <a:endParaRPr lang="en-AU" dirty="0"/>
          </a:p>
        </p:txBody>
      </p:sp>
      <p:sp>
        <p:nvSpPr>
          <p:cNvPr id="2" name="Title 1"/>
          <p:cNvSpPr>
            <a:spLocks noGrp="1"/>
          </p:cNvSpPr>
          <p:nvPr>
            <p:ph type="title"/>
          </p:nvPr>
        </p:nvSpPr>
        <p:spPr/>
        <p:txBody>
          <a:bodyPr/>
          <a:lstStyle/>
          <a:p>
            <a:r>
              <a:rPr lang="en-US" dirty="0"/>
              <a:t>The Irvine64 Library</a:t>
            </a:r>
            <a:r>
              <a:rPr lang="en-US" sz="2000" b="0" dirty="0"/>
              <a:t> (1 of 3)</a:t>
            </a:r>
            <a:endParaRPr lang="en-AU" sz="2000" b="0" dirty="0"/>
          </a:p>
        </p:txBody>
      </p:sp>
    </p:spTree>
    <p:extLst>
      <p:ext uri="{BB962C8B-B14F-4D97-AF65-F5344CB8AC3E}">
        <p14:creationId xmlns:p14="http://schemas.microsoft.com/office/powerpoint/2010/main" val="80730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Str_compare</a:t>
            </a:r>
            <a:r>
              <a:rPr lang="en-US" dirty="0"/>
              <a:t>: Compares two strings in the same way as the CMP instruction.</a:t>
            </a:r>
          </a:p>
          <a:p>
            <a:pPr>
              <a:spcBef>
                <a:spcPts val="1200"/>
              </a:spcBef>
            </a:pPr>
            <a:r>
              <a:rPr lang="en-US" dirty="0" err="1"/>
              <a:t>Str_copy</a:t>
            </a:r>
            <a:r>
              <a:rPr lang="en-US" dirty="0"/>
              <a:t>: Copies a source string to a target location. </a:t>
            </a:r>
          </a:p>
          <a:p>
            <a:pPr>
              <a:spcBef>
                <a:spcPts val="1200"/>
              </a:spcBef>
            </a:pPr>
            <a:r>
              <a:rPr lang="en-US" dirty="0" err="1"/>
              <a:t>Str_length</a:t>
            </a:r>
            <a:r>
              <a:rPr lang="en-US" dirty="0"/>
              <a:t>: Returns the length of a null-terminated string in RAX.</a:t>
            </a:r>
          </a:p>
          <a:p>
            <a:pPr>
              <a:spcBef>
                <a:spcPts val="1200"/>
              </a:spcBef>
            </a:pPr>
            <a:r>
              <a:rPr lang="en-US" dirty="0"/>
              <a:t>WriteInt64: Displays the contents in the RAX register as a 64-bit signed decimal integer. </a:t>
            </a:r>
            <a:endParaRPr lang="en-AU" dirty="0"/>
          </a:p>
        </p:txBody>
      </p:sp>
      <p:sp>
        <p:nvSpPr>
          <p:cNvPr id="2" name="Title 1"/>
          <p:cNvSpPr>
            <a:spLocks noGrp="1"/>
          </p:cNvSpPr>
          <p:nvPr>
            <p:ph type="title"/>
          </p:nvPr>
        </p:nvSpPr>
        <p:spPr/>
        <p:txBody>
          <a:bodyPr/>
          <a:lstStyle/>
          <a:p>
            <a:r>
              <a:rPr lang="en-US" dirty="0"/>
              <a:t>The Irvine64 Library</a:t>
            </a:r>
            <a:r>
              <a:rPr lang="en-US" sz="2000" b="0" dirty="0"/>
              <a:t> (2 of 3)</a:t>
            </a:r>
            <a:endParaRPr lang="en-AU" sz="2000" dirty="0"/>
          </a:p>
        </p:txBody>
      </p:sp>
    </p:spTree>
    <p:extLst>
      <p:ext uri="{BB962C8B-B14F-4D97-AF65-F5344CB8AC3E}">
        <p14:creationId xmlns:p14="http://schemas.microsoft.com/office/powerpoint/2010/main" val="9092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descr="An illustration of the operations performed when an integer is pushed on a stack.">
            <a:extLst>
              <a:ext uri="{FF2B5EF4-FFF2-40B4-BE49-F238E27FC236}">
                <a16:creationId xmlns:a16="http://schemas.microsoft.com/office/drawing/2014/main" id="{F55B7BCE-3DB9-4C26-A177-65341F7D23F7}"/>
              </a:ext>
            </a:extLst>
          </p:cNvPr>
          <p:cNvGraphicFramePr>
            <a:graphicFrameLocks noChangeAspect="1"/>
          </p:cNvGraphicFramePr>
          <p:nvPr>
            <p:extLst>
              <p:ext uri="{D42A27DB-BD31-4B8C-83A1-F6EECF244321}">
                <p14:modId xmlns:p14="http://schemas.microsoft.com/office/powerpoint/2010/main" val="4199426846"/>
              </p:ext>
            </p:extLst>
          </p:nvPr>
        </p:nvGraphicFramePr>
        <p:xfrm>
          <a:off x="1066800" y="3200400"/>
          <a:ext cx="7239000" cy="2768600"/>
        </p:xfrm>
        <a:graphic>
          <a:graphicData uri="http://schemas.openxmlformats.org/presentationml/2006/ole">
            <mc:AlternateContent xmlns:mc="http://schemas.openxmlformats.org/markup-compatibility/2006">
              <mc:Choice xmlns:v="urn:schemas-microsoft-com:vml" Requires="v">
                <p:oleObj spid="_x0000_s3088" name="VISIO" r:id="rId3" imgW="4451604" imgH="1546860" progId="Visio.Drawing.6">
                  <p:embed/>
                </p:oleObj>
              </mc:Choice>
              <mc:Fallback>
                <p:oleObj name="VISIO" r:id="rId3" imgW="4451604" imgH="15468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556" r="3334"/>
                      <a:stretch>
                        <a:fillRect/>
                      </a:stretch>
                    </p:blipFill>
                    <p:spPr bwMode="auto">
                      <a:xfrm>
                        <a:off x="1066800" y="3200400"/>
                        <a:ext cx="7239000" cy="27686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altLang="en-US" dirty="0"/>
              <a:t>A 32-bit push operation decrements the stack pointer by 4 and copies a value into the location pointed to by the stack pointer.</a:t>
            </a:r>
            <a:endParaRPr lang="en-US" dirty="0"/>
          </a:p>
        </p:txBody>
      </p:sp>
      <p:sp>
        <p:nvSpPr>
          <p:cNvPr id="2" name="Title 1"/>
          <p:cNvSpPr>
            <a:spLocks noGrp="1"/>
          </p:cNvSpPr>
          <p:nvPr>
            <p:ph type="title"/>
          </p:nvPr>
        </p:nvSpPr>
        <p:spPr/>
        <p:txBody>
          <a:bodyPr/>
          <a:lstStyle/>
          <a:p>
            <a:r>
              <a:rPr lang="en-US" altLang="en-US" dirty="0"/>
              <a:t>PUSH Operation</a:t>
            </a:r>
            <a:r>
              <a:rPr lang="en-US" altLang="en-US" sz="2000" dirty="0"/>
              <a:t> </a:t>
            </a:r>
            <a:r>
              <a:rPr lang="en-US" altLang="en-US" sz="2000" b="0" dirty="0"/>
              <a:t>(1 of 2)</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WriteHex64: Displays the contents of the RAX register as a 64-bit hexadecimal integer.</a:t>
            </a:r>
          </a:p>
          <a:p>
            <a:pPr>
              <a:spcBef>
                <a:spcPts val="1200"/>
              </a:spcBef>
            </a:pPr>
            <a:r>
              <a:rPr lang="en-US" dirty="0" err="1"/>
              <a:t>WriteHexB</a:t>
            </a:r>
            <a:r>
              <a:rPr lang="en-US" dirty="0"/>
              <a:t>: Displays the contents of the RAX register as an 8-bit hexadecimal integer.</a:t>
            </a:r>
          </a:p>
          <a:p>
            <a:pPr>
              <a:spcBef>
                <a:spcPts val="1200"/>
              </a:spcBef>
            </a:pPr>
            <a:r>
              <a:rPr lang="en-US" dirty="0" err="1"/>
              <a:t>WriteString</a:t>
            </a:r>
            <a:r>
              <a:rPr lang="en-US" dirty="0"/>
              <a:t>: Displays a null-terminated ASCII string. </a:t>
            </a:r>
            <a:endParaRPr lang="en-AU" dirty="0"/>
          </a:p>
        </p:txBody>
      </p:sp>
      <p:sp>
        <p:nvSpPr>
          <p:cNvPr id="2" name="Title 1"/>
          <p:cNvSpPr>
            <a:spLocks noGrp="1"/>
          </p:cNvSpPr>
          <p:nvPr>
            <p:ph type="title"/>
          </p:nvPr>
        </p:nvSpPr>
        <p:spPr/>
        <p:txBody>
          <a:bodyPr/>
          <a:lstStyle/>
          <a:p>
            <a:r>
              <a:rPr lang="en-US" dirty="0"/>
              <a:t>The Irvine64 Library</a:t>
            </a:r>
            <a:r>
              <a:rPr lang="en-US" sz="2000" b="0" dirty="0"/>
              <a:t> (3 of 3)</a:t>
            </a:r>
            <a:endParaRPr lang="en-AU" sz="2000" dirty="0"/>
          </a:p>
        </p:txBody>
      </p:sp>
    </p:spTree>
    <p:extLst>
      <p:ext uri="{BB962C8B-B14F-4D97-AF65-F5344CB8AC3E}">
        <p14:creationId xmlns:p14="http://schemas.microsoft.com/office/powerpoint/2010/main" val="3904806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Place the first four parameters in registers</a:t>
            </a:r>
          </a:p>
          <a:p>
            <a:pPr>
              <a:defRPr/>
            </a:pPr>
            <a:r>
              <a:rPr lang="en-US" dirty="0"/>
              <a:t>Add PROTO directives at the top of your program</a:t>
            </a:r>
          </a:p>
          <a:p>
            <a:pPr lvl="1">
              <a:defRPr/>
            </a:pPr>
            <a:r>
              <a:rPr lang="en-US" dirty="0"/>
              <a:t>examples:</a:t>
            </a:r>
          </a:p>
          <a:p>
            <a:pPr marL="0" indent="0">
              <a:buFontTx/>
              <a:buNone/>
              <a:defRPr/>
            </a:pPr>
            <a:r>
              <a:rPr lang="en-US" sz="1800" dirty="0" err="1">
                <a:cs typeface="Courier New" panose="02070309020205020404" pitchFamily="49" charset="0"/>
              </a:rPr>
              <a:t>ExitProcess</a:t>
            </a:r>
            <a:r>
              <a:rPr lang="en-US" sz="1800" dirty="0">
                <a:cs typeface="Courier New" panose="02070309020205020404" pitchFamily="49" charset="0"/>
              </a:rPr>
              <a:t> PROTO 	; located in the Windows API</a:t>
            </a:r>
          </a:p>
          <a:p>
            <a:pPr marL="0" indent="0">
              <a:buFontTx/>
              <a:buNone/>
              <a:defRPr/>
            </a:pPr>
            <a:r>
              <a:rPr lang="en-US" sz="1800" dirty="0">
                <a:cs typeface="Courier New" panose="02070309020205020404" pitchFamily="49" charset="0"/>
              </a:rPr>
              <a:t>WriteHex64 PROTO 	; located in the Irvine64 library</a:t>
            </a:r>
            <a:endParaRPr lang="en-AU" dirty="0"/>
          </a:p>
        </p:txBody>
      </p:sp>
      <p:sp>
        <p:nvSpPr>
          <p:cNvPr id="2" name="Title 1"/>
          <p:cNvSpPr>
            <a:spLocks noGrp="1"/>
          </p:cNvSpPr>
          <p:nvPr>
            <p:ph type="title"/>
          </p:nvPr>
        </p:nvSpPr>
        <p:spPr/>
        <p:txBody>
          <a:bodyPr/>
          <a:lstStyle/>
          <a:p>
            <a:r>
              <a:rPr lang="en-US" dirty="0"/>
              <a:t>Calling 64-Bit Subroutines</a:t>
            </a:r>
            <a:endParaRPr lang="en-AU" dirty="0"/>
          </a:p>
        </p:txBody>
      </p:sp>
    </p:spTree>
    <p:extLst>
      <p:ext uri="{BB962C8B-B14F-4D97-AF65-F5344CB8AC3E}">
        <p14:creationId xmlns:p14="http://schemas.microsoft.com/office/powerpoint/2010/main" val="19565704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0C91BC94-3D52-447A-92F5-7C9FFF9C8EF5}"/>
              </a:ext>
            </a:extLst>
          </p:cNvPr>
          <p:cNvSpPr txBox="1">
            <a:spLocks noChangeArrowheads="1"/>
          </p:cNvSpPr>
          <p:nvPr/>
        </p:nvSpPr>
        <p:spPr bwMode="auto">
          <a:xfrm>
            <a:off x="685800" y="5857073"/>
            <a:ext cx="6172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i="1" dirty="0"/>
              <a:t>See the CallProc_64.asm example program.</a:t>
            </a:r>
          </a:p>
        </p:txBody>
      </p:sp>
      <p:sp>
        <p:nvSpPr>
          <p:cNvPr id="3" name="Content Placeholder 2"/>
          <p:cNvSpPr>
            <a:spLocks noGrp="1"/>
          </p:cNvSpPr>
          <p:nvPr>
            <p:ph idx="1"/>
          </p:nvPr>
        </p:nvSpPr>
        <p:spPr/>
        <p:txBody>
          <a:bodyPr/>
          <a:lstStyle/>
          <a:p>
            <a:r>
              <a:rPr lang="en-US" dirty="0"/>
              <a:t>Must use this with the 64-bit Windows API</a:t>
            </a:r>
          </a:p>
          <a:p>
            <a:r>
              <a:rPr lang="en-US" dirty="0" err="1"/>
              <a:t>CALl</a:t>
            </a:r>
            <a:r>
              <a:rPr lang="en-US" dirty="0"/>
              <a:t> instruction subtracts 8 from RSP</a:t>
            </a:r>
          </a:p>
          <a:p>
            <a:r>
              <a:rPr lang="en-US" dirty="0"/>
              <a:t>First four parameters must be placed in RCX, RDX, R8, and R9</a:t>
            </a:r>
          </a:p>
          <a:p>
            <a:r>
              <a:rPr lang="en-US" dirty="0"/>
              <a:t>Caller must allocate at least 32 bytes of shadow space on the stack</a:t>
            </a:r>
          </a:p>
          <a:p>
            <a:r>
              <a:rPr lang="en-US" dirty="0"/>
              <a:t>When calling a subroutine, the stack pointer must be aligned on a 16-byte boundary.</a:t>
            </a:r>
            <a:endParaRPr lang="en-AU" dirty="0"/>
          </a:p>
        </p:txBody>
      </p:sp>
      <p:sp>
        <p:nvSpPr>
          <p:cNvPr id="2" name="Title 1"/>
          <p:cNvSpPr>
            <a:spLocks noGrp="1"/>
          </p:cNvSpPr>
          <p:nvPr>
            <p:ph type="title"/>
          </p:nvPr>
        </p:nvSpPr>
        <p:spPr/>
        <p:txBody>
          <a:bodyPr/>
          <a:lstStyle/>
          <a:p>
            <a:r>
              <a:rPr lang="en-US" dirty="0"/>
              <a:t>The x64 Calling Convention</a:t>
            </a:r>
            <a:endParaRPr lang="en-AU" dirty="0"/>
          </a:p>
        </p:txBody>
      </p:sp>
    </p:spTree>
    <p:extLst>
      <p:ext uri="{BB962C8B-B14F-4D97-AF65-F5344CB8AC3E}">
        <p14:creationId xmlns:p14="http://schemas.microsoft.com/office/powerpoint/2010/main" val="3172951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Procedure – named block of executable code</a:t>
            </a:r>
          </a:p>
          <a:p>
            <a:pPr>
              <a:spcBef>
                <a:spcPts val="1200"/>
              </a:spcBef>
            </a:pPr>
            <a:r>
              <a:rPr lang="en-US" altLang="en-US" dirty="0"/>
              <a:t>Runtime stack – LIFO structure</a:t>
            </a:r>
          </a:p>
          <a:p>
            <a:pPr lvl="1"/>
            <a:r>
              <a:rPr lang="en-US" altLang="en-US" dirty="0"/>
              <a:t>holds return addresses, parameters, local variables</a:t>
            </a:r>
          </a:p>
          <a:p>
            <a:pPr lvl="1"/>
            <a:r>
              <a:rPr lang="en-US" altLang="en-US" dirty="0"/>
              <a:t>PUSH – add value to stack</a:t>
            </a:r>
          </a:p>
          <a:p>
            <a:pPr lvl="1"/>
            <a:r>
              <a:rPr lang="en-US" altLang="en-US" dirty="0"/>
              <a:t>POP – remove value from stack</a:t>
            </a:r>
          </a:p>
          <a:p>
            <a:pPr>
              <a:spcBef>
                <a:spcPts val="1200"/>
              </a:spcBef>
            </a:pPr>
            <a:r>
              <a:rPr lang="en-US" altLang="en-US" dirty="0"/>
              <a:t>Use the Irvine32 library for all standard I/O and data conversion</a:t>
            </a:r>
          </a:p>
          <a:p>
            <a:pPr lvl="1"/>
            <a:r>
              <a:rPr lang="en-US" altLang="en-US" dirty="0"/>
              <a:t>Want to learn more? Study the library source code in the </a:t>
            </a:r>
            <a:r>
              <a:rPr lang="en-US" altLang="en-US" u="sng" dirty="0">
                <a:solidFill>
                  <a:srgbClr val="007FA3"/>
                </a:solidFill>
              </a:rPr>
              <a:t>c:\Irvine\Examples\Lib32</a:t>
            </a:r>
            <a:r>
              <a:rPr lang="en-US" altLang="en-US" dirty="0"/>
              <a:t> folder</a:t>
            </a:r>
            <a:endParaRPr lang="en-AU" dirty="0"/>
          </a:p>
        </p:txBody>
      </p:sp>
      <p:sp>
        <p:nvSpPr>
          <p:cNvPr id="2" name="Title 1"/>
          <p:cNvSpPr>
            <a:spLocks noGrp="1"/>
          </p:cNvSpPr>
          <p:nvPr>
            <p:ph type="title"/>
          </p:nvPr>
        </p:nvSpPr>
        <p:spPr/>
        <p:txBody>
          <a:bodyPr/>
          <a:lstStyle/>
          <a:p>
            <a:r>
              <a:rPr lang="en-US" altLang="en-US" dirty="0"/>
              <a:t>Summary</a:t>
            </a:r>
            <a:endParaRPr lang="en-AU" dirty="0"/>
          </a:p>
        </p:txBody>
      </p:sp>
    </p:spTree>
    <p:extLst>
      <p:ext uri="{BB962C8B-B14F-4D97-AF65-F5344CB8AC3E}">
        <p14:creationId xmlns:p14="http://schemas.microsoft.com/office/powerpoint/2010/main" val="160565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5CC249-59EE-4339-9B23-280EFD97A77E}"/>
              </a:ext>
            </a:extLst>
          </p:cNvPr>
          <p:cNvSpPr txBox="1">
            <a:spLocks noChangeArrowheads="1"/>
          </p:cNvSpPr>
          <p:nvPr/>
        </p:nvSpPr>
        <p:spPr>
          <a:xfrm>
            <a:off x="2057400" y="3429000"/>
            <a:ext cx="5029200" cy="533400"/>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a:lstStyle>
          <a:p>
            <a:pPr>
              <a:defRPr/>
            </a:pPr>
            <a:r>
              <a:rPr lang="en-US" altLang="en-US" dirty="0"/>
              <a:t>55 64 67 61 6E 67 65 6E</a:t>
            </a:r>
          </a:p>
        </p:txBody>
      </p:sp>
      <p:sp>
        <p:nvSpPr>
          <p:cNvPr id="2" name="Title 1">
            <a:extLst>
              <a:ext uri="{FF2B5EF4-FFF2-40B4-BE49-F238E27FC236}">
                <a16:creationId xmlns:a16="http://schemas.microsoft.com/office/drawing/2014/main" id="{634755FF-9889-4ECD-9CB5-CC7245DADCCD}"/>
              </a:ext>
            </a:extLst>
          </p:cNvPr>
          <p:cNvSpPr>
            <a:spLocks noGrp="1"/>
          </p:cNvSpPr>
          <p:nvPr>
            <p:ph type="title"/>
          </p:nvPr>
        </p:nvSpPr>
        <p:spPr/>
        <p:txBody>
          <a:bodyPr/>
          <a:lstStyle/>
          <a:p>
            <a:r>
              <a:rPr lang="en-US" dirty="0"/>
              <a:t>Extra</a:t>
            </a:r>
          </a:p>
        </p:txBody>
      </p:sp>
    </p:spTree>
    <p:extLst>
      <p:ext uri="{BB962C8B-B14F-4D97-AF65-F5344CB8AC3E}">
        <p14:creationId xmlns:p14="http://schemas.microsoft.com/office/powerpoint/2010/main" val="40265775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394240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descr="A stack shows the values stored in it from top to bottom and E S P points to the value just pushed in.">
            <a:extLst>
              <a:ext uri="{FF2B5EF4-FFF2-40B4-BE49-F238E27FC236}">
                <a16:creationId xmlns:a16="http://schemas.microsoft.com/office/drawing/2014/main" id="{DD80C740-A365-4BC2-BFC9-2F10B5523380}"/>
              </a:ext>
            </a:extLst>
          </p:cNvPr>
          <p:cNvGraphicFramePr>
            <a:graphicFrameLocks noChangeAspect="1"/>
          </p:cNvGraphicFramePr>
          <p:nvPr>
            <p:extLst>
              <p:ext uri="{D42A27DB-BD31-4B8C-83A1-F6EECF244321}">
                <p14:modId xmlns:p14="http://schemas.microsoft.com/office/powerpoint/2010/main" val="837266270"/>
              </p:ext>
            </p:extLst>
          </p:nvPr>
        </p:nvGraphicFramePr>
        <p:xfrm>
          <a:off x="2667000" y="2209800"/>
          <a:ext cx="3733800" cy="2763838"/>
        </p:xfrm>
        <a:graphic>
          <a:graphicData uri="http://schemas.openxmlformats.org/presentationml/2006/ole">
            <mc:AlternateContent xmlns:mc="http://schemas.openxmlformats.org/markup-compatibility/2006">
              <mc:Choice xmlns:v="urn:schemas-microsoft-com:vml" Requires="v">
                <p:oleObj spid="_x0000_s4112" name="VISIO" r:id="rId3" imgW="2392680" imgH="1490472" progId="Visio.Drawing.6">
                  <p:embed/>
                </p:oleObj>
              </mc:Choice>
              <mc:Fallback>
                <p:oleObj name="VISIO" r:id="rId3" imgW="2392680" imgH="149047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9804" r="5882"/>
                      <a:stretch>
                        <a:fillRect/>
                      </a:stretch>
                    </p:blipFill>
                    <p:spPr bwMode="auto">
                      <a:xfrm>
                        <a:off x="2667000" y="2209800"/>
                        <a:ext cx="3733800" cy="2763838"/>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altLang="en-US" sz="2600" dirty="0"/>
              <a:t>Same stack after pushing two more integers:</a:t>
            </a:r>
          </a:p>
          <a:p>
            <a:endParaRPr lang="en-US" altLang="en-US" sz="2600" dirty="0"/>
          </a:p>
          <a:p>
            <a:endParaRPr lang="en-US" altLang="en-US" sz="2600" dirty="0"/>
          </a:p>
          <a:p>
            <a:endParaRPr lang="en-US" altLang="en-US" sz="2600" dirty="0"/>
          </a:p>
          <a:p>
            <a:endParaRPr lang="en-US" altLang="en-US" sz="2600" dirty="0"/>
          </a:p>
          <a:p>
            <a:endParaRPr lang="en-US" altLang="en-US" sz="2600" dirty="0"/>
          </a:p>
          <a:p>
            <a:pPr marL="265113" indent="0">
              <a:buNone/>
            </a:pPr>
            <a:r>
              <a:rPr lang="en-US" altLang="en-US" sz="2600" dirty="0"/>
              <a:t>The stack grows downward. The area below ESP is always available (unless the stack has overflowed).</a:t>
            </a:r>
            <a:endParaRPr lang="en-US" sz="2600" dirty="0"/>
          </a:p>
        </p:txBody>
      </p:sp>
      <p:sp>
        <p:nvSpPr>
          <p:cNvPr id="2" name="Title 1"/>
          <p:cNvSpPr>
            <a:spLocks noGrp="1"/>
          </p:cNvSpPr>
          <p:nvPr>
            <p:ph type="title"/>
          </p:nvPr>
        </p:nvSpPr>
        <p:spPr/>
        <p:txBody>
          <a:bodyPr/>
          <a:lstStyle/>
          <a:p>
            <a:r>
              <a:rPr lang="en-US" altLang="en-US" dirty="0"/>
              <a:t>PUSH Operation</a:t>
            </a:r>
            <a:r>
              <a:rPr lang="en-US" altLang="en-US" sz="2000" dirty="0"/>
              <a:t> </a:t>
            </a:r>
            <a:r>
              <a:rPr lang="en-US" altLang="en-US" sz="2000" b="0" dirty="0"/>
              <a:t>(2 of 2)</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descr="The values stored in the stack from top to bottom before the pop operation is performed are as follows. 0 0 0 0 0 0 0 6, 0 0 0 0 0 0 A 5, 0 0 0 0 0 0 0 1, and 0 0 0 0 0 0 0 2. There are no values in the bottom most layer. The offset values from top to bottom are as follows. 0 0 0 0 1 0 0 0, 0 0 0 0 0 F F C, 0 0 0 0 0 F F 8, 0 0 0 0 0 F F 4, and 0 0 0 0 0 F F 0. The stack pointer E S P points to the fourth layer from the top of the stack. After the pop operation is performed, there is no value stored in the fourth layer from the top and the stack pointer, E S P points to the third layer in the stack.">
            <a:extLst>
              <a:ext uri="{FF2B5EF4-FFF2-40B4-BE49-F238E27FC236}">
                <a16:creationId xmlns:a16="http://schemas.microsoft.com/office/drawing/2014/main" id="{2AB72562-2005-4FFA-866D-E27815C9B843}"/>
              </a:ext>
            </a:extLst>
          </p:cNvPr>
          <p:cNvGraphicFramePr>
            <a:graphicFrameLocks noChangeAspect="1"/>
          </p:cNvGraphicFramePr>
          <p:nvPr>
            <p:extLst>
              <p:ext uri="{D42A27DB-BD31-4B8C-83A1-F6EECF244321}">
                <p14:modId xmlns:p14="http://schemas.microsoft.com/office/powerpoint/2010/main" val="4000318732"/>
              </p:ext>
            </p:extLst>
          </p:nvPr>
        </p:nvGraphicFramePr>
        <p:xfrm>
          <a:off x="1143000" y="3581400"/>
          <a:ext cx="6705600" cy="2667000"/>
        </p:xfrm>
        <a:graphic>
          <a:graphicData uri="http://schemas.openxmlformats.org/presentationml/2006/ole">
            <mc:AlternateContent xmlns:mc="http://schemas.openxmlformats.org/markup-compatibility/2006">
              <mc:Choice xmlns:v="urn:schemas-microsoft-com:vml" Requires="v">
                <p:oleObj spid="_x0000_s5137" name="VISIO" r:id="rId4" imgW="4509516" imgH="1589532" progId="Visio.Drawing.6">
                  <p:embed/>
                </p:oleObj>
              </mc:Choice>
              <mc:Fallback>
                <p:oleObj name="VISIO" r:id="rId4" imgW="4509516" imgH="158953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6061" r="5051"/>
                      <a:stretch>
                        <a:fillRect/>
                      </a:stretch>
                    </p:blipFill>
                    <p:spPr bwMode="auto">
                      <a:xfrm>
                        <a:off x="1143000" y="3581400"/>
                        <a:ext cx="6705600" cy="26670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altLang="en-US" sz="2600" dirty="0"/>
              <a:t>Copies value at stack[ESP] into a register or variable.</a:t>
            </a:r>
          </a:p>
          <a:p>
            <a:r>
              <a:rPr lang="en-US" altLang="en-US" sz="2600" dirty="0"/>
              <a:t>Adds </a:t>
            </a:r>
            <a:r>
              <a:rPr lang="en-US" altLang="en-US" sz="2600" i="1" dirty="0"/>
              <a:t>n</a:t>
            </a:r>
            <a:r>
              <a:rPr lang="en-US" altLang="en-US" sz="2600" dirty="0"/>
              <a:t> to ESP, where </a:t>
            </a:r>
            <a:r>
              <a:rPr lang="en-US" altLang="en-US" sz="2600" i="1" dirty="0"/>
              <a:t>n</a:t>
            </a:r>
            <a:r>
              <a:rPr lang="en-US" altLang="en-US" sz="2600" dirty="0"/>
              <a:t> is either 2 or 4.</a:t>
            </a:r>
          </a:p>
          <a:p>
            <a:pPr lvl="1"/>
            <a:r>
              <a:rPr lang="en-US" altLang="en-US" dirty="0"/>
              <a:t>value of </a:t>
            </a:r>
            <a:r>
              <a:rPr lang="en-US" altLang="en-US" i="1" dirty="0"/>
              <a:t>n</a:t>
            </a:r>
            <a:r>
              <a:rPr lang="en-US" altLang="en-US" dirty="0"/>
              <a:t> depends on the attribute of the operand receiving the data</a:t>
            </a:r>
          </a:p>
          <a:p>
            <a:pPr lvl="1"/>
            <a:endParaRPr lang="en-US" dirty="0"/>
          </a:p>
        </p:txBody>
      </p:sp>
      <p:sp>
        <p:nvSpPr>
          <p:cNvPr id="2" name="Title 1"/>
          <p:cNvSpPr>
            <a:spLocks noGrp="1"/>
          </p:cNvSpPr>
          <p:nvPr>
            <p:ph type="title"/>
          </p:nvPr>
        </p:nvSpPr>
        <p:spPr/>
        <p:txBody>
          <a:bodyPr/>
          <a:lstStyle/>
          <a:p>
            <a:r>
              <a:rPr lang="en-US" altLang="en-US" dirty="0"/>
              <a:t>POP Operation</a:t>
            </a:r>
            <a:endParaRPr lang="en-US" b="0" dirty="0"/>
          </a:p>
        </p:txBody>
      </p:sp>
    </p:spTree>
    <p:extLst>
      <p:ext uri="{BB962C8B-B14F-4D97-AF65-F5344CB8AC3E}">
        <p14:creationId xmlns:p14="http://schemas.microsoft.com/office/powerpoint/2010/main" val="353602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PUSH syntax:</a:t>
            </a:r>
          </a:p>
          <a:p>
            <a:pPr lvl="1"/>
            <a:r>
              <a:rPr lang="en-US" altLang="en-US" dirty="0"/>
              <a:t>PUSH </a:t>
            </a:r>
            <a:r>
              <a:rPr lang="en-US" altLang="en-US" i="1" dirty="0"/>
              <a:t>r/m16</a:t>
            </a:r>
            <a:r>
              <a:rPr lang="en-US" altLang="en-US" dirty="0"/>
              <a:t>		</a:t>
            </a:r>
          </a:p>
          <a:p>
            <a:pPr lvl="1"/>
            <a:r>
              <a:rPr lang="en-US" altLang="en-US" dirty="0"/>
              <a:t>PUSH </a:t>
            </a:r>
            <a:r>
              <a:rPr lang="en-US" altLang="en-US" i="1" dirty="0"/>
              <a:t>r/m32</a:t>
            </a:r>
          </a:p>
          <a:p>
            <a:pPr lvl="1"/>
            <a:r>
              <a:rPr lang="en-US" altLang="en-US" dirty="0"/>
              <a:t>PUSH </a:t>
            </a:r>
            <a:r>
              <a:rPr lang="en-US" altLang="en-US" i="1" dirty="0"/>
              <a:t>imm32</a:t>
            </a:r>
          </a:p>
          <a:p>
            <a:r>
              <a:rPr lang="en-US" altLang="en-US" dirty="0"/>
              <a:t>POP syntax:</a:t>
            </a:r>
          </a:p>
          <a:p>
            <a:pPr lvl="1"/>
            <a:r>
              <a:rPr lang="en-US" altLang="en-US" dirty="0"/>
              <a:t>POP </a:t>
            </a:r>
            <a:r>
              <a:rPr lang="en-US" altLang="en-US" i="1" dirty="0"/>
              <a:t>r/m16</a:t>
            </a:r>
            <a:r>
              <a:rPr lang="en-US" altLang="en-US" dirty="0"/>
              <a:t>		</a:t>
            </a:r>
          </a:p>
          <a:p>
            <a:pPr lvl="1"/>
            <a:r>
              <a:rPr lang="en-US" altLang="en-US" dirty="0"/>
              <a:t>POP </a:t>
            </a:r>
            <a:r>
              <a:rPr lang="en-US" altLang="en-US" i="1" dirty="0"/>
              <a:t>r/m32</a:t>
            </a:r>
            <a:endParaRPr lang="en-US" dirty="0"/>
          </a:p>
        </p:txBody>
      </p:sp>
      <p:sp>
        <p:nvSpPr>
          <p:cNvPr id="2" name="Title 1"/>
          <p:cNvSpPr>
            <a:spLocks noGrp="1"/>
          </p:cNvSpPr>
          <p:nvPr>
            <p:ph type="title"/>
          </p:nvPr>
        </p:nvSpPr>
        <p:spPr/>
        <p:txBody>
          <a:bodyPr/>
          <a:lstStyle/>
          <a:p>
            <a:r>
              <a:rPr lang="en-US" altLang="en-US" dirty="0"/>
              <a:t>PUSH and POP Instructions</a:t>
            </a:r>
            <a:endParaRPr lang="en-US" dirty="0"/>
          </a:p>
        </p:txBody>
      </p:sp>
    </p:spTree>
    <p:extLst>
      <p:ext uri="{BB962C8B-B14F-4D97-AF65-F5344CB8AC3E}">
        <p14:creationId xmlns:p14="http://schemas.microsoft.com/office/powerpoint/2010/main" val="353602228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7660</TotalTime>
  <Words>2832</Words>
  <Application>Microsoft Office PowerPoint</Application>
  <PresentationFormat>On-screen Show (4:3)</PresentationFormat>
  <Paragraphs>502</Paragraphs>
  <Slides>65</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3" baseType="lpstr">
      <vt:lpstr>ＭＳ Ｐゴシック</vt:lpstr>
      <vt:lpstr>Arial</vt:lpstr>
      <vt:lpstr>Courier New</vt:lpstr>
      <vt:lpstr>Times New Roman</vt:lpstr>
      <vt:lpstr>Verdana</vt:lpstr>
      <vt:lpstr>Wingdings</vt:lpstr>
      <vt:lpstr>508 Lecture</vt:lpstr>
      <vt:lpstr>VISIO</vt:lpstr>
      <vt:lpstr>Assembly Language for x86 Processors</vt:lpstr>
      <vt:lpstr>Chapter Overview</vt:lpstr>
      <vt:lpstr>Stack Operations</vt:lpstr>
      <vt:lpstr>Runtime Stack (1 of 2)</vt:lpstr>
      <vt:lpstr>Runtime Stack (2 of 2)</vt:lpstr>
      <vt:lpstr>PUSH Operation (1 of 2)</vt:lpstr>
      <vt:lpstr>PUSH Operation (2 of 2)</vt:lpstr>
      <vt:lpstr>POP Operation</vt:lpstr>
      <vt:lpstr>PUSH and POP Instructions</vt:lpstr>
      <vt:lpstr>Using PUSH and POP</vt:lpstr>
      <vt:lpstr>Example: Nested Loop</vt:lpstr>
      <vt:lpstr>Example: Reversing a String</vt:lpstr>
      <vt:lpstr>Your Turn . . . (1 of 2)</vt:lpstr>
      <vt:lpstr>Related Instructions</vt:lpstr>
      <vt:lpstr>Your Turn . . . (2 of 2)</vt:lpstr>
      <vt:lpstr>What’s Next</vt:lpstr>
      <vt:lpstr>Defining and Using Procedures</vt:lpstr>
      <vt:lpstr>Creating Procedures</vt:lpstr>
      <vt:lpstr>Documenting Procedures</vt:lpstr>
      <vt:lpstr>Example: SumOf Procedure</vt:lpstr>
      <vt:lpstr>CALL and RET Instructions</vt:lpstr>
      <vt:lpstr>CALL-RET Example (1 of 2)</vt:lpstr>
      <vt:lpstr>CALL-RET Example (2 of 2)</vt:lpstr>
      <vt:lpstr>Nested Procedure Calls</vt:lpstr>
      <vt:lpstr>Local and Global Labels</vt:lpstr>
      <vt:lpstr>Procedure Parameters (1 of 3)</vt:lpstr>
      <vt:lpstr>Procedure Parameters (2 of 3)</vt:lpstr>
      <vt:lpstr>Procedure Parameters (3 of 3)</vt:lpstr>
      <vt:lpstr>USES Operator</vt:lpstr>
      <vt:lpstr>When not to push a register</vt:lpstr>
      <vt:lpstr>What’s Next (1 of 3)</vt:lpstr>
      <vt:lpstr>Linking to an External Library</vt:lpstr>
      <vt:lpstr>What is a Link Library?</vt:lpstr>
      <vt:lpstr>How The Linker Works</vt:lpstr>
      <vt:lpstr>What’s Next (2 of 3)</vt:lpstr>
      <vt:lpstr>Calling Irvine32 Library Procedures</vt:lpstr>
      <vt:lpstr>Library Procedures - Overview (1 of 12)</vt:lpstr>
      <vt:lpstr>Library Procedures - Overview (2 of 12)</vt:lpstr>
      <vt:lpstr>Library Procedures - Overview (3 of 12)</vt:lpstr>
      <vt:lpstr>Library Procedures - Overview (4 of 12)</vt:lpstr>
      <vt:lpstr>Library Procedures - Overview (5 of 12)</vt:lpstr>
      <vt:lpstr>Library Procedures - Overview (6 of 12)</vt:lpstr>
      <vt:lpstr>Library Procedures - Overview (7 of 12)</vt:lpstr>
      <vt:lpstr>Library Procedures - Overview (8 of 12)</vt:lpstr>
      <vt:lpstr>Library Procedures - Overview (9 of 12)</vt:lpstr>
      <vt:lpstr>Library Procedures - Overview (10 of 12)</vt:lpstr>
      <vt:lpstr>Library Procedures - Overview (11 of 12)</vt:lpstr>
      <vt:lpstr>Library Procedures - Overview (12 of 12)</vt:lpstr>
      <vt:lpstr>Example 1</vt:lpstr>
      <vt:lpstr>Example 2</vt:lpstr>
      <vt:lpstr>Example 2a</vt:lpstr>
      <vt:lpstr>Example 3</vt:lpstr>
      <vt:lpstr>Example 4</vt:lpstr>
      <vt:lpstr>Example 5</vt:lpstr>
      <vt:lpstr>Example 6</vt:lpstr>
      <vt:lpstr>What’s Next (3 of 3)</vt:lpstr>
      <vt:lpstr>64-Bit Assembly Programming</vt:lpstr>
      <vt:lpstr>The Irvine64 Library (1 of 3)</vt:lpstr>
      <vt:lpstr>The Irvine64 Library (2 of 3)</vt:lpstr>
      <vt:lpstr>The Irvine64 Library (3 of 3)</vt:lpstr>
      <vt:lpstr>Calling 64-Bit Subroutines</vt:lpstr>
      <vt:lpstr>The x64 Calling Convention</vt:lpstr>
      <vt:lpstr>Summary</vt:lpstr>
      <vt:lpstr>Extra</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554</cp:revision>
  <dcterms:created xsi:type="dcterms:W3CDTF">2014-07-14T20:04:21Z</dcterms:created>
  <dcterms:modified xsi:type="dcterms:W3CDTF">2019-05-08T15:50:03Z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