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90" r:id="rId2"/>
    <p:sldId id="262"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86881" autoAdjust="0"/>
  </p:normalViewPr>
  <p:slideViewPr>
    <p:cSldViewPr>
      <p:cViewPr varScale="1">
        <p:scale>
          <a:sx n="70" d="100"/>
          <a:sy n="70" d="100"/>
        </p:scale>
        <p:origin x="114" y="66"/>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87</a:t>
            </a:fld>
            <a:endParaRPr lang="en-US"/>
          </a:p>
        </p:txBody>
      </p:sp>
    </p:spTree>
    <p:extLst>
      <p:ext uri="{BB962C8B-B14F-4D97-AF65-F5344CB8AC3E}">
        <p14:creationId xmlns:p14="http://schemas.microsoft.com/office/powerpoint/2010/main" val="681771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CA" altLang="en-US" dirty="0"/>
              <a:t>Conditional Processing</a:t>
            </a:r>
          </a:p>
        </p:txBody>
      </p:sp>
      <p:sp>
        <p:nvSpPr>
          <p:cNvPr id="9" name="Text Placeholder 8"/>
          <p:cNvSpPr>
            <a:spLocks noGrp="1"/>
          </p:cNvSpPr>
          <p:nvPr>
            <p:ph type="body" sz="quarter" idx="14"/>
          </p:nvPr>
        </p:nvSpPr>
        <p:spPr/>
        <p:txBody>
          <a:bodyPr/>
          <a:lstStyle/>
          <a:p>
            <a:r>
              <a:rPr lang="en-US" dirty="0"/>
              <a:t>Chapter 6</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igure 6.1, mapping binary bits to array.">
            <a:extLst>
              <a:ext uri="{FF2B5EF4-FFF2-40B4-BE49-F238E27FC236}">
                <a16:creationId xmlns:a16="http://schemas.microsoft.com/office/drawing/2014/main" id="{B20646D5-95D0-4408-A761-EF80A8623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57600"/>
            <a:ext cx="8001000"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828800"/>
          </a:xfrm>
        </p:spPr>
        <p:txBody>
          <a:bodyPr/>
          <a:lstStyle/>
          <a:p>
            <a:r>
              <a:rPr lang="en-US" dirty="0"/>
              <a:t>Binary bits indicate set membership</a:t>
            </a:r>
          </a:p>
          <a:p>
            <a:r>
              <a:rPr lang="en-US" dirty="0"/>
              <a:t>Efficient use of storage</a:t>
            </a:r>
          </a:p>
          <a:p>
            <a:r>
              <a:rPr lang="en-US" dirty="0"/>
              <a:t>Also known as </a:t>
            </a:r>
            <a:r>
              <a:rPr lang="en-US" i="1" dirty="0"/>
              <a:t>bit vectors</a:t>
            </a:r>
          </a:p>
        </p:txBody>
      </p:sp>
      <p:sp>
        <p:nvSpPr>
          <p:cNvPr id="2" name="Title 1"/>
          <p:cNvSpPr>
            <a:spLocks noGrp="1"/>
          </p:cNvSpPr>
          <p:nvPr>
            <p:ph type="title"/>
          </p:nvPr>
        </p:nvSpPr>
        <p:spPr/>
        <p:txBody>
          <a:bodyPr/>
          <a:lstStyle/>
          <a:p>
            <a:r>
              <a:rPr lang="en-AU" dirty="0"/>
              <a:t>Bit-Mapped Sets</a:t>
            </a:r>
          </a:p>
        </p:txBody>
      </p:sp>
    </p:spTree>
    <p:extLst>
      <p:ext uri="{BB962C8B-B14F-4D97-AF65-F5344CB8AC3E}">
        <p14:creationId xmlns:p14="http://schemas.microsoft.com/office/powerpoint/2010/main" val="10529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Set Complement</a:t>
            </a:r>
          </a:p>
          <a:p>
            <a:pPr marL="0" indent="0">
              <a:buNone/>
            </a:pPr>
            <a:r>
              <a:rPr lang="en-US" sz="1800" dirty="0" err="1"/>
              <a:t>mov</a:t>
            </a:r>
            <a:r>
              <a:rPr lang="en-US" sz="1800" dirty="0"/>
              <a:t> </a:t>
            </a:r>
            <a:r>
              <a:rPr lang="en-US" sz="1800" dirty="0" err="1"/>
              <a:t>eax,SetX</a:t>
            </a:r>
            <a:endParaRPr lang="en-US" sz="1800" dirty="0"/>
          </a:p>
          <a:p>
            <a:pPr marL="0" indent="0">
              <a:buNone/>
            </a:pPr>
            <a:r>
              <a:rPr lang="en-US" sz="1800" dirty="0"/>
              <a:t>  not </a:t>
            </a:r>
            <a:r>
              <a:rPr lang="en-US" sz="1800" dirty="0" err="1"/>
              <a:t>eax</a:t>
            </a:r>
            <a:endParaRPr lang="en-US" sz="1800" dirty="0"/>
          </a:p>
          <a:p>
            <a:r>
              <a:rPr lang="en-US" dirty="0"/>
              <a:t>Set Intersection</a:t>
            </a:r>
          </a:p>
          <a:p>
            <a:pPr marL="0" indent="0">
              <a:buNone/>
            </a:pPr>
            <a:r>
              <a:rPr lang="en-US" sz="1800" dirty="0"/>
              <a:t>   </a:t>
            </a:r>
            <a:r>
              <a:rPr lang="en-US" sz="1800" dirty="0" err="1"/>
              <a:t>mov</a:t>
            </a:r>
            <a:r>
              <a:rPr lang="en-US" sz="1800" dirty="0"/>
              <a:t> </a:t>
            </a:r>
            <a:r>
              <a:rPr lang="en-US" sz="1800" dirty="0" err="1"/>
              <a:t>eax,setX</a:t>
            </a:r>
            <a:endParaRPr lang="en-US" sz="1800" dirty="0"/>
          </a:p>
          <a:p>
            <a:pPr marL="0" indent="0">
              <a:buNone/>
            </a:pPr>
            <a:r>
              <a:rPr lang="en-US" sz="1800" dirty="0"/>
              <a:t>  and </a:t>
            </a:r>
            <a:r>
              <a:rPr lang="en-US" sz="1800" dirty="0" err="1"/>
              <a:t>eax,setY</a:t>
            </a:r>
            <a:endParaRPr lang="en-US" sz="1800" dirty="0"/>
          </a:p>
          <a:p>
            <a:r>
              <a:rPr lang="en-US" dirty="0"/>
              <a:t>Set Union</a:t>
            </a:r>
          </a:p>
          <a:p>
            <a:pPr marL="0" indent="0">
              <a:buNone/>
            </a:pPr>
            <a:r>
              <a:rPr lang="en-US" sz="1800" dirty="0"/>
              <a:t> </a:t>
            </a:r>
            <a:r>
              <a:rPr lang="en-US" sz="1800" dirty="0" err="1"/>
              <a:t>mov</a:t>
            </a:r>
            <a:r>
              <a:rPr lang="en-US" sz="1800" dirty="0"/>
              <a:t> </a:t>
            </a:r>
            <a:r>
              <a:rPr lang="en-US" sz="1800" dirty="0" err="1"/>
              <a:t>eax,setX</a:t>
            </a:r>
            <a:endParaRPr lang="en-US" sz="1800" dirty="0"/>
          </a:p>
          <a:p>
            <a:pPr marL="0" indent="0">
              <a:buNone/>
            </a:pPr>
            <a:r>
              <a:rPr lang="en-US" sz="1800" dirty="0"/>
              <a:t>or  </a:t>
            </a:r>
            <a:r>
              <a:rPr lang="en-US" sz="1800" dirty="0" err="1"/>
              <a:t>eax,setY</a:t>
            </a:r>
            <a:endParaRPr lang="en-US" sz="1800" dirty="0"/>
          </a:p>
          <a:p>
            <a:endParaRPr lang="en-US" dirty="0"/>
          </a:p>
          <a:p>
            <a:endParaRPr lang="en-AU" dirty="0"/>
          </a:p>
        </p:txBody>
      </p:sp>
      <p:sp>
        <p:nvSpPr>
          <p:cNvPr id="2" name="Title 1"/>
          <p:cNvSpPr>
            <a:spLocks noGrp="1"/>
          </p:cNvSpPr>
          <p:nvPr>
            <p:ph type="title"/>
          </p:nvPr>
        </p:nvSpPr>
        <p:spPr/>
        <p:txBody>
          <a:bodyPr/>
          <a:lstStyle/>
          <a:p>
            <a:r>
              <a:rPr lang="en-AU" dirty="0"/>
              <a:t>Bit-Mapped Set Operations</a:t>
            </a:r>
          </a:p>
        </p:txBody>
      </p:sp>
    </p:spTree>
    <p:extLst>
      <p:ext uri="{BB962C8B-B14F-4D97-AF65-F5344CB8AC3E}">
        <p14:creationId xmlns:p14="http://schemas.microsoft.com/office/powerpoint/2010/main" val="86701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C7D4FEBC-0DE7-43CC-8E34-EB85B9C38C07}"/>
              </a:ext>
            </a:extLst>
          </p:cNvPr>
          <p:cNvSpPr txBox="1">
            <a:spLocks noChangeArrowheads="1"/>
          </p:cNvSpPr>
          <p:nvPr/>
        </p:nvSpPr>
        <p:spPr bwMode="auto">
          <a:xfrm>
            <a:off x="990600" y="2971800"/>
            <a:ext cx="693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6013"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mn-lt"/>
              </a:rPr>
              <a:t>mov</a:t>
            </a:r>
            <a:r>
              <a:rPr lang="en-US" altLang="en-US" sz="1800" dirty="0">
                <a:latin typeface="+mn-lt"/>
              </a:rPr>
              <a:t> </a:t>
            </a:r>
            <a:r>
              <a:rPr lang="en-US" altLang="en-US" sz="1800" dirty="0" err="1">
                <a:latin typeface="+mn-lt"/>
              </a:rPr>
              <a:t>al,'a</a:t>
            </a:r>
            <a:r>
              <a:rPr lang="en-US" altLang="en-US" sz="1800" dirty="0">
                <a:latin typeface="+mn-lt"/>
              </a:rPr>
              <a:t>'	; AL = 01100001b</a:t>
            </a:r>
          </a:p>
          <a:p>
            <a:pPr eaLnBrk="1" hangingPunct="1">
              <a:lnSpc>
                <a:spcPct val="50000"/>
              </a:lnSpc>
              <a:spcBef>
                <a:spcPct val="50000"/>
              </a:spcBef>
              <a:buClrTx/>
              <a:buFontTx/>
              <a:buNone/>
            </a:pPr>
            <a:r>
              <a:rPr lang="en-US" altLang="en-US" sz="1800" dirty="0">
                <a:latin typeface="+mn-lt"/>
              </a:rPr>
              <a:t>and al,11011111b	; AL = 01000001b</a:t>
            </a:r>
          </a:p>
        </p:txBody>
      </p:sp>
      <p:sp>
        <p:nvSpPr>
          <p:cNvPr id="3" name="Content Placeholder 2"/>
          <p:cNvSpPr>
            <a:spLocks noGrp="1"/>
          </p:cNvSpPr>
          <p:nvPr>
            <p:ph idx="1"/>
          </p:nvPr>
        </p:nvSpPr>
        <p:spPr>
          <a:xfrm>
            <a:off x="457200" y="1600201"/>
            <a:ext cx="8229600" cy="1143000"/>
          </a:xfrm>
        </p:spPr>
        <p:txBody>
          <a:bodyPr/>
          <a:lstStyle/>
          <a:p>
            <a:r>
              <a:rPr lang="en-US" dirty="0"/>
              <a:t>Task: Convert the character in AL to upper case.</a:t>
            </a:r>
          </a:p>
          <a:p>
            <a:r>
              <a:rPr lang="en-US" dirty="0"/>
              <a:t>Solution: Use the AND instruction to clear bit 5.</a:t>
            </a:r>
          </a:p>
        </p:txBody>
      </p:sp>
      <p:sp>
        <p:nvSpPr>
          <p:cNvPr id="2" name="Title 1"/>
          <p:cNvSpPr>
            <a:spLocks noGrp="1"/>
          </p:cNvSpPr>
          <p:nvPr>
            <p:ph type="title"/>
          </p:nvPr>
        </p:nvSpPr>
        <p:spPr/>
        <p:txBody>
          <a:bodyPr/>
          <a:lstStyle/>
          <a:p>
            <a:r>
              <a:rPr lang="en-AU" dirty="0"/>
              <a:t>Applications</a:t>
            </a:r>
            <a:r>
              <a:rPr lang="en-AU" sz="2000" dirty="0"/>
              <a:t> </a:t>
            </a:r>
            <a:r>
              <a:rPr lang="en-AU" sz="2000" b="0" dirty="0"/>
              <a:t>(1 of 5)</a:t>
            </a:r>
          </a:p>
        </p:txBody>
      </p:sp>
    </p:spTree>
    <p:extLst>
      <p:ext uri="{BB962C8B-B14F-4D97-AF65-F5344CB8AC3E}">
        <p14:creationId xmlns:p14="http://schemas.microsoft.com/office/powerpoint/2010/main" val="385352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a:extLst>
              <a:ext uri="{FF2B5EF4-FFF2-40B4-BE49-F238E27FC236}">
                <a16:creationId xmlns:a16="http://schemas.microsoft.com/office/drawing/2014/main" id="{06BFC89C-AC3A-4A0A-8393-9EBFEEBE5C48}"/>
              </a:ext>
            </a:extLst>
          </p:cNvPr>
          <p:cNvSpPr txBox="1">
            <a:spLocks noChangeArrowheads="1"/>
          </p:cNvSpPr>
          <p:nvPr/>
        </p:nvSpPr>
        <p:spPr bwMode="auto">
          <a:xfrm>
            <a:off x="1066800" y="5029200"/>
            <a:ext cx="6477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 ASCII digit '6' = 00110110b</a:t>
            </a:r>
          </a:p>
        </p:txBody>
      </p:sp>
      <p:sp>
        <p:nvSpPr>
          <p:cNvPr id="4" name="Text Box 3">
            <a:extLst>
              <a:ext uri="{FF2B5EF4-FFF2-40B4-BE49-F238E27FC236}">
                <a16:creationId xmlns:a16="http://schemas.microsoft.com/office/drawing/2014/main" id="{238BE30A-8D75-43BE-A895-F0BA859CB429}"/>
              </a:ext>
            </a:extLst>
          </p:cNvPr>
          <p:cNvSpPr txBox="1">
            <a:spLocks noChangeArrowheads="1"/>
          </p:cNvSpPr>
          <p:nvPr/>
        </p:nvSpPr>
        <p:spPr bwMode="auto">
          <a:xfrm>
            <a:off x="1219200" y="3657600"/>
            <a:ext cx="6934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6013"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mn-lt"/>
              </a:rPr>
              <a:t>mov</a:t>
            </a:r>
            <a:r>
              <a:rPr lang="en-US" altLang="en-US" sz="1800" dirty="0">
                <a:latin typeface="+mn-lt"/>
              </a:rPr>
              <a:t> al,6	; AL = 00000110b</a:t>
            </a:r>
          </a:p>
          <a:p>
            <a:pPr eaLnBrk="1" hangingPunct="1">
              <a:lnSpc>
                <a:spcPct val="50000"/>
              </a:lnSpc>
              <a:spcBef>
                <a:spcPct val="50000"/>
              </a:spcBef>
              <a:buClrTx/>
              <a:buFontTx/>
              <a:buNone/>
            </a:pPr>
            <a:r>
              <a:rPr lang="en-US" altLang="en-US" sz="1800" dirty="0">
                <a:latin typeface="+mn-lt"/>
              </a:rPr>
              <a:t>or  al,00110000b	; AL = 00110110b</a:t>
            </a:r>
          </a:p>
        </p:txBody>
      </p:sp>
      <p:sp>
        <p:nvSpPr>
          <p:cNvPr id="3" name="Content Placeholder 2"/>
          <p:cNvSpPr>
            <a:spLocks noGrp="1"/>
          </p:cNvSpPr>
          <p:nvPr>
            <p:ph idx="1"/>
          </p:nvPr>
        </p:nvSpPr>
        <p:spPr>
          <a:xfrm>
            <a:off x="457200" y="1600201"/>
            <a:ext cx="8229600" cy="1905000"/>
          </a:xfrm>
        </p:spPr>
        <p:txBody>
          <a:bodyPr/>
          <a:lstStyle/>
          <a:p>
            <a:r>
              <a:rPr lang="en-US" dirty="0"/>
              <a:t>Task: Convert a binary decimal byte into its equivalent ASCII decimal digit.</a:t>
            </a:r>
          </a:p>
          <a:p>
            <a:r>
              <a:rPr lang="en-US" dirty="0"/>
              <a:t>Solution: Use the OR instruction to set bits 4 and 5.</a:t>
            </a:r>
          </a:p>
        </p:txBody>
      </p:sp>
      <p:sp>
        <p:nvSpPr>
          <p:cNvPr id="2" name="Title 1"/>
          <p:cNvSpPr>
            <a:spLocks noGrp="1"/>
          </p:cNvSpPr>
          <p:nvPr>
            <p:ph type="title"/>
          </p:nvPr>
        </p:nvSpPr>
        <p:spPr/>
        <p:txBody>
          <a:bodyPr/>
          <a:lstStyle/>
          <a:p>
            <a:r>
              <a:rPr lang="en-AU" dirty="0"/>
              <a:t>Applications</a:t>
            </a:r>
            <a:r>
              <a:rPr lang="en-AU" sz="2000" dirty="0"/>
              <a:t> </a:t>
            </a:r>
            <a:r>
              <a:rPr lang="en-AU" sz="2000" b="0" dirty="0"/>
              <a:t>(2 of 5)</a:t>
            </a:r>
          </a:p>
        </p:txBody>
      </p:sp>
    </p:spTree>
    <p:extLst>
      <p:ext uri="{BB962C8B-B14F-4D97-AF65-F5344CB8AC3E}">
        <p14:creationId xmlns:p14="http://schemas.microsoft.com/office/powerpoint/2010/main" val="282889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a:extLst>
              <a:ext uri="{FF2B5EF4-FFF2-40B4-BE49-F238E27FC236}">
                <a16:creationId xmlns:a16="http://schemas.microsoft.com/office/drawing/2014/main" id="{11570CE8-2715-40B7-9426-7A0C8081B71F}"/>
              </a:ext>
            </a:extLst>
          </p:cNvPr>
          <p:cNvSpPr txBox="1">
            <a:spLocks noChangeArrowheads="1"/>
          </p:cNvSpPr>
          <p:nvPr/>
        </p:nvSpPr>
        <p:spPr bwMode="auto">
          <a:xfrm>
            <a:off x="533400" y="5181600"/>
            <a:ext cx="81534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800" dirty="0"/>
              <a:t>This code only runs in Real-address mode, and it does not work under Windows NT, 2000, or XP.</a:t>
            </a:r>
          </a:p>
        </p:txBody>
      </p:sp>
      <p:sp>
        <p:nvSpPr>
          <p:cNvPr id="4" name="Text Box 3">
            <a:extLst>
              <a:ext uri="{FF2B5EF4-FFF2-40B4-BE49-F238E27FC236}">
                <a16:creationId xmlns:a16="http://schemas.microsoft.com/office/drawing/2014/main" id="{64F29541-256C-40FE-9F3B-F86FEBD30FC9}"/>
              </a:ext>
            </a:extLst>
          </p:cNvPr>
          <p:cNvSpPr txBox="1">
            <a:spLocks noChangeArrowheads="1"/>
          </p:cNvSpPr>
          <p:nvPr/>
        </p:nvSpPr>
        <p:spPr bwMode="auto">
          <a:xfrm>
            <a:off x="685800" y="3733800"/>
            <a:ext cx="716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mn-lt"/>
              </a:rPr>
              <a:t>mov</a:t>
            </a:r>
            <a:r>
              <a:rPr lang="en-US" altLang="en-US" sz="1800" dirty="0">
                <a:latin typeface="+mn-lt"/>
              </a:rPr>
              <a:t> ax,40h	; BIOS segment</a:t>
            </a:r>
          </a:p>
          <a:p>
            <a:pPr eaLnBrk="1" hangingPunct="1">
              <a:lnSpc>
                <a:spcPct val="50000"/>
              </a:lnSpc>
              <a:spcBef>
                <a:spcPct val="50000"/>
              </a:spcBef>
              <a:buClrTx/>
              <a:buFontTx/>
              <a:buNone/>
            </a:pPr>
            <a:r>
              <a:rPr lang="en-US" altLang="en-US" sz="1800" dirty="0" err="1">
                <a:latin typeface="+mn-lt"/>
              </a:rPr>
              <a:t>mov</a:t>
            </a:r>
            <a:r>
              <a:rPr lang="en-US" altLang="en-US" sz="1800" dirty="0">
                <a:latin typeface="+mn-lt"/>
              </a:rPr>
              <a:t> </a:t>
            </a:r>
            <a:r>
              <a:rPr lang="en-US" altLang="en-US" sz="1800" dirty="0" err="1">
                <a:latin typeface="+mn-lt"/>
              </a:rPr>
              <a:t>ds,ax</a:t>
            </a:r>
            <a:endParaRPr lang="en-US" altLang="en-US" sz="1800" dirty="0">
              <a:latin typeface="+mn-lt"/>
            </a:endParaRPr>
          </a:p>
          <a:p>
            <a:pPr eaLnBrk="1" hangingPunct="1">
              <a:lnSpc>
                <a:spcPct val="50000"/>
              </a:lnSpc>
              <a:spcBef>
                <a:spcPct val="50000"/>
              </a:spcBef>
              <a:buClrTx/>
              <a:buFontTx/>
              <a:buNone/>
            </a:pPr>
            <a:r>
              <a:rPr lang="en-US" altLang="en-US" sz="1800" dirty="0" err="1">
                <a:latin typeface="+mn-lt"/>
              </a:rPr>
              <a:t>mov</a:t>
            </a:r>
            <a:r>
              <a:rPr lang="en-US" altLang="en-US" sz="1800" dirty="0">
                <a:latin typeface="+mn-lt"/>
              </a:rPr>
              <a:t> bx,17h	; keyboard flag byte</a:t>
            </a:r>
          </a:p>
          <a:p>
            <a:pPr eaLnBrk="1" hangingPunct="1">
              <a:lnSpc>
                <a:spcPct val="50000"/>
              </a:lnSpc>
              <a:spcBef>
                <a:spcPct val="50000"/>
              </a:spcBef>
              <a:buClrTx/>
              <a:buFontTx/>
              <a:buNone/>
            </a:pPr>
            <a:r>
              <a:rPr lang="en-US" altLang="en-US" sz="1800" dirty="0">
                <a:latin typeface="+mn-lt"/>
              </a:rPr>
              <a:t>or BYTE PTR [</a:t>
            </a:r>
            <a:r>
              <a:rPr lang="en-US" altLang="en-US" sz="1800" dirty="0" err="1">
                <a:latin typeface="+mn-lt"/>
              </a:rPr>
              <a:t>bx</a:t>
            </a:r>
            <a:r>
              <a:rPr lang="en-US" altLang="en-US" sz="1800" dirty="0">
                <a:latin typeface="+mn-lt"/>
              </a:rPr>
              <a:t>],01000000b	; </a:t>
            </a:r>
            <a:r>
              <a:rPr lang="en-US" altLang="en-US" sz="1800" dirty="0" err="1">
                <a:latin typeface="+mn-lt"/>
              </a:rPr>
              <a:t>CapsLock</a:t>
            </a:r>
            <a:r>
              <a:rPr lang="en-US" altLang="en-US" sz="1800" dirty="0">
                <a:latin typeface="+mn-lt"/>
              </a:rPr>
              <a:t> on</a:t>
            </a:r>
          </a:p>
        </p:txBody>
      </p:sp>
      <p:sp>
        <p:nvSpPr>
          <p:cNvPr id="3" name="Content Placeholder 2"/>
          <p:cNvSpPr>
            <a:spLocks noGrp="1"/>
          </p:cNvSpPr>
          <p:nvPr>
            <p:ph idx="1"/>
          </p:nvPr>
        </p:nvSpPr>
        <p:spPr>
          <a:xfrm>
            <a:off x="457200" y="1600201"/>
            <a:ext cx="8229600" cy="1981200"/>
          </a:xfrm>
        </p:spPr>
        <p:txBody>
          <a:bodyPr/>
          <a:lstStyle/>
          <a:p>
            <a:r>
              <a:rPr lang="en-US" dirty="0"/>
              <a:t>Task: Turn on the keyboard </a:t>
            </a:r>
            <a:r>
              <a:rPr lang="en-US" dirty="0" err="1"/>
              <a:t>CapsLock</a:t>
            </a:r>
            <a:r>
              <a:rPr lang="en-US" dirty="0"/>
              <a:t> key</a:t>
            </a:r>
          </a:p>
          <a:p>
            <a:r>
              <a:rPr lang="en-US" dirty="0"/>
              <a:t>Solution: Use the OR instruction to set bit 6 in the keyboard flag byte at 0040:0017h in the BIOS data area.</a:t>
            </a:r>
          </a:p>
        </p:txBody>
      </p:sp>
      <p:sp>
        <p:nvSpPr>
          <p:cNvPr id="2" name="Title 1"/>
          <p:cNvSpPr>
            <a:spLocks noGrp="1"/>
          </p:cNvSpPr>
          <p:nvPr>
            <p:ph type="title"/>
          </p:nvPr>
        </p:nvSpPr>
        <p:spPr/>
        <p:txBody>
          <a:bodyPr/>
          <a:lstStyle/>
          <a:p>
            <a:r>
              <a:rPr lang="en-AU" dirty="0"/>
              <a:t>Applications</a:t>
            </a:r>
            <a:r>
              <a:rPr lang="en-AU" sz="2000" dirty="0"/>
              <a:t> </a:t>
            </a:r>
            <a:r>
              <a:rPr lang="en-AU" sz="2000" b="0" dirty="0"/>
              <a:t>(3 of 5)</a:t>
            </a:r>
          </a:p>
        </p:txBody>
      </p:sp>
    </p:spTree>
    <p:extLst>
      <p:ext uri="{BB962C8B-B14F-4D97-AF65-F5344CB8AC3E}">
        <p14:creationId xmlns:p14="http://schemas.microsoft.com/office/powerpoint/2010/main" val="29167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A9D9C4A7-5EFC-41AB-9491-5D9D766963C3}"/>
              </a:ext>
            </a:extLst>
          </p:cNvPr>
          <p:cNvSpPr txBox="1">
            <a:spLocks noChangeArrowheads="1"/>
          </p:cNvSpPr>
          <p:nvPr/>
        </p:nvSpPr>
        <p:spPr bwMode="auto">
          <a:xfrm>
            <a:off x="762000" y="5257800"/>
            <a:ext cx="7391400" cy="104644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dirty="0">
                <a:solidFill>
                  <a:srgbClr val="007FA3"/>
                </a:solidFill>
              </a:rPr>
              <a:t>Your turn: Write code that jumps to a label if an integer is negative.</a:t>
            </a:r>
          </a:p>
        </p:txBody>
      </p:sp>
      <p:sp>
        <p:nvSpPr>
          <p:cNvPr id="5" name="Text Box 5">
            <a:extLst>
              <a:ext uri="{FF2B5EF4-FFF2-40B4-BE49-F238E27FC236}">
                <a16:creationId xmlns:a16="http://schemas.microsoft.com/office/drawing/2014/main" id="{F8ECB1D3-E8C2-4BAE-BDA8-7B7D9B74B74F}"/>
              </a:ext>
            </a:extLst>
          </p:cNvPr>
          <p:cNvSpPr txBox="1">
            <a:spLocks noChangeArrowheads="1"/>
          </p:cNvSpPr>
          <p:nvPr/>
        </p:nvSpPr>
        <p:spPr bwMode="auto">
          <a:xfrm>
            <a:off x="762000" y="4495800"/>
            <a:ext cx="73152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dirty="0"/>
              <a:t>JZ (jump if Zero) is covered in Section 6.3.</a:t>
            </a:r>
          </a:p>
        </p:txBody>
      </p:sp>
      <p:sp>
        <p:nvSpPr>
          <p:cNvPr id="4" name="Text Box 3">
            <a:extLst>
              <a:ext uri="{FF2B5EF4-FFF2-40B4-BE49-F238E27FC236}">
                <a16:creationId xmlns:a16="http://schemas.microsoft.com/office/drawing/2014/main" id="{4D45751D-5D9B-49A1-B3FC-C9DCBE77EB65}"/>
              </a:ext>
            </a:extLst>
          </p:cNvPr>
          <p:cNvSpPr txBox="1">
            <a:spLocks noChangeArrowheads="1"/>
          </p:cNvSpPr>
          <p:nvPr/>
        </p:nvSpPr>
        <p:spPr bwMode="auto">
          <a:xfrm>
            <a:off x="762000" y="3429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04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04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2004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2004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ax,wordVal</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and ax,1	; low bit set?</a:t>
            </a:r>
          </a:p>
          <a:p>
            <a:pPr eaLnBrk="1" hangingPunct="1">
              <a:lnSpc>
                <a:spcPct val="50000"/>
              </a:lnSpc>
              <a:spcBef>
                <a:spcPct val="50000"/>
              </a:spcBef>
              <a:buClrTx/>
              <a:buFontTx/>
              <a:buNone/>
            </a:pPr>
            <a:r>
              <a:rPr lang="en-US" altLang="en-US" sz="1800" dirty="0" err="1">
                <a:cs typeface="Arial" panose="020B0604020202020204" pitchFamily="34" charset="0"/>
              </a:rPr>
              <a:t>jz</a:t>
            </a:r>
            <a:r>
              <a:rPr lang="en-US" altLang="en-US" sz="1800" dirty="0">
                <a:cs typeface="Arial" panose="020B0604020202020204" pitchFamily="34" charset="0"/>
              </a:rPr>
              <a:t>  </a:t>
            </a:r>
            <a:r>
              <a:rPr lang="en-US" altLang="en-US" sz="1800" dirty="0" err="1">
                <a:cs typeface="Arial" panose="020B0604020202020204" pitchFamily="34" charset="0"/>
              </a:rPr>
              <a:t>EvenValue</a:t>
            </a:r>
            <a:r>
              <a:rPr lang="en-US" altLang="en-US" sz="1800" dirty="0">
                <a:cs typeface="Arial" panose="020B0604020202020204" pitchFamily="34" charset="0"/>
              </a:rPr>
              <a:t>	; jump if Zero flag set</a:t>
            </a:r>
          </a:p>
        </p:txBody>
      </p:sp>
      <p:sp>
        <p:nvSpPr>
          <p:cNvPr id="3" name="Content Placeholder 2"/>
          <p:cNvSpPr>
            <a:spLocks noGrp="1"/>
          </p:cNvSpPr>
          <p:nvPr>
            <p:ph idx="1"/>
          </p:nvPr>
        </p:nvSpPr>
        <p:spPr>
          <a:xfrm>
            <a:off x="457200" y="1600201"/>
            <a:ext cx="8229600" cy="1676400"/>
          </a:xfrm>
        </p:spPr>
        <p:txBody>
          <a:bodyPr/>
          <a:lstStyle/>
          <a:p>
            <a:r>
              <a:rPr lang="en-US" dirty="0"/>
              <a:t>Task: Jump to a label if an integer is even.</a:t>
            </a:r>
          </a:p>
          <a:p>
            <a:r>
              <a:rPr lang="en-US" dirty="0"/>
              <a:t>Solution: AND the lowest bit with a 1. If the result is Zero, the number was even.</a:t>
            </a:r>
          </a:p>
        </p:txBody>
      </p:sp>
      <p:sp>
        <p:nvSpPr>
          <p:cNvPr id="2" name="Title 1"/>
          <p:cNvSpPr>
            <a:spLocks noGrp="1"/>
          </p:cNvSpPr>
          <p:nvPr>
            <p:ph type="title"/>
          </p:nvPr>
        </p:nvSpPr>
        <p:spPr/>
        <p:txBody>
          <a:bodyPr/>
          <a:lstStyle/>
          <a:p>
            <a:r>
              <a:rPr lang="en-AU" dirty="0"/>
              <a:t>Applications</a:t>
            </a:r>
            <a:r>
              <a:rPr lang="en-AU" sz="2000" dirty="0"/>
              <a:t> </a:t>
            </a:r>
            <a:r>
              <a:rPr lang="en-AU" sz="2000" b="0" dirty="0"/>
              <a:t>(4 of 5)</a:t>
            </a:r>
          </a:p>
        </p:txBody>
      </p:sp>
    </p:spTree>
    <p:extLst>
      <p:ext uri="{BB962C8B-B14F-4D97-AF65-F5344CB8AC3E}">
        <p14:creationId xmlns:p14="http://schemas.microsoft.com/office/powerpoint/2010/main" val="24299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8CA6ACF0-146A-4BFB-855D-6E01685E7474}"/>
              </a:ext>
            </a:extLst>
          </p:cNvPr>
          <p:cNvSpPr txBox="1">
            <a:spLocks noChangeArrowheads="1"/>
          </p:cNvSpPr>
          <p:nvPr/>
        </p:nvSpPr>
        <p:spPr bwMode="auto">
          <a:xfrm>
            <a:off x="609600" y="4343400"/>
            <a:ext cx="69342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err="1"/>
              <a:t>ORing</a:t>
            </a:r>
            <a:r>
              <a:rPr lang="en-US" altLang="en-US" sz="2100" dirty="0"/>
              <a:t> any number with itself does not change its value.</a:t>
            </a:r>
          </a:p>
        </p:txBody>
      </p:sp>
      <p:sp>
        <p:nvSpPr>
          <p:cNvPr id="4" name="Text Box 3">
            <a:extLst>
              <a:ext uri="{FF2B5EF4-FFF2-40B4-BE49-F238E27FC236}">
                <a16:creationId xmlns:a16="http://schemas.microsoft.com/office/drawing/2014/main" id="{2BDC68E0-F22D-47FD-8E76-8F45F9F9169C}"/>
              </a:ext>
            </a:extLst>
          </p:cNvPr>
          <p:cNvSpPr txBox="1">
            <a:spLocks noChangeArrowheads="1"/>
          </p:cNvSpPr>
          <p:nvPr/>
        </p:nvSpPr>
        <p:spPr bwMode="auto">
          <a:xfrm>
            <a:off x="609600" y="3276600"/>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04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04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2004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2004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or  </a:t>
            </a:r>
            <a:r>
              <a:rPr lang="en-US" altLang="en-US" sz="1800" dirty="0" err="1">
                <a:cs typeface="Arial" panose="020B0604020202020204" pitchFamily="34" charset="0"/>
              </a:rPr>
              <a:t>al,al</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jnz</a:t>
            </a:r>
            <a:r>
              <a:rPr lang="en-US" altLang="en-US" sz="1800" dirty="0">
                <a:cs typeface="Arial" panose="020B0604020202020204" pitchFamily="34" charset="0"/>
              </a:rPr>
              <a:t> </a:t>
            </a:r>
            <a:r>
              <a:rPr lang="en-US" altLang="en-US" sz="1800" dirty="0" err="1">
                <a:cs typeface="Arial" panose="020B0604020202020204" pitchFamily="34" charset="0"/>
              </a:rPr>
              <a:t>IsNotZero</a:t>
            </a:r>
            <a:r>
              <a:rPr lang="en-US" altLang="en-US" sz="1800" dirty="0">
                <a:cs typeface="Arial" panose="020B0604020202020204" pitchFamily="34" charset="0"/>
              </a:rPr>
              <a:t>	; jump if not zero</a:t>
            </a:r>
          </a:p>
        </p:txBody>
      </p:sp>
      <p:sp>
        <p:nvSpPr>
          <p:cNvPr id="3" name="Content Placeholder 2"/>
          <p:cNvSpPr>
            <a:spLocks noGrp="1"/>
          </p:cNvSpPr>
          <p:nvPr>
            <p:ph idx="1"/>
          </p:nvPr>
        </p:nvSpPr>
        <p:spPr>
          <a:xfrm>
            <a:off x="457200" y="1600201"/>
            <a:ext cx="8229600" cy="1600200"/>
          </a:xfrm>
        </p:spPr>
        <p:txBody>
          <a:bodyPr/>
          <a:lstStyle/>
          <a:p>
            <a:r>
              <a:rPr lang="en-US" dirty="0"/>
              <a:t>Task: Jump to a label if the value in AL is not zero.</a:t>
            </a:r>
          </a:p>
          <a:p>
            <a:r>
              <a:rPr lang="en-US" dirty="0"/>
              <a:t>Solution: OR the byte with itself, then use the JNZ (jump if not zero) instruction.</a:t>
            </a:r>
          </a:p>
        </p:txBody>
      </p:sp>
      <p:sp>
        <p:nvSpPr>
          <p:cNvPr id="2" name="Title 1"/>
          <p:cNvSpPr>
            <a:spLocks noGrp="1"/>
          </p:cNvSpPr>
          <p:nvPr>
            <p:ph type="title"/>
          </p:nvPr>
        </p:nvSpPr>
        <p:spPr/>
        <p:txBody>
          <a:bodyPr/>
          <a:lstStyle/>
          <a:p>
            <a:r>
              <a:rPr lang="en-AU" dirty="0"/>
              <a:t>Application</a:t>
            </a:r>
            <a:r>
              <a:rPr lang="en-AU" sz="2000" dirty="0"/>
              <a:t> </a:t>
            </a:r>
            <a:r>
              <a:rPr lang="en-AU" sz="2000" b="0" dirty="0"/>
              <a:t>(5 of 5)</a:t>
            </a:r>
          </a:p>
        </p:txBody>
      </p:sp>
    </p:spTree>
    <p:extLst>
      <p:ext uri="{BB962C8B-B14F-4D97-AF65-F5344CB8AC3E}">
        <p14:creationId xmlns:p14="http://schemas.microsoft.com/office/powerpoint/2010/main" val="51848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217F83C1-59D2-4AE8-9E14-90E5CB64168B}"/>
              </a:ext>
            </a:extLst>
          </p:cNvPr>
          <p:cNvSpPr txBox="1">
            <a:spLocks noChangeArrowheads="1"/>
          </p:cNvSpPr>
          <p:nvPr/>
        </p:nvSpPr>
        <p:spPr bwMode="auto">
          <a:xfrm>
            <a:off x="2133600" y="5334000"/>
            <a:ext cx="381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test al,00000011b</a:t>
            </a:r>
          </a:p>
          <a:p>
            <a:pPr eaLnBrk="1" hangingPunct="1">
              <a:lnSpc>
                <a:spcPct val="50000"/>
              </a:lnSpc>
              <a:spcBef>
                <a:spcPct val="50000"/>
              </a:spcBef>
              <a:buClrTx/>
              <a:buFontTx/>
              <a:buNone/>
            </a:pPr>
            <a:r>
              <a:rPr lang="en-US" altLang="en-US" sz="1800" dirty="0" err="1">
                <a:cs typeface="Arial" panose="020B0604020202020204" pitchFamily="34" charset="0"/>
              </a:rPr>
              <a:t>jnz</a:t>
            </a:r>
            <a:r>
              <a:rPr lang="en-US" altLang="en-US" sz="1800" dirty="0">
                <a:cs typeface="Arial" panose="020B0604020202020204" pitchFamily="34" charset="0"/>
              </a:rPr>
              <a:t>  </a:t>
            </a:r>
            <a:r>
              <a:rPr lang="en-US" altLang="en-US" sz="1800" dirty="0" err="1">
                <a:cs typeface="Arial" panose="020B0604020202020204" pitchFamily="34" charset="0"/>
              </a:rPr>
              <a:t>ValueFound</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3352800"/>
          </a:xfrm>
        </p:spPr>
        <p:txBody>
          <a:bodyPr/>
          <a:lstStyle/>
          <a:p>
            <a:r>
              <a:rPr lang="en-US" dirty="0"/>
              <a:t>Performs a nondestructive AND operation between each pair of matching bits in two operands</a:t>
            </a:r>
          </a:p>
          <a:p>
            <a:r>
              <a:rPr lang="en-US" dirty="0"/>
              <a:t>No operands are modified, but the Zero flag is affected.</a:t>
            </a:r>
          </a:p>
          <a:p>
            <a:r>
              <a:rPr lang="en-US" dirty="0"/>
              <a:t>Example: jump to a label if either bit 0 or bit 1 in AL is set.</a:t>
            </a:r>
          </a:p>
        </p:txBody>
      </p:sp>
      <p:sp>
        <p:nvSpPr>
          <p:cNvPr id="2" name="Title 1"/>
          <p:cNvSpPr>
            <a:spLocks noGrp="1"/>
          </p:cNvSpPr>
          <p:nvPr>
            <p:ph type="title"/>
          </p:nvPr>
        </p:nvSpPr>
        <p:spPr/>
        <p:txBody>
          <a:bodyPr/>
          <a:lstStyle/>
          <a:p>
            <a:r>
              <a:rPr lang="en-AU" dirty="0"/>
              <a:t>TEST Instruction</a:t>
            </a:r>
            <a:r>
              <a:rPr lang="en-AU" sz="2000" dirty="0"/>
              <a:t> </a:t>
            </a:r>
            <a:r>
              <a:rPr lang="en-AU" sz="2000" b="0" dirty="0"/>
              <a:t>(1 of 2)</a:t>
            </a:r>
          </a:p>
        </p:txBody>
      </p:sp>
    </p:spTree>
    <p:extLst>
      <p:ext uri="{BB962C8B-B14F-4D97-AF65-F5344CB8AC3E}">
        <p14:creationId xmlns:p14="http://schemas.microsoft.com/office/powerpoint/2010/main" val="11665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a:extLst>
              <a:ext uri="{FF2B5EF4-FFF2-40B4-BE49-F238E27FC236}">
                <a16:creationId xmlns:a16="http://schemas.microsoft.com/office/drawing/2014/main" id="{0FC79880-9538-430D-8AAD-990207F48020}"/>
              </a:ext>
            </a:extLst>
          </p:cNvPr>
          <p:cNvSpPr txBox="1">
            <a:spLocks noChangeArrowheads="1"/>
          </p:cNvSpPr>
          <p:nvPr/>
        </p:nvSpPr>
        <p:spPr bwMode="auto">
          <a:xfrm>
            <a:off x="2133600" y="2667000"/>
            <a:ext cx="381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test al,00000011b</a:t>
            </a:r>
          </a:p>
          <a:p>
            <a:pPr eaLnBrk="1" hangingPunct="1">
              <a:lnSpc>
                <a:spcPct val="50000"/>
              </a:lnSpc>
              <a:spcBef>
                <a:spcPct val="50000"/>
              </a:spcBef>
              <a:buClrTx/>
              <a:buFontTx/>
              <a:buNone/>
            </a:pPr>
            <a:r>
              <a:rPr lang="en-US" altLang="en-US" sz="1800" dirty="0" err="1">
                <a:cs typeface="Arial" panose="020B0604020202020204" pitchFamily="34" charset="0"/>
              </a:rPr>
              <a:t>jz</a:t>
            </a:r>
            <a:r>
              <a:rPr lang="en-US" altLang="en-US" sz="1800" dirty="0">
                <a:cs typeface="Arial" panose="020B0604020202020204" pitchFamily="34" charset="0"/>
              </a:rPr>
              <a:t>   </a:t>
            </a:r>
            <a:r>
              <a:rPr lang="en-US" altLang="en-US" sz="1800" dirty="0" err="1">
                <a:cs typeface="Arial" panose="020B0604020202020204" pitchFamily="34" charset="0"/>
              </a:rPr>
              <a:t>ValueNotFound</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990599"/>
          </a:xfrm>
        </p:spPr>
        <p:txBody>
          <a:bodyPr/>
          <a:lstStyle/>
          <a:p>
            <a:r>
              <a:rPr lang="en-US" dirty="0"/>
              <a:t>Example: jump to a label if neither bit 0 nor bit 1 in AL is set.</a:t>
            </a:r>
          </a:p>
        </p:txBody>
      </p:sp>
      <p:sp>
        <p:nvSpPr>
          <p:cNvPr id="2" name="Title 1"/>
          <p:cNvSpPr>
            <a:spLocks noGrp="1"/>
          </p:cNvSpPr>
          <p:nvPr>
            <p:ph type="title"/>
          </p:nvPr>
        </p:nvSpPr>
        <p:spPr/>
        <p:txBody>
          <a:bodyPr/>
          <a:lstStyle/>
          <a:p>
            <a:r>
              <a:rPr lang="en-AU" dirty="0"/>
              <a:t>TEST Instruction</a:t>
            </a:r>
            <a:r>
              <a:rPr lang="en-AU" sz="2000" dirty="0"/>
              <a:t> </a:t>
            </a:r>
            <a:r>
              <a:rPr lang="en-AU" sz="2000" b="0" dirty="0"/>
              <a:t>(2 of 2)</a:t>
            </a:r>
          </a:p>
        </p:txBody>
      </p:sp>
    </p:spTree>
    <p:extLst>
      <p:ext uri="{BB962C8B-B14F-4D97-AF65-F5344CB8AC3E}">
        <p14:creationId xmlns:p14="http://schemas.microsoft.com/office/powerpoint/2010/main" val="428352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31">
            <a:extLst>
              <a:ext uri="{FF2B5EF4-FFF2-40B4-BE49-F238E27FC236}">
                <a16:creationId xmlns:a16="http://schemas.microsoft.com/office/drawing/2014/main" id="{CC5229A2-BE15-4D2A-BE0D-947623C74B8D}"/>
              </a:ext>
            </a:extLst>
          </p:cNvPr>
          <p:cNvSpPr txBox="1">
            <a:spLocks noChangeArrowheads="1"/>
          </p:cNvSpPr>
          <p:nvPr/>
        </p:nvSpPr>
        <p:spPr bwMode="auto">
          <a:xfrm>
            <a:off x="1295400" y="5715000"/>
            <a:ext cx="510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04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04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2004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2004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04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al,4</a:t>
            </a:r>
          </a:p>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al,5	; Carry flag set</a:t>
            </a:r>
          </a:p>
        </p:txBody>
      </p:sp>
      <p:sp>
        <p:nvSpPr>
          <p:cNvPr id="5" name="Content Placeholder 2"/>
          <p:cNvSpPr txBox="1">
            <a:spLocks/>
          </p:cNvSpPr>
          <p:nvPr/>
        </p:nvSpPr>
        <p:spPr>
          <a:xfrm>
            <a:off x="457200" y="5257800"/>
            <a:ext cx="8229600" cy="457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sz="2500" dirty="0"/>
              <a:t>Example: destination &lt; source</a:t>
            </a:r>
          </a:p>
        </p:txBody>
      </p:sp>
      <p:sp>
        <p:nvSpPr>
          <p:cNvPr id="4" name="Text Box 1028">
            <a:extLst>
              <a:ext uri="{FF2B5EF4-FFF2-40B4-BE49-F238E27FC236}">
                <a16:creationId xmlns:a16="http://schemas.microsoft.com/office/drawing/2014/main" id="{CB934114-9692-4651-99A5-2A5D5BDD76C8}"/>
              </a:ext>
            </a:extLst>
          </p:cNvPr>
          <p:cNvSpPr txBox="1">
            <a:spLocks noChangeArrowheads="1"/>
          </p:cNvSpPr>
          <p:nvPr/>
        </p:nvSpPr>
        <p:spPr bwMode="auto">
          <a:xfrm>
            <a:off x="1295400" y="4343400"/>
            <a:ext cx="6096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04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04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2004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2004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04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al,5</a:t>
            </a:r>
          </a:p>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al,5	; Zero flag set</a:t>
            </a:r>
          </a:p>
        </p:txBody>
      </p:sp>
      <p:sp>
        <p:nvSpPr>
          <p:cNvPr id="3" name="Content Placeholder 2"/>
          <p:cNvSpPr>
            <a:spLocks noGrp="1"/>
          </p:cNvSpPr>
          <p:nvPr>
            <p:ph idx="1"/>
          </p:nvPr>
        </p:nvSpPr>
        <p:spPr>
          <a:xfrm>
            <a:off x="457200" y="1600201"/>
            <a:ext cx="8229600" cy="2743199"/>
          </a:xfrm>
        </p:spPr>
        <p:txBody>
          <a:bodyPr/>
          <a:lstStyle/>
          <a:p>
            <a:r>
              <a:rPr lang="en-US" sz="2500" dirty="0"/>
              <a:t>Compares the destination operand to the source operand</a:t>
            </a:r>
          </a:p>
          <a:p>
            <a:pPr lvl="1"/>
            <a:r>
              <a:rPr lang="en-US" sz="2100" dirty="0"/>
              <a:t>Nondestructive subtraction of source from destination (destination operand is not changed)</a:t>
            </a:r>
          </a:p>
          <a:p>
            <a:r>
              <a:rPr lang="en-US" sz="2500" dirty="0"/>
              <a:t>Syntax: </a:t>
            </a:r>
            <a:r>
              <a:rPr lang="en-US" sz="2500" dirty="0">
                <a:solidFill>
                  <a:srgbClr val="007FA3"/>
                </a:solidFill>
              </a:rPr>
              <a:t>CMP </a:t>
            </a:r>
            <a:r>
              <a:rPr lang="en-US" sz="2500" i="1" dirty="0">
                <a:solidFill>
                  <a:srgbClr val="007FA3"/>
                </a:solidFill>
              </a:rPr>
              <a:t>destination</a:t>
            </a:r>
            <a:r>
              <a:rPr lang="en-US" sz="2500" dirty="0">
                <a:solidFill>
                  <a:srgbClr val="007FA3"/>
                </a:solidFill>
              </a:rPr>
              <a:t>, </a:t>
            </a:r>
            <a:r>
              <a:rPr lang="en-US" sz="2500" i="1" dirty="0">
                <a:solidFill>
                  <a:srgbClr val="007FA3"/>
                </a:solidFill>
              </a:rPr>
              <a:t>source</a:t>
            </a:r>
          </a:p>
          <a:p>
            <a:r>
              <a:rPr lang="en-US" sz="2500" dirty="0"/>
              <a:t>Example: destination == source</a:t>
            </a:r>
          </a:p>
        </p:txBody>
      </p:sp>
      <p:sp>
        <p:nvSpPr>
          <p:cNvPr id="2" name="Title 1"/>
          <p:cNvSpPr>
            <a:spLocks noGrp="1"/>
          </p:cNvSpPr>
          <p:nvPr>
            <p:ph type="title"/>
          </p:nvPr>
        </p:nvSpPr>
        <p:spPr/>
        <p:txBody>
          <a:bodyPr/>
          <a:lstStyle/>
          <a:p>
            <a:r>
              <a:rPr lang="en-US" dirty="0"/>
              <a:t>CMP Instruction </a:t>
            </a:r>
            <a:r>
              <a:rPr lang="en-US" sz="2000" b="0" dirty="0"/>
              <a:t>(1 of 3)</a:t>
            </a:r>
            <a:endParaRPr lang="en-AU" sz="2000" b="0" dirty="0"/>
          </a:p>
        </p:txBody>
      </p:sp>
    </p:spTree>
    <p:extLst>
      <p:ext uri="{BB962C8B-B14F-4D97-AF65-F5344CB8AC3E}">
        <p14:creationId xmlns:p14="http://schemas.microsoft.com/office/powerpoint/2010/main" val="16883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b="1" dirty="0">
                <a:solidFill>
                  <a:srgbClr val="007FA3"/>
                </a:solidFill>
              </a:rPr>
              <a:t>Boolean and Comparison Instructions</a:t>
            </a:r>
          </a:p>
          <a:p>
            <a:r>
              <a:rPr lang="en-US" altLang="en-US" dirty="0"/>
              <a:t>Conditional Jumps</a:t>
            </a:r>
          </a:p>
          <a:p>
            <a:r>
              <a:rPr lang="en-US" altLang="en-US" dirty="0"/>
              <a:t>Conditional Loop Instructions</a:t>
            </a:r>
          </a:p>
          <a:p>
            <a:r>
              <a:rPr lang="en-US" altLang="en-US" dirty="0"/>
              <a:t>Conditional Structures</a:t>
            </a:r>
          </a:p>
          <a:p>
            <a:r>
              <a:rPr lang="en-US" altLang="en-US" dirty="0"/>
              <a:t>Application: Finite-State Machines</a:t>
            </a:r>
          </a:p>
          <a:p>
            <a:r>
              <a:rPr lang="en-US" altLang="en-US" dirty="0"/>
              <a:t>Conditional Control Flow Directives</a:t>
            </a:r>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F143C627-FBC3-4896-805C-3F68C5E14FBD}"/>
              </a:ext>
            </a:extLst>
          </p:cNvPr>
          <p:cNvSpPr>
            <a:spLocks noChangeArrowheads="1"/>
          </p:cNvSpPr>
          <p:nvPr/>
        </p:nvSpPr>
        <p:spPr bwMode="auto">
          <a:xfrm>
            <a:off x="1600200" y="33528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2000"/>
              <a:t>(both the Zero and Carry flags are clear)</a:t>
            </a:r>
          </a:p>
        </p:txBody>
      </p:sp>
      <p:sp>
        <p:nvSpPr>
          <p:cNvPr id="4" name="Text Box 4">
            <a:extLst>
              <a:ext uri="{FF2B5EF4-FFF2-40B4-BE49-F238E27FC236}">
                <a16:creationId xmlns:a16="http://schemas.microsoft.com/office/drawing/2014/main" id="{41C1FC1A-CCC9-4BD7-8480-72868CAA87A3}"/>
              </a:ext>
            </a:extLst>
          </p:cNvPr>
          <p:cNvSpPr txBox="1">
            <a:spLocks noChangeArrowheads="1"/>
          </p:cNvSpPr>
          <p:nvPr/>
        </p:nvSpPr>
        <p:spPr bwMode="auto">
          <a:xfrm>
            <a:off x="1447800" y="2209800"/>
            <a:ext cx="6096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04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04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2004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2004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04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al,6</a:t>
            </a:r>
          </a:p>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al,5	; ZF = 0, CF = 0</a:t>
            </a:r>
          </a:p>
        </p:txBody>
      </p:sp>
      <p:sp>
        <p:nvSpPr>
          <p:cNvPr id="3" name="Content Placeholder 2"/>
          <p:cNvSpPr>
            <a:spLocks noGrp="1"/>
          </p:cNvSpPr>
          <p:nvPr>
            <p:ph idx="1"/>
          </p:nvPr>
        </p:nvSpPr>
        <p:spPr>
          <a:xfrm>
            <a:off x="457200" y="1600201"/>
            <a:ext cx="8229600" cy="533400"/>
          </a:xfrm>
        </p:spPr>
        <p:txBody>
          <a:bodyPr/>
          <a:lstStyle/>
          <a:p>
            <a:r>
              <a:rPr lang="en-AU" dirty="0"/>
              <a:t>Example: destination &gt; source</a:t>
            </a:r>
          </a:p>
        </p:txBody>
      </p:sp>
      <p:sp>
        <p:nvSpPr>
          <p:cNvPr id="2" name="Title 1"/>
          <p:cNvSpPr>
            <a:spLocks noGrp="1"/>
          </p:cNvSpPr>
          <p:nvPr>
            <p:ph type="title"/>
          </p:nvPr>
        </p:nvSpPr>
        <p:spPr/>
        <p:txBody>
          <a:bodyPr/>
          <a:lstStyle/>
          <a:p>
            <a:r>
              <a:rPr lang="en-US" dirty="0"/>
              <a:t>CMP Instruction</a:t>
            </a:r>
            <a:r>
              <a:rPr lang="en-US" sz="2000" dirty="0"/>
              <a:t> </a:t>
            </a:r>
            <a:r>
              <a:rPr lang="en-US" sz="2000" b="0" dirty="0"/>
              <a:t>(2 of 3)</a:t>
            </a:r>
            <a:endParaRPr lang="en-AU" sz="2000" b="0" dirty="0"/>
          </a:p>
        </p:txBody>
      </p:sp>
    </p:spTree>
    <p:extLst>
      <p:ext uri="{BB962C8B-B14F-4D97-AF65-F5344CB8AC3E}">
        <p14:creationId xmlns:p14="http://schemas.microsoft.com/office/powerpoint/2010/main" val="270342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a:extLst>
              <a:ext uri="{FF2B5EF4-FFF2-40B4-BE49-F238E27FC236}">
                <a16:creationId xmlns:a16="http://schemas.microsoft.com/office/drawing/2014/main" id="{7BFFAD07-75B8-4D5F-A56A-5F61B4EBF281}"/>
              </a:ext>
            </a:extLst>
          </p:cNvPr>
          <p:cNvSpPr txBox="1">
            <a:spLocks noChangeArrowheads="1"/>
          </p:cNvSpPr>
          <p:nvPr/>
        </p:nvSpPr>
        <p:spPr bwMode="auto">
          <a:xfrm>
            <a:off x="1143000" y="4953000"/>
            <a:ext cx="6858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3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3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2743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2743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3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al,-1</a:t>
            </a:r>
          </a:p>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al,5	; Sign flag </a:t>
            </a:r>
            <a:r>
              <a:rPr lang="en-US" altLang="en-US" sz="1800" dirty="0">
                <a:cs typeface="Arial" panose="020B0604020202020204" pitchFamily="34" charset="0"/>
                <a:sym typeface="Symbol" panose="05050102010706020507" pitchFamily="18" charset="2"/>
              </a:rPr>
              <a:t>!=</a:t>
            </a:r>
            <a:r>
              <a:rPr lang="en-US" altLang="en-US" sz="1800" dirty="0">
                <a:cs typeface="Arial" panose="020B0604020202020204" pitchFamily="34" charset="0"/>
              </a:rPr>
              <a:t> Overflow flag</a:t>
            </a:r>
          </a:p>
        </p:txBody>
      </p:sp>
      <p:sp>
        <p:nvSpPr>
          <p:cNvPr id="8" name="Content Placeholder 2"/>
          <p:cNvSpPr txBox="1">
            <a:spLocks/>
          </p:cNvSpPr>
          <p:nvPr/>
        </p:nvSpPr>
        <p:spPr>
          <a:xfrm>
            <a:off x="457200" y="4343400"/>
            <a:ext cx="8229600" cy="533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Example: destination &lt; source</a:t>
            </a:r>
          </a:p>
        </p:txBody>
      </p:sp>
      <p:sp>
        <p:nvSpPr>
          <p:cNvPr id="5" name="Text Box 4">
            <a:extLst>
              <a:ext uri="{FF2B5EF4-FFF2-40B4-BE49-F238E27FC236}">
                <a16:creationId xmlns:a16="http://schemas.microsoft.com/office/drawing/2014/main" id="{644341EE-AEA4-4417-9FFD-D151301CD2E5}"/>
              </a:ext>
            </a:extLst>
          </p:cNvPr>
          <p:cNvSpPr txBox="1">
            <a:spLocks noChangeArrowheads="1"/>
          </p:cNvSpPr>
          <p:nvPr/>
        </p:nvSpPr>
        <p:spPr bwMode="auto">
          <a:xfrm>
            <a:off x="1143000" y="3276600"/>
            <a:ext cx="6858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3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3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2743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2743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3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3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al,5</a:t>
            </a:r>
          </a:p>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al,-2	; Sign flag == Overflow flag</a:t>
            </a:r>
          </a:p>
        </p:txBody>
      </p:sp>
      <p:sp>
        <p:nvSpPr>
          <p:cNvPr id="4" name="Content Placeholder 2"/>
          <p:cNvSpPr txBox="1">
            <a:spLocks/>
          </p:cNvSpPr>
          <p:nvPr/>
        </p:nvSpPr>
        <p:spPr>
          <a:xfrm>
            <a:off x="457200" y="2743200"/>
            <a:ext cx="8229600" cy="533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Example: destination &gt; source</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The comparisons shown here are performed with signed integers.</a:t>
            </a:r>
          </a:p>
        </p:txBody>
      </p:sp>
      <p:sp>
        <p:nvSpPr>
          <p:cNvPr id="2" name="Title 1"/>
          <p:cNvSpPr>
            <a:spLocks noGrp="1"/>
          </p:cNvSpPr>
          <p:nvPr>
            <p:ph type="title"/>
          </p:nvPr>
        </p:nvSpPr>
        <p:spPr/>
        <p:txBody>
          <a:bodyPr/>
          <a:lstStyle/>
          <a:p>
            <a:r>
              <a:rPr lang="en-US" dirty="0"/>
              <a:t>CMP Instruction</a:t>
            </a:r>
            <a:r>
              <a:rPr lang="en-US" sz="2000" dirty="0"/>
              <a:t> </a:t>
            </a:r>
            <a:r>
              <a:rPr lang="en-US" sz="2000" b="0" dirty="0"/>
              <a:t>(3 of 3)</a:t>
            </a:r>
            <a:endParaRPr lang="en-AU" sz="2000" b="0" dirty="0"/>
          </a:p>
        </p:txBody>
      </p:sp>
    </p:spTree>
    <p:extLst>
      <p:ext uri="{BB962C8B-B14F-4D97-AF65-F5344CB8AC3E}">
        <p14:creationId xmlns:p14="http://schemas.microsoft.com/office/powerpoint/2010/main" val="301533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64-bit boolean instructions, for the most part, work the same as 32-bit instructions</a:t>
            </a:r>
          </a:p>
          <a:p>
            <a:r>
              <a:rPr lang="en-US" dirty="0"/>
              <a:t>If the source operand is a constant whose size is less than 32 bits and the destination is the lower part of a 64-bit register or memory operand, all bits in the destination operand are affected</a:t>
            </a:r>
          </a:p>
          <a:p>
            <a:r>
              <a:rPr lang="en-US" dirty="0"/>
              <a:t>When the source is a 32-bit constant or register, only the lower 32 bits of the destination operand are affected</a:t>
            </a:r>
          </a:p>
        </p:txBody>
      </p:sp>
      <p:sp>
        <p:nvSpPr>
          <p:cNvPr id="2" name="Title 1"/>
          <p:cNvSpPr>
            <a:spLocks noGrp="1"/>
          </p:cNvSpPr>
          <p:nvPr>
            <p:ph type="title"/>
          </p:nvPr>
        </p:nvSpPr>
        <p:spPr/>
        <p:txBody>
          <a:bodyPr/>
          <a:lstStyle/>
          <a:p>
            <a:r>
              <a:rPr lang="en-AU" dirty="0"/>
              <a:t>Boolean Instructions in 64-Bit Mode</a:t>
            </a:r>
          </a:p>
        </p:txBody>
      </p:sp>
    </p:spTree>
    <p:extLst>
      <p:ext uri="{BB962C8B-B14F-4D97-AF65-F5344CB8AC3E}">
        <p14:creationId xmlns:p14="http://schemas.microsoft.com/office/powerpoint/2010/main" val="2814422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Boolean and Comparison Instructions</a:t>
            </a:r>
          </a:p>
          <a:p>
            <a:r>
              <a:rPr lang="en-AU" b="1" dirty="0">
                <a:solidFill>
                  <a:srgbClr val="007FA3"/>
                </a:solidFill>
              </a:rPr>
              <a:t>Conditional Jumps</a:t>
            </a:r>
          </a:p>
          <a:p>
            <a:r>
              <a:rPr lang="en-AU" dirty="0"/>
              <a:t>Conditional Loop Instructions</a:t>
            </a:r>
          </a:p>
          <a:p>
            <a:r>
              <a:rPr lang="en-AU" dirty="0"/>
              <a:t>Conditional Structures</a:t>
            </a:r>
          </a:p>
          <a:p>
            <a:r>
              <a:rPr lang="en-AU" dirty="0"/>
              <a:t>Application: Finite-State Machines</a:t>
            </a:r>
          </a:p>
          <a:p>
            <a:r>
              <a:rPr lang="en-AU" dirty="0"/>
              <a:t>Conditional Control Flow Directives</a:t>
            </a:r>
          </a:p>
        </p:txBody>
      </p:sp>
      <p:sp>
        <p:nvSpPr>
          <p:cNvPr id="2" name="Title 1"/>
          <p:cNvSpPr>
            <a:spLocks noGrp="1"/>
          </p:cNvSpPr>
          <p:nvPr>
            <p:ph type="title"/>
          </p:nvPr>
        </p:nvSpPr>
        <p:spPr/>
        <p:txBody>
          <a:bodyPr/>
          <a:lstStyle/>
          <a:p>
            <a:r>
              <a:rPr lang="en-AU" dirty="0"/>
              <a:t>What's Next</a:t>
            </a:r>
            <a:r>
              <a:rPr lang="en-AU" sz="2000" dirty="0"/>
              <a:t> </a:t>
            </a:r>
            <a:r>
              <a:rPr lang="en-AU" sz="2000" b="0" dirty="0"/>
              <a:t>(1 of 5)</a:t>
            </a:r>
          </a:p>
        </p:txBody>
      </p:sp>
    </p:spTree>
    <p:extLst>
      <p:ext uri="{BB962C8B-B14F-4D97-AF65-F5344CB8AC3E}">
        <p14:creationId xmlns:p14="http://schemas.microsoft.com/office/powerpoint/2010/main" val="241455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Jumps Based On . . .</a:t>
            </a:r>
          </a:p>
          <a:p>
            <a:pPr lvl="1"/>
            <a:r>
              <a:rPr lang="en-US" dirty="0"/>
              <a:t>Specific flags</a:t>
            </a:r>
          </a:p>
          <a:p>
            <a:pPr lvl="1"/>
            <a:r>
              <a:rPr lang="en-US" dirty="0"/>
              <a:t>Equality</a:t>
            </a:r>
          </a:p>
          <a:p>
            <a:pPr lvl="1"/>
            <a:r>
              <a:rPr lang="en-US" dirty="0"/>
              <a:t>Unsigned comparisons</a:t>
            </a:r>
          </a:p>
          <a:p>
            <a:pPr lvl="1"/>
            <a:r>
              <a:rPr lang="en-US" dirty="0"/>
              <a:t>Signed Comparisons</a:t>
            </a:r>
          </a:p>
          <a:p>
            <a:r>
              <a:rPr lang="en-US" dirty="0"/>
              <a:t>Applications</a:t>
            </a:r>
          </a:p>
          <a:p>
            <a:r>
              <a:rPr lang="en-US" dirty="0"/>
              <a:t>Encrypting a String</a:t>
            </a:r>
          </a:p>
          <a:p>
            <a:r>
              <a:rPr lang="en-US" dirty="0"/>
              <a:t>Bit Test (BT) Instruction</a:t>
            </a:r>
          </a:p>
          <a:p>
            <a:endParaRPr lang="en-AU" dirty="0"/>
          </a:p>
        </p:txBody>
      </p:sp>
      <p:sp>
        <p:nvSpPr>
          <p:cNvPr id="2" name="Title 1"/>
          <p:cNvSpPr>
            <a:spLocks noGrp="1"/>
          </p:cNvSpPr>
          <p:nvPr>
            <p:ph type="title"/>
          </p:nvPr>
        </p:nvSpPr>
        <p:spPr/>
        <p:txBody>
          <a:bodyPr/>
          <a:lstStyle/>
          <a:p>
            <a:r>
              <a:rPr lang="en-AU" dirty="0"/>
              <a:t>Conditional Jumps</a:t>
            </a:r>
          </a:p>
        </p:txBody>
      </p:sp>
    </p:spTree>
    <p:extLst>
      <p:ext uri="{BB962C8B-B14F-4D97-AF65-F5344CB8AC3E}">
        <p14:creationId xmlns:p14="http://schemas.microsoft.com/office/powerpoint/2010/main" val="1551501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SzPts val="2400"/>
            </a:pPr>
            <a:r>
              <a:rPr lang="en-US" dirty="0">
                <a:latin typeface="Arial" panose="020B0604020202020204" pitchFamily="34" charset="0"/>
              </a:rPr>
              <a:t>A conditional jump instruction branches to a label when specific register or flag conditions are met</a:t>
            </a:r>
          </a:p>
          <a:p>
            <a:pPr>
              <a:buSzPts val="2400"/>
            </a:pPr>
            <a:r>
              <a:rPr lang="en-US" dirty="0">
                <a:latin typeface="Arial" panose="020B0604020202020204" pitchFamily="34" charset="0"/>
              </a:rPr>
              <a:t>Specific jumps:</a:t>
            </a:r>
          </a:p>
          <a:p>
            <a:pPr marL="486918" lvl="1" indent="0">
              <a:buNone/>
            </a:pPr>
            <a:r>
              <a:rPr lang="en-US" dirty="0">
                <a:latin typeface="Arial" panose="020B0604020202020204" pitchFamily="34" charset="0"/>
              </a:rPr>
              <a:t>JB, JC - jump to a label if the Carry flag is set</a:t>
            </a:r>
          </a:p>
          <a:p>
            <a:pPr marL="486918" lvl="1" indent="0">
              <a:buNone/>
            </a:pPr>
            <a:r>
              <a:rPr lang="en-US" dirty="0">
                <a:latin typeface="Arial" panose="020B0604020202020204" pitchFamily="34" charset="0"/>
              </a:rPr>
              <a:t>JE, JZ - jump to a label if the Zero flag is set</a:t>
            </a:r>
          </a:p>
          <a:p>
            <a:pPr marL="486918" lvl="1" indent="0">
              <a:buNone/>
            </a:pPr>
            <a:r>
              <a:rPr lang="en-US" dirty="0">
                <a:latin typeface="Arial" panose="020B0604020202020204" pitchFamily="34" charset="0"/>
              </a:rPr>
              <a:t>JS - jump to a label if the Sign flag is set</a:t>
            </a:r>
          </a:p>
          <a:p>
            <a:pPr marL="486918" lvl="1" indent="0">
              <a:buNone/>
            </a:pPr>
            <a:r>
              <a:rPr lang="en-US" dirty="0">
                <a:latin typeface="Arial" panose="020B0604020202020204" pitchFamily="34" charset="0"/>
              </a:rPr>
              <a:t>JNE, JNZ - jump to a label if the Zero flag is clear</a:t>
            </a:r>
          </a:p>
          <a:p>
            <a:pPr marL="486918" lvl="1" indent="0">
              <a:buNone/>
            </a:pPr>
            <a:r>
              <a:rPr lang="en-US" dirty="0">
                <a:latin typeface="Arial" panose="020B0604020202020204" pitchFamily="34" charset="0"/>
              </a:rPr>
              <a:t>JECXZ - jump to a label if ECX = 0</a:t>
            </a:r>
          </a:p>
          <a:p>
            <a:endParaRPr lang="en-AU" dirty="0"/>
          </a:p>
        </p:txBody>
      </p:sp>
      <p:sp>
        <p:nvSpPr>
          <p:cNvPr id="2" name="Title 1"/>
          <p:cNvSpPr>
            <a:spLocks noGrp="1"/>
          </p:cNvSpPr>
          <p:nvPr>
            <p:ph type="title"/>
          </p:nvPr>
        </p:nvSpPr>
        <p:spPr/>
        <p:txBody>
          <a:bodyPr/>
          <a:lstStyle/>
          <a:p>
            <a:r>
              <a:rPr lang="en-AU" dirty="0" err="1"/>
              <a:t>J</a:t>
            </a:r>
            <a:r>
              <a:rPr lang="en-AU" i="1" dirty="0" err="1"/>
              <a:t>cond</a:t>
            </a:r>
            <a:r>
              <a:rPr lang="en-AU" dirty="0"/>
              <a:t> Instruction</a:t>
            </a:r>
          </a:p>
        </p:txBody>
      </p:sp>
    </p:spTree>
    <p:extLst>
      <p:ext uri="{BB962C8B-B14F-4D97-AF65-F5344CB8AC3E}">
        <p14:creationId xmlns:p14="http://schemas.microsoft.com/office/powerpoint/2010/main" val="1036503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Prior to the 386:</a:t>
            </a:r>
          </a:p>
          <a:p>
            <a:pPr lvl="1"/>
            <a:r>
              <a:rPr lang="en-US" dirty="0"/>
              <a:t>jump must be within –128 to +127 bytes from current location counter</a:t>
            </a:r>
          </a:p>
          <a:p>
            <a:r>
              <a:rPr lang="en-US" dirty="0"/>
              <a:t>x86 processors:</a:t>
            </a:r>
          </a:p>
          <a:p>
            <a:pPr lvl="1"/>
            <a:r>
              <a:rPr lang="en-US" dirty="0"/>
              <a:t>32-bit offset permits jump anywhere in memory</a:t>
            </a:r>
          </a:p>
        </p:txBody>
      </p:sp>
      <p:sp>
        <p:nvSpPr>
          <p:cNvPr id="2" name="Title 1"/>
          <p:cNvSpPr>
            <a:spLocks noGrp="1"/>
          </p:cNvSpPr>
          <p:nvPr>
            <p:ph type="title"/>
          </p:nvPr>
        </p:nvSpPr>
        <p:spPr/>
        <p:txBody>
          <a:bodyPr/>
          <a:lstStyle/>
          <a:p>
            <a:r>
              <a:rPr lang="en-AU" dirty="0" err="1"/>
              <a:t>J</a:t>
            </a:r>
            <a:r>
              <a:rPr lang="en-AU" i="1" dirty="0" err="1"/>
              <a:t>cond</a:t>
            </a:r>
            <a:r>
              <a:rPr lang="en-AU" dirty="0"/>
              <a:t> Ranges</a:t>
            </a:r>
          </a:p>
        </p:txBody>
      </p:sp>
    </p:spTree>
    <p:extLst>
      <p:ext uri="{BB962C8B-B14F-4D97-AF65-F5344CB8AC3E}">
        <p14:creationId xmlns:p14="http://schemas.microsoft.com/office/powerpoint/2010/main" val="1750789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lists the descriptions of specific flag values">
            <a:extLst>
              <a:ext uri="{FF2B5EF4-FFF2-40B4-BE49-F238E27FC236}">
                <a16:creationId xmlns:a16="http://schemas.microsoft.com/office/drawing/2014/main" id="{966D554F-64BF-4523-ACA7-AEC9C3602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4864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Jumps Based on Specific Flags</a:t>
            </a:r>
            <a:endParaRPr lang="en-AU" dirty="0"/>
          </a:p>
        </p:txBody>
      </p:sp>
    </p:spTree>
    <p:extLst>
      <p:ext uri="{BB962C8B-B14F-4D97-AF65-F5344CB8AC3E}">
        <p14:creationId xmlns:p14="http://schemas.microsoft.com/office/powerpoint/2010/main" val="2468568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able lists the instructions and their corresponding descriptions of jumps based on equality.">
            <a:extLst>
              <a:ext uri="{FF2B5EF4-FFF2-40B4-BE49-F238E27FC236}">
                <a16:creationId xmlns:a16="http://schemas.microsoft.com/office/drawing/2014/main" id="{AD6926BB-B350-4C03-B6C4-01DFBFDAB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43200"/>
            <a:ext cx="4953000"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a:t>Jumps Based on Equality</a:t>
            </a:r>
          </a:p>
        </p:txBody>
      </p:sp>
    </p:spTree>
    <p:extLst>
      <p:ext uri="{BB962C8B-B14F-4D97-AF65-F5344CB8AC3E}">
        <p14:creationId xmlns:p14="http://schemas.microsoft.com/office/powerpoint/2010/main" val="2860263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able lists the instructions and their corresponding descriptions of jumps based on unsigned comparisons.">
            <a:extLst>
              <a:ext uri="{FF2B5EF4-FFF2-40B4-BE49-F238E27FC236}">
                <a16:creationId xmlns:a16="http://schemas.microsoft.com/office/drawing/2014/main" id="{8C4CC817-2029-42A6-AE2C-91BA3DA0A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705600"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Jumps Based on Unsigned Comparisons</a:t>
            </a:r>
            <a:endParaRPr lang="en-AU" dirty="0"/>
          </a:p>
        </p:txBody>
      </p:sp>
    </p:spTree>
    <p:extLst>
      <p:ext uri="{BB962C8B-B14F-4D97-AF65-F5344CB8AC3E}">
        <p14:creationId xmlns:p14="http://schemas.microsoft.com/office/powerpoint/2010/main" val="298476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AU" dirty="0"/>
              <a:t>CPU Status Flags</a:t>
            </a:r>
          </a:p>
          <a:p>
            <a:r>
              <a:rPr lang="en-AU" dirty="0"/>
              <a:t>AND Instruction</a:t>
            </a:r>
          </a:p>
          <a:p>
            <a:r>
              <a:rPr lang="en-AU" dirty="0"/>
              <a:t>OR Instruction</a:t>
            </a:r>
          </a:p>
          <a:p>
            <a:r>
              <a:rPr lang="en-AU" dirty="0"/>
              <a:t>XOR Instruction</a:t>
            </a:r>
          </a:p>
          <a:p>
            <a:r>
              <a:rPr lang="en-AU" dirty="0"/>
              <a:t>NOT Instruction</a:t>
            </a:r>
          </a:p>
          <a:p>
            <a:r>
              <a:rPr lang="en-AU" dirty="0"/>
              <a:t>Applications</a:t>
            </a:r>
          </a:p>
          <a:p>
            <a:r>
              <a:rPr lang="en-AU" dirty="0"/>
              <a:t>TEST Instruction </a:t>
            </a:r>
          </a:p>
          <a:p>
            <a:r>
              <a:rPr lang="en-AU" dirty="0"/>
              <a:t>CMP Instruction</a:t>
            </a:r>
          </a:p>
        </p:txBody>
      </p:sp>
      <p:sp>
        <p:nvSpPr>
          <p:cNvPr id="2" name="Title 1"/>
          <p:cNvSpPr>
            <a:spLocks noGrp="1"/>
          </p:cNvSpPr>
          <p:nvPr>
            <p:ph type="title"/>
          </p:nvPr>
        </p:nvSpPr>
        <p:spPr/>
        <p:txBody>
          <a:bodyPr/>
          <a:lstStyle/>
          <a:p>
            <a:r>
              <a:rPr lang="en-AU" dirty="0"/>
              <a:t>Boolean and Comparison Instructions</a:t>
            </a:r>
          </a:p>
        </p:txBody>
      </p:sp>
    </p:spTree>
    <p:extLst>
      <p:ext uri="{BB962C8B-B14F-4D97-AF65-F5344CB8AC3E}">
        <p14:creationId xmlns:p14="http://schemas.microsoft.com/office/powerpoint/2010/main" val="1417554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able lists the instructions and their corresponding descriptions of jumps based on signed comparisons.">
            <a:extLst>
              <a:ext uri="{FF2B5EF4-FFF2-40B4-BE49-F238E27FC236}">
                <a16:creationId xmlns:a16="http://schemas.microsoft.com/office/drawing/2014/main" id="{EAE22DE4-C43C-4121-B5B1-141A08EAD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81800"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Jumps Based on Signed Comparisons</a:t>
            </a:r>
            <a:endParaRPr lang="en-AU" dirty="0"/>
          </a:p>
        </p:txBody>
      </p:sp>
    </p:spTree>
    <p:extLst>
      <p:ext uri="{BB962C8B-B14F-4D97-AF65-F5344CB8AC3E}">
        <p14:creationId xmlns:p14="http://schemas.microsoft.com/office/powerpoint/2010/main" val="334991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A7865CBC-470A-4884-801B-F4191FEF956F}"/>
              </a:ext>
            </a:extLst>
          </p:cNvPr>
          <p:cNvSpPr txBox="1">
            <a:spLocks noChangeArrowheads="1"/>
          </p:cNvSpPr>
          <p:nvPr/>
        </p:nvSpPr>
        <p:spPr bwMode="auto">
          <a:xfrm>
            <a:off x="1981200" y="5638800"/>
            <a:ext cx="251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eax,ebx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jg</a:t>
            </a:r>
            <a:r>
              <a:rPr lang="en-US" altLang="en-US" sz="1800" dirty="0">
                <a:cs typeface="Arial" panose="020B0604020202020204" pitchFamily="34" charset="0"/>
              </a:rPr>
              <a:t>  Greater</a:t>
            </a:r>
          </a:p>
        </p:txBody>
      </p:sp>
      <p:sp>
        <p:nvSpPr>
          <p:cNvPr id="5" name="Content Placeholder 2"/>
          <p:cNvSpPr txBox="1">
            <a:spLocks/>
          </p:cNvSpPr>
          <p:nvPr/>
        </p:nvSpPr>
        <p:spPr>
          <a:xfrm>
            <a:off x="457200" y="4038600"/>
            <a:ext cx="8229600" cy="15240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Task: Jump to a label if </a:t>
            </a:r>
            <a:r>
              <a:rPr lang="en-US" dirty="0">
                <a:solidFill>
                  <a:srgbClr val="007FA3"/>
                </a:solidFill>
              </a:rPr>
              <a:t>signed</a:t>
            </a:r>
            <a:r>
              <a:rPr lang="en-US" dirty="0"/>
              <a:t> EAX is greater than EBX</a:t>
            </a:r>
          </a:p>
          <a:p>
            <a:r>
              <a:rPr lang="en-US" dirty="0"/>
              <a:t>Solution: Use CMP, followed by JG</a:t>
            </a:r>
          </a:p>
        </p:txBody>
      </p:sp>
      <p:sp>
        <p:nvSpPr>
          <p:cNvPr id="4" name="Text Box 3">
            <a:extLst>
              <a:ext uri="{FF2B5EF4-FFF2-40B4-BE49-F238E27FC236}">
                <a16:creationId xmlns:a16="http://schemas.microsoft.com/office/drawing/2014/main" id="{8A47A5D6-6F56-4E50-AD06-C8A5B39C52AD}"/>
              </a:ext>
            </a:extLst>
          </p:cNvPr>
          <p:cNvSpPr txBox="1">
            <a:spLocks noChangeArrowheads="1"/>
          </p:cNvSpPr>
          <p:nvPr/>
        </p:nvSpPr>
        <p:spPr bwMode="auto">
          <a:xfrm>
            <a:off x="2133600" y="3200400"/>
            <a:ext cx="1981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eax,ebx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ja</a:t>
            </a:r>
            <a:r>
              <a:rPr lang="en-US" altLang="en-US" sz="1800" dirty="0">
                <a:cs typeface="Arial" panose="020B0604020202020204" pitchFamily="34" charset="0"/>
              </a:rPr>
              <a:t>  Larger</a:t>
            </a:r>
          </a:p>
        </p:txBody>
      </p:sp>
      <p:sp>
        <p:nvSpPr>
          <p:cNvPr id="3" name="Content Placeholder 2"/>
          <p:cNvSpPr>
            <a:spLocks noGrp="1"/>
          </p:cNvSpPr>
          <p:nvPr>
            <p:ph idx="1"/>
          </p:nvPr>
        </p:nvSpPr>
        <p:spPr>
          <a:xfrm>
            <a:off x="457200" y="1600201"/>
            <a:ext cx="8229600" cy="1524000"/>
          </a:xfrm>
        </p:spPr>
        <p:txBody>
          <a:bodyPr/>
          <a:lstStyle/>
          <a:p>
            <a:r>
              <a:rPr lang="en-US" dirty="0"/>
              <a:t>Task: Jump to a label if </a:t>
            </a:r>
            <a:r>
              <a:rPr lang="en-US" dirty="0">
                <a:solidFill>
                  <a:srgbClr val="007FA3"/>
                </a:solidFill>
              </a:rPr>
              <a:t>unsigned</a:t>
            </a:r>
            <a:r>
              <a:rPr lang="en-US" dirty="0"/>
              <a:t> EAX is greater than EBX</a:t>
            </a:r>
          </a:p>
          <a:p>
            <a:r>
              <a:rPr lang="en-US" dirty="0"/>
              <a:t>Solution: Use CMP, followed by JA</a:t>
            </a:r>
          </a:p>
        </p:txBody>
      </p:sp>
      <p:sp>
        <p:nvSpPr>
          <p:cNvPr id="2" name="Title 1"/>
          <p:cNvSpPr>
            <a:spLocks noGrp="1"/>
          </p:cNvSpPr>
          <p:nvPr>
            <p:ph type="title"/>
          </p:nvPr>
        </p:nvSpPr>
        <p:spPr/>
        <p:txBody>
          <a:bodyPr/>
          <a:lstStyle/>
          <a:p>
            <a:r>
              <a:rPr lang="en-AU" dirty="0"/>
              <a:t>Applications</a:t>
            </a:r>
            <a:r>
              <a:rPr lang="en-AU" sz="2000" dirty="0"/>
              <a:t> </a:t>
            </a:r>
            <a:r>
              <a:rPr lang="en-AU" sz="2000" b="0" dirty="0"/>
              <a:t>(1 of 4)</a:t>
            </a:r>
          </a:p>
        </p:txBody>
      </p:sp>
    </p:spTree>
    <p:extLst>
      <p:ext uri="{BB962C8B-B14F-4D97-AF65-F5344CB8AC3E}">
        <p14:creationId xmlns:p14="http://schemas.microsoft.com/office/powerpoint/2010/main" val="146283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a:extLst>
              <a:ext uri="{FF2B5EF4-FFF2-40B4-BE49-F238E27FC236}">
                <a16:creationId xmlns:a16="http://schemas.microsoft.com/office/drawing/2014/main" id="{593881DA-1CD8-4357-A341-4E8C7BE72EDF}"/>
              </a:ext>
            </a:extLst>
          </p:cNvPr>
          <p:cNvSpPr txBox="1">
            <a:spLocks noChangeArrowheads="1"/>
          </p:cNvSpPr>
          <p:nvPr/>
        </p:nvSpPr>
        <p:spPr bwMode="auto">
          <a:xfrm>
            <a:off x="1676400" y="4876800"/>
            <a:ext cx="48006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eax,Val1</a:t>
            </a:r>
          </a:p>
          <a:p>
            <a:pPr eaLnBrk="1" hangingPunct="1">
              <a:lnSpc>
                <a:spcPct val="50000"/>
              </a:lnSpc>
              <a:spcBef>
                <a:spcPct val="50000"/>
              </a:spcBef>
              <a:buClrTx/>
              <a:buFontTx/>
              <a:buNone/>
            </a:pPr>
            <a:r>
              <a:rPr lang="en-US" altLang="en-US" sz="1800" dirty="0" err="1">
                <a:cs typeface="Arial" panose="020B0604020202020204" pitchFamily="34" charset="0"/>
              </a:rPr>
              <a:t>jle</a:t>
            </a:r>
            <a:r>
              <a:rPr lang="en-US" altLang="en-US" sz="1800" dirty="0">
                <a:cs typeface="Arial" panose="020B0604020202020204" pitchFamily="34" charset="0"/>
              </a:rPr>
              <a:t> L1</a:t>
            </a:r>
          </a:p>
        </p:txBody>
      </p:sp>
      <p:sp>
        <p:nvSpPr>
          <p:cNvPr id="5" name="Content Placeholder 2"/>
          <p:cNvSpPr txBox="1">
            <a:spLocks/>
          </p:cNvSpPr>
          <p:nvPr/>
        </p:nvSpPr>
        <p:spPr>
          <a:xfrm>
            <a:off x="457200" y="3886200"/>
            <a:ext cx="8229600" cy="9906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Jump to label L1 if </a:t>
            </a:r>
            <a:r>
              <a:rPr lang="en-US" dirty="0">
                <a:solidFill>
                  <a:srgbClr val="007FA3"/>
                </a:solidFill>
              </a:rPr>
              <a:t>signed</a:t>
            </a:r>
            <a:r>
              <a:rPr lang="en-US" dirty="0"/>
              <a:t> EAX is less than or equal to Val1</a:t>
            </a:r>
          </a:p>
        </p:txBody>
      </p:sp>
      <p:sp>
        <p:nvSpPr>
          <p:cNvPr id="4" name="Text Box 4">
            <a:extLst>
              <a:ext uri="{FF2B5EF4-FFF2-40B4-BE49-F238E27FC236}">
                <a16:creationId xmlns:a16="http://schemas.microsoft.com/office/drawing/2014/main" id="{571B1D93-C2C2-44CD-AFE7-8F4481B4194C}"/>
              </a:ext>
            </a:extLst>
          </p:cNvPr>
          <p:cNvSpPr txBox="1">
            <a:spLocks noChangeArrowheads="1"/>
          </p:cNvSpPr>
          <p:nvPr/>
        </p:nvSpPr>
        <p:spPr bwMode="auto">
          <a:xfrm>
            <a:off x="1828800" y="2590800"/>
            <a:ext cx="48006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2885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2885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222885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222885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288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288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eax,Val1</a:t>
            </a:r>
          </a:p>
          <a:p>
            <a:pPr eaLnBrk="1" hangingPunct="1">
              <a:lnSpc>
                <a:spcPct val="50000"/>
              </a:lnSpc>
              <a:spcBef>
                <a:spcPct val="50000"/>
              </a:spcBef>
              <a:buClrTx/>
              <a:buFontTx/>
              <a:buNone/>
            </a:pPr>
            <a:r>
              <a:rPr lang="en-US" altLang="en-US" sz="1800" dirty="0" err="1">
                <a:cs typeface="Arial" panose="020B0604020202020204" pitchFamily="34" charset="0"/>
              </a:rPr>
              <a:t>jbe</a:t>
            </a:r>
            <a:r>
              <a:rPr lang="en-US" altLang="en-US" sz="1800" dirty="0">
                <a:cs typeface="Arial" panose="020B0604020202020204" pitchFamily="34" charset="0"/>
              </a:rPr>
              <a:t> L1	; below or equal</a:t>
            </a:r>
          </a:p>
        </p:txBody>
      </p:sp>
      <p:sp>
        <p:nvSpPr>
          <p:cNvPr id="3" name="Content Placeholder 2"/>
          <p:cNvSpPr>
            <a:spLocks noGrp="1"/>
          </p:cNvSpPr>
          <p:nvPr>
            <p:ph idx="1"/>
          </p:nvPr>
        </p:nvSpPr>
        <p:spPr>
          <a:xfrm>
            <a:off x="457200" y="1600201"/>
            <a:ext cx="8229600" cy="990600"/>
          </a:xfrm>
        </p:spPr>
        <p:txBody>
          <a:bodyPr/>
          <a:lstStyle/>
          <a:p>
            <a:r>
              <a:rPr lang="en-US" dirty="0"/>
              <a:t>Jump to label L1 if </a:t>
            </a:r>
            <a:r>
              <a:rPr lang="en-US" dirty="0">
                <a:solidFill>
                  <a:srgbClr val="007FA3"/>
                </a:solidFill>
              </a:rPr>
              <a:t>unsigned</a:t>
            </a:r>
            <a:r>
              <a:rPr lang="en-US" dirty="0"/>
              <a:t> EAX is less than or equal to Val1</a:t>
            </a:r>
          </a:p>
        </p:txBody>
      </p:sp>
      <p:sp>
        <p:nvSpPr>
          <p:cNvPr id="2" name="Title 1"/>
          <p:cNvSpPr>
            <a:spLocks noGrp="1"/>
          </p:cNvSpPr>
          <p:nvPr>
            <p:ph type="title"/>
          </p:nvPr>
        </p:nvSpPr>
        <p:spPr/>
        <p:txBody>
          <a:bodyPr/>
          <a:lstStyle/>
          <a:p>
            <a:r>
              <a:rPr lang="en-AU" dirty="0"/>
              <a:t>Applications</a:t>
            </a:r>
            <a:r>
              <a:rPr lang="en-AU" sz="2000" dirty="0"/>
              <a:t> </a:t>
            </a:r>
            <a:r>
              <a:rPr lang="en-AU" sz="2000" b="0" dirty="0"/>
              <a:t>(2 of 4)</a:t>
            </a:r>
          </a:p>
        </p:txBody>
      </p:sp>
    </p:spTree>
    <p:extLst>
      <p:ext uri="{BB962C8B-B14F-4D97-AF65-F5344CB8AC3E}">
        <p14:creationId xmlns:p14="http://schemas.microsoft.com/office/powerpoint/2010/main" val="2027598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618F0069-278F-416C-8D61-63CF7BA80962}"/>
              </a:ext>
            </a:extLst>
          </p:cNvPr>
          <p:cNvSpPr txBox="1">
            <a:spLocks noChangeArrowheads="1"/>
          </p:cNvSpPr>
          <p:nvPr/>
        </p:nvSpPr>
        <p:spPr bwMode="auto">
          <a:xfrm>
            <a:off x="1600200" y="4953000"/>
            <a:ext cx="4800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Small,ax</a:t>
            </a:r>
            <a:endParaRPr lang="en-US" altLang="en-US" sz="1800" dirty="0">
              <a:cs typeface="Arial" panose="020B0604020202020204" pitchFamily="34" charset="0"/>
            </a:endParaRPr>
          </a:p>
          <a:p>
            <a:pPr lvl="1"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bx,ax</a:t>
            </a:r>
            <a:endParaRPr lang="en-US" altLang="en-US" sz="1800" dirty="0">
              <a:cs typeface="Arial" panose="020B0604020202020204" pitchFamily="34" charset="0"/>
            </a:endParaRPr>
          </a:p>
          <a:p>
            <a:pPr lvl="1" eaLnBrk="1" hangingPunct="1">
              <a:lnSpc>
                <a:spcPct val="50000"/>
              </a:lnSpc>
              <a:spcBef>
                <a:spcPct val="50000"/>
              </a:spcBef>
              <a:buClrTx/>
              <a:buFontTx/>
              <a:buNone/>
            </a:pPr>
            <a:r>
              <a:rPr lang="en-US" altLang="en-US" sz="1800" dirty="0" err="1">
                <a:cs typeface="Arial" panose="020B0604020202020204" pitchFamily="34" charset="0"/>
              </a:rPr>
              <a:t>jnl</a:t>
            </a:r>
            <a:r>
              <a:rPr lang="en-US" altLang="en-US" sz="1800" dirty="0">
                <a:cs typeface="Arial" panose="020B0604020202020204" pitchFamily="34" charset="0"/>
              </a:rPr>
              <a:t> Next</a:t>
            </a:r>
          </a:p>
          <a:p>
            <a:pPr lvl="1"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Small,bx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Next:</a:t>
            </a:r>
          </a:p>
        </p:txBody>
      </p:sp>
      <p:sp>
        <p:nvSpPr>
          <p:cNvPr id="5" name="Content Placeholder 2"/>
          <p:cNvSpPr txBox="1">
            <a:spLocks/>
          </p:cNvSpPr>
          <p:nvPr/>
        </p:nvSpPr>
        <p:spPr>
          <a:xfrm>
            <a:off x="381000" y="4114800"/>
            <a:ext cx="8229600" cy="914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Compare signed AX to BX, and copy the smaller of the two into a variable named </a:t>
            </a:r>
            <a:r>
              <a:rPr lang="en-US" dirty="0">
                <a:solidFill>
                  <a:srgbClr val="007FA3"/>
                </a:solidFill>
              </a:rPr>
              <a:t>Small</a:t>
            </a:r>
          </a:p>
        </p:txBody>
      </p:sp>
      <p:sp>
        <p:nvSpPr>
          <p:cNvPr id="4" name="Text Box 3">
            <a:extLst>
              <a:ext uri="{FF2B5EF4-FFF2-40B4-BE49-F238E27FC236}">
                <a16:creationId xmlns:a16="http://schemas.microsoft.com/office/drawing/2014/main" id="{857CB25B-94EA-4EFC-B23F-07885D870DFF}"/>
              </a:ext>
            </a:extLst>
          </p:cNvPr>
          <p:cNvSpPr txBox="1">
            <a:spLocks noChangeArrowheads="1"/>
          </p:cNvSpPr>
          <p:nvPr/>
        </p:nvSpPr>
        <p:spPr bwMode="auto">
          <a:xfrm>
            <a:off x="1600200" y="2514600"/>
            <a:ext cx="4800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Large,bx</a:t>
            </a:r>
            <a:endParaRPr lang="en-US" altLang="en-US" sz="1800" dirty="0">
              <a:cs typeface="Arial" panose="020B0604020202020204" pitchFamily="34" charset="0"/>
            </a:endParaRPr>
          </a:p>
          <a:p>
            <a:pPr lvl="1"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ax,bx</a:t>
            </a:r>
            <a:endParaRPr lang="en-US" altLang="en-US" sz="1800" dirty="0">
              <a:cs typeface="Arial" panose="020B0604020202020204" pitchFamily="34" charset="0"/>
            </a:endParaRPr>
          </a:p>
          <a:p>
            <a:pPr lvl="1" eaLnBrk="1" hangingPunct="1">
              <a:lnSpc>
                <a:spcPct val="50000"/>
              </a:lnSpc>
              <a:spcBef>
                <a:spcPct val="50000"/>
              </a:spcBef>
              <a:buClrTx/>
              <a:buFontTx/>
              <a:buNone/>
            </a:pPr>
            <a:r>
              <a:rPr lang="en-US" altLang="en-US" sz="1800" dirty="0" err="1">
                <a:cs typeface="Arial" panose="020B0604020202020204" pitchFamily="34" charset="0"/>
              </a:rPr>
              <a:t>jna</a:t>
            </a:r>
            <a:r>
              <a:rPr lang="en-US" altLang="en-US" sz="1800" dirty="0">
                <a:cs typeface="Arial" panose="020B0604020202020204" pitchFamily="34" charset="0"/>
              </a:rPr>
              <a:t> Next</a:t>
            </a:r>
          </a:p>
          <a:p>
            <a:pPr lvl="1"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Large,ax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Next:</a:t>
            </a:r>
          </a:p>
        </p:txBody>
      </p:sp>
      <p:sp>
        <p:nvSpPr>
          <p:cNvPr id="3" name="Content Placeholder 2"/>
          <p:cNvSpPr>
            <a:spLocks noGrp="1"/>
          </p:cNvSpPr>
          <p:nvPr>
            <p:ph idx="1"/>
          </p:nvPr>
        </p:nvSpPr>
        <p:spPr>
          <a:xfrm>
            <a:off x="457200" y="1600201"/>
            <a:ext cx="8229600" cy="914400"/>
          </a:xfrm>
        </p:spPr>
        <p:txBody>
          <a:bodyPr/>
          <a:lstStyle/>
          <a:p>
            <a:r>
              <a:rPr lang="en-US" dirty="0"/>
              <a:t>Compare unsigned AX to BX, and copy the larger of the two into a variable named </a:t>
            </a:r>
            <a:r>
              <a:rPr lang="en-US" dirty="0">
                <a:solidFill>
                  <a:srgbClr val="007FA3"/>
                </a:solidFill>
              </a:rPr>
              <a:t>Large</a:t>
            </a:r>
          </a:p>
        </p:txBody>
      </p:sp>
      <p:sp>
        <p:nvSpPr>
          <p:cNvPr id="2" name="Title 1"/>
          <p:cNvSpPr>
            <a:spLocks noGrp="1"/>
          </p:cNvSpPr>
          <p:nvPr>
            <p:ph type="title"/>
          </p:nvPr>
        </p:nvSpPr>
        <p:spPr/>
        <p:txBody>
          <a:bodyPr/>
          <a:lstStyle/>
          <a:p>
            <a:r>
              <a:rPr lang="en-AU" dirty="0"/>
              <a:t>Applications</a:t>
            </a:r>
            <a:r>
              <a:rPr lang="en-AU" sz="2000" dirty="0"/>
              <a:t> </a:t>
            </a:r>
            <a:r>
              <a:rPr lang="en-AU" sz="2000" b="0" dirty="0"/>
              <a:t>(3 of 4)</a:t>
            </a:r>
          </a:p>
        </p:txBody>
      </p:sp>
    </p:spTree>
    <p:extLst>
      <p:ext uri="{BB962C8B-B14F-4D97-AF65-F5344CB8AC3E}">
        <p14:creationId xmlns:p14="http://schemas.microsoft.com/office/powerpoint/2010/main" val="1232445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a:extLst>
              <a:ext uri="{FF2B5EF4-FFF2-40B4-BE49-F238E27FC236}">
                <a16:creationId xmlns:a16="http://schemas.microsoft.com/office/drawing/2014/main" id="{9E301B6F-1288-4D65-B7F3-36F4933EFD03}"/>
              </a:ext>
            </a:extLst>
          </p:cNvPr>
          <p:cNvSpPr txBox="1">
            <a:spLocks noChangeArrowheads="1"/>
          </p:cNvSpPr>
          <p:nvPr/>
        </p:nvSpPr>
        <p:spPr bwMode="auto">
          <a:xfrm>
            <a:off x="1905000" y="5029200"/>
            <a:ext cx="487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test DWORD PTR [</a:t>
            </a:r>
            <a:r>
              <a:rPr lang="en-US" altLang="en-US" sz="1800" dirty="0" err="1">
                <a:cs typeface="Arial" panose="020B0604020202020204" pitchFamily="34" charset="0"/>
              </a:rPr>
              <a:t>edi</a:t>
            </a:r>
            <a:r>
              <a:rPr lang="en-US" altLang="en-US" sz="1800" dirty="0">
                <a:cs typeface="Arial" panose="020B0604020202020204" pitchFamily="34" charset="0"/>
              </a:rPr>
              <a:t>],1</a:t>
            </a:r>
          </a:p>
          <a:p>
            <a:pPr eaLnBrk="1" hangingPunct="1">
              <a:lnSpc>
                <a:spcPct val="50000"/>
              </a:lnSpc>
              <a:spcBef>
                <a:spcPct val="50000"/>
              </a:spcBef>
              <a:buClrTx/>
              <a:buFontTx/>
              <a:buNone/>
            </a:pPr>
            <a:r>
              <a:rPr lang="en-US" altLang="en-US" sz="1800" dirty="0" err="1">
                <a:cs typeface="Arial" panose="020B0604020202020204" pitchFamily="34" charset="0"/>
              </a:rPr>
              <a:t>jz</a:t>
            </a:r>
            <a:r>
              <a:rPr lang="en-US" altLang="en-US" sz="1800" dirty="0">
                <a:cs typeface="Arial" panose="020B0604020202020204" pitchFamily="34" charset="0"/>
              </a:rPr>
              <a:t>   L2</a:t>
            </a:r>
          </a:p>
        </p:txBody>
      </p:sp>
      <p:sp>
        <p:nvSpPr>
          <p:cNvPr id="5" name="Content Placeholder 2"/>
          <p:cNvSpPr txBox="1">
            <a:spLocks/>
          </p:cNvSpPr>
          <p:nvPr/>
        </p:nvSpPr>
        <p:spPr>
          <a:xfrm>
            <a:off x="457200" y="3886200"/>
            <a:ext cx="8229600" cy="914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Jump to label L2 if the </a:t>
            </a:r>
            <a:r>
              <a:rPr lang="en-US" dirty="0" err="1"/>
              <a:t>doubleword</a:t>
            </a:r>
            <a:r>
              <a:rPr lang="en-US" dirty="0"/>
              <a:t> in memory pointed to by EDI is even</a:t>
            </a:r>
          </a:p>
        </p:txBody>
      </p:sp>
      <p:sp>
        <p:nvSpPr>
          <p:cNvPr id="4" name="Text Box 4">
            <a:extLst>
              <a:ext uri="{FF2B5EF4-FFF2-40B4-BE49-F238E27FC236}">
                <a16:creationId xmlns:a16="http://schemas.microsoft.com/office/drawing/2014/main" id="{932EE06C-3D20-4BB8-AAE4-1355EAE3F65A}"/>
              </a:ext>
            </a:extLst>
          </p:cNvPr>
          <p:cNvSpPr txBox="1">
            <a:spLocks noChangeArrowheads="1"/>
          </p:cNvSpPr>
          <p:nvPr/>
        </p:nvSpPr>
        <p:spPr bwMode="auto">
          <a:xfrm>
            <a:off x="1905000" y="2743200"/>
            <a:ext cx="426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marL="342900" indent="-342900"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WORD PTR [</a:t>
            </a:r>
            <a:r>
              <a:rPr lang="en-US" altLang="en-US" sz="1800" dirty="0" err="1">
                <a:cs typeface="Arial" panose="020B0604020202020204" pitchFamily="34" charset="0"/>
              </a:rPr>
              <a:t>esi</a:t>
            </a:r>
            <a:r>
              <a:rPr lang="en-US" altLang="en-US" sz="1800" dirty="0">
                <a:cs typeface="Arial" panose="020B0604020202020204" pitchFamily="34" charset="0"/>
              </a:rPr>
              <a:t>],0</a:t>
            </a:r>
          </a:p>
          <a:p>
            <a:pPr lvl="1" eaLnBrk="1" hangingPunct="1">
              <a:lnSpc>
                <a:spcPct val="50000"/>
              </a:lnSpc>
              <a:spcBef>
                <a:spcPct val="50000"/>
              </a:spcBef>
              <a:buClrTx/>
              <a:buFontTx/>
              <a:buNone/>
            </a:pPr>
            <a:r>
              <a:rPr lang="en-US" altLang="en-US" sz="1800" dirty="0">
                <a:cs typeface="Arial" panose="020B0604020202020204" pitchFamily="34" charset="0"/>
              </a:rPr>
              <a:t>je  L1</a:t>
            </a:r>
          </a:p>
        </p:txBody>
      </p:sp>
      <p:sp>
        <p:nvSpPr>
          <p:cNvPr id="3" name="Content Placeholder 2"/>
          <p:cNvSpPr>
            <a:spLocks noGrp="1"/>
          </p:cNvSpPr>
          <p:nvPr>
            <p:ph idx="1"/>
          </p:nvPr>
        </p:nvSpPr>
        <p:spPr>
          <a:xfrm>
            <a:off x="457200" y="1600201"/>
            <a:ext cx="8229600" cy="914400"/>
          </a:xfrm>
        </p:spPr>
        <p:txBody>
          <a:bodyPr/>
          <a:lstStyle/>
          <a:p>
            <a:r>
              <a:rPr lang="en-US" dirty="0"/>
              <a:t>Jump to label L1 if the memory word pointed to by ESI equals Zero</a:t>
            </a:r>
          </a:p>
        </p:txBody>
      </p:sp>
      <p:sp>
        <p:nvSpPr>
          <p:cNvPr id="2" name="Title 1"/>
          <p:cNvSpPr>
            <a:spLocks noGrp="1"/>
          </p:cNvSpPr>
          <p:nvPr>
            <p:ph type="title"/>
          </p:nvPr>
        </p:nvSpPr>
        <p:spPr/>
        <p:txBody>
          <a:bodyPr/>
          <a:lstStyle/>
          <a:p>
            <a:r>
              <a:rPr lang="en-AU" dirty="0"/>
              <a:t>Applications</a:t>
            </a:r>
            <a:r>
              <a:rPr lang="en-AU" sz="2000" dirty="0"/>
              <a:t> </a:t>
            </a:r>
            <a:r>
              <a:rPr lang="en-AU" sz="2000" b="0" dirty="0"/>
              <a:t>(4 of 4)</a:t>
            </a:r>
          </a:p>
        </p:txBody>
      </p:sp>
    </p:spTree>
    <p:extLst>
      <p:ext uri="{BB962C8B-B14F-4D97-AF65-F5344CB8AC3E}">
        <p14:creationId xmlns:p14="http://schemas.microsoft.com/office/powerpoint/2010/main" val="2848003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0965792C-5A8E-45F3-B1E6-F02B09AB2022}"/>
              </a:ext>
            </a:extLst>
          </p:cNvPr>
          <p:cNvSpPr txBox="1">
            <a:spLocks noChangeArrowheads="1"/>
          </p:cNvSpPr>
          <p:nvPr/>
        </p:nvSpPr>
        <p:spPr bwMode="auto">
          <a:xfrm>
            <a:off x="914400" y="3810000"/>
            <a:ext cx="7162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04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04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2004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2004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04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and al,00001011b	; clear unwanted bits</a:t>
            </a:r>
          </a:p>
          <a:p>
            <a:pPr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al,00001011b	; check remaining bits</a:t>
            </a:r>
          </a:p>
          <a:p>
            <a:pPr eaLnBrk="1" hangingPunct="1">
              <a:lnSpc>
                <a:spcPct val="50000"/>
              </a:lnSpc>
              <a:spcBef>
                <a:spcPct val="50000"/>
              </a:spcBef>
              <a:buClrTx/>
              <a:buFontTx/>
              <a:buNone/>
            </a:pPr>
            <a:r>
              <a:rPr lang="en-US" altLang="en-US" sz="1800" dirty="0">
                <a:cs typeface="Arial" panose="020B0604020202020204" pitchFamily="34" charset="0"/>
              </a:rPr>
              <a:t>je  L1	; all set? jump to L1</a:t>
            </a:r>
          </a:p>
        </p:txBody>
      </p:sp>
      <p:sp>
        <p:nvSpPr>
          <p:cNvPr id="3" name="Content Placeholder 2"/>
          <p:cNvSpPr>
            <a:spLocks noGrp="1"/>
          </p:cNvSpPr>
          <p:nvPr>
            <p:ph idx="1"/>
          </p:nvPr>
        </p:nvSpPr>
        <p:spPr>
          <a:xfrm>
            <a:off x="457200" y="1600201"/>
            <a:ext cx="8229600" cy="1981200"/>
          </a:xfrm>
        </p:spPr>
        <p:txBody>
          <a:bodyPr/>
          <a:lstStyle/>
          <a:p>
            <a:r>
              <a:rPr lang="en-US" dirty="0"/>
              <a:t>Task: Jump to label L1 if bits 0, 1, and 3 in AL are </a:t>
            </a:r>
            <a:r>
              <a:rPr lang="en-US" dirty="0">
                <a:solidFill>
                  <a:srgbClr val="007FA3"/>
                </a:solidFill>
              </a:rPr>
              <a:t>all set</a:t>
            </a:r>
            <a:r>
              <a:rPr lang="en-US" dirty="0"/>
              <a:t>.</a:t>
            </a:r>
          </a:p>
          <a:p>
            <a:r>
              <a:rPr lang="en-US" dirty="0"/>
              <a:t>Solution: Clear all bits except bits 0, 1,and 3. Then compare the result with 00001011 binary.</a:t>
            </a:r>
          </a:p>
          <a:p>
            <a:endParaRPr lang="en-AU" dirty="0"/>
          </a:p>
        </p:txBody>
      </p:sp>
      <p:sp>
        <p:nvSpPr>
          <p:cNvPr id="2" name="Title 1"/>
          <p:cNvSpPr>
            <a:spLocks noGrp="1"/>
          </p:cNvSpPr>
          <p:nvPr>
            <p:ph type="title"/>
          </p:nvPr>
        </p:nvSpPr>
        <p:spPr/>
        <p:txBody>
          <a:bodyPr/>
          <a:lstStyle/>
          <a:p>
            <a:r>
              <a:rPr lang="en-AU" dirty="0"/>
              <a:t>Applications</a:t>
            </a:r>
            <a:endParaRPr lang="en-AU" sz="2000" b="0" dirty="0"/>
          </a:p>
        </p:txBody>
      </p:sp>
    </p:spTree>
    <p:extLst>
      <p:ext uri="{BB962C8B-B14F-4D97-AF65-F5344CB8AC3E}">
        <p14:creationId xmlns:p14="http://schemas.microsoft.com/office/powerpoint/2010/main" val="1950560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700" dirty="0"/>
              <a:t>Write code that jumps to label L1 if </a:t>
            </a:r>
            <a:r>
              <a:rPr lang="en-US" sz="2700" dirty="0">
                <a:solidFill>
                  <a:srgbClr val="007FA3"/>
                </a:solidFill>
              </a:rPr>
              <a:t>either</a:t>
            </a:r>
            <a:r>
              <a:rPr lang="en-US" sz="2700" dirty="0"/>
              <a:t> bit 4, 5, or 6 is set in the BL register.</a:t>
            </a:r>
          </a:p>
          <a:p>
            <a:r>
              <a:rPr lang="en-US" sz="2700" dirty="0"/>
              <a:t>Write code that jumps to label L1 if bits 4, 5, and 6 are </a:t>
            </a:r>
            <a:r>
              <a:rPr lang="en-US" sz="2700" dirty="0">
                <a:solidFill>
                  <a:srgbClr val="007FA3"/>
                </a:solidFill>
              </a:rPr>
              <a:t>all set </a:t>
            </a:r>
            <a:r>
              <a:rPr lang="en-US" sz="2700" dirty="0"/>
              <a:t>in the BL register.</a:t>
            </a:r>
          </a:p>
          <a:p>
            <a:r>
              <a:rPr lang="en-US" sz="2700" dirty="0"/>
              <a:t>Write code that jumps to label L2 if AL has even parity.</a:t>
            </a:r>
          </a:p>
          <a:p>
            <a:r>
              <a:rPr lang="en-US" sz="2700" dirty="0"/>
              <a:t>Write code that jumps to label L3 if EAX is negative.</a:t>
            </a:r>
          </a:p>
          <a:p>
            <a:r>
              <a:rPr lang="en-US" sz="2700" dirty="0"/>
              <a:t>Write code that jumps to label L4 if the expression (EBX – ECX) is greater than zero.</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 of 8)</a:t>
            </a:r>
          </a:p>
        </p:txBody>
      </p:sp>
    </p:spTree>
    <p:extLst>
      <p:ext uri="{BB962C8B-B14F-4D97-AF65-F5344CB8AC3E}">
        <p14:creationId xmlns:p14="http://schemas.microsoft.com/office/powerpoint/2010/main" val="3026108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6E96AD01-F5F3-4E0D-BC6E-7A4FCE8D2ADB}"/>
              </a:ext>
            </a:extLst>
          </p:cNvPr>
          <p:cNvSpPr txBox="1">
            <a:spLocks noChangeArrowheads="1"/>
          </p:cNvSpPr>
          <p:nvPr/>
        </p:nvSpPr>
        <p:spPr bwMode="auto">
          <a:xfrm>
            <a:off x="762000" y="2895600"/>
            <a:ext cx="7696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ts val="800"/>
              </a:spcBef>
              <a:buClrTx/>
              <a:buFontTx/>
              <a:buNone/>
            </a:pPr>
            <a:r>
              <a:rPr lang="en-US" altLang="en-US" sz="1800" dirty="0">
                <a:cs typeface="Arial" panose="020B0604020202020204" pitchFamily="34" charset="0"/>
              </a:rPr>
              <a:t>KEY = 239	; can be any byte value</a:t>
            </a:r>
          </a:p>
          <a:p>
            <a:pPr eaLnBrk="1" hangingPunct="1">
              <a:lnSpc>
                <a:spcPct val="50000"/>
              </a:lnSpc>
              <a:spcBef>
                <a:spcPts val="800"/>
              </a:spcBef>
              <a:buClrTx/>
              <a:buFontTx/>
              <a:buNone/>
            </a:pPr>
            <a:r>
              <a:rPr lang="en-US" altLang="en-US" sz="1800" dirty="0">
                <a:cs typeface="Arial" panose="020B0604020202020204" pitchFamily="34" charset="0"/>
              </a:rPr>
              <a:t>BUFMAX = 128</a:t>
            </a:r>
          </a:p>
          <a:p>
            <a:pPr eaLnBrk="1" hangingPunct="1">
              <a:lnSpc>
                <a:spcPct val="50000"/>
              </a:lnSpc>
              <a:spcBef>
                <a:spcPts val="800"/>
              </a:spcBef>
              <a:buClrTx/>
              <a:buFontTx/>
              <a:buNone/>
            </a:pPr>
            <a:r>
              <a:rPr lang="en-US" altLang="en-US" sz="1800" dirty="0">
                <a:cs typeface="Arial" panose="020B0604020202020204" pitchFamily="34" charset="0"/>
              </a:rPr>
              <a:t>.data</a:t>
            </a:r>
          </a:p>
          <a:p>
            <a:pPr eaLnBrk="1" hangingPunct="1">
              <a:lnSpc>
                <a:spcPct val="50000"/>
              </a:lnSpc>
              <a:spcBef>
                <a:spcPts val="800"/>
              </a:spcBef>
              <a:buClrTx/>
              <a:buFontTx/>
              <a:buNone/>
            </a:pPr>
            <a:r>
              <a:rPr lang="en-US" altLang="en-US" sz="1800" dirty="0">
                <a:cs typeface="Arial" panose="020B0604020202020204" pitchFamily="34" charset="0"/>
              </a:rPr>
              <a:t>buffer  BYTE BUFMAX+1 DUP(0)</a:t>
            </a:r>
          </a:p>
          <a:p>
            <a:pPr eaLnBrk="1" hangingPunct="1">
              <a:lnSpc>
                <a:spcPct val="50000"/>
              </a:lnSpc>
              <a:spcBef>
                <a:spcPts val="800"/>
              </a:spcBef>
              <a:buClrTx/>
              <a:buFontTx/>
              <a:buNone/>
            </a:pPr>
            <a:r>
              <a:rPr lang="en-US" altLang="en-US" sz="1800" dirty="0" err="1">
                <a:cs typeface="Arial" panose="020B0604020202020204" pitchFamily="34" charset="0"/>
              </a:rPr>
              <a:t>bufSize</a:t>
            </a:r>
            <a:r>
              <a:rPr lang="en-US" altLang="en-US" sz="1800" dirty="0">
                <a:cs typeface="Arial" panose="020B0604020202020204" pitchFamily="34" charset="0"/>
              </a:rPr>
              <a:t> DWORD BUFMAX</a:t>
            </a:r>
          </a:p>
          <a:p>
            <a:pPr eaLnBrk="1" hangingPunct="1">
              <a:lnSpc>
                <a:spcPct val="50000"/>
              </a:lnSpc>
              <a:spcBef>
                <a:spcPts val="800"/>
              </a:spcBef>
              <a:buClrTx/>
              <a:buFontTx/>
              <a:buNone/>
            </a:pPr>
            <a:endParaRPr lang="en-US" altLang="en-US" sz="1800" dirty="0">
              <a:cs typeface="Arial" panose="020B0604020202020204" pitchFamily="34" charset="0"/>
            </a:endParaRPr>
          </a:p>
          <a:p>
            <a:pPr eaLnBrk="1" hangingPunct="1">
              <a:lnSpc>
                <a:spcPct val="50000"/>
              </a:lnSpc>
              <a:spcBef>
                <a:spcPts val="800"/>
              </a:spcBef>
              <a:buClrTx/>
              <a:buFontTx/>
              <a:buNone/>
            </a:pPr>
            <a:r>
              <a:rPr lang="en-US" altLang="en-US" sz="1800" dirty="0">
                <a:cs typeface="Arial" panose="020B0604020202020204" pitchFamily="34" charset="0"/>
              </a:rPr>
              <a:t>.code</a:t>
            </a:r>
          </a:p>
          <a:p>
            <a:pPr lvl="1" eaLnBrk="1" hangingPunct="1">
              <a:lnSpc>
                <a:spcPct val="50000"/>
              </a:lnSpc>
              <a:spcBef>
                <a:spcPts val="8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ecx,bufSize</a:t>
            </a:r>
            <a:r>
              <a:rPr lang="en-US" altLang="en-US" sz="1800" dirty="0">
                <a:cs typeface="Arial" panose="020B0604020202020204" pitchFamily="34" charset="0"/>
              </a:rPr>
              <a:t>	; loop counter</a:t>
            </a:r>
          </a:p>
          <a:p>
            <a:pPr lvl="1" eaLnBrk="1" hangingPunct="1">
              <a:lnSpc>
                <a:spcPct val="50000"/>
              </a:lnSpc>
              <a:spcBef>
                <a:spcPts val="8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esi,0	; index 0 in buffer</a:t>
            </a:r>
          </a:p>
          <a:p>
            <a:pPr eaLnBrk="1" hangingPunct="1">
              <a:lnSpc>
                <a:spcPct val="50000"/>
              </a:lnSpc>
              <a:spcBef>
                <a:spcPts val="800"/>
              </a:spcBef>
              <a:buClrTx/>
              <a:buFontTx/>
              <a:buNone/>
            </a:pPr>
            <a:r>
              <a:rPr lang="en-US" altLang="en-US" sz="1800" dirty="0">
                <a:cs typeface="Arial" panose="020B0604020202020204" pitchFamily="34" charset="0"/>
              </a:rPr>
              <a:t>L1:</a:t>
            </a:r>
          </a:p>
          <a:p>
            <a:pPr lvl="1" eaLnBrk="1" hangingPunct="1">
              <a:lnSpc>
                <a:spcPct val="50000"/>
              </a:lnSpc>
              <a:spcBef>
                <a:spcPts val="800"/>
              </a:spcBef>
              <a:buClrTx/>
              <a:buFontTx/>
              <a:buNone/>
            </a:pPr>
            <a:r>
              <a:rPr lang="en-US" altLang="en-US" sz="1800" dirty="0" err="1">
                <a:cs typeface="Arial" panose="020B0604020202020204" pitchFamily="34" charset="0"/>
              </a:rPr>
              <a:t>xor</a:t>
            </a:r>
            <a:r>
              <a:rPr lang="en-US" altLang="en-US" sz="1800" dirty="0">
                <a:cs typeface="Arial" panose="020B0604020202020204" pitchFamily="34" charset="0"/>
              </a:rPr>
              <a:t> buffer[</a:t>
            </a:r>
            <a:r>
              <a:rPr lang="en-US" altLang="en-US" sz="1800" dirty="0" err="1">
                <a:cs typeface="Arial" panose="020B0604020202020204" pitchFamily="34" charset="0"/>
              </a:rPr>
              <a:t>esi</a:t>
            </a:r>
            <a:r>
              <a:rPr lang="en-US" altLang="en-US" sz="1800" dirty="0">
                <a:cs typeface="Arial" panose="020B0604020202020204" pitchFamily="34" charset="0"/>
              </a:rPr>
              <a:t>],KEY	; translate a byte</a:t>
            </a:r>
          </a:p>
          <a:p>
            <a:pPr lvl="1" eaLnBrk="1" hangingPunct="1">
              <a:lnSpc>
                <a:spcPct val="50000"/>
              </a:lnSpc>
              <a:spcBef>
                <a:spcPts val="800"/>
              </a:spcBef>
              <a:buClrTx/>
              <a:buFontTx/>
              <a:buNone/>
            </a:pP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esi</a:t>
            </a:r>
            <a:r>
              <a:rPr lang="en-US" altLang="en-US" sz="1800" dirty="0">
                <a:cs typeface="Arial" panose="020B0604020202020204" pitchFamily="34" charset="0"/>
              </a:rPr>
              <a:t>	; point to next byte</a:t>
            </a:r>
          </a:p>
          <a:p>
            <a:pPr lvl="1" eaLnBrk="1" hangingPunct="1">
              <a:lnSpc>
                <a:spcPct val="50000"/>
              </a:lnSpc>
              <a:spcBef>
                <a:spcPts val="800"/>
              </a:spcBef>
              <a:buClrTx/>
              <a:buFontTx/>
              <a:buNone/>
            </a:pPr>
            <a:r>
              <a:rPr lang="en-US" altLang="en-US" sz="1800" dirty="0">
                <a:cs typeface="Arial" panose="020B0604020202020204" pitchFamily="34" charset="0"/>
              </a:rPr>
              <a:t>loop L1</a:t>
            </a:r>
          </a:p>
        </p:txBody>
      </p:sp>
      <p:sp>
        <p:nvSpPr>
          <p:cNvPr id="3" name="Content Placeholder 2"/>
          <p:cNvSpPr>
            <a:spLocks noGrp="1"/>
          </p:cNvSpPr>
          <p:nvPr>
            <p:ph idx="1"/>
          </p:nvPr>
        </p:nvSpPr>
        <p:spPr>
          <a:xfrm>
            <a:off x="457200" y="1600201"/>
            <a:ext cx="8229600" cy="1371600"/>
          </a:xfrm>
        </p:spPr>
        <p:txBody>
          <a:bodyPr/>
          <a:lstStyle/>
          <a:p>
            <a:pPr marL="0" indent="0">
              <a:buNone/>
            </a:pPr>
            <a:r>
              <a:rPr lang="en-US" dirty="0"/>
              <a:t>The following loop uses the XOR instruction to transform every character in a string into a new value.</a:t>
            </a:r>
          </a:p>
        </p:txBody>
      </p:sp>
      <p:sp>
        <p:nvSpPr>
          <p:cNvPr id="2" name="Title 1"/>
          <p:cNvSpPr>
            <a:spLocks noGrp="1"/>
          </p:cNvSpPr>
          <p:nvPr>
            <p:ph type="title"/>
          </p:nvPr>
        </p:nvSpPr>
        <p:spPr/>
        <p:txBody>
          <a:bodyPr/>
          <a:lstStyle/>
          <a:p>
            <a:r>
              <a:rPr lang="en-AU" dirty="0"/>
              <a:t>Encrypting a String</a:t>
            </a:r>
          </a:p>
        </p:txBody>
      </p:sp>
    </p:spTree>
    <p:extLst>
      <p:ext uri="{BB962C8B-B14F-4D97-AF65-F5344CB8AC3E}">
        <p14:creationId xmlns:p14="http://schemas.microsoft.com/office/powerpoint/2010/main" val="1042096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B59D5AF-E807-46D9-A4C1-223B39946DCC}"/>
              </a:ext>
            </a:extLst>
          </p:cNvPr>
          <p:cNvSpPr>
            <a:spLocks noChangeArrowheads="1"/>
          </p:cNvSpPr>
          <p:nvPr/>
        </p:nvSpPr>
        <p:spPr bwMode="auto">
          <a:xfrm>
            <a:off x="1371600" y="4953000"/>
            <a:ext cx="5486400" cy="1319213"/>
          </a:xfrm>
          <a:prstGeom prst="rect">
            <a:avLst/>
          </a:prstGeom>
          <a:solidFill>
            <a:srgbClr val="D4EAE4"/>
          </a:solidFill>
          <a:ln w="9525">
            <a:solidFill>
              <a:schemeClr val="tx1"/>
            </a:solidFill>
            <a:miter lim="800000"/>
            <a:headEnd/>
            <a:tailEnd/>
          </a:ln>
          <a:effectLs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dirty="0">
                <a:cs typeface="Arial" panose="020B0604020202020204" pitchFamily="34" charset="0"/>
              </a:rPr>
              <a:t>Enter the plain text:</a:t>
            </a:r>
            <a:r>
              <a:rPr lang="en-US" altLang="en-US" sz="1700" dirty="0">
                <a:solidFill>
                  <a:schemeClr val="tx2"/>
                </a:solidFill>
                <a:cs typeface="Arial" panose="020B0604020202020204" pitchFamily="34" charset="0"/>
              </a:rPr>
              <a:t> </a:t>
            </a:r>
            <a:r>
              <a:rPr lang="en-US" altLang="en-US" sz="1700" dirty="0">
                <a:solidFill>
                  <a:srgbClr val="007FA3"/>
                </a:solidFill>
                <a:cs typeface="Arial" panose="020B0604020202020204" pitchFamily="34" charset="0"/>
              </a:rPr>
              <a:t>Attack at dawn.</a:t>
            </a:r>
          </a:p>
          <a:p>
            <a:pPr eaLnBrk="1" hangingPunct="1">
              <a:spcBef>
                <a:spcPct val="50000"/>
              </a:spcBef>
              <a:buClrTx/>
              <a:buFontTx/>
              <a:buNone/>
            </a:pPr>
            <a:r>
              <a:rPr lang="en-US" altLang="en-US" sz="1700" dirty="0">
                <a:cs typeface="Arial" panose="020B0604020202020204" pitchFamily="34" charset="0"/>
              </a:rPr>
              <a:t>Cipher text:</a:t>
            </a:r>
            <a:r>
              <a:rPr lang="en-US" altLang="en-US" sz="1700" dirty="0">
                <a:solidFill>
                  <a:schemeClr val="tx2"/>
                </a:solidFill>
                <a:cs typeface="Arial" panose="020B0604020202020204" pitchFamily="34" charset="0"/>
              </a:rPr>
              <a:t> </a:t>
            </a:r>
            <a:r>
              <a:rPr lang="en-US" altLang="en-US" sz="1700" dirty="0">
                <a:cs typeface="Arial" panose="020B0604020202020204" pitchFamily="34" charset="0"/>
              </a:rPr>
              <a:t>«¢¢</a:t>
            </a:r>
            <a:r>
              <a:rPr lang="en-US" altLang="en-US" sz="1700" dirty="0" err="1">
                <a:cs typeface="Arial" panose="020B0604020202020204" pitchFamily="34" charset="0"/>
              </a:rPr>
              <a:t>Äîä</a:t>
            </a:r>
            <a:r>
              <a:rPr lang="en-US" altLang="en-US" sz="1700" dirty="0">
                <a:cs typeface="Arial" panose="020B0604020202020204" pitchFamily="34" charset="0"/>
              </a:rPr>
              <a:t>-Ä¢-</a:t>
            </a:r>
            <a:r>
              <a:rPr lang="en-US" altLang="en-US" sz="1700" dirty="0" err="1">
                <a:cs typeface="Arial" panose="020B0604020202020204" pitchFamily="34" charset="0"/>
              </a:rPr>
              <a:t>ïÄÿü-Gs</a:t>
            </a:r>
            <a:endParaRPr lang="en-US" altLang="en-US" sz="1700" dirty="0">
              <a:cs typeface="Arial" panose="020B0604020202020204" pitchFamily="34" charset="0"/>
            </a:endParaRPr>
          </a:p>
          <a:p>
            <a:pPr eaLnBrk="1" hangingPunct="1">
              <a:spcBef>
                <a:spcPct val="50000"/>
              </a:spcBef>
              <a:buClrTx/>
              <a:buFontTx/>
              <a:buNone/>
            </a:pPr>
            <a:r>
              <a:rPr lang="en-US" altLang="en-US" sz="1700" dirty="0">
                <a:cs typeface="Arial" panose="020B0604020202020204" pitchFamily="34" charset="0"/>
              </a:rPr>
              <a:t>Decrypted: Attack at dawn.</a:t>
            </a:r>
          </a:p>
        </p:txBody>
      </p:sp>
      <p:sp>
        <p:nvSpPr>
          <p:cNvPr id="4" name="Text Box 4">
            <a:extLst>
              <a:ext uri="{FF2B5EF4-FFF2-40B4-BE49-F238E27FC236}">
                <a16:creationId xmlns:a16="http://schemas.microsoft.com/office/drawing/2014/main" id="{BE326F2E-A169-400D-ABC8-CF8F00C37DE7}"/>
              </a:ext>
            </a:extLst>
          </p:cNvPr>
          <p:cNvSpPr txBox="1">
            <a:spLocks noChangeArrowheads="1"/>
          </p:cNvSpPr>
          <p:nvPr/>
        </p:nvSpPr>
        <p:spPr bwMode="auto">
          <a:xfrm>
            <a:off x="381000" y="4267200"/>
            <a:ext cx="7848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View the </a:t>
            </a:r>
            <a:r>
              <a:rPr lang="en-US" altLang="en-US" sz="2100" u="sng" dirty="0">
                <a:solidFill>
                  <a:srgbClr val="007FA3"/>
                </a:solidFill>
              </a:rPr>
              <a:t>Encrypt.asm</a:t>
            </a:r>
            <a:r>
              <a:rPr lang="en-US" altLang="en-US" sz="2100" dirty="0"/>
              <a:t> program's source code. Sample output:</a:t>
            </a:r>
          </a:p>
        </p:txBody>
      </p:sp>
      <p:sp>
        <p:nvSpPr>
          <p:cNvPr id="3" name="Content Placeholder 2"/>
          <p:cNvSpPr>
            <a:spLocks noGrp="1"/>
          </p:cNvSpPr>
          <p:nvPr>
            <p:ph idx="1"/>
          </p:nvPr>
        </p:nvSpPr>
        <p:spPr>
          <a:xfrm>
            <a:off x="457200" y="1600201"/>
            <a:ext cx="8229600" cy="2667000"/>
          </a:xfrm>
        </p:spPr>
        <p:txBody>
          <a:bodyPr/>
          <a:lstStyle/>
          <a:p>
            <a:r>
              <a:rPr lang="en-US" dirty="0"/>
              <a:t>Tasks:</a:t>
            </a:r>
          </a:p>
          <a:p>
            <a:pPr lvl="1"/>
            <a:r>
              <a:rPr lang="en-US" dirty="0"/>
              <a:t>Input a message (string) from the user</a:t>
            </a:r>
          </a:p>
          <a:p>
            <a:pPr lvl="1"/>
            <a:r>
              <a:rPr lang="en-US" dirty="0"/>
              <a:t>Encrypt the message</a:t>
            </a:r>
          </a:p>
          <a:p>
            <a:pPr lvl="1"/>
            <a:r>
              <a:rPr lang="en-US" dirty="0"/>
              <a:t>Display the encrypted message</a:t>
            </a:r>
          </a:p>
          <a:p>
            <a:pPr lvl="1"/>
            <a:r>
              <a:rPr lang="en-US" dirty="0"/>
              <a:t>Decrypt the message</a:t>
            </a:r>
          </a:p>
          <a:p>
            <a:pPr lvl="1"/>
            <a:r>
              <a:rPr lang="en-US" dirty="0"/>
              <a:t>Display the decrypted message</a:t>
            </a:r>
          </a:p>
        </p:txBody>
      </p:sp>
      <p:sp>
        <p:nvSpPr>
          <p:cNvPr id="2" name="Title 1"/>
          <p:cNvSpPr>
            <a:spLocks noGrp="1"/>
          </p:cNvSpPr>
          <p:nvPr>
            <p:ph type="title"/>
          </p:nvPr>
        </p:nvSpPr>
        <p:spPr/>
        <p:txBody>
          <a:bodyPr/>
          <a:lstStyle/>
          <a:p>
            <a:r>
              <a:rPr lang="en-AU" dirty="0"/>
              <a:t>String Encryption Program</a:t>
            </a:r>
          </a:p>
        </p:txBody>
      </p:sp>
    </p:spTree>
    <p:extLst>
      <p:ext uri="{BB962C8B-B14F-4D97-AF65-F5344CB8AC3E}">
        <p14:creationId xmlns:p14="http://schemas.microsoft.com/office/powerpoint/2010/main" val="4001488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7E3D8ED-FC33-4CE5-A3D1-21EFEF069CA4}"/>
              </a:ext>
            </a:extLst>
          </p:cNvPr>
          <p:cNvSpPr>
            <a:spLocks noChangeArrowheads="1"/>
          </p:cNvSpPr>
          <p:nvPr/>
        </p:nvSpPr>
        <p:spPr bwMode="auto">
          <a:xfrm>
            <a:off x="1524000" y="4800600"/>
            <a:ext cx="5867400" cy="75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04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04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32004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32004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04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dirty="0" err="1">
                <a:cs typeface="Arial" panose="020B0604020202020204" pitchFamily="34" charset="0"/>
              </a:rPr>
              <a:t>bt</a:t>
            </a:r>
            <a:r>
              <a:rPr lang="en-US" altLang="en-US" sz="1800" dirty="0">
                <a:cs typeface="Arial" panose="020B0604020202020204" pitchFamily="34" charset="0"/>
              </a:rPr>
              <a:t> AX,9	; CF = bit 9</a:t>
            </a:r>
          </a:p>
          <a:p>
            <a:pPr eaLnBrk="1" hangingPunct="1">
              <a:lnSpc>
                <a:spcPct val="60000"/>
              </a:lnSpc>
              <a:spcBef>
                <a:spcPct val="50000"/>
              </a:spcBef>
              <a:buClrTx/>
              <a:buFontTx/>
              <a:buNone/>
            </a:pPr>
            <a:r>
              <a:rPr lang="en-US" altLang="en-US" sz="1800" dirty="0" err="1">
                <a:cs typeface="Arial" panose="020B0604020202020204" pitchFamily="34" charset="0"/>
              </a:rPr>
              <a:t>jc</a:t>
            </a:r>
            <a:r>
              <a:rPr lang="en-US" altLang="en-US" sz="1800" dirty="0">
                <a:cs typeface="Arial" panose="020B0604020202020204" pitchFamily="34" charset="0"/>
              </a:rPr>
              <a:t> L1	; jump if Carry</a:t>
            </a:r>
          </a:p>
        </p:txBody>
      </p:sp>
      <p:sp>
        <p:nvSpPr>
          <p:cNvPr id="3" name="Content Placeholder 2"/>
          <p:cNvSpPr>
            <a:spLocks noGrp="1"/>
          </p:cNvSpPr>
          <p:nvPr>
            <p:ph idx="1"/>
          </p:nvPr>
        </p:nvSpPr>
        <p:spPr>
          <a:xfrm>
            <a:off x="457200" y="1600201"/>
            <a:ext cx="8229600" cy="2971800"/>
          </a:xfrm>
        </p:spPr>
        <p:txBody>
          <a:bodyPr/>
          <a:lstStyle/>
          <a:p>
            <a:r>
              <a:rPr lang="en-US" dirty="0"/>
              <a:t>Copies bit </a:t>
            </a:r>
            <a:r>
              <a:rPr lang="en-US" i="1" dirty="0">
                <a:solidFill>
                  <a:srgbClr val="007FA3"/>
                </a:solidFill>
              </a:rPr>
              <a:t>n</a:t>
            </a:r>
            <a:r>
              <a:rPr lang="en-US" dirty="0"/>
              <a:t> from an operand into the Carry flag</a:t>
            </a:r>
          </a:p>
          <a:p>
            <a:r>
              <a:rPr lang="en-US" dirty="0"/>
              <a:t>Syntax: </a:t>
            </a:r>
            <a:r>
              <a:rPr lang="en-US" dirty="0">
                <a:solidFill>
                  <a:srgbClr val="007FA3"/>
                </a:solidFill>
              </a:rPr>
              <a:t>BT </a:t>
            </a:r>
            <a:r>
              <a:rPr lang="en-US" i="1" dirty="0" err="1">
                <a:solidFill>
                  <a:srgbClr val="007FA3"/>
                </a:solidFill>
              </a:rPr>
              <a:t>bitBase</a:t>
            </a:r>
            <a:r>
              <a:rPr lang="en-US" dirty="0"/>
              <a:t>, </a:t>
            </a:r>
            <a:r>
              <a:rPr lang="en-US" dirty="0">
                <a:solidFill>
                  <a:srgbClr val="007FA3"/>
                </a:solidFill>
              </a:rPr>
              <a:t>n</a:t>
            </a:r>
          </a:p>
          <a:p>
            <a:pPr lvl="1"/>
            <a:r>
              <a:rPr lang="en-US" dirty="0" err="1">
                <a:solidFill>
                  <a:srgbClr val="007FA3"/>
                </a:solidFill>
              </a:rPr>
              <a:t>bitBase</a:t>
            </a:r>
            <a:r>
              <a:rPr lang="en-US" dirty="0"/>
              <a:t> may </a:t>
            </a:r>
            <a:r>
              <a:rPr lang="en-US" i="1" dirty="0"/>
              <a:t>be r/m16 </a:t>
            </a:r>
            <a:r>
              <a:rPr lang="en-US" dirty="0"/>
              <a:t>or </a:t>
            </a:r>
            <a:r>
              <a:rPr lang="en-US" i="1" dirty="0"/>
              <a:t>r/m32</a:t>
            </a:r>
          </a:p>
          <a:p>
            <a:pPr lvl="1"/>
            <a:r>
              <a:rPr lang="en-US" dirty="0">
                <a:solidFill>
                  <a:srgbClr val="007FA3"/>
                </a:solidFill>
              </a:rPr>
              <a:t>n</a:t>
            </a:r>
            <a:r>
              <a:rPr lang="en-US" dirty="0"/>
              <a:t> may be </a:t>
            </a:r>
            <a:r>
              <a:rPr lang="en-US" i="1" dirty="0"/>
              <a:t>r16</a:t>
            </a:r>
            <a:r>
              <a:rPr lang="en-US" dirty="0"/>
              <a:t>, </a:t>
            </a:r>
            <a:r>
              <a:rPr lang="en-US" i="1" dirty="0"/>
              <a:t>r32</a:t>
            </a:r>
            <a:r>
              <a:rPr lang="en-US" dirty="0"/>
              <a:t>, or </a:t>
            </a:r>
            <a:r>
              <a:rPr lang="en-US" i="1" dirty="0"/>
              <a:t>imm8</a:t>
            </a:r>
          </a:p>
          <a:p>
            <a:r>
              <a:rPr lang="en-US" dirty="0"/>
              <a:t>Example: jump to label L1 if bit 9 is set in the AX register:</a:t>
            </a:r>
          </a:p>
        </p:txBody>
      </p:sp>
      <p:sp>
        <p:nvSpPr>
          <p:cNvPr id="2" name="Title 1"/>
          <p:cNvSpPr>
            <a:spLocks noGrp="1"/>
          </p:cNvSpPr>
          <p:nvPr>
            <p:ph type="title"/>
          </p:nvPr>
        </p:nvSpPr>
        <p:spPr/>
        <p:txBody>
          <a:bodyPr/>
          <a:lstStyle/>
          <a:p>
            <a:r>
              <a:rPr lang="en-AU" dirty="0"/>
              <a:t>BT (Bit Test) Instruction</a:t>
            </a:r>
          </a:p>
        </p:txBody>
      </p:sp>
    </p:spTree>
    <p:extLst>
      <p:ext uri="{BB962C8B-B14F-4D97-AF65-F5344CB8AC3E}">
        <p14:creationId xmlns:p14="http://schemas.microsoft.com/office/powerpoint/2010/main" val="228527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solidFill>
                  <a:srgbClr val="007FA3"/>
                </a:solidFill>
              </a:rPr>
              <a:t>Zero</a:t>
            </a:r>
            <a:r>
              <a:rPr lang="en-US" dirty="0"/>
              <a:t> flag is set when the result of an operation equals zero.</a:t>
            </a:r>
          </a:p>
          <a:p>
            <a:r>
              <a:rPr lang="en-US" dirty="0"/>
              <a:t>The </a:t>
            </a:r>
            <a:r>
              <a:rPr lang="en-US" dirty="0">
                <a:solidFill>
                  <a:srgbClr val="007FA3"/>
                </a:solidFill>
              </a:rPr>
              <a:t>Carry</a:t>
            </a:r>
            <a:r>
              <a:rPr lang="en-US" dirty="0"/>
              <a:t> flag is set when an instruction generates a result that is too large (or too small) for the destination operand.</a:t>
            </a:r>
          </a:p>
          <a:p>
            <a:r>
              <a:rPr lang="en-US" dirty="0"/>
              <a:t>The </a:t>
            </a:r>
            <a:r>
              <a:rPr lang="en-US" dirty="0">
                <a:solidFill>
                  <a:srgbClr val="007FA3"/>
                </a:solidFill>
              </a:rPr>
              <a:t>Sign</a:t>
            </a:r>
            <a:r>
              <a:rPr lang="en-US" dirty="0"/>
              <a:t> flag is set if the destination operand is negative, and it is clear if the destination operand is positive.</a:t>
            </a:r>
          </a:p>
        </p:txBody>
      </p:sp>
      <p:sp>
        <p:nvSpPr>
          <p:cNvPr id="2" name="Title 1"/>
          <p:cNvSpPr>
            <a:spLocks noGrp="1"/>
          </p:cNvSpPr>
          <p:nvPr>
            <p:ph type="title"/>
          </p:nvPr>
        </p:nvSpPr>
        <p:spPr/>
        <p:txBody>
          <a:bodyPr/>
          <a:lstStyle/>
          <a:p>
            <a:r>
              <a:rPr lang="en-AU" dirty="0"/>
              <a:t>Status Flags – Review</a:t>
            </a:r>
            <a:r>
              <a:rPr lang="en-AU" sz="2000" dirty="0"/>
              <a:t> </a:t>
            </a:r>
            <a:r>
              <a:rPr lang="en-AU" sz="2000" b="0" dirty="0"/>
              <a:t>(1 of 2)</a:t>
            </a:r>
          </a:p>
        </p:txBody>
      </p:sp>
    </p:spTree>
    <p:extLst>
      <p:ext uri="{BB962C8B-B14F-4D97-AF65-F5344CB8AC3E}">
        <p14:creationId xmlns:p14="http://schemas.microsoft.com/office/powerpoint/2010/main" val="1304561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Boolean and Comparison Instructions</a:t>
            </a:r>
          </a:p>
          <a:p>
            <a:r>
              <a:rPr lang="en-AU" dirty="0"/>
              <a:t>Conditional Jumps</a:t>
            </a:r>
          </a:p>
          <a:p>
            <a:r>
              <a:rPr lang="en-AU" b="1" dirty="0">
                <a:solidFill>
                  <a:srgbClr val="007FA3"/>
                </a:solidFill>
              </a:rPr>
              <a:t>Conditional Loop Instructions</a:t>
            </a:r>
          </a:p>
          <a:p>
            <a:r>
              <a:rPr lang="en-AU" dirty="0"/>
              <a:t>Conditional Structures</a:t>
            </a:r>
          </a:p>
          <a:p>
            <a:r>
              <a:rPr lang="en-AU" dirty="0"/>
              <a:t>Application: Finite-State Machines</a:t>
            </a:r>
          </a:p>
          <a:p>
            <a:r>
              <a:rPr lang="en-AU" dirty="0"/>
              <a:t>Conditional Control Flow Directives</a:t>
            </a:r>
          </a:p>
        </p:txBody>
      </p:sp>
      <p:sp>
        <p:nvSpPr>
          <p:cNvPr id="2" name="Title 1"/>
          <p:cNvSpPr>
            <a:spLocks noGrp="1"/>
          </p:cNvSpPr>
          <p:nvPr>
            <p:ph type="title"/>
          </p:nvPr>
        </p:nvSpPr>
        <p:spPr/>
        <p:txBody>
          <a:bodyPr/>
          <a:lstStyle/>
          <a:p>
            <a:r>
              <a:rPr lang="en-AU" dirty="0"/>
              <a:t>What's Next</a:t>
            </a:r>
            <a:r>
              <a:rPr lang="en-AU" sz="2000" dirty="0"/>
              <a:t> </a:t>
            </a:r>
            <a:r>
              <a:rPr lang="en-AU" sz="2000" b="0" dirty="0"/>
              <a:t>(2 of 5)</a:t>
            </a:r>
          </a:p>
        </p:txBody>
      </p:sp>
    </p:spTree>
    <p:extLst>
      <p:ext uri="{BB962C8B-B14F-4D97-AF65-F5344CB8AC3E}">
        <p14:creationId xmlns:p14="http://schemas.microsoft.com/office/powerpoint/2010/main" val="985001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LOOPZ and LOOPE</a:t>
            </a:r>
          </a:p>
          <a:p>
            <a:r>
              <a:rPr lang="en-US" dirty="0"/>
              <a:t>LOOPNZ and LOOPNE</a:t>
            </a:r>
          </a:p>
        </p:txBody>
      </p:sp>
      <p:sp>
        <p:nvSpPr>
          <p:cNvPr id="2" name="Title 1"/>
          <p:cNvSpPr>
            <a:spLocks noGrp="1"/>
          </p:cNvSpPr>
          <p:nvPr>
            <p:ph type="title"/>
          </p:nvPr>
        </p:nvSpPr>
        <p:spPr/>
        <p:txBody>
          <a:bodyPr/>
          <a:lstStyle/>
          <a:p>
            <a:r>
              <a:rPr lang="en-AU" dirty="0"/>
              <a:t>Conditional Loop Instructions</a:t>
            </a:r>
          </a:p>
        </p:txBody>
      </p:sp>
    </p:spTree>
    <p:extLst>
      <p:ext uri="{BB962C8B-B14F-4D97-AF65-F5344CB8AC3E}">
        <p14:creationId xmlns:p14="http://schemas.microsoft.com/office/powerpoint/2010/main" val="1172044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05E07D82-CF93-46E9-9CE3-A10AE4556943}"/>
              </a:ext>
            </a:extLst>
          </p:cNvPr>
          <p:cNvSpPr txBox="1">
            <a:spLocks noChangeArrowheads="1"/>
          </p:cNvSpPr>
          <p:nvPr/>
        </p:nvSpPr>
        <p:spPr bwMode="auto">
          <a:xfrm>
            <a:off x="457200" y="5410200"/>
            <a:ext cx="7848600" cy="8617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In 32-bit mode, ECX is the loop counter register. In 16-bit real-address mode, CX is the counter, and in 64-bit mode, RCX is the counter.</a:t>
            </a:r>
          </a:p>
        </p:txBody>
      </p:sp>
      <p:sp>
        <p:nvSpPr>
          <p:cNvPr id="3" name="Content Placeholder 2"/>
          <p:cNvSpPr>
            <a:spLocks noGrp="1"/>
          </p:cNvSpPr>
          <p:nvPr>
            <p:ph idx="1"/>
          </p:nvPr>
        </p:nvSpPr>
        <p:spPr>
          <a:xfrm>
            <a:off x="457200" y="1600201"/>
            <a:ext cx="8229600" cy="3581400"/>
          </a:xfrm>
        </p:spPr>
        <p:txBody>
          <a:bodyPr/>
          <a:lstStyle/>
          <a:p>
            <a:pPr>
              <a:spcBef>
                <a:spcPts val="400"/>
              </a:spcBef>
            </a:pPr>
            <a:r>
              <a:rPr lang="en-US" dirty="0"/>
              <a:t>Syntax: </a:t>
            </a:r>
          </a:p>
          <a:p>
            <a:pPr lvl="1">
              <a:spcBef>
                <a:spcPts val="400"/>
              </a:spcBef>
            </a:pPr>
            <a:r>
              <a:rPr lang="en-US" dirty="0">
                <a:solidFill>
                  <a:srgbClr val="007FA3"/>
                </a:solidFill>
              </a:rPr>
              <a:t>LOOPE </a:t>
            </a:r>
            <a:r>
              <a:rPr lang="en-US" i="1" dirty="0">
                <a:solidFill>
                  <a:srgbClr val="007FA3"/>
                </a:solidFill>
              </a:rPr>
              <a:t>destination</a:t>
            </a:r>
          </a:p>
          <a:p>
            <a:pPr lvl="1">
              <a:spcBef>
                <a:spcPts val="400"/>
              </a:spcBef>
            </a:pPr>
            <a:r>
              <a:rPr lang="en-US" dirty="0">
                <a:solidFill>
                  <a:srgbClr val="007FA3"/>
                </a:solidFill>
              </a:rPr>
              <a:t>LOOPZ </a:t>
            </a:r>
            <a:r>
              <a:rPr lang="en-US" i="1" dirty="0">
                <a:solidFill>
                  <a:srgbClr val="007FA3"/>
                </a:solidFill>
              </a:rPr>
              <a:t>destination</a:t>
            </a:r>
          </a:p>
          <a:p>
            <a:pPr>
              <a:spcBef>
                <a:spcPts val="400"/>
              </a:spcBef>
            </a:pPr>
            <a:r>
              <a:rPr lang="en-US" dirty="0"/>
              <a:t>Logic: </a:t>
            </a:r>
          </a:p>
          <a:p>
            <a:pPr lvl="1">
              <a:spcBef>
                <a:spcPts val="400"/>
              </a:spcBef>
            </a:pPr>
            <a:r>
              <a:rPr lang="en-US" dirty="0"/>
              <a:t>ECX </a:t>
            </a:r>
            <a:r>
              <a:rPr lang="en-US" altLang="en-US" dirty="0">
                <a:sym typeface="Symbol" panose="05050102010706020507" pitchFamily="18" charset="2"/>
              </a:rPr>
              <a:t> </a:t>
            </a:r>
            <a:r>
              <a:rPr lang="en-US" dirty="0"/>
              <a:t>ECX – 1</a:t>
            </a:r>
          </a:p>
          <a:p>
            <a:pPr lvl="1">
              <a:spcBef>
                <a:spcPts val="400"/>
              </a:spcBef>
            </a:pPr>
            <a:r>
              <a:rPr lang="en-US" dirty="0"/>
              <a:t>if ECX &gt; 0 and ZF=1, jump to </a:t>
            </a:r>
            <a:r>
              <a:rPr lang="en-US" i="1" dirty="0"/>
              <a:t>destination</a:t>
            </a:r>
          </a:p>
          <a:p>
            <a:pPr>
              <a:spcBef>
                <a:spcPts val="400"/>
              </a:spcBef>
            </a:pPr>
            <a:r>
              <a:rPr lang="en-US" dirty="0"/>
              <a:t>Useful when scanning an array for the first element that does </a:t>
            </a:r>
            <a:r>
              <a:rPr lang="en-US" dirty="0">
                <a:solidFill>
                  <a:srgbClr val="007FA3"/>
                </a:solidFill>
              </a:rPr>
              <a:t>not</a:t>
            </a:r>
            <a:r>
              <a:rPr lang="en-US" dirty="0"/>
              <a:t> match a given value.</a:t>
            </a:r>
          </a:p>
        </p:txBody>
      </p:sp>
      <p:sp>
        <p:nvSpPr>
          <p:cNvPr id="2" name="Title 1"/>
          <p:cNvSpPr>
            <a:spLocks noGrp="1"/>
          </p:cNvSpPr>
          <p:nvPr>
            <p:ph type="title"/>
          </p:nvPr>
        </p:nvSpPr>
        <p:spPr/>
        <p:txBody>
          <a:bodyPr/>
          <a:lstStyle/>
          <a:p>
            <a:r>
              <a:rPr lang="en-AU" dirty="0"/>
              <a:t>LOOPZ and LOOPE</a:t>
            </a:r>
          </a:p>
        </p:txBody>
      </p:sp>
    </p:spTree>
    <p:extLst>
      <p:ext uri="{BB962C8B-B14F-4D97-AF65-F5344CB8AC3E}">
        <p14:creationId xmlns:p14="http://schemas.microsoft.com/office/powerpoint/2010/main" val="798854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500"/>
              </a:spcBef>
            </a:pPr>
            <a:r>
              <a:rPr lang="en-AU" dirty="0"/>
              <a:t>LOOPNZ (LOOPNE) is a conditional loop instruction</a:t>
            </a:r>
          </a:p>
          <a:p>
            <a:pPr>
              <a:spcBef>
                <a:spcPts val="500"/>
              </a:spcBef>
            </a:pPr>
            <a:r>
              <a:rPr lang="en-AU" dirty="0"/>
              <a:t>Syntax: </a:t>
            </a:r>
          </a:p>
          <a:p>
            <a:pPr lvl="1">
              <a:spcBef>
                <a:spcPts val="500"/>
              </a:spcBef>
            </a:pPr>
            <a:r>
              <a:rPr lang="en-AU" dirty="0">
                <a:solidFill>
                  <a:srgbClr val="007FA3"/>
                </a:solidFill>
              </a:rPr>
              <a:t>LOOPNZ </a:t>
            </a:r>
            <a:r>
              <a:rPr lang="en-AU" i="1" dirty="0">
                <a:solidFill>
                  <a:srgbClr val="007FA3"/>
                </a:solidFill>
              </a:rPr>
              <a:t>destination</a:t>
            </a:r>
          </a:p>
          <a:p>
            <a:pPr lvl="1">
              <a:spcBef>
                <a:spcPts val="500"/>
              </a:spcBef>
            </a:pPr>
            <a:r>
              <a:rPr lang="en-AU" dirty="0">
                <a:solidFill>
                  <a:srgbClr val="007FA3"/>
                </a:solidFill>
              </a:rPr>
              <a:t>LOOPNE</a:t>
            </a:r>
            <a:r>
              <a:rPr lang="en-AU" dirty="0"/>
              <a:t> </a:t>
            </a:r>
            <a:r>
              <a:rPr lang="en-AU" i="1" dirty="0">
                <a:solidFill>
                  <a:srgbClr val="007FA3"/>
                </a:solidFill>
              </a:rPr>
              <a:t>destination</a:t>
            </a:r>
          </a:p>
          <a:p>
            <a:pPr>
              <a:spcBef>
                <a:spcPts val="500"/>
              </a:spcBef>
            </a:pPr>
            <a:r>
              <a:rPr lang="en-AU" dirty="0"/>
              <a:t>Logic: </a:t>
            </a:r>
          </a:p>
          <a:p>
            <a:pPr lvl="1">
              <a:spcBef>
                <a:spcPts val="500"/>
              </a:spcBef>
            </a:pPr>
            <a:r>
              <a:rPr lang="en-AU" dirty="0"/>
              <a:t>ECX </a:t>
            </a:r>
            <a:r>
              <a:rPr lang="en-US" altLang="en-US" dirty="0">
                <a:sym typeface="Symbol" panose="05050102010706020507" pitchFamily="18" charset="2"/>
              </a:rPr>
              <a:t></a:t>
            </a:r>
            <a:r>
              <a:rPr lang="en-AU" dirty="0"/>
              <a:t> ECX – 1; </a:t>
            </a:r>
          </a:p>
          <a:p>
            <a:pPr lvl="1">
              <a:spcBef>
                <a:spcPts val="500"/>
              </a:spcBef>
            </a:pPr>
            <a:r>
              <a:rPr lang="en-AU" dirty="0"/>
              <a:t>if ECX &gt; 0 and ZF=0, jump to </a:t>
            </a:r>
            <a:r>
              <a:rPr lang="en-AU" i="1" dirty="0"/>
              <a:t>destination</a:t>
            </a:r>
          </a:p>
          <a:p>
            <a:pPr>
              <a:spcBef>
                <a:spcPts val="500"/>
              </a:spcBef>
            </a:pPr>
            <a:r>
              <a:rPr lang="en-AU" dirty="0"/>
              <a:t>Useful when scanning an array for the first element that matches a given value.</a:t>
            </a:r>
          </a:p>
        </p:txBody>
      </p:sp>
      <p:sp>
        <p:nvSpPr>
          <p:cNvPr id="2" name="Title 1"/>
          <p:cNvSpPr>
            <a:spLocks noGrp="1"/>
          </p:cNvSpPr>
          <p:nvPr>
            <p:ph type="title"/>
          </p:nvPr>
        </p:nvSpPr>
        <p:spPr/>
        <p:txBody>
          <a:bodyPr/>
          <a:lstStyle/>
          <a:p>
            <a:r>
              <a:rPr lang="en-AU" dirty="0"/>
              <a:t>LOOPNZ and LOOPNE</a:t>
            </a:r>
          </a:p>
        </p:txBody>
      </p:sp>
    </p:spTree>
    <p:extLst>
      <p:ext uri="{BB962C8B-B14F-4D97-AF65-F5344CB8AC3E}">
        <p14:creationId xmlns:p14="http://schemas.microsoft.com/office/powerpoint/2010/main" val="26746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D8798BCC-9E29-48A2-825C-D7248A53D324}"/>
              </a:ext>
            </a:extLst>
          </p:cNvPr>
          <p:cNvSpPr txBox="1">
            <a:spLocks noChangeArrowheads="1"/>
          </p:cNvSpPr>
          <p:nvPr/>
        </p:nvSpPr>
        <p:spPr bwMode="auto">
          <a:xfrm>
            <a:off x="838200" y="2590800"/>
            <a:ext cx="7696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ts val="800"/>
              </a:spcBef>
              <a:buClrTx/>
              <a:buFontTx/>
              <a:buNone/>
            </a:pPr>
            <a:r>
              <a:rPr lang="en-US" altLang="en-US" sz="1800" dirty="0">
                <a:cs typeface="Arial" panose="020B0604020202020204" pitchFamily="34" charset="0"/>
              </a:rPr>
              <a:t>.data</a:t>
            </a:r>
          </a:p>
          <a:p>
            <a:pPr eaLnBrk="1" hangingPunct="1">
              <a:lnSpc>
                <a:spcPct val="50000"/>
              </a:lnSpc>
              <a:spcBef>
                <a:spcPts val="800"/>
              </a:spcBef>
              <a:buClrTx/>
              <a:buFontTx/>
              <a:buNone/>
            </a:pPr>
            <a:r>
              <a:rPr lang="en-US" altLang="en-US" sz="1800" dirty="0">
                <a:cs typeface="Arial" panose="020B0604020202020204" pitchFamily="34" charset="0"/>
              </a:rPr>
              <a:t>array SWORD -3,-6,-1,-10,10,30,40,4</a:t>
            </a:r>
          </a:p>
          <a:p>
            <a:pPr eaLnBrk="1" hangingPunct="1">
              <a:lnSpc>
                <a:spcPct val="50000"/>
              </a:lnSpc>
              <a:spcBef>
                <a:spcPts val="800"/>
              </a:spcBef>
              <a:buClrTx/>
              <a:buFontTx/>
              <a:buNone/>
            </a:pPr>
            <a:r>
              <a:rPr lang="en-US" altLang="en-US" sz="1800" dirty="0">
                <a:cs typeface="Arial" panose="020B0604020202020204" pitchFamily="34" charset="0"/>
              </a:rPr>
              <a:t>sentinel SWORD 0</a:t>
            </a:r>
          </a:p>
          <a:p>
            <a:pPr eaLnBrk="1" hangingPunct="1">
              <a:lnSpc>
                <a:spcPct val="50000"/>
              </a:lnSpc>
              <a:spcBef>
                <a:spcPts val="800"/>
              </a:spcBef>
              <a:buClrTx/>
              <a:buFontTx/>
              <a:buNone/>
            </a:pPr>
            <a:r>
              <a:rPr lang="en-US" altLang="en-US" sz="1800" dirty="0">
                <a:cs typeface="Arial" panose="020B0604020202020204" pitchFamily="34" charset="0"/>
              </a:rPr>
              <a:t>.code</a:t>
            </a:r>
          </a:p>
          <a:p>
            <a:pPr lvl="1" eaLnBrk="1" hangingPunct="1">
              <a:lnSpc>
                <a:spcPct val="50000"/>
              </a:lnSpc>
              <a:spcBef>
                <a:spcPts val="8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esi,OFFSET</a:t>
            </a:r>
            <a:r>
              <a:rPr lang="en-US" altLang="en-US" sz="1800" dirty="0">
                <a:cs typeface="Arial" panose="020B0604020202020204" pitchFamily="34" charset="0"/>
              </a:rPr>
              <a:t> array</a:t>
            </a:r>
          </a:p>
          <a:p>
            <a:pPr lvl="1" eaLnBrk="1" hangingPunct="1">
              <a:lnSpc>
                <a:spcPct val="50000"/>
              </a:lnSpc>
              <a:spcBef>
                <a:spcPts val="8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ecx,LENGTHOF</a:t>
            </a:r>
            <a:r>
              <a:rPr lang="en-US" altLang="en-US" sz="1800" dirty="0">
                <a:cs typeface="Arial" panose="020B0604020202020204" pitchFamily="34" charset="0"/>
              </a:rPr>
              <a:t> array</a:t>
            </a:r>
          </a:p>
          <a:p>
            <a:pPr eaLnBrk="1" hangingPunct="1">
              <a:lnSpc>
                <a:spcPct val="50000"/>
              </a:lnSpc>
              <a:spcBef>
                <a:spcPts val="800"/>
              </a:spcBef>
              <a:buClrTx/>
              <a:buFontTx/>
              <a:buNone/>
            </a:pPr>
            <a:r>
              <a:rPr lang="en-US" altLang="en-US" sz="1800" dirty="0">
                <a:cs typeface="Arial" panose="020B0604020202020204" pitchFamily="34" charset="0"/>
              </a:rPr>
              <a:t>next:</a:t>
            </a:r>
          </a:p>
          <a:p>
            <a:pPr lvl="1" eaLnBrk="1" hangingPunct="1">
              <a:lnSpc>
                <a:spcPct val="50000"/>
              </a:lnSpc>
              <a:spcBef>
                <a:spcPts val="800"/>
              </a:spcBef>
              <a:buClrTx/>
              <a:buFontTx/>
              <a:buNone/>
            </a:pPr>
            <a:r>
              <a:rPr lang="en-US" altLang="en-US" sz="1800" dirty="0">
                <a:cs typeface="Arial" panose="020B0604020202020204" pitchFamily="34" charset="0"/>
              </a:rPr>
              <a:t>test WORD PTR [</a:t>
            </a:r>
            <a:r>
              <a:rPr lang="en-US" altLang="en-US" sz="1800" dirty="0" err="1">
                <a:cs typeface="Arial" panose="020B0604020202020204" pitchFamily="34" charset="0"/>
              </a:rPr>
              <a:t>esi</a:t>
            </a:r>
            <a:r>
              <a:rPr lang="en-US" altLang="en-US" sz="1800" dirty="0">
                <a:cs typeface="Arial" panose="020B0604020202020204" pitchFamily="34" charset="0"/>
              </a:rPr>
              <a:t>],8000h	; test sign bit</a:t>
            </a:r>
          </a:p>
          <a:p>
            <a:pPr lvl="1" eaLnBrk="1" hangingPunct="1">
              <a:lnSpc>
                <a:spcPct val="50000"/>
              </a:lnSpc>
              <a:spcBef>
                <a:spcPts val="800"/>
              </a:spcBef>
              <a:buClrTx/>
              <a:buFontTx/>
              <a:buNone/>
            </a:pPr>
            <a:r>
              <a:rPr lang="en-US" altLang="en-US" sz="1800" dirty="0" err="1">
                <a:cs typeface="Arial" panose="020B0604020202020204" pitchFamily="34" charset="0"/>
              </a:rPr>
              <a:t>pushfd</a:t>
            </a:r>
            <a:r>
              <a:rPr lang="en-US" altLang="en-US" sz="1800" dirty="0">
                <a:cs typeface="Arial" panose="020B0604020202020204" pitchFamily="34" charset="0"/>
              </a:rPr>
              <a:t>	; push flags on stack</a:t>
            </a:r>
          </a:p>
          <a:p>
            <a:pPr lvl="1" eaLnBrk="1" hangingPunct="1">
              <a:lnSpc>
                <a:spcPct val="50000"/>
              </a:lnSpc>
              <a:spcBef>
                <a:spcPts val="800"/>
              </a:spcBef>
              <a:buClrTx/>
              <a:buFontTx/>
              <a:buNone/>
            </a:pPr>
            <a:r>
              <a:rPr lang="en-US" altLang="en-US" sz="1800" dirty="0">
                <a:cs typeface="Arial" panose="020B0604020202020204" pitchFamily="34" charset="0"/>
              </a:rPr>
              <a:t>add </a:t>
            </a:r>
            <a:r>
              <a:rPr lang="en-US" altLang="en-US" sz="1800" dirty="0" err="1">
                <a:cs typeface="Arial" panose="020B0604020202020204" pitchFamily="34" charset="0"/>
              </a:rPr>
              <a:t>esi,TYPE</a:t>
            </a:r>
            <a:r>
              <a:rPr lang="en-US" altLang="en-US" sz="1800" dirty="0">
                <a:cs typeface="Arial" panose="020B0604020202020204" pitchFamily="34" charset="0"/>
              </a:rPr>
              <a:t> array</a:t>
            </a:r>
          </a:p>
          <a:p>
            <a:pPr lvl="1" eaLnBrk="1" hangingPunct="1">
              <a:lnSpc>
                <a:spcPct val="50000"/>
              </a:lnSpc>
              <a:spcBef>
                <a:spcPts val="800"/>
              </a:spcBef>
              <a:buClrTx/>
              <a:buFontTx/>
              <a:buNone/>
            </a:pPr>
            <a:r>
              <a:rPr lang="en-US" altLang="en-US" sz="1800" dirty="0" err="1">
                <a:cs typeface="Arial" panose="020B0604020202020204" pitchFamily="34" charset="0"/>
              </a:rPr>
              <a:t>popfd</a:t>
            </a:r>
            <a:r>
              <a:rPr lang="en-US" altLang="en-US" sz="1800" dirty="0">
                <a:cs typeface="Arial" panose="020B0604020202020204" pitchFamily="34" charset="0"/>
              </a:rPr>
              <a:t>	; pop flags from stack</a:t>
            </a:r>
          </a:p>
          <a:p>
            <a:pPr lvl="1" eaLnBrk="1" hangingPunct="1">
              <a:lnSpc>
                <a:spcPct val="50000"/>
              </a:lnSpc>
              <a:spcBef>
                <a:spcPts val="800"/>
              </a:spcBef>
              <a:buClrTx/>
              <a:buFontTx/>
              <a:buNone/>
            </a:pPr>
            <a:r>
              <a:rPr lang="en-US" altLang="en-US" sz="1800" dirty="0" err="1">
                <a:cs typeface="Arial" panose="020B0604020202020204" pitchFamily="34" charset="0"/>
              </a:rPr>
              <a:t>loopnz</a:t>
            </a:r>
            <a:r>
              <a:rPr lang="en-US" altLang="en-US" sz="1800" dirty="0">
                <a:cs typeface="Arial" panose="020B0604020202020204" pitchFamily="34" charset="0"/>
              </a:rPr>
              <a:t> next	; continue loop</a:t>
            </a:r>
          </a:p>
          <a:p>
            <a:pPr lvl="1" eaLnBrk="1" hangingPunct="1">
              <a:lnSpc>
                <a:spcPct val="50000"/>
              </a:lnSpc>
              <a:spcBef>
                <a:spcPts val="800"/>
              </a:spcBef>
              <a:buClrTx/>
              <a:buFontTx/>
              <a:buNone/>
            </a:pPr>
            <a:r>
              <a:rPr lang="en-US" altLang="en-US" sz="1800" dirty="0" err="1">
                <a:cs typeface="Arial" panose="020B0604020202020204" pitchFamily="34" charset="0"/>
              </a:rPr>
              <a:t>jnz</a:t>
            </a:r>
            <a:r>
              <a:rPr lang="en-US" altLang="en-US" sz="1800" dirty="0">
                <a:cs typeface="Arial" panose="020B0604020202020204" pitchFamily="34" charset="0"/>
              </a:rPr>
              <a:t> quit	; none found</a:t>
            </a:r>
          </a:p>
          <a:p>
            <a:pPr lvl="1" eaLnBrk="1" hangingPunct="1">
              <a:lnSpc>
                <a:spcPct val="50000"/>
              </a:lnSpc>
              <a:spcBef>
                <a:spcPts val="800"/>
              </a:spcBef>
              <a:buClrTx/>
              <a:buFontTx/>
              <a:buNone/>
            </a:pPr>
            <a:r>
              <a:rPr lang="en-US" altLang="en-US" sz="1800" dirty="0">
                <a:cs typeface="Arial" panose="020B0604020202020204" pitchFamily="34" charset="0"/>
              </a:rPr>
              <a:t>sub </a:t>
            </a:r>
            <a:r>
              <a:rPr lang="en-US" altLang="en-US" sz="1800" dirty="0" err="1">
                <a:cs typeface="Arial" panose="020B0604020202020204" pitchFamily="34" charset="0"/>
              </a:rPr>
              <a:t>esi,TYPE</a:t>
            </a:r>
            <a:r>
              <a:rPr lang="en-US" altLang="en-US" sz="1800" dirty="0">
                <a:cs typeface="Arial" panose="020B0604020202020204" pitchFamily="34" charset="0"/>
              </a:rPr>
              <a:t> array	; ESI points to value</a:t>
            </a:r>
          </a:p>
          <a:p>
            <a:pPr eaLnBrk="1" hangingPunct="1">
              <a:lnSpc>
                <a:spcPct val="50000"/>
              </a:lnSpc>
              <a:spcBef>
                <a:spcPts val="800"/>
              </a:spcBef>
              <a:buClrTx/>
              <a:buFontTx/>
              <a:buNone/>
            </a:pPr>
            <a:r>
              <a:rPr lang="en-US" altLang="en-US" sz="1800" dirty="0">
                <a:cs typeface="Arial" panose="020B0604020202020204" pitchFamily="34" charset="0"/>
              </a:rPr>
              <a:t>quit:</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The following code finds the first positive value in an array:</a:t>
            </a:r>
          </a:p>
        </p:txBody>
      </p:sp>
      <p:sp>
        <p:nvSpPr>
          <p:cNvPr id="2" name="Title 1"/>
          <p:cNvSpPr>
            <a:spLocks noGrp="1"/>
          </p:cNvSpPr>
          <p:nvPr>
            <p:ph type="title"/>
          </p:nvPr>
        </p:nvSpPr>
        <p:spPr/>
        <p:txBody>
          <a:bodyPr/>
          <a:lstStyle/>
          <a:p>
            <a:r>
              <a:rPr lang="en-AU" dirty="0"/>
              <a:t>LOOPNZ Example</a:t>
            </a:r>
          </a:p>
        </p:txBody>
      </p:sp>
    </p:spTree>
    <p:extLst>
      <p:ext uri="{BB962C8B-B14F-4D97-AF65-F5344CB8AC3E}">
        <p14:creationId xmlns:p14="http://schemas.microsoft.com/office/powerpoint/2010/main" val="1364429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38807B3A-8350-4F75-9D13-D400EA76BEF2}"/>
              </a:ext>
            </a:extLst>
          </p:cNvPr>
          <p:cNvSpPr txBox="1">
            <a:spLocks noChangeArrowheads="1"/>
          </p:cNvSpPr>
          <p:nvPr/>
        </p:nvSpPr>
        <p:spPr bwMode="auto">
          <a:xfrm>
            <a:off x="762000" y="2590800"/>
            <a:ext cx="7696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5720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4572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5720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572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572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dirty="0">
                <a:cs typeface="Arial" panose="020B0604020202020204" pitchFamily="34" charset="0"/>
              </a:rPr>
              <a:t>.data</a:t>
            </a:r>
          </a:p>
          <a:p>
            <a:pPr eaLnBrk="1" hangingPunct="1">
              <a:lnSpc>
                <a:spcPct val="60000"/>
              </a:lnSpc>
              <a:spcBef>
                <a:spcPct val="50000"/>
              </a:spcBef>
              <a:buClrTx/>
              <a:buFontTx/>
              <a:buNone/>
            </a:pPr>
            <a:r>
              <a:rPr lang="en-US" altLang="en-US" sz="1800" dirty="0">
                <a:cs typeface="Arial" panose="020B0604020202020204" pitchFamily="34" charset="0"/>
              </a:rPr>
              <a:t>array SWORD 50 DUP(?)</a:t>
            </a:r>
          </a:p>
          <a:p>
            <a:pPr eaLnBrk="1" hangingPunct="1">
              <a:lnSpc>
                <a:spcPct val="60000"/>
              </a:lnSpc>
              <a:spcBef>
                <a:spcPct val="50000"/>
              </a:spcBef>
              <a:buClrTx/>
              <a:buFontTx/>
              <a:buNone/>
            </a:pPr>
            <a:r>
              <a:rPr lang="en-US" altLang="en-US" sz="1800" dirty="0">
                <a:cs typeface="Arial" panose="020B0604020202020204" pitchFamily="34" charset="0"/>
              </a:rPr>
              <a:t>sentinel SWORD 0FFFFh</a:t>
            </a:r>
          </a:p>
          <a:p>
            <a:pPr eaLnBrk="1" hangingPunct="1">
              <a:lnSpc>
                <a:spcPct val="60000"/>
              </a:lnSpc>
              <a:spcBef>
                <a:spcPct val="50000"/>
              </a:spcBef>
              <a:buClrTx/>
              <a:buFontTx/>
              <a:buNone/>
            </a:pPr>
            <a:r>
              <a:rPr lang="en-US" altLang="en-US" sz="1800" dirty="0">
                <a:cs typeface="Arial" panose="020B0604020202020204" pitchFamily="34" charset="0"/>
              </a:rPr>
              <a:t>.code</a:t>
            </a:r>
          </a:p>
          <a:p>
            <a:pPr lvl="1" eaLnBrk="1" hangingPunct="1">
              <a:lnSpc>
                <a:spcPct val="6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esi,OFFSET</a:t>
            </a:r>
            <a:r>
              <a:rPr lang="en-US" altLang="en-US" sz="1800" dirty="0">
                <a:cs typeface="Arial" panose="020B0604020202020204" pitchFamily="34" charset="0"/>
              </a:rPr>
              <a:t> array</a:t>
            </a:r>
          </a:p>
          <a:p>
            <a:pPr lvl="1" eaLnBrk="1" hangingPunct="1">
              <a:lnSpc>
                <a:spcPct val="6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ecx,LENGTHOF</a:t>
            </a:r>
            <a:r>
              <a:rPr lang="en-US" altLang="en-US" sz="1800" dirty="0">
                <a:cs typeface="Arial" panose="020B0604020202020204" pitchFamily="34" charset="0"/>
              </a:rPr>
              <a:t> array</a:t>
            </a:r>
          </a:p>
          <a:p>
            <a:pPr eaLnBrk="1" hangingPunct="1">
              <a:lnSpc>
                <a:spcPct val="60000"/>
              </a:lnSpc>
              <a:spcBef>
                <a:spcPct val="50000"/>
              </a:spcBef>
              <a:buClrTx/>
              <a:buFontTx/>
              <a:buNone/>
            </a:pPr>
            <a:r>
              <a:rPr lang="en-US" altLang="en-US" sz="1800" dirty="0">
                <a:cs typeface="Arial" panose="020B0604020202020204" pitchFamily="34" charset="0"/>
              </a:rPr>
              <a:t>L1:	</a:t>
            </a:r>
            <a:r>
              <a:rPr lang="en-US" altLang="en-US" sz="1800" dirty="0" err="1">
                <a:cs typeface="Arial" panose="020B0604020202020204" pitchFamily="34" charset="0"/>
              </a:rPr>
              <a:t>cmp</a:t>
            </a:r>
            <a:r>
              <a:rPr lang="en-US" altLang="en-US" sz="1800" dirty="0">
                <a:cs typeface="Arial" panose="020B0604020202020204" pitchFamily="34" charset="0"/>
              </a:rPr>
              <a:t> WORD PTR [</a:t>
            </a:r>
            <a:r>
              <a:rPr lang="en-US" altLang="en-US" sz="1800" dirty="0" err="1">
                <a:cs typeface="Arial" panose="020B0604020202020204" pitchFamily="34" charset="0"/>
              </a:rPr>
              <a:t>esi</a:t>
            </a:r>
            <a:r>
              <a:rPr lang="en-US" altLang="en-US" sz="1800" dirty="0">
                <a:cs typeface="Arial" panose="020B0604020202020204" pitchFamily="34" charset="0"/>
              </a:rPr>
              <a:t>],0	; check for zero</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a:solidFill>
                  <a:srgbClr val="007FA3"/>
                </a:solidFill>
                <a:cs typeface="Arial" panose="020B0604020202020204" pitchFamily="34" charset="0"/>
              </a:rPr>
              <a:t>(fill in your code here)</a:t>
            </a:r>
          </a:p>
          <a:p>
            <a:pPr eaLnBrk="1" hangingPunct="1">
              <a:lnSpc>
                <a:spcPct val="50000"/>
              </a:lnSpc>
              <a:spcBef>
                <a:spcPct val="50000"/>
              </a:spcBef>
              <a:buClrTx/>
              <a:buFontTx/>
              <a:buNone/>
            </a:pPr>
            <a:endParaRPr lang="en-US" altLang="en-US" sz="1800" dirty="0">
              <a:solidFill>
                <a:schemeClr val="tx2"/>
              </a:solidFill>
              <a:cs typeface="Arial" panose="020B0604020202020204" pitchFamily="34" charset="0"/>
            </a:endParaRP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quit:</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Locate the first nonzero value in the array. If none is found, let ESI point to the sentinel value:</a:t>
            </a:r>
          </a:p>
        </p:txBody>
      </p:sp>
      <p:sp>
        <p:nvSpPr>
          <p:cNvPr id="2" name="Title 1"/>
          <p:cNvSpPr>
            <a:spLocks noGrp="1"/>
          </p:cNvSpPr>
          <p:nvPr>
            <p:ph type="title"/>
          </p:nvPr>
        </p:nvSpPr>
        <p:spPr/>
        <p:txBody>
          <a:bodyPr/>
          <a:lstStyle/>
          <a:p>
            <a:r>
              <a:rPr lang="en-AU" dirty="0"/>
              <a:t>Your Turn . . .</a:t>
            </a:r>
            <a:r>
              <a:rPr lang="en-AU" sz="2000" dirty="0"/>
              <a:t> </a:t>
            </a:r>
            <a:r>
              <a:rPr lang="en-AU" sz="2000" b="0" dirty="0"/>
              <a:t>(2 of 8)</a:t>
            </a:r>
            <a:endParaRPr lang="en-AU" sz="2000" dirty="0"/>
          </a:p>
        </p:txBody>
      </p:sp>
    </p:spTree>
    <p:extLst>
      <p:ext uri="{BB962C8B-B14F-4D97-AF65-F5344CB8AC3E}">
        <p14:creationId xmlns:p14="http://schemas.microsoft.com/office/powerpoint/2010/main" val="745642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0BEB45F6-ADDE-45B8-9351-AE9538D3C9F0}"/>
              </a:ext>
            </a:extLst>
          </p:cNvPr>
          <p:cNvSpPr txBox="1">
            <a:spLocks noChangeArrowheads="1"/>
          </p:cNvSpPr>
          <p:nvPr/>
        </p:nvSpPr>
        <p:spPr bwMode="auto">
          <a:xfrm>
            <a:off x="457200" y="1600200"/>
            <a:ext cx="7696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dirty="0">
                <a:cs typeface="Arial" panose="020B0604020202020204" pitchFamily="34" charset="0"/>
              </a:rPr>
              <a:t>.data</a:t>
            </a:r>
          </a:p>
          <a:p>
            <a:pPr eaLnBrk="1" hangingPunct="1">
              <a:lnSpc>
                <a:spcPct val="60000"/>
              </a:lnSpc>
              <a:spcBef>
                <a:spcPct val="50000"/>
              </a:spcBef>
              <a:buClrTx/>
              <a:buFontTx/>
              <a:buNone/>
            </a:pPr>
            <a:r>
              <a:rPr lang="en-US" altLang="en-US" sz="1800" dirty="0">
                <a:cs typeface="Arial" panose="020B0604020202020204" pitchFamily="34" charset="0"/>
              </a:rPr>
              <a:t>array SWORD 50 DUP(?)</a:t>
            </a:r>
          </a:p>
          <a:p>
            <a:pPr eaLnBrk="1" hangingPunct="1">
              <a:lnSpc>
                <a:spcPct val="60000"/>
              </a:lnSpc>
              <a:spcBef>
                <a:spcPct val="50000"/>
              </a:spcBef>
              <a:buClrTx/>
              <a:buFontTx/>
              <a:buNone/>
            </a:pPr>
            <a:r>
              <a:rPr lang="en-US" altLang="en-US" sz="1800" dirty="0">
                <a:cs typeface="Arial" panose="020B0604020202020204" pitchFamily="34" charset="0"/>
              </a:rPr>
              <a:t>sentinel SWORD 0FFFFh</a:t>
            </a:r>
          </a:p>
          <a:p>
            <a:pPr eaLnBrk="1" hangingPunct="1">
              <a:lnSpc>
                <a:spcPct val="60000"/>
              </a:lnSpc>
              <a:spcBef>
                <a:spcPct val="50000"/>
              </a:spcBef>
              <a:buClrTx/>
              <a:buFontTx/>
              <a:buNone/>
            </a:pPr>
            <a:r>
              <a:rPr lang="en-US" altLang="en-US" sz="1800" dirty="0">
                <a:cs typeface="Arial" panose="020B0604020202020204" pitchFamily="34" charset="0"/>
              </a:rPr>
              <a:t>.code</a:t>
            </a:r>
          </a:p>
          <a:p>
            <a:pPr lvl="1" eaLnBrk="1" hangingPunct="1">
              <a:lnSpc>
                <a:spcPct val="6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esi,OFFSET</a:t>
            </a:r>
            <a:r>
              <a:rPr lang="en-US" altLang="en-US" sz="1800" dirty="0">
                <a:cs typeface="Arial" panose="020B0604020202020204" pitchFamily="34" charset="0"/>
              </a:rPr>
              <a:t> array</a:t>
            </a:r>
          </a:p>
          <a:p>
            <a:pPr lvl="1" eaLnBrk="1" hangingPunct="1">
              <a:lnSpc>
                <a:spcPct val="6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ecx,LENGTHOF</a:t>
            </a:r>
            <a:r>
              <a:rPr lang="en-US" altLang="en-US" sz="1800" dirty="0">
                <a:cs typeface="Arial" panose="020B0604020202020204" pitchFamily="34" charset="0"/>
              </a:rPr>
              <a:t> array</a:t>
            </a:r>
          </a:p>
          <a:p>
            <a:pPr eaLnBrk="1" hangingPunct="1">
              <a:lnSpc>
                <a:spcPct val="60000"/>
              </a:lnSpc>
              <a:spcBef>
                <a:spcPct val="50000"/>
              </a:spcBef>
              <a:buClrTx/>
              <a:buFontTx/>
              <a:buNone/>
            </a:pPr>
            <a:r>
              <a:rPr lang="en-US" altLang="en-US" sz="1800" dirty="0">
                <a:cs typeface="Arial" panose="020B0604020202020204" pitchFamily="34" charset="0"/>
              </a:rPr>
              <a:t>L1:	</a:t>
            </a:r>
            <a:r>
              <a:rPr lang="en-US" altLang="en-US" sz="1800" dirty="0" err="1">
                <a:cs typeface="Arial" panose="020B0604020202020204" pitchFamily="34" charset="0"/>
              </a:rPr>
              <a:t>cmp</a:t>
            </a:r>
            <a:r>
              <a:rPr lang="en-US" altLang="en-US" sz="1800" dirty="0">
                <a:cs typeface="Arial" panose="020B0604020202020204" pitchFamily="34" charset="0"/>
              </a:rPr>
              <a:t> WORD PTR [</a:t>
            </a:r>
            <a:r>
              <a:rPr lang="en-US" altLang="en-US" sz="1800" dirty="0" err="1">
                <a:cs typeface="Arial" panose="020B0604020202020204" pitchFamily="34" charset="0"/>
              </a:rPr>
              <a:t>esi</a:t>
            </a:r>
            <a:r>
              <a:rPr lang="en-US" altLang="en-US" sz="1800" dirty="0">
                <a:cs typeface="Arial" panose="020B0604020202020204" pitchFamily="34" charset="0"/>
              </a:rPr>
              <a:t>],0	; check for zero</a:t>
            </a:r>
          </a:p>
          <a:p>
            <a:pPr lvl="1" eaLnBrk="1" hangingPunct="1">
              <a:lnSpc>
                <a:spcPct val="60000"/>
              </a:lnSpc>
              <a:spcBef>
                <a:spcPct val="50000"/>
              </a:spcBef>
              <a:buClrTx/>
              <a:buFontTx/>
              <a:buNone/>
            </a:pPr>
            <a:r>
              <a:rPr lang="en-US" altLang="en-US" sz="1800" dirty="0" err="1">
                <a:cs typeface="Arial" panose="020B0604020202020204" pitchFamily="34" charset="0"/>
              </a:rPr>
              <a:t>pushfd</a:t>
            </a:r>
            <a:r>
              <a:rPr lang="en-US" altLang="en-US" sz="1800" dirty="0">
                <a:cs typeface="Arial" panose="020B0604020202020204" pitchFamily="34" charset="0"/>
              </a:rPr>
              <a:t>	; push flags on stack</a:t>
            </a:r>
          </a:p>
          <a:p>
            <a:pPr lvl="1" eaLnBrk="1" hangingPunct="1">
              <a:lnSpc>
                <a:spcPct val="60000"/>
              </a:lnSpc>
              <a:spcBef>
                <a:spcPct val="50000"/>
              </a:spcBef>
              <a:buClrTx/>
              <a:buFontTx/>
              <a:buNone/>
            </a:pPr>
            <a:r>
              <a:rPr lang="en-US" altLang="en-US" sz="1800" dirty="0">
                <a:cs typeface="Arial" panose="020B0604020202020204" pitchFamily="34" charset="0"/>
              </a:rPr>
              <a:t>add </a:t>
            </a:r>
            <a:r>
              <a:rPr lang="en-US" altLang="en-US" sz="1800" dirty="0" err="1">
                <a:cs typeface="Arial" panose="020B0604020202020204" pitchFamily="34" charset="0"/>
              </a:rPr>
              <a:t>esi,TYPE</a:t>
            </a:r>
            <a:r>
              <a:rPr lang="en-US" altLang="en-US" sz="1800" dirty="0">
                <a:cs typeface="Arial" panose="020B0604020202020204" pitchFamily="34" charset="0"/>
              </a:rPr>
              <a:t> array</a:t>
            </a:r>
          </a:p>
          <a:p>
            <a:pPr lvl="1" eaLnBrk="1" hangingPunct="1">
              <a:lnSpc>
                <a:spcPct val="60000"/>
              </a:lnSpc>
              <a:spcBef>
                <a:spcPct val="50000"/>
              </a:spcBef>
              <a:buClrTx/>
              <a:buFontTx/>
              <a:buNone/>
            </a:pPr>
            <a:r>
              <a:rPr lang="en-US" altLang="en-US" sz="1800" dirty="0" err="1">
                <a:cs typeface="Arial" panose="020B0604020202020204" pitchFamily="34" charset="0"/>
              </a:rPr>
              <a:t>popfd</a:t>
            </a:r>
            <a:r>
              <a:rPr lang="en-US" altLang="en-US" sz="1800" dirty="0">
                <a:cs typeface="Arial" panose="020B0604020202020204" pitchFamily="34" charset="0"/>
              </a:rPr>
              <a:t>	; pop flags from stack</a:t>
            </a:r>
          </a:p>
          <a:p>
            <a:pPr lvl="1" eaLnBrk="1" hangingPunct="1">
              <a:lnSpc>
                <a:spcPct val="60000"/>
              </a:lnSpc>
              <a:spcBef>
                <a:spcPct val="50000"/>
              </a:spcBef>
              <a:buClrTx/>
              <a:buFontTx/>
              <a:buNone/>
            </a:pPr>
            <a:r>
              <a:rPr lang="en-US" altLang="en-US" sz="1800" dirty="0" err="1">
                <a:cs typeface="Arial" panose="020B0604020202020204" pitchFamily="34" charset="0"/>
              </a:rPr>
              <a:t>loope</a:t>
            </a:r>
            <a:r>
              <a:rPr lang="en-US" altLang="en-US" sz="1800" dirty="0">
                <a:cs typeface="Arial" panose="020B0604020202020204" pitchFamily="34" charset="0"/>
              </a:rPr>
              <a:t> L1	; continue loop</a:t>
            </a:r>
          </a:p>
          <a:p>
            <a:pPr lvl="1" eaLnBrk="1" hangingPunct="1">
              <a:lnSpc>
                <a:spcPct val="60000"/>
              </a:lnSpc>
              <a:spcBef>
                <a:spcPct val="50000"/>
              </a:spcBef>
              <a:buClrTx/>
              <a:buFontTx/>
              <a:buNone/>
            </a:pPr>
            <a:r>
              <a:rPr lang="en-US" altLang="en-US" sz="1800" dirty="0" err="1">
                <a:cs typeface="Arial" panose="020B0604020202020204" pitchFamily="34" charset="0"/>
              </a:rPr>
              <a:t>jz</a:t>
            </a:r>
            <a:r>
              <a:rPr lang="en-US" altLang="en-US" sz="1800" dirty="0">
                <a:cs typeface="Arial" panose="020B0604020202020204" pitchFamily="34" charset="0"/>
              </a:rPr>
              <a:t> quit	; none found</a:t>
            </a:r>
          </a:p>
          <a:p>
            <a:pPr lvl="1" eaLnBrk="1" hangingPunct="1">
              <a:lnSpc>
                <a:spcPct val="60000"/>
              </a:lnSpc>
              <a:spcBef>
                <a:spcPct val="50000"/>
              </a:spcBef>
              <a:buClrTx/>
              <a:buFontTx/>
              <a:buNone/>
            </a:pPr>
            <a:r>
              <a:rPr lang="en-US" altLang="en-US" sz="1800" dirty="0">
                <a:cs typeface="Arial" panose="020B0604020202020204" pitchFamily="34" charset="0"/>
              </a:rPr>
              <a:t>sub </a:t>
            </a:r>
            <a:r>
              <a:rPr lang="en-US" altLang="en-US" sz="1800" dirty="0" err="1">
                <a:cs typeface="Arial" panose="020B0604020202020204" pitchFamily="34" charset="0"/>
              </a:rPr>
              <a:t>esi,TYPE</a:t>
            </a:r>
            <a:r>
              <a:rPr lang="en-US" altLang="en-US" sz="1800" dirty="0">
                <a:cs typeface="Arial" panose="020B0604020202020204" pitchFamily="34" charset="0"/>
              </a:rPr>
              <a:t> array	; ESI points to value</a:t>
            </a:r>
          </a:p>
          <a:p>
            <a:pPr eaLnBrk="1" hangingPunct="1">
              <a:lnSpc>
                <a:spcPct val="60000"/>
              </a:lnSpc>
              <a:spcBef>
                <a:spcPct val="50000"/>
              </a:spcBef>
              <a:buClrTx/>
              <a:buFontTx/>
              <a:buNone/>
            </a:pPr>
            <a:r>
              <a:rPr lang="en-US" altLang="en-US" sz="1800" dirty="0">
                <a:cs typeface="Arial" panose="020B0604020202020204" pitchFamily="34" charset="0"/>
              </a:rPr>
              <a:t>quit:</a:t>
            </a:r>
          </a:p>
        </p:txBody>
      </p:sp>
      <p:sp>
        <p:nvSpPr>
          <p:cNvPr id="2" name="Title 1"/>
          <p:cNvSpPr>
            <a:spLocks noGrp="1"/>
          </p:cNvSpPr>
          <p:nvPr>
            <p:ph type="title"/>
          </p:nvPr>
        </p:nvSpPr>
        <p:spPr/>
        <p:txBody>
          <a:bodyPr/>
          <a:lstStyle/>
          <a:p>
            <a:r>
              <a:rPr lang="en-AU" dirty="0"/>
              <a:t>. . . (solution)</a:t>
            </a:r>
          </a:p>
        </p:txBody>
      </p:sp>
    </p:spTree>
    <p:extLst>
      <p:ext uri="{BB962C8B-B14F-4D97-AF65-F5344CB8AC3E}">
        <p14:creationId xmlns:p14="http://schemas.microsoft.com/office/powerpoint/2010/main" val="4146827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Boolean and Comparison Instructions</a:t>
            </a:r>
          </a:p>
          <a:p>
            <a:r>
              <a:rPr lang="en-AU" dirty="0"/>
              <a:t>Conditional Jumps</a:t>
            </a:r>
          </a:p>
          <a:p>
            <a:r>
              <a:rPr lang="en-AU" dirty="0"/>
              <a:t>Conditional Loop Instructions</a:t>
            </a:r>
          </a:p>
          <a:p>
            <a:r>
              <a:rPr lang="en-AU" b="1" dirty="0">
                <a:solidFill>
                  <a:srgbClr val="007FA3"/>
                </a:solidFill>
              </a:rPr>
              <a:t>Conditional Structures</a:t>
            </a:r>
          </a:p>
          <a:p>
            <a:r>
              <a:rPr lang="en-AU" dirty="0"/>
              <a:t>Application: Finite-State Machines</a:t>
            </a:r>
          </a:p>
          <a:p>
            <a:r>
              <a:rPr lang="en-AU" dirty="0"/>
              <a:t>Conditional Control Flow Directives</a:t>
            </a:r>
          </a:p>
        </p:txBody>
      </p:sp>
      <p:sp>
        <p:nvSpPr>
          <p:cNvPr id="2" name="Title 1"/>
          <p:cNvSpPr>
            <a:spLocks noGrp="1"/>
          </p:cNvSpPr>
          <p:nvPr>
            <p:ph type="title"/>
          </p:nvPr>
        </p:nvSpPr>
        <p:spPr/>
        <p:txBody>
          <a:bodyPr/>
          <a:lstStyle/>
          <a:p>
            <a:r>
              <a:rPr lang="en-AU" dirty="0"/>
              <a:t>What's Next</a:t>
            </a:r>
            <a:r>
              <a:rPr lang="en-AU" sz="2000" dirty="0"/>
              <a:t> </a:t>
            </a:r>
            <a:r>
              <a:rPr lang="en-AU" sz="2000" b="0" dirty="0"/>
              <a:t>(3 of 5)</a:t>
            </a:r>
          </a:p>
        </p:txBody>
      </p:sp>
    </p:spTree>
    <p:extLst>
      <p:ext uri="{BB962C8B-B14F-4D97-AF65-F5344CB8AC3E}">
        <p14:creationId xmlns:p14="http://schemas.microsoft.com/office/powerpoint/2010/main" val="1160380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Block-Structured IF Statements</a:t>
            </a:r>
          </a:p>
          <a:p>
            <a:r>
              <a:rPr lang="en-US" dirty="0"/>
              <a:t>Compound Expressions with AND</a:t>
            </a:r>
          </a:p>
          <a:p>
            <a:r>
              <a:rPr lang="en-US" dirty="0"/>
              <a:t>Compound Expressions with OR</a:t>
            </a:r>
          </a:p>
          <a:p>
            <a:r>
              <a:rPr lang="en-US" dirty="0"/>
              <a:t>WHILE Loops</a:t>
            </a:r>
          </a:p>
          <a:p>
            <a:r>
              <a:rPr lang="en-US" dirty="0"/>
              <a:t>Table-Driven Selection</a:t>
            </a:r>
          </a:p>
        </p:txBody>
      </p:sp>
      <p:sp>
        <p:nvSpPr>
          <p:cNvPr id="2" name="Title 1"/>
          <p:cNvSpPr>
            <a:spLocks noGrp="1"/>
          </p:cNvSpPr>
          <p:nvPr>
            <p:ph type="title"/>
          </p:nvPr>
        </p:nvSpPr>
        <p:spPr/>
        <p:txBody>
          <a:bodyPr/>
          <a:lstStyle/>
          <a:p>
            <a:r>
              <a:rPr lang="en-AU" dirty="0"/>
              <a:t>Conditional Structures</a:t>
            </a:r>
          </a:p>
        </p:txBody>
      </p:sp>
    </p:spTree>
    <p:extLst>
      <p:ext uri="{BB962C8B-B14F-4D97-AF65-F5344CB8AC3E}">
        <p14:creationId xmlns:p14="http://schemas.microsoft.com/office/powerpoint/2010/main" val="442930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61003D33-12AA-46B9-90CE-AC31C84DB253}"/>
              </a:ext>
            </a:extLst>
          </p:cNvPr>
          <p:cNvSpPr txBox="1">
            <a:spLocks noChangeArrowheads="1"/>
          </p:cNvSpPr>
          <p:nvPr/>
        </p:nvSpPr>
        <p:spPr bwMode="auto">
          <a:xfrm>
            <a:off x="4419600" y="3429000"/>
            <a:ext cx="3276600" cy="2286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eax,op1</a:t>
            </a:r>
          </a:p>
          <a:p>
            <a:pPr lvl="1" eaLnBrk="1" hangingPunct="1">
              <a:lnSpc>
                <a:spcPct val="50000"/>
              </a:lnSpc>
              <a:spcBef>
                <a:spcPct val="50000"/>
              </a:spcBef>
              <a:buClrTx/>
              <a:buFontTx/>
              <a:buNone/>
            </a:pPr>
            <a:r>
              <a:rPr lang="en-US" altLang="en-US" sz="1800" dirty="0" err="1">
                <a:cs typeface="Arial" panose="020B0604020202020204" pitchFamily="34" charset="0"/>
              </a:rPr>
              <a:t>cmp</a:t>
            </a:r>
            <a:r>
              <a:rPr lang="en-US" altLang="en-US" sz="1800" dirty="0">
                <a:cs typeface="Arial" panose="020B0604020202020204" pitchFamily="34" charset="0"/>
              </a:rPr>
              <a:t> eax,op2</a:t>
            </a:r>
          </a:p>
          <a:p>
            <a:pPr lvl="1" eaLnBrk="1" hangingPunct="1">
              <a:lnSpc>
                <a:spcPct val="50000"/>
              </a:lnSpc>
              <a:spcBef>
                <a:spcPct val="50000"/>
              </a:spcBef>
              <a:buClrTx/>
              <a:buFontTx/>
              <a:buNone/>
            </a:pPr>
            <a:r>
              <a:rPr lang="en-US" altLang="en-US" sz="1800" dirty="0" err="1">
                <a:cs typeface="Arial" panose="020B0604020202020204" pitchFamily="34" charset="0"/>
              </a:rPr>
              <a:t>jne</a:t>
            </a:r>
            <a:r>
              <a:rPr lang="en-US" altLang="en-US" sz="1800" dirty="0">
                <a:cs typeface="Arial" panose="020B0604020202020204" pitchFamily="34" charset="0"/>
              </a:rPr>
              <a:t> L1</a:t>
            </a:r>
          </a:p>
          <a:p>
            <a:pPr lvl="1"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X,1</a:t>
            </a:r>
          </a:p>
          <a:p>
            <a:pPr lvl="1" eaLnBrk="1" hangingPunct="1">
              <a:lnSpc>
                <a:spcPct val="50000"/>
              </a:lnSpc>
              <a:spcBef>
                <a:spcPct val="50000"/>
              </a:spcBef>
              <a:buClrTx/>
              <a:buFontTx/>
              <a:buNone/>
            </a:pPr>
            <a:r>
              <a:rPr lang="en-US" altLang="en-US" sz="1800" dirty="0" err="1">
                <a:cs typeface="Arial" panose="020B0604020202020204" pitchFamily="34" charset="0"/>
              </a:rPr>
              <a:t>jmp</a:t>
            </a:r>
            <a:r>
              <a:rPr lang="en-US" altLang="en-US" sz="1800" dirty="0">
                <a:cs typeface="Arial" panose="020B0604020202020204" pitchFamily="34" charset="0"/>
              </a:rPr>
              <a:t> L2</a:t>
            </a:r>
          </a:p>
          <a:p>
            <a:pPr eaLnBrk="1" hangingPunct="1">
              <a:lnSpc>
                <a:spcPct val="50000"/>
              </a:lnSpc>
              <a:spcBef>
                <a:spcPct val="50000"/>
              </a:spcBef>
              <a:buClrTx/>
              <a:buFontTx/>
              <a:buNone/>
            </a:pPr>
            <a:r>
              <a:rPr lang="en-US" altLang="en-US" sz="1800" dirty="0">
                <a:cs typeface="Arial" panose="020B0604020202020204" pitchFamily="34" charset="0"/>
              </a:rPr>
              <a:t>L1:	</a:t>
            </a:r>
            <a:r>
              <a:rPr lang="en-US" altLang="en-US" sz="1800" dirty="0" err="1">
                <a:cs typeface="Arial" panose="020B0604020202020204" pitchFamily="34" charset="0"/>
              </a:rPr>
              <a:t>mov</a:t>
            </a:r>
            <a:r>
              <a:rPr lang="en-US" altLang="en-US" sz="1800" dirty="0">
                <a:cs typeface="Arial" panose="020B0604020202020204" pitchFamily="34" charset="0"/>
              </a:rPr>
              <a:t> X,2</a:t>
            </a:r>
          </a:p>
          <a:p>
            <a:pPr eaLnBrk="1" hangingPunct="1">
              <a:lnSpc>
                <a:spcPct val="50000"/>
              </a:lnSpc>
              <a:spcBef>
                <a:spcPct val="50000"/>
              </a:spcBef>
              <a:buClrTx/>
              <a:buFontTx/>
              <a:buNone/>
            </a:pPr>
            <a:r>
              <a:rPr lang="en-US" altLang="en-US" sz="1800" dirty="0">
                <a:cs typeface="Arial" panose="020B0604020202020204" pitchFamily="34" charset="0"/>
              </a:rPr>
              <a:t>L2:</a:t>
            </a:r>
          </a:p>
        </p:txBody>
      </p:sp>
      <p:sp>
        <p:nvSpPr>
          <p:cNvPr id="5" name="Text Box 5">
            <a:extLst>
              <a:ext uri="{FF2B5EF4-FFF2-40B4-BE49-F238E27FC236}">
                <a16:creationId xmlns:a16="http://schemas.microsoft.com/office/drawing/2014/main" id="{CAEDCAA5-9B1B-4C14-85DF-DDF25A28E40A}"/>
              </a:ext>
            </a:extLst>
          </p:cNvPr>
          <p:cNvSpPr txBox="1">
            <a:spLocks noChangeArrowheads="1"/>
          </p:cNvSpPr>
          <p:nvPr/>
        </p:nvSpPr>
        <p:spPr bwMode="auto">
          <a:xfrm>
            <a:off x="914400" y="3429000"/>
            <a:ext cx="30480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dirty="0">
                <a:cs typeface="Arial" panose="020B0604020202020204" pitchFamily="34" charset="0"/>
              </a:rPr>
              <a:t>if( op1 == op2 )</a:t>
            </a:r>
          </a:p>
          <a:p>
            <a:pPr eaLnBrk="1" hangingPunct="1">
              <a:lnSpc>
                <a:spcPct val="90000"/>
              </a:lnSpc>
              <a:buFontTx/>
              <a:buNone/>
            </a:pPr>
            <a:r>
              <a:rPr lang="en-US" altLang="en-US" sz="1800" dirty="0">
                <a:cs typeface="Arial" panose="020B0604020202020204" pitchFamily="34" charset="0"/>
              </a:rPr>
              <a:t>  X = 1;</a:t>
            </a:r>
          </a:p>
          <a:p>
            <a:pPr eaLnBrk="1" hangingPunct="1">
              <a:lnSpc>
                <a:spcPct val="90000"/>
              </a:lnSpc>
              <a:buFontTx/>
              <a:buNone/>
            </a:pPr>
            <a:r>
              <a:rPr lang="en-US" altLang="en-US" sz="1800" dirty="0">
                <a:cs typeface="Arial" panose="020B0604020202020204" pitchFamily="34" charset="0"/>
              </a:rPr>
              <a:t>else</a:t>
            </a:r>
          </a:p>
          <a:p>
            <a:pPr eaLnBrk="1" hangingPunct="1">
              <a:lnSpc>
                <a:spcPct val="90000"/>
              </a:lnSpc>
              <a:buFontTx/>
              <a:buNone/>
            </a:pPr>
            <a:r>
              <a:rPr lang="en-US" altLang="en-US" sz="1800" dirty="0">
                <a:cs typeface="Arial" panose="020B0604020202020204" pitchFamily="34" charset="0"/>
              </a:rPr>
              <a:t>  X = 2;</a:t>
            </a:r>
          </a:p>
        </p:txBody>
      </p:sp>
      <p:sp>
        <p:nvSpPr>
          <p:cNvPr id="3" name="Content Placeholder 2"/>
          <p:cNvSpPr>
            <a:spLocks noGrp="1"/>
          </p:cNvSpPr>
          <p:nvPr>
            <p:ph idx="1"/>
          </p:nvPr>
        </p:nvSpPr>
        <p:spPr>
          <a:xfrm>
            <a:off x="457200" y="1600201"/>
            <a:ext cx="8229600" cy="1371600"/>
          </a:xfrm>
        </p:spPr>
        <p:txBody>
          <a:bodyPr/>
          <a:lstStyle/>
          <a:p>
            <a:pPr marL="0" indent="0">
              <a:buNone/>
            </a:pPr>
            <a:r>
              <a:rPr lang="en-US" dirty="0"/>
              <a:t>Assembly language programmers can easily translate logical statements written in C++/Java into assembly language. For example:</a:t>
            </a:r>
          </a:p>
        </p:txBody>
      </p:sp>
      <p:sp>
        <p:nvSpPr>
          <p:cNvPr id="2" name="Title 1"/>
          <p:cNvSpPr>
            <a:spLocks noGrp="1"/>
          </p:cNvSpPr>
          <p:nvPr>
            <p:ph type="title"/>
          </p:nvPr>
        </p:nvSpPr>
        <p:spPr/>
        <p:txBody>
          <a:bodyPr/>
          <a:lstStyle/>
          <a:p>
            <a:r>
              <a:rPr lang="en-AU" dirty="0"/>
              <a:t>Block-Structured IF Statements</a:t>
            </a:r>
          </a:p>
        </p:txBody>
      </p:sp>
    </p:spTree>
    <p:extLst>
      <p:ext uri="{BB962C8B-B14F-4D97-AF65-F5344CB8AC3E}">
        <p14:creationId xmlns:p14="http://schemas.microsoft.com/office/powerpoint/2010/main" val="288874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solidFill>
                  <a:srgbClr val="007FA3"/>
                </a:solidFill>
              </a:rPr>
              <a:t>Overflow</a:t>
            </a:r>
            <a:r>
              <a:rPr lang="en-US" dirty="0"/>
              <a:t> flag is set when an instruction generates an invalid signed result (bit 7 carry is </a:t>
            </a:r>
            <a:r>
              <a:rPr lang="en-US" dirty="0" err="1"/>
              <a:t>XORed</a:t>
            </a:r>
            <a:r>
              <a:rPr lang="en-US" dirty="0"/>
              <a:t> with bit 6 Carry).</a:t>
            </a:r>
          </a:p>
          <a:p>
            <a:r>
              <a:rPr lang="en-US" dirty="0"/>
              <a:t>The </a:t>
            </a:r>
            <a:r>
              <a:rPr lang="en-US" dirty="0">
                <a:solidFill>
                  <a:srgbClr val="007FA3"/>
                </a:solidFill>
              </a:rPr>
              <a:t>Parity</a:t>
            </a:r>
            <a:r>
              <a:rPr lang="en-US" dirty="0"/>
              <a:t> flag is set when an instruction generates an even number of 1 bits in the low byte of the destination operand.</a:t>
            </a:r>
          </a:p>
          <a:p>
            <a:r>
              <a:rPr lang="en-US" dirty="0"/>
              <a:t>The</a:t>
            </a:r>
            <a:r>
              <a:rPr lang="en-US" dirty="0">
                <a:solidFill>
                  <a:srgbClr val="007FA3"/>
                </a:solidFill>
              </a:rPr>
              <a:t> Auxiliary Carry </a:t>
            </a:r>
            <a:r>
              <a:rPr lang="en-US" dirty="0"/>
              <a:t>flag is set when an operation produces a carry out from bit 3 to bit 4</a:t>
            </a:r>
          </a:p>
        </p:txBody>
      </p:sp>
      <p:sp>
        <p:nvSpPr>
          <p:cNvPr id="2" name="Title 1"/>
          <p:cNvSpPr>
            <a:spLocks noGrp="1"/>
          </p:cNvSpPr>
          <p:nvPr>
            <p:ph type="title"/>
          </p:nvPr>
        </p:nvSpPr>
        <p:spPr/>
        <p:txBody>
          <a:bodyPr/>
          <a:lstStyle/>
          <a:p>
            <a:r>
              <a:rPr lang="en-AU" dirty="0"/>
              <a:t>Status Flags – Review</a:t>
            </a:r>
            <a:r>
              <a:rPr lang="en-AU" sz="2000" dirty="0"/>
              <a:t> </a:t>
            </a:r>
            <a:r>
              <a:rPr lang="en-AU" sz="2000" b="0" dirty="0"/>
              <a:t>(2 of 2)</a:t>
            </a:r>
          </a:p>
        </p:txBody>
      </p:sp>
    </p:spTree>
    <p:extLst>
      <p:ext uri="{BB962C8B-B14F-4D97-AF65-F5344CB8AC3E}">
        <p14:creationId xmlns:p14="http://schemas.microsoft.com/office/powerpoint/2010/main" val="66297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2325A094-EE82-43BE-B7EA-DA5C36850210}"/>
              </a:ext>
            </a:extLst>
          </p:cNvPr>
          <p:cNvSpPr txBox="1">
            <a:spLocks noChangeArrowheads="1"/>
          </p:cNvSpPr>
          <p:nvPr/>
        </p:nvSpPr>
        <p:spPr bwMode="auto">
          <a:xfrm>
            <a:off x="685800" y="51054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(There are multiple correct solutions to this problem.)</a:t>
            </a:r>
          </a:p>
        </p:txBody>
      </p:sp>
      <p:sp>
        <p:nvSpPr>
          <p:cNvPr id="4" name="Text Box 4">
            <a:extLst>
              <a:ext uri="{FF2B5EF4-FFF2-40B4-BE49-F238E27FC236}">
                <a16:creationId xmlns:a16="http://schemas.microsoft.com/office/drawing/2014/main" id="{50A90585-FFED-4777-90F2-7D4FB24E2FD2}"/>
              </a:ext>
            </a:extLst>
          </p:cNvPr>
          <p:cNvSpPr txBox="1">
            <a:spLocks noChangeArrowheads="1"/>
          </p:cNvSpPr>
          <p:nvPr/>
        </p:nvSpPr>
        <p:spPr bwMode="auto">
          <a:xfrm>
            <a:off x="4419600" y="2667000"/>
            <a:ext cx="3276600" cy="2057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cmp</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ebx,ecx</a:t>
            </a:r>
            <a:endParaRPr lang="en-US" altLang="en-US" sz="1800" dirty="0">
              <a:solidFill>
                <a:srgbClr val="007FA3"/>
              </a:solidFill>
              <a:cs typeface="Arial" panose="020B0604020202020204" pitchFamily="34" charset="0"/>
            </a:endParaRP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ja</a:t>
            </a:r>
            <a:r>
              <a:rPr lang="en-US" altLang="en-US" sz="1800" dirty="0">
                <a:solidFill>
                  <a:srgbClr val="007FA3"/>
                </a:solidFill>
                <a:cs typeface="Arial" panose="020B0604020202020204" pitchFamily="34" charset="0"/>
              </a:rPr>
              <a:t>  next</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eax,5</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edx,6</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next:	</a:t>
            </a:r>
          </a:p>
        </p:txBody>
      </p:sp>
      <p:sp>
        <p:nvSpPr>
          <p:cNvPr id="5" name="Text Box 5">
            <a:extLst>
              <a:ext uri="{FF2B5EF4-FFF2-40B4-BE49-F238E27FC236}">
                <a16:creationId xmlns:a16="http://schemas.microsoft.com/office/drawing/2014/main" id="{144F5A4D-9061-4EDF-8199-97067B144146}"/>
              </a:ext>
            </a:extLst>
          </p:cNvPr>
          <p:cNvSpPr txBox="1">
            <a:spLocks noChangeArrowheads="1"/>
          </p:cNvSpPr>
          <p:nvPr/>
        </p:nvSpPr>
        <p:spPr bwMode="auto">
          <a:xfrm>
            <a:off x="914400" y="2667000"/>
            <a:ext cx="3124200" cy="2057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dirty="0">
                <a:cs typeface="Arial" panose="020B0604020202020204" pitchFamily="34" charset="0"/>
              </a:rPr>
              <a:t>if( </a:t>
            </a:r>
            <a:r>
              <a:rPr lang="en-US" altLang="en-US" sz="1800" dirty="0" err="1">
                <a:cs typeface="Arial" panose="020B0604020202020204" pitchFamily="34" charset="0"/>
              </a:rPr>
              <a:t>ebx</a:t>
            </a:r>
            <a:r>
              <a:rPr lang="en-US" altLang="en-US" sz="1800" dirty="0">
                <a:cs typeface="Arial" panose="020B0604020202020204" pitchFamily="34" charset="0"/>
              </a:rPr>
              <a:t> &lt;= </a:t>
            </a:r>
            <a:r>
              <a:rPr lang="en-US" altLang="en-US" sz="1800" dirty="0" err="1">
                <a:cs typeface="Arial" panose="020B0604020202020204" pitchFamily="34" charset="0"/>
              </a:rPr>
              <a:t>ecx</a:t>
            </a:r>
            <a:r>
              <a:rPr lang="en-US" altLang="en-US" sz="1800" dirty="0">
                <a:cs typeface="Arial" panose="020B0604020202020204" pitchFamily="34" charset="0"/>
              </a:rPr>
              <a:t> )</a:t>
            </a:r>
          </a:p>
          <a:p>
            <a:pPr eaLnBrk="1" hangingPunct="1">
              <a:lnSpc>
                <a:spcPct val="90000"/>
              </a:lnSpc>
              <a:buFontTx/>
              <a:buNone/>
            </a:pPr>
            <a:r>
              <a:rPr lang="en-US" altLang="en-US" sz="1800" dirty="0">
                <a:cs typeface="Arial" panose="020B0604020202020204" pitchFamily="34" charset="0"/>
              </a:rPr>
              <a:t>{</a:t>
            </a:r>
          </a:p>
          <a:p>
            <a:pPr eaLnBrk="1" hangingPunct="1">
              <a:lnSpc>
                <a:spcPct val="90000"/>
              </a:lnSpc>
              <a:buFontTx/>
              <a:buNone/>
            </a:pPr>
            <a:r>
              <a:rPr lang="en-US" altLang="en-US" sz="1800" dirty="0">
                <a:cs typeface="Arial" panose="020B0604020202020204" pitchFamily="34" charset="0"/>
              </a:rPr>
              <a:t>  </a:t>
            </a:r>
            <a:r>
              <a:rPr lang="en-US" altLang="en-US" sz="1800" dirty="0" err="1">
                <a:cs typeface="Arial" panose="020B0604020202020204" pitchFamily="34" charset="0"/>
              </a:rPr>
              <a:t>eax</a:t>
            </a:r>
            <a:r>
              <a:rPr lang="en-US" altLang="en-US" sz="1800" dirty="0">
                <a:cs typeface="Arial" panose="020B0604020202020204" pitchFamily="34" charset="0"/>
              </a:rPr>
              <a:t> = 5;</a:t>
            </a:r>
          </a:p>
          <a:p>
            <a:pPr eaLnBrk="1" hangingPunct="1">
              <a:lnSpc>
                <a:spcPct val="90000"/>
              </a:lnSpc>
              <a:buFontTx/>
              <a:buNone/>
            </a:pPr>
            <a:r>
              <a:rPr lang="en-US" altLang="en-US" sz="1800" dirty="0">
                <a:cs typeface="Arial" panose="020B0604020202020204" pitchFamily="34" charset="0"/>
              </a:rPr>
              <a:t>  </a:t>
            </a:r>
            <a:r>
              <a:rPr lang="en-US" altLang="en-US" sz="1800" dirty="0" err="1">
                <a:cs typeface="Arial" panose="020B0604020202020204" pitchFamily="34" charset="0"/>
              </a:rPr>
              <a:t>edx</a:t>
            </a:r>
            <a:r>
              <a:rPr lang="en-US" altLang="en-US" sz="1800" dirty="0">
                <a:cs typeface="Arial" panose="020B0604020202020204" pitchFamily="34" charset="0"/>
              </a:rPr>
              <a:t> = 6;</a:t>
            </a:r>
          </a:p>
          <a:p>
            <a:pPr eaLnBrk="1" hangingPunct="1">
              <a:lnSpc>
                <a:spcPct val="90000"/>
              </a:lnSpc>
              <a:buFontTx/>
              <a:buNone/>
            </a:pPr>
            <a:r>
              <a:rPr lang="en-US" altLang="en-US" sz="1800" dirty="0">
                <a:cs typeface="Arial" panose="020B0604020202020204" pitchFamily="34" charset="0"/>
              </a:rPr>
              <a:t>}</a:t>
            </a:r>
          </a:p>
          <a:p>
            <a:pPr eaLnBrk="1" hangingPunct="1">
              <a:lnSpc>
                <a:spcPct val="50000"/>
              </a:lnSpc>
              <a:spcBef>
                <a:spcPct val="50000"/>
              </a:spcBef>
              <a:buClrTx/>
              <a:buFontTx/>
              <a:buNone/>
            </a:pP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990600"/>
          </a:xfrm>
        </p:spPr>
        <p:txBody>
          <a:bodyPr/>
          <a:lstStyle/>
          <a:p>
            <a:pPr marL="0" indent="0">
              <a:buNone/>
            </a:pPr>
            <a:r>
              <a:rPr lang="en-US" dirty="0"/>
              <a:t>Implement the following </a:t>
            </a:r>
            <a:r>
              <a:rPr lang="en-US" dirty="0" err="1"/>
              <a:t>pseudocode</a:t>
            </a:r>
            <a:r>
              <a:rPr lang="en-US" dirty="0"/>
              <a:t> in assembly language. All values are unsigned:</a:t>
            </a:r>
          </a:p>
        </p:txBody>
      </p:sp>
      <p:sp>
        <p:nvSpPr>
          <p:cNvPr id="2" name="Title 1"/>
          <p:cNvSpPr>
            <a:spLocks noGrp="1"/>
          </p:cNvSpPr>
          <p:nvPr>
            <p:ph type="title"/>
          </p:nvPr>
        </p:nvSpPr>
        <p:spPr/>
        <p:txBody>
          <a:bodyPr/>
          <a:lstStyle/>
          <a:p>
            <a:r>
              <a:rPr lang="en-AU" dirty="0"/>
              <a:t>Your Turn . . .</a:t>
            </a:r>
            <a:r>
              <a:rPr lang="en-AU" sz="2000" dirty="0"/>
              <a:t> </a:t>
            </a:r>
            <a:r>
              <a:rPr lang="en-AU" sz="2000" b="0" dirty="0"/>
              <a:t>(3 of 8)</a:t>
            </a:r>
            <a:endParaRPr lang="en-AU" sz="2000" dirty="0"/>
          </a:p>
        </p:txBody>
      </p:sp>
    </p:spTree>
    <p:extLst>
      <p:ext uri="{BB962C8B-B14F-4D97-AF65-F5344CB8AC3E}">
        <p14:creationId xmlns:p14="http://schemas.microsoft.com/office/powerpoint/2010/main" val="313529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FA0B8F3C-4817-401A-A032-647A498CAD6B}"/>
              </a:ext>
            </a:extLst>
          </p:cNvPr>
          <p:cNvSpPr txBox="1">
            <a:spLocks noChangeArrowheads="1"/>
          </p:cNvSpPr>
          <p:nvPr/>
        </p:nvSpPr>
        <p:spPr bwMode="auto">
          <a:xfrm>
            <a:off x="685800" y="56388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(There are multiple correct solutions to this problem.)</a:t>
            </a:r>
          </a:p>
        </p:txBody>
      </p:sp>
      <p:sp>
        <p:nvSpPr>
          <p:cNvPr id="4" name="Text Box 4">
            <a:extLst>
              <a:ext uri="{FF2B5EF4-FFF2-40B4-BE49-F238E27FC236}">
                <a16:creationId xmlns:a16="http://schemas.microsoft.com/office/drawing/2014/main" id="{CC414C86-6CC5-4405-A3A1-E4C20FBC9714}"/>
              </a:ext>
            </a:extLst>
          </p:cNvPr>
          <p:cNvSpPr txBox="1">
            <a:spLocks noChangeArrowheads="1"/>
          </p:cNvSpPr>
          <p:nvPr/>
        </p:nvSpPr>
        <p:spPr bwMode="auto">
          <a:xfrm>
            <a:off x="4419600" y="2895600"/>
            <a:ext cx="3276600" cy="2438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eax,var1</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cmp</a:t>
            </a:r>
            <a:r>
              <a:rPr lang="en-US" altLang="en-US" sz="1800" dirty="0">
                <a:solidFill>
                  <a:srgbClr val="007FA3"/>
                </a:solidFill>
                <a:cs typeface="Arial" panose="020B0604020202020204" pitchFamily="34" charset="0"/>
              </a:rPr>
              <a:t> eax,var2</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jle</a:t>
            </a:r>
            <a:r>
              <a:rPr lang="en-US" altLang="en-US" sz="1800" dirty="0">
                <a:solidFill>
                  <a:srgbClr val="007FA3"/>
                </a:solidFill>
                <a:cs typeface="Arial" panose="020B0604020202020204" pitchFamily="34" charset="0"/>
              </a:rPr>
              <a:t> L1</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var3,6</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var4,7</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jmp</a:t>
            </a:r>
            <a:r>
              <a:rPr lang="en-US" altLang="en-US" sz="1800" dirty="0">
                <a:solidFill>
                  <a:srgbClr val="007FA3"/>
                </a:solidFill>
                <a:cs typeface="Arial" panose="020B0604020202020204" pitchFamily="34" charset="0"/>
              </a:rPr>
              <a:t> L2</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L1:	</a:t>
            </a: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var3,10</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L2:</a:t>
            </a:r>
          </a:p>
        </p:txBody>
      </p:sp>
      <p:sp>
        <p:nvSpPr>
          <p:cNvPr id="5" name="Text Box 5">
            <a:extLst>
              <a:ext uri="{FF2B5EF4-FFF2-40B4-BE49-F238E27FC236}">
                <a16:creationId xmlns:a16="http://schemas.microsoft.com/office/drawing/2014/main" id="{BAE1AD87-762D-444B-8BF1-1D11D04B000E}"/>
              </a:ext>
            </a:extLst>
          </p:cNvPr>
          <p:cNvSpPr txBox="1">
            <a:spLocks noChangeArrowheads="1"/>
          </p:cNvSpPr>
          <p:nvPr/>
        </p:nvSpPr>
        <p:spPr bwMode="auto">
          <a:xfrm>
            <a:off x="838200" y="2895600"/>
            <a:ext cx="32004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dirty="0">
                <a:cs typeface="Arial" panose="020B0604020202020204" pitchFamily="34" charset="0"/>
              </a:rPr>
              <a:t>if( var1 &lt;= var2 )</a:t>
            </a:r>
          </a:p>
          <a:p>
            <a:pPr eaLnBrk="1" hangingPunct="1">
              <a:lnSpc>
                <a:spcPct val="90000"/>
              </a:lnSpc>
              <a:buFontTx/>
              <a:buNone/>
            </a:pPr>
            <a:r>
              <a:rPr lang="en-US" altLang="en-US" sz="1800" dirty="0">
                <a:cs typeface="Arial" panose="020B0604020202020204" pitchFamily="34" charset="0"/>
              </a:rPr>
              <a:t>  var3 = 10;</a:t>
            </a:r>
          </a:p>
          <a:p>
            <a:pPr eaLnBrk="1" hangingPunct="1">
              <a:lnSpc>
                <a:spcPct val="90000"/>
              </a:lnSpc>
              <a:buFontTx/>
              <a:buNone/>
            </a:pPr>
            <a:r>
              <a:rPr lang="en-US" altLang="en-US" sz="1800" dirty="0">
                <a:cs typeface="Arial" panose="020B0604020202020204" pitchFamily="34" charset="0"/>
              </a:rPr>
              <a:t>else</a:t>
            </a:r>
          </a:p>
          <a:p>
            <a:pPr eaLnBrk="1" hangingPunct="1">
              <a:lnSpc>
                <a:spcPct val="90000"/>
              </a:lnSpc>
              <a:buFontTx/>
              <a:buNone/>
            </a:pPr>
            <a:r>
              <a:rPr lang="en-US" altLang="en-US" sz="1800" dirty="0">
                <a:cs typeface="Arial" panose="020B0604020202020204" pitchFamily="34" charset="0"/>
              </a:rPr>
              <a:t>{</a:t>
            </a:r>
          </a:p>
          <a:p>
            <a:pPr eaLnBrk="1" hangingPunct="1">
              <a:lnSpc>
                <a:spcPct val="90000"/>
              </a:lnSpc>
              <a:buFontTx/>
              <a:buNone/>
            </a:pPr>
            <a:r>
              <a:rPr lang="en-US" altLang="en-US" sz="1800" dirty="0">
                <a:cs typeface="Arial" panose="020B0604020202020204" pitchFamily="34" charset="0"/>
              </a:rPr>
              <a:t>  var3 = 6;</a:t>
            </a:r>
          </a:p>
          <a:p>
            <a:pPr eaLnBrk="1" hangingPunct="1">
              <a:lnSpc>
                <a:spcPct val="90000"/>
              </a:lnSpc>
              <a:buFontTx/>
              <a:buNone/>
            </a:pPr>
            <a:r>
              <a:rPr lang="en-US" altLang="en-US" sz="1800" dirty="0">
                <a:cs typeface="Arial" panose="020B0604020202020204" pitchFamily="34" charset="0"/>
              </a:rPr>
              <a:t>  var4 = 7;</a:t>
            </a:r>
          </a:p>
          <a:p>
            <a:pPr eaLnBrk="1" hangingPunct="1">
              <a:lnSpc>
                <a:spcPct val="90000"/>
              </a:lnSpc>
              <a:buFontTx/>
              <a:buNone/>
            </a:pPr>
            <a:r>
              <a:rPr lang="en-US" altLang="en-US" sz="1800" dirty="0">
                <a:cs typeface="Arial" panose="020B0604020202020204" pitchFamily="34" charset="0"/>
              </a:rPr>
              <a:t>}</a:t>
            </a:r>
          </a:p>
        </p:txBody>
      </p:sp>
      <p:sp>
        <p:nvSpPr>
          <p:cNvPr id="3" name="Content Placeholder 2"/>
          <p:cNvSpPr>
            <a:spLocks noGrp="1"/>
          </p:cNvSpPr>
          <p:nvPr>
            <p:ph idx="1"/>
          </p:nvPr>
        </p:nvSpPr>
        <p:spPr>
          <a:xfrm>
            <a:off x="457200" y="1600201"/>
            <a:ext cx="8229600" cy="990600"/>
          </a:xfrm>
        </p:spPr>
        <p:txBody>
          <a:bodyPr/>
          <a:lstStyle/>
          <a:p>
            <a:pPr marL="0" indent="0">
              <a:buNone/>
            </a:pPr>
            <a:r>
              <a:rPr lang="en-US" dirty="0"/>
              <a:t>Implement the following </a:t>
            </a:r>
            <a:r>
              <a:rPr lang="en-US" dirty="0" err="1"/>
              <a:t>pseudocode</a:t>
            </a:r>
            <a:r>
              <a:rPr lang="en-US" dirty="0"/>
              <a:t> in assembly language. All values are 32-bit signed integers:</a:t>
            </a:r>
          </a:p>
        </p:txBody>
      </p:sp>
      <p:sp>
        <p:nvSpPr>
          <p:cNvPr id="2" name="Title 1"/>
          <p:cNvSpPr>
            <a:spLocks noGrp="1"/>
          </p:cNvSpPr>
          <p:nvPr>
            <p:ph type="title"/>
          </p:nvPr>
        </p:nvSpPr>
        <p:spPr/>
        <p:txBody>
          <a:bodyPr/>
          <a:lstStyle/>
          <a:p>
            <a:r>
              <a:rPr lang="en-AU" dirty="0"/>
              <a:t>Your Turn . . .</a:t>
            </a:r>
            <a:r>
              <a:rPr lang="en-AU" sz="2000" dirty="0"/>
              <a:t> </a:t>
            </a:r>
            <a:r>
              <a:rPr lang="en-AU" sz="2000" b="0" dirty="0"/>
              <a:t>(4 of 8)</a:t>
            </a:r>
            <a:endParaRPr lang="en-AU" sz="2000" dirty="0"/>
          </a:p>
        </p:txBody>
      </p:sp>
    </p:spTree>
    <p:extLst>
      <p:ext uri="{BB962C8B-B14F-4D97-AF65-F5344CB8AC3E}">
        <p14:creationId xmlns:p14="http://schemas.microsoft.com/office/powerpoint/2010/main" val="71726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6" descr="line">
            <a:extLst>
              <a:ext uri="{FF2B5EF4-FFF2-40B4-BE49-F238E27FC236}">
                <a16:creationId xmlns:a16="http://schemas.microsoft.com/office/drawing/2014/main" id="{8660444A-2300-4C26-BA36-90106D2BE24D}"/>
              </a:ext>
            </a:extLst>
          </p:cNvPr>
          <p:cNvSpPr>
            <a:spLocks noChangeShapeType="1"/>
          </p:cNvSpPr>
          <p:nvPr/>
        </p:nvSpPr>
        <p:spPr bwMode="auto">
          <a:xfrm>
            <a:off x="3886200" y="54102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 name="Text Box 5">
            <a:extLst>
              <a:ext uri="{FF2B5EF4-FFF2-40B4-BE49-F238E27FC236}">
                <a16:creationId xmlns:a16="http://schemas.microsoft.com/office/drawing/2014/main" id="{344AF6FA-A83E-40B9-AC15-DF9163C1C972}"/>
              </a:ext>
            </a:extLst>
          </p:cNvPr>
          <p:cNvSpPr txBox="1">
            <a:spLocks noChangeArrowheads="1"/>
          </p:cNvSpPr>
          <p:nvPr/>
        </p:nvSpPr>
        <p:spPr bwMode="auto">
          <a:xfrm>
            <a:off x="1752600" y="3810000"/>
            <a:ext cx="274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dirty="0">
                <a:cs typeface="Arial" panose="020B0604020202020204" pitchFamily="34" charset="0"/>
              </a:rPr>
              <a:t>if (al &gt; </a:t>
            </a:r>
            <a:r>
              <a:rPr lang="en-US" altLang="en-US" sz="1800" dirty="0" err="1">
                <a:cs typeface="Arial" panose="020B0604020202020204" pitchFamily="34" charset="0"/>
              </a:rPr>
              <a:t>bl</a:t>
            </a:r>
            <a:r>
              <a:rPr lang="en-US" altLang="en-US" sz="1800" dirty="0">
                <a:cs typeface="Arial" panose="020B0604020202020204" pitchFamily="34" charset="0"/>
              </a:rPr>
              <a:t>) AND (</a:t>
            </a:r>
            <a:r>
              <a:rPr lang="en-US" altLang="en-US" sz="1800" dirty="0" err="1">
                <a:cs typeface="Arial" panose="020B0604020202020204" pitchFamily="34" charset="0"/>
              </a:rPr>
              <a:t>bl</a:t>
            </a:r>
            <a:r>
              <a:rPr lang="en-US" altLang="en-US" sz="1800" dirty="0">
                <a:cs typeface="Arial" panose="020B0604020202020204" pitchFamily="34" charset="0"/>
              </a:rPr>
              <a:t> &gt; cl)</a:t>
            </a:r>
          </a:p>
          <a:p>
            <a:pPr eaLnBrk="1" hangingPunct="1">
              <a:lnSpc>
                <a:spcPct val="90000"/>
              </a:lnSpc>
              <a:buFontTx/>
              <a:buNone/>
            </a:pPr>
            <a:r>
              <a:rPr lang="en-US" altLang="en-US" sz="1800" dirty="0">
                <a:cs typeface="Arial" panose="020B0604020202020204" pitchFamily="34" charset="0"/>
              </a:rPr>
              <a:t>  X = 1;</a:t>
            </a:r>
          </a:p>
          <a:p>
            <a:pPr eaLnBrk="1" hangingPunct="1">
              <a:lnSpc>
                <a:spcPct val="50000"/>
              </a:lnSpc>
              <a:spcBef>
                <a:spcPct val="50000"/>
              </a:spcBef>
              <a:buClrTx/>
              <a:buFontTx/>
              <a:buNone/>
            </a:pP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2057400"/>
          </a:xfrm>
        </p:spPr>
        <p:txBody>
          <a:bodyPr/>
          <a:lstStyle/>
          <a:p>
            <a:r>
              <a:rPr lang="en-US" dirty="0"/>
              <a:t>When implementing the logical AND operator, consider that HLLs use short-circuit evaluation</a:t>
            </a:r>
          </a:p>
          <a:p>
            <a:r>
              <a:rPr lang="en-US" dirty="0"/>
              <a:t>In the following example, if the first expression is false, the second expression is skipped:</a:t>
            </a:r>
          </a:p>
        </p:txBody>
      </p:sp>
      <p:sp>
        <p:nvSpPr>
          <p:cNvPr id="2" name="Title 1"/>
          <p:cNvSpPr>
            <a:spLocks noGrp="1"/>
          </p:cNvSpPr>
          <p:nvPr>
            <p:ph type="title"/>
          </p:nvPr>
        </p:nvSpPr>
        <p:spPr/>
        <p:txBody>
          <a:bodyPr/>
          <a:lstStyle/>
          <a:p>
            <a:r>
              <a:rPr lang="en-US" dirty="0"/>
              <a:t>Compound Expression with AND</a:t>
            </a:r>
            <a:r>
              <a:rPr lang="en-US" sz="2000" dirty="0"/>
              <a:t> </a:t>
            </a:r>
            <a:r>
              <a:rPr lang="en-US" sz="2000" b="0" dirty="0"/>
              <a:t>(1 of 3)</a:t>
            </a:r>
            <a:endParaRPr lang="en-AU" sz="2000" b="0" dirty="0"/>
          </a:p>
        </p:txBody>
      </p:sp>
    </p:spTree>
    <p:extLst>
      <p:ext uri="{BB962C8B-B14F-4D97-AF65-F5344CB8AC3E}">
        <p14:creationId xmlns:p14="http://schemas.microsoft.com/office/powerpoint/2010/main" val="833025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988A3B9-DE3B-48A1-8113-35739DD8619F}"/>
              </a:ext>
            </a:extLst>
          </p:cNvPr>
          <p:cNvSpPr txBox="1">
            <a:spLocks noChangeArrowheads="1"/>
          </p:cNvSpPr>
          <p:nvPr/>
        </p:nvSpPr>
        <p:spPr bwMode="auto">
          <a:xfrm>
            <a:off x="990600" y="3429000"/>
            <a:ext cx="7010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al,bl</a:t>
            </a:r>
            <a:r>
              <a:rPr lang="en-US" altLang="en-US" sz="1800" dirty="0">
                <a:cs typeface="Arial" panose="020B0604020202020204" pitchFamily="34" charset="0"/>
              </a:rPr>
              <a:t>	; first expression...</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ja</a:t>
            </a:r>
            <a:r>
              <a:rPr lang="en-US" altLang="en-US" sz="1800" dirty="0">
                <a:cs typeface="Arial" panose="020B0604020202020204" pitchFamily="34" charset="0"/>
              </a:rPr>
              <a:t>  L1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jmp</a:t>
            </a:r>
            <a:r>
              <a:rPr lang="en-US" altLang="en-US" sz="1800" dirty="0">
                <a:cs typeface="Arial" panose="020B0604020202020204" pitchFamily="34" charset="0"/>
              </a:rPr>
              <a:t> next</a:t>
            </a:r>
          </a:p>
          <a:p>
            <a:pPr eaLnBrk="1" hangingPunct="1">
              <a:lnSpc>
                <a:spcPct val="50000"/>
              </a:lnSpc>
              <a:spcBef>
                <a:spcPct val="50000"/>
              </a:spcBef>
              <a:buClrTx/>
              <a:buFontTx/>
              <a:buNone/>
            </a:pPr>
            <a:r>
              <a:rPr lang="en-US" altLang="en-US" sz="1800" dirty="0">
                <a:cs typeface="Arial" panose="020B0604020202020204" pitchFamily="34" charset="0"/>
              </a:rPr>
              <a:t>L1: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bl,cl</a:t>
            </a:r>
            <a:r>
              <a:rPr lang="en-US" altLang="en-US" sz="1800" dirty="0">
                <a:cs typeface="Arial" panose="020B0604020202020204" pitchFamily="34" charset="0"/>
              </a:rPr>
              <a:t>	; second expression...</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ja</a:t>
            </a:r>
            <a:r>
              <a:rPr lang="en-US" altLang="en-US" sz="1800" dirty="0">
                <a:cs typeface="Arial" panose="020B0604020202020204" pitchFamily="34" charset="0"/>
              </a:rPr>
              <a:t>  L2</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jmp</a:t>
            </a:r>
            <a:r>
              <a:rPr lang="en-US" altLang="en-US" sz="1800" dirty="0">
                <a:cs typeface="Arial" panose="020B0604020202020204" pitchFamily="34" charset="0"/>
              </a:rPr>
              <a:t> next</a:t>
            </a:r>
          </a:p>
          <a:p>
            <a:pPr eaLnBrk="1" hangingPunct="1">
              <a:lnSpc>
                <a:spcPct val="50000"/>
              </a:lnSpc>
              <a:spcBef>
                <a:spcPct val="50000"/>
              </a:spcBef>
              <a:buClrTx/>
              <a:buFontTx/>
              <a:buNone/>
            </a:pPr>
            <a:r>
              <a:rPr lang="en-US" altLang="en-US" sz="1800" dirty="0">
                <a:cs typeface="Arial" panose="020B0604020202020204" pitchFamily="34" charset="0"/>
              </a:rPr>
              <a:t>L2:		; both are true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X,1	; set X to 1</a:t>
            </a:r>
          </a:p>
          <a:p>
            <a:pPr eaLnBrk="1" hangingPunct="1">
              <a:lnSpc>
                <a:spcPct val="50000"/>
              </a:lnSpc>
              <a:spcBef>
                <a:spcPct val="50000"/>
              </a:spcBef>
              <a:buClrTx/>
              <a:buFontTx/>
              <a:buNone/>
            </a:pPr>
            <a:r>
              <a:rPr lang="en-US" altLang="en-US" sz="1800" dirty="0">
                <a:cs typeface="Arial" panose="020B0604020202020204" pitchFamily="34" charset="0"/>
              </a:rPr>
              <a:t>next:</a:t>
            </a:r>
          </a:p>
        </p:txBody>
      </p:sp>
      <p:sp>
        <p:nvSpPr>
          <p:cNvPr id="6" name="Text Box 7">
            <a:extLst>
              <a:ext uri="{FF2B5EF4-FFF2-40B4-BE49-F238E27FC236}">
                <a16:creationId xmlns:a16="http://schemas.microsoft.com/office/drawing/2014/main" id="{67187F83-53B3-4CA4-B4D3-A723FE7124FD}"/>
              </a:ext>
            </a:extLst>
          </p:cNvPr>
          <p:cNvSpPr txBox="1">
            <a:spLocks noChangeArrowheads="1"/>
          </p:cNvSpPr>
          <p:nvPr/>
        </p:nvSpPr>
        <p:spPr bwMode="auto">
          <a:xfrm>
            <a:off x="762000" y="2743200"/>
            <a:ext cx="73152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This is one possible implementation . . .</a:t>
            </a:r>
          </a:p>
        </p:txBody>
      </p:sp>
      <p:sp>
        <p:nvSpPr>
          <p:cNvPr id="5" name="Text Box 5">
            <a:extLst>
              <a:ext uri="{FF2B5EF4-FFF2-40B4-BE49-F238E27FC236}">
                <a16:creationId xmlns:a16="http://schemas.microsoft.com/office/drawing/2014/main" id="{40E85D5A-1305-4B5D-9CF7-F3D1DCE960DF}"/>
              </a:ext>
            </a:extLst>
          </p:cNvPr>
          <p:cNvSpPr txBox="1">
            <a:spLocks noChangeArrowheads="1"/>
          </p:cNvSpPr>
          <p:nvPr/>
        </p:nvSpPr>
        <p:spPr bwMode="auto">
          <a:xfrm>
            <a:off x="1600200" y="1524000"/>
            <a:ext cx="480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dirty="0">
                <a:cs typeface="Arial" panose="020B0604020202020204" pitchFamily="34" charset="0"/>
              </a:rPr>
              <a:t>if (al &gt; </a:t>
            </a:r>
            <a:r>
              <a:rPr lang="en-US" altLang="en-US" sz="2000" dirty="0" err="1">
                <a:cs typeface="Arial" panose="020B0604020202020204" pitchFamily="34" charset="0"/>
              </a:rPr>
              <a:t>bl</a:t>
            </a:r>
            <a:r>
              <a:rPr lang="en-US" altLang="en-US" sz="2000" dirty="0">
                <a:cs typeface="Arial" panose="020B0604020202020204" pitchFamily="34" charset="0"/>
              </a:rPr>
              <a:t>) AND (</a:t>
            </a:r>
            <a:r>
              <a:rPr lang="en-US" altLang="en-US" sz="2000" dirty="0" err="1">
                <a:cs typeface="Arial" panose="020B0604020202020204" pitchFamily="34" charset="0"/>
              </a:rPr>
              <a:t>bl</a:t>
            </a:r>
            <a:r>
              <a:rPr lang="en-US" altLang="en-US" sz="2000" dirty="0">
                <a:cs typeface="Arial" panose="020B0604020202020204" pitchFamily="34" charset="0"/>
              </a:rPr>
              <a:t> &gt; cl)</a:t>
            </a:r>
          </a:p>
          <a:p>
            <a:pPr eaLnBrk="1" hangingPunct="1">
              <a:lnSpc>
                <a:spcPct val="90000"/>
              </a:lnSpc>
              <a:buFontTx/>
              <a:buNone/>
            </a:pPr>
            <a:r>
              <a:rPr lang="en-US" altLang="en-US" sz="2000" dirty="0">
                <a:cs typeface="Arial" panose="020B0604020202020204" pitchFamily="34" charset="0"/>
              </a:rPr>
              <a:t>  X = 1;</a:t>
            </a:r>
          </a:p>
        </p:txBody>
      </p:sp>
      <p:sp>
        <p:nvSpPr>
          <p:cNvPr id="2" name="Title 1"/>
          <p:cNvSpPr>
            <a:spLocks noGrp="1"/>
          </p:cNvSpPr>
          <p:nvPr>
            <p:ph type="title"/>
          </p:nvPr>
        </p:nvSpPr>
        <p:spPr/>
        <p:txBody>
          <a:bodyPr/>
          <a:lstStyle/>
          <a:p>
            <a:r>
              <a:rPr lang="en-US" dirty="0"/>
              <a:t>Compound Expression with AND</a:t>
            </a:r>
            <a:r>
              <a:rPr lang="en-US" sz="2000" dirty="0"/>
              <a:t> </a:t>
            </a:r>
            <a:r>
              <a:rPr lang="en-US" sz="2000" b="0" dirty="0"/>
              <a:t>(2 of 3)</a:t>
            </a:r>
            <a:endParaRPr lang="en-AU" sz="2000" b="0" dirty="0"/>
          </a:p>
        </p:txBody>
      </p:sp>
    </p:spTree>
    <p:extLst>
      <p:ext uri="{BB962C8B-B14F-4D97-AF65-F5344CB8AC3E}">
        <p14:creationId xmlns:p14="http://schemas.microsoft.com/office/powerpoint/2010/main" val="3256356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FB88CF4F-9E47-4918-A9C1-D58E8BFEDF6D}"/>
              </a:ext>
            </a:extLst>
          </p:cNvPr>
          <p:cNvSpPr txBox="1">
            <a:spLocks noChangeArrowheads="1"/>
          </p:cNvSpPr>
          <p:nvPr/>
        </p:nvSpPr>
        <p:spPr bwMode="auto">
          <a:xfrm>
            <a:off x="914400" y="4191000"/>
            <a:ext cx="7315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al,bl</a:t>
            </a:r>
            <a:r>
              <a:rPr lang="en-US" altLang="en-US" sz="1800" dirty="0">
                <a:cs typeface="Arial" panose="020B0604020202020204" pitchFamily="34" charset="0"/>
              </a:rPr>
              <a:t>	; first expression...</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jbe</a:t>
            </a:r>
            <a:r>
              <a:rPr lang="en-US" altLang="en-US" sz="1800" dirty="0">
                <a:cs typeface="Arial" panose="020B0604020202020204" pitchFamily="34" charset="0"/>
              </a:rPr>
              <a:t> next	; quit if false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bl,cl</a:t>
            </a:r>
            <a:r>
              <a:rPr lang="en-US" altLang="en-US" sz="1800" dirty="0">
                <a:cs typeface="Arial" panose="020B0604020202020204" pitchFamily="34" charset="0"/>
              </a:rPr>
              <a:t>	; second expression...</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jbe</a:t>
            </a:r>
            <a:r>
              <a:rPr lang="en-US" altLang="en-US" sz="1800" dirty="0">
                <a:cs typeface="Arial" panose="020B0604020202020204" pitchFamily="34" charset="0"/>
              </a:rPr>
              <a:t> next	; quit if false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X,1	; both are true</a:t>
            </a:r>
          </a:p>
          <a:p>
            <a:pPr eaLnBrk="1" hangingPunct="1">
              <a:lnSpc>
                <a:spcPct val="50000"/>
              </a:lnSpc>
              <a:spcBef>
                <a:spcPct val="50000"/>
              </a:spcBef>
              <a:buClrTx/>
              <a:buFontTx/>
              <a:buNone/>
            </a:pPr>
            <a:r>
              <a:rPr lang="en-US" altLang="en-US" sz="1800" dirty="0">
                <a:cs typeface="Arial" panose="020B0604020202020204" pitchFamily="34" charset="0"/>
              </a:rPr>
              <a:t>next:</a:t>
            </a:r>
          </a:p>
        </p:txBody>
      </p:sp>
      <p:sp>
        <p:nvSpPr>
          <p:cNvPr id="6" name="Text Box 5">
            <a:extLst>
              <a:ext uri="{FF2B5EF4-FFF2-40B4-BE49-F238E27FC236}">
                <a16:creationId xmlns:a16="http://schemas.microsoft.com/office/drawing/2014/main" id="{C0B41283-3BCF-4E4F-8C26-A9E3249B1EE3}"/>
              </a:ext>
            </a:extLst>
          </p:cNvPr>
          <p:cNvSpPr txBox="1">
            <a:spLocks noChangeArrowheads="1"/>
          </p:cNvSpPr>
          <p:nvPr/>
        </p:nvSpPr>
        <p:spPr bwMode="auto">
          <a:xfrm>
            <a:off x="609600" y="28194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But the following implementation uses 29% less code by reversing the first relational operator. We allow the program to "fall through" to the second expression:</a:t>
            </a:r>
          </a:p>
        </p:txBody>
      </p:sp>
      <p:sp>
        <p:nvSpPr>
          <p:cNvPr id="5" name="Text Box 4">
            <a:extLst>
              <a:ext uri="{FF2B5EF4-FFF2-40B4-BE49-F238E27FC236}">
                <a16:creationId xmlns:a16="http://schemas.microsoft.com/office/drawing/2014/main" id="{24413F47-7FFD-4378-AC8E-6DFABCE93119}"/>
              </a:ext>
            </a:extLst>
          </p:cNvPr>
          <p:cNvSpPr txBox="1">
            <a:spLocks noChangeArrowheads="1"/>
          </p:cNvSpPr>
          <p:nvPr/>
        </p:nvSpPr>
        <p:spPr bwMode="auto">
          <a:xfrm>
            <a:off x="1828800" y="1600200"/>
            <a:ext cx="4876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dirty="0">
                <a:cs typeface="Arial" panose="020B0604020202020204" pitchFamily="34" charset="0"/>
              </a:rPr>
              <a:t>if (al &gt; </a:t>
            </a:r>
            <a:r>
              <a:rPr lang="en-US" altLang="en-US" sz="2000" dirty="0" err="1">
                <a:cs typeface="Arial" panose="020B0604020202020204" pitchFamily="34" charset="0"/>
              </a:rPr>
              <a:t>bl</a:t>
            </a:r>
            <a:r>
              <a:rPr lang="en-US" altLang="en-US" sz="2000" dirty="0">
                <a:cs typeface="Arial" panose="020B0604020202020204" pitchFamily="34" charset="0"/>
              </a:rPr>
              <a:t>) AND (</a:t>
            </a:r>
            <a:r>
              <a:rPr lang="en-US" altLang="en-US" sz="2000" dirty="0" err="1">
                <a:cs typeface="Arial" panose="020B0604020202020204" pitchFamily="34" charset="0"/>
              </a:rPr>
              <a:t>bl</a:t>
            </a:r>
            <a:r>
              <a:rPr lang="en-US" altLang="en-US" sz="2000" dirty="0">
                <a:cs typeface="Arial" panose="020B0604020202020204" pitchFamily="34" charset="0"/>
              </a:rPr>
              <a:t> &gt; cl)</a:t>
            </a:r>
          </a:p>
          <a:p>
            <a:pPr eaLnBrk="1" hangingPunct="1">
              <a:lnSpc>
                <a:spcPct val="90000"/>
              </a:lnSpc>
              <a:buFontTx/>
              <a:buNone/>
            </a:pPr>
            <a:r>
              <a:rPr lang="en-US" altLang="en-US" sz="2000" dirty="0">
                <a:cs typeface="Arial" panose="020B0604020202020204" pitchFamily="34" charset="0"/>
              </a:rPr>
              <a:t>  X = 1;</a:t>
            </a:r>
          </a:p>
        </p:txBody>
      </p:sp>
      <p:sp>
        <p:nvSpPr>
          <p:cNvPr id="2" name="Title 1"/>
          <p:cNvSpPr>
            <a:spLocks noGrp="1"/>
          </p:cNvSpPr>
          <p:nvPr>
            <p:ph type="title"/>
          </p:nvPr>
        </p:nvSpPr>
        <p:spPr/>
        <p:txBody>
          <a:bodyPr/>
          <a:lstStyle/>
          <a:p>
            <a:r>
              <a:rPr lang="en-US" dirty="0"/>
              <a:t>Compound Expression with AND</a:t>
            </a:r>
            <a:r>
              <a:rPr lang="en-US" sz="2000" dirty="0"/>
              <a:t> </a:t>
            </a:r>
            <a:r>
              <a:rPr lang="en-US" sz="2000" b="0" dirty="0"/>
              <a:t>(3 of 3)</a:t>
            </a:r>
            <a:endParaRPr lang="en-AU" sz="2000" b="0" dirty="0"/>
          </a:p>
        </p:txBody>
      </p:sp>
    </p:spTree>
    <p:extLst>
      <p:ext uri="{BB962C8B-B14F-4D97-AF65-F5344CB8AC3E}">
        <p14:creationId xmlns:p14="http://schemas.microsoft.com/office/powerpoint/2010/main" val="443215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7B381AD1-62EF-40D7-8EBA-DB00FB417099}"/>
              </a:ext>
            </a:extLst>
          </p:cNvPr>
          <p:cNvSpPr txBox="1">
            <a:spLocks noChangeArrowheads="1"/>
          </p:cNvSpPr>
          <p:nvPr/>
        </p:nvSpPr>
        <p:spPr bwMode="auto">
          <a:xfrm>
            <a:off x="4419600" y="3352800"/>
            <a:ext cx="3276600" cy="22098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cmp</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ebx,ecx</a:t>
            </a:r>
            <a:endParaRPr lang="en-US" altLang="en-US" sz="1800" dirty="0">
              <a:solidFill>
                <a:srgbClr val="007FA3"/>
              </a:solidFill>
              <a:cs typeface="Arial" panose="020B0604020202020204" pitchFamily="34" charset="0"/>
            </a:endParaRP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ja</a:t>
            </a:r>
            <a:r>
              <a:rPr lang="en-US" altLang="en-US" sz="1800" dirty="0">
                <a:solidFill>
                  <a:srgbClr val="007FA3"/>
                </a:solidFill>
                <a:cs typeface="Arial" panose="020B0604020202020204" pitchFamily="34" charset="0"/>
              </a:rPr>
              <a:t>  next</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cmp</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ecx,edx</a:t>
            </a:r>
            <a:endParaRPr lang="en-US" altLang="en-US" sz="1800" dirty="0">
              <a:solidFill>
                <a:srgbClr val="007FA3"/>
              </a:solidFill>
              <a:cs typeface="Arial" panose="020B0604020202020204" pitchFamily="34" charset="0"/>
            </a:endParaRP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jbe</a:t>
            </a:r>
            <a:r>
              <a:rPr lang="en-US" altLang="en-US" sz="1800" dirty="0">
                <a:solidFill>
                  <a:srgbClr val="007FA3"/>
                </a:solidFill>
                <a:cs typeface="Arial" panose="020B0604020202020204" pitchFamily="34" charset="0"/>
              </a:rPr>
              <a:t> next</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eax,5</a:t>
            </a:r>
          </a:p>
          <a:p>
            <a:pPr lvl="1"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edx,6</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next:	</a:t>
            </a:r>
          </a:p>
        </p:txBody>
      </p:sp>
      <p:sp>
        <p:nvSpPr>
          <p:cNvPr id="6" name="Text Box 5">
            <a:extLst>
              <a:ext uri="{FF2B5EF4-FFF2-40B4-BE49-F238E27FC236}">
                <a16:creationId xmlns:a16="http://schemas.microsoft.com/office/drawing/2014/main" id="{E7E6986E-855C-410C-9906-D3794EF93486}"/>
              </a:ext>
            </a:extLst>
          </p:cNvPr>
          <p:cNvSpPr txBox="1">
            <a:spLocks noChangeArrowheads="1"/>
          </p:cNvSpPr>
          <p:nvPr/>
        </p:nvSpPr>
        <p:spPr bwMode="auto">
          <a:xfrm>
            <a:off x="838200" y="3352800"/>
            <a:ext cx="3200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dirty="0">
                <a:cs typeface="Arial" panose="020B0604020202020204" pitchFamily="34" charset="0"/>
              </a:rPr>
              <a:t>if( </a:t>
            </a:r>
            <a:r>
              <a:rPr lang="en-US" altLang="en-US" sz="1800" dirty="0" err="1">
                <a:cs typeface="Arial" panose="020B0604020202020204" pitchFamily="34" charset="0"/>
              </a:rPr>
              <a:t>ebx</a:t>
            </a:r>
            <a:r>
              <a:rPr lang="en-US" altLang="en-US" sz="1800" dirty="0">
                <a:cs typeface="Arial" panose="020B0604020202020204" pitchFamily="34" charset="0"/>
              </a:rPr>
              <a:t> &lt;= </a:t>
            </a:r>
            <a:r>
              <a:rPr lang="en-US" altLang="en-US" sz="1800" dirty="0" err="1">
                <a:cs typeface="Arial" panose="020B0604020202020204" pitchFamily="34" charset="0"/>
              </a:rPr>
              <a:t>ecx</a:t>
            </a:r>
            <a:r>
              <a:rPr lang="en-US" altLang="en-US" sz="1800" dirty="0">
                <a:cs typeface="Arial" panose="020B0604020202020204" pitchFamily="34" charset="0"/>
              </a:rPr>
              <a:t> </a:t>
            </a:r>
          </a:p>
          <a:p>
            <a:pPr eaLnBrk="1" hangingPunct="1">
              <a:lnSpc>
                <a:spcPct val="90000"/>
              </a:lnSpc>
              <a:buFontTx/>
              <a:buNone/>
            </a:pPr>
            <a:r>
              <a:rPr lang="en-US" altLang="en-US" sz="1800" dirty="0">
                <a:cs typeface="Arial" panose="020B0604020202020204" pitchFamily="34" charset="0"/>
              </a:rPr>
              <a:t>	&amp;&amp; </a:t>
            </a:r>
            <a:r>
              <a:rPr lang="en-US" altLang="en-US" sz="1800" dirty="0" err="1">
                <a:cs typeface="Arial" panose="020B0604020202020204" pitchFamily="34" charset="0"/>
              </a:rPr>
              <a:t>ecx</a:t>
            </a:r>
            <a:r>
              <a:rPr lang="en-US" altLang="en-US" sz="1800" dirty="0">
                <a:cs typeface="Arial" panose="020B0604020202020204" pitchFamily="34" charset="0"/>
              </a:rPr>
              <a:t> &gt; </a:t>
            </a:r>
            <a:r>
              <a:rPr lang="en-US" altLang="en-US" sz="1800" dirty="0" err="1">
                <a:cs typeface="Arial" panose="020B0604020202020204" pitchFamily="34" charset="0"/>
              </a:rPr>
              <a:t>edx</a:t>
            </a:r>
            <a:r>
              <a:rPr lang="en-US" altLang="en-US" sz="1800" dirty="0">
                <a:cs typeface="Arial" panose="020B0604020202020204" pitchFamily="34" charset="0"/>
              </a:rPr>
              <a:t> )</a:t>
            </a:r>
          </a:p>
          <a:p>
            <a:pPr eaLnBrk="1" hangingPunct="1">
              <a:lnSpc>
                <a:spcPct val="90000"/>
              </a:lnSpc>
              <a:buFontTx/>
              <a:buNone/>
            </a:pPr>
            <a:r>
              <a:rPr lang="en-US" altLang="en-US" sz="1800" dirty="0">
                <a:cs typeface="Arial" panose="020B0604020202020204" pitchFamily="34" charset="0"/>
              </a:rPr>
              <a:t>{</a:t>
            </a:r>
          </a:p>
          <a:p>
            <a:pPr eaLnBrk="1" hangingPunct="1">
              <a:lnSpc>
                <a:spcPct val="90000"/>
              </a:lnSpc>
              <a:buFontTx/>
              <a:buNone/>
            </a:pPr>
            <a:r>
              <a:rPr lang="en-US" altLang="en-US" sz="1800" dirty="0">
                <a:cs typeface="Arial" panose="020B0604020202020204" pitchFamily="34" charset="0"/>
              </a:rPr>
              <a:t>  </a:t>
            </a:r>
            <a:r>
              <a:rPr lang="en-US" altLang="en-US" sz="1800" dirty="0" err="1">
                <a:cs typeface="Arial" panose="020B0604020202020204" pitchFamily="34" charset="0"/>
              </a:rPr>
              <a:t>eax</a:t>
            </a:r>
            <a:r>
              <a:rPr lang="en-US" altLang="en-US" sz="1800" dirty="0">
                <a:cs typeface="Arial" panose="020B0604020202020204" pitchFamily="34" charset="0"/>
              </a:rPr>
              <a:t> = 5;</a:t>
            </a:r>
          </a:p>
          <a:p>
            <a:pPr eaLnBrk="1" hangingPunct="1">
              <a:lnSpc>
                <a:spcPct val="90000"/>
              </a:lnSpc>
              <a:buFontTx/>
              <a:buNone/>
            </a:pPr>
            <a:r>
              <a:rPr lang="en-US" altLang="en-US" sz="1800" dirty="0">
                <a:cs typeface="Arial" panose="020B0604020202020204" pitchFamily="34" charset="0"/>
              </a:rPr>
              <a:t>  </a:t>
            </a:r>
            <a:r>
              <a:rPr lang="en-US" altLang="en-US" sz="1800" dirty="0" err="1">
                <a:cs typeface="Arial" panose="020B0604020202020204" pitchFamily="34" charset="0"/>
              </a:rPr>
              <a:t>edx</a:t>
            </a:r>
            <a:r>
              <a:rPr lang="en-US" altLang="en-US" sz="1800" dirty="0">
                <a:cs typeface="Arial" panose="020B0604020202020204" pitchFamily="34" charset="0"/>
              </a:rPr>
              <a:t> = 6;</a:t>
            </a:r>
          </a:p>
          <a:p>
            <a:pPr eaLnBrk="1" hangingPunct="1">
              <a:lnSpc>
                <a:spcPct val="90000"/>
              </a:lnSpc>
              <a:buFontTx/>
              <a:buNone/>
            </a:pPr>
            <a:r>
              <a:rPr lang="en-US" altLang="en-US" sz="1800" dirty="0">
                <a:cs typeface="Arial" panose="020B0604020202020204" pitchFamily="34" charset="0"/>
              </a:rPr>
              <a:t>}</a:t>
            </a:r>
          </a:p>
          <a:p>
            <a:pPr eaLnBrk="1" hangingPunct="1">
              <a:lnSpc>
                <a:spcPct val="50000"/>
              </a:lnSpc>
              <a:spcBef>
                <a:spcPct val="50000"/>
              </a:spcBef>
              <a:buClrTx/>
              <a:buFontTx/>
              <a:buNone/>
            </a:pPr>
            <a:endParaRPr lang="en-US" altLang="en-US" sz="1800" dirty="0">
              <a:cs typeface="Arial" panose="020B0604020202020204" pitchFamily="34" charset="0"/>
            </a:endParaRPr>
          </a:p>
        </p:txBody>
      </p:sp>
      <p:sp>
        <p:nvSpPr>
          <p:cNvPr id="4" name="Rectangle 3">
            <a:extLst>
              <a:ext uri="{FF2B5EF4-FFF2-40B4-BE49-F238E27FC236}">
                <a16:creationId xmlns:a16="http://schemas.microsoft.com/office/drawing/2014/main" id="{1D05DC14-7A52-4A46-AEB1-DB4D5C6EB4D4}"/>
              </a:ext>
            </a:extLst>
          </p:cNvPr>
          <p:cNvSpPr txBox="1">
            <a:spLocks noChangeArrowheads="1"/>
          </p:cNvSpPr>
          <p:nvPr/>
        </p:nvSpPr>
        <p:spPr>
          <a:xfrm>
            <a:off x="457200" y="1600200"/>
            <a:ext cx="7772400" cy="1219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FontTx/>
              <a:buNone/>
            </a:pPr>
            <a:r>
              <a:rPr lang="en-US" altLang="en-US" dirty="0"/>
              <a:t>Implement the following </a:t>
            </a:r>
            <a:r>
              <a:rPr lang="en-US" altLang="en-US" dirty="0" err="1"/>
              <a:t>pseudocode</a:t>
            </a:r>
            <a:r>
              <a:rPr lang="en-US" altLang="en-US" dirty="0"/>
              <a:t> in assembly language. All values are unsigned:</a:t>
            </a:r>
            <a:endParaRPr lang="en-US" altLang="en-US" sz="2000" b="1" dirty="0">
              <a:latin typeface="Courier New" panose="02070309020205020404" pitchFamily="49" charset="0"/>
            </a:endParaRPr>
          </a:p>
        </p:txBody>
      </p:sp>
      <p:sp>
        <p:nvSpPr>
          <p:cNvPr id="2" name="Title 1"/>
          <p:cNvSpPr>
            <a:spLocks noGrp="1"/>
          </p:cNvSpPr>
          <p:nvPr>
            <p:ph type="title"/>
          </p:nvPr>
        </p:nvSpPr>
        <p:spPr/>
        <p:txBody>
          <a:bodyPr/>
          <a:lstStyle/>
          <a:p>
            <a:r>
              <a:rPr lang="en-AU" dirty="0"/>
              <a:t>Your Turn . . .</a:t>
            </a:r>
            <a:r>
              <a:rPr lang="en-AU" sz="2000" dirty="0"/>
              <a:t> </a:t>
            </a:r>
            <a:r>
              <a:rPr lang="en-AU" sz="2000" b="0" dirty="0"/>
              <a:t>(5 of 8)</a:t>
            </a:r>
            <a:endParaRPr lang="en-AU" sz="2000" dirty="0"/>
          </a:p>
        </p:txBody>
      </p:sp>
    </p:spTree>
    <p:extLst>
      <p:ext uri="{BB962C8B-B14F-4D97-AF65-F5344CB8AC3E}">
        <p14:creationId xmlns:p14="http://schemas.microsoft.com/office/powerpoint/2010/main" val="359115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5" descr="line">
            <a:extLst>
              <a:ext uri="{FF2B5EF4-FFF2-40B4-BE49-F238E27FC236}">
                <a16:creationId xmlns:a16="http://schemas.microsoft.com/office/drawing/2014/main" id="{8AF813C2-0FDE-403C-886E-97F72E39C28C}"/>
              </a:ext>
            </a:extLst>
          </p:cNvPr>
          <p:cNvSpPr>
            <a:spLocks noChangeShapeType="1"/>
          </p:cNvSpPr>
          <p:nvPr/>
        </p:nvSpPr>
        <p:spPr bwMode="auto">
          <a:xfrm>
            <a:off x="5257800" y="55626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 name="Text Box 4">
            <a:extLst>
              <a:ext uri="{FF2B5EF4-FFF2-40B4-BE49-F238E27FC236}">
                <a16:creationId xmlns:a16="http://schemas.microsoft.com/office/drawing/2014/main" id="{EE61AA4F-0A38-4491-9086-D00B932D8F43}"/>
              </a:ext>
            </a:extLst>
          </p:cNvPr>
          <p:cNvSpPr txBox="1">
            <a:spLocks noChangeArrowheads="1"/>
          </p:cNvSpPr>
          <p:nvPr/>
        </p:nvSpPr>
        <p:spPr bwMode="auto">
          <a:xfrm>
            <a:off x="1676400" y="3886200"/>
            <a:ext cx="5105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dirty="0">
                <a:cs typeface="Arial" panose="020B0604020202020204" pitchFamily="34" charset="0"/>
              </a:rPr>
              <a:t>if (al &gt; </a:t>
            </a:r>
            <a:r>
              <a:rPr lang="en-US" altLang="en-US" sz="2000" dirty="0" err="1">
                <a:cs typeface="Arial" panose="020B0604020202020204" pitchFamily="34" charset="0"/>
              </a:rPr>
              <a:t>bl</a:t>
            </a:r>
            <a:r>
              <a:rPr lang="en-US" altLang="en-US" sz="2000" dirty="0">
                <a:cs typeface="Arial" panose="020B0604020202020204" pitchFamily="34" charset="0"/>
              </a:rPr>
              <a:t>) OR (</a:t>
            </a:r>
            <a:r>
              <a:rPr lang="en-US" altLang="en-US" sz="2000" dirty="0" err="1">
                <a:cs typeface="Arial" panose="020B0604020202020204" pitchFamily="34" charset="0"/>
              </a:rPr>
              <a:t>bl</a:t>
            </a:r>
            <a:r>
              <a:rPr lang="en-US" altLang="en-US" sz="2000" dirty="0">
                <a:cs typeface="Arial" panose="020B0604020202020204" pitchFamily="34" charset="0"/>
              </a:rPr>
              <a:t> &gt; cl)</a:t>
            </a:r>
          </a:p>
          <a:p>
            <a:pPr eaLnBrk="1" hangingPunct="1">
              <a:lnSpc>
                <a:spcPct val="90000"/>
              </a:lnSpc>
              <a:buFontTx/>
              <a:buNone/>
            </a:pPr>
            <a:r>
              <a:rPr lang="en-US" altLang="en-US" sz="2000" dirty="0">
                <a:cs typeface="Arial" panose="020B0604020202020204" pitchFamily="34" charset="0"/>
              </a:rPr>
              <a:t>  X = 1;</a:t>
            </a:r>
          </a:p>
        </p:txBody>
      </p:sp>
      <p:sp>
        <p:nvSpPr>
          <p:cNvPr id="3" name="Content Placeholder 2"/>
          <p:cNvSpPr>
            <a:spLocks noGrp="1"/>
          </p:cNvSpPr>
          <p:nvPr>
            <p:ph idx="1"/>
          </p:nvPr>
        </p:nvSpPr>
        <p:spPr>
          <a:xfrm>
            <a:off x="457200" y="1600201"/>
            <a:ext cx="8229600" cy="1981200"/>
          </a:xfrm>
        </p:spPr>
        <p:txBody>
          <a:bodyPr/>
          <a:lstStyle/>
          <a:p>
            <a:r>
              <a:rPr lang="en-US" dirty="0"/>
              <a:t>When implementing the logical OR operator, consider that HLLs use short-circuit evaluation</a:t>
            </a:r>
          </a:p>
          <a:p>
            <a:r>
              <a:rPr lang="en-US" dirty="0"/>
              <a:t>In the following example, if the first expression is true, the second expression is skipped:</a:t>
            </a:r>
          </a:p>
        </p:txBody>
      </p:sp>
      <p:sp>
        <p:nvSpPr>
          <p:cNvPr id="2" name="Title 1"/>
          <p:cNvSpPr>
            <a:spLocks noGrp="1"/>
          </p:cNvSpPr>
          <p:nvPr>
            <p:ph type="title"/>
          </p:nvPr>
        </p:nvSpPr>
        <p:spPr/>
        <p:txBody>
          <a:bodyPr/>
          <a:lstStyle/>
          <a:p>
            <a:r>
              <a:rPr lang="en-US" dirty="0"/>
              <a:t>Compound Expression with OR</a:t>
            </a:r>
            <a:r>
              <a:rPr lang="en-US" sz="2000" dirty="0"/>
              <a:t> </a:t>
            </a:r>
            <a:r>
              <a:rPr lang="en-US" sz="2000" b="0" dirty="0"/>
              <a:t>(1 of 2)</a:t>
            </a:r>
            <a:endParaRPr lang="en-AU" sz="2000" b="0" dirty="0"/>
          </a:p>
        </p:txBody>
      </p:sp>
    </p:spTree>
    <p:extLst>
      <p:ext uri="{BB962C8B-B14F-4D97-AF65-F5344CB8AC3E}">
        <p14:creationId xmlns:p14="http://schemas.microsoft.com/office/powerpoint/2010/main" val="1413263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E3C75B2-55B2-4250-AEFD-559ED26F9F26}"/>
              </a:ext>
            </a:extLst>
          </p:cNvPr>
          <p:cNvSpPr txBox="1">
            <a:spLocks noChangeArrowheads="1"/>
          </p:cNvSpPr>
          <p:nvPr/>
        </p:nvSpPr>
        <p:spPr bwMode="auto">
          <a:xfrm>
            <a:off x="914400" y="4038600"/>
            <a:ext cx="7696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al,bl</a:t>
            </a:r>
            <a:r>
              <a:rPr lang="en-US" altLang="en-US" sz="1800" dirty="0">
                <a:cs typeface="Arial" panose="020B0604020202020204" pitchFamily="34" charset="0"/>
              </a:rPr>
              <a:t>	; is AL &gt; BL?</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ja</a:t>
            </a:r>
            <a:r>
              <a:rPr lang="en-US" altLang="en-US" sz="1800" dirty="0">
                <a:cs typeface="Arial" panose="020B0604020202020204" pitchFamily="34" charset="0"/>
              </a:rPr>
              <a:t>  L1	; yes</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bl,cl</a:t>
            </a:r>
            <a:r>
              <a:rPr lang="en-US" altLang="en-US" sz="1800" dirty="0">
                <a:cs typeface="Arial" panose="020B0604020202020204" pitchFamily="34" charset="0"/>
              </a:rPr>
              <a:t>	; no: is BL &gt; CL?</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jbe</a:t>
            </a:r>
            <a:r>
              <a:rPr lang="en-US" altLang="en-US" sz="1800" dirty="0">
                <a:cs typeface="Arial" panose="020B0604020202020204" pitchFamily="34" charset="0"/>
              </a:rPr>
              <a:t> next	; no: skip next statement</a:t>
            </a:r>
          </a:p>
          <a:p>
            <a:pPr eaLnBrk="1" hangingPunct="1">
              <a:lnSpc>
                <a:spcPct val="50000"/>
              </a:lnSpc>
              <a:spcBef>
                <a:spcPct val="50000"/>
              </a:spcBef>
              <a:buClrTx/>
              <a:buFontTx/>
              <a:buNone/>
            </a:pPr>
            <a:r>
              <a:rPr lang="en-US" altLang="en-US" sz="1800" dirty="0">
                <a:cs typeface="Arial" panose="020B0604020202020204" pitchFamily="34" charset="0"/>
              </a:rPr>
              <a:t>L1:	</a:t>
            </a:r>
            <a:r>
              <a:rPr lang="en-US" altLang="en-US" sz="1800" dirty="0" err="1">
                <a:cs typeface="Arial" panose="020B0604020202020204" pitchFamily="34" charset="0"/>
              </a:rPr>
              <a:t>mov</a:t>
            </a:r>
            <a:r>
              <a:rPr lang="en-US" altLang="en-US" sz="1800" dirty="0">
                <a:cs typeface="Arial" panose="020B0604020202020204" pitchFamily="34" charset="0"/>
              </a:rPr>
              <a:t> X,1	; set X to 1</a:t>
            </a:r>
          </a:p>
          <a:p>
            <a:pPr eaLnBrk="1" hangingPunct="1">
              <a:lnSpc>
                <a:spcPct val="50000"/>
              </a:lnSpc>
              <a:spcBef>
                <a:spcPct val="50000"/>
              </a:spcBef>
              <a:buClrTx/>
              <a:buFontTx/>
              <a:buNone/>
            </a:pPr>
            <a:r>
              <a:rPr lang="en-US" altLang="en-US" sz="1800" dirty="0">
                <a:cs typeface="Arial" panose="020B0604020202020204" pitchFamily="34" charset="0"/>
              </a:rPr>
              <a:t>next:</a:t>
            </a:r>
          </a:p>
        </p:txBody>
      </p:sp>
      <p:sp>
        <p:nvSpPr>
          <p:cNvPr id="5" name="Text Box 5">
            <a:extLst>
              <a:ext uri="{FF2B5EF4-FFF2-40B4-BE49-F238E27FC236}">
                <a16:creationId xmlns:a16="http://schemas.microsoft.com/office/drawing/2014/main" id="{44A55A55-75E3-49AD-BBB3-6AEA6EB1A0FB}"/>
              </a:ext>
            </a:extLst>
          </p:cNvPr>
          <p:cNvSpPr txBox="1">
            <a:spLocks noChangeArrowheads="1"/>
          </p:cNvSpPr>
          <p:nvPr/>
        </p:nvSpPr>
        <p:spPr bwMode="auto">
          <a:xfrm>
            <a:off x="762000" y="2971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latin typeface="+mn-lt"/>
              </a:rPr>
              <a:t>We can use "fall-through" logic to keep the code as short as possible:</a:t>
            </a:r>
          </a:p>
        </p:txBody>
      </p:sp>
      <p:sp>
        <p:nvSpPr>
          <p:cNvPr id="6" name="Text Box 6">
            <a:extLst>
              <a:ext uri="{FF2B5EF4-FFF2-40B4-BE49-F238E27FC236}">
                <a16:creationId xmlns:a16="http://schemas.microsoft.com/office/drawing/2014/main" id="{7156330B-0AD3-4FF4-9054-9ADE98E05762}"/>
              </a:ext>
            </a:extLst>
          </p:cNvPr>
          <p:cNvSpPr txBox="1">
            <a:spLocks noChangeArrowheads="1"/>
          </p:cNvSpPr>
          <p:nvPr/>
        </p:nvSpPr>
        <p:spPr bwMode="auto">
          <a:xfrm>
            <a:off x="1981200" y="1676400"/>
            <a:ext cx="5105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dirty="0">
                <a:cs typeface="Arial" panose="020B0604020202020204" pitchFamily="34" charset="0"/>
              </a:rPr>
              <a:t>if (al &gt; </a:t>
            </a:r>
            <a:r>
              <a:rPr lang="en-US" altLang="en-US" sz="2000" dirty="0" err="1">
                <a:cs typeface="Arial" panose="020B0604020202020204" pitchFamily="34" charset="0"/>
              </a:rPr>
              <a:t>bl</a:t>
            </a:r>
            <a:r>
              <a:rPr lang="en-US" altLang="en-US" sz="2000" dirty="0">
                <a:cs typeface="Arial" panose="020B0604020202020204" pitchFamily="34" charset="0"/>
              </a:rPr>
              <a:t>) OR (</a:t>
            </a:r>
            <a:r>
              <a:rPr lang="en-US" altLang="en-US" sz="2000" dirty="0" err="1">
                <a:cs typeface="Arial" panose="020B0604020202020204" pitchFamily="34" charset="0"/>
              </a:rPr>
              <a:t>bl</a:t>
            </a:r>
            <a:r>
              <a:rPr lang="en-US" altLang="en-US" sz="2000" dirty="0">
                <a:cs typeface="Arial" panose="020B0604020202020204" pitchFamily="34" charset="0"/>
              </a:rPr>
              <a:t> &gt; cl)</a:t>
            </a:r>
          </a:p>
          <a:p>
            <a:pPr eaLnBrk="1" hangingPunct="1">
              <a:lnSpc>
                <a:spcPct val="90000"/>
              </a:lnSpc>
              <a:buFontTx/>
              <a:buNone/>
            </a:pPr>
            <a:r>
              <a:rPr lang="en-US" altLang="en-US" sz="2000" dirty="0">
                <a:cs typeface="Arial" panose="020B0604020202020204" pitchFamily="34" charset="0"/>
              </a:rPr>
              <a:t>  X = 1;</a:t>
            </a:r>
          </a:p>
          <a:p>
            <a:pPr eaLnBrk="1" hangingPunct="1">
              <a:lnSpc>
                <a:spcPct val="50000"/>
              </a:lnSpc>
              <a:spcBef>
                <a:spcPct val="50000"/>
              </a:spcBef>
              <a:buClrTx/>
              <a:buFontTx/>
              <a:buNone/>
            </a:pPr>
            <a:endParaRPr lang="en-US" altLang="en-US" sz="2000" dirty="0">
              <a:cs typeface="Arial" panose="020B0604020202020204" pitchFamily="34" charset="0"/>
            </a:endParaRPr>
          </a:p>
        </p:txBody>
      </p:sp>
      <p:sp>
        <p:nvSpPr>
          <p:cNvPr id="2" name="Title 1"/>
          <p:cNvSpPr>
            <a:spLocks noGrp="1"/>
          </p:cNvSpPr>
          <p:nvPr>
            <p:ph type="title"/>
          </p:nvPr>
        </p:nvSpPr>
        <p:spPr/>
        <p:txBody>
          <a:bodyPr/>
          <a:lstStyle/>
          <a:p>
            <a:r>
              <a:rPr lang="en-US" dirty="0"/>
              <a:t>Compound Expression with OR</a:t>
            </a:r>
            <a:r>
              <a:rPr lang="en-US" sz="2000" dirty="0"/>
              <a:t> </a:t>
            </a:r>
            <a:r>
              <a:rPr lang="en-US" sz="2000" b="0" dirty="0"/>
              <a:t>(2 of 2)</a:t>
            </a:r>
            <a:endParaRPr lang="en-AU" sz="2000" b="0" dirty="0"/>
          </a:p>
        </p:txBody>
      </p:sp>
    </p:spTree>
    <p:extLst>
      <p:ext uri="{BB962C8B-B14F-4D97-AF65-F5344CB8AC3E}">
        <p14:creationId xmlns:p14="http://schemas.microsoft.com/office/powerpoint/2010/main" val="1730663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9C99E8F1-1B41-4BB8-B3C6-EE1FEC65FC1B}"/>
              </a:ext>
            </a:extLst>
          </p:cNvPr>
          <p:cNvSpPr txBox="1">
            <a:spLocks noChangeArrowheads="1"/>
          </p:cNvSpPr>
          <p:nvPr/>
        </p:nvSpPr>
        <p:spPr bwMode="auto">
          <a:xfrm>
            <a:off x="838200" y="4495800"/>
            <a:ext cx="7467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71500" algn="l"/>
                <a:tab pos="36576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571500" algn="l"/>
                <a:tab pos="36576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571500" algn="l"/>
                <a:tab pos="36576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571500" algn="l"/>
                <a:tab pos="36576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5715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top: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eax,ebx</a:t>
            </a:r>
            <a:r>
              <a:rPr lang="en-US" altLang="en-US" sz="1800" dirty="0">
                <a:cs typeface="Arial" panose="020B0604020202020204" pitchFamily="34" charset="0"/>
              </a:rPr>
              <a:t>	; check loop condition</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jae</a:t>
            </a:r>
            <a:r>
              <a:rPr lang="en-US" altLang="en-US" sz="1800" dirty="0">
                <a:cs typeface="Arial" panose="020B0604020202020204" pitchFamily="34" charset="0"/>
              </a:rPr>
              <a:t> next	; false? exit loop</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eax</a:t>
            </a:r>
            <a:r>
              <a:rPr lang="en-US" altLang="en-US" sz="1800" dirty="0">
                <a:cs typeface="Arial" panose="020B0604020202020204" pitchFamily="34" charset="0"/>
              </a:rPr>
              <a:t>	; body of loop</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jmp</a:t>
            </a:r>
            <a:r>
              <a:rPr lang="en-US" altLang="en-US" sz="1800" dirty="0">
                <a:cs typeface="Arial" panose="020B0604020202020204" pitchFamily="34" charset="0"/>
              </a:rPr>
              <a:t> top	; repeat the loop</a:t>
            </a:r>
          </a:p>
          <a:p>
            <a:pPr eaLnBrk="1" hangingPunct="1">
              <a:lnSpc>
                <a:spcPct val="50000"/>
              </a:lnSpc>
              <a:spcBef>
                <a:spcPct val="50000"/>
              </a:spcBef>
              <a:buClrTx/>
              <a:buFontTx/>
              <a:buNone/>
            </a:pPr>
            <a:r>
              <a:rPr lang="en-US" altLang="en-US" sz="1800" dirty="0">
                <a:cs typeface="Arial" panose="020B0604020202020204" pitchFamily="34" charset="0"/>
              </a:rPr>
              <a:t>next:</a:t>
            </a:r>
          </a:p>
        </p:txBody>
      </p:sp>
      <p:sp>
        <p:nvSpPr>
          <p:cNvPr id="8" name="Text Box 6">
            <a:extLst>
              <a:ext uri="{FF2B5EF4-FFF2-40B4-BE49-F238E27FC236}">
                <a16:creationId xmlns:a16="http://schemas.microsoft.com/office/drawing/2014/main" id="{6D5022C5-2511-4831-9C42-455D3D1D663E}"/>
              </a:ext>
            </a:extLst>
          </p:cNvPr>
          <p:cNvSpPr txBox="1">
            <a:spLocks noChangeArrowheads="1"/>
          </p:cNvSpPr>
          <p:nvPr/>
        </p:nvSpPr>
        <p:spPr bwMode="auto">
          <a:xfrm>
            <a:off x="838200" y="3886200"/>
            <a:ext cx="6477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This is a possible implementation:</a:t>
            </a:r>
          </a:p>
        </p:txBody>
      </p:sp>
      <p:sp>
        <p:nvSpPr>
          <p:cNvPr id="4" name="Text Box 4">
            <a:extLst>
              <a:ext uri="{FF2B5EF4-FFF2-40B4-BE49-F238E27FC236}">
                <a16:creationId xmlns:a16="http://schemas.microsoft.com/office/drawing/2014/main" id="{E02D0B00-8C99-436F-AD0E-9DAB568FB7F4}"/>
              </a:ext>
            </a:extLst>
          </p:cNvPr>
          <p:cNvSpPr txBox="1">
            <a:spLocks noChangeArrowheads="1"/>
          </p:cNvSpPr>
          <p:nvPr/>
        </p:nvSpPr>
        <p:spPr bwMode="auto">
          <a:xfrm>
            <a:off x="2057400" y="2819400"/>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000" dirty="0">
                <a:cs typeface="Arial" panose="020B0604020202020204" pitchFamily="34" charset="0"/>
              </a:rPr>
              <a:t>while( </a:t>
            </a:r>
            <a:r>
              <a:rPr lang="en-US" altLang="en-US" sz="2000" dirty="0" err="1">
                <a:cs typeface="Arial" panose="020B0604020202020204" pitchFamily="34" charset="0"/>
              </a:rPr>
              <a:t>eax</a:t>
            </a:r>
            <a:r>
              <a:rPr lang="en-US" altLang="en-US" sz="2000" dirty="0">
                <a:cs typeface="Arial" panose="020B0604020202020204" pitchFamily="34" charset="0"/>
              </a:rPr>
              <a:t> &lt; </a:t>
            </a:r>
            <a:r>
              <a:rPr lang="en-US" altLang="en-US" sz="2000" dirty="0" err="1">
                <a:cs typeface="Arial" panose="020B0604020202020204" pitchFamily="34" charset="0"/>
              </a:rPr>
              <a:t>ebx</a:t>
            </a:r>
            <a:r>
              <a:rPr lang="en-US" altLang="en-US" sz="2000" dirty="0">
                <a:cs typeface="Arial" panose="020B0604020202020204" pitchFamily="34" charset="0"/>
              </a:rPr>
              <a:t>)</a:t>
            </a:r>
          </a:p>
          <a:p>
            <a:pPr eaLnBrk="1" hangingPunct="1">
              <a:lnSpc>
                <a:spcPct val="90000"/>
              </a:lnSpc>
              <a:buFontTx/>
              <a:buNone/>
            </a:pPr>
            <a:r>
              <a:rPr lang="en-US" altLang="en-US" sz="2000" dirty="0">
                <a:cs typeface="Arial" panose="020B0604020202020204" pitchFamily="34" charset="0"/>
              </a:rPr>
              <a:t>	</a:t>
            </a:r>
            <a:r>
              <a:rPr lang="en-US" altLang="en-US" sz="2000" dirty="0" err="1">
                <a:cs typeface="Arial" panose="020B0604020202020204" pitchFamily="34" charset="0"/>
              </a:rPr>
              <a:t>eax</a:t>
            </a:r>
            <a:r>
              <a:rPr lang="en-US" altLang="en-US" sz="2000" dirty="0">
                <a:cs typeface="Arial" panose="020B0604020202020204" pitchFamily="34" charset="0"/>
              </a:rPr>
              <a:t> = </a:t>
            </a:r>
            <a:r>
              <a:rPr lang="en-US" altLang="en-US" sz="2000" dirty="0" err="1">
                <a:cs typeface="Arial" panose="020B0604020202020204" pitchFamily="34" charset="0"/>
              </a:rPr>
              <a:t>eax</a:t>
            </a:r>
            <a:r>
              <a:rPr lang="en-US" altLang="en-US" sz="2000" dirty="0">
                <a:cs typeface="Arial" panose="020B0604020202020204" pitchFamily="34" charset="0"/>
              </a:rPr>
              <a:t> + 1;</a:t>
            </a:r>
          </a:p>
        </p:txBody>
      </p:sp>
      <p:sp>
        <p:nvSpPr>
          <p:cNvPr id="5" name="Text Box 5">
            <a:extLst>
              <a:ext uri="{FF2B5EF4-FFF2-40B4-BE49-F238E27FC236}">
                <a16:creationId xmlns:a16="http://schemas.microsoft.com/office/drawing/2014/main" id="{F1C7C97E-907B-4375-9893-2A2EF0F064C7}"/>
              </a:ext>
            </a:extLst>
          </p:cNvPr>
          <p:cNvSpPr txBox="1">
            <a:spLocks noChangeArrowheads="1"/>
          </p:cNvSpPr>
          <p:nvPr/>
        </p:nvSpPr>
        <p:spPr bwMode="auto">
          <a:xfrm>
            <a:off x="457200" y="1600200"/>
            <a:ext cx="7315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A WHILE loop is really an IF statement followed by the body of the loop, followed by an unconditional jump to the top of the loop. Consider the following example:</a:t>
            </a:r>
          </a:p>
        </p:txBody>
      </p:sp>
      <p:sp>
        <p:nvSpPr>
          <p:cNvPr id="2" name="Title 1"/>
          <p:cNvSpPr>
            <a:spLocks noGrp="1"/>
          </p:cNvSpPr>
          <p:nvPr>
            <p:ph type="title"/>
          </p:nvPr>
        </p:nvSpPr>
        <p:spPr/>
        <p:txBody>
          <a:bodyPr/>
          <a:lstStyle/>
          <a:p>
            <a:r>
              <a:rPr lang="en-AU" dirty="0"/>
              <a:t>WHILE Loops</a:t>
            </a:r>
          </a:p>
        </p:txBody>
      </p:sp>
    </p:spTree>
    <p:extLst>
      <p:ext uri="{BB962C8B-B14F-4D97-AF65-F5344CB8AC3E}">
        <p14:creationId xmlns:p14="http://schemas.microsoft.com/office/powerpoint/2010/main" val="691977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F5AC67A9-8A79-4DCE-B643-177098730353}"/>
              </a:ext>
            </a:extLst>
          </p:cNvPr>
          <p:cNvSpPr txBox="1">
            <a:spLocks noChangeArrowheads="1"/>
          </p:cNvSpPr>
          <p:nvPr/>
        </p:nvSpPr>
        <p:spPr bwMode="auto">
          <a:xfrm>
            <a:off x="990600" y="4343400"/>
            <a:ext cx="70866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71500" algn="l"/>
                <a:tab pos="36576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571500" algn="l"/>
                <a:tab pos="36576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571500" algn="l"/>
                <a:tab pos="36576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571500" algn="l"/>
                <a:tab pos="36576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57150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571500" algn="l"/>
                <a:tab pos="36576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top:	</a:t>
            </a:r>
            <a:r>
              <a:rPr lang="en-US" altLang="en-US" sz="1800" dirty="0" err="1">
                <a:cs typeface="Arial" panose="020B0604020202020204" pitchFamily="34" charset="0"/>
              </a:rPr>
              <a:t>cmp</a:t>
            </a:r>
            <a:r>
              <a:rPr lang="en-US" altLang="en-US" sz="1800" dirty="0">
                <a:cs typeface="Arial" panose="020B0604020202020204" pitchFamily="34" charset="0"/>
              </a:rPr>
              <a:t> ebx,val1	; check loop condition</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ja</a:t>
            </a:r>
            <a:r>
              <a:rPr lang="en-US" altLang="en-US" sz="1800" dirty="0">
                <a:cs typeface="Arial" panose="020B0604020202020204" pitchFamily="34" charset="0"/>
              </a:rPr>
              <a:t>  next	; false? exit loop</a:t>
            </a:r>
          </a:p>
          <a:p>
            <a:pPr eaLnBrk="1" hangingPunct="1">
              <a:lnSpc>
                <a:spcPct val="50000"/>
              </a:lnSpc>
              <a:spcBef>
                <a:spcPct val="50000"/>
              </a:spcBef>
              <a:buClrTx/>
              <a:buFontTx/>
              <a:buNone/>
            </a:pPr>
            <a:r>
              <a:rPr lang="en-US" altLang="en-US" sz="1800" dirty="0">
                <a:cs typeface="Arial" panose="020B0604020202020204" pitchFamily="34" charset="0"/>
              </a:rPr>
              <a:t>	add ebx,5	; body of loop</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dec</a:t>
            </a:r>
            <a:r>
              <a:rPr lang="en-US" altLang="en-US" sz="1800" dirty="0">
                <a:cs typeface="Arial" panose="020B0604020202020204" pitchFamily="34" charset="0"/>
              </a:rPr>
              <a:t> val1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jmp</a:t>
            </a:r>
            <a:r>
              <a:rPr lang="en-US" altLang="en-US" sz="1800" dirty="0">
                <a:cs typeface="Arial" panose="020B0604020202020204" pitchFamily="34" charset="0"/>
              </a:rPr>
              <a:t> top	; repeat the loop</a:t>
            </a:r>
          </a:p>
          <a:p>
            <a:pPr eaLnBrk="1" hangingPunct="1">
              <a:lnSpc>
                <a:spcPct val="50000"/>
              </a:lnSpc>
              <a:spcBef>
                <a:spcPct val="50000"/>
              </a:spcBef>
              <a:buClrTx/>
              <a:buFontTx/>
              <a:buNone/>
            </a:pPr>
            <a:r>
              <a:rPr lang="en-US" altLang="en-US" sz="1800" dirty="0">
                <a:cs typeface="Arial" panose="020B0604020202020204" pitchFamily="34" charset="0"/>
              </a:rPr>
              <a:t>next:</a:t>
            </a:r>
          </a:p>
        </p:txBody>
      </p:sp>
      <p:sp>
        <p:nvSpPr>
          <p:cNvPr id="5" name="Text Box 4">
            <a:extLst>
              <a:ext uri="{FF2B5EF4-FFF2-40B4-BE49-F238E27FC236}">
                <a16:creationId xmlns:a16="http://schemas.microsoft.com/office/drawing/2014/main" id="{7760121E-01FD-4CFC-87B5-177C511633B5}"/>
              </a:ext>
            </a:extLst>
          </p:cNvPr>
          <p:cNvSpPr txBox="1">
            <a:spLocks noChangeArrowheads="1"/>
          </p:cNvSpPr>
          <p:nvPr/>
        </p:nvSpPr>
        <p:spPr bwMode="auto">
          <a:xfrm>
            <a:off x="2514600" y="2514600"/>
            <a:ext cx="396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1800" dirty="0">
                <a:cs typeface="Arial" panose="020B0604020202020204" pitchFamily="34" charset="0"/>
              </a:rPr>
              <a:t>while( </a:t>
            </a:r>
            <a:r>
              <a:rPr lang="en-US" altLang="en-US" sz="1800" dirty="0" err="1">
                <a:cs typeface="Arial" panose="020B0604020202020204" pitchFamily="34" charset="0"/>
              </a:rPr>
              <a:t>ebx</a:t>
            </a:r>
            <a:r>
              <a:rPr lang="en-US" altLang="en-US" sz="1800" dirty="0">
                <a:cs typeface="Arial" panose="020B0604020202020204" pitchFamily="34" charset="0"/>
              </a:rPr>
              <a:t> &lt;= val1)</a:t>
            </a:r>
          </a:p>
          <a:p>
            <a:pPr eaLnBrk="1" hangingPunct="1">
              <a:lnSpc>
                <a:spcPct val="90000"/>
              </a:lnSpc>
              <a:buFontTx/>
              <a:buNone/>
            </a:pPr>
            <a:r>
              <a:rPr lang="en-US" altLang="en-US" sz="1800" dirty="0">
                <a:cs typeface="Arial" panose="020B0604020202020204" pitchFamily="34" charset="0"/>
              </a:rPr>
              <a:t>{</a:t>
            </a:r>
          </a:p>
          <a:p>
            <a:pPr eaLnBrk="1" hangingPunct="1">
              <a:lnSpc>
                <a:spcPct val="90000"/>
              </a:lnSpc>
              <a:buFontTx/>
              <a:buNone/>
            </a:pPr>
            <a:r>
              <a:rPr lang="en-US" altLang="en-US" sz="1800" dirty="0">
                <a:cs typeface="Arial" panose="020B0604020202020204" pitchFamily="34" charset="0"/>
              </a:rPr>
              <a:t>	</a:t>
            </a:r>
            <a:r>
              <a:rPr lang="en-US" altLang="en-US" sz="1800" dirty="0" err="1">
                <a:cs typeface="Arial" panose="020B0604020202020204" pitchFamily="34" charset="0"/>
              </a:rPr>
              <a:t>ebx</a:t>
            </a:r>
            <a:r>
              <a:rPr lang="en-US" altLang="en-US" sz="1800" dirty="0">
                <a:cs typeface="Arial" panose="020B0604020202020204" pitchFamily="34" charset="0"/>
              </a:rPr>
              <a:t> = </a:t>
            </a:r>
            <a:r>
              <a:rPr lang="en-US" altLang="en-US" sz="1800" dirty="0" err="1">
                <a:cs typeface="Arial" panose="020B0604020202020204" pitchFamily="34" charset="0"/>
              </a:rPr>
              <a:t>ebx</a:t>
            </a:r>
            <a:r>
              <a:rPr lang="en-US" altLang="en-US" sz="1800" dirty="0">
                <a:cs typeface="Arial" panose="020B0604020202020204" pitchFamily="34" charset="0"/>
              </a:rPr>
              <a:t> + 5;</a:t>
            </a:r>
          </a:p>
          <a:p>
            <a:pPr eaLnBrk="1" hangingPunct="1">
              <a:lnSpc>
                <a:spcPct val="90000"/>
              </a:lnSpc>
              <a:buFontTx/>
              <a:buNone/>
            </a:pPr>
            <a:r>
              <a:rPr lang="en-US" altLang="en-US" sz="1800" dirty="0">
                <a:cs typeface="Arial" panose="020B0604020202020204" pitchFamily="34" charset="0"/>
              </a:rPr>
              <a:t>	val1 = val1 - 1</a:t>
            </a:r>
          </a:p>
          <a:p>
            <a:pPr eaLnBrk="1" hangingPunct="1">
              <a:lnSpc>
                <a:spcPct val="90000"/>
              </a:lnSpc>
              <a:buFontTx/>
              <a:buNone/>
            </a:pPr>
            <a:r>
              <a:rPr lang="en-US" altLang="en-US" sz="1800" dirty="0">
                <a:cs typeface="Arial" panose="020B0604020202020204" pitchFamily="34" charset="0"/>
              </a:rPr>
              <a:t>}</a:t>
            </a:r>
          </a:p>
        </p:txBody>
      </p:sp>
      <p:sp>
        <p:nvSpPr>
          <p:cNvPr id="6" name="Text Box 5">
            <a:extLst>
              <a:ext uri="{FF2B5EF4-FFF2-40B4-BE49-F238E27FC236}">
                <a16:creationId xmlns:a16="http://schemas.microsoft.com/office/drawing/2014/main" id="{C39C03ED-A093-422B-A8A9-B38B5EA83BEF}"/>
              </a:ext>
            </a:extLst>
          </p:cNvPr>
          <p:cNvSpPr txBox="1">
            <a:spLocks noChangeArrowheads="1"/>
          </p:cNvSpPr>
          <p:nvPr/>
        </p:nvSpPr>
        <p:spPr bwMode="auto">
          <a:xfrm>
            <a:off x="457200" y="1616075"/>
            <a:ext cx="7620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Implement the following loop, using unsigned 32-bit integers:</a:t>
            </a:r>
          </a:p>
        </p:txBody>
      </p:sp>
      <p:sp>
        <p:nvSpPr>
          <p:cNvPr id="2" name="Title 1"/>
          <p:cNvSpPr>
            <a:spLocks noGrp="1"/>
          </p:cNvSpPr>
          <p:nvPr>
            <p:ph type="title"/>
          </p:nvPr>
        </p:nvSpPr>
        <p:spPr/>
        <p:txBody>
          <a:bodyPr/>
          <a:lstStyle/>
          <a:p>
            <a:r>
              <a:rPr lang="en-AU" dirty="0"/>
              <a:t>Your Turn . . .</a:t>
            </a:r>
            <a:r>
              <a:rPr lang="en-AU" sz="2000" dirty="0"/>
              <a:t> </a:t>
            </a:r>
            <a:r>
              <a:rPr lang="en-AU" sz="2000" b="0" dirty="0"/>
              <a:t>(6 of 8)</a:t>
            </a:r>
            <a:endParaRPr lang="en-AU" sz="2000" dirty="0"/>
          </a:p>
        </p:txBody>
      </p:sp>
    </p:spTree>
    <p:extLst>
      <p:ext uri="{BB962C8B-B14F-4D97-AF65-F5344CB8AC3E}">
        <p14:creationId xmlns:p14="http://schemas.microsoft.com/office/powerpoint/2010/main" val="88567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truth table.">
            <a:extLst>
              <a:ext uri="{FF2B5EF4-FFF2-40B4-BE49-F238E27FC236}">
                <a16:creationId xmlns:a16="http://schemas.microsoft.com/office/drawing/2014/main" id="{8635E58A-F7A8-4CA0-A596-E7BE1F4C8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14800"/>
            <a:ext cx="152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a:extLst>
              <a:ext uri="{FF2B5EF4-FFF2-40B4-BE49-F238E27FC236}">
                <a16:creationId xmlns:a16="http://schemas.microsoft.com/office/drawing/2014/main" id="{080A3CCF-DE73-482D-8194-D18E0820A536}"/>
              </a:ext>
            </a:extLst>
          </p:cNvPr>
          <p:cNvSpPr txBox="1">
            <a:spLocks noChangeArrowheads="1"/>
          </p:cNvSpPr>
          <p:nvPr/>
        </p:nvSpPr>
        <p:spPr bwMode="auto">
          <a:xfrm>
            <a:off x="6629400" y="3505200"/>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t>AND</a:t>
            </a:r>
          </a:p>
        </p:txBody>
      </p:sp>
      <p:graphicFrame>
        <p:nvGraphicFramePr>
          <p:cNvPr id="4" name="Object 4" descr="0 0 1 1 1 0 1 1 and 0 0 0 0 1 1 1 1 are AND operands. The cleared bits are 0 0 0 0. The unchanged bits are 1 0 1 1. ">
            <a:extLst>
              <a:ext uri="{FF2B5EF4-FFF2-40B4-BE49-F238E27FC236}">
                <a16:creationId xmlns:a16="http://schemas.microsoft.com/office/drawing/2014/main" id="{0A852C6F-C5D4-4620-9F6C-99434C65CC7A}"/>
              </a:ext>
            </a:extLst>
          </p:cNvPr>
          <p:cNvGraphicFramePr>
            <a:graphicFrameLocks noChangeAspect="1"/>
          </p:cNvGraphicFramePr>
          <p:nvPr>
            <p:extLst>
              <p:ext uri="{D42A27DB-BD31-4B8C-83A1-F6EECF244321}">
                <p14:modId xmlns:p14="http://schemas.microsoft.com/office/powerpoint/2010/main" val="3494313114"/>
              </p:ext>
            </p:extLst>
          </p:nvPr>
        </p:nvGraphicFramePr>
        <p:xfrm>
          <a:off x="1371600" y="4724400"/>
          <a:ext cx="4419600" cy="1289050"/>
        </p:xfrm>
        <a:graphic>
          <a:graphicData uri="http://schemas.openxmlformats.org/presentationml/2006/ole">
            <mc:AlternateContent xmlns:mc="http://schemas.openxmlformats.org/markup-compatibility/2006">
              <mc:Choice xmlns:v="urn:schemas-microsoft-com:vml" Requires="v">
                <p:oleObj spid="_x0000_s9241" name="VISIO" r:id="rId4" imgW="3250692" imgH="731520" progId="Visio.Drawing.6">
                  <p:embed/>
                </p:oleObj>
              </mc:Choice>
              <mc:Fallback>
                <p:oleObj name="VISIO" r:id="rId4" imgW="3250692" imgH="7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667" r="20000"/>
                      <a:stretch>
                        <a:fillRect/>
                      </a:stretch>
                    </p:blipFill>
                    <p:spPr bwMode="auto">
                      <a:xfrm>
                        <a:off x="1371600" y="4724400"/>
                        <a:ext cx="4419600" cy="128905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743200"/>
          </a:xfrm>
        </p:spPr>
        <p:txBody>
          <a:bodyPr/>
          <a:lstStyle/>
          <a:p>
            <a:r>
              <a:rPr lang="en-US" dirty="0"/>
              <a:t>Performs a Boolean AND operation between each pair of matching bits in two operands</a:t>
            </a:r>
          </a:p>
          <a:p>
            <a:r>
              <a:rPr lang="en-US" dirty="0"/>
              <a:t>Syntax:</a:t>
            </a:r>
          </a:p>
          <a:p>
            <a:pPr marL="0" indent="0">
              <a:buNone/>
            </a:pPr>
            <a:r>
              <a:rPr lang="en-US" dirty="0"/>
              <a:t>	AND destination, source</a:t>
            </a:r>
          </a:p>
          <a:p>
            <a:pPr marL="0" indent="0">
              <a:buNone/>
            </a:pPr>
            <a:r>
              <a:rPr lang="en-US" dirty="0"/>
              <a:t>    (same operand types as MOV)</a:t>
            </a:r>
          </a:p>
        </p:txBody>
      </p:sp>
      <p:sp>
        <p:nvSpPr>
          <p:cNvPr id="2" name="Title 1"/>
          <p:cNvSpPr>
            <a:spLocks noGrp="1"/>
          </p:cNvSpPr>
          <p:nvPr>
            <p:ph type="title"/>
          </p:nvPr>
        </p:nvSpPr>
        <p:spPr/>
        <p:txBody>
          <a:bodyPr/>
          <a:lstStyle/>
          <a:p>
            <a:r>
              <a:rPr lang="en-AU" dirty="0"/>
              <a:t>AND Instruction</a:t>
            </a:r>
          </a:p>
        </p:txBody>
      </p:sp>
    </p:spTree>
    <p:extLst>
      <p:ext uri="{BB962C8B-B14F-4D97-AF65-F5344CB8AC3E}">
        <p14:creationId xmlns:p14="http://schemas.microsoft.com/office/powerpoint/2010/main" val="5873022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Table-driven selection uses a table lookup to replace a </a:t>
            </a:r>
            <a:r>
              <a:rPr lang="en-US" dirty="0" err="1"/>
              <a:t>multiway</a:t>
            </a:r>
            <a:r>
              <a:rPr lang="en-US" dirty="0"/>
              <a:t> selection structure</a:t>
            </a:r>
          </a:p>
          <a:p>
            <a:r>
              <a:rPr lang="en-US" dirty="0"/>
              <a:t>Create a table containing lookup values and the offsets of labels or procedures</a:t>
            </a:r>
          </a:p>
          <a:p>
            <a:r>
              <a:rPr lang="en-US" dirty="0"/>
              <a:t>Use a loop to search the table</a:t>
            </a:r>
          </a:p>
          <a:p>
            <a:r>
              <a:rPr lang="en-US" dirty="0"/>
              <a:t>Suited to a large number of comparisons</a:t>
            </a:r>
          </a:p>
        </p:txBody>
      </p:sp>
      <p:sp>
        <p:nvSpPr>
          <p:cNvPr id="2" name="Title 1"/>
          <p:cNvSpPr>
            <a:spLocks noGrp="1"/>
          </p:cNvSpPr>
          <p:nvPr>
            <p:ph type="title"/>
          </p:nvPr>
        </p:nvSpPr>
        <p:spPr/>
        <p:txBody>
          <a:bodyPr/>
          <a:lstStyle/>
          <a:p>
            <a:r>
              <a:rPr lang="en-US" dirty="0"/>
              <a:t>Table-Driven Selection</a:t>
            </a:r>
            <a:r>
              <a:rPr lang="en-US" sz="2000" dirty="0"/>
              <a:t> </a:t>
            </a:r>
            <a:r>
              <a:rPr lang="en-US" sz="2000" b="0" dirty="0"/>
              <a:t>(1 of 4)</a:t>
            </a:r>
            <a:endParaRPr lang="en-AU" sz="2000" b="0" dirty="0"/>
          </a:p>
        </p:txBody>
      </p:sp>
    </p:spTree>
    <p:extLst>
      <p:ext uri="{BB962C8B-B14F-4D97-AF65-F5344CB8AC3E}">
        <p14:creationId xmlns:p14="http://schemas.microsoft.com/office/powerpoint/2010/main" val="2642619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33849FC9-1DB7-493B-B326-FF687260AB12}"/>
              </a:ext>
            </a:extLst>
          </p:cNvPr>
          <p:cNvSpPr txBox="1">
            <a:spLocks noChangeArrowheads="1"/>
          </p:cNvSpPr>
          <p:nvPr/>
        </p:nvSpPr>
        <p:spPr bwMode="auto">
          <a:xfrm>
            <a:off x="685800" y="2514600"/>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CaseTable</a:t>
            </a:r>
            <a:r>
              <a:rPr lang="en-US" altLang="en-US" sz="1800" dirty="0">
                <a:cs typeface="Arial" panose="020B0604020202020204" pitchFamily="34" charset="0"/>
              </a:rPr>
              <a:t> BYTE 'A'	; lookup value</a:t>
            </a:r>
          </a:p>
          <a:p>
            <a:pPr eaLnBrk="1" hangingPunct="1">
              <a:lnSpc>
                <a:spcPct val="50000"/>
              </a:lnSpc>
              <a:spcBef>
                <a:spcPct val="50000"/>
              </a:spcBef>
              <a:buClrTx/>
              <a:buFontTx/>
              <a:buNone/>
            </a:pPr>
            <a:r>
              <a:rPr lang="en-US" altLang="en-US" sz="1800" dirty="0">
                <a:cs typeface="Arial" panose="020B0604020202020204" pitchFamily="34" charset="0"/>
              </a:rPr>
              <a:t>	DWORD </a:t>
            </a:r>
            <a:r>
              <a:rPr lang="en-US" altLang="en-US" sz="1800" dirty="0" err="1">
                <a:cs typeface="Arial" panose="020B0604020202020204" pitchFamily="34" charset="0"/>
              </a:rPr>
              <a:t>Process_A</a:t>
            </a:r>
            <a:r>
              <a:rPr lang="en-US" altLang="en-US" sz="1800" dirty="0">
                <a:cs typeface="Arial" panose="020B0604020202020204" pitchFamily="34" charset="0"/>
              </a:rPr>
              <a:t>	; address of procedure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EntrySize</a:t>
            </a:r>
            <a:r>
              <a:rPr lang="en-US" altLang="en-US" sz="1800" dirty="0">
                <a:cs typeface="Arial" panose="020B0604020202020204" pitchFamily="34" charset="0"/>
              </a:rPr>
              <a:t> = ($ - </a:t>
            </a:r>
            <a:r>
              <a:rPr lang="en-US" altLang="en-US" sz="1800" dirty="0" err="1">
                <a:cs typeface="Arial" panose="020B0604020202020204" pitchFamily="34" charset="0"/>
              </a:rPr>
              <a:t>CaseTable</a:t>
            </a:r>
            <a:r>
              <a:rPr lang="en-US" altLang="en-US" sz="1800" dirty="0">
                <a:cs typeface="Arial" panose="020B0604020202020204" pitchFamily="34" charset="0"/>
              </a:rPr>
              <a:t>)</a:t>
            </a:r>
          </a:p>
          <a:p>
            <a:pPr eaLnBrk="1" hangingPunct="1">
              <a:lnSpc>
                <a:spcPct val="50000"/>
              </a:lnSpc>
              <a:spcBef>
                <a:spcPct val="50000"/>
              </a:spcBef>
              <a:buClrTx/>
              <a:buFontTx/>
              <a:buNone/>
            </a:pPr>
            <a:r>
              <a:rPr lang="en-US" altLang="en-US" sz="1800" dirty="0">
                <a:cs typeface="Arial" panose="020B0604020202020204" pitchFamily="34" charset="0"/>
              </a:rPr>
              <a:t>	BYTE 'B'</a:t>
            </a:r>
          </a:p>
          <a:p>
            <a:pPr eaLnBrk="1" hangingPunct="1">
              <a:lnSpc>
                <a:spcPct val="50000"/>
              </a:lnSpc>
              <a:spcBef>
                <a:spcPct val="50000"/>
              </a:spcBef>
              <a:buClrTx/>
              <a:buFontTx/>
              <a:buNone/>
            </a:pPr>
            <a:r>
              <a:rPr lang="en-US" altLang="en-US" sz="1800" dirty="0">
                <a:cs typeface="Arial" panose="020B0604020202020204" pitchFamily="34" charset="0"/>
              </a:rPr>
              <a:t>	DWORD </a:t>
            </a:r>
            <a:r>
              <a:rPr lang="en-US" altLang="en-US" sz="1800" dirty="0" err="1">
                <a:cs typeface="Arial" panose="020B0604020202020204" pitchFamily="34" charset="0"/>
              </a:rPr>
              <a:t>Process_B</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BYTE 'C'</a:t>
            </a:r>
          </a:p>
          <a:p>
            <a:pPr eaLnBrk="1" hangingPunct="1">
              <a:lnSpc>
                <a:spcPct val="50000"/>
              </a:lnSpc>
              <a:spcBef>
                <a:spcPct val="50000"/>
              </a:spcBef>
              <a:buClrTx/>
              <a:buFontTx/>
              <a:buNone/>
            </a:pPr>
            <a:r>
              <a:rPr lang="en-US" altLang="en-US" sz="1800" dirty="0">
                <a:cs typeface="Arial" panose="020B0604020202020204" pitchFamily="34" charset="0"/>
              </a:rPr>
              <a:t>	DWORD </a:t>
            </a:r>
            <a:r>
              <a:rPr lang="en-US" altLang="en-US" sz="1800" dirty="0" err="1">
                <a:cs typeface="Arial" panose="020B0604020202020204" pitchFamily="34" charset="0"/>
              </a:rPr>
              <a:t>Process_C</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BYTE 'D'</a:t>
            </a:r>
          </a:p>
          <a:p>
            <a:pPr eaLnBrk="1" hangingPunct="1">
              <a:lnSpc>
                <a:spcPct val="50000"/>
              </a:lnSpc>
              <a:spcBef>
                <a:spcPct val="50000"/>
              </a:spcBef>
              <a:buClrTx/>
              <a:buFontTx/>
              <a:buNone/>
            </a:pPr>
            <a:r>
              <a:rPr lang="en-US" altLang="en-US" sz="1800" dirty="0">
                <a:cs typeface="Arial" panose="020B0604020202020204" pitchFamily="34" charset="0"/>
              </a:rPr>
              <a:t>	DWORD </a:t>
            </a:r>
            <a:r>
              <a:rPr lang="en-US" altLang="en-US" sz="1800" dirty="0" err="1">
                <a:cs typeface="Arial" panose="020B0604020202020204" pitchFamily="34" charset="0"/>
              </a:rPr>
              <a:t>Process_D</a:t>
            </a:r>
            <a:endParaRPr lang="en-US" altLang="en-US" sz="1800" dirty="0">
              <a:cs typeface="Arial" panose="020B0604020202020204" pitchFamily="34" charset="0"/>
            </a:endParaRP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NumberOfEntries</a:t>
            </a:r>
            <a:r>
              <a:rPr lang="en-US" altLang="en-US" sz="1800" dirty="0">
                <a:cs typeface="Arial" panose="020B0604020202020204" pitchFamily="34" charset="0"/>
              </a:rPr>
              <a:t> = ($ - </a:t>
            </a:r>
            <a:r>
              <a:rPr lang="en-US" altLang="en-US" sz="1800" dirty="0" err="1">
                <a:cs typeface="Arial" panose="020B0604020202020204" pitchFamily="34" charset="0"/>
              </a:rPr>
              <a:t>CaseTable</a:t>
            </a:r>
            <a:r>
              <a:rPr lang="en-US" altLang="en-US" sz="1800" dirty="0">
                <a:cs typeface="Arial" panose="020B0604020202020204" pitchFamily="34" charset="0"/>
              </a:rPr>
              <a:t>) / </a:t>
            </a:r>
            <a:r>
              <a:rPr lang="en-US" altLang="en-US" sz="1800" dirty="0" err="1">
                <a:cs typeface="Arial" panose="020B0604020202020204" pitchFamily="34" charset="0"/>
              </a:rPr>
              <a:t>EntrySize</a:t>
            </a:r>
            <a:endParaRPr lang="en-US" altLang="en-US" sz="1800" dirty="0">
              <a:cs typeface="Arial" panose="020B0604020202020204" pitchFamily="34" charset="0"/>
            </a:endParaRPr>
          </a:p>
        </p:txBody>
      </p:sp>
      <p:sp>
        <p:nvSpPr>
          <p:cNvPr id="5" name="Text Box 4">
            <a:extLst>
              <a:ext uri="{FF2B5EF4-FFF2-40B4-BE49-F238E27FC236}">
                <a16:creationId xmlns:a16="http://schemas.microsoft.com/office/drawing/2014/main" id="{B89C23AB-F41A-40C4-AAB7-98E596D2B25F}"/>
              </a:ext>
            </a:extLst>
          </p:cNvPr>
          <p:cNvSpPr txBox="1">
            <a:spLocks noChangeArrowheads="1"/>
          </p:cNvSpPr>
          <p:nvPr/>
        </p:nvSpPr>
        <p:spPr bwMode="auto">
          <a:xfrm>
            <a:off x="457200" y="1600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Step 1: create a table containing lookup values and procedure offsets:</a:t>
            </a:r>
          </a:p>
        </p:txBody>
      </p:sp>
      <p:sp>
        <p:nvSpPr>
          <p:cNvPr id="2" name="Title 1"/>
          <p:cNvSpPr>
            <a:spLocks noGrp="1"/>
          </p:cNvSpPr>
          <p:nvPr>
            <p:ph type="title"/>
          </p:nvPr>
        </p:nvSpPr>
        <p:spPr/>
        <p:txBody>
          <a:bodyPr/>
          <a:lstStyle/>
          <a:p>
            <a:r>
              <a:rPr lang="en-US" dirty="0"/>
              <a:t>Table-Driven Selection</a:t>
            </a:r>
            <a:r>
              <a:rPr lang="en-US" sz="2000" dirty="0"/>
              <a:t> </a:t>
            </a:r>
            <a:r>
              <a:rPr lang="en-US" sz="2000" b="0" dirty="0"/>
              <a:t>(2 of 4)</a:t>
            </a:r>
            <a:endParaRPr lang="en-AU" sz="2000" b="0" dirty="0"/>
          </a:p>
        </p:txBody>
      </p:sp>
    </p:spTree>
    <p:extLst>
      <p:ext uri="{BB962C8B-B14F-4D97-AF65-F5344CB8AC3E}">
        <p14:creationId xmlns:p14="http://schemas.microsoft.com/office/powerpoint/2010/main" val="2981632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rom left to right, the table reads as follows. A, 0 0 0 0 0 1 2 0, B, 0 0 0 0 0 1 3 0, C, 0 0 0 0 0 1 4 0, D, 00 00 0 1 5 0. B is labeled, Look up value. 0 0 0 0 0 1 3 0 is labeled, address of process underscore B.">
            <a:extLst>
              <a:ext uri="{FF2B5EF4-FFF2-40B4-BE49-F238E27FC236}">
                <a16:creationId xmlns:a16="http://schemas.microsoft.com/office/drawing/2014/main" id="{728B48EB-46F2-43EF-AE70-E499B6322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7310438"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457200"/>
          </a:xfrm>
        </p:spPr>
        <p:txBody>
          <a:bodyPr/>
          <a:lstStyle/>
          <a:p>
            <a:pPr marL="0" indent="0">
              <a:buNone/>
            </a:pPr>
            <a:r>
              <a:rPr lang="en-AU" dirty="0"/>
              <a:t>Table of Procedure Offsets:</a:t>
            </a:r>
          </a:p>
        </p:txBody>
      </p:sp>
      <p:sp>
        <p:nvSpPr>
          <p:cNvPr id="2" name="Title 1"/>
          <p:cNvSpPr>
            <a:spLocks noGrp="1"/>
          </p:cNvSpPr>
          <p:nvPr>
            <p:ph type="title"/>
          </p:nvPr>
        </p:nvSpPr>
        <p:spPr/>
        <p:txBody>
          <a:bodyPr/>
          <a:lstStyle/>
          <a:p>
            <a:r>
              <a:rPr lang="en-US" dirty="0"/>
              <a:t>Table-Driven Selection</a:t>
            </a:r>
            <a:r>
              <a:rPr lang="en-US" sz="2000" dirty="0"/>
              <a:t> </a:t>
            </a:r>
            <a:r>
              <a:rPr lang="en-US" sz="2000" b="0" dirty="0"/>
              <a:t>(3 of 4)</a:t>
            </a:r>
            <a:endParaRPr lang="en-AU" sz="2000" b="0" dirty="0"/>
          </a:p>
        </p:txBody>
      </p:sp>
    </p:spTree>
    <p:extLst>
      <p:ext uri="{BB962C8B-B14F-4D97-AF65-F5344CB8AC3E}">
        <p14:creationId xmlns:p14="http://schemas.microsoft.com/office/powerpoint/2010/main" val="3109709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a:extLst>
              <a:ext uri="{FF2B5EF4-FFF2-40B4-BE49-F238E27FC236}">
                <a16:creationId xmlns:a16="http://schemas.microsoft.com/office/drawing/2014/main" id="{2173CED4-2D6D-4D87-A088-3758FD738399}"/>
              </a:ext>
            </a:extLst>
          </p:cNvPr>
          <p:cNvSpPr txBox="1">
            <a:spLocks noChangeArrowheads="1"/>
          </p:cNvSpPr>
          <p:nvPr/>
        </p:nvSpPr>
        <p:spPr bwMode="auto">
          <a:xfrm>
            <a:off x="1905000" y="5638800"/>
            <a:ext cx="2057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required for procedure pointers</a:t>
            </a:r>
          </a:p>
        </p:txBody>
      </p:sp>
      <p:sp>
        <p:nvSpPr>
          <p:cNvPr id="6" name="Line 5" descr="line">
            <a:extLst>
              <a:ext uri="{FF2B5EF4-FFF2-40B4-BE49-F238E27FC236}">
                <a16:creationId xmlns:a16="http://schemas.microsoft.com/office/drawing/2014/main" id="{32E1345C-E754-4DA7-AC99-EA3AEBCC23A6}"/>
              </a:ext>
            </a:extLst>
          </p:cNvPr>
          <p:cNvSpPr>
            <a:spLocks noChangeShapeType="1"/>
          </p:cNvSpPr>
          <p:nvPr/>
        </p:nvSpPr>
        <p:spPr bwMode="auto">
          <a:xfrm flipH="1" flipV="1">
            <a:off x="2362200" y="4191000"/>
            <a:ext cx="457200" cy="1600200"/>
          </a:xfrm>
          <a:prstGeom prst="line">
            <a:avLst/>
          </a:prstGeom>
          <a:ln>
            <a:solidFill>
              <a:schemeClr val="tx1"/>
            </a:solidFill>
            <a:headEnd/>
            <a:tailEnd type="triangle" w="med" len="med"/>
          </a:ln>
          <a:extLst/>
        </p:spPr>
        <p:style>
          <a:lnRef idx="1">
            <a:schemeClr val="dk1"/>
          </a:lnRef>
          <a:fillRef idx="0">
            <a:schemeClr val="dk1"/>
          </a:fillRef>
          <a:effectRef idx="0">
            <a:schemeClr val="dk1"/>
          </a:effectRef>
          <a:fontRef idx="minor">
            <a:schemeClr val="tx1"/>
          </a:fontRef>
        </p:style>
        <p:txBody>
          <a:bodyPr tIns="137160" bIns="137160">
            <a:spAutoFit/>
          </a:bodyPr>
          <a:lstStyle/>
          <a:p>
            <a:endParaRPr lang="en-US"/>
          </a:p>
        </p:txBody>
      </p:sp>
      <p:sp>
        <p:nvSpPr>
          <p:cNvPr id="4" name="Text Box 3">
            <a:extLst>
              <a:ext uri="{FF2B5EF4-FFF2-40B4-BE49-F238E27FC236}">
                <a16:creationId xmlns:a16="http://schemas.microsoft.com/office/drawing/2014/main" id="{1C0F3781-869C-4C7C-9783-4C107DCB11D0}"/>
              </a:ext>
            </a:extLst>
          </p:cNvPr>
          <p:cNvSpPr txBox="1">
            <a:spLocks noChangeArrowheads="1"/>
          </p:cNvSpPr>
          <p:nvPr/>
        </p:nvSpPr>
        <p:spPr bwMode="auto">
          <a:xfrm>
            <a:off x="685800" y="2667000"/>
            <a:ext cx="7772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mov</a:t>
            </a:r>
            <a:r>
              <a:rPr lang="en-US" altLang="en-US" sz="1600" dirty="0">
                <a:cs typeface="Arial" panose="020B0604020202020204" pitchFamily="34" charset="0"/>
              </a:rPr>
              <a:t> </a:t>
            </a:r>
            <a:r>
              <a:rPr lang="en-US" altLang="en-US" sz="1600" dirty="0" err="1">
                <a:cs typeface="Arial" panose="020B0604020202020204" pitchFamily="34" charset="0"/>
              </a:rPr>
              <a:t>ebx,OFFSET</a:t>
            </a:r>
            <a:r>
              <a:rPr lang="en-US" altLang="en-US" sz="1600" dirty="0">
                <a:cs typeface="Arial" panose="020B0604020202020204" pitchFamily="34" charset="0"/>
              </a:rPr>
              <a:t> </a:t>
            </a:r>
            <a:r>
              <a:rPr lang="en-US" altLang="en-US" sz="1600" dirty="0" err="1">
                <a:cs typeface="Arial" panose="020B0604020202020204" pitchFamily="34" charset="0"/>
              </a:rPr>
              <a:t>CaseTable</a:t>
            </a:r>
            <a:r>
              <a:rPr lang="en-US" altLang="en-US" sz="1600" dirty="0">
                <a:cs typeface="Arial" panose="020B0604020202020204" pitchFamily="34" charset="0"/>
              </a:rPr>
              <a:t>	; point EBX to the table</a:t>
            </a:r>
          </a:p>
          <a:p>
            <a:pPr eaLnBrk="1" hangingPunct="1">
              <a:lnSpc>
                <a:spcPct val="50000"/>
              </a:lnSpc>
              <a:spcBef>
                <a:spcPct val="500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mov</a:t>
            </a:r>
            <a:r>
              <a:rPr lang="en-US" altLang="en-US" sz="1600" dirty="0">
                <a:cs typeface="Arial" panose="020B0604020202020204" pitchFamily="34" charset="0"/>
              </a:rPr>
              <a:t> </a:t>
            </a:r>
            <a:r>
              <a:rPr lang="en-US" altLang="en-US" sz="1600" dirty="0" err="1">
                <a:cs typeface="Arial" panose="020B0604020202020204" pitchFamily="34" charset="0"/>
              </a:rPr>
              <a:t>ecx,NumberOfEntries</a:t>
            </a:r>
            <a:r>
              <a:rPr lang="en-US" altLang="en-US" sz="1600" dirty="0">
                <a:cs typeface="Arial" panose="020B0604020202020204" pitchFamily="34" charset="0"/>
              </a:rPr>
              <a:t>	; loop counter</a:t>
            </a:r>
          </a:p>
          <a:p>
            <a:pPr eaLnBrk="1" hangingPunct="1">
              <a:lnSpc>
                <a:spcPct val="50000"/>
              </a:lnSpc>
              <a:spcBef>
                <a:spcPct val="50000"/>
              </a:spcBef>
              <a:buClrTx/>
              <a:buFontTx/>
              <a:buNone/>
            </a:pPr>
            <a:endParaRPr lang="en-US" altLang="en-US" sz="1600" dirty="0">
              <a:cs typeface="Arial" panose="020B0604020202020204" pitchFamily="34" charset="0"/>
            </a:endParaRPr>
          </a:p>
          <a:p>
            <a:pPr eaLnBrk="1" hangingPunct="1">
              <a:lnSpc>
                <a:spcPct val="50000"/>
              </a:lnSpc>
              <a:spcBef>
                <a:spcPct val="50000"/>
              </a:spcBef>
              <a:buClrTx/>
              <a:buFontTx/>
              <a:buNone/>
            </a:pPr>
            <a:r>
              <a:rPr lang="en-US" altLang="en-US" sz="1600" dirty="0">
                <a:cs typeface="Arial" panose="020B0604020202020204" pitchFamily="34" charset="0"/>
              </a:rPr>
              <a:t>L1:	</a:t>
            </a:r>
            <a:r>
              <a:rPr lang="en-US" altLang="en-US" sz="1600" dirty="0" err="1">
                <a:cs typeface="Arial" panose="020B0604020202020204" pitchFamily="34" charset="0"/>
              </a:rPr>
              <a:t>cmp</a:t>
            </a:r>
            <a:r>
              <a:rPr lang="en-US" altLang="en-US" sz="1600" dirty="0">
                <a:cs typeface="Arial" panose="020B0604020202020204" pitchFamily="34" charset="0"/>
              </a:rPr>
              <a:t> al,[</a:t>
            </a:r>
            <a:r>
              <a:rPr lang="en-US" altLang="en-US" sz="1600" dirty="0" err="1">
                <a:cs typeface="Arial" panose="020B0604020202020204" pitchFamily="34" charset="0"/>
              </a:rPr>
              <a:t>ebx</a:t>
            </a:r>
            <a:r>
              <a:rPr lang="en-US" altLang="en-US" sz="1600" dirty="0">
                <a:cs typeface="Arial" panose="020B0604020202020204" pitchFamily="34" charset="0"/>
              </a:rPr>
              <a:t>]	; match found?</a:t>
            </a:r>
          </a:p>
          <a:p>
            <a:pPr eaLnBrk="1" hangingPunct="1">
              <a:lnSpc>
                <a:spcPct val="50000"/>
              </a:lnSpc>
              <a:spcBef>
                <a:spcPct val="500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jne</a:t>
            </a:r>
            <a:r>
              <a:rPr lang="en-US" altLang="en-US" sz="1600" dirty="0">
                <a:cs typeface="Arial" panose="020B0604020202020204" pitchFamily="34" charset="0"/>
              </a:rPr>
              <a:t> L2	; no: continue</a:t>
            </a:r>
          </a:p>
          <a:p>
            <a:pPr eaLnBrk="1" hangingPunct="1">
              <a:lnSpc>
                <a:spcPct val="50000"/>
              </a:lnSpc>
              <a:spcBef>
                <a:spcPct val="50000"/>
              </a:spcBef>
              <a:buClrTx/>
              <a:buFontTx/>
              <a:buNone/>
            </a:pPr>
            <a:r>
              <a:rPr lang="en-US" altLang="en-US" sz="1600" dirty="0">
                <a:cs typeface="Arial" panose="020B0604020202020204" pitchFamily="34" charset="0"/>
              </a:rPr>
              <a:t>	</a:t>
            </a:r>
            <a:r>
              <a:rPr lang="en-US" altLang="en-US" sz="1600" dirty="0">
                <a:solidFill>
                  <a:srgbClr val="007FA3"/>
                </a:solidFill>
                <a:cs typeface="Arial" panose="020B0604020202020204" pitchFamily="34" charset="0"/>
              </a:rPr>
              <a:t>call NEAR PTR [</a:t>
            </a:r>
            <a:r>
              <a:rPr lang="en-US" altLang="en-US" sz="1600" dirty="0" err="1">
                <a:solidFill>
                  <a:srgbClr val="007FA3"/>
                </a:solidFill>
                <a:cs typeface="Arial" panose="020B0604020202020204" pitchFamily="34" charset="0"/>
              </a:rPr>
              <a:t>ebx</a:t>
            </a:r>
            <a:r>
              <a:rPr lang="en-US" altLang="en-US" sz="1600" dirty="0">
                <a:solidFill>
                  <a:srgbClr val="007FA3"/>
                </a:solidFill>
                <a:cs typeface="Arial" panose="020B0604020202020204" pitchFamily="34" charset="0"/>
              </a:rPr>
              <a:t> + 1]</a:t>
            </a:r>
            <a:r>
              <a:rPr lang="en-US" altLang="en-US" sz="1600" dirty="0">
                <a:cs typeface="Arial" panose="020B0604020202020204" pitchFamily="34" charset="0"/>
              </a:rPr>
              <a:t>	; yes: call the procedure</a:t>
            </a:r>
          </a:p>
          <a:p>
            <a:pPr eaLnBrk="1" hangingPunct="1">
              <a:lnSpc>
                <a:spcPct val="50000"/>
              </a:lnSpc>
              <a:spcBef>
                <a:spcPct val="50000"/>
              </a:spcBef>
              <a:buClrTx/>
              <a:buFontTx/>
              <a:buNone/>
            </a:pPr>
            <a:r>
              <a:rPr lang="en-US" altLang="en-US" sz="1600" dirty="0">
                <a:cs typeface="Arial" panose="020B0604020202020204" pitchFamily="34" charset="0"/>
              </a:rPr>
              <a:t>	call </a:t>
            </a:r>
            <a:r>
              <a:rPr lang="en-US" altLang="en-US" sz="1600" dirty="0" err="1">
                <a:cs typeface="Arial" panose="020B0604020202020204" pitchFamily="34" charset="0"/>
              </a:rPr>
              <a:t>WriteString</a:t>
            </a:r>
            <a:r>
              <a:rPr lang="en-US" altLang="en-US" sz="1600" dirty="0">
                <a:cs typeface="Arial" panose="020B0604020202020204" pitchFamily="34" charset="0"/>
              </a:rPr>
              <a:t>	; display message</a:t>
            </a:r>
          </a:p>
          <a:p>
            <a:pPr eaLnBrk="1" hangingPunct="1">
              <a:lnSpc>
                <a:spcPct val="50000"/>
              </a:lnSpc>
              <a:spcBef>
                <a:spcPct val="50000"/>
              </a:spcBef>
              <a:buClrTx/>
              <a:buFontTx/>
              <a:buNone/>
            </a:pPr>
            <a:r>
              <a:rPr lang="en-US" altLang="en-US" sz="1600" dirty="0">
                <a:cs typeface="Arial" panose="020B0604020202020204" pitchFamily="34" charset="0"/>
              </a:rPr>
              <a:t>	call </a:t>
            </a:r>
            <a:r>
              <a:rPr lang="en-US" altLang="en-US" sz="1600" dirty="0" err="1">
                <a:cs typeface="Arial" panose="020B0604020202020204" pitchFamily="34" charset="0"/>
              </a:rPr>
              <a:t>Crlf</a:t>
            </a:r>
            <a:endParaRPr lang="en-US" altLang="en-US" sz="1600" dirty="0">
              <a:cs typeface="Arial" panose="020B0604020202020204" pitchFamily="34" charset="0"/>
            </a:endParaRPr>
          </a:p>
          <a:p>
            <a:pPr eaLnBrk="1" hangingPunct="1">
              <a:lnSpc>
                <a:spcPct val="50000"/>
              </a:lnSpc>
              <a:spcBef>
                <a:spcPct val="500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jmp</a:t>
            </a:r>
            <a:r>
              <a:rPr lang="en-US" altLang="en-US" sz="1600" dirty="0">
                <a:cs typeface="Arial" panose="020B0604020202020204" pitchFamily="34" charset="0"/>
              </a:rPr>
              <a:t> L3	; and exit the loop</a:t>
            </a:r>
          </a:p>
          <a:p>
            <a:pPr eaLnBrk="1" hangingPunct="1">
              <a:lnSpc>
                <a:spcPct val="50000"/>
              </a:lnSpc>
              <a:spcBef>
                <a:spcPct val="50000"/>
              </a:spcBef>
              <a:buClrTx/>
              <a:buFontTx/>
              <a:buNone/>
            </a:pPr>
            <a:r>
              <a:rPr lang="en-US" altLang="en-US" sz="1600" dirty="0">
                <a:cs typeface="Arial" panose="020B0604020202020204" pitchFamily="34" charset="0"/>
              </a:rPr>
              <a:t>L2:	add </a:t>
            </a:r>
            <a:r>
              <a:rPr lang="en-US" altLang="en-US" sz="1600" dirty="0" err="1">
                <a:cs typeface="Arial" panose="020B0604020202020204" pitchFamily="34" charset="0"/>
              </a:rPr>
              <a:t>ebx,EntrySize</a:t>
            </a:r>
            <a:r>
              <a:rPr lang="en-US" altLang="en-US" sz="1600" dirty="0">
                <a:cs typeface="Arial" panose="020B0604020202020204" pitchFamily="34" charset="0"/>
              </a:rPr>
              <a:t>	; point to next entry</a:t>
            </a:r>
          </a:p>
          <a:p>
            <a:pPr eaLnBrk="1" hangingPunct="1">
              <a:lnSpc>
                <a:spcPct val="50000"/>
              </a:lnSpc>
              <a:spcBef>
                <a:spcPct val="50000"/>
              </a:spcBef>
              <a:buClrTx/>
              <a:buFontTx/>
              <a:buNone/>
            </a:pPr>
            <a:r>
              <a:rPr lang="en-US" altLang="en-US" sz="1600" dirty="0">
                <a:cs typeface="Arial" panose="020B0604020202020204" pitchFamily="34" charset="0"/>
              </a:rPr>
              <a:t>	loop L1	; repeat until ECX = 0</a:t>
            </a:r>
          </a:p>
          <a:p>
            <a:pPr eaLnBrk="1" hangingPunct="1">
              <a:lnSpc>
                <a:spcPct val="50000"/>
              </a:lnSpc>
              <a:spcBef>
                <a:spcPct val="50000"/>
              </a:spcBef>
              <a:buClrTx/>
              <a:buFontTx/>
              <a:buNone/>
            </a:pPr>
            <a:endParaRPr lang="en-US" altLang="en-US" sz="1600" dirty="0">
              <a:cs typeface="Arial" panose="020B0604020202020204" pitchFamily="34" charset="0"/>
            </a:endParaRPr>
          </a:p>
          <a:p>
            <a:pPr eaLnBrk="1" hangingPunct="1">
              <a:lnSpc>
                <a:spcPct val="50000"/>
              </a:lnSpc>
              <a:spcBef>
                <a:spcPct val="50000"/>
              </a:spcBef>
              <a:buClrTx/>
              <a:buFontTx/>
              <a:buNone/>
            </a:pPr>
            <a:r>
              <a:rPr lang="en-US" altLang="en-US" sz="1600" dirty="0">
                <a:cs typeface="Arial" panose="020B0604020202020204" pitchFamily="34" charset="0"/>
              </a:rPr>
              <a:t>L3:</a:t>
            </a:r>
          </a:p>
        </p:txBody>
      </p:sp>
      <p:sp>
        <p:nvSpPr>
          <p:cNvPr id="5" name="Text Box 4">
            <a:extLst>
              <a:ext uri="{FF2B5EF4-FFF2-40B4-BE49-F238E27FC236}">
                <a16:creationId xmlns:a16="http://schemas.microsoft.com/office/drawing/2014/main" id="{CF72B44E-8804-414E-B2BE-F7F703320193}"/>
              </a:ext>
            </a:extLst>
          </p:cNvPr>
          <p:cNvSpPr txBox="1">
            <a:spLocks noChangeArrowheads="1"/>
          </p:cNvSpPr>
          <p:nvPr/>
        </p:nvSpPr>
        <p:spPr bwMode="auto">
          <a:xfrm>
            <a:off x="457200" y="160020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Step 2: Use a loop to search the table. When a match is found, call the procedure offset stored in the current table entry:</a:t>
            </a:r>
          </a:p>
        </p:txBody>
      </p:sp>
      <p:sp>
        <p:nvSpPr>
          <p:cNvPr id="2" name="Title 1"/>
          <p:cNvSpPr>
            <a:spLocks noGrp="1"/>
          </p:cNvSpPr>
          <p:nvPr>
            <p:ph type="title"/>
          </p:nvPr>
        </p:nvSpPr>
        <p:spPr/>
        <p:txBody>
          <a:bodyPr/>
          <a:lstStyle/>
          <a:p>
            <a:r>
              <a:rPr lang="en-US" dirty="0"/>
              <a:t>Table-Driven Selection</a:t>
            </a:r>
            <a:r>
              <a:rPr lang="en-US" sz="2000" dirty="0"/>
              <a:t> </a:t>
            </a:r>
            <a:r>
              <a:rPr lang="en-US" sz="2000" b="0" dirty="0"/>
              <a:t>(4 of 4)</a:t>
            </a:r>
            <a:endParaRPr lang="en-AU" sz="2000" b="0" dirty="0"/>
          </a:p>
        </p:txBody>
      </p:sp>
    </p:spTree>
    <p:extLst>
      <p:ext uri="{BB962C8B-B14F-4D97-AF65-F5344CB8AC3E}">
        <p14:creationId xmlns:p14="http://schemas.microsoft.com/office/powerpoint/2010/main" val="3184107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Boolean and Comparison Instructions</a:t>
            </a:r>
          </a:p>
          <a:p>
            <a:r>
              <a:rPr lang="en-AU" dirty="0"/>
              <a:t>Conditional Jumps</a:t>
            </a:r>
          </a:p>
          <a:p>
            <a:r>
              <a:rPr lang="en-AU" dirty="0"/>
              <a:t>Conditional Loop Instructions</a:t>
            </a:r>
          </a:p>
          <a:p>
            <a:r>
              <a:rPr lang="en-AU" dirty="0"/>
              <a:t>Conditional Structures</a:t>
            </a:r>
          </a:p>
          <a:p>
            <a:r>
              <a:rPr lang="en-AU" b="1" dirty="0">
                <a:solidFill>
                  <a:srgbClr val="007FA3"/>
                </a:solidFill>
              </a:rPr>
              <a:t>Application: Finite-State Machines</a:t>
            </a:r>
          </a:p>
          <a:p>
            <a:r>
              <a:rPr lang="en-AU" dirty="0"/>
              <a:t>Conditional Control Flow Directives</a:t>
            </a:r>
          </a:p>
        </p:txBody>
      </p:sp>
      <p:sp>
        <p:nvSpPr>
          <p:cNvPr id="2" name="Title 1"/>
          <p:cNvSpPr>
            <a:spLocks noGrp="1"/>
          </p:cNvSpPr>
          <p:nvPr>
            <p:ph type="title"/>
          </p:nvPr>
        </p:nvSpPr>
        <p:spPr/>
        <p:txBody>
          <a:bodyPr/>
          <a:lstStyle/>
          <a:p>
            <a:r>
              <a:rPr lang="en-AU" dirty="0"/>
              <a:t>What's Next</a:t>
            </a:r>
            <a:r>
              <a:rPr lang="en-AU" sz="2000" dirty="0"/>
              <a:t> </a:t>
            </a:r>
            <a:r>
              <a:rPr lang="en-AU" sz="2000" b="0" dirty="0"/>
              <a:t>(4 of 5)</a:t>
            </a:r>
          </a:p>
        </p:txBody>
      </p:sp>
    </p:spTree>
    <p:extLst>
      <p:ext uri="{BB962C8B-B14F-4D97-AF65-F5344CB8AC3E}">
        <p14:creationId xmlns:p14="http://schemas.microsoft.com/office/powerpoint/2010/main" val="11310192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finite-state machine (FSM) is a graph structure that changes state based on some input. Also called a </a:t>
            </a:r>
            <a:r>
              <a:rPr lang="en-US" dirty="0">
                <a:solidFill>
                  <a:srgbClr val="007FA3"/>
                </a:solidFill>
              </a:rPr>
              <a:t>state-transition diagram</a:t>
            </a:r>
            <a:r>
              <a:rPr lang="en-US" dirty="0"/>
              <a:t>.</a:t>
            </a:r>
          </a:p>
          <a:p>
            <a:r>
              <a:rPr lang="en-US" dirty="0"/>
              <a:t>We use a graph to represent an FSM, with squares or circles called </a:t>
            </a:r>
            <a:r>
              <a:rPr lang="en-US" dirty="0">
                <a:solidFill>
                  <a:srgbClr val="007FA3"/>
                </a:solidFill>
              </a:rPr>
              <a:t>nodes</a:t>
            </a:r>
            <a:r>
              <a:rPr lang="en-US" dirty="0"/>
              <a:t>, and lines with arrows between the circles called </a:t>
            </a:r>
            <a:r>
              <a:rPr lang="en-US" dirty="0">
                <a:solidFill>
                  <a:srgbClr val="007FA3"/>
                </a:solidFill>
              </a:rPr>
              <a:t>edges</a:t>
            </a:r>
            <a:r>
              <a:rPr lang="en-US" dirty="0"/>
              <a:t>.</a:t>
            </a:r>
          </a:p>
        </p:txBody>
      </p:sp>
      <p:sp>
        <p:nvSpPr>
          <p:cNvPr id="2" name="Title 1"/>
          <p:cNvSpPr>
            <a:spLocks noGrp="1"/>
          </p:cNvSpPr>
          <p:nvPr>
            <p:ph type="title"/>
          </p:nvPr>
        </p:nvSpPr>
        <p:spPr/>
        <p:txBody>
          <a:bodyPr/>
          <a:lstStyle/>
          <a:p>
            <a:r>
              <a:rPr lang="en-AU" dirty="0"/>
              <a:t>Application: Finite-State Machines</a:t>
            </a:r>
            <a:r>
              <a:rPr lang="en-AU" sz="2000" dirty="0"/>
              <a:t> </a:t>
            </a:r>
            <a:r>
              <a:rPr lang="en-AU" sz="2000" b="0" dirty="0"/>
              <a:t>(1 of 2)</a:t>
            </a:r>
          </a:p>
        </p:txBody>
      </p:sp>
    </p:spTree>
    <p:extLst>
      <p:ext uri="{BB962C8B-B14F-4D97-AF65-F5344CB8AC3E}">
        <p14:creationId xmlns:p14="http://schemas.microsoft.com/office/powerpoint/2010/main" val="1434640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FSM is a specific instance of a more general structure called a </a:t>
            </a:r>
            <a:r>
              <a:rPr lang="en-US" dirty="0">
                <a:solidFill>
                  <a:srgbClr val="007FA3"/>
                </a:solidFill>
              </a:rPr>
              <a:t>directed graph</a:t>
            </a:r>
            <a:r>
              <a:rPr lang="en-US" dirty="0"/>
              <a:t>.</a:t>
            </a:r>
          </a:p>
          <a:p>
            <a:r>
              <a:rPr lang="en-US" dirty="0"/>
              <a:t>Three basic states, represented by nodes:</a:t>
            </a:r>
          </a:p>
          <a:p>
            <a:pPr lvl="1"/>
            <a:r>
              <a:rPr lang="en-US" dirty="0"/>
              <a:t>Start state</a:t>
            </a:r>
          </a:p>
          <a:p>
            <a:pPr lvl="1"/>
            <a:r>
              <a:rPr lang="en-US" dirty="0"/>
              <a:t>Terminal state(s)</a:t>
            </a:r>
          </a:p>
          <a:p>
            <a:pPr lvl="1"/>
            <a:r>
              <a:rPr lang="en-US" dirty="0"/>
              <a:t>Nonterminal state(s)</a:t>
            </a:r>
          </a:p>
        </p:txBody>
      </p:sp>
      <p:sp>
        <p:nvSpPr>
          <p:cNvPr id="2" name="Title 1"/>
          <p:cNvSpPr>
            <a:spLocks noGrp="1"/>
          </p:cNvSpPr>
          <p:nvPr>
            <p:ph type="title"/>
          </p:nvPr>
        </p:nvSpPr>
        <p:spPr/>
        <p:txBody>
          <a:bodyPr/>
          <a:lstStyle/>
          <a:p>
            <a:r>
              <a:rPr lang="en-AU" dirty="0"/>
              <a:t>Application: Finite-State Machines</a:t>
            </a:r>
            <a:r>
              <a:rPr lang="en-AU" sz="2000" dirty="0"/>
              <a:t> </a:t>
            </a:r>
            <a:r>
              <a:rPr lang="en-AU" sz="2000" b="0" dirty="0"/>
              <a:t>(2 of 2)</a:t>
            </a:r>
          </a:p>
        </p:txBody>
      </p:sp>
    </p:spTree>
    <p:extLst>
      <p:ext uri="{BB962C8B-B14F-4D97-AF65-F5344CB8AC3E}">
        <p14:creationId xmlns:p14="http://schemas.microsoft.com/office/powerpoint/2010/main" val="1889589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Accepts any sequence of symbols that puts it into an accepting (final) state</a:t>
            </a:r>
          </a:p>
          <a:p>
            <a:r>
              <a:rPr lang="en-US" dirty="0"/>
              <a:t>Can be used to recognize, or validate a sequence of characters that is governed by language rules (called a regular expression)</a:t>
            </a:r>
          </a:p>
          <a:p>
            <a:r>
              <a:rPr lang="en-US" dirty="0"/>
              <a:t>Advantages:</a:t>
            </a:r>
          </a:p>
          <a:p>
            <a:pPr lvl="1"/>
            <a:r>
              <a:rPr lang="en-US" dirty="0"/>
              <a:t>Provides visual tracking of program's flow of control</a:t>
            </a:r>
          </a:p>
          <a:p>
            <a:pPr lvl="1"/>
            <a:r>
              <a:rPr lang="en-US" dirty="0"/>
              <a:t>Easy to modify</a:t>
            </a:r>
          </a:p>
          <a:p>
            <a:pPr lvl="1"/>
            <a:r>
              <a:rPr lang="en-US" dirty="0"/>
              <a:t>Easily implemented in assembly language</a:t>
            </a:r>
          </a:p>
        </p:txBody>
      </p:sp>
      <p:sp>
        <p:nvSpPr>
          <p:cNvPr id="2" name="Title 1"/>
          <p:cNvSpPr>
            <a:spLocks noGrp="1"/>
          </p:cNvSpPr>
          <p:nvPr>
            <p:ph type="title"/>
          </p:nvPr>
        </p:nvSpPr>
        <p:spPr/>
        <p:txBody>
          <a:bodyPr/>
          <a:lstStyle/>
          <a:p>
            <a:r>
              <a:rPr lang="en-AU" dirty="0"/>
              <a:t>Finite-State Machine</a:t>
            </a:r>
          </a:p>
        </p:txBody>
      </p:sp>
    </p:spTree>
    <p:extLst>
      <p:ext uri="{BB962C8B-B14F-4D97-AF65-F5344CB8AC3E}">
        <p14:creationId xmlns:p14="http://schemas.microsoft.com/office/powerpoint/2010/main" val="2447438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7" descr="The diagram has three nodes A, B, and C. A is the initial node and C is the terminal node and represents four transitions. A to B, A to C, B to C, and C to itself. ">
            <a:extLst>
              <a:ext uri="{FF2B5EF4-FFF2-40B4-BE49-F238E27FC236}">
                <a16:creationId xmlns:a16="http://schemas.microsoft.com/office/drawing/2014/main" id="{4E0B3728-0716-4C1C-9FA1-B66AD1ED85D9}"/>
              </a:ext>
            </a:extLst>
          </p:cNvPr>
          <p:cNvGraphicFramePr>
            <a:graphicFrameLocks noChangeAspect="1"/>
          </p:cNvGraphicFramePr>
          <p:nvPr>
            <p:extLst>
              <p:ext uri="{D42A27DB-BD31-4B8C-83A1-F6EECF244321}">
                <p14:modId xmlns:p14="http://schemas.microsoft.com/office/powerpoint/2010/main" val="1976703199"/>
              </p:ext>
            </p:extLst>
          </p:nvPr>
        </p:nvGraphicFramePr>
        <p:xfrm>
          <a:off x="2819400" y="4648200"/>
          <a:ext cx="2895600" cy="1654629"/>
        </p:xfrm>
        <a:graphic>
          <a:graphicData uri="http://schemas.openxmlformats.org/presentationml/2006/ole">
            <mc:AlternateContent xmlns:mc="http://schemas.openxmlformats.org/markup-compatibility/2006">
              <mc:Choice xmlns:v="urn:schemas-microsoft-com:vml" Requires="v">
                <p:oleObj spid="_x0000_s13352" name="VISIO" r:id="rId3" imgW="2061972" imgH="1146048" progId="Visio.Drawing.6">
                  <p:embed/>
                </p:oleObj>
              </mc:Choice>
              <mc:Fallback>
                <p:oleObj name="VISIO" r:id="rId3" imgW="2061972" imgH="11460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9091"/>
                      <a:stretch>
                        <a:fillRect/>
                      </a:stretch>
                    </p:blipFill>
                    <p:spPr bwMode="auto">
                      <a:xfrm>
                        <a:off x="2819400" y="4648200"/>
                        <a:ext cx="2895600" cy="1654629"/>
                      </a:xfrm>
                      <a:prstGeom prst="rect">
                        <a:avLst/>
                      </a:prstGeom>
                      <a:solidFill>
                        <a:srgbClr val="007FA3"/>
                      </a:solidFill>
                      <a:ln>
                        <a:noFill/>
                      </a:ln>
                      <a:effectLst/>
                      <a:extLst/>
                    </p:spPr>
                  </p:pic>
                </p:oleObj>
              </mc:Fallback>
            </mc:AlternateContent>
          </a:graphicData>
        </a:graphic>
      </p:graphicFrame>
      <p:sp>
        <p:nvSpPr>
          <p:cNvPr id="5" name="Content Placeholder 2"/>
          <p:cNvSpPr txBox="1">
            <a:spLocks/>
          </p:cNvSpPr>
          <p:nvPr/>
        </p:nvSpPr>
        <p:spPr>
          <a:xfrm>
            <a:off x="304800" y="4114800"/>
            <a:ext cx="8229600" cy="533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FSM that recognizes signed integers:</a:t>
            </a:r>
          </a:p>
        </p:txBody>
      </p:sp>
      <p:graphicFrame>
        <p:nvGraphicFramePr>
          <p:cNvPr id="4" name="Object 4" descr="A is the initial node and C is the terminal node and represents three transitions. The transitions are as follows. A to B, B to itself, and B to C.">
            <a:extLst>
              <a:ext uri="{FF2B5EF4-FFF2-40B4-BE49-F238E27FC236}">
                <a16:creationId xmlns:a16="http://schemas.microsoft.com/office/drawing/2014/main" id="{BFB424AD-12FD-4D8A-80F3-601B4DDA2AE6}"/>
              </a:ext>
            </a:extLst>
          </p:cNvPr>
          <p:cNvGraphicFramePr>
            <a:graphicFrameLocks noChangeAspect="1"/>
          </p:cNvGraphicFramePr>
          <p:nvPr>
            <p:extLst>
              <p:ext uri="{D42A27DB-BD31-4B8C-83A1-F6EECF244321}">
                <p14:modId xmlns:p14="http://schemas.microsoft.com/office/powerpoint/2010/main" val="2496689915"/>
              </p:ext>
            </p:extLst>
          </p:nvPr>
        </p:nvGraphicFramePr>
        <p:xfrm>
          <a:off x="2895600" y="2590800"/>
          <a:ext cx="2743200" cy="1471961"/>
        </p:xfrm>
        <a:graphic>
          <a:graphicData uri="http://schemas.openxmlformats.org/presentationml/2006/ole">
            <mc:AlternateContent xmlns:mc="http://schemas.openxmlformats.org/markup-compatibility/2006">
              <mc:Choice xmlns:v="urn:schemas-microsoft-com:vml" Requires="v">
                <p:oleObj spid="_x0000_s13353" name="VISIO" r:id="rId5" imgW="1901952" imgH="947928" progId="Visio.Drawing.6">
                  <p:embed/>
                </p:oleObj>
              </mc:Choice>
              <mc:Fallback>
                <p:oleObj name="VISIO" r:id="rId5" imgW="1901952" imgH="94792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b="-7426"/>
                      <a:stretch>
                        <a:fillRect/>
                      </a:stretch>
                    </p:blipFill>
                    <p:spPr bwMode="auto">
                      <a:xfrm>
                        <a:off x="2895600" y="2590800"/>
                        <a:ext cx="2743200" cy="1471961"/>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990600"/>
          </a:xfrm>
        </p:spPr>
        <p:txBody>
          <a:bodyPr/>
          <a:lstStyle/>
          <a:p>
            <a:r>
              <a:rPr lang="en-US" dirty="0"/>
              <a:t>FSM that recognizes strings beginning with 'x', followed by letters '</a:t>
            </a:r>
            <a:r>
              <a:rPr lang="en-US" dirty="0" err="1"/>
              <a:t>a'..'y</a:t>
            </a:r>
            <a:r>
              <a:rPr lang="en-US" dirty="0"/>
              <a:t>', ending with 'z':</a:t>
            </a:r>
          </a:p>
        </p:txBody>
      </p:sp>
      <p:sp>
        <p:nvSpPr>
          <p:cNvPr id="2" name="Title 1"/>
          <p:cNvSpPr>
            <a:spLocks noGrp="1"/>
          </p:cNvSpPr>
          <p:nvPr>
            <p:ph type="title"/>
          </p:nvPr>
        </p:nvSpPr>
        <p:spPr/>
        <p:txBody>
          <a:bodyPr/>
          <a:lstStyle/>
          <a:p>
            <a:r>
              <a:rPr lang="en-AU" dirty="0"/>
              <a:t>Finite-State Machine Examples</a:t>
            </a:r>
          </a:p>
        </p:txBody>
      </p:sp>
    </p:spTree>
    <p:extLst>
      <p:ext uri="{BB962C8B-B14F-4D97-AF65-F5344CB8AC3E}">
        <p14:creationId xmlns:p14="http://schemas.microsoft.com/office/powerpoint/2010/main" val="1779710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The F S M has the nodes A and B. In case of + or minus values, A leads to B. Similarly, in the case of digits, A leads to B. B returns to itself in the case of digits.">
            <a:extLst>
              <a:ext uri="{FF2B5EF4-FFF2-40B4-BE49-F238E27FC236}">
                <a16:creationId xmlns:a16="http://schemas.microsoft.com/office/drawing/2014/main" id="{E15EC6F4-6503-4A29-B7C1-5BAA6484886C}"/>
              </a:ext>
            </a:extLst>
          </p:cNvPr>
          <p:cNvGraphicFramePr>
            <a:graphicFrameLocks noChangeAspect="1"/>
          </p:cNvGraphicFramePr>
          <p:nvPr>
            <p:extLst>
              <p:ext uri="{D42A27DB-BD31-4B8C-83A1-F6EECF244321}">
                <p14:modId xmlns:p14="http://schemas.microsoft.com/office/powerpoint/2010/main" val="4086385179"/>
              </p:ext>
            </p:extLst>
          </p:nvPr>
        </p:nvGraphicFramePr>
        <p:xfrm>
          <a:off x="2743200" y="3276600"/>
          <a:ext cx="3886200" cy="1185863"/>
        </p:xfrm>
        <a:graphic>
          <a:graphicData uri="http://schemas.openxmlformats.org/presentationml/2006/ole">
            <mc:AlternateContent xmlns:mc="http://schemas.openxmlformats.org/markup-compatibility/2006">
              <mc:Choice xmlns:v="urn:schemas-microsoft-com:vml" Requires="v">
                <p:oleObj spid="_x0000_s14358" name="VISIO" r:id="rId3" imgW="2061972" imgH="627888" progId="Visio.Drawing.6">
                  <p:embed/>
                </p:oleObj>
              </mc:Choice>
              <mc:Fallback>
                <p:oleObj name="VISIO" r:id="rId3" imgW="2061972" imgH="62788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76600"/>
                        <a:ext cx="3886200" cy="1185863"/>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447800"/>
          </a:xfrm>
        </p:spPr>
        <p:txBody>
          <a:bodyPr/>
          <a:lstStyle/>
          <a:p>
            <a:r>
              <a:rPr lang="en-US" dirty="0"/>
              <a:t>Explain why the following FSM does not work as well for signed integers as the one shown on the previous slide:</a:t>
            </a:r>
          </a:p>
        </p:txBody>
      </p:sp>
      <p:sp>
        <p:nvSpPr>
          <p:cNvPr id="2" name="Title 1"/>
          <p:cNvSpPr>
            <a:spLocks noGrp="1"/>
          </p:cNvSpPr>
          <p:nvPr>
            <p:ph type="title"/>
          </p:nvPr>
        </p:nvSpPr>
        <p:spPr/>
        <p:txBody>
          <a:bodyPr/>
          <a:lstStyle/>
          <a:p>
            <a:r>
              <a:rPr lang="en-AU" dirty="0"/>
              <a:t>Your Turn . . .</a:t>
            </a:r>
            <a:r>
              <a:rPr lang="en-AU" sz="2000" dirty="0"/>
              <a:t> </a:t>
            </a:r>
            <a:r>
              <a:rPr lang="en-AU" sz="2000" b="0" dirty="0"/>
              <a:t>(7 of 8)</a:t>
            </a:r>
            <a:endParaRPr lang="en-AU" sz="2000" dirty="0"/>
          </a:p>
        </p:txBody>
      </p:sp>
    </p:spTree>
    <p:extLst>
      <p:ext uri="{BB962C8B-B14F-4D97-AF65-F5344CB8AC3E}">
        <p14:creationId xmlns:p14="http://schemas.microsoft.com/office/powerpoint/2010/main" val="8041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truth table">
            <a:extLst>
              <a:ext uri="{FF2B5EF4-FFF2-40B4-BE49-F238E27FC236}">
                <a16:creationId xmlns:a16="http://schemas.microsoft.com/office/drawing/2014/main" id="{4FADA1BB-3D7E-43C2-A916-4839E09A7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0" y="3962400"/>
            <a:ext cx="1549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6">
            <a:extLst>
              <a:ext uri="{FF2B5EF4-FFF2-40B4-BE49-F238E27FC236}">
                <a16:creationId xmlns:a16="http://schemas.microsoft.com/office/drawing/2014/main" id="{E74C2489-A8DF-419A-8C48-91ED7C03BB04}"/>
              </a:ext>
            </a:extLst>
          </p:cNvPr>
          <p:cNvSpPr txBox="1">
            <a:spLocks noChangeArrowheads="1"/>
          </p:cNvSpPr>
          <p:nvPr/>
        </p:nvSpPr>
        <p:spPr bwMode="auto">
          <a:xfrm>
            <a:off x="6477000" y="3352800"/>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OR</a:t>
            </a:r>
          </a:p>
        </p:txBody>
      </p:sp>
      <p:graphicFrame>
        <p:nvGraphicFramePr>
          <p:cNvPr id="5" name="Object 7" descr="0 0 1 1 1 0 1 1 and 0 0 0 0 1 1 1 1 are OR operands. The unchanged bits are 0 0 1 1. The set bits are 1 1 1 1. ">
            <a:extLst>
              <a:ext uri="{FF2B5EF4-FFF2-40B4-BE49-F238E27FC236}">
                <a16:creationId xmlns:a16="http://schemas.microsoft.com/office/drawing/2014/main" id="{E547B0A4-0285-4E18-955B-A41296B5F870}"/>
              </a:ext>
            </a:extLst>
          </p:cNvPr>
          <p:cNvGraphicFramePr>
            <a:graphicFrameLocks noChangeAspect="1"/>
          </p:cNvGraphicFramePr>
          <p:nvPr>
            <p:extLst>
              <p:ext uri="{D42A27DB-BD31-4B8C-83A1-F6EECF244321}">
                <p14:modId xmlns:p14="http://schemas.microsoft.com/office/powerpoint/2010/main" val="1231206331"/>
              </p:ext>
            </p:extLst>
          </p:nvPr>
        </p:nvGraphicFramePr>
        <p:xfrm>
          <a:off x="1295400" y="4343400"/>
          <a:ext cx="4191000" cy="1333500"/>
        </p:xfrm>
        <a:graphic>
          <a:graphicData uri="http://schemas.openxmlformats.org/presentationml/2006/ole">
            <mc:AlternateContent xmlns:mc="http://schemas.openxmlformats.org/markup-compatibility/2006">
              <mc:Choice xmlns:v="urn:schemas-microsoft-com:vml" Requires="v">
                <p:oleObj spid="_x0000_s10265" name="VISIO" r:id="rId4" imgW="2634996" imgH="731520" progId="Visio.Drawing.6">
                  <p:embed/>
                </p:oleObj>
              </mc:Choice>
              <mc:Fallback>
                <p:oleObj name="VISIO" r:id="rId4" imgW="2634996" imgH="7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587" r="11111"/>
                      <a:stretch>
                        <a:fillRect/>
                      </a:stretch>
                    </p:blipFill>
                    <p:spPr bwMode="auto">
                      <a:xfrm>
                        <a:off x="1295400" y="4343400"/>
                        <a:ext cx="4191000" cy="13335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209800"/>
          </a:xfrm>
        </p:spPr>
        <p:txBody>
          <a:bodyPr/>
          <a:lstStyle/>
          <a:p>
            <a:r>
              <a:rPr lang="en-US" dirty="0"/>
              <a:t>Performs a Boolean OR operation between each pair of matching bits in two operands</a:t>
            </a:r>
          </a:p>
          <a:p>
            <a:r>
              <a:rPr lang="en-US" dirty="0"/>
              <a:t>Syntax:</a:t>
            </a:r>
          </a:p>
          <a:p>
            <a:pPr marL="0" indent="0">
              <a:buNone/>
            </a:pPr>
            <a:r>
              <a:rPr lang="en-US" dirty="0"/>
              <a:t>	OR</a:t>
            </a:r>
            <a:r>
              <a:rPr lang="en-US" i="1" dirty="0"/>
              <a:t> </a:t>
            </a:r>
            <a:r>
              <a:rPr lang="en-US" dirty="0"/>
              <a:t>destination, source</a:t>
            </a:r>
          </a:p>
        </p:txBody>
      </p:sp>
      <p:sp>
        <p:nvSpPr>
          <p:cNvPr id="2" name="Title 1"/>
          <p:cNvSpPr>
            <a:spLocks noGrp="1"/>
          </p:cNvSpPr>
          <p:nvPr>
            <p:ph type="title"/>
          </p:nvPr>
        </p:nvSpPr>
        <p:spPr/>
        <p:txBody>
          <a:bodyPr/>
          <a:lstStyle/>
          <a:p>
            <a:r>
              <a:rPr lang="en-AU" dirty="0"/>
              <a:t>OR Instruction</a:t>
            </a:r>
          </a:p>
        </p:txBody>
      </p:sp>
    </p:spTree>
    <p:extLst>
      <p:ext uri="{BB962C8B-B14F-4D97-AF65-F5344CB8AC3E}">
        <p14:creationId xmlns:p14="http://schemas.microsoft.com/office/powerpoint/2010/main" val="28813212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A0BF0E25-FEAF-4354-BDC5-9582098DFB59}"/>
              </a:ext>
            </a:extLst>
          </p:cNvPr>
          <p:cNvSpPr txBox="1">
            <a:spLocks noChangeArrowheads="1"/>
          </p:cNvSpPr>
          <p:nvPr/>
        </p:nvSpPr>
        <p:spPr bwMode="auto">
          <a:xfrm>
            <a:off x="533400" y="5715000"/>
            <a:ext cx="4419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View the </a:t>
            </a:r>
            <a:r>
              <a:rPr lang="en-US" altLang="en-US" sz="2100" u="sng" dirty="0">
                <a:solidFill>
                  <a:srgbClr val="007FA3"/>
                </a:solidFill>
              </a:rPr>
              <a:t>Finite.asm source code.</a:t>
            </a:r>
          </a:p>
        </p:txBody>
      </p:sp>
      <p:sp>
        <p:nvSpPr>
          <p:cNvPr id="4" name="Text Box 3">
            <a:extLst>
              <a:ext uri="{FF2B5EF4-FFF2-40B4-BE49-F238E27FC236}">
                <a16:creationId xmlns:a16="http://schemas.microsoft.com/office/drawing/2014/main" id="{5D3896D1-77BB-49BC-B269-8AA21D8AEFFB}"/>
              </a:ext>
            </a:extLst>
          </p:cNvPr>
          <p:cNvSpPr txBox="1">
            <a:spLocks noChangeArrowheads="1"/>
          </p:cNvSpPr>
          <p:nvPr/>
        </p:nvSpPr>
        <p:spPr bwMode="auto">
          <a:xfrm>
            <a:off x="609600" y="2514600"/>
            <a:ext cx="7391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StateA</a:t>
            </a:r>
            <a:r>
              <a:rPr lang="en-US" altLang="en-US" sz="1800" dirty="0">
                <a:cs typeface="Arial" panose="020B0604020202020204" pitchFamily="34" charset="0"/>
              </a:rPr>
              <a:t>:</a:t>
            </a:r>
          </a:p>
          <a:p>
            <a:pPr eaLnBrk="1" hangingPunct="1">
              <a:lnSpc>
                <a:spcPct val="50000"/>
              </a:lnSpc>
              <a:spcBef>
                <a:spcPct val="50000"/>
              </a:spcBef>
              <a:buClrTx/>
              <a:buFontTx/>
              <a:buNone/>
            </a:pPr>
            <a:r>
              <a:rPr lang="en-US" altLang="en-US" sz="1800" dirty="0">
                <a:cs typeface="Arial" panose="020B0604020202020204" pitchFamily="34" charset="0"/>
              </a:rPr>
              <a:t>	call </a:t>
            </a:r>
            <a:r>
              <a:rPr lang="en-US" altLang="en-US" sz="1800" dirty="0" err="1">
                <a:cs typeface="Arial" panose="020B0604020202020204" pitchFamily="34" charset="0"/>
              </a:rPr>
              <a:t>Getnext</a:t>
            </a:r>
            <a:r>
              <a:rPr lang="en-US" altLang="en-US" sz="1800" dirty="0">
                <a:cs typeface="Arial" panose="020B0604020202020204" pitchFamily="34" charset="0"/>
              </a:rPr>
              <a:t>	; read next char into AL</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al,'+'	; leading + sign?</a:t>
            </a:r>
          </a:p>
          <a:p>
            <a:pPr eaLnBrk="1" hangingPunct="1">
              <a:lnSpc>
                <a:spcPct val="50000"/>
              </a:lnSpc>
              <a:spcBef>
                <a:spcPct val="50000"/>
              </a:spcBef>
              <a:buClrTx/>
              <a:buFontTx/>
              <a:buNone/>
            </a:pPr>
            <a:r>
              <a:rPr lang="en-US" altLang="en-US" sz="1800" dirty="0">
                <a:cs typeface="Arial" panose="020B0604020202020204" pitchFamily="34" charset="0"/>
              </a:rPr>
              <a:t>	je </a:t>
            </a:r>
            <a:r>
              <a:rPr lang="en-US" altLang="en-US" sz="1800" dirty="0" err="1">
                <a:cs typeface="Arial" panose="020B0604020202020204" pitchFamily="34" charset="0"/>
              </a:rPr>
              <a:t>StateB</a:t>
            </a:r>
            <a:r>
              <a:rPr lang="en-US" altLang="en-US" sz="1800" dirty="0">
                <a:cs typeface="Arial" panose="020B0604020202020204" pitchFamily="34" charset="0"/>
              </a:rPr>
              <a:t>	; go to State B</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al,'-'	; leading - sign?</a:t>
            </a:r>
          </a:p>
          <a:p>
            <a:pPr eaLnBrk="1" hangingPunct="1">
              <a:lnSpc>
                <a:spcPct val="50000"/>
              </a:lnSpc>
              <a:spcBef>
                <a:spcPct val="50000"/>
              </a:spcBef>
              <a:buClrTx/>
              <a:buFontTx/>
              <a:buNone/>
            </a:pPr>
            <a:r>
              <a:rPr lang="en-US" altLang="en-US" sz="1800" dirty="0">
                <a:cs typeface="Arial" panose="020B0604020202020204" pitchFamily="34" charset="0"/>
              </a:rPr>
              <a:t>	je </a:t>
            </a:r>
            <a:r>
              <a:rPr lang="en-US" altLang="en-US" sz="1800" dirty="0" err="1">
                <a:cs typeface="Arial" panose="020B0604020202020204" pitchFamily="34" charset="0"/>
              </a:rPr>
              <a:t>StateB</a:t>
            </a:r>
            <a:r>
              <a:rPr lang="en-US" altLang="en-US" sz="1800" dirty="0">
                <a:cs typeface="Arial" panose="020B0604020202020204" pitchFamily="34" charset="0"/>
              </a:rPr>
              <a:t>	; go to State B</a:t>
            </a:r>
          </a:p>
          <a:p>
            <a:pPr eaLnBrk="1" hangingPunct="1">
              <a:lnSpc>
                <a:spcPct val="50000"/>
              </a:lnSpc>
              <a:spcBef>
                <a:spcPct val="50000"/>
              </a:spcBef>
              <a:buClrTx/>
              <a:buFontTx/>
              <a:buNone/>
            </a:pPr>
            <a:r>
              <a:rPr lang="en-US" altLang="en-US" sz="1800" dirty="0">
                <a:cs typeface="Arial" panose="020B0604020202020204" pitchFamily="34" charset="0"/>
              </a:rPr>
              <a:t>	call </a:t>
            </a:r>
            <a:r>
              <a:rPr lang="en-US" altLang="en-US" sz="1800" dirty="0" err="1">
                <a:cs typeface="Arial" panose="020B0604020202020204" pitchFamily="34" charset="0"/>
              </a:rPr>
              <a:t>IsDigit</a:t>
            </a:r>
            <a:r>
              <a:rPr lang="en-US" altLang="en-US" sz="1800" dirty="0">
                <a:cs typeface="Arial" panose="020B0604020202020204" pitchFamily="34" charset="0"/>
              </a:rPr>
              <a:t>	; ZF = 1 if AL = digit</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jz</a:t>
            </a:r>
            <a:r>
              <a:rPr lang="en-US" altLang="en-US" sz="1800" dirty="0">
                <a:cs typeface="Arial" panose="020B0604020202020204" pitchFamily="34" charset="0"/>
              </a:rPr>
              <a:t> </a:t>
            </a:r>
            <a:r>
              <a:rPr lang="en-US" altLang="en-US" sz="1800" dirty="0" err="1">
                <a:cs typeface="Arial" panose="020B0604020202020204" pitchFamily="34" charset="0"/>
              </a:rPr>
              <a:t>StateC</a:t>
            </a:r>
            <a:r>
              <a:rPr lang="en-US" altLang="en-US" sz="1800" dirty="0">
                <a:cs typeface="Arial" panose="020B0604020202020204" pitchFamily="34" charset="0"/>
              </a:rPr>
              <a:t>	; go to State C</a:t>
            </a:r>
          </a:p>
          <a:p>
            <a:pPr eaLnBrk="1" hangingPunct="1">
              <a:lnSpc>
                <a:spcPct val="50000"/>
              </a:lnSpc>
              <a:spcBef>
                <a:spcPct val="50000"/>
              </a:spcBef>
              <a:buClrTx/>
              <a:buFontTx/>
              <a:buNone/>
            </a:pPr>
            <a:r>
              <a:rPr lang="en-US" altLang="en-US" sz="1800" dirty="0">
                <a:cs typeface="Arial" panose="020B0604020202020204" pitchFamily="34" charset="0"/>
              </a:rPr>
              <a:t>	call </a:t>
            </a:r>
            <a:r>
              <a:rPr lang="en-US" altLang="en-US" sz="1800" dirty="0" err="1">
                <a:cs typeface="Arial" panose="020B0604020202020204" pitchFamily="34" charset="0"/>
              </a:rPr>
              <a:t>DisplayErrorMsg</a:t>
            </a:r>
            <a:r>
              <a:rPr lang="en-US" altLang="en-US" sz="1800" dirty="0">
                <a:cs typeface="Arial" panose="020B0604020202020204" pitchFamily="34" charset="0"/>
              </a:rPr>
              <a:t>	; invalid input found</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jmp</a:t>
            </a:r>
            <a:r>
              <a:rPr lang="en-US" altLang="en-US" sz="1800" dirty="0">
                <a:cs typeface="Arial" panose="020B0604020202020204" pitchFamily="34" charset="0"/>
              </a:rPr>
              <a:t> Quit</a:t>
            </a:r>
          </a:p>
        </p:txBody>
      </p:sp>
      <p:sp>
        <p:nvSpPr>
          <p:cNvPr id="5" name="Text Box 4">
            <a:extLst>
              <a:ext uri="{FF2B5EF4-FFF2-40B4-BE49-F238E27FC236}">
                <a16:creationId xmlns:a16="http://schemas.microsoft.com/office/drawing/2014/main" id="{E98061BC-B7BE-46F3-85E0-EBF35E3367D7}"/>
              </a:ext>
            </a:extLst>
          </p:cNvPr>
          <p:cNvSpPr txBox="1">
            <a:spLocks noChangeArrowheads="1"/>
          </p:cNvSpPr>
          <p:nvPr/>
        </p:nvSpPr>
        <p:spPr bwMode="auto">
          <a:xfrm>
            <a:off x="457200" y="1600200"/>
            <a:ext cx="7696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The following is code from State A in the Integer FSM:</a:t>
            </a:r>
          </a:p>
        </p:txBody>
      </p:sp>
      <p:sp>
        <p:nvSpPr>
          <p:cNvPr id="2" name="Title 1"/>
          <p:cNvSpPr>
            <a:spLocks noGrp="1"/>
          </p:cNvSpPr>
          <p:nvPr>
            <p:ph type="title"/>
          </p:nvPr>
        </p:nvSpPr>
        <p:spPr/>
        <p:txBody>
          <a:bodyPr/>
          <a:lstStyle/>
          <a:p>
            <a:r>
              <a:rPr lang="en-AU" dirty="0"/>
              <a:t>Implementing an FSM</a:t>
            </a:r>
          </a:p>
        </p:txBody>
      </p:sp>
    </p:spTree>
    <p:extLst>
      <p:ext uri="{BB962C8B-B14F-4D97-AF65-F5344CB8AC3E}">
        <p14:creationId xmlns:p14="http://schemas.microsoft.com/office/powerpoint/2010/main" val="36311982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DE5B713-C658-4BD0-91A9-4F7BFF2623B3}"/>
              </a:ext>
            </a:extLst>
          </p:cNvPr>
          <p:cNvSpPr txBox="1">
            <a:spLocks noChangeArrowheads="1"/>
          </p:cNvSpPr>
          <p:nvPr/>
        </p:nvSpPr>
        <p:spPr bwMode="auto">
          <a:xfrm>
            <a:off x="1143000" y="2895600"/>
            <a:ext cx="6629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IsDigit</a:t>
            </a:r>
            <a:r>
              <a:rPr lang="en-US" altLang="en-US" sz="1800" dirty="0">
                <a:cs typeface="Arial" panose="020B0604020202020204" pitchFamily="34" charset="0"/>
              </a:rPr>
              <a:t> PROC</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al,'0'	; ZF = 0</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jb</a:t>
            </a:r>
            <a:r>
              <a:rPr lang="en-US" altLang="en-US" sz="1800" dirty="0">
                <a:cs typeface="Arial" panose="020B0604020202020204" pitchFamily="34" charset="0"/>
              </a:rPr>
              <a:t>    ID1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al,'9'	; ZF = 0</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ja</a:t>
            </a:r>
            <a:r>
              <a:rPr lang="en-US" altLang="en-US" sz="1800" dirty="0">
                <a:cs typeface="Arial" panose="020B0604020202020204" pitchFamily="34" charset="0"/>
              </a:rPr>
              <a:t>    ID1</a:t>
            </a:r>
          </a:p>
          <a:p>
            <a:pPr eaLnBrk="1" hangingPunct="1">
              <a:lnSpc>
                <a:spcPct val="50000"/>
              </a:lnSpc>
              <a:spcBef>
                <a:spcPct val="50000"/>
              </a:spcBef>
              <a:buClrTx/>
              <a:buFontTx/>
              <a:buNone/>
            </a:pPr>
            <a:r>
              <a:rPr lang="en-US" altLang="en-US" sz="1800" dirty="0">
                <a:cs typeface="Arial" panose="020B0604020202020204" pitchFamily="34" charset="0"/>
              </a:rPr>
              <a:t>	 test  ax,0     	; ZF = 1</a:t>
            </a:r>
          </a:p>
          <a:p>
            <a:pPr eaLnBrk="1" hangingPunct="1">
              <a:lnSpc>
                <a:spcPct val="50000"/>
              </a:lnSpc>
              <a:spcBef>
                <a:spcPct val="50000"/>
              </a:spcBef>
              <a:buClrTx/>
              <a:buFontTx/>
              <a:buNone/>
            </a:pPr>
            <a:r>
              <a:rPr lang="en-US" altLang="en-US" sz="1800" dirty="0">
                <a:cs typeface="Arial" panose="020B0604020202020204" pitchFamily="34" charset="0"/>
              </a:rPr>
              <a:t>ID1: ret</a:t>
            </a:r>
          </a:p>
          <a:p>
            <a:pPr eaLnBrk="1" hangingPunct="1">
              <a:lnSpc>
                <a:spcPct val="50000"/>
              </a:lnSpc>
              <a:spcBef>
                <a:spcPct val="50000"/>
              </a:spcBef>
              <a:buClrTx/>
              <a:buFontTx/>
              <a:buNone/>
            </a:pPr>
            <a:r>
              <a:rPr lang="en-US" altLang="en-US" sz="1800" dirty="0" err="1">
                <a:cs typeface="Arial" panose="020B0604020202020204" pitchFamily="34" charset="0"/>
              </a:rPr>
              <a:t>IsDigit</a:t>
            </a:r>
            <a:r>
              <a:rPr lang="en-US" altLang="en-US" sz="1800" dirty="0">
                <a:cs typeface="Arial" panose="020B0604020202020204" pitchFamily="34" charset="0"/>
              </a:rPr>
              <a:t> ENDP</a:t>
            </a:r>
          </a:p>
        </p:txBody>
      </p:sp>
      <p:sp>
        <p:nvSpPr>
          <p:cNvPr id="5" name="Text Box 4">
            <a:extLst>
              <a:ext uri="{FF2B5EF4-FFF2-40B4-BE49-F238E27FC236}">
                <a16:creationId xmlns:a16="http://schemas.microsoft.com/office/drawing/2014/main" id="{690D0723-E534-4250-BEFB-51A778F62D6F}"/>
              </a:ext>
            </a:extLst>
          </p:cNvPr>
          <p:cNvSpPr txBox="1">
            <a:spLocks noChangeArrowheads="1"/>
          </p:cNvSpPr>
          <p:nvPr/>
        </p:nvSpPr>
        <p:spPr bwMode="auto">
          <a:xfrm>
            <a:off x="457200" y="1600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Receives a character in AL. Sets the Zero flag if the character is a decimal digit.</a:t>
            </a:r>
          </a:p>
        </p:txBody>
      </p:sp>
      <p:sp>
        <p:nvSpPr>
          <p:cNvPr id="2" name="Title 1"/>
          <p:cNvSpPr>
            <a:spLocks noGrp="1"/>
          </p:cNvSpPr>
          <p:nvPr>
            <p:ph type="title"/>
          </p:nvPr>
        </p:nvSpPr>
        <p:spPr/>
        <p:txBody>
          <a:bodyPr/>
          <a:lstStyle/>
          <a:p>
            <a:r>
              <a:rPr lang="en-AU" dirty="0" err="1"/>
              <a:t>IsDigit</a:t>
            </a:r>
            <a:r>
              <a:rPr lang="en-AU" dirty="0"/>
              <a:t> Procedure</a:t>
            </a:r>
          </a:p>
        </p:txBody>
      </p:sp>
    </p:spTree>
    <p:extLst>
      <p:ext uri="{BB962C8B-B14F-4D97-AF65-F5344CB8AC3E}">
        <p14:creationId xmlns:p14="http://schemas.microsoft.com/office/powerpoint/2010/main" val="4029245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descr="The flowchart depicts the following flow. Begin. A process reads as follows. Line 1. e a x = sum. Line 2. e d x = sample. Line 3. e s i = index. Line 4. e c x = Array size. This connects to the Level 1 connector followed by a decision. Decision e s i is less than e c x question mark. If True, process level 2 decision. If False, process Level 5 statement, sum = e a x. Level 2 decision. Decision array left bracket e s i right bracket is greater than e d x question mark. If true, process level 3 statement. If False, connect to level 4. Level 3 statement. Statement, e a x + = array left bracket e s i right bracket. Connects to level 4. The level 1 and level 4 connectors are linked through a statement, i n c, e s i. The flow ends from the level 5 statement.">
            <a:extLst>
              <a:ext uri="{FF2B5EF4-FFF2-40B4-BE49-F238E27FC236}">
                <a16:creationId xmlns:a16="http://schemas.microsoft.com/office/drawing/2014/main" id="{ED557643-BD59-460C-8ED1-D4CD20B376F5}"/>
              </a:ext>
            </a:extLst>
          </p:cNvPr>
          <p:cNvGraphicFramePr>
            <a:graphicFrameLocks noChangeAspect="1"/>
          </p:cNvGraphicFramePr>
          <p:nvPr>
            <p:extLst>
              <p:ext uri="{D42A27DB-BD31-4B8C-83A1-F6EECF244321}">
                <p14:modId xmlns:p14="http://schemas.microsoft.com/office/powerpoint/2010/main" val="1004797911"/>
              </p:ext>
            </p:extLst>
          </p:nvPr>
        </p:nvGraphicFramePr>
        <p:xfrm>
          <a:off x="5486400" y="1600200"/>
          <a:ext cx="2514600" cy="4636676"/>
        </p:xfrm>
        <a:graphic>
          <a:graphicData uri="http://schemas.openxmlformats.org/presentationml/2006/ole">
            <mc:AlternateContent xmlns:mc="http://schemas.openxmlformats.org/markup-compatibility/2006">
              <mc:Choice xmlns:v="urn:schemas-microsoft-com:vml" Requires="v">
                <p:oleObj spid="_x0000_s15381" name="VISIO" r:id="rId3" imgW="1921764" imgH="4076700" progId="Visio.Drawing.6">
                  <p:embed/>
                </p:oleObj>
              </mc:Choice>
              <mc:Fallback>
                <p:oleObj name="VISIO" r:id="rId3" imgW="1921764" imgH="40767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8281" t="-2597" r="-4887" b="-2597"/>
                      <a:stretch>
                        <a:fillRect/>
                      </a:stretch>
                    </p:blipFill>
                    <p:spPr bwMode="auto">
                      <a:xfrm>
                        <a:off x="5486400" y="1600200"/>
                        <a:ext cx="2514600" cy="4636676"/>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0"/>
            <a:ext cx="3886200" cy="2362199"/>
          </a:xfrm>
        </p:spPr>
        <p:txBody>
          <a:bodyPr/>
          <a:lstStyle/>
          <a:p>
            <a:pPr marL="0" indent="0">
              <a:buNone/>
            </a:pPr>
            <a:r>
              <a:rPr lang="en-US" dirty="0"/>
              <a:t>State A accepts a plus or minus sign, or a decimal digit.</a:t>
            </a:r>
          </a:p>
        </p:txBody>
      </p:sp>
      <p:sp>
        <p:nvSpPr>
          <p:cNvPr id="2" name="Title 1"/>
          <p:cNvSpPr>
            <a:spLocks noGrp="1"/>
          </p:cNvSpPr>
          <p:nvPr>
            <p:ph type="title"/>
          </p:nvPr>
        </p:nvSpPr>
        <p:spPr/>
        <p:txBody>
          <a:bodyPr/>
          <a:lstStyle/>
          <a:p>
            <a:r>
              <a:rPr lang="en-AU" dirty="0"/>
              <a:t>Flowchart of State A</a:t>
            </a:r>
          </a:p>
        </p:txBody>
      </p:sp>
    </p:spTree>
    <p:extLst>
      <p:ext uri="{BB962C8B-B14F-4D97-AF65-F5344CB8AC3E}">
        <p14:creationId xmlns:p14="http://schemas.microsoft.com/office/powerpoint/2010/main" val="397831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Draw a FSM diagram for hexadecimal integer constant that conforms to MASM syntax.</a:t>
            </a:r>
          </a:p>
          <a:p>
            <a:r>
              <a:rPr lang="en-US" dirty="0"/>
              <a:t>Draw a flowchart for one of the states in your FSM.</a:t>
            </a:r>
          </a:p>
          <a:p>
            <a:r>
              <a:rPr lang="en-US" dirty="0"/>
              <a:t>Implement your FSM in assembly language. Let the user input a hexadecimal constant from the keyboard.</a:t>
            </a:r>
          </a:p>
        </p:txBody>
      </p:sp>
      <p:sp>
        <p:nvSpPr>
          <p:cNvPr id="2" name="Title 1"/>
          <p:cNvSpPr>
            <a:spLocks noGrp="1"/>
          </p:cNvSpPr>
          <p:nvPr>
            <p:ph type="title"/>
          </p:nvPr>
        </p:nvSpPr>
        <p:spPr/>
        <p:txBody>
          <a:bodyPr/>
          <a:lstStyle/>
          <a:p>
            <a:r>
              <a:rPr lang="en-AU" dirty="0"/>
              <a:t>Your Turn . . .</a:t>
            </a:r>
            <a:r>
              <a:rPr lang="en-AU" sz="2000" dirty="0"/>
              <a:t> </a:t>
            </a:r>
            <a:r>
              <a:rPr lang="en-AU" sz="2000" b="0" dirty="0"/>
              <a:t>(8 of 8)</a:t>
            </a:r>
            <a:endParaRPr lang="en-AU" sz="2000" dirty="0"/>
          </a:p>
        </p:txBody>
      </p:sp>
    </p:spTree>
    <p:extLst>
      <p:ext uri="{BB962C8B-B14F-4D97-AF65-F5344CB8AC3E}">
        <p14:creationId xmlns:p14="http://schemas.microsoft.com/office/powerpoint/2010/main" val="4195666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Boolean and Comparison Instructions</a:t>
            </a:r>
          </a:p>
          <a:p>
            <a:r>
              <a:rPr lang="en-AU" dirty="0"/>
              <a:t>Conditional Jumps</a:t>
            </a:r>
          </a:p>
          <a:p>
            <a:r>
              <a:rPr lang="en-AU" dirty="0"/>
              <a:t>Conditional Loop Instructions</a:t>
            </a:r>
          </a:p>
          <a:p>
            <a:r>
              <a:rPr lang="en-AU" dirty="0"/>
              <a:t>Conditional Structures</a:t>
            </a:r>
          </a:p>
          <a:p>
            <a:r>
              <a:rPr lang="en-AU" dirty="0"/>
              <a:t>Application: Finite-State Machines</a:t>
            </a:r>
          </a:p>
          <a:p>
            <a:r>
              <a:rPr lang="en-AU" b="1" dirty="0">
                <a:solidFill>
                  <a:srgbClr val="007FA3"/>
                </a:solidFill>
              </a:rPr>
              <a:t>Conditional Control Flow Directives</a:t>
            </a:r>
          </a:p>
        </p:txBody>
      </p:sp>
      <p:sp>
        <p:nvSpPr>
          <p:cNvPr id="2" name="Title 1"/>
          <p:cNvSpPr>
            <a:spLocks noGrp="1"/>
          </p:cNvSpPr>
          <p:nvPr>
            <p:ph type="title"/>
          </p:nvPr>
        </p:nvSpPr>
        <p:spPr/>
        <p:txBody>
          <a:bodyPr/>
          <a:lstStyle/>
          <a:p>
            <a:r>
              <a:rPr lang="en-AU" dirty="0"/>
              <a:t>What's Next</a:t>
            </a:r>
            <a:r>
              <a:rPr lang="en-AU" sz="2000" dirty="0"/>
              <a:t> </a:t>
            </a:r>
            <a:r>
              <a:rPr lang="en-AU" sz="2000" b="0" dirty="0"/>
              <a:t>(5 of 5)</a:t>
            </a:r>
          </a:p>
        </p:txBody>
      </p:sp>
    </p:spTree>
    <p:extLst>
      <p:ext uri="{BB962C8B-B14F-4D97-AF65-F5344CB8AC3E}">
        <p14:creationId xmlns:p14="http://schemas.microsoft.com/office/powerpoint/2010/main" val="1360680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Runtime Expressions</a:t>
            </a:r>
          </a:p>
          <a:p>
            <a:r>
              <a:rPr lang="en-US" dirty="0"/>
              <a:t>Relational and Logical Operators</a:t>
            </a:r>
          </a:p>
          <a:p>
            <a:r>
              <a:rPr lang="en-US" dirty="0"/>
              <a:t>MASM-Generated Code</a:t>
            </a:r>
          </a:p>
          <a:p>
            <a:r>
              <a:rPr lang="en-US" dirty="0"/>
              <a:t>.REPEAT Directive</a:t>
            </a:r>
          </a:p>
          <a:p>
            <a:r>
              <a:rPr lang="en-US" dirty="0"/>
              <a:t>.WHILE Directive</a:t>
            </a:r>
          </a:p>
        </p:txBody>
      </p:sp>
      <p:sp>
        <p:nvSpPr>
          <p:cNvPr id="2" name="Title 1"/>
          <p:cNvSpPr>
            <a:spLocks noGrp="1"/>
          </p:cNvSpPr>
          <p:nvPr>
            <p:ph type="title"/>
          </p:nvPr>
        </p:nvSpPr>
        <p:spPr/>
        <p:txBody>
          <a:bodyPr/>
          <a:lstStyle/>
          <a:p>
            <a:r>
              <a:rPr lang="en-AU" dirty="0"/>
              <a:t>Creating IF Statements</a:t>
            </a:r>
          </a:p>
        </p:txBody>
      </p:sp>
    </p:spTree>
    <p:extLst>
      <p:ext uri="{BB962C8B-B14F-4D97-AF65-F5344CB8AC3E}">
        <p14:creationId xmlns:p14="http://schemas.microsoft.com/office/powerpoint/2010/main" val="29468047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5257800"/>
            <a:ext cx="8229600" cy="838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sz="2500" dirty="0"/>
              <a:t>MASM generates "hidden" code for you, consisting of code labels, CMP and conditional jump instructions.</a:t>
            </a:r>
          </a:p>
        </p:txBody>
      </p:sp>
      <p:sp>
        <p:nvSpPr>
          <p:cNvPr id="5" name="Text Box 6">
            <a:extLst>
              <a:ext uri="{FF2B5EF4-FFF2-40B4-BE49-F238E27FC236}">
                <a16:creationId xmlns:a16="http://schemas.microsoft.com/office/drawing/2014/main" id="{A5878050-D2AB-46A1-9742-FA5020A15B7A}"/>
              </a:ext>
            </a:extLst>
          </p:cNvPr>
          <p:cNvSpPr txBox="1">
            <a:spLocks noChangeArrowheads="1"/>
          </p:cNvSpPr>
          <p:nvPr/>
        </p:nvSpPr>
        <p:spPr bwMode="auto">
          <a:xfrm>
            <a:off x="3886200" y="3352800"/>
            <a:ext cx="4038600" cy="1524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.IF </a:t>
            </a:r>
            <a:r>
              <a:rPr lang="en-US" altLang="en-US" sz="1800" dirty="0" err="1">
                <a:cs typeface="Arial" panose="020B0604020202020204" pitchFamily="34" charset="0"/>
              </a:rPr>
              <a:t>eax</a:t>
            </a:r>
            <a:r>
              <a:rPr lang="en-US" altLang="en-US" sz="1800" dirty="0">
                <a:cs typeface="Arial" panose="020B0604020202020204" pitchFamily="34" charset="0"/>
              </a:rPr>
              <a:t> &gt; </a:t>
            </a:r>
            <a:r>
              <a:rPr lang="en-US" altLang="en-US" sz="1800" dirty="0" err="1">
                <a:cs typeface="Arial" panose="020B0604020202020204" pitchFamily="34" charset="0"/>
              </a:rPr>
              <a:t>ebx</a:t>
            </a:r>
            <a:r>
              <a:rPr lang="en-US" altLang="en-US" sz="1800" dirty="0">
                <a:cs typeface="Arial" panose="020B0604020202020204" pitchFamily="34" charset="0"/>
              </a:rPr>
              <a:t> &amp;&amp; </a:t>
            </a:r>
            <a:r>
              <a:rPr lang="en-US" altLang="en-US" sz="1800" dirty="0" err="1">
                <a:cs typeface="Arial" panose="020B0604020202020204" pitchFamily="34" charset="0"/>
              </a:rPr>
              <a:t>eax</a:t>
            </a:r>
            <a:r>
              <a:rPr lang="en-US" altLang="en-US" sz="1800" dirty="0">
                <a:cs typeface="Arial" panose="020B0604020202020204" pitchFamily="34" charset="0"/>
              </a:rPr>
              <a:t> &gt; </a:t>
            </a:r>
            <a:r>
              <a:rPr lang="en-US" altLang="en-US" sz="1800" dirty="0" err="1">
                <a:cs typeface="Arial" panose="020B0604020202020204" pitchFamily="34" charset="0"/>
              </a:rPr>
              <a:t>ecx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edx,1</a:t>
            </a:r>
          </a:p>
          <a:p>
            <a:pPr eaLnBrk="1" hangingPunct="1">
              <a:lnSpc>
                <a:spcPct val="50000"/>
              </a:lnSpc>
              <a:spcBef>
                <a:spcPct val="50000"/>
              </a:spcBef>
              <a:buClrTx/>
              <a:buFontTx/>
              <a:buNone/>
            </a:pPr>
            <a:r>
              <a:rPr lang="en-US" altLang="en-US" sz="1800" dirty="0">
                <a:cs typeface="Arial" panose="020B0604020202020204" pitchFamily="34" charset="0"/>
              </a:rPr>
              <a:t>.ELSE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edx,2</a:t>
            </a:r>
          </a:p>
          <a:p>
            <a:pPr eaLnBrk="1" hangingPunct="1">
              <a:lnSpc>
                <a:spcPct val="50000"/>
              </a:lnSpc>
              <a:spcBef>
                <a:spcPct val="50000"/>
              </a:spcBef>
              <a:buClrTx/>
              <a:buFontTx/>
              <a:buNone/>
            </a:pPr>
            <a:r>
              <a:rPr lang="en-US" altLang="en-US" sz="1800" dirty="0">
                <a:cs typeface="Arial" panose="020B0604020202020204" pitchFamily="34" charset="0"/>
              </a:rPr>
              <a:t>.ENDIF</a:t>
            </a:r>
          </a:p>
        </p:txBody>
      </p:sp>
      <p:sp>
        <p:nvSpPr>
          <p:cNvPr id="4" name="Text Box 3">
            <a:extLst>
              <a:ext uri="{FF2B5EF4-FFF2-40B4-BE49-F238E27FC236}">
                <a16:creationId xmlns:a16="http://schemas.microsoft.com/office/drawing/2014/main" id="{C8693750-023B-464C-9DE2-2AF8552C19AB}"/>
              </a:ext>
            </a:extLst>
          </p:cNvPr>
          <p:cNvSpPr txBox="1">
            <a:spLocks noChangeArrowheads="1"/>
          </p:cNvSpPr>
          <p:nvPr/>
        </p:nvSpPr>
        <p:spPr bwMode="auto">
          <a:xfrm>
            <a:off x="1066800" y="3352800"/>
            <a:ext cx="2590800" cy="1524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.IF </a:t>
            </a:r>
            <a:r>
              <a:rPr lang="en-US" altLang="en-US" sz="1800" dirty="0" err="1">
                <a:cs typeface="Arial" panose="020B0604020202020204" pitchFamily="34" charset="0"/>
              </a:rPr>
              <a:t>eax</a:t>
            </a:r>
            <a:r>
              <a:rPr lang="en-US" altLang="en-US" sz="1800" dirty="0">
                <a:cs typeface="Arial" panose="020B0604020202020204" pitchFamily="34" charset="0"/>
              </a:rPr>
              <a:t> &gt; </a:t>
            </a:r>
            <a:r>
              <a:rPr lang="en-US" altLang="en-US" sz="1800" dirty="0" err="1">
                <a:cs typeface="Arial" panose="020B0604020202020204" pitchFamily="34" charset="0"/>
              </a:rPr>
              <a:t>ebx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edx,1</a:t>
            </a:r>
          </a:p>
          <a:p>
            <a:pPr eaLnBrk="1" hangingPunct="1">
              <a:lnSpc>
                <a:spcPct val="50000"/>
              </a:lnSpc>
              <a:spcBef>
                <a:spcPct val="50000"/>
              </a:spcBef>
              <a:buClrTx/>
              <a:buFontTx/>
              <a:buNone/>
            </a:pPr>
            <a:r>
              <a:rPr lang="en-US" altLang="en-US" sz="1800" dirty="0">
                <a:cs typeface="Arial" panose="020B0604020202020204" pitchFamily="34" charset="0"/>
              </a:rPr>
              <a:t>.ELSE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edx,2</a:t>
            </a:r>
          </a:p>
          <a:p>
            <a:pPr eaLnBrk="1" hangingPunct="1">
              <a:lnSpc>
                <a:spcPct val="50000"/>
              </a:lnSpc>
              <a:spcBef>
                <a:spcPct val="50000"/>
              </a:spcBef>
              <a:buClrTx/>
              <a:buFontTx/>
              <a:buNone/>
            </a:pPr>
            <a:r>
              <a:rPr lang="en-US" altLang="en-US" sz="1800" dirty="0">
                <a:cs typeface="Arial" panose="020B0604020202020204" pitchFamily="34" charset="0"/>
              </a:rPr>
              <a:t>.ENDIF</a:t>
            </a:r>
          </a:p>
        </p:txBody>
      </p:sp>
      <p:sp>
        <p:nvSpPr>
          <p:cNvPr id="3" name="Content Placeholder 2"/>
          <p:cNvSpPr>
            <a:spLocks noGrp="1"/>
          </p:cNvSpPr>
          <p:nvPr>
            <p:ph idx="1"/>
          </p:nvPr>
        </p:nvSpPr>
        <p:spPr>
          <a:xfrm>
            <a:off x="457200" y="1600201"/>
            <a:ext cx="8229600" cy="1752599"/>
          </a:xfrm>
        </p:spPr>
        <p:txBody>
          <a:bodyPr/>
          <a:lstStyle/>
          <a:p>
            <a:r>
              <a:rPr lang="en-US" sz="2500" dirty="0"/>
              <a:t>.IF, .ELSE, .ELSEIF, and .ENDIF can be used to evaluate runtime expressions and create block-structured IF statements.</a:t>
            </a:r>
          </a:p>
          <a:p>
            <a:r>
              <a:rPr lang="en-US" sz="2500" dirty="0"/>
              <a:t>Examples:</a:t>
            </a:r>
          </a:p>
        </p:txBody>
      </p:sp>
      <p:sp>
        <p:nvSpPr>
          <p:cNvPr id="2" name="Title 1"/>
          <p:cNvSpPr>
            <a:spLocks noGrp="1"/>
          </p:cNvSpPr>
          <p:nvPr>
            <p:ph type="title"/>
          </p:nvPr>
        </p:nvSpPr>
        <p:spPr/>
        <p:txBody>
          <a:bodyPr/>
          <a:lstStyle/>
          <a:p>
            <a:r>
              <a:rPr lang="en-AU" dirty="0"/>
              <a:t>Runtime Expressions</a:t>
            </a:r>
          </a:p>
        </p:txBody>
      </p:sp>
    </p:spTree>
    <p:extLst>
      <p:ext uri="{BB962C8B-B14F-4D97-AF65-F5344CB8AC3E}">
        <p14:creationId xmlns:p14="http://schemas.microsoft.com/office/powerpoint/2010/main" val="29281258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able lists operators and their corresponding descriptions">
            <a:extLst>
              <a:ext uri="{FF2B5EF4-FFF2-40B4-BE49-F238E27FC236}">
                <a16:creationId xmlns:a16="http://schemas.microsoft.com/office/drawing/2014/main" id="{C48BE503-BBB0-4FFA-A7DF-B5FE8A848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0"/>
            <a:ext cx="5318125"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a:t>Relational and Logical Operators</a:t>
            </a:r>
          </a:p>
        </p:txBody>
      </p:sp>
    </p:spTree>
    <p:extLst>
      <p:ext uri="{BB962C8B-B14F-4D97-AF65-F5344CB8AC3E}">
        <p14:creationId xmlns:p14="http://schemas.microsoft.com/office/powerpoint/2010/main" val="23272571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a:extLst>
              <a:ext uri="{FF2B5EF4-FFF2-40B4-BE49-F238E27FC236}">
                <a16:creationId xmlns:a16="http://schemas.microsoft.com/office/drawing/2014/main" id="{17130A36-F66E-406B-8E0F-B8D57D08338D}"/>
              </a:ext>
            </a:extLst>
          </p:cNvPr>
          <p:cNvSpPr txBox="1">
            <a:spLocks noChangeArrowheads="1"/>
          </p:cNvSpPr>
          <p:nvPr/>
        </p:nvSpPr>
        <p:spPr bwMode="auto">
          <a:xfrm>
            <a:off x="457200" y="4775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MASM automatically generates an unsigned jump (JBE) because </a:t>
            </a:r>
            <a:r>
              <a:rPr lang="en-US" altLang="en-US" sz="2100" dirty="0">
                <a:solidFill>
                  <a:srgbClr val="007FA3"/>
                </a:solidFill>
              </a:rPr>
              <a:t>val1</a:t>
            </a:r>
            <a:r>
              <a:rPr lang="en-US" altLang="en-US" sz="2100" dirty="0"/>
              <a:t> is unsigned.</a:t>
            </a:r>
          </a:p>
        </p:txBody>
      </p:sp>
      <p:sp>
        <p:nvSpPr>
          <p:cNvPr id="4" name="Text Box 3">
            <a:extLst>
              <a:ext uri="{FF2B5EF4-FFF2-40B4-BE49-F238E27FC236}">
                <a16:creationId xmlns:a16="http://schemas.microsoft.com/office/drawing/2014/main" id="{1E34BFFE-E4C6-4C22-B56E-CA9343036303}"/>
              </a:ext>
            </a:extLst>
          </p:cNvPr>
          <p:cNvSpPr txBox="1">
            <a:spLocks noChangeArrowheads="1"/>
          </p:cNvSpPr>
          <p:nvPr/>
        </p:nvSpPr>
        <p:spPr bwMode="auto">
          <a:xfrm>
            <a:off x="4038600" y="2755900"/>
            <a:ext cx="44196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eax,6</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eax,val1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jbe</a:t>
            </a:r>
            <a:r>
              <a:rPr lang="en-US" altLang="en-US" sz="1800" dirty="0">
                <a:cs typeface="Arial" panose="020B0604020202020204" pitchFamily="34" charset="0"/>
              </a:rPr>
              <a:t> @C0001 </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result,1</a:t>
            </a:r>
          </a:p>
          <a:p>
            <a:pPr eaLnBrk="1" hangingPunct="1">
              <a:lnSpc>
                <a:spcPct val="50000"/>
              </a:lnSpc>
              <a:spcBef>
                <a:spcPct val="50000"/>
              </a:spcBef>
              <a:buClrTx/>
              <a:buFontTx/>
              <a:buNone/>
            </a:pPr>
            <a:r>
              <a:rPr lang="en-US" altLang="en-US" sz="1800" dirty="0">
                <a:cs typeface="Arial" panose="020B0604020202020204" pitchFamily="34" charset="0"/>
              </a:rPr>
              <a:t>@C0001:</a:t>
            </a:r>
          </a:p>
        </p:txBody>
      </p:sp>
      <p:sp>
        <p:nvSpPr>
          <p:cNvPr id="7" name="Text Box 6">
            <a:extLst>
              <a:ext uri="{FF2B5EF4-FFF2-40B4-BE49-F238E27FC236}">
                <a16:creationId xmlns:a16="http://schemas.microsoft.com/office/drawing/2014/main" id="{DA819F17-2E2F-4838-BB9E-E5E92A6E33DC}"/>
              </a:ext>
            </a:extLst>
          </p:cNvPr>
          <p:cNvSpPr txBox="1">
            <a:spLocks noChangeArrowheads="1"/>
          </p:cNvSpPr>
          <p:nvPr/>
        </p:nvSpPr>
        <p:spPr bwMode="auto">
          <a:xfrm>
            <a:off x="4038600" y="21082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Generated code:</a:t>
            </a:r>
          </a:p>
        </p:txBody>
      </p:sp>
      <p:sp>
        <p:nvSpPr>
          <p:cNvPr id="6" name="Line 5" descr="line">
            <a:extLst>
              <a:ext uri="{FF2B5EF4-FFF2-40B4-BE49-F238E27FC236}">
                <a16:creationId xmlns:a16="http://schemas.microsoft.com/office/drawing/2014/main" id="{FCBB47F9-2618-4817-B5B0-777A9BE01F34}"/>
              </a:ext>
            </a:extLst>
          </p:cNvPr>
          <p:cNvSpPr>
            <a:spLocks noChangeShapeType="1"/>
          </p:cNvSpPr>
          <p:nvPr/>
        </p:nvSpPr>
        <p:spPr bwMode="auto">
          <a:xfrm>
            <a:off x="2895600" y="3327400"/>
            <a:ext cx="1295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 name="Text Box 4">
            <a:extLst>
              <a:ext uri="{FF2B5EF4-FFF2-40B4-BE49-F238E27FC236}">
                <a16:creationId xmlns:a16="http://schemas.microsoft.com/office/drawing/2014/main" id="{E52772A2-1E26-4EED-BAE0-E7A7C3FBB93F}"/>
              </a:ext>
            </a:extLst>
          </p:cNvPr>
          <p:cNvSpPr txBox="1">
            <a:spLocks noChangeArrowheads="1"/>
          </p:cNvSpPr>
          <p:nvPr/>
        </p:nvSpPr>
        <p:spPr bwMode="auto">
          <a:xfrm>
            <a:off x="457200" y="1600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dirty="0">
                <a:cs typeface="Arial" panose="020B0604020202020204" pitchFamily="34" charset="0"/>
              </a:rPr>
              <a:t>.data</a:t>
            </a:r>
          </a:p>
          <a:p>
            <a:pPr eaLnBrk="1" hangingPunct="1">
              <a:lnSpc>
                <a:spcPct val="80000"/>
              </a:lnSpc>
              <a:spcBef>
                <a:spcPct val="50000"/>
              </a:spcBef>
              <a:buClrTx/>
              <a:buFontTx/>
              <a:buNone/>
            </a:pPr>
            <a:r>
              <a:rPr lang="en-US" altLang="en-US" sz="1700" dirty="0">
                <a:cs typeface="Arial" panose="020B0604020202020204" pitchFamily="34" charset="0"/>
              </a:rPr>
              <a:t>val1   DWORD 5</a:t>
            </a:r>
          </a:p>
          <a:p>
            <a:pPr eaLnBrk="1" hangingPunct="1">
              <a:lnSpc>
                <a:spcPct val="80000"/>
              </a:lnSpc>
              <a:spcBef>
                <a:spcPct val="50000"/>
              </a:spcBef>
              <a:buClrTx/>
              <a:buFontTx/>
              <a:buNone/>
            </a:pPr>
            <a:r>
              <a:rPr lang="en-US" altLang="en-US" sz="1700" dirty="0">
                <a:cs typeface="Arial" panose="020B0604020202020204" pitchFamily="34" charset="0"/>
              </a:rPr>
              <a:t>result DWORD ?</a:t>
            </a:r>
          </a:p>
          <a:p>
            <a:pPr eaLnBrk="1" hangingPunct="1">
              <a:lnSpc>
                <a:spcPct val="80000"/>
              </a:lnSpc>
              <a:spcBef>
                <a:spcPct val="50000"/>
              </a:spcBef>
              <a:buClrTx/>
              <a:buFontTx/>
              <a:buNone/>
            </a:pPr>
            <a:r>
              <a:rPr lang="en-US" altLang="en-US" sz="1700" dirty="0">
                <a:cs typeface="Arial" panose="020B0604020202020204" pitchFamily="34" charset="0"/>
              </a:rPr>
              <a:t>.code</a:t>
            </a:r>
          </a:p>
          <a:p>
            <a:pPr eaLnBrk="1" hangingPunct="1">
              <a:lnSpc>
                <a:spcPct val="80000"/>
              </a:lnSpc>
              <a:spcBef>
                <a:spcPct val="50000"/>
              </a:spcBef>
              <a:buClrTx/>
              <a:buFontTx/>
              <a:buNone/>
            </a:pPr>
            <a:r>
              <a:rPr lang="en-US" altLang="en-US" sz="1700" dirty="0" err="1">
                <a:cs typeface="Arial" panose="020B0604020202020204" pitchFamily="34" charset="0"/>
              </a:rPr>
              <a:t>mov</a:t>
            </a:r>
            <a:r>
              <a:rPr lang="en-US" altLang="en-US" sz="1700" dirty="0">
                <a:cs typeface="Arial" panose="020B0604020202020204" pitchFamily="34" charset="0"/>
              </a:rPr>
              <a:t> eax,6</a:t>
            </a:r>
          </a:p>
          <a:p>
            <a:pPr eaLnBrk="1" hangingPunct="1">
              <a:lnSpc>
                <a:spcPct val="80000"/>
              </a:lnSpc>
              <a:spcBef>
                <a:spcPct val="50000"/>
              </a:spcBef>
              <a:buClrTx/>
              <a:buFontTx/>
              <a:buNone/>
            </a:pPr>
            <a:r>
              <a:rPr lang="en-US" altLang="en-US" sz="1700" dirty="0">
                <a:cs typeface="Arial" panose="020B0604020202020204" pitchFamily="34" charset="0"/>
              </a:rPr>
              <a:t>.IF </a:t>
            </a:r>
            <a:r>
              <a:rPr lang="en-US" altLang="en-US" sz="1700" dirty="0" err="1">
                <a:cs typeface="Arial" panose="020B0604020202020204" pitchFamily="34" charset="0"/>
              </a:rPr>
              <a:t>eax</a:t>
            </a:r>
            <a:r>
              <a:rPr lang="en-US" altLang="en-US" sz="1700" dirty="0">
                <a:cs typeface="Arial" panose="020B0604020202020204" pitchFamily="34" charset="0"/>
              </a:rPr>
              <a:t> &gt; val1</a:t>
            </a:r>
          </a:p>
          <a:p>
            <a:pPr eaLnBrk="1" hangingPunct="1">
              <a:lnSpc>
                <a:spcPct val="80000"/>
              </a:lnSpc>
              <a:spcBef>
                <a:spcPct val="50000"/>
              </a:spcBef>
              <a:buClrTx/>
              <a:buFontTx/>
              <a:buNone/>
            </a:pPr>
            <a:r>
              <a:rPr lang="en-US" altLang="en-US" sz="1700" dirty="0">
                <a:cs typeface="Arial" panose="020B0604020202020204" pitchFamily="34" charset="0"/>
              </a:rPr>
              <a:t>  </a:t>
            </a:r>
            <a:r>
              <a:rPr lang="en-US" altLang="en-US" sz="1700" dirty="0" err="1">
                <a:cs typeface="Arial" panose="020B0604020202020204" pitchFamily="34" charset="0"/>
              </a:rPr>
              <a:t>mov</a:t>
            </a:r>
            <a:r>
              <a:rPr lang="en-US" altLang="en-US" sz="1700" dirty="0">
                <a:cs typeface="Arial" panose="020B0604020202020204" pitchFamily="34" charset="0"/>
              </a:rPr>
              <a:t> result,1</a:t>
            </a:r>
          </a:p>
          <a:p>
            <a:pPr eaLnBrk="1" hangingPunct="1">
              <a:lnSpc>
                <a:spcPct val="80000"/>
              </a:lnSpc>
              <a:spcBef>
                <a:spcPct val="50000"/>
              </a:spcBef>
              <a:buClrTx/>
              <a:buFontTx/>
              <a:buNone/>
            </a:pPr>
            <a:r>
              <a:rPr lang="en-US" altLang="en-US" sz="1700" dirty="0">
                <a:cs typeface="Arial" panose="020B0604020202020204" pitchFamily="34" charset="0"/>
              </a:rPr>
              <a:t>.ENDIF</a:t>
            </a:r>
          </a:p>
        </p:txBody>
      </p:sp>
      <p:sp>
        <p:nvSpPr>
          <p:cNvPr id="2" name="Title 1"/>
          <p:cNvSpPr>
            <a:spLocks noGrp="1"/>
          </p:cNvSpPr>
          <p:nvPr>
            <p:ph type="title"/>
          </p:nvPr>
        </p:nvSpPr>
        <p:spPr/>
        <p:txBody>
          <a:bodyPr/>
          <a:lstStyle/>
          <a:p>
            <a:r>
              <a:rPr lang="en-AU" dirty="0"/>
              <a:t>Signed and Unsigned Comparisons</a:t>
            </a:r>
            <a:r>
              <a:rPr lang="en-AU" sz="2000" dirty="0"/>
              <a:t> </a:t>
            </a:r>
            <a:r>
              <a:rPr lang="en-AU" sz="2000" b="0" dirty="0"/>
              <a:t>(1 of 4)</a:t>
            </a:r>
          </a:p>
        </p:txBody>
      </p:sp>
    </p:spTree>
    <p:extLst>
      <p:ext uri="{BB962C8B-B14F-4D97-AF65-F5344CB8AC3E}">
        <p14:creationId xmlns:p14="http://schemas.microsoft.com/office/powerpoint/2010/main" val="12257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a:extLst>
              <a:ext uri="{FF2B5EF4-FFF2-40B4-BE49-F238E27FC236}">
                <a16:creationId xmlns:a16="http://schemas.microsoft.com/office/drawing/2014/main" id="{0C8ACDEA-E230-459B-977D-7D3AA5B91F29}"/>
              </a:ext>
            </a:extLst>
          </p:cNvPr>
          <p:cNvSpPr txBox="1">
            <a:spLocks noChangeArrowheads="1"/>
          </p:cNvSpPr>
          <p:nvPr/>
        </p:nvSpPr>
        <p:spPr bwMode="auto">
          <a:xfrm>
            <a:off x="457200" y="4775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MASM automatically generates a signed jump (JLE) because </a:t>
            </a:r>
            <a:r>
              <a:rPr lang="en-US" altLang="en-US" sz="2100" dirty="0">
                <a:solidFill>
                  <a:srgbClr val="007FA3"/>
                </a:solidFill>
              </a:rPr>
              <a:t>val1</a:t>
            </a:r>
            <a:r>
              <a:rPr lang="en-US" altLang="en-US" sz="2100" dirty="0"/>
              <a:t> is signed.</a:t>
            </a:r>
          </a:p>
        </p:txBody>
      </p:sp>
      <p:sp>
        <p:nvSpPr>
          <p:cNvPr id="4" name="Text Box 3">
            <a:extLst>
              <a:ext uri="{FF2B5EF4-FFF2-40B4-BE49-F238E27FC236}">
                <a16:creationId xmlns:a16="http://schemas.microsoft.com/office/drawing/2014/main" id="{A0C37769-8835-4231-8239-316F6EA461A7}"/>
              </a:ext>
            </a:extLst>
          </p:cNvPr>
          <p:cNvSpPr txBox="1">
            <a:spLocks noChangeArrowheads="1"/>
          </p:cNvSpPr>
          <p:nvPr/>
        </p:nvSpPr>
        <p:spPr bwMode="auto">
          <a:xfrm>
            <a:off x="4038600" y="2755900"/>
            <a:ext cx="44196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eax,6</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eax,val1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jle</a:t>
            </a:r>
            <a:r>
              <a:rPr lang="en-US" altLang="en-US" sz="1800" dirty="0">
                <a:cs typeface="Arial" panose="020B0604020202020204" pitchFamily="34" charset="0"/>
              </a:rPr>
              <a:t> @C0001 </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result,1</a:t>
            </a:r>
          </a:p>
          <a:p>
            <a:pPr eaLnBrk="1" hangingPunct="1">
              <a:lnSpc>
                <a:spcPct val="50000"/>
              </a:lnSpc>
              <a:spcBef>
                <a:spcPct val="50000"/>
              </a:spcBef>
              <a:buClrTx/>
              <a:buFontTx/>
              <a:buNone/>
            </a:pPr>
            <a:r>
              <a:rPr lang="en-US" altLang="en-US" sz="1800" dirty="0">
                <a:cs typeface="Arial" panose="020B0604020202020204" pitchFamily="34" charset="0"/>
              </a:rPr>
              <a:t>@C0001:</a:t>
            </a:r>
          </a:p>
        </p:txBody>
      </p:sp>
      <p:sp>
        <p:nvSpPr>
          <p:cNvPr id="7" name="Text Box 6">
            <a:extLst>
              <a:ext uri="{FF2B5EF4-FFF2-40B4-BE49-F238E27FC236}">
                <a16:creationId xmlns:a16="http://schemas.microsoft.com/office/drawing/2014/main" id="{85566B44-1B25-41A8-952C-5FCDAB4CEF7A}"/>
              </a:ext>
            </a:extLst>
          </p:cNvPr>
          <p:cNvSpPr txBox="1">
            <a:spLocks noChangeArrowheads="1"/>
          </p:cNvSpPr>
          <p:nvPr/>
        </p:nvSpPr>
        <p:spPr bwMode="auto">
          <a:xfrm>
            <a:off x="4038600" y="21082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Generated code:</a:t>
            </a:r>
          </a:p>
        </p:txBody>
      </p:sp>
      <p:sp>
        <p:nvSpPr>
          <p:cNvPr id="6" name="Line 5" descr="line">
            <a:extLst>
              <a:ext uri="{FF2B5EF4-FFF2-40B4-BE49-F238E27FC236}">
                <a16:creationId xmlns:a16="http://schemas.microsoft.com/office/drawing/2014/main" id="{8E4AFC2A-E4F7-45AD-B71F-3D1921DC7D1F}"/>
              </a:ext>
            </a:extLst>
          </p:cNvPr>
          <p:cNvSpPr>
            <a:spLocks noChangeShapeType="1"/>
          </p:cNvSpPr>
          <p:nvPr/>
        </p:nvSpPr>
        <p:spPr bwMode="auto">
          <a:xfrm>
            <a:off x="2895600" y="3327400"/>
            <a:ext cx="1295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 name="Text Box 4">
            <a:extLst>
              <a:ext uri="{FF2B5EF4-FFF2-40B4-BE49-F238E27FC236}">
                <a16:creationId xmlns:a16="http://schemas.microsoft.com/office/drawing/2014/main" id="{CA332D1D-3DCA-4050-AFC7-8D3B276546B5}"/>
              </a:ext>
            </a:extLst>
          </p:cNvPr>
          <p:cNvSpPr txBox="1">
            <a:spLocks noChangeArrowheads="1"/>
          </p:cNvSpPr>
          <p:nvPr/>
        </p:nvSpPr>
        <p:spPr bwMode="auto">
          <a:xfrm>
            <a:off x="457200" y="1600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dirty="0">
                <a:cs typeface="Arial" panose="020B0604020202020204" pitchFamily="34" charset="0"/>
              </a:rPr>
              <a:t>.data</a:t>
            </a:r>
          </a:p>
          <a:p>
            <a:pPr eaLnBrk="1" hangingPunct="1">
              <a:lnSpc>
                <a:spcPct val="80000"/>
              </a:lnSpc>
              <a:spcBef>
                <a:spcPct val="50000"/>
              </a:spcBef>
              <a:buClrTx/>
              <a:buFontTx/>
              <a:buNone/>
            </a:pPr>
            <a:r>
              <a:rPr lang="en-US" altLang="en-US" sz="1700" dirty="0">
                <a:cs typeface="Arial" panose="020B0604020202020204" pitchFamily="34" charset="0"/>
              </a:rPr>
              <a:t>val1   </a:t>
            </a:r>
            <a:r>
              <a:rPr lang="en-US" altLang="en-US" sz="1700" dirty="0">
                <a:solidFill>
                  <a:srgbClr val="007FA3"/>
                </a:solidFill>
                <a:cs typeface="Arial" panose="020B0604020202020204" pitchFamily="34" charset="0"/>
              </a:rPr>
              <a:t>SDWORD</a:t>
            </a:r>
            <a:r>
              <a:rPr lang="en-US" altLang="en-US" sz="1700" dirty="0">
                <a:cs typeface="Arial" panose="020B0604020202020204" pitchFamily="34" charset="0"/>
              </a:rPr>
              <a:t> 5</a:t>
            </a:r>
          </a:p>
          <a:p>
            <a:pPr eaLnBrk="1" hangingPunct="1">
              <a:lnSpc>
                <a:spcPct val="80000"/>
              </a:lnSpc>
              <a:spcBef>
                <a:spcPct val="50000"/>
              </a:spcBef>
              <a:buClrTx/>
              <a:buFontTx/>
              <a:buNone/>
            </a:pPr>
            <a:r>
              <a:rPr lang="en-US" altLang="en-US" sz="1700" dirty="0">
                <a:cs typeface="Arial" panose="020B0604020202020204" pitchFamily="34" charset="0"/>
              </a:rPr>
              <a:t>result SDWORD ?</a:t>
            </a:r>
          </a:p>
          <a:p>
            <a:pPr eaLnBrk="1" hangingPunct="1">
              <a:lnSpc>
                <a:spcPct val="80000"/>
              </a:lnSpc>
              <a:spcBef>
                <a:spcPct val="50000"/>
              </a:spcBef>
              <a:buClrTx/>
              <a:buFontTx/>
              <a:buNone/>
            </a:pPr>
            <a:r>
              <a:rPr lang="en-US" altLang="en-US" sz="1700" dirty="0">
                <a:cs typeface="Arial" panose="020B0604020202020204" pitchFamily="34" charset="0"/>
              </a:rPr>
              <a:t>.code</a:t>
            </a:r>
          </a:p>
          <a:p>
            <a:pPr eaLnBrk="1" hangingPunct="1">
              <a:lnSpc>
                <a:spcPct val="80000"/>
              </a:lnSpc>
              <a:spcBef>
                <a:spcPct val="50000"/>
              </a:spcBef>
              <a:buClrTx/>
              <a:buFontTx/>
              <a:buNone/>
            </a:pPr>
            <a:r>
              <a:rPr lang="en-US" altLang="en-US" sz="1700" dirty="0" err="1">
                <a:cs typeface="Arial" panose="020B0604020202020204" pitchFamily="34" charset="0"/>
              </a:rPr>
              <a:t>mov</a:t>
            </a:r>
            <a:r>
              <a:rPr lang="en-US" altLang="en-US" sz="1700" dirty="0">
                <a:cs typeface="Arial" panose="020B0604020202020204" pitchFamily="34" charset="0"/>
              </a:rPr>
              <a:t> eax,6</a:t>
            </a:r>
          </a:p>
          <a:p>
            <a:pPr eaLnBrk="1" hangingPunct="1">
              <a:lnSpc>
                <a:spcPct val="80000"/>
              </a:lnSpc>
              <a:spcBef>
                <a:spcPct val="50000"/>
              </a:spcBef>
              <a:buClrTx/>
              <a:buFontTx/>
              <a:buNone/>
            </a:pPr>
            <a:r>
              <a:rPr lang="en-US" altLang="en-US" sz="1700" dirty="0">
                <a:cs typeface="Arial" panose="020B0604020202020204" pitchFamily="34" charset="0"/>
              </a:rPr>
              <a:t>.IF </a:t>
            </a:r>
            <a:r>
              <a:rPr lang="en-US" altLang="en-US" sz="1700" dirty="0" err="1">
                <a:cs typeface="Arial" panose="020B0604020202020204" pitchFamily="34" charset="0"/>
              </a:rPr>
              <a:t>eax</a:t>
            </a:r>
            <a:r>
              <a:rPr lang="en-US" altLang="en-US" sz="1700" dirty="0">
                <a:cs typeface="Arial" panose="020B0604020202020204" pitchFamily="34" charset="0"/>
              </a:rPr>
              <a:t> &gt; val1</a:t>
            </a:r>
          </a:p>
          <a:p>
            <a:pPr eaLnBrk="1" hangingPunct="1">
              <a:lnSpc>
                <a:spcPct val="80000"/>
              </a:lnSpc>
              <a:spcBef>
                <a:spcPct val="50000"/>
              </a:spcBef>
              <a:buClrTx/>
              <a:buFontTx/>
              <a:buNone/>
            </a:pPr>
            <a:r>
              <a:rPr lang="en-US" altLang="en-US" sz="1700" dirty="0">
                <a:cs typeface="Arial" panose="020B0604020202020204" pitchFamily="34" charset="0"/>
              </a:rPr>
              <a:t>  </a:t>
            </a:r>
            <a:r>
              <a:rPr lang="en-US" altLang="en-US" sz="1700" dirty="0" err="1">
                <a:cs typeface="Arial" panose="020B0604020202020204" pitchFamily="34" charset="0"/>
              </a:rPr>
              <a:t>mov</a:t>
            </a:r>
            <a:r>
              <a:rPr lang="en-US" altLang="en-US" sz="1700" dirty="0">
                <a:cs typeface="Arial" panose="020B0604020202020204" pitchFamily="34" charset="0"/>
              </a:rPr>
              <a:t> result,1</a:t>
            </a:r>
          </a:p>
          <a:p>
            <a:pPr eaLnBrk="1" hangingPunct="1">
              <a:lnSpc>
                <a:spcPct val="80000"/>
              </a:lnSpc>
              <a:spcBef>
                <a:spcPct val="50000"/>
              </a:spcBef>
              <a:buClrTx/>
              <a:buFontTx/>
              <a:buNone/>
            </a:pPr>
            <a:r>
              <a:rPr lang="en-US" altLang="en-US" sz="1700" dirty="0">
                <a:cs typeface="Arial" panose="020B0604020202020204" pitchFamily="34" charset="0"/>
              </a:rPr>
              <a:t>.ENDIF</a:t>
            </a:r>
          </a:p>
        </p:txBody>
      </p:sp>
      <p:sp>
        <p:nvSpPr>
          <p:cNvPr id="2" name="Title 1"/>
          <p:cNvSpPr>
            <a:spLocks noGrp="1"/>
          </p:cNvSpPr>
          <p:nvPr>
            <p:ph type="title"/>
          </p:nvPr>
        </p:nvSpPr>
        <p:spPr/>
        <p:txBody>
          <a:bodyPr/>
          <a:lstStyle/>
          <a:p>
            <a:r>
              <a:rPr lang="en-AU" dirty="0"/>
              <a:t>Signed and Unsigned Comparisons</a:t>
            </a:r>
            <a:r>
              <a:rPr lang="en-AU" sz="2000" dirty="0"/>
              <a:t> </a:t>
            </a:r>
            <a:r>
              <a:rPr lang="en-AU" sz="2000" b="0" dirty="0"/>
              <a:t>(2 of 4)</a:t>
            </a:r>
          </a:p>
        </p:txBody>
      </p:sp>
    </p:spTree>
    <p:extLst>
      <p:ext uri="{BB962C8B-B14F-4D97-AF65-F5344CB8AC3E}">
        <p14:creationId xmlns:p14="http://schemas.microsoft.com/office/powerpoint/2010/main" val="411051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1">
            <a:extLst>
              <a:ext uri="{FF2B5EF4-FFF2-40B4-BE49-F238E27FC236}">
                <a16:creationId xmlns:a16="http://schemas.microsoft.com/office/drawing/2014/main" id="{ABFE321D-D30D-4037-AE65-D75C18F5B079}"/>
              </a:ext>
            </a:extLst>
          </p:cNvPr>
          <p:cNvSpPr txBox="1">
            <a:spLocks noChangeArrowheads="1"/>
          </p:cNvSpPr>
          <p:nvPr/>
        </p:nvSpPr>
        <p:spPr bwMode="auto">
          <a:xfrm>
            <a:off x="838200" y="5791200"/>
            <a:ext cx="7620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latin typeface="+mn-lt"/>
              </a:rPr>
              <a:t>XOR is a useful way to toggle (invert) the bits in an operand.</a:t>
            </a:r>
          </a:p>
        </p:txBody>
      </p:sp>
      <p:pic>
        <p:nvPicPr>
          <p:cNvPr id="5" name="Picture 8" descr="A truth table">
            <a:extLst>
              <a:ext uri="{FF2B5EF4-FFF2-40B4-BE49-F238E27FC236}">
                <a16:creationId xmlns:a16="http://schemas.microsoft.com/office/drawing/2014/main" id="{73464D6B-7F5D-4A4A-B93B-0241EBB7D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962400"/>
            <a:ext cx="1620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4">
            <a:extLst>
              <a:ext uri="{FF2B5EF4-FFF2-40B4-BE49-F238E27FC236}">
                <a16:creationId xmlns:a16="http://schemas.microsoft.com/office/drawing/2014/main" id="{B5A9B880-4F63-449B-881B-5B5297CEA0FC}"/>
              </a:ext>
            </a:extLst>
          </p:cNvPr>
          <p:cNvSpPr txBox="1">
            <a:spLocks noChangeArrowheads="1"/>
          </p:cNvSpPr>
          <p:nvPr/>
        </p:nvSpPr>
        <p:spPr bwMode="auto">
          <a:xfrm>
            <a:off x="6705600" y="3352800"/>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XOR</a:t>
            </a:r>
          </a:p>
        </p:txBody>
      </p:sp>
      <p:graphicFrame>
        <p:nvGraphicFramePr>
          <p:cNvPr id="6" name="Object 10" descr="0 0 1 1 1 0 1 1 and 0 0 0 1 1 1 1 are X O R operands. The unchanged bits are 0 0 1 1. The inverted bits are 0 1 0 0. ">
            <a:extLst>
              <a:ext uri="{FF2B5EF4-FFF2-40B4-BE49-F238E27FC236}">
                <a16:creationId xmlns:a16="http://schemas.microsoft.com/office/drawing/2014/main" id="{1E8BA285-642A-460E-AF33-2850CE66F701}"/>
              </a:ext>
            </a:extLst>
          </p:cNvPr>
          <p:cNvGraphicFramePr>
            <a:graphicFrameLocks noChangeAspect="1"/>
          </p:cNvGraphicFramePr>
          <p:nvPr>
            <p:extLst>
              <p:ext uri="{D42A27DB-BD31-4B8C-83A1-F6EECF244321}">
                <p14:modId xmlns:p14="http://schemas.microsoft.com/office/powerpoint/2010/main" val="981018291"/>
              </p:ext>
            </p:extLst>
          </p:nvPr>
        </p:nvGraphicFramePr>
        <p:xfrm>
          <a:off x="1143000" y="4343400"/>
          <a:ext cx="4648200" cy="1292225"/>
        </p:xfrm>
        <a:graphic>
          <a:graphicData uri="http://schemas.openxmlformats.org/presentationml/2006/ole">
            <mc:AlternateContent xmlns:mc="http://schemas.openxmlformats.org/markup-compatibility/2006">
              <mc:Choice xmlns:v="urn:schemas-microsoft-com:vml" Requires="v">
                <p:oleObj spid="_x0000_s11289" name="VISIO" r:id="rId4" imgW="2634996" imgH="731520" progId="Visio.Drawing.6">
                  <p:embed/>
                </p:oleObj>
              </mc:Choice>
              <mc:Fallback>
                <p:oleObj name="VISIO" r:id="rId4" imgW="2634996" imgH="7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4648200" cy="1292225"/>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590800"/>
          </a:xfrm>
        </p:spPr>
        <p:txBody>
          <a:bodyPr/>
          <a:lstStyle/>
          <a:p>
            <a:r>
              <a:rPr lang="en-US" dirty="0"/>
              <a:t>Performs a Boolean exclusive-OR operation between each pair of matching bits in two operands</a:t>
            </a:r>
          </a:p>
          <a:p>
            <a:r>
              <a:rPr lang="en-US" dirty="0"/>
              <a:t>Syntax:</a:t>
            </a:r>
          </a:p>
          <a:p>
            <a:pPr marL="0" indent="0">
              <a:buNone/>
            </a:pPr>
            <a:r>
              <a:rPr lang="en-US" dirty="0"/>
              <a:t>       XOR destination, source</a:t>
            </a:r>
          </a:p>
        </p:txBody>
      </p:sp>
      <p:sp>
        <p:nvSpPr>
          <p:cNvPr id="2" name="Title 1"/>
          <p:cNvSpPr>
            <a:spLocks noGrp="1"/>
          </p:cNvSpPr>
          <p:nvPr>
            <p:ph type="title"/>
          </p:nvPr>
        </p:nvSpPr>
        <p:spPr/>
        <p:txBody>
          <a:bodyPr/>
          <a:lstStyle/>
          <a:p>
            <a:r>
              <a:rPr lang="en-AU" dirty="0"/>
              <a:t>XOR Instruction</a:t>
            </a:r>
          </a:p>
        </p:txBody>
      </p:sp>
    </p:spTree>
    <p:extLst>
      <p:ext uri="{BB962C8B-B14F-4D97-AF65-F5344CB8AC3E}">
        <p14:creationId xmlns:p14="http://schemas.microsoft.com/office/powerpoint/2010/main" val="414329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a:extLst>
              <a:ext uri="{FF2B5EF4-FFF2-40B4-BE49-F238E27FC236}">
                <a16:creationId xmlns:a16="http://schemas.microsoft.com/office/drawing/2014/main" id="{E7106AF7-D42A-494F-B8BB-07F803764415}"/>
              </a:ext>
            </a:extLst>
          </p:cNvPr>
          <p:cNvSpPr txBox="1">
            <a:spLocks noChangeArrowheads="1"/>
          </p:cNvSpPr>
          <p:nvPr/>
        </p:nvSpPr>
        <p:spPr bwMode="auto">
          <a:xfrm>
            <a:off x="457200" y="4775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MASM automatically generates an unsigned jump (JBE) when both operands are registers . . .</a:t>
            </a:r>
          </a:p>
        </p:txBody>
      </p:sp>
      <p:sp>
        <p:nvSpPr>
          <p:cNvPr id="4" name="Text Box 3">
            <a:extLst>
              <a:ext uri="{FF2B5EF4-FFF2-40B4-BE49-F238E27FC236}">
                <a16:creationId xmlns:a16="http://schemas.microsoft.com/office/drawing/2014/main" id="{B2309199-7CAC-42BF-A573-92FAABD5E61E}"/>
              </a:ext>
            </a:extLst>
          </p:cNvPr>
          <p:cNvSpPr txBox="1">
            <a:spLocks noChangeArrowheads="1"/>
          </p:cNvSpPr>
          <p:nvPr/>
        </p:nvSpPr>
        <p:spPr bwMode="auto">
          <a:xfrm>
            <a:off x="4114800" y="2413000"/>
            <a:ext cx="29718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ebx,5</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eax,6</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eax,ebx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jbe</a:t>
            </a:r>
            <a:r>
              <a:rPr lang="en-US" altLang="en-US" sz="1800" dirty="0">
                <a:cs typeface="Arial" panose="020B0604020202020204" pitchFamily="34" charset="0"/>
              </a:rPr>
              <a:t> @C0001 </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result,1</a:t>
            </a:r>
          </a:p>
          <a:p>
            <a:pPr eaLnBrk="1" hangingPunct="1">
              <a:lnSpc>
                <a:spcPct val="50000"/>
              </a:lnSpc>
              <a:spcBef>
                <a:spcPct val="50000"/>
              </a:spcBef>
              <a:buClrTx/>
              <a:buFontTx/>
              <a:buNone/>
            </a:pPr>
            <a:r>
              <a:rPr lang="en-US" altLang="en-US" sz="1800" dirty="0">
                <a:cs typeface="Arial" panose="020B0604020202020204" pitchFamily="34" charset="0"/>
              </a:rPr>
              <a:t>@C0001:</a:t>
            </a:r>
          </a:p>
        </p:txBody>
      </p:sp>
      <p:sp>
        <p:nvSpPr>
          <p:cNvPr id="7" name="Text Box 6">
            <a:extLst>
              <a:ext uri="{FF2B5EF4-FFF2-40B4-BE49-F238E27FC236}">
                <a16:creationId xmlns:a16="http://schemas.microsoft.com/office/drawing/2014/main" id="{C9D874FB-2901-4D8D-99ED-E8585F9D3B73}"/>
              </a:ext>
            </a:extLst>
          </p:cNvPr>
          <p:cNvSpPr txBox="1">
            <a:spLocks noChangeArrowheads="1"/>
          </p:cNvSpPr>
          <p:nvPr/>
        </p:nvSpPr>
        <p:spPr bwMode="auto">
          <a:xfrm>
            <a:off x="4114800" y="18034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Generated code:</a:t>
            </a:r>
          </a:p>
        </p:txBody>
      </p:sp>
      <p:sp>
        <p:nvSpPr>
          <p:cNvPr id="6" name="Line 5" descr="line">
            <a:extLst>
              <a:ext uri="{FF2B5EF4-FFF2-40B4-BE49-F238E27FC236}">
                <a16:creationId xmlns:a16="http://schemas.microsoft.com/office/drawing/2014/main" id="{65451948-0C4E-44E9-B057-56B2C2865C92}"/>
              </a:ext>
            </a:extLst>
          </p:cNvPr>
          <p:cNvSpPr>
            <a:spLocks noChangeShapeType="1"/>
          </p:cNvSpPr>
          <p:nvPr/>
        </p:nvSpPr>
        <p:spPr bwMode="auto">
          <a:xfrm>
            <a:off x="2971800" y="3327400"/>
            <a:ext cx="1295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 name="Text Box 4">
            <a:extLst>
              <a:ext uri="{FF2B5EF4-FFF2-40B4-BE49-F238E27FC236}">
                <a16:creationId xmlns:a16="http://schemas.microsoft.com/office/drawing/2014/main" id="{366F0A8E-39A7-49E3-87E2-37E908A72B5E}"/>
              </a:ext>
            </a:extLst>
          </p:cNvPr>
          <p:cNvSpPr txBox="1">
            <a:spLocks noChangeArrowheads="1"/>
          </p:cNvSpPr>
          <p:nvPr/>
        </p:nvSpPr>
        <p:spPr bwMode="auto">
          <a:xfrm>
            <a:off x="457200" y="1600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dirty="0">
                <a:cs typeface="Arial" panose="020B0604020202020204" pitchFamily="34" charset="0"/>
              </a:rPr>
              <a:t>.data</a:t>
            </a:r>
          </a:p>
          <a:p>
            <a:pPr eaLnBrk="1" hangingPunct="1">
              <a:lnSpc>
                <a:spcPct val="80000"/>
              </a:lnSpc>
              <a:spcBef>
                <a:spcPct val="50000"/>
              </a:spcBef>
              <a:buClrTx/>
              <a:buFontTx/>
              <a:buNone/>
            </a:pPr>
            <a:r>
              <a:rPr lang="en-US" altLang="en-US" sz="1700" dirty="0">
                <a:cs typeface="Arial" panose="020B0604020202020204" pitchFamily="34" charset="0"/>
              </a:rPr>
              <a:t>result DWORD ?</a:t>
            </a:r>
          </a:p>
          <a:p>
            <a:pPr eaLnBrk="1" hangingPunct="1">
              <a:lnSpc>
                <a:spcPct val="80000"/>
              </a:lnSpc>
              <a:spcBef>
                <a:spcPct val="50000"/>
              </a:spcBef>
              <a:buClrTx/>
              <a:buFontTx/>
              <a:buNone/>
            </a:pPr>
            <a:r>
              <a:rPr lang="en-US" altLang="en-US" sz="1700" dirty="0">
                <a:cs typeface="Arial" panose="020B0604020202020204" pitchFamily="34" charset="0"/>
              </a:rPr>
              <a:t>.code</a:t>
            </a:r>
          </a:p>
          <a:p>
            <a:pPr eaLnBrk="1" hangingPunct="1">
              <a:lnSpc>
                <a:spcPct val="80000"/>
              </a:lnSpc>
              <a:spcBef>
                <a:spcPct val="50000"/>
              </a:spcBef>
              <a:buClrTx/>
              <a:buFontTx/>
              <a:buNone/>
            </a:pPr>
            <a:r>
              <a:rPr lang="en-US" altLang="en-US" sz="1700" dirty="0" err="1">
                <a:cs typeface="Arial" panose="020B0604020202020204" pitchFamily="34" charset="0"/>
              </a:rPr>
              <a:t>mov</a:t>
            </a:r>
            <a:r>
              <a:rPr lang="en-US" altLang="en-US" sz="1700" dirty="0">
                <a:cs typeface="Arial" panose="020B0604020202020204" pitchFamily="34" charset="0"/>
              </a:rPr>
              <a:t> ebx,5</a:t>
            </a:r>
          </a:p>
          <a:p>
            <a:pPr eaLnBrk="1" hangingPunct="1">
              <a:lnSpc>
                <a:spcPct val="80000"/>
              </a:lnSpc>
              <a:spcBef>
                <a:spcPct val="50000"/>
              </a:spcBef>
              <a:buClrTx/>
              <a:buFontTx/>
              <a:buNone/>
            </a:pPr>
            <a:r>
              <a:rPr lang="en-US" altLang="en-US" sz="1700" dirty="0" err="1">
                <a:cs typeface="Arial" panose="020B0604020202020204" pitchFamily="34" charset="0"/>
              </a:rPr>
              <a:t>mov</a:t>
            </a:r>
            <a:r>
              <a:rPr lang="en-US" altLang="en-US" sz="1700" dirty="0">
                <a:cs typeface="Arial" panose="020B0604020202020204" pitchFamily="34" charset="0"/>
              </a:rPr>
              <a:t> eax,6</a:t>
            </a:r>
          </a:p>
          <a:p>
            <a:pPr eaLnBrk="1" hangingPunct="1">
              <a:lnSpc>
                <a:spcPct val="80000"/>
              </a:lnSpc>
              <a:spcBef>
                <a:spcPct val="50000"/>
              </a:spcBef>
              <a:buClrTx/>
              <a:buFontTx/>
              <a:buNone/>
            </a:pPr>
            <a:r>
              <a:rPr lang="en-US" altLang="en-US" sz="1700" dirty="0">
                <a:cs typeface="Arial" panose="020B0604020202020204" pitchFamily="34" charset="0"/>
              </a:rPr>
              <a:t>.IF </a:t>
            </a:r>
            <a:r>
              <a:rPr lang="en-US" altLang="en-US" sz="1700" dirty="0" err="1">
                <a:cs typeface="Arial" panose="020B0604020202020204" pitchFamily="34" charset="0"/>
              </a:rPr>
              <a:t>eax</a:t>
            </a:r>
            <a:r>
              <a:rPr lang="en-US" altLang="en-US" sz="1700" dirty="0">
                <a:cs typeface="Arial" panose="020B0604020202020204" pitchFamily="34" charset="0"/>
              </a:rPr>
              <a:t> &gt; </a:t>
            </a:r>
            <a:r>
              <a:rPr lang="en-US" altLang="en-US" sz="1700" dirty="0" err="1">
                <a:cs typeface="Arial" panose="020B0604020202020204" pitchFamily="34" charset="0"/>
              </a:rPr>
              <a:t>ebx</a:t>
            </a:r>
            <a:endParaRPr lang="en-US" altLang="en-US" sz="1700" dirty="0">
              <a:cs typeface="Arial" panose="020B0604020202020204" pitchFamily="34" charset="0"/>
            </a:endParaRPr>
          </a:p>
          <a:p>
            <a:pPr eaLnBrk="1" hangingPunct="1">
              <a:lnSpc>
                <a:spcPct val="80000"/>
              </a:lnSpc>
              <a:spcBef>
                <a:spcPct val="50000"/>
              </a:spcBef>
              <a:buClrTx/>
              <a:buFontTx/>
              <a:buNone/>
            </a:pPr>
            <a:r>
              <a:rPr lang="en-US" altLang="en-US" sz="1700" dirty="0">
                <a:cs typeface="Arial" panose="020B0604020202020204" pitchFamily="34" charset="0"/>
              </a:rPr>
              <a:t>  </a:t>
            </a:r>
            <a:r>
              <a:rPr lang="en-US" altLang="en-US" sz="1700" dirty="0" err="1">
                <a:cs typeface="Arial" panose="020B0604020202020204" pitchFamily="34" charset="0"/>
              </a:rPr>
              <a:t>mov</a:t>
            </a:r>
            <a:r>
              <a:rPr lang="en-US" altLang="en-US" sz="1700" dirty="0">
                <a:cs typeface="Arial" panose="020B0604020202020204" pitchFamily="34" charset="0"/>
              </a:rPr>
              <a:t> result,1</a:t>
            </a:r>
          </a:p>
          <a:p>
            <a:pPr eaLnBrk="1" hangingPunct="1">
              <a:lnSpc>
                <a:spcPct val="80000"/>
              </a:lnSpc>
              <a:spcBef>
                <a:spcPct val="50000"/>
              </a:spcBef>
              <a:buClrTx/>
              <a:buFontTx/>
              <a:buNone/>
            </a:pPr>
            <a:r>
              <a:rPr lang="en-US" altLang="en-US" sz="1700" dirty="0">
                <a:cs typeface="Arial" panose="020B0604020202020204" pitchFamily="34" charset="0"/>
              </a:rPr>
              <a:t>.ENDIF</a:t>
            </a:r>
          </a:p>
        </p:txBody>
      </p:sp>
      <p:sp>
        <p:nvSpPr>
          <p:cNvPr id="2" name="Title 1"/>
          <p:cNvSpPr>
            <a:spLocks noGrp="1"/>
          </p:cNvSpPr>
          <p:nvPr>
            <p:ph type="title"/>
          </p:nvPr>
        </p:nvSpPr>
        <p:spPr/>
        <p:txBody>
          <a:bodyPr/>
          <a:lstStyle/>
          <a:p>
            <a:r>
              <a:rPr lang="en-AU" dirty="0"/>
              <a:t>Signed and Unsigned Comparisons</a:t>
            </a:r>
            <a:r>
              <a:rPr lang="en-AU" sz="2000" dirty="0"/>
              <a:t> </a:t>
            </a:r>
            <a:r>
              <a:rPr lang="en-AU" sz="2000" b="0" dirty="0"/>
              <a:t>(3 of 4)</a:t>
            </a:r>
          </a:p>
        </p:txBody>
      </p:sp>
    </p:spTree>
    <p:extLst>
      <p:ext uri="{BB962C8B-B14F-4D97-AF65-F5344CB8AC3E}">
        <p14:creationId xmlns:p14="http://schemas.microsoft.com/office/powerpoint/2010/main" val="30579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a:extLst>
              <a:ext uri="{FF2B5EF4-FFF2-40B4-BE49-F238E27FC236}">
                <a16:creationId xmlns:a16="http://schemas.microsoft.com/office/drawing/2014/main" id="{5E5AEC8B-3744-4DC6-83FC-71042B8CDD45}"/>
              </a:ext>
            </a:extLst>
          </p:cNvPr>
          <p:cNvSpPr txBox="1">
            <a:spLocks noChangeArrowheads="1"/>
          </p:cNvSpPr>
          <p:nvPr/>
        </p:nvSpPr>
        <p:spPr bwMode="auto">
          <a:xfrm>
            <a:off x="457200" y="48768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 . . unless you prefix one of the register operands with the SDWORD PTR operator. Then a signed jump is generated.</a:t>
            </a:r>
          </a:p>
        </p:txBody>
      </p:sp>
      <p:sp>
        <p:nvSpPr>
          <p:cNvPr id="5" name="Text Box 3">
            <a:extLst>
              <a:ext uri="{FF2B5EF4-FFF2-40B4-BE49-F238E27FC236}">
                <a16:creationId xmlns:a16="http://schemas.microsoft.com/office/drawing/2014/main" id="{450A93BC-30B3-4A70-A392-21229FF99A44}"/>
              </a:ext>
            </a:extLst>
          </p:cNvPr>
          <p:cNvSpPr txBox="1">
            <a:spLocks noChangeArrowheads="1"/>
          </p:cNvSpPr>
          <p:nvPr/>
        </p:nvSpPr>
        <p:spPr bwMode="auto">
          <a:xfrm>
            <a:off x="4572000" y="2413000"/>
            <a:ext cx="29718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ebx,5</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eax,6</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a:t>
            </a:r>
            <a:r>
              <a:rPr lang="en-US" altLang="en-US" sz="1800" dirty="0" err="1">
                <a:cs typeface="Arial" panose="020B0604020202020204" pitchFamily="34" charset="0"/>
              </a:rPr>
              <a:t>eax,ebx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jle</a:t>
            </a:r>
            <a:r>
              <a:rPr lang="en-US" altLang="en-US" sz="1800" dirty="0">
                <a:cs typeface="Arial" panose="020B0604020202020204" pitchFamily="34" charset="0"/>
              </a:rPr>
              <a:t> @C0001 </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result,1</a:t>
            </a:r>
          </a:p>
          <a:p>
            <a:pPr eaLnBrk="1" hangingPunct="1">
              <a:lnSpc>
                <a:spcPct val="50000"/>
              </a:lnSpc>
              <a:spcBef>
                <a:spcPct val="50000"/>
              </a:spcBef>
              <a:buClrTx/>
              <a:buFontTx/>
              <a:buNone/>
            </a:pPr>
            <a:r>
              <a:rPr lang="en-US" altLang="en-US" sz="1800" dirty="0">
                <a:cs typeface="Arial" panose="020B0604020202020204" pitchFamily="34" charset="0"/>
              </a:rPr>
              <a:t>@C0001:</a:t>
            </a:r>
          </a:p>
        </p:txBody>
      </p:sp>
      <p:sp>
        <p:nvSpPr>
          <p:cNvPr id="8" name="Text Box 6">
            <a:extLst>
              <a:ext uri="{FF2B5EF4-FFF2-40B4-BE49-F238E27FC236}">
                <a16:creationId xmlns:a16="http://schemas.microsoft.com/office/drawing/2014/main" id="{EF77D5C5-37F4-48CE-B8C4-352B0AB2E2D6}"/>
              </a:ext>
            </a:extLst>
          </p:cNvPr>
          <p:cNvSpPr txBox="1">
            <a:spLocks noChangeArrowheads="1"/>
          </p:cNvSpPr>
          <p:nvPr/>
        </p:nvSpPr>
        <p:spPr bwMode="auto">
          <a:xfrm>
            <a:off x="4572000" y="1803400"/>
            <a:ext cx="3124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Generated code:</a:t>
            </a:r>
          </a:p>
        </p:txBody>
      </p:sp>
      <p:sp>
        <p:nvSpPr>
          <p:cNvPr id="7" name="Line 5" descr="line">
            <a:extLst>
              <a:ext uri="{FF2B5EF4-FFF2-40B4-BE49-F238E27FC236}">
                <a16:creationId xmlns:a16="http://schemas.microsoft.com/office/drawing/2014/main" id="{3273D300-0BF1-4DAE-AEF0-C6B7DE9CE58A}"/>
              </a:ext>
            </a:extLst>
          </p:cNvPr>
          <p:cNvSpPr>
            <a:spLocks noChangeShapeType="1"/>
          </p:cNvSpPr>
          <p:nvPr/>
        </p:nvSpPr>
        <p:spPr bwMode="auto">
          <a:xfrm>
            <a:off x="3886200" y="3175000"/>
            <a:ext cx="914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 name="Text Box 4">
            <a:extLst>
              <a:ext uri="{FF2B5EF4-FFF2-40B4-BE49-F238E27FC236}">
                <a16:creationId xmlns:a16="http://schemas.microsoft.com/office/drawing/2014/main" id="{1CF0FDC3-757A-4492-9FA1-BA4118354669}"/>
              </a:ext>
            </a:extLst>
          </p:cNvPr>
          <p:cNvSpPr txBox="1">
            <a:spLocks noChangeArrowheads="1"/>
          </p:cNvSpPr>
          <p:nvPr/>
        </p:nvSpPr>
        <p:spPr bwMode="auto">
          <a:xfrm>
            <a:off x="457200" y="1600200"/>
            <a:ext cx="37338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dirty="0">
                <a:cs typeface="Arial" panose="020B0604020202020204" pitchFamily="34" charset="0"/>
              </a:rPr>
              <a:t>.data</a:t>
            </a:r>
          </a:p>
          <a:p>
            <a:pPr eaLnBrk="1" hangingPunct="1">
              <a:lnSpc>
                <a:spcPct val="80000"/>
              </a:lnSpc>
              <a:spcBef>
                <a:spcPct val="50000"/>
              </a:spcBef>
              <a:buClrTx/>
              <a:buFontTx/>
              <a:buNone/>
            </a:pPr>
            <a:r>
              <a:rPr lang="en-US" altLang="en-US" sz="1700" dirty="0">
                <a:cs typeface="Arial" panose="020B0604020202020204" pitchFamily="34" charset="0"/>
              </a:rPr>
              <a:t>result SDWORD ?</a:t>
            </a:r>
          </a:p>
          <a:p>
            <a:pPr eaLnBrk="1" hangingPunct="1">
              <a:lnSpc>
                <a:spcPct val="80000"/>
              </a:lnSpc>
              <a:spcBef>
                <a:spcPct val="50000"/>
              </a:spcBef>
              <a:buClrTx/>
              <a:buFontTx/>
              <a:buNone/>
            </a:pPr>
            <a:r>
              <a:rPr lang="en-US" altLang="en-US" sz="1700" dirty="0">
                <a:cs typeface="Arial" panose="020B0604020202020204" pitchFamily="34" charset="0"/>
              </a:rPr>
              <a:t>.code</a:t>
            </a:r>
          </a:p>
          <a:p>
            <a:pPr eaLnBrk="1" hangingPunct="1">
              <a:lnSpc>
                <a:spcPct val="80000"/>
              </a:lnSpc>
              <a:spcBef>
                <a:spcPct val="50000"/>
              </a:spcBef>
              <a:buClrTx/>
              <a:buFontTx/>
              <a:buNone/>
            </a:pPr>
            <a:r>
              <a:rPr lang="en-US" altLang="en-US" sz="1700" dirty="0" err="1">
                <a:cs typeface="Arial" panose="020B0604020202020204" pitchFamily="34" charset="0"/>
              </a:rPr>
              <a:t>mov</a:t>
            </a:r>
            <a:r>
              <a:rPr lang="en-US" altLang="en-US" sz="1700" dirty="0">
                <a:cs typeface="Arial" panose="020B0604020202020204" pitchFamily="34" charset="0"/>
              </a:rPr>
              <a:t> ebx,5</a:t>
            </a:r>
          </a:p>
          <a:p>
            <a:pPr eaLnBrk="1" hangingPunct="1">
              <a:lnSpc>
                <a:spcPct val="80000"/>
              </a:lnSpc>
              <a:spcBef>
                <a:spcPct val="50000"/>
              </a:spcBef>
              <a:buClrTx/>
              <a:buFontTx/>
              <a:buNone/>
            </a:pPr>
            <a:r>
              <a:rPr lang="en-US" altLang="en-US" sz="1700" dirty="0" err="1">
                <a:cs typeface="Arial" panose="020B0604020202020204" pitchFamily="34" charset="0"/>
              </a:rPr>
              <a:t>mov</a:t>
            </a:r>
            <a:r>
              <a:rPr lang="en-US" altLang="en-US" sz="1700" dirty="0">
                <a:cs typeface="Arial" panose="020B0604020202020204" pitchFamily="34" charset="0"/>
              </a:rPr>
              <a:t> eax,6</a:t>
            </a:r>
          </a:p>
          <a:p>
            <a:pPr eaLnBrk="1" hangingPunct="1">
              <a:lnSpc>
                <a:spcPct val="80000"/>
              </a:lnSpc>
              <a:spcBef>
                <a:spcPct val="50000"/>
              </a:spcBef>
              <a:buClrTx/>
              <a:buFontTx/>
              <a:buNone/>
            </a:pPr>
            <a:r>
              <a:rPr lang="en-US" altLang="en-US" sz="1700" dirty="0">
                <a:cs typeface="Arial" panose="020B0604020202020204" pitchFamily="34" charset="0"/>
              </a:rPr>
              <a:t>.IF SDWORD PTR </a:t>
            </a:r>
            <a:r>
              <a:rPr lang="en-US" altLang="en-US" sz="1700" dirty="0" err="1">
                <a:cs typeface="Arial" panose="020B0604020202020204" pitchFamily="34" charset="0"/>
              </a:rPr>
              <a:t>eax</a:t>
            </a:r>
            <a:r>
              <a:rPr lang="en-US" altLang="en-US" sz="1700" dirty="0">
                <a:cs typeface="Arial" panose="020B0604020202020204" pitchFamily="34" charset="0"/>
              </a:rPr>
              <a:t> &gt; </a:t>
            </a:r>
            <a:r>
              <a:rPr lang="en-US" altLang="en-US" sz="1700" dirty="0" err="1">
                <a:cs typeface="Arial" panose="020B0604020202020204" pitchFamily="34" charset="0"/>
              </a:rPr>
              <a:t>ebx</a:t>
            </a:r>
            <a:endParaRPr lang="en-US" altLang="en-US" sz="1700" dirty="0">
              <a:cs typeface="Arial" panose="020B0604020202020204" pitchFamily="34" charset="0"/>
            </a:endParaRPr>
          </a:p>
          <a:p>
            <a:pPr eaLnBrk="1" hangingPunct="1">
              <a:lnSpc>
                <a:spcPct val="80000"/>
              </a:lnSpc>
              <a:spcBef>
                <a:spcPct val="50000"/>
              </a:spcBef>
              <a:buClrTx/>
              <a:buFontTx/>
              <a:buNone/>
            </a:pPr>
            <a:r>
              <a:rPr lang="en-US" altLang="en-US" sz="1700" dirty="0">
                <a:cs typeface="Arial" panose="020B0604020202020204" pitchFamily="34" charset="0"/>
              </a:rPr>
              <a:t>  </a:t>
            </a:r>
            <a:r>
              <a:rPr lang="en-US" altLang="en-US" sz="1700" dirty="0" err="1">
                <a:cs typeface="Arial" panose="020B0604020202020204" pitchFamily="34" charset="0"/>
              </a:rPr>
              <a:t>mov</a:t>
            </a:r>
            <a:r>
              <a:rPr lang="en-US" altLang="en-US" sz="1700" dirty="0">
                <a:cs typeface="Arial" panose="020B0604020202020204" pitchFamily="34" charset="0"/>
              </a:rPr>
              <a:t> result,1</a:t>
            </a:r>
          </a:p>
          <a:p>
            <a:pPr eaLnBrk="1" hangingPunct="1">
              <a:lnSpc>
                <a:spcPct val="80000"/>
              </a:lnSpc>
              <a:spcBef>
                <a:spcPct val="50000"/>
              </a:spcBef>
              <a:buClrTx/>
              <a:buFontTx/>
              <a:buNone/>
            </a:pPr>
            <a:r>
              <a:rPr lang="en-US" altLang="en-US" sz="1700" dirty="0">
                <a:cs typeface="Arial" panose="020B0604020202020204" pitchFamily="34" charset="0"/>
              </a:rPr>
              <a:t>.ENDIF</a:t>
            </a:r>
          </a:p>
        </p:txBody>
      </p:sp>
      <p:sp>
        <p:nvSpPr>
          <p:cNvPr id="2" name="Title 1"/>
          <p:cNvSpPr>
            <a:spLocks noGrp="1"/>
          </p:cNvSpPr>
          <p:nvPr>
            <p:ph type="title"/>
          </p:nvPr>
        </p:nvSpPr>
        <p:spPr/>
        <p:txBody>
          <a:bodyPr/>
          <a:lstStyle/>
          <a:p>
            <a:r>
              <a:rPr lang="en-AU" dirty="0"/>
              <a:t>Signed and Unsigned Comparisons</a:t>
            </a:r>
            <a:r>
              <a:rPr lang="en-AU" sz="2000" dirty="0"/>
              <a:t> </a:t>
            </a:r>
            <a:r>
              <a:rPr lang="en-AU" sz="2000" b="0" dirty="0"/>
              <a:t>(4 of 4)</a:t>
            </a:r>
          </a:p>
        </p:txBody>
      </p:sp>
    </p:spTree>
    <p:extLst>
      <p:ext uri="{BB962C8B-B14F-4D97-AF65-F5344CB8AC3E}">
        <p14:creationId xmlns:p14="http://schemas.microsoft.com/office/powerpoint/2010/main" val="104864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481C939E-99EB-489C-BE6B-4F33FA6C83FD}"/>
              </a:ext>
            </a:extLst>
          </p:cNvPr>
          <p:cNvSpPr txBox="1">
            <a:spLocks noChangeArrowheads="1"/>
          </p:cNvSpPr>
          <p:nvPr/>
        </p:nvSpPr>
        <p:spPr bwMode="auto">
          <a:xfrm>
            <a:off x="1600200" y="3352800"/>
            <a:ext cx="5105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000" dirty="0">
                <a:cs typeface="Arial" panose="020B0604020202020204" pitchFamily="34" charset="0"/>
              </a:rPr>
              <a:t>; Display integers 1 – 10:</a:t>
            </a:r>
          </a:p>
          <a:p>
            <a:pPr eaLnBrk="1" hangingPunct="1">
              <a:lnSpc>
                <a:spcPct val="50000"/>
              </a:lnSpc>
              <a:spcBef>
                <a:spcPct val="50000"/>
              </a:spcBef>
              <a:buClrTx/>
              <a:buFontTx/>
              <a:buNone/>
            </a:pP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err="1">
                <a:cs typeface="Arial" panose="020B0604020202020204" pitchFamily="34" charset="0"/>
              </a:rPr>
              <a:t>mov</a:t>
            </a:r>
            <a:r>
              <a:rPr lang="en-US" altLang="en-US" sz="2000" dirty="0">
                <a:cs typeface="Arial" panose="020B0604020202020204" pitchFamily="34" charset="0"/>
              </a:rPr>
              <a:t> eax,0</a:t>
            </a:r>
          </a:p>
          <a:p>
            <a:pPr eaLnBrk="1" hangingPunct="1">
              <a:lnSpc>
                <a:spcPct val="50000"/>
              </a:lnSpc>
              <a:spcBef>
                <a:spcPct val="50000"/>
              </a:spcBef>
              <a:buClrTx/>
              <a:buFontTx/>
              <a:buNone/>
            </a:pPr>
            <a:r>
              <a:rPr lang="en-US" altLang="en-US" sz="2000" dirty="0">
                <a:cs typeface="Arial" panose="020B0604020202020204" pitchFamily="34" charset="0"/>
              </a:rPr>
              <a:t>.REPEAT</a:t>
            </a:r>
          </a:p>
          <a:p>
            <a:pPr eaLnBrk="1" hangingPunct="1">
              <a:lnSpc>
                <a:spcPct val="50000"/>
              </a:lnSpc>
              <a:spcBef>
                <a:spcPct val="50000"/>
              </a:spcBef>
              <a:buClrTx/>
              <a:buFontTx/>
              <a:buNone/>
            </a:pPr>
            <a:r>
              <a:rPr lang="en-US" altLang="en-US" sz="2000" dirty="0">
                <a:cs typeface="Arial" panose="020B0604020202020204" pitchFamily="34" charset="0"/>
              </a:rPr>
              <a:t>	</a:t>
            </a:r>
            <a:r>
              <a:rPr lang="en-US" altLang="en-US" sz="2000" dirty="0" err="1">
                <a:cs typeface="Arial" panose="020B0604020202020204" pitchFamily="34" charset="0"/>
              </a:rPr>
              <a:t>inc</a:t>
            </a:r>
            <a:r>
              <a:rPr lang="en-US" altLang="en-US" sz="2000" dirty="0">
                <a:cs typeface="Arial" panose="020B0604020202020204" pitchFamily="34" charset="0"/>
              </a:rPr>
              <a:t> </a:t>
            </a:r>
            <a:r>
              <a:rPr lang="en-US" altLang="en-US" sz="2000" dirty="0" err="1">
                <a:cs typeface="Arial" panose="020B0604020202020204" pitchFamily="34" charset="0"/>
              </a:rPr>
              <a:t>eax</a:t>
            </a: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a:cs typeface="Arial" panose="020B0604020202020204" pitchFamily="34" charset="0"/>
              </a:rPr>
              <a:t>	call </a:t>
            </a:r>
            <a:r>
              <a:rPr lang="en-US" altLang="en-US" sz="2000" dirty="0" err="1">
                <a:cs typeface="Arial" panose="020B0604020202020204" pitchFamily="34" charset="0"/>
              </a:rPr>
              <a:t>WriteDec</a:t>
            </a: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a:cs typeface="Arial" panose="020B0604020202020204" pitchFamily="34" charset="0"/>
              </a:rPr>
              <a:t>	call </a:t>
            </a:r>
            <a:r>
              <a:rPr lang="en-US" altLang="en-US" sz="2000" dirty="0" err="1">
                <a:cs typeface="Arial" panose="020B0604020202020204" pitchFamily="34" charset="0"/>
              </a:rPr>
              <a:t>Crlf</a:t>
            </a: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a:cs typeface="Arial" panose="020B0604020202020204" pitchFamily="34" charset="0"/>
              </a:rPr>
              <a:t>.UNTIL </a:t>
            </a:r>
            <a:r>
              <a:rPr lang="en-US" altLang="en-US" sz="2000" dirty="0" err="1">
                <a:cs typeface="Arial" panose="020B0604020202020204" pitchFamily="34" charset="0"/>
              </a:rPr>
              <a:t>eax</a:t>
            </a:r>
            <a:r>
              <a:rPr lang="en-US" altLang="en-US" sz="2000" dirty="0">
                <a:cs typeface="Arial" panose="020B0604020202020204" pitchFamily="34" charset="0"/>
              </a:rPr>
              <a:t> == 10</a:t>
            </a:r>
          </a:p>
        </p:txBody>
      </p:sp>
      <p:sp>
        <p:nvSpPr>
          <p:cNvPr id="5" name="Text Box 4">
            <a:extLst>
              <a:ext uri="{FF2B5EF4-FFF2-40B4-BE49-F238E27FC236}">
                <a16:creationId xmlns:a16="http://schemas.microsoft.com/office/drawing/2014/main" id="{B94DDC6A-A5A8-46E1-867F-F8509933F3B5}"/>
              </a:ext>
            </a:extLst>
          </p:cNvPr>
          <p:cNvSpPr txBox="1">
            <a:spLocks noChangeArrowheads="1"/>
          </p:cNvSpPr>
          <p:nvPr/>
        </p:nvSpPr>
        <p:spPr bwMode="auto">
          <a:xfrm>
            <a:off x="457200" y="1600200"/>
            <a:ext cx="76962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latin typeface="+mn-lt"/>
              </a:rPr>
              <a:t>Executes the loop body before testing the loop condition associated with the .UNTIL directive. </a:t>
            </a:r>
          </a:p>
          <a:p>
            <a:pPr eaLnBrk="1" hangingPunct="1">
              <a:spcBef>
                <a:spcPct val="50000"/>
              </a:spcBef>
              <a:buClrTx/>
              <a:buFontTx/>
              <a:buNone/>
            </a:pPr>
            <a:r>
              <a:rPr lang="en-US" altLang="en-US" sz="2100" dirty="0">
                <a:latin typeface="+mn-lt"/>
              </a:rPr>
              <a:t>Example:</a:t>
            </a:r>
          </a:p>
        </p:txBody>
      </p:sp>
      <p:sp>
        <p:nvSpPr>
          <p:cNvPr id="2" name="Title 1"/>
          <p:cNvSpPr>
            <a:spLocks noGrp="1"/>
          </p:cNvSpPr>
          <p:nvPr>
            <p:ph type="title"/>
          </p:nvPr>
        </p:nvSpPr>
        <p:spPr/>
        <p:txBody>
          <a:bodyPr/>
          <a:lstStyle/>
          <a:p>
            <a:r>
              <a:rPr lang="en-AU" dirty="0"/>
              <a:t>.REPEAT Directive</a:t>
            </a:r>
          </a:p>
        </p:txBody>
      </p:sp>
    </p:spTree>
    <p:extLst>
      <p:ext uri="{BB962C8B-B14F-4D97-AF65-F5344CB8AC3E}">
        <p14:creationId xmlns:p14="http://schemas.microsoft.com/office/powerpoint/2010/main" val="2951952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45ED7963-D6ED-4B0B-81CC-400CE32FF70E}"/>
              </a:ext>
            </a:extLst>
          </p:cNvPr>
          <p:cNvSpPr txBox="1">
            <a:spLocks noChangeArrowheads="1"/>
          </p:cNvSpPr>
          <p:nvPr/>
        </p:nvSpPr>
        <p:spPr bwMode="auto">
          <a:xfrm>
            <a:off x="1676400" y="2895600"/>
            <a:ext cx="5105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000" dirty="0">
                <a:cs typeface="Arial" panose="020B0604020202020204" pitchFamily="34" charset="0"/>
              </a:rPr>
              <a:t>; Display integers 1 – 10:</a:t>
            </a:r>
          </a:p>
          <a:p>
            <a:pPr eaLnBrk="1" hangingPunct="1">
              <a:lnSpc>
                <a:spcPct val="50000"/>
              </a:lnSpc>
              <a:spcBef>
                <a:spcPct val="50000"/>
              </a:spcBef>
              <a:buClrTx/>
              <a:buFontTx/>
              <a:buNone/>
            </a:pP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err="1">
                <a:cs typeface="Arial" panose="020B0604020202020204" pitchFamily="34" charset="0"/>
              </a:rPr>
              <a:t>mov</a:t>
            </a:r>
            <a:r>
              <a:rPr lang="en-US" altLang="en-US" sz="2000" dirty="0">
                <a:cs typeface="Arial" panose="020B0604020202020204" pitchFamily="34" charset="0"/>
              </a:rPr>
              <a:t> eax,0</a:t>
            </a:r>
          </a:p>
          <a:p>
            <a:pPr eaLnBrk="1" hangingPunct="1">
              <a:lnSpc>
                <a:spcPct val="50000"/>
              </a:lnSpc>
              <a:spcBef>
                <a:spcPct val="50000"/>
              </a:spcBef>
              <a:buClrTx/>
              <a:buFontTx/>
              <a:buNone/>
            </a:pPr>
            <a:r>
              <a:rPr lang="en-US" altLang="en-US" sz="2000" dirty="0">
                <a:cs typeface="Arial" panose="020B0604020202020204" pitchFamily="34" charset="0"/>
              </a:rPr>
              <a:t>.WHILE </a:t>
            </a:r>
            <a:r>
              <a:rPr lang="en-US" altLang="en-US" sz="2000" dirty="0" err="1">
                <a:cs typeface="Arial" panose="020B0604020202020204" pitchFamily="34" charset="0"/>
              </a:rPr>
              <a:t>eax</a:t>
            </a:r>
            <a:r>
              <a:rPr lang="en-US" altLang="en-US" sz="2000" dirty="0">
                <a:cs typeface="Arial" panose="020B0604020202020204" pitchFamily="34" charset="0"/>
              </a:rPr>
              <a:t> &lt; 10</a:t>
            </a:r>
          </a:p>
          <a:p>
            <a:pPr eaLnBrk="1" hangingPunct="1">
              <a:lnSpc>
                <a:spcPct val="50000"/>
              </a:lnSpc>
              <a:spcBef>
                <a:spcPct val="50000"/>
              </a:spcBef>
              <a:buClrTx/>
              <a:buFontTx/>
              <a:buNone/>
            </a:pPr>
            <a:r>
              <a:rPr lang="en-US" altLang="en-US" sz="2000" dirty="0">
                <a:cs typeface="Arial" panose="020B0604020202020204" pitchFamily="34" charset="0"/>
              </a:rPr>
              <a:t>	</a:t>
            </a:r>
            <a:r>
              <a:rPr lang="en-US" altLang="en-US" sz="2000" dirty="0" err="1">
                <a:cs typeface="Arial" panose="020B0604020202020204" pitchFamily="34" charset="0"/>
              </a:rPr>
              <a:t>inc</a:t>
            </a:r>
            <a:r>
              <a:rPr lang="en-US" altLang="en-US" sz="2000" dirty="0">
                <a:cs typeface="Arial" panose="020B0604020202020204" pitchFamily="34" charset="0"/>
              </a:rPr>
              <a:t> </a:t>
            </a:r>
            <a:r>
              <a:rPr lang="en-US" altLang="en-US" sz="2000" dirty="0" err="1">
                <a:cs typeface="Arial" panose="020B0604020202020204" pitchFamily="34" charset="0"/>
              </a:rPr>
              <a:t>eax</a:t>
            </a: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a:cs typeface="Arial" panose="020B0604020202020204" pitchFamily="34" charset="0"/>
              </a:rPr>
              <a:t>	call </a:t>
            </a:r>
            <a:r>
              <a:rPr lang="en-US" altLang="en-US" sz="2000" dirty="0" err="1">
                <a:cs typeface="Arial" panose="020B0604020202020204" pitchFamily="34" charset="0"/>
              </a:rPr>
              <a:t>WriteDec</a:t>
            </a: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a:cs typeface="Arial" panose="020B0604020202020204" pitchFamily="34" charset="0"/>
              </a:rPr>
              <a:t>	call </a:t>
            </a:r>
            <a:r>
              <a:rPr lang="en-US" altLang="en-US" sz="2000" dirty="0" err="1">
                <a:cs typeface="Arial" panose="020B0604020202020204" pitchFamily="34" charset="0"/>
              </a:rPr>
              <a:t>Crlf</a:t>
            </a:r>
            <a:endParaRPr lang="en-US" altLang="en-US" sz="2000" dirty="0">
              <a:cs typeface="Arial" panose="020B0604020202020204" pitchFamily="34" charset="0"/>
            </a:endParaRPr>
          </a:p>
          <a:p>
            <a:pPr eaLnBrk="1" hangingPunct="1">
              <a:lnSpc>
                <a:spcPct val="50000"/>
              </a:lnSpc>
              <a:spcBef>
                <a:spcPct val="50000"/>
              </a:spcBef>
              <a:buClrTx/>
              <a:buFontTx/>
              <a:buNone/>
            </a:pPr>
            <a:r>
              <a:rPr lang="en-US" altLang="en-US" sz="2000" dirty="0">
                <a:cs typeface="Arial" panose="020B0604020202020204" pitchFamily="34" charset="0"/>
              </a:rPr>
              <a:t>.ENDW</a:t>
            </a:r>
          </a:p>
        </p:txBody>
      </p:sp>
      <p:sp>
        <p:nvSpPr>
          <p:cNvPr id="5" name="Text Box 4">
            <a:extLst>
              <a:ext uri="{FF2B5EF4-FFF2-40B4-BE49-F238E27FC236}">
                <a16:creationId xmlns:a16="http://schemas.microsoft.com/office/drawing/2014/main" id="{33F0A38A-1690-48BA-8DEE-4269C5127CDF}"/>
              </a:ext>
            </a:extLst>
          </p:cNvPr>
          <p:cNvSpPr txBox="1">
            <a:spLocks noChangeArrowheads="1"/>
          </p:cNvSpPr>
          <p:nvPr/>
        </p:nvSpPr>
        <p:spPr bwMode="auto">
          <a:xfrm>
            <a:off x="457200" y="1600200"/>
            <a:ext cx="76962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Tests the loop condition before executing the loop body The .ENDW directive marks the end of the loop. </a:t>
            </a:r>
          </a:p>
          <a:p>
            <a:pPr eaLnBrk="1" hangingPunct="1">
              <a:spcBef>
                <a:spcPct val="50000"/>
              </a:spcBef>
              <a:buClrTx/>
              <a:buFontTx/>
              <a:buNone/>
            </a:pPr>
            <a:r>
              <a:rPr lang="en-US" altLang="en-US" sz="2100" dirty="0"/>
              <a:t>Example:</a:t>
            </a:r>
          </a:p>
        </p:txBody>
      </p:sp>
      <p:sp>
        <p:nvSpPr>
          <p:cNvPr id="2" name="Title 1"/>
          <p:cNvSpPr>
            <a:spLocks noGrp="1"/>
          </p:cNvSpPr>
          <p:nvPr>
            <p:ph type="title"/>
          </p:nvPr>
        </p:nvSpPr>
        <p:spPr/>
        <p:txBody>
          <a:bodyPr/>
          <a:lstStyle/>
          <a:p>
            <a:r>
              <a:rPr lang="en-AU" dirty="0"/>
              <a:t>.WHILE Directive</a:t>
            </a:r>
          </a:p>
        </p:txBody>
      </p:sp>
    </p:spTree>
    <p:extLst>
      <p:ext uri="{BB962C8B-B14F-4D97-AF65-F5344CB8AC3E}">
        <p14:creationId xmlns:p14="http://schemas.microsoft.com/office/powerpoint/2010/main" val="38394091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Bitwise instructions (AND, OR, XOR, NOT, TEST) </a:t>
            </a:r>
          </a:p>
          <a:p>
            <a:pPr lvl="1"/>
            <a:r>
              <a:rPr lang="en-AU" dirty="0"/>
              <a:t>manipulate individual bits in operands</a:t>
            </a:r>
          </a:p>
          <a:p>
            <a:r>
              <a:rPr lang="en-AU" dirty="0"/>
              <a:t>CMP – compares operands using implied subtraction</a:t>
            </a:r>
          </a:p>
          <a:p>
            <a:pPr lvl="1"/>
            <a:r>
              <a:rPr lang="en-AU" dirty="0"/>
              <a:t>sets condition flags</a:t>
            </a:r>
          </a:p>
        </p:txBody>
      </p:sp>
      <p:sp>
        <p:nvSpPr>
          <p:cNvPr id="2" name="Title 1"/>
          <p:cNvSpPr>
            <a:spLocks noGrp="1"/>
          </p:cNvSpPr>
          <p:nvPr>
            <p:ph type="title"/>
          </p:nvPr>
        </p:nvSpPr>
        <p:spPr/>
        <p:txBody>
          <a:bodyPr/>
          <a:lstStyle/>
          <a:p>
            <a:r>
              <a:rPr lang="en-AU" dirty="0"/>
              <a:t>Summary</a:t>
            </a:r>
            <a:r>
              <a:rPr lang="en-AU" sz="2000" dirty="0"/>
              <a:t> </a:t>
            </a:r>
            <a:r>
              <a:rPr lang="en-AU" sz="2000" b="0" dirty="0"/>
              <a:t>(1 of 2)</a:t>
            </a:r>
          </a:p>
        </p:txBody>
      </p:sp>
    </p:spTree>
    <p:extLst>
      <p:ext uri="{BB962C8B-B14F-4D97-AF65-F5344CB8AC3E}">
        <p14:creationId xmlns:p14="http://schemas.microsoft.com/office/powerpoint/2010/main" val="2349424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Conditional Jumps &amp; Loops</a:t>
            </a:r>
          </a:p>
          <a:p>
            <a:pPr lvl="1"/>
            <a:r>
              <a:rPr lang="en-AU" dirty="0"/>
              <a:t>equality: JE, JNE</a:t>
            </a:r>
          </a:p>
          <a:p>
            <a:pPr lvl="1"/>
            <a:r>
              <a:rPr lang="en-AU" dirty="0"/>
              <a:t>flag values: JC, JZ, JNC, JP, ...</a:t>
            </a:r>
          </a:p>
          <a:p>
            <a:pPr lvl="1"/>
            <a:r>
              <a:rPr lang="en-AU" dirty="0"/>
              <a:t>signed: JG, JL, JNG, ...</a:t>
            </a:r>
          </a:p>
          <a:p>
            <a:pPr lvl="1"/>
            <a:r>
              <a:rPr lang="en-AU" dirty="0"/>
              <a:t>unsigned: JA, JB, JNA, ...</a:t>
            </a:r>
          </a:p>
          <a:p>
            <a:pPr lvl="1"/>
            <a:r>
              <a:rPr lang="en-AU" dirty="0"/>
              <a:t>LOOPZ, LOOPNZ, LOOPE, LOOPNE</a:t>
            </a:r>
          </a:p>
          <a:p>
            <a:r>
              <a:rPr lang="en-AU" dirty="0"/>
              <a:t>Flowcharts – logic diagramming tool</a:t>
            </a:r>
          </a:p>
          <a:p>
            <a:r>
              <a:rPr lang="en-AU" dirty="0"/>
              <a:t>Finite-state machine – tracks state changes at runtime</a:t>
            </a:r>
          </a:p>
        </p:txBody>
      </p:sp>
      <p:sp>
        <p:nvSpPr>
          <p:cNvPr id="2" name="Title 1"/>
          <p:cNvSpPr>
            <a:spLocks noGrp="1"/>
          </p:cNvSpPr>
          <p:nvPr>
            <p:ph type="title"/>
          </p:nvPr>
        </p:nvSpPr>
        <p:spPr/>
        <p:txBody>
          <a:bodyPr/>
          <a:lstStyle/>
          <a:p>
            <a:r>
              <a:rPr lang="en-AU" dirty="0"/>
              <a:t>Summary</a:t>
            </a:r>
            <a:r>
              <a:rPr lang="en-AU" sz="2000" dirty="0"/>
              <a:t> </a:t>
            </a:r>
            <a:r>
              <a:rPr lang="en-AU" sz="2000" b="0" dirty="0"/>
              <a:t>(2 of 2)</a:t>
            </a:r>
          </a:p>
        </p:txBody>
      </p:sp>
    </p:spTree>
    <p:extLst>
      <p:ext uri="{BB962C8B-B14F-4D97-AF65-F5344CB8AC3E}">
        <p14:creationId xmlns:p14="http://schemas.microsoft.com/office/powerpoint/2010/main" val="29257138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D5EBBE-3474-4786-A69A-33D631BB413C}"/>
              </a:ext>
            </a:extLst>
          </p:cNvPr>
          <p:cNvSpPr>
            <a:spLocks noGrp="1" noChangeArrowheads="1"/>
          </p:cNvSpPr>
          <p:nvPr>
            <p:ph type="title"/>
          </p:nvPr>
        </p:nvSpPr>
        <p:spPr>
          <a:xfrm>
            <a:off x="838200" y="3429000"/>
            <a:ext cx="7772400" cy="533400"/>
          </a:xfrm>
        </p:spPr>
        <p:txBody>
          <a:bodyPr/>
          <a:lstStyle/>
          <a:p>
            <a:pPr algn="ctr" eaLnBrk="1" hangingPunct="1">
              <a:defRPr/>
            </a:pPr>
            <a:r>
              <a:rPr lang="en-US" altLang="en-US" dirty="0"/>
              <a:t>4C 6F 70 70 75 75 6E</a:t>
            </a:r>
          </a:p>
        </p:txBody>
      </p:sp>
    </p:spTree>
    <p:extLst>
      <p:ext uri="{BB962C8B-B14F-4D97-AF65-F5344CB8AC3E}">
        <p14:creationId xmlns:p14="http://schemas.microsoft.com/office/powerpoint/2010/main" val="7376449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140554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A table titled NOT lists the values x and x inverted.">
            <a:extLst>
              <a:ext uri="{FF2B5EF4-FFF2-40B4-BE49-F238E27FC236}">
                <a16:creationId xmlns:a16="http://schemas.microsoft.com/office/drawing/2014/main" id="{BC004C20-2565-41C4-82AD-0399046CB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563" y="3881437"/>
            <a:ext cx="126523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4">
            <a:extLst>
              <a:ext uri="{FF2B5EF4-FFF2-40B4-BE49-F238E27FC236}">
                <a16:creationId xmlns:a16="http://schemas.microsoft.com/office/drawing/2014/main" id="{651B074B-D5AC-41A1-9E88-FE962B5A6539}"/>
              </a:ext>
            </a:extLst>
          </p:cNvPr>
          <p:cNvSpPr txBox="1">
            <a:spLocks noChangeArrowheads="1"/>
          </p:cNvSpPr>
          <p:nvPr/>
        </p:nvSpPr>
        <p:spPr bwMode="auto">
          <a:xfrm>
            <a:off x="6400800" y="3271837"/>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1"/>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NOT</a:t>
            </a:r>
          </a:p>
        </p:txBody>
      </p:sp>
      <p:graphicFrame>
        <p:nvGraphicFramePr>
          <p:cNvPr id="5" name="Object 8" descr="The NOT value reads, 0 0 1 1 1 0 1 1. The inverted value reads, 1 1 0 0 0 1 0 0.">
            <a:extLst>
              <a:ext uri="{FF2B5EF4-FFF2-40B4-BE49-F238E27FC236}">
                <a16:creationId xmlns:a16="http://schemas.microsoft.com/office/drawing/2014/main" id="{276F3194-B717-4AB2-B654-89EB4DD316C4}"/>
              </a:ext>
            </a:extLst>
          </p:cNvPr>
          <p:cNvGraphicFramePr>
            <a:graphicFrameLocks noChangeAspect="1"/>
          </p:cNvGraphicFramePr>
          <p:nvPr>
            <p:extLst>
              <p:ext uri="{D42A27DB-BD31-4B8C-83A1-F6EECF244321}">
                <p14:modId xmlns:p14="http://schemas.microsoft.com/office/powerpoint/2010/main" val="2782881447"/>
              </p:ext>
            </p:extLst>
          </p:nvPr>
        </p:nvGraphicFramePr>
        <p:xfrm>
          <a:off x="1371600" y="4114800"/>
          <a:ext cx="3962400" cy="985837"/>
        </p:xfrm>
        <a:graphic>
          <a:graphicData uri="http://schemas.openxmlformats.org/presentationml/2006/ole">
            <mc:AlternateContent xmlns:mc="http://schemas.openxmlformats.org/markup-compatibility/2006">
              <mc:Choice xmlns:v="urn:schemas-microsoft-com:vml" Requires="v">
                <p:oleObj spid="_x0000_s12312" name="VISIO" r:id="rId4" imgW="2321052" imgH="574548" progId="Visio.Drawing.6">
                  <p:embed/>
                </p:oleObj>
              </mc:Choice>
              <mc:Fallback>
                <p:oleObj name="VISIO" r:id="rId4" imgW="2321052" imgH="57454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14800"/>
                        <a:ext cx="3962400" cy="985837"/>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209800"/>
          </a:xfrm>
        </p:spPr>
        <p:txBody>
          <a:bodyPr/>
          <a:lstStyle/>
          <a:p>
            <a:r>
              <a:rPr lang="en-US" dirty="0"/>
              <a:t>Performs a Boolean NOT operation on a single destination operand</a:t>
            </a:r>
          </a:p>
          <a:p>
            <a:r>
              <a:rPr lang="en-US" dirty="0"/>
              <a:t>Syntax:</a:t>
            </a:r>
          </a:p>
          <a:p>
            <a:pPr marL="0" indent="0">
              <a:buNone/>
            </a:pPr>
            <a:r>
              <a:rPr lang="en-US" i="1" dirty="0"/>
              <a:t>	NOT destination</a:t>
            </a:r>
          </a:p>
        </p:txBody>
      </p:sp>
      <p:sp>
        <p:nvSpPr>
          <p:cNvPr id="2" name="Title 1"/>
          <p:cNvSpPr>
            <a:spLocks noGrp="1"/>
          </p:cNvSpPr>
          <p:nvPr>
            <p:ph type="title"/>
          </p:nvPr>
        </p:nvSpPr>
        <p:spPr/>
        <p:txBody>
          <a:bodyPr/>
          <a:lstStyle/>
          <a:p>
            <a:r>
              <a:rPr lang="en-AU" dirty="0"/>
              <a:t>NOT Instruction</a:t>
            </a:r>
          </a:p>
        </p:txBody>
      </p:sp>
    </p:spTree>
    <p:extLst>
      <p:ext uri="{BB962C8B-B14F-4D97-AF65-F5344CB8AC3E}">
        <p14:creationId xmlns:p14="http://schemas.microsoft.com/office/powerpoint/2010/main" val="270725254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7853</TotalTime>
  <Words>3701</Words>
  <Application>Microsoft Office PowerPoint</Application>
  <PresentationFormat>On-screen Show (4:3)</PresentationFormat>
  <Paragraphs>694</Paragraphs>
  <Slides>87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5" baseType="lpstr">
      <vt:lpstr>Arial</vt:lpstr>
      <vt:lpstr>Courier New</vt:lpstr>
      <vt:lpstr>Symbol</vt:lpstr>
      <vt:lpstr>Times New Roman</vt:lpstr>
      <vt:lpstr>Verdana</vt:lpstr>
      <vt:lpstr>Wingdings</vt:lpstr>
      <vt:lpstr>508 Lecture</vt:lpstr>
      <vt:lpstr>VISIO</vt:lpstr>
      <vt:lpstr>Assembly Language for x86 Processors</vt:lpstr>
      <vt:lpstr>Chapter Overview</vt:lpstr>
      <vt:lpstr>Boolean and Comparison Instructions</vt:lpstr>
      <vt:lpstr>Status Flags – Review (1 of 2)</vt:lpstr>
      <vt:lpstr>Status Flags – Review (2 of 2)</vt:lpstr>
      <vt:lpstr>AND Instruction</vt:lpstr>
      <vt:lpstr>OR Instruction</vt:lpstr>
      <vt:lpstr>XOR Instruction</vt:lpstr>
      <vt:lpstr>NOT Instruction</vt:lpstr>
      <vt:lpstr>Bit-Mapped Sets</vt:lpstr>
      <vt:lpstr>Bit-Mapped Set Operations</vt:lpstr>
      <vt:lpstr>Applications (1 of 5)</vt:lpstr>
      <vt:lpstr>Applications (2 of 5)</vt:lpstr>
      <vt:lpstr>Applications (3 of 5)</vt:lpstr>
      <vt:lpstr>Applications (4 of 5)</vt:lpstr>
      <vt:lpstr>Application (5 of 5)</vt:lpstr>
      <vt:lpstr>TEST Instruction (1 of 2)</vt:lpstr>
      <vt:lpstr>TEST Instruction (2 of 2)</vt:lpstr>
      <vt:lpstr>CMP Instruction (1 of 3)</vt:lpstr>
      <vt:lpstr>CMP Instruction (2 of 3)</vt:lpstr>
      <vt:lpstr>CMP Instruction (3 of 3)</vt:lpstr>
      <vt:lpstr>Boolean Instructions in 64-Bit Mode</vt:lpstr>
      <vt:lpstr>What's Next (1 of 5)</vt:lpstr>
      <vt:lpstr>Conditional Jumps</vt:lpstr>
      <vt:lpstr>Jcond Instruction</vt:lpstr>
      <vt:lpstr>Jcond Ranges</vt:lpstr>
      <vt:lpstr>Jumps Based on Specific Flags</vt:lpstr>
      <vt:lpstr>Jumps Based on Equality</vt:lpstr>
      <vt:lpstr>Jumps Based on Unsigned Comparisons</vt:lpstr>
      <vt:lpstr>Jumps Based on Signed Comparisons</vt:lpstr>
      <vt:lpstr>Applications (1 of 4)</vt:lpstr>
      <vt:lpstr>Applications (2 of 4)</vt:lpstr>
      <vt:lpstr>Applications (3 of 4)</vt:lpstr>
      <vt:lpstr>Applications (4 of 4)</vt:lpstr>
      <vt:lpstr>Applications</vt:lpstr>
      <vt:lpstr>Your Turn . . . (1 of 8)</vt:lpstr>
      <vt:lpstr>Encrypting a String</vt:lpstr>
      <vt:lpstr>String Encryption Program</vt:lpstr>
      <vt:lpstr>BT (Bit Test) Instruction</vt:lpstr>
      <vt:lpstr>What's Next (2 of 5)</vt:lpstr>
      <vt:lpstr>Conditional Loop Instructions</vt:lpstr>
      <vt:lpstr>LOOPZ and LOOPE</vt:lpstr>
      <vt:lpstr>LOOPNZ and LOOPNE</vt:lpstr>
      <vt:lpstr>LOOPNZ Example</vt:lpstr>
      <vt:lpstr>Your Turn . . . (2 of 8)</vt:lpstr>
      <vt:lpstr>. . . (solution)</vt:lpstr>
      <vt:lpstr>What's Next (3 of 5)</vt:lpstr>
      <vt:lpstr>Conditional Structures</vt:lpstr>
      <vt:lpstr>Block-Structured IF Statements</vt:lpstr>
      <vt:lpstr>Your Turn . . . (3 of 8)</vt:lpstr>
      <vt:lpstr>Your Turn . . . (4 of 8)</vt:lpstr>
      <vt:lpstr>Compound Expression with AND (1 of 3)</vt:lpstr>
      <vt:lpstr>Compound Expression with AND (2 of 3)</vt:lpstr>
      <vt:lpstr>Compound Expression with AND (3 of 3)</vt:lpstr>
      <vt:lpstr>Your Turn . . . (5 of 8)</vt:lpstr>
      <vt:lpstr>Compound Expression with OR (1 of 2)</vt:lpstr>
      <vt:lpstr>Compound Expression with OR (2 of 2)</vt:lpstr>
      <vt:lpstr>WHILE Loops</vt:lpstr>
      <vt:lpstr>Your Turn . . . (6 of 8)</vt:lpstr>
      <vt:lpstr>Table-Driven Selection (1 of 4)</vt:lpstr>
      <vt:lpstr>Table-Driven Selection (2 of 4)</vt:lpstr>
      <vt:lpstr>Table-Driven Selection (3 of 4)</vt:lpstr>
      <vt:lpstr>Table-Driven Selection (4 of 4)</vt:lpstr>
      <vt:lpstr>What's Next (4 of 5)</vt:lpstr>
      <vt:lpstr>Application: Finite-State Machines (1 of 2)</vt:lpstr>
      <vt:lpstr>Application: Finite-State Machines (2 of 2)</vt:lpstr>
      <vt:lpstr>Finite-State Machine</vt:lpstr>
      <vt:lpstr>Finite-State Machine Examples</vt:lpstr>
      <vt:lpstr>Your Turn . . . (7 of 8)</vt:lpstr>
      <vt:lpstr>Implementing an FSM</vt:lpstr>
      <vt:lpstr>IsDigit Procedure</vt:lpstr>
      <vt:lpstr>Flowchart of State A</vt:lpstr>
      <vt:lpstr>Your Turn . . . (8 of 8)</vt:lpstr>
      <vt:lpstr>What's Next (5 of 5)</vt:lpstr>
      <vt:lpstr>Creating IF Statements</vt:lpstr>
      <vt:lpstr>Runtime Expressions</vt:lpstr>
      <vt:lpstr>Relational and Logical Operators</vt:lpstr>
      <vt:lpstr>Signed and Unsigned Comparisons (1 of 4)</vt:lpstr>
      <vt:lpstr>Signed and Unsigned Comparisons (2 of 4)</vt:lpstr>
      <vt:lpstr>Signed and Unsigned Comparisons (3 of 4)</vt:lpstr>
      <vt:lpstr>Signed and Unsigned Comparisons (4 of 4)</vt:lpstr>
      <vt:lpstr>.REPEAT Directive</vt:lpstr>
      <vt:lpstr>.WHILE Directive</vt:lpstr>
      <vt:lpstr>Summary (1 of 2)</vt:lpstr>
      <vt:lpstr>Summary (2 of 2)</vt:lpstr>
      <vt:lpstr>4C 6F 70 70 75 75 6E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Jacoby, Meghan</cp:lastModifiedBy>
  <cp:revision>580</cp:revision>
  <dcterms:created xsi:type="dcterms:W3CDTF">2014-07-14T20:04:21Z</dcterms:created>
  <dcterms:modified xsi:type="dcterms:W3CDTF">2019-05-08T16:01:48Z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