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90" r:id="rId2"/>
    <p:sldId id="262" r:id="rId3"/>
    <p:sldId id="291" r:id="rId4"/>
    <p:sldId id="292" r:id="rId5"/>
    <p:sldId id="293" r:id="rId6"/>
    <p:sldId id="294" r:id="rId7"/>
    <p:sldId id="295" r:id="rId8"/>
    <p:sldId id="296" r:id="rId9"/>
    <p:sldId id="297" r:id="rId10"/>
    <p:sldId id="298" r:id="rId11"/>
    <p:sldId id="299" r:id="rId12"/>
    <p:sldId id="300" r:id="rId13"/>
    <p:sldId id="301" r:id="rId14"/>
    <p:sldId id="307" r:id="rId15"/>
    <p:sldId id="308" r:id="rId16"/>
    <p:sldId id="309" r:id="rId17"/>
    <p:sldId id="302" r:id="rId18"/>
    <p:sldId id="303" r:id="rId19"/>
    <p:sldId id="304" r:id="rId20"/>
    <p:sldId id="305" r:id="rId21"/>
    <p:sldId id="306"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6" r:id="rId87"/>
    <p:sldId id="375"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5472" userDrawn="1">
          <p15:clr>
            <a:srgbClr val="A4A3A4"/>
          </p15:clr>
        </p15:guide>
        <p15:guide id="3"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86881" autoAdjust="0"/>
  </p:normalViewPr>
  <p:slideViewPr>
    <p:cSldViewPr>
      <p:cViewPr varScale="1">
        <p:scale>
          <a:sx n="70" d="100"/>
          <a:sy n="70" d="100"/>
        </p:scale>
        <p:origin x="114" y="72"/>
      </p:cViewPr>
      <p:guideLst>
        <p:guide orient="horz" pos="1008"/>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87</a:t>
            </a:fld>
            <a:endParaRPr lang="en-US"/>
          </a:p>
        </p:txBody>
      </p:sp>
    </p:spTree>
    <p:extLst>
      <p:ext uri="{BB962C8B-B14F-4D97-AF65-F5344CB8AC3E}">
        <p14:creationId xmlns:p14="http://schemas.microsoft.com/office/powerpoint/2010/main" val="3317193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CA" altLang="en-US" dirty="0"/>
              <a:t>Integer Arithmetic</a:t>
            </a:r>
          </a:p>
        </p:txBody>
      </p:sp>
      <p:sp>
        <p:nvSpPr>
          <p:cNvPr id="9" name="Text Placeholder 8"/>
          <p:cNvSpPr>
            <a:spLocks noGrp="1"/>
          </p:cNvSpPr>
          <p:nvPr>
            <p:ph type="body" sz="quarter" idx="14"/>
          </p:nvPr>
        </p:nvSpPr>
        <p:spPr/>
        <p:txBody>
          <a:bodyPr/>
          <a:lstStyle/>
          <a:p>
            <a:r>
              <a:rPr lang="en-US" dirty="0"/>
              <a:t>Chapter 7</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051">
            <a:extLst>
              <a:ext uri="{FF2B5EF4-FFF2-40B4-BE49-F238E27FC236}">
                <a16:creationId xmlns:a16="http://schemas.microsoft.com/office/drawing/2014/main" id="{582ECC09-7198-4D61-AC89-D94338D6D3A0}"/>
              </a:ext>
            </a:extLst>
          </p:cNvPr>
          <p:cNvSpPr txBox="1">
            <a:spLocks noChangeArrowheads="1"/>
          </p:cNvSpPr>
          <p:nvPr/>
        </p:nvSpPr>
        <p:spPr bwMode="auto">
          <a:xfrm>
            <a:off x="762000" y="30480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al,6Bh</a:t>
            </a:r>
          </a:p>
          <a:p>
            <a:pPr eaLnBrk="1" hangingPunct="1">
              <a:lnSpc>
                <a:spcPct val="50000"/>
              </a:lnSpc>
              <a:spcBef>
                <a:spcPct val="50000"/>
              </a:spcBef>
              <a:buClrTx/>
              <a:buFontTx/>
              <a:buNone/>
            </a:pPr>
            <a:r>
              <a:rPr lang="en-US" altLang="en-US" sz="1800" dirty="0" err="1">
                <a:cs typeface="Arial" panose="020B0604020202020204" pitchFamily="34" charset="0"/>
              </a:rPr>
              <a:t>shr</a:t>
            </a:r>
            <a:r>
              <a:rPr lang="en-US" altLang="en-US" sz="1800" dirty="0">
                <a:cs typeface="Arial" panose="020B0604020202020204" pitchFamily="34" charset="0"/>
              </a:rPr>
              <a:t> al,1	a. </a:t>
            </a:r>
            <a:r>
              <a:rPr lang="en-US" altLang="en-US" sz="1800" dirty="0">
                <a:solidFill>
                  <a:srgbClr val="007FA3"/>
                </a:solidFill>
                <a:cs typeface="Arial" panose="020B0604020202020204" pitchFamily="34" charset="0"/>
              </a:rPr>
              <a:t>35h</a:t>
            </a: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al,3	b. </a:t>
            </a:r>
            <a:r>
              <a:rPr lang="en-US" altLang="en-US" sz="1800" dirty="0">
                <a:solidFill>
                  <a:srgbClr val="007FA3"/>
                </a:solidFill>
                <a:cs typeface="Arial" panose="020B0604020202020204" pitchFamily="34" charset="0"/>
              </a:rPr>
              <a:t>A8h</a:t>
            </a:r>
          </a:p>
          <a:p>
            <a:pPr eaLnBrk="1" hangingPunct="1">
              <a:lnSpc>
                <a:spcPct val="50000"/>
              </a:lnSpc>
              <a:spcBef>
                <a:spcPct val="50000"/>
              </a:spcBef>
              <a:buClrTx/>
              <a:buFontTx/>
              <a:buNone/>
            </a:pPr>
            <a:r>
              <a:rPr lang="en-US" altLang="en-US" sz="1800" dirty="0">
                <a:cs typeface="Arial" panose="020B0604020202020204" pitchFamily="34" charset="0"/>
              </a:rPr>
              <a:t>mov al,8Ch</a:t>
            </a:r>
          </a:p>
          <a:p>
            <a:pPr eaLnBrk="1" hangingPunct="1">
              <a:lnSpc>
                <a:spcPct val="50000"/>
              </a:lnSpc>
              <a:spcBef>
                <a:spcPct val="50000"/>
              </a:spcBef>
              <a:buClrTx/>
              <a:buFontTx/>
              <a:buNone/>
            </a:pPr>
            <a:r>
              <a:rPr lang="en-US" altLang="en-US" sz="1800" dirty="0" err="1">
                <a:cs typeface="Arial" panose="020B0604020202020204" pitchFamily="34" charset="0"/>
              </a:rPr>
              <a:t>sar</a:t>
            </a:r>
            <a:r>
              <a:rPr lang="en-US" altLang="en-US" sz="1800" dirty="0">
                <a:cs typeface="Arial" panose="020B0604020202020204" pitchFamily="34" charset="0"/>
              </a:rPr>
              <a:t> al,1	c. </a:t>
            </a:r>
            <a:r>
              <a:rPr lang="en-US" altLang="en-US" sz="1800" dirty="0">
                <a:solidFill>
                  <a:srgbClr val="007FA3"/>
                </a:solidFill>
                <a:cs typeface="Arial" panose="020B0604020202020204" pitchFamily="34" charset="0"/>
              </a:rPr>
              <a:t>C6h</a:t>
            </a:r>
          </a:p>
          <a:p>
            <a:pPr eaLnBrk="1" hangingPunct="1">
              <a:lnSpc>
                <a:spcPct val="50000"/>
              </a:lnSpc>
              <a:spcBef>
                <a:spcPct val="50000"/>
              </a:spcBef>
              <a:buClrTx/>
              <a:buFontTx/>
              <a:buNone/>
            </a:pPr>
            <a:r>
              <a:rPr lang="en-US" altLang="en-US" sz="1800" dirty="0" err="1">
                <a:cs typeface="Arial" panose="020B0604020202020204" pitchFamily="34" charset="0"/>
              </a:rPr>
              <a:t>sar</a:t>
            </a:r>
            <a:r>
              <a:rPr lang="en-US" altLang="en-US" sz="1800" dirty="0">
                <a:cs typeface="Arial" panose="020B0604020202020204" pitchFamily="34" charset="0"/>
              </a:rPr>
              <a:t> al,3	d. </a:t>
            </a:r>
            <a:r>
              <a:rPr lang="en-US" altLang="en-US" sz="1800" dirty="0">
                <a:solidFill>
                  <a:srgbClr val="007FA3"/>
                </a:solidFill>
                <a:cs typeface="Arial" panose="020B0604020202020204" pitchFamily="34" charset="0"/>
              </a:rPr>
              <a:t>F8h</a:t>
            </a: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5" name="Text Box 2052">
            <a:extLst>
              <a:ext uri="{FF2B5EF4-FFF2-40B4-BE49-F238E27FC236}">
                <a16:creationId xmlns:a16="http://schemas.microsoft.com/office/drawing/2014/main" id="{C671E986-8C45-44BF-A49D-303EDFFE7D8C}"/>
              </a:ext>
            </a:extLst>
          </p:cNvPr>
          <p:cNvSpPr txBox="1">
            <a:spLocks noChangeArrowheads="1"/>
          </p:cNvSpPr>
          <p:nvPr/>
        </p:nvSpPr>
        <p:spPr bwMode="auto">
          <a:xfrm>
            <a:off x="457200" y="1600200"/>
            <a:ext cx="7239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800" dirty="0">
                <a:latin typeface="+mn-lt"/>
              </a:rPr>
              <a:t>Indicate the hexadecimal value of AL after each shift:</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 of 16)</a:t>
            </a:r>
          </a:p>
        </p:txBody>
      </p:sp>
    </p:spTree>
    <p:extLst>
      <p:ext uri="{BB962C8B-B14F-4D97-AF65-F5344CB8AC3E}">
        <p14:creationId xmlns:p14="http://schemas.microsoft.com/office/powerpoint/2010/main" val="220429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A2F8E09F-EAF6-4624-8888-DA9D3A3CD565}"/>
              </a:ext>
            </a:extLst>
          </p:cNvPr>
          <p:cNvSpPr txBox="1">
            <a:spLocks noChangeArrowheads="1"/>
          </p:cNvSpPr>
          <p:nvPr/>
        </p:nvSpPr>
        <p:spPr bwMode="auto">
          <a:xfrm>
            <a:off x="990600" y="4953000"/>
            <a:ext cx="6324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al,11110000b</a:t>
            </a:r>
          </a:p>
          <a:p>
            <a:pPr eaLnBrk="1" hangingPunct="1">
              <a:lnSpc>
                <a:spcPct val="50000"/>
              </a:lnSpc>
              <a:spcBef>
                <a:spcPct val="50000"/>
              </a:spcBef>
              <a:buClrTx/>
              <a:buFontTx/>
              <a:buNone/>
            </a:pPr>
            <a:r>
              <a:rPr lang="en-US" altLang="en-US" sz="1800" dirty="0" err="1">
                <a:cs typeface="Arial" panose="020B0604020202020204" pitchFamily="34" charset="0"/>
              </a:rPr>
              <a:t>rol</a:t>
            </a:r>
            <a:r>
              <a:rPr lang="en-US" altLang="en-US" sz="1800" dirty="0">
                <a:cs typeface="Arial" panose="020B0604020202020204" pitchFamily="34" charset="0"/>
              </a:rPr>
              <a:t> al,1	; AL = 11100001b</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dl,3Fh</a:t>
            </a:r>
          </a:p>
          <a:p>
            <a:pPr eaLnBrk="1" hangingPunct="1">
              <a:lnSpc>
                <a:spcPct val="50000"/>
              </a:lnSpc>
              <a:spcBef>
                <a:spcPct val="50000"/>
              </a:spcBef>
              <a:buClrTx/>
              <a:buFontTx/>
              <a:buNone/>
            </a:pPr>
            <a:r>
              <a:rPr lang="en-US" altLang="en-US" sz="1800" dirty="0" err="1">
                <a:cs typeface="Arial" panose="020B0604020202020204" pitchFamily="34" charset="0"/>
              </a:rPr>
              <a:t>rol</a:t>
            </a:r>
            <a:r>
              <a:rPr lang="en-US" altLang="en-US" sz="1800" dirty="0">
                <a:cs typeface="Arial" panose="020B0604020202020204" pitchFamily="34" charset="0"/>
              </a:rPr>
              <a:t> dl,4	; DL = F3h</a:t>
            </a:r>
          </a:p>
        </p:txBody>
      </p:sp>
      <p:graphicFrame>
        <p:nvGraphicFramePr>
          <p:cNvPr id="4" name="Object 4" descr="In an 8-bit binary number, each bit shifts to the left, and the highest bit is copied to the carry flag. An arrow from the highest bit position points to the newly created bit, next to the lowest bit position.">
            <a:extLst>
              <a:ext uri="{FF2B5EF4-FFF2-40B4-BE49-F238E27FC236}">
                <a16:creationId xmlns:a16="http://schemas.microsoft.com/office/drawing/2014/main" id="{9BF41FF4-2724-4275-AEBA-C2B5D425B6B2}"/>
              </a:ext>
            </a:extLst>
          </p:cNvPr>
          <p:cNvGraphicFramePr>
            <a:graphicFrameLocks noChangeAspect="1"/>
          </p:cNvGraphicFramePr>
          <p:nvPr>
            <p:extLst>
              <p:ext uri="{D42A27DB-BD31-4B8C-83A1-F6EECF244321}">
                <p14:modId xmlns:p14="http://schemas.microsoft.com/office/powerpoint/2010/main" val="67768929"/>
              </p:ext>
            </p:extLst>
          </p:nvPr>
        </p:nvGraphicFramePr>
        <p:xfrm>
          <a:off x="1371600" y="3810000"/>
          <a:ext cx="5943600" cy="1054100"/>
        </p:xfrm>
        <a:graphic>
          <a:graphicData uri="http://schemas.openxmlformats.org/presentationml/2006/ole">
            <mc:AlternateContent xmlns:mc="http://schemas.openxmlformats.org/markup-compatibility/2006">
              <mc:Choice xmlns:v="urn:schemas-microsoft-com:vml" Requires="v">
                <p:oleObj spid="_x0000_s21538" name="VISIO" r:id="rId3" imgW="3538728" imgH="542544" progId="Visio.Drawing.6">
                  <p:embed/>
                </p:oleObj>
              </mc:Choice>
              <mc:Fallback>
                <p:oleObj name="VISIO" r:id="rId3" imgW="3538728"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1371600" y="3810000"/>
                        <a:ext cx="5943600" cy="10541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133600"/>
          </a:xfrm>
        </p:spPr>
        <p:txBody>
          <a:bodyPr/>
          <a:lstStyle/>
          <a:p>
            <a:r>
              <a:rPr lang="en-US" dirty="0"/>
              <a:t>ROL (rotate) shifts each bit to the left</a:t>
            </a:r>
          </a:p>
          <a:p>
            <a:r>
              <a:rPr lang="en-US" dirty="0"/>
              <a:t>The highest bit is copied into both the Carry flag and into the lowest bit</a:t>
            </a:r>
          </a:p>
          <a:p>
            <a:r>
              <a:rPr lang="en-US" dirty="0"/>
              <a:t>No bits are lost</a:t>
            </a:r>
          </a:p>
        </p:txBody>
      </p:sp>
      <p:sp>
        <p:nvSpPr>
          <p:cNvPr id="2" name="Title 1"/>
          <p:cNvSpPr>
            <a:spLocks noGrp="1"/>
          </p:cNvSpPr>
          <p:nvPr>
            <p:ph type="title"/>
          </p:nvPr>
        </p:nvSpPr>
        <p:spPr/>
        <p:txBody>
          <a:bodyPr/>
          <a:lstStyle/>
          <a:p>
            <a:r>
              <a:rPr lang="en-AU" dirty="0"/>
              <a:t>ROL Instruction</a:t>
            </a:r>
          </a:p>
        </p:txBody>
      </p:sp>
    </p:spTree>
    <p:extLst>
      <p:ext uri="{BB962C8B-B14F-4D97-AF65-F5344CB8AC3E}">
        <p14:creationId xmlns:p14="http://schemas.microsoft.com/office/powerpoint/2010/main" val="355818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a:extLst>
              <a:ext uri="{FF2B5EF4-FFF2-40B4-BE49-F238E27FC236}">
                <a16:creationId xmlns:a16="http://schemas.microsoft.com/office/drawing/2014/main" id="{4FE64FBB-5BD3-408D-8714-39A5D5A07384}"/>
              </a:ext>
            </a:extLst>
          </p:cNvPr>
          <p:cNvSpPr txBox="1">
            <a:spLocks noChangeArrowheads="1"/>
          </p:cNvSpPr>
          <p:nvPr/>
        </p:nvSpPr>
        <p:spPr bwMode="auto">
          <a:xfrm>
            <a:off x="1066800" y="48768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al,11110000b</a:t>
            </a:r>
          </a:p>
          <a:p>
            <a:pPr eaLnBrk="1" hangingPunct="1">
              <a:lnSpc>
                <a:spcPct val="50000"/>
              </a:lnSpc>
              <a:spcBef>
                <a:spcPct val="50000"/>
              </a:spcBef>
              <a:buClrTx/>
              <a:buFontTx/>
              <a:buNone/>
            </a:pPr>
            <a:r>
              <a:rPr lang="en-US" altLang="en-US" sz="1800" dirty="0" err="1">
                <a:cs typeface="Arial" panose="020B0604020202020204" pitchFamily="34" charset="0"/>
              </a:rPr>
              <a:t>ror</a:t>
            </a:r>
            <a:r>
              <a:rPr lang="en-US" altLang="en-US" sz="1800" dirty="0">
                <a:cs typeface="Arial" panose="020B0604020202020204" pitchFamily="34" charset="0"/>
              </a:rPr>
              <a:t> al,1	; AL = 01111000b</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dl,3Fh</a:t>
            </a:r>
          </a:p>
          <a:p>
            <a:pPr eaLnBrk="1" hangingPunct="1">
              <a:lnSpc>
                <a:spcPct val="50000"/>
              </a:lnSpc>
              <a:spcBef>
                <a:spcPct val="50000"/>
              </a:spcBef>
              <a:buClrTx/>
              <a:buFontTx/>
              <a:buNone/>
            </a:pPr>
            <a:r>
              <a:rPr lang="en-US" altLang="en-US" sz="1800" dirty="0" err="1">
                <a:cs typeface="Arial" panose="020B0604020202020204" pitchFamily="34" charset="0"/>
              </a:rPr>
              <a:t>ror</a:t>
            </a:r>
            <a:r>
              <a:rPr lang="en-US" altLang="en-US" sz="1800" dirty="0">
                <a:cs typeface="Arial" panose="020B0604020202020204" pitchFamily="34" charset="0"/>
              </a:rPr>
              <a:t> dl,4	; DL = F3h</a:t>
            </a:r>
          </a:p>
        </p:txBody>
      </p:sp>
      <p:graphicFrame>
        <p:nvGraphicFramePr>
          <p:cNvPr id="6" name="Object 4" descr="In an 8-bit binary number, each bit shifts to the right, and the lowest bit is copied to the carry flag. An arrow from the lowest bit position points to the newly created bit, next to the highest bit position.">
            <a:extLst>
              <a:ext uri="{FF2B5EF4-FFF2-40B4-BE49-F238E27FC236}">
                <a16:creationId xmlns:a16="http://schemas.microsoft.com/office/drawing/2014/main" id="{0AFF7052-29F7-4B52-81D7-9875722EDEF4}"/>
              </a:ext>
            </a:extLst>
          </p:cNvPr>
          <p:cNvGraphicFramePr>
            <a:graphicFrameLocks noChangeAspect="1"/>
          </p:cNvGraphicFramePr>
          <p:nvPr>
            <p:extLst>
              <p:ext uri="{D42A27DB-BD31-4B8C-83A1-F6EECF244321}">
                <p14:modId xmlns:p14="http://schemas.microsoft.com/office/powerpoint/2010/main" val="547141613"/>
              </p:ext>
            </p:extLst>
          </p:nvPr>
        </p:nvGraphicFramePr>
        <p:xfrm>
          <a:off x="1371600" y="3810000"/>
          <a:ext cx="5867400" cy="1023938"/>
        </p:xfrm>
        <a:graphic>
          <a:graphicData uri="http://schemas.openxmlformats.org/presentationml/2006/ole">
            <mc:AlternateContent xmlns:mc="http://schemas.openxmlformats.org/markup-compatibility/2006">
              <mc:Choice xmlns:v="urn:schemas-microsoft-com:vml" Requires="v">
                <p:oleObj spid="_x0000_s22562" name="VISIO" r:id="rId3" imgW="3610356" imgH="542544" progId="Visio.Drawing.6">
                  <p:embed/>
                </p:oleObj>
              </mc:Choice>
              <mc:Fallback>
                <p:oleObj name="VISIO" r:id="rId3" imgW="3610356"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1371600" y="3810000"/>
                        <a:ext cx="5867400" cy="1023938"/>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133600"/>
          </a:xfrm>
        </p:spPr>
        <p:txBody>
          <a:bodyPr/>
          <a:lstStyle/>
          <a:p>
            <a:r>
              <a:rPr lang="en-US" dirty="0"/>
              <a:t>ROR (rotate right) shifts each bit to the right</a:t>
            </a:r>
          </a:p>
          <a:p>
            <a:r>
              <a:rPr lang="en-US" dirty="0"/>
              <a:t>The lowest bit is copied into both the Carry flag and into the highest bit</a:t>
            </a:r>
          </a:p>
          <a:p>
            <a:r>
              <a:rPr lang="en-US" dirty="0"/>
              <a:t>No bits are lost</a:t>
            </a:r>
          </a:p>
        </p:txBody>
      </p:sp>
      <p:sp>
        <p:nvSpPr>
          <p:cNvPr id="2" name="Title 1"/>
          <p:cNvSpPr>
            <a:spLocks noGrp="1"/>
          </p:cNvSpPr>
          <p:nvPr>
            <p:ph type="title"/>
          </p:nvPr>
        </p:nvSpPr>
        <p:spPr/>
        <p:txBody>
          <a:bodyPr/>
          <a:lstStyle/>
          <a:p>
            <a:r>
              <a:rPr lang="en-AU" dirty="0"/>
              <a:t>ROR Instruction</a:t>
            </a:r>
          </a:p>
        </p:txBody>
      </p:sp>
    </p:spTree>
    <p:extLst>
      <p:ext uri="{BB962C8B-B14F-4D97-AF65-F5344CB8AC3E}">
        <p14:creationId xmlns:p14="http://schemas.microsoft.com/office/powerpoint/2010/main" val="2283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a:extLst>
              <a:ext uri="{FF2B5EF4-FFF2-40B4-BE49-F238E27FC236}">
                <a16:creationId xmlns:a16="http://schemas.microsoft.com/office/drawing/2014/main" id="{925E40D4-C9B0-4A7D-9A61-5FCC6BD187AC}"/>
              </a:ext>
            </a:extLst>
          </p:cNvPr>
          <p:cNvSpPr txBox="1">
            <a:spLocks noChangeArrowheads="1"/>
          </p:cNvSpPr>
          <p:nvPr/>
        </p:nvSpPr>
        <p:spPr bwMode="auto">
          <a:xfrm>
            <a:off x="1143000" y="2819400"/>
            <a:ext cx="5867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al,6Bh</a:t>
            </a:r>
          </a:p>
          <a:p>
            <a:pPr eaLnBrk="1" hangingPunct="1">
              <a:lnSpc>
                <a:spcPct val="50000"/>
              </a:lnSpc>
              <a:spcBef>
                <a:spcPct val="50000"/>
              </a:spcBef>
              <a:buClrTx/>
              <a:buNone/>
            </a:pPr>
            <a:r>
              <a:rPr lang="en-US" altLang="en-US" sz="1800" dirty="0" err="1">
                <a:cs typeface="Arial" panose="020B0604020202020204" pitchFamily="34" charset="0"/>
              </a:rPr>
              <a:t>ror</a:t>
            </a:r>
            <a:r>
              <a:rPr lang="en-US" altLang="en-US" sz="1800" dirty="0">
                <a:cs typeface="Arial" panose="020B0604020202020204" pitchFamily="34" charset="0"/>
              </a:rPr>
              <a:t> al,1	a. </a:t>
            </a:r>
            <a:r>
              <a:rPr lang="en-US" altLang="en-US" sz="1800" dirty="0">
                <a:solidFill>
                  <a:srgbClr val="007FA3"/>
                </a:solidFill>
                <a:cs typeface="Arial" panose="020B0604020202020204" pitchFamily="34" charset="0"/>
              </a:rPr>
              <a:t>B5h</a:t>
            </a:r>
          </a:p>
          <a:p>
            <a:pPr eaLnBrk="1" hangingPunct="1">
              <a:lnSpc>
                <a:spcPct val="50000"/>
              </a:lnSpc>
              <a:spcBef>
                <a:spcPct val="50000"/>
              </a:spcBef>
              <a:buClrTx/>
              <a:buNone/>
            </a:pPr>
            <a:r>
              <a:rPr lang="en-US" altLang="en-US" sz="1800" dirty="0" err="1">
                <a:cs typeface="Arial" panose="020B0604020202020204" pitchFamily="34" charset="0"/>
              </a:rPr>
              <a:t>rol</a:t>
            </a:r>
            <a:r>
              <a:rPr lang="en-US" altLang="en-US" sz="1800" dirty="0">
                <a:cs typeface="Arial" panose="020B0604020202020204" pitchFamily="34" charset="0"/>
              </a:rPr>
              <a:t> al,3	b. </a:t>
            </a:r>
            <a:r>
              <a:rPr lang="en-US" altLang="en-US" sz="1800" dirty="0" err="1">
                <a:solidFill>
                  <a:srgbClr val="007FA3"/>
                </a:solidFill>
                <a:cs typeface="Arial" panose="020B0604020202020204" pitchFamily="34" charset="0"/>
              </a:rPr>
              <a:t>ADh</a:t>
            </a:r>
            <a:endParaRPr lang="en-US" altLang="en-US" sz="1800" dirty="0">
              <a:solidFill>
                <a:srgbClr val="007FA3"/>
              </a:solidFill>
              <a:cs typeface="Arial" panose="020B0604020202020204" pitchFamily="34" charset="0"/>
            </a:endParaRPr>
          </a:p>
        </p:txBody>
      </p:sp>
      <p:sp>
        <p:nvSpPr>
          <p:cNvPr id="5" name="Text Box 1028">
            <a:extLst>
              <a:ext uri="{FF2B5EF4-FFF2-40B4-BE49-F238E27FC236}">
                <a16:creationId xmlns:a16="http://schemas.microsoft.com/office/drawing/2014/main" id="{4D95AA07-7C78-4626-967D-F43E92C5B552}"/>
              </a:ext>
            </a:extLst>
          </p:cNvPr>
          <p:cNvSpPr txBox="1">
            <a:spLocks noChangeArrowheads="1"/>
          </p:cNvSpPr>
          <p:nvPr/>
        </p:nvSpPr>
        <p:spPr bwMode="auto">
          <a:xfrm>
            <a:off x="457200" y="1600200"/>
            <a:ext cx="7239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800" dirty="0">
                <a:latin typeface="+mn-lt"/>
              </a:rPr>
              <a:t>Indicate the hexadecimal value of AL after each rotation:</a:t>
            </a:r>
          </a:p>
        </p:txBody>
      </p:sp>
      <p:sp>
        <p:nvSpPr>
          <p:cNvPr id="2" name="Title 1"/>
          <p:cNvSpPr>
            <a:spLocks noGrp="1"/>
          </p:cNvSpPr>
          <p:nvPr>
            <p:ph type="title"/>
          </p:nvPr>
        </p:nvSpPr>
        <p:spPr/>
        <p:txBody>
          <a:bodyPr/>
          <a:lstStyle/>
          <a:p>
            <a:r>
              <a:rPr lang="en-AU" dirty="0"/>
              <a:t>Your turn . . .</a:t>
            </a:r>
            <a:r>
              <a:rPr lang="en-AU" sz="2000" dirty="0"/>
              <a:t> </a:t>
            </a:r>
            <a:r>
              <a:rPr lang="en-AU" sz="2000" b="0" dirty="0"/>
              <a:t>(2 of 16)</a:t>
            </a:r>
            <a:endParaRPr lang="en-AU" sz="2000" dirty="0"/>
          </a:p>
        </p:txBody>
      </p:sp>
    </p:spTree>
    <p:extLst>
      <p:ext uri="{BB962C8B-B14F-4D97-AF65-F5344CB8AC3E}">
        <p14:creationId xmlns:p14="http://schemas.microsoft.com/office/powerpoint/2010/main" val="163296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a:extLst>
              <a:ext uri="{FF2B5EF4-FFF2-40B4-BE49-F238E27FC236}">
                <a16:creationId xmlns:a16="http://schemas.microsoft.com/office/drawing/2014/main" id="{4EB43CFF-9EC7-4876-89D5-D48130942C8E}"/>
              </a:ext>
            </a:extLst>
          </p:cNvPr>
          <p:cNvSpPr txBox="1">
            <a:spLocks noChangeArrowheads="1"/>
          </p:cNvSpPr>
          <p:nvPr/>
        </p:nvSpPr>
        <p:spPr bwMode="auto">
          <a:xfrm>
            <a:off x="762000" y="4800600"/>
            <a:ext cx="7010400" cy="1428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dirty="0" err="1">
                <a:cs typeface="Arial" panose="020B0604020202020204" pitchFamily="34" charset="0"/>
              </a:rPr>
              <a:t>clc</a:t>
            </a:r>
            <a:r>
              <a:rPr lang="en-US" altLang="en-US" sz="1900" dirty="0">
                <a:cs typeface="Arial" panose="020B0604020202020204" pitchFamily="34" charset="0"/>
              </a:rPr>
              <a:t>		; CF = 0</a:t>
            </a:r>
          </a:p>
          <a:p>
            <a:pPr eaLnBrk="1" hangingPunct="1">
              <a:lnSpc>
                <a:spcPct val="60000"/>
              </a:lnSpc>
              <a:spcBef>
                <a:spcPct val="50000"/>
              </a:spcBef>
              <a:buClrTx/>
              <a:buFontTx/>
              <a:buNone/>
            </a:pPr>
            <a:r>
              <a:rPr lang="en-US" altLang="en-US" sz="1900" dirty="0">
                <a:cs typeface="Arial" panose="020B0604020202020204" pitchFamily="34" charset="0"/>
              </a:rPr>
              <a:t>mov bl,88h		; CF,BL = 0 10001000b</a:t>
            </a:r>
          </a:p>
          <a:p>
            <a:pPr eaLnBrk="1" hangingPunct="1">
              <a:lnSpc>
                <a:spcPct val="60000"/>
              </a:lnSpc>
              <a:spcBef>
                <a:spcPct val="50000"/>
              </a:spcBef>
              <a:buClrTx/>
              <a:buFontTx/>
              <a:buNone/>
            </a:pPr>
            <a:r>
              <a:rPr lang="en-US" altLang="en-US" sz="1900" dirty="0" err="1">
                <a:cs typeface="Arial" panose="020B0604020202020204" pitchFamily="34" charset="0"/>
              </a:rPr>
              <a:t>rcl</a:t>
            </a:r>
            <a:r>
              <a:rPr lang="en-US" altLang="en-US" sz="1900" dirty="0">
                <a:cs typeface="Arial" panose="020B0604020202020204" pitchFamily="34" charset="0"/>
              </a:rPr>
              <a:t> bl,1		; CF,BL = 1 00010000b</a:t>
            </a:r>
          </a:p>
          <a:p>
            <a:pPr eaLnBrk="1" hangingPunct="1">
              <a:lnSpc>
                <a:spcPct val="60000"/>
              </a:lnSpc>
              <a:spcBef>
                <a:spcPct val="50000"/>
              </a:spcBef>
              <a:buClrTx/>
              <a:buFontTx/>
              <a:buNone/>
            </a:pPr>
            <a:r>
              <a:rPr lang="en-US" altLang="en-US" sz="1900" dirty="0" err="1">
                <a:cs typeface="Arial" panose="020B0604020202020204" pitchFamily="34" charset="0"/>
              </a:rPr>
              <a:t>rcl</a:t>
            </a:r>
            <a:r>
              <a:rPr lang="en-US" altLang="en-US" sz="1900" dirty="0">
                <a:cs typeface="Arial" panose="020B0604020202020204" pitchFamily="34" charset="0"/>
              </a:rPr>
              <a:t> bl,1		; CF,BL = 0 00100001b</a:t>
            </a:r>
          </a:p>
        </p:txBody>
      </p:sp>
      <p:graphicFrame>
        <p:nvGraphicFramePr>
          <p:cNvPr id="4" name="Object 5" descr="In an 8-bit binary number, each bit shifts to the left, and the highest bit is copied to the carry flag. An arrow from the carry flag points to the newly created bit, next to the lowest bit position.">
            <a:extLst>
              <a:ext uri="{FF2B5EF4-FFF2-40B4-BE49-F238E27FC236}">
                <a16:creationId xmlns:a16="http://schemas.microsoft.com/office/drawing/2014/main" id="{BF3195E9-80F9-40D4-B466-9E54FD0D35C9}"/>
              </a:ext>
            </a:extLst>
          </p:cNvPr>
          <p:cNvGraphicFramePr>
            <a:graphicFrameLocks noChangeAspect="1"/>
          </p:cNvGraphicFramePr>
          <p:nvPr>
            <p:extLst>
              <p:ext uri="{D42A27DB-BD31-4B8C-83A1-F6EECF244321}">
                <p14:modId xmlns:p14="http://schemas.microsoft.com/office/powerpoint/2010/main" val="199417662"/>
              </p:ext>
            </p:extLst>
          </p:nvPr>
        </p:nvGraphicFramePr>
        <p:xfrm>
          <a:off x="1676400" y="3505200"/>
          <a:ext cx="5410200" cy="1089025"/>
        </p:xfrm>
        <a:graphic>
          <a:graphicData uri="http://schemas.openxmlformats.org/presentationml/2006/ole">
            <mc:AlternateContent xmlns:mc="http://schemas.openxmlformats.org/markup-compatibility/2006">
              <mc:Choice xmlns:v="urn:schemas-microsoft-com:vml" Requires="v">
                <p:oleObj spid="_x0000_s24608" name="VISIO" r:id="rId3" imgW="3625596" imgH="728472" progId="Visio.Drawing.6">
                  <p:embed/>
                </p:oleObj>
              </mc:Choice>
              <mc:Fallback>
                <p:oleObj name="VISIO" r:id="rId3" imgW="3625596" imgH="72847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05200"/>
                        <a:ext cx="5410200" cy="1089025"/>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752600"/>
          </a:xfrm>
        </p:spPr>
        <p:txBody>
          <a:bodyPr/>
          <a:lstStyle/>
          <a:p>
            <a:r>
              <a:rPr lang="en-US" dirty="0"/>
              <a:t>RCL (rotate carry left) shifts each bit to the left</a:t>
            </a:r>
          </a:p>
          <a:p>
            <a:r>
              <a:rPr lang="en-US" dirty="0"/>
              <a:t>Copies the Carry flag to the least significant bit</a:t>
            </a:r>
          </a:p>
          <a:p>
            <a:r>
              <a:rPr lang="en-US" dirty="0"/>
              <a:t>Copies the most significant bit to the Carry flag</a:t>
            </a:r>
          </a:p>
        </p:txBody>
      </p:sp>
      <p:sp>
        <p:nvSpPr>
          <p:cNvPr id="2" name="Title 1"/>
          <p:cNvSpPr>
            <a:spLocks noGrp="1"/>
          </p:cNvSpPr>
          <p:nvPr>
            <p:ph type="title"/>
          </p:nvPr>
        </p:nvSpPr>
        <p:spPr/>
        <p:txBody>
          <a:bodyPr/>
          <a:lstStyle/>
          <a:p>
            <a:r>
              <a:rPr lang="en-AU" dirty="0"/>
              <a:t>RCL Instruction</a:t>
            </a:r>
          </a:p>
        </p:txBody>
      </p:sp>
    </p:spTree>
    <p:extLst>
      <p:ext uri="{BB962C8B-B14F-4D97-AF65-F5344CB8AC3E}">
        <p14:creationId xmlns:p14="http://schemas.microsoft.com/office/powerpoint/2010/main" val="84505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B015D20C-EF28-4584-BEEC-01EE75FA9983}"/>
              </a:ext>
            </a:extLst>
          </p:cNvPr>
          <p:cNvSpPr txBox="1">
            <a:spLocks noChangeArrowheads="1"/>
          </p:cNvSpPr>
          <p:nvPr/>
        </p:nvSpPr>
        <p:spPr bwMode="auto">
          <a:xfrm>
            <a:off x="914400" y="4953000"/>
            <a:ext cx="6629400" cy="110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dirty="0" err="1">
                <a:cs typeface="Arial" panose="020B0604020202020204" pitchFamily="34" charset="0"/>
              </a:rPr>
              <a:t>stc</a:t>
            </a:r>
            <a:r>
              <a:rPr lang="en-US" altLang="en-US" sz="1900" dirty="0">
                <a:cs typeface="Arial" panose="020B0604020202020204" pitchFamily="34" charset="0"/>
              </a:rPr>
              <a:t>	; CF = 1</a:t>
            </a:r>
          </a:p>
          <a:p>
            <a:pPr eaLnBrk="1" hangingPunct="1">
              <a:lnSpc>
                <a:spcPct val="60000"/>
              </a:lnSpc>
              <a:spcBef>
                <a:spcPct val="50000"/>
              </a:spcBef>
              <a:buClrTx/>
              <a:buFontTx/>
              <a:buNone/>
            </a:pPr>
            <a:r>
              <a:rPr lang="en-US" altLang="en-US" sz="1900" dirty="0">
                <a:cs typeface="Arial" panose="020B0604020202020204" pitchFamily="34" charset="0"/>
              </a:rPr>
              <a:t>mov ah,10h	; CF,AH = 1 00010000b</a:t>
            </a:r>
          </a:p>
          <a:p>
            <a:pPr eaLnBrk="1" hangingPunct="1">
              <a:lnSpc>
                <a:spcPct val="60000"/>
              </a:lnSpc>
              <a:spcBef>
                <a:spcPct val="50000"/>
              </a:spcBef>
              <a:buClrTx/>
              <a:buFontTx/>
              <a:buNone/>
            </a:pPr>
            <a:r>
              <a:rPr lang="en-US" altLang="en-US" sz="1900" dirty="0" err="1">
                <a:cs typeface="Arial" panose="020B0604020202020204" pitchFamily="34" charset="0"/>
              </a:rPr>
              <a:t>rcr</a:t>
            </a:r>
            <a:r>
              <a:rPr lang="en-US" altLang="en-US" sz="1900" dirty="0">
                <a:cs typeface="Arial" panose="020B0604020202020204" pitchFamily="34" charset="0"/>
              </a:rPr>
              <a:t> ah,1	; CF,AH = 0 10001000b</a:t>
            </a:r>
          </a:p>
        </p:txBody>
      </p:sp>
      <p:graphicFrame>
        <p:nvGraphicFramePr>
          <p:cNvPr id="5" name="Object 8" descr="In an 8-bit binary number, each bit shifts to the right, and the highest bit is copied to the carry flag. An arrow from the carry flag points to the newly created bit, next to the highest bit position.">
            <a:extLst>
              <a:ext uri="{FF2B5EF4-FFF2-40B4-BE49-F238E27FC236}">
                <a16:creationId xmlns:a16="http://schemas.microsoft.com/office/drawing/2014/main" id="{787557CE-FA67-4972-B133-EE01AA255F86}"/>
              </a:ext>
            </a:extLst>
          </p:cNvPr>
          <p:cNvGraphicFramePr>
            <a:graphicFrameLocks noChangeAspect="1"/>
          </p:cNvGraphicFramePr>
          <p:nvPr>
            <p:extLst>
              <p:ext uri="{D42A27DB-BD31-4B8C-83A1-F6EECF244321}">
                <p14:modId xmlns:p14="http://schemas.microsoft.com/office/powerpoint/2010/main" val="2668508457"/>
              </p:ext>
            </p:extLst>
          </p:nvPr>
        </p:nvGraphicFramePr>
        <p:xfrm>
          <a:off x="1752600" y="3505200"/>
          <a:ext cx="5562600" cy="1093788"/>
        </p:xfrm>
        <a:graphic>
          <a:graphicData uri="http://schemas.openxmlformats.org/presentationml/2006/ole">
            <mc:AlternateContent xmlns:mc="http://schemas.openxmlformats.org/markup-compatibility/2006">
              <mc:Choice xmlns:v="urn:schemas-microsoft-com:vml" Requires="v">
                <p:oleObj spid="_x0000_s25632" name="VISIO" r:id="rId3" imgW="3604349" imgH="727260" progId="Visio.Drawing.6">
                  <p:embed/>
                </p:oleObj>
              </mc:Choice>
              <mc:Fallback>
                <p:oleObj name="VISIO" r:id="rId3" imgW="3604349" imgH="727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1752600" y="3505200"/>
                        <a:ext cx="5562600" cy="1093788"/>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828800"/>
          </a:xfrm>
        </p:spPr>
        <p:txBody>
          <a:bodyPr/>
          <a:lstStyle/>
          <a:p>
            <a:r>
              <a:rPr lang="en-US" dirty="0"/>
              <a:t>RCR (rotate carry right) shifts each bit to the right</a:t>
            </a:r>
          </a:p>
          <a:p>
            <a:r>
              <a:rPr lang="en-US" dirty="0"/>
              <a:t>Copies the Carry flag to the most significant bit</a:t>
            </a:r>
          </a:p>
          <a:p>
            <a:r>
              <a:rPr lang="en-US" dirty="0"/>
              <a:t>Copies the least significant bit to the Carry flag</a:t>
            </a:r>
          </a:p>
        </p:txBody>
      </p:sp>
      <p:sp>
        <p:nvSpPr>
          <p:cNvPr id="2" name="Title 1"/>
          <p:cNvSpPr>
            <a:spLocks noGrp="1"/>
          </p:cNvSpPr>
          <p:nvPr>
            <p:ph type="title"/>
          </p:nvPr>
        </p:nvSpPr>
        <p:spPr/>
        <p:txBody>
          <a:bodyPr/>
          <a:lstStyle/>
          <a:p>
            <a:r>
              <a:rPr lang="en-AU" dirty="0"/>
              <a:t>RCR Instruction</a:t>
            </a:r>
          </a:p>
        </p:txBody>
      </p:sp>
    </p:spTree>
    <p:extLst>
      <p:ext uri="{BB962C8B-B14F-4D97-AF65-F5344CB8AC3E}">
        <p14:creationId xmlns:p14="http://schemas.microsoft.com/office/powerpoint/2010/main" val="116729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7">
            <a:extLst>
              <a:ext uri="{FF2B5EF4-FFF2-40B4-BE49-F238E27FC236}">
                <a16:creationId xmlns:a16="http://schemas.microsoft.com/office/drawing/2014/main" id="{C785DB13-9F56-4CED-9D4B-018270013C12}"/>
              </a:ext>
            </a:extLst>
          </p:cNvPr>
          <p:cNvSpPr txBox="1">
            <a:spLocks noChangeArrowheads="1"/>
          </p:cNvSpPr>
          <p:nvPr/>
        </p:nvSpPr>
        <p:spPr bwMode="auto">
          <a:xfrm>
            <a:off x="1143000" y="2590800"/>
            <a:ext cx="594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stc</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al,6Bh</a:t>
            </a:r>
          </a:p>
          <a:p>
            <a:pPr eaLnBrk="1" hangingPunct="1">
              <a:lnSpc>
                <a:spcPct val="50000"/>
              </a:lnSpc>
              <a:spcBef>
                <a:spcPct val="50000"/>
              </a:spcBef>
              <a:buClrTx/>
              <a:buFontTx/>
              <a:buNone/>
            </a:pPr>
            <a:r>
              <a:rPr lang="en-US" altLang="en-US" sz="1800" dirty="0" err="1">
                <a:cs typeface="Arial" panose="020B0604020202020204" pitchFamily="34" charset="0"/>
              </a:rPr>
              <a:t>rcr</a:t>
            </a:r>
            <a:r>
              <a:rPr lang="en-US" altLang="en-US" sz="1800" dirty="0">
                <a:cs typeface="Arial" panose="020B0604020202020204" pitchFamily="34" charset="0"/>
              </a:rPr>
              <a:t> al,1	a. </a:t>
            </a:r>
            <a:r>
              <a:rPr lang="en-US" altLang="en-US" sz="1800" dirty="0">
                <a:solidFill>
                  <a:srgbClr val="007FA3"/>
                </a:solidFill>
                <a:cs typeface="Arial" panose="020B0604020202020204" pitchFamily="34" charset="0"/>
              </a:rPr>
              <a:t>B5h</a:t>
            </a:r>
          </a:p>
          <a:p>
            <a:pPr eaLnBrk="1" hangingPunct="1">
              <a:lnSpc>
                <a:spcPct val="50000"/>
              </a:lnSpc>
              <a:spcBef>
                <a:spcPct val="50000"/>
              </a:spcBef>
              <a:buClrTx/>
              <a:buNone/>
            </a:pPr>
            <a:r>
              <a:rPr lang="en-US" altLang="en-US" sz="1800" dirty="0" err="1">
                <a:cs typeface="Arial" panose="020B0604020202020204" pitchFamily="34" charset="0"/>
              </a:rPr>
              <a:t>rcl</a:t>
            </a:r>
            <a:r>
              <a:rPr lang="en-US" altLang="en-US" sz="1800" dirty="0">
                <a:cs typeface="Arial" panose="020B0604020202020204" pitchFamily="34" charset="0"/>
              </a:rPr>
              <a:t> al,3	b. </a:t>
            </a:r>
            <a:r>
              <a:rPr lang="en-US" altLang="en-US" sz="1800" b="1" dirty="0" err="1">
                <a:solidFill>
                  <a:srgbClr val="007FA3"/>
                </a:solidFill>
                <a:latin typeface="Courier New" panose="02070309020205020404" pitchFamily="49" charset="0"/>
              </a:rPr>
              <a:t>AEh</a:t>
            </a:r>
            <a:endParaRPr lang="en-US" altLang="en-US" sz="1800" dirty="0">
              <a:solidFill>
                <a:srgbClr val="007FA3"/>
              </a:solidFill>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838200"/>
          </a:xfrm>
        </p:spPr>
        <p:txBody>
          <a:bodyPr/>
          <a:lstStyle/>
          <a:p>
            <a:pPr marL="0" indent="0">
              <a:buNone/>
            </a:pPr>
            <a:r>
              <a:rPr lang="en-US" dirty="0"/>
              <a:t>Indicate the hexadecimal value of AL after each rotation:</a:t>
            </a:r>
          </a:p>
        </p:txBody>
      </p:sp>
      <p:sp>
        <p:nvSpPr>
          <p:cNvPr id="2" name="Title 1"/>
          <p:cNvSpPr>
            <a:spLocks noGrp="1"/>
          </p:cNvSpPr>
          <p:nvPr>
            <p:ph type="title"/>
          </p:nvPr>
        </p:nvSpPr>
        <p:spPr/>
        <p:txBody>
          <a:bodyPr/>
          <a:lstStyle/>
          <a:p>
            <a:r>
              <a:rPr lang="en-AU" dirty="0"/>
              <a:t>Your turn . . .</a:t>
            </a:r>
            <a:r>
              <a:rPr lang="en-AU" sz="2000" dirty="0"/>
              <a:t> </a:t>
            </a:r>
            <a:r>
              <a:rPr lang="en-AU" sz="2000" b="0" dirty="0"/>
              <a:t>(3 of 16)</a:t>
            </a:r>
            <a:endParaRPr lang="en-AU" sz="2000" dirty="0"/>
          </a:p>
        </p:txBody>
      </p:sp>
    </p:spTree>
    <p:extLst>
      <p:ext uri="{BB962C8B-B14F-4D97-AF65-F5344CB8AC3E}">
        <p14:creationId xmlns:p14="http://schemas.microsoft.com/office/powerpoint/2010/main" val="228262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8">
            <a:extLst>
              <a:ext uri="{FF2B5EF4-FFF2-40B4-BE49-F238E27FC236}">
                <a16:creationId xmlns:a16="http://schemas.microsoft.com/office/drawing/2014/main" id="{582BFA4D-E7FB-4FD7-AA94-AF20C493FBB6}"/>
              </a:ext>
            </a:extLst>
          </p:cNvPr>
          <p:cNvSpPr txBox="1">
            <a:spLocks noChangeArrowheads="1"/>
          </p:cNvSpPr>
          <p:nvPr/>
        </p:nvSpPr>
        <p:spPr bwMode="auto">
          <a:xfrm>
            <a:off x="1828800" y="5181600"/>
            <a:ext cx="4876800" cy="804863"/>
          </a:xfrm>
          <a:prstGeom prst="rect">
            <a:avLst/>
          </a:prstGeom>
          <a:solidFill>
            <a:srgbClr val="D4EAE4"/>
          </a:solidFill>
          <a:ln w="9525">
            <a:solidFill>
              <a:srgbClr val="000000"/>
            </a:solidFill>
            <a:miter lim="800000"/>
            <a:headEnd/>
            <a:tailEnd/>
          </a:ln>
          <a:effectLst/>
          <a:extLst/>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dirty="0">
                <a:cs typeface="Arial" panose="020B0604020202020204" pitchFamily="34" charset="0"/>
              </a:rPr>
              <a:t>SHLD </a:t>
            </a:r>
            <a:r>
              <a:rPr lang="en-US" altLang="en-US" sz="1800" i="1" dirty="0">
                <a:cs typeface="Arial" panose="020B0604020202020204" pitchFamily="34" charset="0"/>
              </a:rPr>
              <a:t>reg16/32</a:t>
            </a:r>
            <a:r>
              <a:rPr lang="en-US" altLang="en-US" sz="1800" dirty="0">
                <a:cs typeface="Arial" panose="020B0604020202020204" pitchFamily="34" charset="0"/>
              </a:rPr>
              <a:t>, </a:t>
            </a:r>
            <a:r>
              <a:rPr lang="en-US" altLang="en-US" sz="1800" i="1" dirty="0">
                <a:cs typeface="Arial" panose="020B0604020202020204" pitchFamily="34" charset="0"/>
              </a:rPr>
              <a:t>reg16/32, imm8</a:t>
            </a:r>
            <a:r>
              <a:rPr lang="en-US" altLang="en-US" sz="1800" dirty="0">
                <a:cs typeface="Arial" panose="020B0604020202020204" pitchFamily="34" charset="0"/>
              </a:rPr>
              <a:t>/CL</a:t>
            </a:r>
          </a:p>
          <a:p>
            <a:pPr eaLnBrk="1" hangingPunct="1">
              <a:lnSpc>
                <a:spcPct val="70000"/>
              </a:lnSpc>
              <a:spcBef>
                <a:spcPct val="50000"/>
              </a:spcBef>
              <a:buClrTx/>
              <a:buFontTx/>
              <a:buNone/>
            </a:pPr>
            <a:r>
              <a:rPr lang="en-US" altLang="en-US" sz="1800" dirty="0">
                <a:cs typeface="Arial" panose="020B0604020202020204" pitchFamily="34" charset="0"/>
              </a:rPr>
              <a:t>SHLD </a:t>
            </a:r>
            <a:r>
              <a:rPr lang="en-US" altLang="en-US" sz="1800" i="1" dirty="0">
                <a:cs typeface="Arial" panose="020B0604020202020204" pitchFamily="34" charset="0"/>
              </a:rPr>
              <a:t>mem16/32, reg16/32, imm8</a:t>
            </a:r>
            <a:r>
              <a:rPr lang="en-US" altLang="en-US" sz="1800" dirty="0">
                <a:cs typeface="Arial" panose="020B0604020202020204" pitchFamily="34" charset="0"/>
              </a:rPr>
              <a:t>/CL</a:t>
            </a:r>
            <a:endParaRPr lang="en-US" altLang="en-US" sz="1800" i="1" dirty="0">
              <a:cs typeface="Arial" panose="020B0604020202020204" pitchFamily="34" charset="0"/>
            </a:endParaRPr>
          </a:p>
        </p:txBody>
      </p:sp>
      <p:sp>
        <p:nvSpPr>
          <p:cNvPr id="3" name="Content Placeholder 2"/>
          <p:cNvSpPr>
            <a:spLocks noGrp="1"/>
          </p:cNvSpPr>
          <p:nvPr>
            <p:ph idx="1"/>
          </p:nvPr>
        </p:nvSpPr>
        <p:spPr>
          <a:xfrm>
            <a:off x="457200" y="1600201"/>
            <a:ext cx="8229600" cy="3429000"/>
          </a:xfrm>
        </p:spPr>
        <p:txBody>
          <a:bodyPr/>
          <a:lstStyle/>
          <a:p>
            <a:pPr>
              <a:spcBef>
                <a:spcPts val="0"/>
              </a:spcBef>
            </a:pPr>
            <a:r>
              <a:rPr lang="en-US" dirty="0"/>
              <a:t>Shifts a destination operand a given number of bits to the left </a:t>
            </a:r>
          </a:p>
          <a:p>
            <a:pPr>
              <a:spcBef>
                <a:spcPts val="0"/>
              </a:spcBef>
            </a:pPr>
            <a:r>
              <a:rPr lang="en-US" dirty="0"/>
              <a:t>The bit positions opened up by the shift are filled by the most significant bits of the source operand</a:t>
            </a:r>
          </a:p>
          <a:p>
            <a:pPr>
              <a:spcBef>
                <a:spcPts val="0"/>
              </a:spcBef>
            </a:pPr>
            <a:r>
              <a:rPr lang="en-US" dirty="0"/>
              <a:t>The source operand is not affected</a:t>
            </a:r>
          </a:p>
          <a:p>
            <a:pPr>
              <a:spcBef>
                <a:spcPts val="0"/>
              </a:spcBef>
            </a:pPr>
            <a:r>
              <a:rPr lang="en-US" dirty="0"/>
              <a:t>Syntax:</a:t>
            </a:r>
          </a:p>
          <a:p>
            <a:pPr lvl="1">
              <a:spcBef>
                <a:spcPts val="0"/>
              </a:spcBef>
            </a:pPr>
            <a:r>
              <a:rPr lang="en-US" dirty="0">
                <a:solidFill>
                  <a:srgbClr val="007FA3"/>
                </a:solidFill>
              </a:rPr>
              <a:t>SHLD</a:t>
            </a:r>
            <a:r>
              <a:rPr lang="en-US" dirty="0"/>
              <a:t> </a:t>
            </a:r>
            <a:r>
              <a:rPr lang="en-US" i="1" dirty="0">
                <a:solidFill>
                  <a:srgbClr val="007FA3"/>
                </a:solidFill>
              </a:rPr>
              <a:t>destination, source, count</a:t>
            </a:r>
          </a:p>
          <a:p>
            <a:pPr>
              <a:spcBef>
                <a:spcPts val="0"/>
              </a:spcBef>
            </a:pPr>
            <a:r>
              <a:rPr lang="en-US" dirty="0"/>
              <a:t>Operand types:</a:t>
            </a:r>
          </a:p>
        </p:txBody>
      </p:sp>
      <p:sp>
        <p:nvSpPr>
          <p:cNvPr id="2" name="Title 1"/>
          <p:cNvSpPr>
            <a:spLocks noGrp="1"/>
          </p:cNvSpPr>
          <p:nvPr>
            <p:ph type="title"/>
          </p:nvPr>
        </p:nvSpPr>
        <p:spPr/>
        <p:txBody>
          <a:bodyPr/>
          <a:lstStyle/>
          <a:p>
            <a:r>
              <a:rPr lang="en-AU" dirty="0"/>
              <a:t>SHLD Instruction</a:t>
            </a:r>
          </a:p>
        </p:txBody>
      </p:sp>
    </p:spTree>
    <p:extLst>
      <p:ext uri="{BB962C8B-B14F-4D97-AF65-F5344CB8AC3E}">
        <p14:creationId xmlns:p14="http://schemas.microsoft.com/office/powerpoint/2010/main" val="14455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n 8-bit destination operand reads, 1 1 1 0 0 0 0 0. Each bit shifts to the left by a shift count of 1. The highest bit of destination operand is copied to carry flag. An 8-bit source operand reads, 1 0 0 1 1 1 0 1. The highest bit of the source operand is copied to lowest bit of the destination operand, and the destination operand becomes 1 1 0 0 0 0 0 1. &#10;&#10;">
            <a:extLst>
              <a:ext uri="{FF2B5EF4-FFF2-40B4-BE49-F238E27FC236}">
                <a16:creationId xmlns:a16="http://schemas.microsoft.com/office/drawing/2014/main" id="{238EFB08-40CC-451B-A283-75F37FF5A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86200"/>
            <a:ext cx="6477000"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752599"/>
          </a:xfrm>
        </p:spPr>
        <p:txBody>
          <a:bodyPr/>
          <a:lstStyle/>
          <a:p>
            <a:pPr marL="0" indent="0">
              <a:buNone/>
            </a:pPr>
            <a:r>
              <a:rPr lang="en-US" dirty="0"/>
              <a:t>Shift count of 1:</a:t>
            </a:r>
          </a:p>
          <a:p>
            <a:pPr marL="0" indent="0">
              <a:spcBef>
                <a:spcPts val="600"/>
              </a:spcBef>
              <a:buNone/>
            </a:pPr>
            <a:r>
              <a:rPr lang="en-US" dirty="0"/>
              <a:t>		</a:t>
            </a:r>
            <a:r>
              <a:rPr lang="en-US" sz="1800" dirty="0"/>
              <a:t>mov al,11100000b</a:t>
            </a:r>
          </a:p>
          <a:p>
            <a:pPr marL="0" indent="0">
              <a:spcBef>
                <a:spcPts val="600"/>
              </a:spcBef>
              <a:buNone/>
            </a:pPr>
            <a:r>
              <a:rPr lang="en-US" sz="1800" dirty="0"/>
              <a:t>		mov bl,10011101b</a:t>
            </a:r>
          </a:p>
          <a:p>
            <a:pPr marL="0" indent="0">
              <a:spcBef>
                <a:spcPts val="600"/>
              </a:spcBef>
              <a:buNone/>
            </a:pPr>
            <a:r>
              <a:rPr lang="en-US" sz="1800" dirty="0"/>
              <a:t>		</a:t>
            </a:r>
            <a:r>
              <a:rPr lang="en-US" sz="1800" dirty="0" err="1"/>
              <a:t>shld</a:t>
            </a:r>
            <a:r>
              <a:rPr lang="en-US" sz="1800" dirty="0"/>
              <a:t> al,bl,1</a:t>
            </a:r>
          </a:p>
        </p:txBody>
      </p:sp>
      <p:sp>
        <p:nvSpPr>
          <p:cNvPr id="2" name="Title 1"/>
          <p:cNvSpPr>
            <a:spLocks noGrp="1"/>
          </p:cNvSpPr>
          <p:nvPr>
            <p:ph type="title"/>
          </p:nvPr>
        </p:nvSpPr>
        <p:spPr/>
        <p:txBody>
          <a:bodyPr/>
          <a:lstStyle/>
          <a:p>
            <a:r>
              <a:rPr lang="en-AU" dirty="0"/>
              <a:t>SHLD Example</a:t>
            </a:r>
          </a:p>
        </p:txBody>
      </p:sp>
    </p:spTree>
    <p:extLst>
      <p:ext uri="{BB962C8B-B14F-4D97-AF65-F5344CB8AC3E}">
        <p14:creationId xmlns:p14="http://schemas.microsoft.com/office/powerpoint/2010/main" val="2198160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29" descr="In data W v a l, the high 4 bits are 9 B A 6, and the low 4 bits are B A 6 A. The high 4 bits shift to the left. In data A X, the high 4 bits and the low 4 bits are A C 3 6. The high 4 bits, A C 3 6, in A X shift to the low 4 bits, B A 6 A, in data w v a l.">
            <a:extLst>
              <a:ext uri="{FF2B5EF4-FFF2-40B4-BE49-F238E27FC236}">
                <a16:creationId xmlns:a16="http://schemas.microsoft.com/office/drawing/2014/main" id="{5216E9EC-A781-4F14-883B-02799757618D}"/>
              </a:ext>
            </a:extLst>
          </p:cNvPr>
          <p:cNvGraphicFramePr>
            <a:graphicFrameLocks noChangeAspect="1"/>
          </p:cNvGraphicFramePr>
          <p:nvPr>
            <p:extLst>
              <p:ext uri="{D42A27DB-BD31-4B8C-83A1-F6EECF244321}">
                <p14:modId xmlns:p14="http://schemas.microsoft.com/office/powerpoint/2010/main" val="4283732263"/>
              </p:ext>
            </p:extLst>
          </p:nvPr>
        </p:nvGraphicFramePr>
        <p:xfrm>
          <a:off x="5105400" y="3048000"/>
          <a:ext cx="2286000" cy="1295400"/>
        </p:xfrm>
        <a:graphic>
          <a:graphicData uri="http://schemas.openxmlformats.org/presentationml/2006/ole">
            <mc:AlternateContent xmlns:mc="http://schemas.openxmlformats.org/markup-compatibility/2006">
              <mc:Choice xmlns:v="urn:schemas-microsoft-com:vml" Requires="v">
                <p:oleObj spid="_x0000_s23585" name="VISIO" r:id="rId3" imgW="1229868" imgH="669036" progId="Visio.Drawing.6">
                  <p:embed/>
                </p:oleObj>
              </mc:Choice>
              <mc:Fallback>
                <p:oleObj name="VISIO" r:id="rId3" imgW="1229868" imgH="66903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7143" b="-11322"/>
                      <a:stretch>
                        <a:fillRect/>
                      </a:stretch>
                    </p:blipFill>
                    <p:spPr bwMode="auto">
                      <a:xfrm>
                        <a:off x="5105400" y="3048000"/>
                        <a:ext cx="2286000" cy="1295400"/>
                      </a:xfrm>
                      <a:prstGeom prst="rect">
                        <a:avLst/>
                      </a:prstGeom>
                      <a:solidFill>
                        <a:srgbClr val="007FA3"/>
                      </a:solidFill>
                      <a:ln>
                        <a:noFill/>
                      </a:ln>
                      <a:effectLst/>
                      <a:extLst/>
                    </p:spPr>
                  </p:pic>
                </p:oleObj>
              </mc:Fallback>
            </mc:AlternateContent>
          </a:graphicData>
        </a:graphic>
      </p:graphicFrame>
      <p:sp>
        <p:nvSpPr>
          <p:cNvPr id="4" name="Text Box 1028">
            <a:extLst>
              <a:ext uri="{FF2B5EF4-FFF2-40B4-BE49-F238E27FC236}">
                <a16:creationId xmlns:a16="http://schemas.microsoft.com/office/drawing/2014/main" id="{DA509761-624C-4BA0-8BCA-58884EA15034}"/>
              </a:ext>
            </a:extLst>
          </p:cNvPr>
          <p:cNvSpPr txBox="1">
            <a:spLocks noChangeArrowheads="1"/>
          </p:cNvSpPr>
          <p:nvPr/>
        </p:nvSpPr>
        <p:spPr bwMode="auto">
          <a:xfrm>
            <a:off x="762000" y="2895600"/>
            <a:ext cx="3048000"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 pos="37163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 pos="37163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 pos="37163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 pos="37163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 pos="37163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dirty="0">
                <a:cs typeface="Arial" panose="020B0604020202020204" pitchFamily="34" charset="0"/>
              </a:rPr>
              <a:t>.data</a:t>
            </a:r>
          </a:p>
          <a:p>
            <a:pPr eaLnBrk="1" hangingPunct="1">
              <a:lnSpc>
                <a:spcPct val="60000"/>
              </a:lnSpc>
              <a:spcBef>
                <a:spcPct val="50000"/>
              </a:spcBef>
              <a:buClrTx/>
              <a:buFontTx/>
              <a:buNone/>
            </a:pPr>
            <a:r>
              <a:rPr lang="en-US" altLang="en-US" sz="1900" dirty="0" err="1">
                <a:cs typeface="Arial" panose="020B0604020202020204" pitchFamily="34" charset="0"/>
              </a:rPr>
              <a:t>wval</a:t>
            </a:r>
            <a:r>
              <a:rPr lang="en-US" altLang="en-US" sz="1900" dirty="0">
                <a:cs typeface="Arial" panose="020B0604020202020204" pitchFamily="34" charset="0"/>
              </a:rPr>
              <a:t> WORD 9BA6h</a:t>
            </a:r>
          </a:p>
          <a:p>
            <a:pPr eaLnBrk="1" hangingPunct="1">
              <a:lnSpc>
                <a:spcPct val="60000"/>
              </a:lnSpc>
              <a:spcBef>
                <a:spcPct val="50000"/>
              </a:spcBef>
              <a:buClrTx/>
              <a:buFontTx/>
              <a:buNone/>
            </a:pPr>
            <a:r>
              <a:rPr lang="en-US" altLang="en-US" sz="1900" dirty="0">
                <a:cs typeface="Arial" panose="020B0604020202020204" pitchFamily="34" charset="0"/>
              </a:rPr>
              <a:t>.code</a:t>
            </a:r>
          </a:p>
          <a:p>
            <a:pPr eaLnBrk="1" hangingPunct="1">
              <a:lnSpc>
                <a:spcPct val="60000"/>
              </a:lnSpc>
              <a:spcBef>
                <a:spcPct val="50000"/>
              </a:spcBef>
              <a:buClrTx/>
              <a:buFontTx/>
              <a:buNone/>
            </a:pPr>
            <a:r>
              <a:rPr lang="en-US" altLang="en-US" sz="1900" dirty="0">
                <a:cs typeface="Arial" panose="020B0604020202020204" pitchFamily="34" charset="0"/>
              </a:rPr>
              <a:t>mov  ax,0AC36h</a:t>
            </a:r>
          </a:p>
          <a:p>
            <a:pPr eaLnBrk="1" hangingPunct="1">
              <a:lnSpc>
                <a:spcPct val="60000"/>
              </a:lnSpc>
              <a:spcBef>
                <a:spcPct val="50000"/>
              </a:spcBef>
              <a:buClrTx/>
              <a:buFontTx/>
              <a:buNone/>
            </a:pPr>
            <a:r>
              <a:rPr lang="en-US" altLang="en-US" sz="1900" dirty="0" err="1">
                <a:cs typeface="Arial" panose="020B0604020202020204" pitchFamily="34" charset="0"/>
              </a:rPr>
              <a:t>shld</a:t>
            </a:r>
            <a:r>
              <a:rPr lang="en-US" altLang="en-US" sz="1900" dirty="0">
                <a:cs typeface="Arial" panose="020B0604020202020204" pitchFamily="34" charset="0"/>
              </a:rPr>
              <a:t> wval,ax,4</a:t>
            </a:r>
          </a:p>
        </p:txBody>
      </p:sp>
      <p:sp>
        <p:nvSpPr>
          <p:cNvPr id="6" name="Text Box 1030">
            <a:extLst>
              <a:ext uri="{FF2B5EF4-FFF2-40B4-BE49-F238E27FC236}">
                <a16:creationId xmlns:a16="http://schemas.microsoft.com/office/drawing/2014/main" id="{26999D29-77DE-459B-820B-9DFCAD5AD483}"/>
              </a:ext>
            </a:extLst>
          </p:cNvPr>
          <p:cNvSpPr txBox="1">
            <a:spLocks noChangeArrowheads="1"/>
          </p:cNvSpPr>
          <p:nvPr/>
        </p:nvSpPr>
        <p:spPr bwMode="auto">
          <a:xfrm>
            <a:off x="457200" y="1600200"/>
            <a:ext cx="73914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800" dirty="0">
                <a:latin typeface="+mn-lt"/>
              </a:rPr>
              <a:t>Shift </a:t>
            </a:r>
            <a:r>
              <a:rPr lang="en-US" altLang="en-US" sz="2800" dirty="0" err="1">
                <a:solidFill>
                  <a:srgbClr val="007FA3"/>
                </a:solidFill>
                <a:latin typeface="+mn-lt"/>
              </a:rPr>
              <a:t>wval</a:t>
            </a:r>
            <a:r>
              <a:rPr lang="en-US" altLang="en-US" sz="2800" dirty="0">
                <a:latin typeface="+mn-lt"/>
              </a:rPr>
              <a:t> 4 bits to the left and replace its lowest 4 bits with the high 4 bits of AX:</a:t>
            </a:r>
          </a:p>
        </p:txBody>
      </p:sp>
      <p:sp>
        <p:nvSpPr>
          <p:cNvPr id="2" name="Title 1"/>
          <p:cNvSpPr>
            <a:spLocks noGrp="1"/>
          </p:cNvSpPr>
          <p:nvPr>
            <p:ph type="title"/>
          </p:nvPr>
        </p:nvSpPr>
        <p:spPr/>
        <p:txBody>
          <a:bodyPr/>
          <a:lstStyle/>
          <a:p>
            <a:r>
              <a:rPr lang="en-AU" dirty="0"/>
              <a:t>Another SHLD Example</a:t>
            </a:r>
          </a:p>
        </p:txBody>
      </p:sp>
    </p:spTree>
    <p:extLst>
      <p:ext uri="{BB962C8B-B14F-4D97-AF65-F5344CB8AC3E}">
        <p14:creationId xmlns:p14="http://schemas.microsoft.com/office/powerpoint/2010/main" val="96603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dirty="0">
                <a:solidFill>
                  <a:srgbClr val="007FA3"/>
                </a:solidFill>
              </a:rPr>
              <a:t>Shift and Rotate Instructions</a:t>
            </a:r>
          </a:p>
          <a:p>
            <a:r>
              <a:rPr lang="en-US" altLang="en-US" dirty="0"/>
              <a:t>Shift and Rotate Applications</a:t>
            </a:r>
          </a:p>
          <a:p>
            <a:r>
              <a:rPr lang="en-US" altLang="en-US" dirty="0"/>
              <a:t>Multiplication and Division Instructions</a:t>
            </a:r>
          </a:p>
          <a:p>
            <a:r>
              <a:rPr lang="en-US" altLang="en-US" dirty="0"/>
              <a:t>Extended Addition and Subtraction</a:t>
            </a:r>
          </a:p>
          <a:p>
            <a:r>
              <a:rPr lang="en-US" altLang="en-US" dirty="0"/>
              <a:t>ASCII and Unpacked Decimal Arithmetic</a:t>
            </a:r>
          </a:p>
          <a:p>
            <a:r>
              <a:rPr lang="en-US" altLang="en-US" dirty="0"/>
              <a:t>Packed Decimal Arithmetic</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C91BBDE2-3CBA-420D-AD2C-BCB13D957331}"/>
              </a:ext>
            </a:extLst>
          </p:cNvPr>
          <p:cNvSpPr txBox="1">
            <a:spLocks noChangeArrowheads="1"/>
          </p:cNvSpPr>
          <p:nvPr/>
        </p:nvSpPr>
        <p:spPr bwMode="auto">
          <a:xfrm>
            <a:off x="1828800" y="5181600"/>
            <a:ext cx="4876800" cy="804863"/>
          </a:xfrm>
          <a:prstGeom prst="rect">
            <a:avLst/>
          </a:prstGeom>
          <a:solidFill>
            <a:srgbClr val="D4EAE4"/>
          </a:solidFill>
          <a:ln w="9525">
            <a:solidFill>
              <a:srgbClr val="000000"/>
            </a:solidFill>
            <a:miter lim="800000"/>
            <a:headEnd/>
            <a:tailEnd/>
          </a:ln>
          <a:effectLst/>
          <a:extLst/>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dirty="0">
                <a:cs typeface="Arial" panose="020B0604020202020204" pitchFamily="34" charset="0"/>
              </a:rPr>
              <a:t>SHRD </a:t>
            </a:r>
            <a:r>
              <a:rPr lang="en-US" altLang="en-US" sz="1800" i="1" dirty="0">
                <a:cs typeface="Arial" panose="020B0604020202020204" pitchFamily="34" charset="0"/>
              </a:rPr>
              <a:t>reg16/32</a:t>
            </a:r>
            <a:r>
              <a:rPr lang="en-US" altLang="en-US" sz="1800" dirty="0">
                <a:cs typeface="Arial" panose="020B0604020202020204" pitchFamily="34" charset="0"/>
              </a:rPr>
              <a:t>, </a:t>
            </a:r>
            <a:r>
              <a:rPr lang="en-US" altLang="en-US" sz="1800" i="1" dirty="0">
                <a:cs typeface="Arial" panose="020B0604020202020204" pitchFamily="34" charset="0"/>
              </a:rPr>
              <a:t>reg16/32, imm8</a:t>
            </a:r>
            <a:r>
              <a:rPr lang="en-US" altLang="en-US" sz="1800" dirty="0">
                <a:cs typeface="Arial" panose="020B0604020202020204" pitchFamily="34" charset="0"/>
              </a:rPr>
              <a:t>/CL</a:t>
            </a:r>
          </a:p>
          <a:p>
            <a:pPr eaLnBrk="1" hangingPunct="1">
              <a:lnSpc>
                <a:spcPct val="70000"/>
              </a:lnSpc>
              <a:spcBef>
                <a:spcPct val="50000"/>
              </a:spcBef>
              <a:buClrTx/>
              <a:buFontTx/>
              <a:buNone/>
            </a:pPr>
            <a:r>
              <a:rPr lang="en-US" altLang="en-US" sz="1800" dirty="0">
                <a:cs typeface="Arial" panose="020B0604020202020204" pitchFamily="34" charset="0"/>
              </a:rPr>
              <a:t>SHRD </a:t>
            </a:r>
            <a:r>
              <a:rPr lang="en-US" altLang="en-US" sz="1800" i="1" dirty="0">
                <a:cs typeface="Arial" panose="020B0604020202020204" pitchFamily="34" charset="0"/>
              </a:rPr>
              <a:t>mem16/32, reg16/32, imm8</a:t>
            </a:r>
            <a:r>
              <a:rPr lang="en-US" altLang="en-US" sz="1800" dirty="0">
                <a:cs typeface="Arial" panose="020B0604020202020204" pitchFamily="34" charset="0"/>
              </a:rPr>
              <a:t>/CL</a:t>
            </a:r>
            <a:endParaRPr lang="en-US" altLang="en-US" sz="1800" i="1" dirty="0">
              <a:cs typeface="Arial" panose="020B0604020202020204" pitchFamily="34" charset="0"/>
            </a:endParaRPr>
          </a:p>
        </p:txBody>
      </p:sp>
      <p:sp>
        <p:nvSpPr>
          <p:cNvPr id="3" name="Content Placeholder 2"/>
          <p:cNvSpPr>
            <a:spLocks noGrp="1"/>
          </p:cNvSpPr>
          <p:nvPr>
            <p:ph idx="1"/>
          </p:nvPr>
        </p:nvSpPr>
        <p:spPr>
          <a:xfrm>
            <a:off x="457200" y="1600201"/>
            <a:ext cx="8229600" cy="3505200"/>
          </a:xfrm>
        </p:spPr>
        <p:txBody>
          <a:bodyPr/>
          <a:lstStyle/>
          <a:p>
            <a:pPr>
              <a:spcBef>
                <a:spcPts val="300"/>
              </a:spcBef>
            </a:pPr>
            <a:r>
              <a:rPr lang="en-US" dirty="0"/>
              <a:t>Shifts a destination operand a given number of bits to the right</a:t>
            </a:r>
          </a:p>
          <a:p>
            <a:pPr>
              <a:spcBef>
                <a:spcPts val="300"/>
              </a:spcBef>
            </a:pPr>
            <a:r>
              <a:rPr lang="en-US" dirty="0"/>
              <a:t>The bit positions opened up by the shift are filled by the least significant bits of the source operand</a:t>
            </a:r>
          </a:p>
          <a:p>
            <a:pPr>
              <a:spcBef>
                <a:spcPts val="300"/>
              </a:spcBef>
            </a:pPr>
            <a:r>
              <a:rPr lang="en-US" dirty="0"/>
              <a:t>The source operand is not affected</a:t>
            </a:r>
          </a:p>
          <a:p>
            <a:pPr>
              <a:spcBef>
                <a:spcPts val="300"/>
              </a:spcBef>
            </a:pPr>
            <a:r>
              <a:rPr lang="en-US" dirty="0"/>
              <a:t>Syntax:</a:t>
            </a:r>
          </a:p>
          <a:p>
            <a:pPr lvl="1">
              <a:spcBef>
                <a:spcPts val="300"/>
              </a:spcBef>
            </a:pPr>
            <a:r>
              <a:rPr lang="en-US" dirty="0">
                <a:solidFill>
                  <a:srgbClr val="007FA3"/>
                </a:solidFill>
              </a:rPr>
              <a:t>SHRD </a:t>
            </a:r>
            <a:r>
              <a:rPr lang="en-US" i="1" dirty="0">
                <a:solidFill>
                  <a:srgbClr val="007FA3"/>
                </a:solidFill>
              </a:rPr>
              <a:t>destination, source, count</a:t>
            </a:r>
          </a:p>
          <a:p>
            <a:pPr>
              <a:spcBef>
                <a:spcPts val="300"/>
              </a:spcBef>
            </a:pPr>
            <a:r>
              <a:rPr lang="en-US" dirty="0"/>
              <a:t>Operand types:</a:t>
            </a:r>
          </a:p>
        </p:txBody>
      </p:sp>
      <p:sp>
        <p:nvSpPr>
          <p:cNvPr id="2" name="Title 1"/>
          <p:cNvSpPr>
            <a:spLocks noGrp="1"/>
          </p:cNvSpPr>
          <p:nvPr>
            <p:ph type="title"/>
          </p:nvPr>
        </p:nvSpPr>
        <p:spPr/>
        <p:txBody>
          <a:bodyPr/>
          <a:lstStyle/>
          <a:p>
            <a:r>
              <a:rPr lang="en-AU" dirty="0"/>
              <a:t>SHRD Instruction</a:t>
            </a:r>
          </a:p>
        </p:txBody>
      </p:sp>
    </p:spTree>
    <p:extLst>
      <p:ext uri="{BB962C8B-B14F-4D97-AF65-F5344CB8AC3E}">
        <p14:creationId xmlns:p14="http://schemas.microsoft.com/office/powerpoint/2010/main" val="75865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n 8-bit destination operand reads, 1 1 0 0 0 0 0 1. Each bit shifts to the right by a shift count of 1. The lowest bit of the destination operand is copied to carry flag. An 8-bit source operand reads, 0 0 0 1 1 1 0 1. The lowest bit of the source operand is copied to highest bit of the destination operand, and the destination operand becomes 1 1 1 0 0 0 0 0.">
            <a:extLst>
              <a:ext uri="{FF2B5EF4-FFF2-40B4-BE49-F238E27FC236}">
                <a16:creationId xmlns:a16="http://schemas.microsoft.com/office/drawing/2014/main" id="{010D9BF8-D268-4B52-A643-41169B09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8600"/>
            <a:ext cx="6196013" cy="20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752599"/>
          </a:xfrm>
        </p:spPr>
        <p:txBody>
          <a:bodyPr/>
          <a:lstStyle/>
          <a:p>
            <a:pPr marL="0" indent="0">
              <a:buNone/>
            </a:pPr>
            <a:r>
              <a:rPr lang="en-US" dirty="0"/>
              <a:t>Shift count of 1:</a:t>
            </a:r>
          </a:p>
          <a:p>
            <a:pPr marL="0" indent="0">
              <a:spcBef>
                <a:spcPts val="600"/>
              </a:spcBef>
              <a:buNone/>
            </a:pPr>
            <a:r>
              <a:rPr lang="en-US" dirty="0"/>
              <a:t>		</a:t>
            </a:r>
            <a:r>
              <a:rPr lang="en-US" sz="1800" dirty="0"/>
              <a:t>mov al,11000001b</a:t>
            </a:r>
          </a:p>
          <a:p>
            <a:pPr marL="0" indent="0">
              <a:spcBef>
                <a:spcPts val="600"/>
              </a:spcBef>
              <a:buNone/>
            </a:pPr>
            <a:r>
              <a:rPr lang="en-US" sz="1800" dirty="0"/>
              <a:t>		mov bl,00011101b</a:t>
            </a:r>
          </a:p>
          <a:p>
            <a:pPr marL="0" indent="0">
              <a:spcBef>
                <a:spcPts val="600"/>
              </a:spcBef>
              <a:buNone/>
            </a:pPr>
            <a:r>
              <a:rPr lang="en-US" sz="1800" dirty="0"/>
              <a:t>		</a:t>
            </a:r>
            <a:r>
              <a:rPr lang="en-US" sz="1800" dirty="0" err="1"/>
              <a:t>shrd</a:t>
            </a:r>
            <a:r>
              <a:rPr lang="en-US" sz="1800" dirty="0"/>
              <a:t> al,bl,1</a:t>
            </a:r>
          </a:p>
        </p:txBody>
      </p:sp>
      <p:sp>
        <p:nvSpPr>
          <p:cNvPr id="2" name="Title 1"/>
          <p:cNvSpPr>
            <a:spLocks noGrp="1"/>
          </p:cNvSpPr>
          <p:nvPr>
            <p:ph type="title"/>
          </p:nvPr>
        </p:nvSpPr>
        <p:spPr/>
        <p:txBody>
          <a:bodyPr/>
          <a:lstStyle/>
          <a:p>
            <a:r>
              <a:rPr lang="en-AU" dirty="0"/>
              <a:t>SHRD Example</a:t>
            </a:r>
          </a:p>
        </p:txBody>
      </p:sp>
    </p:spTree>
    <p:extLst>
      <p:ext uri="{BB962C8B-B14F-4D97-AF65-F5344CB8AC3E}">
        <p14:creationId xmlns:p14="http://schemas.microsoft.com/office/powerpoint/2010/main" val="2330039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8" descr="In data A X, the high 4 bits are 2 3 4 B, and the low 4 bits are 4 2 3 4. The high 4 bits of data A X shift to the right. The high 4 bits of data D X shift to the low 4 bits of data A X.">
            <a:extLst>
              <a:ext uri="{FF2B5EF4-FFF2-40B4-BE49-F238E27FC236}">
                <a16:creationId xmlns:a16="http://schemas.microsoft.com/office/drawing/2014/main" id="{57FB2807-A474-49E2-9B31-D6A6961CD849}"/>
              </a:ext>
            </a:extLst>
          </p:cNvPr>
          <p:cNvGraphicFramePr>
            <a:graphicFrameLocks noChangeAspect="1"/>
          </p:cNvGraphicFramePr>
          <p:nvPr>
            <p:extLst>
              <p:ext uri="{D42A27DB-BD31-4B8C-83A1-F6EECF244321}">
                <p14:modId xmlns:p14="http://schemas.microsoft.com/office/powerpoint/2010/main" val="2169466760"/>
              </p:ext>
            </p:extLst>
          </p:nvPr>
        </p:nvGraphicFramePr>
        <p:xfrm>
          <a:off x="5181600" y="2743200"/>
          <a:ext cx="2209800" cy="1295400"/>
        </p:xfrm>
        <a:graphic>
          <a:graphicData uri="http://schemas.openxmlformats.org/presentationml/2006/ole">
            <mc:AlternateContent xmlns:mc="http://schemas.openxmlformats.org/markup-compatibility/2006">
              <mc:Choice xmlns:v="urn:schemas-microsoft-com:vml" Requires="v">
                <p:oleObj spid="_x0000_s26655" name="VISIO" r:id="rId3" imgW="1283208" imgH="669036" progId="Visio.Drawing.6">
                  <p:embed/>
                </p:oleObj>
              </mc:Choice>
              <mc:Fallback>
                <p:oleObj name="VISIO" r:id="rId3" imgW="1283208" imgH="66903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448" r="3448" b="-12088"/>
                      <a:stretch>
                        <a:fillRect/>
                      </a:stretch>
                    </p:blipFill>
                    <p:spPr bwMode="auto">
                      <a:xfrm>
                        <a:off x="5181600" y="2743200"/>
                        <a:ext cx="2209800" cy="1295400"/>
                      </a:xfrm>
                      <a:prstGeom prst="rect">
                        <a:avLst/>
                      </a:prstGeom>
                      <a:solidFill>
                        <a:srgbClr val="007FA3"/>
                      </a:solidFill>
                      <a:ln>
                        <a:noFill/>
                      </a:ln>
                      <a:effectLst/>
                      <a:extLst/>
                    </p:spPr>
                  </p:pic>
                </p:oleObj>
              </mc:Fallback>
            </mc:AlternateContent>
          </a:graphicData>
        </a:graphic>
      </p:graphicFrame>
      <p:sp>
        <p:nvSpPr>
          <p:cNvPr id="4" name="Text Box 3">
            <a:extLst>
              <a:ext uri="{FF2B5EF4-FFF2-40B4-BE49-F238E27FC236}">
                <a16:creationId xmlns:a16="http://schemas.microsoft.com/office/drawing/2014/main" id="{07F12074-1D6A-4D81-A220-BF4E7C0763C3}"/>
              </a:ext>
            </a:extLst>
          </p:cNvPr>
          <p:cNvSpPr txBox="1">
            <a:spLocks noChangeArrowheads="1"/>
          </p:cNvSpPr>
          <p:nvPr/>
        </p:nvSpPr>
        <p:spPr bwMode="auto">
          <a:xfrm>
            <a:off x="533400" y="2819400"/>
            <a:ext cx="3048000" cy="1107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 pos="37163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 pos="37163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 pos="37163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 pos="37163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 pos="37163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dirty="0">
                <a:cs typeface="Arial" panose="020B0604020202020204" pitchFamily="34" charset="0"/>
              </a:rPr>
              <a:t>mov  ax,234Bh</a:t>
            </a:r>
          </a:p>
          <a:p>
            <a:pPr eaLnBrk="1" hangingPunct="1">
              <a:lnSpc>
                <a:spcPct val="60000"/>
              </a:lnSpc>
              <a:spcBef>
                <a:spcPct val="50000"/>
              </a:spcBef>
              <a:buClrTx/>
              <a:buFontTx/>
              <a:buNone/>
            </a:pPr>
            <a:r>
              <a:rPr lang="en-US" altLang="en-US" sz="1900" dirty="0">
                <a:cs typeface="Arial" panose="020B0604020202020204" pitchFamily="34" charset="0"/>
              </a:rPr>
              <a:t>mov  dx,7654h</a:t>
            </a:r>
          </a:p>
          <a:p>
            <a:pPr eaLnBrk="1" hangingPunct="1">
              <a:lnSpc>
                <a:spcPct val="60000"/>
              </a:lnSpc>
              <a:spcBef>
                <a:spcPct val="50000"/>
              </a:spcBef>
              <a:buClrTx/>
              <a:buFontTx/>
              <a:buNone/>
            </a:pPr>
            <a:r>
              <a:rPr lang="en-US" altLang="en-US" sz="1900" dirty="0" err="1">
                <a:cs typeface="Arial" panose="020B0604020202020204" pitchFamily="34" charset="0"/>
              </a:rPr>
              <a:t>shrd</a:t>
            </a:r>
            <a:r>
              <a:rPr lang="en-US" altLang="en-US" sz="1900" dirty="0">
                <a:cs typeface="Arial" panose="020B0604020202020204" pitchFamily="34" charset="0"/>
              </a:rPr>
              <a:t> ax,dx,4</a:t>
            </a:r>
          </a:p>
        </p:txBody>
      </p:sp>
      <p:sp>
        <p:nvSpPr>
          <p:cNvPr id="3" name="Content Placeholder 2"/>
          <p:cNvSpPr>
            <a:spLocks noGrp="1"/>
          </p:cNvSpPr>
          <p:nvPr>
            <p:ph idx="1"/>
          </p:nvPr>
        </p:nvSpPr>
        <p:spPr>
          <a:xfrm>
            <a:off x="457200" y="1600201"/>
            <a:ext cx="8229600" cy="914400"/>
          </a:xfrm>
        </p:spPr>
        <p:txBody>
          <a:bodyPr/>
          <a:lstStyle/>
          <a:p>
            <a:pPr marL="0" indent="0">
              <a:buNone/>
            </a:pPr>
            <a:r>
              <a:rPr lang="en-US" dirty="0"/>
              <a:t>Shift </a:t>
            </a:r>
            <a:r>
              <a:rPr lang="en-US" dirty="0">
                <a:solidFill>
                  <a:srgbClr val="007FA3"/>
                </a:solidFill>
              </a:rPr>
              <a:t>AX</a:t>
            </a:r>
            <a:r>
              <a:rPr lang="en-US" dirty="0"/>
              <a:t> 4 bits to the right and replace its highest 4 bits with the low 4 bits of DX:</a:t>
            </a:r>
          </a:p>
        </p:txBody>
      </p:sp>
      <p:sp>
        <p:nvSpPr>
          <p:cNvPr id="2" name="Title 1"/>
          <p:cNvSpPr>
            <a:spLocks noGrp="1"/>
          </p:cNvSpPr>
          <p:nvPr>
            <p:ph type="title"/>
          </p:nvPr>
        </p:nvSpPr>
        <p:spPr/>
        <p:txBody>
          <a:bodyPr/>
          <a:lstStyle/>
          <a:p>
            <a:r>
              <a:rPr lang="en-AU" dirty="0"/>
              <a:t>Another SHRD Example</a:t>
            </a:r>
          </a:p>
        </p:txBody>
      </p:sp>
    </p:spTree>
    <p:extLst>
      <p:ext uri="{BB962C8B-B14F-4D97-AF65-F5344CB8AC3E}">
        <p14:creationId xmlns:p14="http://schemas.microsoft.com/office/powerpoint/2010/main" val="410446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844B01F-1875-43A0-868B-6B27D3343EE4}"/>
              </a:ext>
            </a:extLst>
          </p:cNvPr>
          <p:cNvSpPr txBox="1">
            <a:spLocks noChangeArrowheads="1"/>
          </p:cNvSpPr>
          <p:nvPr/>
        </p:nvSpPr>
        <p:spPr bwMode="auto">
          <a:xfrm>
            <a:off x="685800" y="2590800"/>
            <a:ext cx="5486400" cy="143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205163" algn="l"/>
                <a:tab pos="37163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205163" algn="l"/>
                <a:tab pos="37163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205163" algn="l"/>
                <a:tab pos="37163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205163" algn="l"/>
                <a:tab pos="37163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205163" algn="l"/>
                <a:tab pos="37163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205163" algn="l"/>
                <a:tab pos="3716338"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dirty="0">
                <a:latin typeface="+mj-lt"/>
              </a:rPr>
              <a:t>mov  ax,7C36h</a:t>
            </a:r>
          </a:p>
          <a:p>
            <a:pPr eaLnBrk="1" hangingPunct="1">
              <a:lnSpc>
                <a:spcPct val="60000"/>
              </a:lnSpc>
              <a:spcBef>
                <a:spcPct val="50000"/>
              </a:spcBef>
              <a:buClrTx/>
              <a:buFontTx/>
              <a:buNone/>
            </a:pPr>
            <a:r>
              <a:rPr lang="en-US" altLang="en-US" sz="1900" dirty="0">
                <a:latin typeface="+mj-lt"/>
              </a:rPr>
              <a:t>mov  dx,9FA6h</a:t>
            </a:r>
          </a:p>
          <a:p>
            <a:pPr eaLnBrk="1" hangingPunct="1">
              <a:lnSpc>
                <a:spcPct val="60000"/>
              </a:lnSpc>
              <a:spcBef>
                <a:spcPct val="50000"/>
              </a:spcBef>
              <a:buClrTx/>
              <a:buNone/>
            </a:pPr>
            <a:r>
              <a:rPr lang="en-US" altLang="en-US" sz="1900" dirty="0" err="1">
                <a:latin typeface="+mj-lt"/>
              </a:rPr>
              <a:t>shld</a:t>
            </a:r>
            <a:r>
              <a:rPr lang="en-US" altLang="en-US" sz="1900" dirty="0">
                <a:latin typeface="+mj-lt"/>
              </a:rPr>
              <a:t> dx,ax,4	; DX = </a:t>
            </a:r>
            <a:r>
              <a:rPr lang="en-US" altLang="en-US" sz="2000" dirty="0">
                <a:solidFill>
                  <a:srgbClr val="007FA3"/>
                </a:solidFill>
                <a:cs typeface="Arial" panose="020B0604020202020204" pitchFamily="34" charset="0"/>
              </a:rPr>
              <a:t>FA67h</a:t>
            </a:r>
            <a:endParaRPr lang="en-US" altLang="en-US" sz="1900" dirty="0">
              <a:solidFill>
                <a:srgbClr val="007FA3"/>
              </a:solidFill>
              <a:cs typeface="Arial" panose="020B0604020202020204" pitchFamily="34" charset="0"/>
            </a:endParaRPr>
          </a:p>
          <a:p>
            <a:pPr eaLnBrk="1" hangingPunct="1">
              <a:lnSpc>
                <a:spcPct val="60000"/>
              </a:lnSpc>
              <a:spcBef>
                <a:spcPct val="50000"/>
              </a:spcBef>
              <a:buClrTx/>
              <a:buFontTx/>
              <a:buNone/>
            </a:pPr>
            <a:r>
              <a:rPr lang="en-US" altLang="en-US" sz="1900" dirty="0" err="1">
                <a:latin typeface="+mj-lt"/>
              </a:rPr>
              <a:t>shrd</a:t>
            </a:r>
            <a:r>
              <a:rPr lang="en-US" altLang="en-US" sz="1900" dirty="0">
                <a:latin typeface="+mj-lt"/>
              </a:rPr>
              <a:t> dx,ax,8	; DX = </a:t>
            </a:r>
            <a:r>
              <a:rPr lang="en-US" altLang="en-US" sz="1900" dirty="0">
                <a:solidFill>
                  <a:srgbClr val="007FA3"/>
                </a:solidFill>
                <a:latin typeface="+mn-lt"/>
              </a:rPr>
              <a:t>36FAh</a:t>
            </a:r>
          </a:p>
        </p:txBody>
      </p:sp>
      <p:sp>
        <p:nvSpPr>
          <p:cNvPr id="3" name="Content Placeholder 2"/>
          <p:cNvSpPr>
            <a:spLocks noGrp="1"/>
          </p:cNvSpPr>
          <p:nvPr>
            <p:ph idx="1"/>
          </p:nvPr>
        </p:nvSpPr>
        <p:spPr>
          <a:xfrm>
            <a:off x="457200" y="1600201"/>
            <a:ext cx="8229600" cy="1066800"/>
          </a:xfrm>
        </p:spPr>
        <p:txBody>
          <a:bodyPr/>
          <a:lstStyle/>
          <a:p>
            <a:pPr marL="0" indent="0">
              <a:buNone/>
            </a:pPr>
            <a:r>
              <a:rPr lang="en-US" dirty="0"/>
              <a:t>Indicate the hexadecimal values of each destination operand:</a:t>
            </a:r>
          </a:p>
        </p:txBody>
      </p:sp>
      <p:sp>
        <p:nvSpPr>
          <p:cNvPr id="2" name="Title 1"/>
          <p:cNvSpPr>
            <a:spLocks noGrp="1"/>
          </p:cNvSpPr>
          <p:nvPr>
            <p:ph type="title"/>
          </p:nvPr>
        </p:nvSpPr>
        <p:spPr/>
        <p:txBody>
          <a:bodyPr/>
          <a:lstStyle/>
          <a:p>
            <a:r>
              <a:rPr lang="en-AU" dirty="0"/>
              <a:t>Your turn . . .</a:t>
            </a:r>
            <a:r>
              <a:rPr lang="en-AU" sz="2000" dirty="0"/>
              <a:t> </a:t>
            </a:r>
            <a:r>
              <a:rPr lang="en-AU" sz="2000" b="0" dirty="0"/>
              <a:t>(4 of 16)</a:t>
            </a:r>
            <a:endParaRPr lang="en-AU" sz="2000" dirty="0"/>
          </a:p>
        </p:txBody>
      </p:sp>
    </p:spTree>
    <p:extLst>
      <p:ext uri="{BB962C8B-B14F-4D97-AF65-F5344CB8AC3E}">
        <p14:creationId xmlns:p14="http://schemas.microsoft.com/office/powerpoint/2010/main" val="40565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Shift and Rotate Instructions</a:t>
            </a:r>
          </a:p>
          <a:p>
            <a:r>
              <a:rPr lang="en-US" b="1" dirty="0">
                <a:solidFill>
                  <a:srgbClr val="007FA3"/>
                </a:solidFill>
              </a:rPr>
              <a:t>Shift and Rotate Applications</a:t>
            </a:r>
          </a:p>
          <a:p>
            <a:r>
              <a:rPr lang="en-US" dirty="0"/>
              <a:t>Multiplication and Division Instructions</a:t>
            </a:r>
          </a:p>
          <a:p>
            <a:r>
              <a:rPr lang="en-US" dirty="0"/>
              <a:t>Extended Addition and Subtraction</a:t>
            </a:r>
          </a:p>
          <a:p>
            <a:r>
              <a:rPr lang="en-US" dirty="0"/>
              <a:t>ASCII and Unpacked Decimal Arithmetic</a:t>
            </a:r>
          </a:p>
          <a:p>
            <a:r>
              <a:rPr lang="en-US" dirty="0"/>
              <a:t>Packed Decimal Arithmetic</a:t>
            </a:r>
          </a:p>
        </p:txBody>
      </p:sp>
      <p:sp>
        <p:nvSpPr>
          <p:cNvPr id="2" name="Title 1"/>
          <p:cNvSpPr>
            <a:spLocks noGrp="1"/>
          </p:cNvSpPr>
          <p:nvPr>
            <p:ph type="title"/>
          </p:nvPr>
        </p:nvSpPr>
        <p:spPr/>
        <p:txBody>
          <a:bodyPr/>
          <a:lstStyle/>
          <a:p>
            <a:r>
              <a:rPr lang="en-AU" dirty="0"/>
              <a:t>What's Next</a:t>
            </a:r>
            <a:r>
              <a:rPr lang="en-AU" sz="2000" dirty="0"/>
              <a:t> </a:t>
            </a:r>
            <a:r>
              <a:rPr lang="en-AU" sz="2000" b="0" dirty="0"/>
              <a:t>(1 of 5)</a:t>
            </a:r>
          </a:p>
        </p:txBody>
      </p:sp>
    </p:spTree>
    <p:extLst>
      <p:ext uri="{BB962C8B-B14F-4D97-AF65-F5344CB8AC3E}">
        <p14:creationId xmlns:p14="http://schemas.microsoft.com/office/powerpoint/2010/main" val="3487305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Shifting Multiple </a:t>
            </a:r>
            <a:r>
              <a:rPr lang="en-US" dirty="0" err="1"/>
              <a:t>Doublewords</a:t>
            </a:r>
            <a:r>
              <a:rPr lang="en-US" dirty="0"/>
              <a:t> </a:t>
            </a:r>
          </a:p>
          <a:p>
            <a:r>
              <a:rPr lang="en-US" dirty="0"/>
              <a:t>Binary Multiplication </a:t>
            </a:r>
          </a:p>
          <a:p>
            <a:r>
              <a:rPr lang="en-US" dirty="0"/>
              <a:t>Displaying Binary Bits </a:t>
            </a:r>
          </a:p>
          <a:p>
            <a:r>
              <a:rPr lang="en-US" dirty="0"/>
              <a:t>Isolating a Bit String </a:t>
            </a:r>
          </a:p>
        </p:txBody>
      </p:sp>
      <p:sp>
        <p:nvSpPr>
          <p:cNvPr id="2" name="Title 1"/>
          <p:cNvSpPr>
            <a:spLocks noGrp="1"/>
          </p:cNvSpPr>
          <p:nvPr>
            <p:ph type="title"/>
          </p:nvPr>
        </p:nvSpPr>
        <p:spPr/>
        <p:txBody>
          <a:bodyPr/>
          <a:lstStyle/>
          <a:p>
            <a:r>
              <a:rPr lang="en-AU" dirty="0"/>
              <a:t>Shift and Rotate Applications</a:t>
            </a:r>
          </a:p>
        </p:txBody>
      </p:sp>
    </p:spTree>
    <p:extLst>
      <p:ext uri="{BB962C8B-B14F-4D97-AF65-F5344CB8AC3E}">
        <p14:creationId xmlns:p14="http://schemas.microsoft.com/office/powerpoint/2010/main" val="251671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BA8B153-F774-4F06-9238-156DABE36523}"/>
              </a:ext>
            </a:extLst>
          </p:cNvPr>
          <p:cNvSpPr txBox="1">
            <a:spLocks noChangeArrowheads="1"/>
          </p:cNvSpPr>
          <p:nvPr/>
        </p:nvSpPr>
        <p:spPr bwMode="auto">
          <a:xfrm>
            <a:off x="533400" y="3810000"/>
            <a:ext cx="8229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ArraySize</a:t>
            </a:r>
            <a:r>
              <a:rPr lang="en-US" altLang="en-US" sz="1800" dirty="0">
                <a:cs typeface="Arial" panose="020B0604020202020204" pitchFamily="34" charset="0"/>
              </a:rPr>
              <a:t> = 3</a:t>
            </a:r>
          </a:p>
          <a:p>
            <a:pPr eaLnBrk="1" hangingPunct="1">
              <a:lnSpc>
                <a:spcPct val="50000"/>
              </a:lnSpc>
              <a:spcBef>
                <a:spcPct val="50000"/>
              </a:spcBef>
              <a:buClrTx/>
              <a:buFontTx/>
              <a:buNone/>
            </a:pPr>
            <a:r>
              <a:rPr lang="en-US" altLang="en-US" sz="1800" dirty="0">
                <a:cs typeface="Arial" panose="020B0604020202020204" pitchFamily="34" charset="0"/>
              </a:rPr>
              <a:t>array DWORD </a:t>
            </a:r>
            <a:r>
              <a:rPr lang="en-US" altLang="en-US" sz="1800" dirty="0" err="1">
                <a:cs typeface="Arial" panose="020B0604020202020204" pitchFamily="34" charset="0"/>
              </a:rPr>
              <a:t>ArraySize</a:t>
            </a:r>
            <a:r>
              <a:rPr lang="en-US" altLang="en-US" sz="1800" dirty="0">
                <a:cs typeface="Arial" panose="020B0604020202020204" pitchFamily="34" charset="0"/>
              </a:rPr>
              <a:t> DUP(99999999h)      ; 1001 1001...</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esi,0</a:t>
            </a:r>
          </a:p>
          <a:p>
            <a:pPr eaLnBrk="1" hangingPunct="1">
              <a:lnSpc>
                <a:spcPct val="50000"/>
              </a:lnSpc>
              <a:spcBef>
                <a:spcPct val="50000"/>
              </a:spcBef>
              <a:buClrTx/>
              <a:buFontTx/>
              <a:buNone/>
            </a:pPr>
            <a:r>
              <a:rPr lang="en-US" altLang="en-US" sz="1800" dirty="0" err="1">
                <a:cs typeface="Arial" panose="020B0604020202020204" pitchFamily="34" charset="0"/>
              </a:rPr>
              <a:t>shr</a:t>
            </a:r>
            <a:r>
              <a:rPr lang="en-US" altLang="en-US" sz="1800" dirty="0">
                <a:cs typeface="Arial" panose="020B0604020202020204" pitchFamily="34" charset="0"/>
              </a:rPr>
              <a:t> array[</a:t>
            </a:r>
            <a:r>
              <a:rPr lang="en-US" altLang="en-US" sz="1800" dirty="0" err="1">
                <a:cs typeface="Arial" panose="020B0604020202020204" pitchFamily="34" charset="0"/>
              </a:rPr>
              <a:t>esi</a:t>
            </a:r>
            <a:r>
              <a:rPr lang="en-US" altLang="en-US" sz="1800" dirty="0">
                <a:cs typeface="Arial" panose="020B0604020202020204" pitchFamily="34" charset="0"/>
              </a:rPr>
              <a:t> + 8],1	; high </a:t>
            </a:r>
            <a:r>
              <a:rPr lang="en-US" altLang="en-US" sz="1800" dirty="0" err="1">
                <a:cs typeface="Arial" panose="020B0604020202020204" pitchFamily="34" charset="0"/>
              </a:rPr>
              <a:t>dword</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rcr</a:t>
            </a:r>
            <a:r>
              <a:rPr lang="en-US" altLang="en-US" sz="1800" dirty="0">
                <a:cs typeface="Arial" panose="020B0604020202020204" pitchFamily="34" charset="0"/>
              </a:rPr>
              <a:t> array[</a:t>
            </a:r>
            <a:r>
              <a:rPr lang="en-US" altLang="en-US" sz="1800" dirty="0" err="1">
                <a:cs typeface="Arial" panose="020B0604020202020204" pitchFamily="34" charset="0"/>
              </a:rPr>
              <a:t>esi</a:t>
            </a:r>
            <a:r>
              <a:rPr lang="en-US" altLang="en-US" sz="1800" dirty="0">
                <a:cs typeface="Arial" panose="020B0604020202020204" pitchFamily="34" charset="0"/>
              </a:rPr>
              <a:t> + 4],1	; middle </a:t>
            </a:r>
            <a:r>
              <a:rPr lang="en-US" altLang="en-US" sz="1800" dirty="0" err="1">
                <a:cs typeface="Arial" panose="020B0604020202020204" pitchFamily="34" charset="0"/>
              </a:rPr>
              <a:t>dword</a:t>
            </a:r>
            <a:r>
              <a:rPr lang="en-US" altLang="en-US" sz="1800" dirty="0">
                <a:cs typeface="Arial" panose="020B0604020202020204" pitchFamily="34" charset="0"/>
              </a:rPr>
              <a:t>, include Carry</a:t>
            </a:r>
          </a:p>
          <a:p>
            <a:pPr eaLnBrk="1" hangingPunct="1">
              <a:lnSpc>
                <a:spcPct val="50000"/>
              </a:lnSpc>
              <a:spcBef>
                <a:spcPct val="50000"/>
              </a:spcBef>
              <a:buClrTx/>
              <a:buFontTx/>
              <a:buNone/>
            </a:pPr>
            <a:r>
              <a:rPr lang="en-US" altLang="en-US" sz="1800" dirty="0" err="1">
                <a:cs typeface="Arial" panose="020B0604020202020204" pitchFamily="34" charset="0"/>
              </a:rPr>
              <a:t>rcr</a:t>
            </a:r>
            <a:r>
              <a:rPr lang="en-US" altLang="en-US" sz="1800" dirty="0">
                <a:cs typeface="Arial" panose="020B0604020202020204" pitchFamily="34" charset="0"/>
              </a:rPr>
              <a:t> array[</a:t>
            </a:r>
            <a:r>
              <a:rPr lang="en-US" altLang="en-US" sz="1800" dirty="0" err="1">
                <a:cs typeface="Arial" panose="020B0604020202020204" pitchFamily="34" charset="0"/>
              </a:rPr>
              <a:t>esi</a:t>
            </a:r>
            <a:r>
              <a:rPr lang="en-US" altLang="en-US" sz="1800" dirty="0">
                <a:cs typeface="Arial" panose="020B0604020202020204" pitchFamily="34" charset="0"/>
              </a:rPr>
              <a:t>],1	; low </a:t>
            </a:r>
            <a:r>
              <a:rPr lang="en-US" altLang="en-US" sz="1800" dirty="0" err="1">
                <a:cs typeface="Arial" panose="020B0604020202020204" pitchFamily="34" charset="0"/>
              </a:rPr>
              <a:t>dword</a:t>
            </a:r>
            <a:r>
              <a:rPr lang="en-US" altLang="en-US" sz="1800" dirty="0">
                <a:cs typeface="Arial" panose="020B0604020202020204" pitchFamily="34" charset="0"/>
              </a:rPr>
              <a:t>, include Carry</a:t>
            </a:r>
          </a:p>
        </p:txBody>
      </p:sp>
      <p:sp>
        <p:nvSpPr>
          <p:cNvPr id="3" name="Content Placeholder 2"/>
          <p:cNvSpPr>
            <a:spLocks noGrp="1"/>
          </p:cNvSpPr>
          <p:nvPr>
            <p:ph idx="1"/>
          </p:nvPr>
        </p:nvSpPr>
        <p:spPr>
          <a:xfrm>
            <a:off x="457200" y="1600201"/>
            <a:ext cx="8229600" cy="2362200"/>
          </a:xfrm>
        </p:spPr>
        <p:txBody>
          <a:bodyPr/>
          <a:lstStyle/>
          <a:p>
            <a:r>
              <a:rPr lang="en-US" sz="2500" dirty="0"/>
              <a:t>Programs sometimes need to shift all bits within an array, as one might when moving a bitmapped graphic image from one screen location to another.</a:t>
            </a:r>
          </a:p>
          <a:p>
            <a:r>
              <a:rPr lang="en-US" sz="2500" dirty="0"/>
              <a:t>The following shifts an array of 3 </a:t>
            </a:r>
            <a:r>
              <a:rPr lang="en-US" sz="2500" dirty="0" err="1"/>
              <a:t>doublewords</a:t>
            </a:r>
            <a:r>
              <a:rPr lang="en-US" sz="2500" dirty="0"/>
              <a:t> 1 bit to the right (view complete </a:t>
            </a:r>
            <a:r>
              <a:rPr lang="en-US" sz="2500" u="sng" dirty="0">
                <a:solidFill>
                  <a:srgbClr val="007FA3"/>
                </a:solidFill>
              </a:rPr>
              <a:t>source code</a:t>
            </a:r>
            <a:r>
              <a:rPr lang="en-US" sz="2500" dirty="0"/>
              <a:t>):</a:t>
            </a:r>
          </a:p>
        </p:txBody>
      </p:sp>
      <p:sp>
        <p:nvSpPr>
          <p:cNvPr id="2" name="Title 1"/>
          <p:cNvSpPr>
            <a:spLocks noGrp="1"/>
          </p:cNvSpPr>
          <p:nvPr>
            <p:ph type="title"/>
          </p:nvPr>
        </p:nvSpPr>
        <p:spPr/>
        <p:txBody>
          <a:bodyPr/>
          <a:lstStyle/>
          <a:p>
            <a:r>
              <a:rPr lang="en-AU" dirty="0"/>
              <a:t>Shifting Multiple </a:t>
            </a:r>
            <a:r>
              <a:rPr lang="en-AU" dirty="0" err="1"/>
              <a:t>Doublewords</a:t>
            </a:r>
            <a:endParaRPr lang="en-AU" dirty="0"/>
          </a:p>
        </p:txBody>
      </p:sp>
    </p:spTree>
    <p:extLst>
      <p:ext uri="{BB962C8B-B14F-4D97-AF65-F5344CB8AC3E}">
        <p14:creationId xmlns:p14="http://schemas.microsoft.com/office/powerpoint/2010/main" val="175548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The process has the following steps. Step 1. The binary equivalent of 123 is 0 1 1 1 0 1 1. Likewise, 0 0 1 0 0 1 0 0 is the binary equivalent of 36. Step 2. The hexadecimal number 123 S H L 2 is the initial product of multiplication. The binary equivalent is 0 1 1 1 1 0 1 1. Likewise, 123 S H L 5 is the following product. The binary equivalent is 0 1 1 1 1 0 1 1. The sum of the binary equivalents is 0 0 0 1 0 0 0 1 0 1 0 0 1 1 0 0, which equals 4428. ">
            <a:extLst>
              <a:ext uri="{FF2B5EF4-FFF2-40B4-BE49-F238E27FC236}">
                <a16:creationId xmlns:a16="http://schemas.microsoft.com/office/drawing/2014/main" id="{DF49087B-090E-4911-A845-4A26F6425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44958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533400"/>
          </a:xfrm>
        </p:spPr>
        <p:txBody>
          <a:bodyPr/>
          <a:lstStyle/>
          <a:p>
            <a:r>
              <a:rPr lang="en-AU" dirty="0" err="1"/>
              <a:t>mutiply</a:t>
            </a:r>
            <a:r>
              <a:rPr lang="en-AU" dirty="0"/>
              <a:t> 123 * 36</a:t>
            </a:r>
          </a:p>
        </p:txBody>
      </p:sp>
      <p:sp>
        <p:nvSpPr>
          <p:cNvPr id="2" name="Title 1"/>
          <p:cNvSpPr>
            <a:spLocks noGrp="1"/>
          </p:cNvSpPr>
          <p:nvPr>
            <p:ph type="title"/>
          </p:nvPr>
        </p:nvSpPr>
        <p:spPr/>
        <p:txBody>
          <a:bodyPr/>
          <a:lstStyle/>
          <a:p>
            <a:r>
              <a:rPr lang="en-AU" dirty="0"/>
              <a:t>Binary Multiplication</a:t>
            </a:r>
            <a:r>
              <a:rPr lang="en-AU" sz="2000" dirty="0"/>
              <a:t> </a:t>
            </a:r>
            <a:r>
              <a:rPr lang="en-AU" sz="2000" b="0" dirty="0"/>
              <a:t>(1 of 2)</a:t>
            </a:r>
          </a:p>
        </p:txBody>
      </p:sp>
    </p:spTree>
    <p:extLst>
      <p:ext uri="{BB962C8B-B14F-4D97-AF65-F5344CB8AC3E}">
        <p14:creationId xmlns:p14="http://schemas.microsoft.com/office/powerpoint/2010/main" val="285473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7D73C5AA-B050-4558-95A6-4B47DCAA4371}"/>
              </a:ext>
            </a:extLst>
          </p:cNvPr>
          <p:cNvSpPr txBox="1">
            <a:spLocks noChangeArrowheads="1"/>
          </p:cNvSpPr>
          <p:nvPr/>
        </p:nvSpPr>
        <p:spPr bwMode="auto">
          <a:xfrm>
            <a:off x="3886200" y="4572000"/>
            <a:ext cx="46482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eax,123</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ebx,eax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eax,5	; </a:t>
            </a:r>
            <a:r>
              <a:rPr lang="en-US" altLang="en-US" sz="1800" dirty="0" err="1">
                <a:cs typeface="Arial" panose="020B0604020202020204" pitchFamily="34" charset="0"/>
              </a:rPr>
              <a:t>mult</a:t>
            </a:r>
            <a:r>
              <a:rPr lang="en-US" altLang="en-US" sz="1800" dirty="0">
                <a:cs typeface="Arial" panose="020B0604020202020204" pitchFamily="34" charset="0"/>
              </a:rPr>
              <a:t> by 2</a:t>
            </a:r>
            <a:r>
              <a:rPr lang="en-US" altLang="en-US" sz="1800" baseline="30000" dirty="0">
                <a:cs typeface="Arial" panose="020B0604020202020204" pitchFamily="34" charset="0"/>
              </a:rPr>
              <a:t>5</a:t>
            </a: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ebx,2	; </a:t>
            </a:r>
            <a:r>
              <a:rPr lang="en-US" altLang="en-US" sz="1800" dirty="0" err="1">
                <a:cs typeface="Arial" panose="020B0604020202020204" pitchFamily="34" charset="0"/>
              </a:rPr>
              <a:t>mult</a:t>
            </a:r>
            <a:r>
              <a:rPr lang="en-US" altLang="en-US" sz="1800" dirty="0">
                <a:cs typeface="Arial" panose="020B0604020202020204" pitchFamily="34" charset="0"/>
              </a:rPr>
              <a:t> by 2</a:t>
            </a:r>
            <a:r>
              <a:rPr lang="en-US" altLang="en-US" sz="1800" baseline="30000" dirty="0">
                <a:cs typeface="Arial" panose="020B0604020202020204" pitchFamily="34" charset="0"/>
              </a:rPr>
              <a:t>2</a:t>
            </a:r>
          </a:p>
          <a:p>
            <a:pPr eaLnBrk="1" hangingPunct="1">
              <a:lnSpc>
                <a:spcPct val="50000"/>
              </a:lnSpc>
              <a:spcBef>
                <a:spcPct val="500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eax,ebx</a:t>
            </a:r>
            <a:endParaRPr lang="en-US" altLang="en-US" sz="1800" dirty="0">
              <a:cs typeface="Arial" panose="020B0604020202020204" pitchFamily="34" charset="0"/>
            </a:endParaRPr>
          </a:p>
        </p:txBody>
      </p:sp>
      <p:sp>
        <p:nvSpPr>
          <p:cNvPr id="4" name="Text Box 4">
            <a:extLst>
              <a:ext uri="{FF2B5EF4-FFF2-40B4-BE49-F238E27FC236}">
                <a16:creationId xmlns:a16="http://schemas.microsoft.com/office/drawing/2014/main" id="{CE8F6E49-F487-4F3F-9F60-041532D8A4D8}"/>
              </a:ext>
            </a:extLst>
          </p:cNvPr>
          <p:cNvSpPr txBox="1">
            <a:spLocks noChangeArrowheads="1"/>
          </p:cNvSpPr>
          <p:nvPr/>
        </p:nvSpPr>
        <p:spPr bwMode="auto">
          <a:xfrm>
            <a:off x="381000" y="4572000"/>
            <a:ext cx="3352800" cy="16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EAX * 36 </a:t>
            </a:r>
          </a:p>
          <a:p>
            <a:pPr eaLnBrk="1" hangingPunct="1">
              <a:lnSpc>
                <a:spcPct val="50000"/>
              </a:lnSpc>
              <a:spcBef>
                <a:spcPct val="50000"/>
              </a:spcBef>
              <a:buClrTx/>
              <a:buFontTx/>
              <a:buNone/>
            </a:pPr>
            <a:r>
              <a:rPr lang="en-US" altLang="en-US" sz="1800" dirty="0">
                <a:cs typeface="Arial" panose="020B0604020202020204" pitchFamily="34" charset="0"/>
              </a:rPr>
              <a:t>= EAX * (32 + 4)</a:t>
            </a:r>
          </a:p>
          <a:p>
            <a:pPr eaLnBrk="1" hangingPunct="1">
              <a:lnSpc>
                <a:spcPct val="50000"/>
              </a:lnSpc>
              <a:spcBef>
                <a:spcPct val="50000"/>
              </a:spcBef>
              <a:buClrTx/>
              <a:buFontTx/>
              <a:buNone/>
            </a:pPr>
            <a:r>
              <a:rPr lang="en-US" altLang="en-US" sz="1800" dirty="0">
                <a:cs typeface="Arial" panose="020B0604020202020204" pitchFamily="34" charset="0"/>
              </a:rPr>
              <a:t>= (EAX * 32)+(EAX * 4)</a:t>
            </a:r>
          </a:p>
        </p:txBody>
      </p:sp>
      <p:sp>
        <p:nvSpPr>
          <p:cNvPr id="3" name="Content Placeholder 2"/>
          <p:cNvSpPr>
            <a:spLocks noGrp="1"/>
          </p:cNvSpPr>
          <p:nvPr>
            <p:ph idx="1"/>
          </p:nvPr>
        </p:nvSpPr>
        <p:spPr>
          <a:xfrm>
            <a:off x="457200" y="1600201"/>
            <a:ext cx="8229600" cy="2971800"/>
          </a:xfrm>
        </p:spPr>
        <p:txBody>
          <a:bodyPr/>
          <a:lstStyle/>
          <a:p>
            <a:r>
              <a:rPr lang="en-US" sz="2500" dirty="0"/>
              <a:t>We already know that SHL performs unsigned multiplication efficiently when the multiplier is a power of 2. </a:t>
            </a:r>
          </a:p>
          <a:p>
            <a:r>
              <a:rPr lang="en-US" sz="2500" dirty="0"/>
              <a:t>You can factor any binary number into powers of 2. </a:t>
            </a:r>
          </a:p>
          <a:p>
            <a:pPr lvl="1"/>
            <a:r>
              <a:rPr lang="en-US" sz="2100" dirty="0"/>
              <a:t>For example, to multiply EAX * 36, factor 36 into 32 + 4 and use the distributive property of multiplication to carry out the operation:</a:t>
            </a:r>
          </a:p>
        </p:txBody>
      </p:sp>
      <p:sp>
        <p:nvSpPr>
          <p:cNvPr id="2" name="Title 1"/>
          <p:cNvSpPr>
            <a:spLocks noGrp="1"/>
          </p:cNvSpPr>
          <p:nvPr>
            <p:ph type="title"/>
          </p:nvPr>
        </p:nvSpPr>
        <p:spPr/>
        <p:txBody>
          <a:bodyPr/>
          <a:lstStyle/>
          <a:p>
            <a:r>
              <a:rPr lang="en-AU" dirty="0"/>
              <a:t>Binary Multiplication</a:t>
            </a:r>
            <a:r>
              <a:rPr lang="en-AU" sz="2000" dirty="0"/>
              <a:t> </a:t>
            </a:r>
            <a:r>
              <a:rPr lang="en-AU" sz="2000" b="0" dirty="0"/>
              <a:t>(2 of 2)</a:t>
            </a:r>
          </a:p>
        </p:txBody>
      </p:sp>
    </p:spTree>
    <p:extLst>
      <p:ext uri="{BB962C8B-B14F-4D97-AF65-F5344CB8AC3E}">
        <p14:creationId xmlns:p14="http://schemas.microsoft.com/office/powerpoint/2010/main" val="379078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2BA86F24-FD33-4571-8895-C4B962F1DFD7}"/>
              </a:ext>
            </a:extLst>
          </p:cNvPr>
          <p:cNvSpPr txBox="1">
            <a:spLocks noChangeArrowheads="1"/>
          </p:cNvSpPr>
          <p:nvPr/>
        </p:nvSpPr>
        <p:spPr bwMode="auto">
          <a:xfrm>
            <a:off x="609600" y="2667000"/>
            <a:ext cx="7239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ax,2	; test value</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dx,ax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dx,4	; AX * 16</a:t>
            </a:r>
          </a:p>
          <a:p>
            <a:pPr eaLnBrk="1" hangingPunct="1">
              <a:lnSpc>
                <a:spcPct val="50000"/>
              </a:lnSpc>
              <a:spcBef>
                <a:spcPct val="50000"/>
              </a:spcBef>
              <a:buClrTx/>
              <a:buFontTx/>
              <a:buNone/>
            </a:pPr>
            <a:r>
              <a:rPr lang="en-US" altLang="en-US" sz="1800" dirty="0">
                <a:cs typeface="Arial" panose="020B0604020202020204" pitchFamily="34" charset="0"/>
              </a:rPr>
              <a:t>push </a:t>
            </a:r>
            <a:r>
              <a:rPr lang="en-US" altLang="en-US" sz="1800" dirty="0" err="1">
                <a:cs typeface="Arial" panose="020B0604020202020204" pitchFamily="34" charset="0"/>
              </a:rPr>
              <a:t>edx</a:t>
            </a:r>
            <a:r>
              <a:rPr lang="en-US" altLang="en-US" sz="1800" dirty="0">
                <a:cs typeface="Arial" panose="020B0604020202020204" pitchFamily="34" charset="0"/>
              </a:rPr>
              <a:t>	; save for later</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dx,ax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dx,3	; AX * 8</a:t>
            </a: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ax,1	; AX * 2</a:t>
            </a:r>
          </a:p>
          <a:p>
            <a:pPr eaLnBrk="1" hangingPunct="1">
              <a:lnSpc>
                <a:spcPct val="50000"/>
              </a:lnSpc>
              <a:spcBef>
                <a:spcPct val="500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ax,dx</a:t>
            </a:r>
            <a:r>
              <a:rPr lang="en-US" altLang="en-US" sz="1800" dirty="0">
                <a:cs typeface="Arial" panose="020B0604020202020204" pitchFamily="34" charset="0"/>
              </a:rPr>
              <a:t>	; AX * 10</a:t>
            </a:r>
          </a:p>
          <a:p>
            <a:pPr eaLnBrk="1" hangingPunct="1">
              <a:lnSpc>
                <a:spcPct val="50000"/>
              </a:lnSpc>
              <a:spcBef>
                <a:spcPct val="50000"/>
              </a:spcBef>
              <a:buClrTx/>
              <a:buFontTx/>
              <a:buNone/>
            </a:pPr>
            <a:r>
              <a:rPr lang="en-US" altLang="en-US" sz="1800" dirty="0">
                <a:cs typeface="Arial" panose="020B0604020202020204" pitchFamily="34" charset="0"/>
              </a:rPr>
              <a:t>pop </a:t>
            </a:r>
            <a:r>
              <a:rPr lang="en-US" altLang="en-US" sz="1800" dirty="0" err="1">
                <a:cs typeface="Arial" panose="020B0604020202020204" pitchFamily="34" charset="0"/>
              </a:rPr>
              <a:t>edx</a:t>
            </a:r>
            <a:r>
              <a:rPr lang="en-US" altLang="en-US" sz="1800" dirty="0">
                <a:cs typeface="Arial" panose="020B0604020202020204" pitchFamily="34" charset="0"/>
              </a:rPr>
              <a:t>	; recall AX * 16</a:t>
            </a:r>
          </a:p>
          <a:p>
            <a:pPr eaLnBrk="1" hangingPunct="1">
              <a:lnSpc>
                <a:spcPct val="50000"/>
              </a:lnSpc>
              <a:spcBef>
                <a:spcPct val="500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ax,dx</a:t>
            </a:r>
            <a:r>
              <a:rPr lang="en-US" altLang="en-US" sz="1800" dirty="0">
                <a:cs typeface="Arial" panose="020B0604020202020204" pitchFamily="34" charset="0"/>
              </a:rPr>
              <a:t>	; AX * 26</a:t>
            </a:r>
          </a:p>
        </p:txBody>
      </p:sp>
      <p:sp>
        <p:nvSpPr>
          <p:cNvPr id="5" name="Text Box 4">
            <a:extLst>
              <a:ext uri="{FF2B5EF4-FFF2-40B4-BE49-F238E27FC236}">
                <a16:creationId xmlns:a16="http://schemas.microsoft.com/office/drawing/2014/main" id="{59461D7A-CC17-4FF1-B3C1-E560B8331B1C}"/>
              </a:ext>
            </a:extLst>
          </p:cNvPr>
          <p:cNvSpPr txBox="1">
            <a:spLocks noChangeArrowheads="1"/>
          </p:cNvSpPr>
          <p:nvPr/>
        </p:nvSpPr>
        <p:spPr bwMode="auto">
          <a:xfrm>
            <a:off x="457200" y="1600200"/>
            <a:ext cx="7239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800" dirty="0">
                <a:latin typeface="+mn-lt"/>
              </a:rPr>
              <a:t>Multiply AX by 26, using shifting and addition instructions. </a:t>
            </a:r>
            <a:r>
              <a:rPr lang="en-US" altLang="en-US" sz="2800" i="1" dirty="0">
                <a:latin typeface="+mn-lt"/>
              </a:rPr>
              <a:t>Hint:</a:t>
            </a:r>
            <a:r>
              <a:rPr lang="en-US" altLang="en-US" sz="2800" dirty="0">
                <a:latin typeface="+mn-lt"/>
              </a:rPr>
              <a:t> 26 = 16 + 8 + 2.</a:t>
            </a:r>
          </a:p>
        </p:txBody>
      </p:sp>
      <p:sp>
        <p:nvSpPr>
          <p:cNvPr id="2" name="Title 1"/>
          <p:cNvSpPr>
            <a:spLocks noGrp="1"/>
          </p:cNvSpPr>
          <p:nvPr>
            <p:ph type="title"/>
          </p:nvPr>
        </p:nvSpPr>
        <p:spPr/>
        <p:txBody>
          <a:bodyPr/>
          <a:lstStyle/>
          <a:p>
            <a:r>
              <a:rPr lang="en-AU" dirty="0"/>
              <a:t>Your turn . . .</a:t>
            </a:r>
            <a:r>
              <a:rPr lang="en-AU" sz="2000" dirty="0"/>
              <a:t> </a:t>
            </a:r>
            <a:r>
              <a:rPr lang="en-AU" sz="2000" b="0" dirty="0"/>
              <a:t>(5 of 16)</a:t>
            </a:r>
            <a:endParaRPr lang="en-AU" sz="2000" dirty="0"/>
          </a:p>
        </p:txBody>
      </p:sp>
    </p:spTree>
    <p:extLst>
      <p:ext uri="{BB962C8B-B14F-4D97-AF65-F5344CB8AC3E}">
        <p14:creationId xmlns:p14="http://schemas.microsoft.com/office/powerpoint/2010/main" val="154173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Logical vs Arithmetic Shifts</a:t>
            </a:r>
          </a:p>
          <a:p>
            <a:pPr>
              <a:spcBef>
                <a:spcPts val="1200"/>
              </a:spcBef>
            </a:pPr>
            <a:r>
              <a:rPr lang="en-US" dirty="0"/>
              <a:t>SHL Instruction </a:t>
            </a:r>
          </a:p>
          <a:p>
            <a:pPr>
              <a:spcBef>
                <a:spcPts val="1200"/>
              </a:spcBef>
            </a:pPr>
            <a:r>
              <a:rPr lang="en-US" dirty="0"/>
              <a:t>SHR Instruction </a:t>
            </a:r>
          </a:p>
          <a:p>
            <a:pPr>
              <a:spcBef>
                <a:spcPts val="1200"/>
              </a:spcBef>
            </a:pPr>
            <a:r>
              <a:rPr lang="en-US" dirty="0"/>
              <a:t>SAL and SAR Instructions </a:t>
            </a:r>
          </a:p>
          <a:p>
            <a:pPr>
              <a:spcBef>
                <a:spcPts val="1200"/>
              </a:spcBef>
            </a:pPr>
            <a:r>
              <a:rPr lang="en-US" dirty="0"/>
              <a:t>ROL Instruction </a:t>
            </a:r>
          </a:p>
          <a:p>
            <a:pPr>
              <a:spcBef>
                <a:spcPts val="1200"/>
              </a:spcBef>
            </a:pPr>
            <a:r>
              <a:rPr lang="en-US" dirty="0"/>
              <a:t>ROR Instruction </a:t>
            </a:r>
          </a:p>
          <a:p>
            <a:pPr>
              <a:spcBef>
                <a:spcPts val="1200"/>
              </a:spcBef>
            </a:pPr>
            <a:r>
              <a:rPr lang="en-US" dirty="0"/>
              <a:t>RCL and RCR Instructions </a:t>
            </a:r>
          </a:p>
          <a:p>
            <a:pPr>
              <a:spcBef>
                <a:spcPts val="1200"/>
              </a:spcBef>
            </a:pPr>
            <a:r>
              <a:rPr lang="en-US" dirty="0"/>
              <a:t>SHLD/SHRD Instructions</a:t>
            </a:r>
          </a:p>
        </p:txBody>
      </p:sp>
      <p:sp>
        <p:nvSpPr>
          <p:cNvPr id="2" name="Title 1"/>
          <p:cNvSpPr>
            <a:spLocks noGrp="1"/>
          </p:cNvSpPr>
          <p:nvPr>
            <p:ph type="title"/>
          </p:nvPr>
        </p:nvSpPr>
        <p:spPr/>
        <p:txBody>
          <a:bodyPr/>
          <a:lstStyle/>
          <a:p>
            <a:r>
              <a:rPr lang="en-AU" dirty="0"/>
              <a:t>Shift and Rotate Instructions</a:t>
            </a:r>
          </a:p>
        </p:txBody>
      </p:sp>
    </p:spTree>
    <p:extLst>
      <p:ext uri="{BB962C8B-B14F-4D97-AF65-F5344CB8AC3E}">
        <p14:creationId xmlns:p14="http://schemas.microsoft.com/office/powerpoint/2010/main" val="3722999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D084AE90-4910-4484-851E-C22A50C55A8B}"/>
              </a:ext>
            </a:extLst>
          </p:cNvPr>
          <p:cNvSpPr txBox="1">
            <a:spLocks noChangeArrowheads="1"/>
          </p:cNvSpPr>
          <p:nvPr/>
        </p:nvSpPr>
        <p:spPr bwMode="auto">
          <a:xfrm>
            <a:off x="1905000" y="3124200"/>
            <a:ext cx="5334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buffer BYTE 32 DUP(0),0</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mov ecx,32</a:t>
            </a: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esi,OFFSET</a:t>
            </a:r>
            <a:r>
              <a:rPr lang="en-US" altLang="en-US" sz="1800" dirty="0">
                <a:cs typeface="Arial" panose="020B0604020202020204" pitchFamily="34" charset="0"/>
              </a:rPr>
              <a:t> buffer</a:t>
            </a:r>
          </a:p>
          <a:p>
            <a:pPr eaLnBrk="1" hangingPunct="1">
              <a:lnSpc>
                <a:spcPct val="50000"/>
              </a:lnSpc>
              <a:spcBef>
                <a:spcPct val="50000"/>
              </a:spcBef>
              <a:buClrTx/>
              <a:buFontTx/>
              <a:buNone/>
            </a:pPr>
            <a:r>
              <a:rPr lang="en-US" altLang="en-US" sz="1800" dirty="0">
                <a:cs typeface="Arial" panose="020B0604020202020204" pitchFamily="34" charset="0"/>
              </a:rPr>
              <a:t>L1:	</a:t>
            </a:r>
            <a:r>
              <a:rPr lang="en-US" altLang="en-US" sz="1800" dirty="0" err="1">
                <a:cs typeface="Arial" panose="020B0604020202020204" pitchFamily="34" charset="0"/>
              </a:rPr>
              <a:t>shl</a:t>
            </a:r>
            <a:r>
              <a:rPr lang="en-US" altLang="en-US" sz="1800" dirty="0">
                <a:cs typeface="Arial" panose="020B0604020202020204" pitchFamily="34" charset="0"/>
              </a:rPr>
              <a:t> eax,1</a:t>
            </a:r>
          </a:p>
          <a:p>
            <a:pPr eaLnBrk="1" hangingPunct="1">
              <a:lnSpc>
                <a:spcPct val="50000"/>
              </a:lnSpc>
              <a:spcBef>
                <a:spcPct val="50000"/>
              </a:spcBef>
              <a:buClrTx/>
              <a:buFontTx/>
              <a:buNone/>
            </a:pPr>
            <a:r>
              <a:rPr lang="en-US" altLang="en-US" sz="1800" dirty="0">
                <a:cs typeface="Arial" panose="020B0604020202020204" pitchFamily="34" charset="0"/>
              </a:rPr>
              <a:t>	mov BYTE PTR [</a:t>
            </a:r>
            <a:r>
              <a:rPr lang="en-US" altLang="en-US" sz="1800" dirty="0" err="1">
                <a:cs typeface="Arial" panose="020B0604020202020204" pitchFamily="34" charset="0"/>
              </a:rPr>
              <a:t>esi</a:t>
            </a:r>
            <a:r>
              <a:rPr lang="en-US" altLang="en-US" sz="1800" dirty="0">
                <a:cs typeface="Arial" panose="020B0604020202020204" pitchFamily="34" charset="0"/>
              </a:rPr>
              <a:t>],'0'</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jnc</a:t>
            </a:r>
            <a:r>
              <a:rPr lang="en-US" altLang="en-US" sz="1800" dirty="0">
                <a:cs typeface="Arial" panose="020B0604020202020204" pitchFamily="34" charset="0"/>
              </a:rPr>
              <a:t> L2</a:t>
            </a:r>
          </a:p>
          <a:p>
            <a:pPr eaLnBrk="1" hangingPunct="1">
              <a:lnSpc>
                <a:spcPct val="50000"/>
              </a:lnSpc>
              <a:spcBef>
                <a:spcPct val="50000"/>
              </a:spcBef>
              <a:buClrTx/>
              <a:buFontTx/>
              <a:buNone/>
            </a:pPr>
            <a:r>
              <a:rPr lang="en-US" altLang="en-US" sz="1800" dirty="0">
                <a:cs typeface="Arial" panose="020B0604020202020204" pitchFamily="34" charset="0"/>
              </a:rPr>
              <a:t>	mov BYTE PTR [</a:t>
            </a:r>
            <a:r>
              <a:rPr lang="en-US" altLang="en-US" sz="1800" dirty="0" err="1">
                <a:cs typeface="Arial" panose="020B0604020202020204" pitchFamily="34" charset="0"/>
              </a:rPr>
              <a:t>esi</a:t>
            </a:r>
            <a:r>
              <a:rPr lang="en-US" altLang="en-US" sz="1800" dirty="0">
                <a:cs typeface="Arial" panose="020B0604020202020204" pitchFamily="34" charset="0"/>
              </a:rPr>
              <a:t>],'1'</a:t>
            </a:r>
          </a:p>
          <a:p>
            <a:pPr eaLnBrk="1" hangingPunct="1">
              <a:lnSpc>
                <a:spcPct val="50000"/>
              </a:lnSpc>
              <a:spcBef>
                <a:spcPct val="50000"/>
              </a:spcBef>
              <a:buClrTx/>
              <a:buFontTx/>
              <a:buNone/>
            </a:pPr>
            <a:r>
              <a:rPr lang="en-US" altLang="en-US" sz="1800" dirty="0">
                <a:cs typeface="Arial" panose="020B0604020202020204" pitchFamily="34" charset="0"/>
              </a:rPr>
              <a:t>L2:	</a:t>
            </a: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loop L1</a:t>
            </a:r>
          </a:p>
        </p:txBody>
      </p:sp>
      <p:sp>
        <p:nvSpPr>
          <p:cNvPr id="6" name="Text Box 4">
            <a:extLst>
              <a:ext uri="{FF2B5EF4-FFF2-40B4-BE49-F238E27FC236}">
                <a16:creationId xmlns:a16="http://schemas.microsoft.com/office/drawing/2014/main" id="{59461D7A-CC17-4FF1-B3C1-E560B8331B1C}"/>
              </a:ext>
            </a:extLst>
          </p:cNvPr>
          <p:cNvSpPr txBox="1">
            <a:spLocks noChangeArrowheads="1"/>
          </p:cNvSpPr>
          <p:nvPr/>
        </p:nvSpPr>
        <p:spPr bwMode="auto">
          <a:xfrm>
            <a:off x="457200" y="160020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buNone/>
            </a:pPr>
            <a:r>
              <a:rPr lang="en-US" altLang="en-US" sz="2800" i="1" dirty="0"/>
              <a:t>Algorithm:</a:t>
            </a:r>
            <a:r>
              <a:rPr lang="en-US" altLang="en-US" sz="2800" dirty="0"/>
              <a:t> Shift MSB into the Carry flag; If CF = 1, append a "1" character to a string; otherwise, append a "0" character. Repeat in a loop, 32 times.</a:t>
            </a:r>
          </a:p>
        </p:txBody>
      </p:sp>
      <p:sp>
        <p:nvSpPr>
          <p:cNvPr id="2" name="Title 1"/>
          <p:cNvSpPr>
            <a:spLocks noGrp="1"/>
          </p:cNvSpPr>
          <p:nvPr>
            <p:ph type="title"/>
          </p:nvPr>
        </p:nvSpPr>
        <p:spPr/>
        <p:txBody>
          <a:bodyPr/>
          <a:lstStyle/>
          <a:p>
            <a:r>
              <a:rPr lang="en-AU" dirty="0"/>
              <a:t>Displaying Binary Bits</a:t>
            </a:r>
          </a:p>
        </p:txBody>
      </p:sp>
    </p:spTree>
    <p:extLst>
      <p:ext uri="{BB962C8B-B14F-4D97-AF65-F5344CB8AC3E}">
        <p14:creationId xmlns:p14="http://schemas.microsoft.com/office/powerpoint/2010/main" val="3790867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1E8E07A1-15F7-48F7-8C31-B4FE0860D306}"/>
              </a:ext>
            </a:extLst>
          </p:cNvPr>
          <p:cNvSpPr txBox="1">
            <a:spLocks noChangeArrowheads="1"/>
          </p:cNvSpPr>
          <p:nvPr/>
        </p:nvSpPr>
        <p:spPr bwMode="auto">
          <a:xfrm>
            <a:off x="993775" y="4975225"/>
            <a:ext cx="7315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ax,dx</a:t>
            </a:r>
            <a:r>
              <a:rPr lang="en-US" altLang="en-US" sz="1800" dirty="0">
                <a:cs typeface="Arial" panose="020B0604020202020204" pitchFamily="34" charset="0"/>
              </a:rPr>
              <a:t>	; make a copy of DX</a:t>
            </a:r>
          </a:p>
          <a:p>
            <a:pPr eaLnBrk="1" hangingPunct="1">
              <a:lnSpc>
                <a:spcPct val="50000"/>
              </a:lnSpc>
              <a:spcBef>
                <a:spcPct val="50000"/>
              </a:spcBef>
              <a:buClrTx/>
              <a:buFontTx/>
              <a:buNone/>
            </a:pPr>
            <a:r>
              <a:rPr lang="en-US" altLang="en-US" sz="1800" dirty="0" err="1">
                <a:cs typeface="Arial" panose="020B0604020202020204" pitchFamily="34" charset="0"/>
              </a:rPr>
              <a:t>shr</a:t>
            </a:r>
            <a:r>
              <a:rPr lang="en-US" altLang="en-US" sz="1800" dirty="0">
                <a:cs typeface="Arial" panose="020B0604020202020204" pitchFamily="34" charset="0"/>
              </a:rPr>
              <a:t> ax,5	; shift right 5 bits</a:t>
            </a:r>
          </a:p>
          <a:p>
            <a:pPr eaLnBrk="1" hangingPunct="1">
              <a:lnSpc>
                <a:spcPct val="50000"/>
              </a:lnSpc>
              <a:spcBef>
                <a:spcPct val="50000"/>
              </a:spcBef>
              <a:buClrTx/>
              <a:buFontTx/>
              <a:buNone/>
            </a:pPr>
            <a:r>
              <a:rPr lang="en-US" altLang="en-US" sz="1800" dirty="0">
                <a:cs typeface="Arial" panose="020B0604020202020204" pitchFamily="34" charset="0"/>
              </a:rPr>
              <a:t>and al,00001111b	; clear bits 4-7</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month,al</a:t>
            </a:r>
            <a:r>
              <a:rPr lang="en-US" altLang="en-US" sz="1800" dirty="0">
                <a:cs typeface="Arial" panose="020B0604020202020204" pitchFamily="34" charset="0"/>
              </a:rPr>
              <a:t>	; save in month variable</a:t>
            </a:r>
          </a:p>
        </p:txBody>
      </p:sp>
      <p:sp>
        <p:nvSpPr>
          <p:cNvPr id="7" name="Text Box 6">
            <a:extLst>
              <a:ext uri="{FF2B5EF4-FFF2-40B4-BE49-F238E27FC236}">
                <a16:creationId xmlns:a16="http://schemas.microsoft.com/office/drawing/2014/main" id="{A9393BE6-0DFC-4826-93FD-5048E1EC60CE}"/>
              </a:ext>
            </a:extLst>
          </p:cNvPr>
          <p:cNvSpPr txBox="1">
            <a:spLocks noChangeArrowheads="1"/>
          </p:cNvSpPr>
          <p:nvPr/>
        </p:nvSpPr>
        <p:spPr bwMode="auto">
          <a:xfrm>
            <a:off x="460375" y="4419600"/>
            <a:ext cx="342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Isolate the Month field:</a:t>
            </a:r>
          </a:p>
        </p:txBody>
      </p:sp>
      <p:graphicFrame>
        <p:nvGraphicFramePr>
          <p:cNvPr id="4" name="Object 4" descr="A 16-bit binary number from the lowest bit position to the highest bit position reads, 0 1 0 1 0 1 1 0 0 1 1 0 0 1 0 0. The first 8-bit binary number is categorized under the D H register and the second 8-bit binary number is categorized under the D L register. The following table represents the field of date, according to bit numbers and bit positions under each register. The bit position in the table is represented in numbers and is from the lowest to the highest bit number.">
            <a:extLst>
              <a:ext uri="{FF2B5EF4-FFF2-40B4-BE49-F238E27FC236}">
                <a16:creationId xmlns:a16="http://schemas.microsoft.com/office/drawing/2014/main" id="{6378F1D5-AD01-4BD7-B7C7-25CE13040A3E}"/>
              </a:ext>
            </a:extLst>
          </p:cNvPr>
          <p:cNvGraphicFramePr>
            <a:graphicFrameLocks noChangeAspect="1"/>
          </p:cNvGraphicFramePr>
          <p:nvPr>
            <p:extLst>
              <p:ext uri="{D42A27DB-BD31-4B8C-83A1-F6EECF244321}">
                <p14:modId xmlns:p14="http://schemas.microsoft.com/office/powerpoint/2010/main" val="518437266"/>
              </p:ext>
            </p:extLst>
          </p:nvPr>
        </p:nvGraphicFramePr>
        <p:xfrm>
          <a:off x="1981200" y="2590800"/>
          <a:ext cx="5264150" cy="1720850"/>
        </p:xfrm>
        <a:graphic>
          <a:graphicData uri="http://schemas.openxmlformats.org/presentationml/2006/ole">
            <mc:AlternateContent xmlns:mc="http://schemas.openxmlformats.org/markup-compatibility/2006">
              <mc:Choice xmlns:v="urn:schemas-microsoft-com:vml" Requires="v">
                <p:oleObj spid="_x0000_s27677" name="VISIO" r:id="rId3" imgW="3745992" imgH="1094232" progId="Visio.Drawing.6">
                  <p:embed/>
                </p:oleObj>
              </mc:Choice>
              <mc:Fallback>
                <p:oleObj name="VISIO" r:id="rId3" imgW="3745992" imgH="109423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132" r="5132"/>
                      <a:stretch>
                        <a:fillRect/>
                      </a:stretch>
                    </p:blipFill>
                    <p:spPr bwMode="auto">
                      <a:xfrm>
                        <a:off x="1981200" y="2590800"/>
                        <a:ext cx="5264150" cy="1720850"/>
                      </a:xfrm>
                      <a:prstGeom prst="rect">
                        <a:avLst/>
                      </a:prstGeom>
                      <a:solidFill>
                        <a:srgbClr val="D4EAE4"/>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990600"/>
          </a:xfrm>
        </p:spPr>
        <p:txBody>
          <a:bodyPr/>
          <a:lstStyle/>
          <a:p>
            <a:r>
              <a:rPr lang="en-US" dirty="0"/>
              <a:t>The MS-DOS file date field packs the year, month, and day into 16 bits:</a:t>
            </a:r>
          </a:p>
        </p:txBody>
      </p:sp>
      <p:sp>
        <p:nvSpPr>
          <p:cNvPr id="2" name="Title 1"/>
          <p:cNvSpPr>
            <a:spLocks noGrp="1"/>
          </p:cNvSpPr>
          <p:nvPr>
            <p:ph type="title"/>
          </p:nvPr>
        </p:nvSpPr>
        <p:spPr/>
        <p:txBody>
          <a:bodyPr/>
          <a:lstStyle/>
          <a:p>
            <a:r>
              <a:rPr lang="en-AU" dirty="0"/>
              <a:t>Isolating a Bit String</a:t>
            </a:r>
          </a:p>
        </p:txBody>
      </p:sp>
    </p:spTree>
    <p:extLst>
      <p:ext uri="{BB962C8B-B14F-4D97-AF65-F5344CB8AC3E}">
        <p14:creationId xmlns:p14="http://schemas.microsoft.com/office/powerpoint/2010/main" val="770609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Shift and Rotate Instructions</a:t>
            </a:r>
          </a:p>
          <a:p>
            <a:r>
              <a:rPr lang="en-US" dirty="0"/>
              <a:t>Shift and Rotate Applications</a:t>
            </a:r>
          </a:p>
          <a:p>
            <a:r>
              <a:rPr lang="en-US" b="1" dirty="0">
                <a:solidFill>
                  <a:srgbClr val="007FA3"/>
                </a:solidFill>
              </a:rPr>
              <a:t>Multiplication and Division Instructions</a:t>
            </a:r>
          </a:p>
          <a:p>
            <a:r>
              <a:rPr lang="en-US" dirty="0"/>
              <a:t>Extended Addition and Subtraction</a:t>
            </a:r>
          </a:p>
          <a:p>
            <a:r>
              <a:rPr lang="en-US" dirty="0"/>
              <a:t>ASCII and Unpacked Decimal Arithmetic</a:t>
            </a:r>
          </a:p>
          <a:p>
            <a:r>
              <a:rPr lang="en-US" dirty="0"/>
              <a:t>Packed Decimal Arithmetic</a:t>
            </a:r>
          </a:p>
        </p:txBody>
      </p:sp>
      <p:sp>
        <p:nvSpPr>
          <p:cNvPr id="2" name="Title 1"/>
          <p:cNvSpPr>
            <a:spLocks noGrp="1"/>
          </p:cNvSpPr>
          <p:nvPr>
            <p:ph type="title"/>
          </p:nvPr>
        </p:nvSpPr>
        <p:spPr/>
        <p:txBody>
          <a:bodyPr/>
          <a:lstStyle/>
          <a:p>
            <a:r>
              <a:rPr lang="en-AU" dirty="0"/>
              <a:t>What's Next</a:t>
            </a:r>
            <a:r>
              <a:rPr lang="en-AU" sz="2000" dirty="0"/>
              <a:t> </a:t>
            </a:r>
            <a:r>
              <a:rPr lang="en-AU" sz="2000" b="0" dirty="0"/>
              <a:t>(2 of 5)</a:t>
            </a:r>
          </a:p>
        </p:txBody>
      </p:sp>
    </p:spTree>
    <p:extLst>
      <p:ext uri="{BB962C8B-B14F-4D97-AF65-F5344CB8AC3E}">
        <p14:creationId xmlns:p14="http://schemas.microsoft.com/office/powerpoint/2010/main" val="2228266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MUL Instruction </a:t>
            </a:r>
          </a:p>
          <a:p>
            <a:r>
              <a:rPr lang="en-AU" dirty="0"/>
              <a:t>IMUL Instruction </a:t>
            </a:r>
          </a:p>
          <a:p>
            <a:r>
              <a:rPr lang="en-AU" dirty="0"/>
              <a:t>DIV Instruction </a:t>
            </a:r>
          </a:p>
          <a:p>
            <a:r>
              <a:rPr lang="en-AU" dirty="0"/>
              <a:t>Signed Integer Division</a:t>
            </a:r>
          </a:p>
          <a:p>
            <a:r>
              <a:rPr lang="en-AU" dirty="0"/>
              <a:t>CBW, CWD, CDQ Instructions</a:t>
            </a:r>
          </a:p>
          <a:p>
            <a:r>
              <a:rPr lang="en-AU" dirty="0"/>
              <a:t>IDIV Instruction </a:t>
            </a:r>
          </a:p>
          <a:p>
            <a:r>
              <a:rPr lang="en-AU" dirty="0"/>
              <a:t>Implementing Arithmetic Expressions </a:t>
            </a:r>
          </a:p>
        </p:txBody>
      </p:sp>
      <p:sp>
        <p:nvSpPr>
          <p:cNvPr id="2" name="Title 1"/>
          <p:cNvSpPr>
            <a:spLocks noGrp="1"/>
          </p:cNvSpPr>
          <p:nvPr>
            <p:ph type="title"/>
          </p:nvPr>
        </p:nvSpPr>
        <p:spPr/>
        <p:txBody>
          <a:bodyPr/>
          <a:lstStyle/>
          <a:p>
            <a:r>
              <a:rPr lang="en-AU" dirty="0"/>
              <a:t>Multiplication and Division Instructions</a:t>
            </a:r>
          </a:p>
        </p:txBody>
      </p:sp>
    </p:spTree>
    <p:extLst>
      <p:ext uri="{BB962C8B-B14F-4D97-AF65-F5344CB8AC3E}">
        <p14:creationId xmlns:p14="http://schemas.microsoft.com/office/powerpoint/2010/main" val="608509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descr="A table lists the multiplicands and products for the multipliers.">
            <a:extLst>
              <a:ext uri="{FF2B5EF4-FFF2-40B4-BE49-F238E27FC236}">
                <a16:creationId xmlns:a16="http://schemas.microsoft.com/office/drawing/2014/main" id="{576FFED4-822D-494A-AC42-36A95305E2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7" r="5116"/>
          <a:stretch/>
        </p:blipFill>
        <p:spPr bwMode="auto">
          <a:xfrm>
            <a:off x="2209800" y="4648200"/>
            <a:ext cx="4538949" cy="165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2971800"/>
          </a:xfrm>
        </p:spPr>
        <p:txBody>
          <a:bodyPr/>
          <a:lstStyle/>
          <a:p>
            <a:r>
              <a:rPr lang="en-US" dirty="0"/>
              <a:t>In 32-bit mode, MUL (unsigned multiply) instruction multiplies an 8-, 16-, or 32-bit operand by either AL, AX, or EAX.</a:t>
            </a:r>
          </a:p>
          <a:p>
            <a:r>
              <a:rPr lang="en-US" dirty="0"/>
              <a:t>The instruction formats are:</a:t>
            </a:r>
          </a:p>
          <a:p>
            <a:pPr marL="0" indent="0">
              <a:spcBef>
                <a:spcPts val="600"/>
              </a:spcBef>
              <a:buNone/>
            </a:pPr>
            <a:r>
              <a:rPr lang="en-US" sz="1800" dirty="0"/>
              <a:t>                MUL r/m8</a:t>
            </a:r>
          </a:p>
          <a:p>
            <a:pPr marL="0" indent="0">
              <a:spcBef>
                <a:spcPts val="600"/>
              </a:spcBef>
              <a:buNone/>
            </a:pPr>
            <a:r>
              <a:rPr lang="en-US" sz="1800" dirty="0"/>
              <a:t>                MUL r/m16</a:t>
            </a:r>
          </a:p>
          <a:p>
            <a:pPr marL="0" indent="0">
              <a:spcBef>
                <a:spcPts val="600"/>
              </a:spcBef>
              <a:buNone/>
            </a:pPr>
            <a:r>
              <a:rPr lang="en-US" sz="1800" dirty="0"/>
              <a:t>                MUL r/m32</a:t>
            </a:r>
          </a:p>
          <a:p>
            <a:endParaRPr lang="en-AU" dirty="0"/>
          </a:p>
        </p:txBody>
      </p:sp>
      <p:sp>
        <p:nvSpPr>
          <p:cNvPr id="2" name="Title 1"/>
          <p:cNvSpPr>
            <a:spLocks noGrp="1"/>
          </p:cNvSpPr>
          <p:nvPr>
            <p:ph type="title"/>
          </p:nvPr>
        </p:nvSpPr>
        <p:spPr/>
        <p:txBody>
          <a:bodyPr/>
          <a:lstStyle/>
          <a:p>
            <a:r>
              <a:rPr lang="en-AU" dirty="0"/>
              <a:t>MUL Instruction</a:t>
            </a:r>
          </a:p>
        </p:txBody>
      </p:sp>
    </p:spTree>
    <p:extLst>
      <p:ext uri="{BB962C8B-B14F-4D97-AF65-F5344CB8AC3E}">
        <p14:creationId xmlns:p14="http://schemas.microsoft.com/office/powerpoint/2010/main" val="693472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In 64-bit mode, MUL (unsigned multiply) instruction multiplies a 64-bit operand by RAX, producing a 128-bit product.</a:t>
            </a:r>
          </a:p>
          <a:p>
            <a:r>
              <a:rPr lang="en-AU" dirty="0"/>
              <a:t>The instruction formats are:</a:t>
            </a:r>
          </a:p>
          <a:p>
            <a:pPr marL="0" indent="0">
              <a:buNone/>
            </a:pPr>
            <a:r>
              <a:rPr lang="en-AU" sz="1800" dirty="0"/>
              <a:t>               MUL r/m64</a:t>
            </a:r>
          </a:p>
          <a:p>
            <a:pPr>
              <a:spcBef>
                <a:spcPts val="1200"/>
              </a:spcBef>
            </a:pPr>
            <a:r>
              <a:rPr lang="en-AU" dirty="0"/>
              <a:t>Example:</a:t>
            </a:r>
          </a:p>
          <a:p>
            <a:pPr marL="0" indent="0">
              <a:spcBef>
                <a:spcPts val="1200"/>
              </a:spcBef>
              <a:buNone/>
            </a:pPr>
            <a:r>
              <a:rPr lang="en-AU" sz="1800" dirty="0"/>
              <a:t>mov rax,0FFFF0000FFFF0000h</a:t>
            </a:r>
          </a:p>
          <a:p>
            <a:pPr marL="0" indent="0">
              <a:spcBef>
                <a:spcPts val="0"/>
              </a:spcBef>
              <a:buNone/>
            </a:pPr>
            <a:r>
              <a:rPr lang="en-AU" sz="1800" dirty="0"/>
              <a:t>mov rbx,2</a:t>
            </a:r>
          </a:p>
          <a:p>
            <a:pPr marL="0" indent="0">
              <a:spcBef>
                <a:spcPts val="0"/>
              </a:spcBef>
              <a:buNone/>
            </a:pPr>
            <a:r>
              <a:rPr lang="en-AU" sz="1800" dirty="0" err="1"/>
              <a:t>mul</a:t>
            </a:r>
            <a:r>
              <a:rPr lang="en-AU" sz="1800" dirty="0"/>
              <a:t> </a:t>
            </a:r>
            <a:r>
              <a:rPr lang="en-AU" sz="1800" dirty="0" err="1"/>
              <a:t>rbx</a:t>
            </a:r>
            <a:r>
              <a:rPr lang="en-AU" sz="1800" dirty="0"/>
              <a:t> 	                           ; RDX:RAX = 0000000000000001FFFE0001FFFE0000</a:t>
            </a:r>
          </a:p>
        </p:txBody>
      </p:sp>
      <p:sp>
        <p:nvSpPr>
          <p:cNvPr id="2" name="Title 1"/>
          <p:cNvSpPr>
            <a:spLocks noGrp="1"/>
          </p:cNvSpPr>
          <p:nvPr>
            <p:ph type="title"/>
          </p:nvPr>
        </p:nvSpPr>
        <p:spPr/>
        <p:txBody>
          <a:bodyPr/>
          <a:lstStyle/>
          <a:p>
            <a:r>
              <a:rPr lang="en-AU" dirty="0"/>
              <a:t>64-Bit MUL Instruction</a:t>
            </a:r>
          </a:p>
        </p:txBody>
      </p:sp>
    </p:spTree>
    <p:extLst>
      <p:ext uri="{BB962C8B-B14F-4D97-AF65-F5344CB8AC3E}">
        <p14:creationId xmlns:p14="http://schemas.microsoft.com/office/powerpoint/2010/main" val="374352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40">
            <a:extLst>
              <a:ext uri="{FF2B5EF4-FFF2-40B4-BE49-F238E27FC236}">
                <a16:creationId xmlns:a16="http://schemas.microsoft.com/office/drawing/2014/main" id="{C408DC7B-B095-4CF2-915C-F8E0292B4C52}"/>
              </a:ext>
            </a:extLst>
          </p:cNvPr>
          <p:cNvSpPr txBox="1">
            <a:spLocks noChangeArrowheads="1"/>
          </p:cNvSpPr>
          <p:nvPr/>
        </p:nvSpPr>
        <p:spPr bwMode="auto">
          <a:xfrm>
            <a:off x="457200" y="5181600"/>
            <a:ext cx="708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eax,12345h</a:t>
            </a:r>
          </a:p>
          <a:p>
            <a:pPr eaLnBrk="1" hangingPunct="1">
              <a:lnSpc>
                <a:spcPct val="50000"/>
              </a:lnSpc>
              <a:spcBef>
                <a:spcPct val="50000"/>
              </a:spcBef>
              <a:buClrTx/>
              <a:buFontTx/>
              <a:buNone/>
            </a:pPr>
            <a:r>
              <a:rPr lang="en-US" altLang="en-US" sz="1800" dirty="0">
                <a:cs typeface="Arial" panose="020B0604020202020204" pitchFamily="34" charset="0"/>
              </a:rPr>
              <a:t>mov ebx,1000h</a:t>
            </a:r>
          </a:p>
          <a:p>
            <a:pPr eaLnBrk="1" hangingPunct="1">
              <a:lnSpc>
                <a:spcPct val="50000"/>
              </a:lnSpc>
              <a:spcBef>
                <a:spcPct val="50000"/>
              </a:spcBef>
              <a:buClrTx/>
              <a:buFontTx/>
              <a:buNone/>
            </a:pPr>
            <a:r>
              <a:rPr lang="en-US" altLang="en-US" sz="1800" dirty="0" err="1">
                <a:cs typeface="Arial" panose="020B0604020202020204" pitchFamily="34" charset="0"/>
              </a:rPr>
              <a:t>mul</a:t>
            </a: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EDX:EAX = 0000000012345000h, CF=0</a:t>
            </a:r>
          </a:p>
        </p:txBody>
      </p:sp>
      <p:sp>
        <p:nvSpPr>
          <p:cNvPr id="9" name="Text Box 1042">
            <a:extLst>
              <a:ext uri="{FF2B5EF4-FFF2-40B4-BE49-F238E27FC236}">
                <a16:creationId xmlns:a16="http://schemas.microsoft.com/office/drawing/2014/main" id="{B86B2A10-C398-4286-A5EF-6160A86E19A7}"/>
              </a:ext>
            </a:extLst>
          </p:cNvPr>
          <p:cNvSpPr txBox="1">
            <a:spLocks noChangeArrowheads="1"/>
          </p:cNvSpPr>
          <p:nvPr/>
        </p:nvSpPr>
        <p:spPr bwMode="auto">
          <a:xfrm>
            <a:off x="457200" y="4419600"/>
            <a:ext cx="71628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t>12345h * 1000h, using 32-bit operands:</a:t>
            </a:r>
          </a:p>
        </p:txBody>
      </p:sp>
      <p:sp>
        <p:nvSpPr>
          <p:cNvPr id="6" name="Text Box 1041">
            <a:extLst>
              <a:ext uri="{FF2B5EF4-FFF2-40B4-BE49-F238E27FC236}">
                <a16:creationId xmlns:a16="http://schemas.microsoft.com/office/drawing/2014/main" id="{188C0F5F-97AA-49F9-AC27-E9DA6A6CA8F4}"/>
              </a:ext>
            </a:extLst>
          </p:cNvPr>
          <p:cNvSpPr txBox="1">
            <a:spLocks noChangeArrowheads="1"/>
          </p:cNvSpPr>
          <p:nvPr/>
        </p:nvSpPr>
        <p:spPr bwMode="auto">
          <a:xfrm>
            <a:off x="6172200" y="2286000"/>
            <a:ext cx="2514600" cy="126188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600" dirty="0">
                <a:solidFill>
                  <a:srgbClr val="007FA3"/>
                </a:solidFill>
              </a:rPr>
              <a:t>The Carry flag indicates whether or not the upper half of the product contains significant digits.</a:t>
            </a:r>
          </a:p>
        </p:txBody>
      </p:sp>
      <p:sp>
        <p:nvSpPr>
          <p:cNvPr id="5" name="Text Box 1037">
            <a:extLst>
              <a:ext uri="{FF2B5EF4-FFF2-40B4-BE49-F238E27FC236}">
                <a16:creationId xmlns:a16="http://schemas.microsoft.com/office/drawing/2014/main" id="{03C27BCC-18FE-4AB1-A9A3-18640818EBF1}"/>
              </a:ext>
            </a:extLst>
          </p:cNvPr>
          <p:cNvSpPr txBox="1">
            <a:spLocks noChangeArrowheads="1"/>
          </p:cNvSpPr>
          <p:nvPr/>
        </p:nvSpPr>
        <p:spPr bwMode="auto">
          <a:xfrm>
            <a:off x="457200" y="2133600"/>
            <a:ext cx="5562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val1 WORD 2000h</a:t>
            </a:r>
          </a:p>
          <a:p>
            <a:pPr eaLnBrk="1" hangingPunct="1">
              <a:lnSpc>
                <a:spcPct val="50000"/>
              </a:lnSpc>
              <a:spcBef>
                <a:spcPct val="50000"/>
              </a:spcBef>
              <a:buClrTx/>
              <a:buFontTx/>
              <a:buNone/>
            </a:pPr>
            <a:r>
              <a:rPr lang="en-US" altLang="en-US" sz="1800" dirty="0">
                <a:cs typeface="Arial" panose="020B0604020202020204" pitchFamily="34" charset="0"/>
              </a:rPr>
              <a:t>val2 WORD 100h</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mov ax,val1</a:t>
            </a:r>
          </a:p>
          <a:p>
            <a:pPr eaLnBrk="1" hangingPunct="1">
              <a:lnSpc>
                <a:spcPct val="50000"/>
              </a:lnSpc>
              <a:spcBef>
                <a:spcPct val="50000"/>
              </a:spcBef>
              <a:buClrTx/>
              <a:buFontTx/>
              <a:buNone/>
            </a:pPr>
            <a:r>
              <a:rPr lang="en-US" altLang="en-US" sz="1800" dirty="0" err="1">
                <a:cs typeface="Arial" panose="020B0604020202020204" pitchFamily="34" charset="0"/>
              </a:rPr>
              <a:t>mul</a:t>
            </a:r>
            <a:r>
              <a:rPr lang="en-US" altLang="en-US" sz="1800" dirty="0">
                <a:cs typeface="Arial" panose="020B0604020202020204" pitchFamily="34" charset="0"/>
              </a:rPr>
              <a:t> val2	; DX:AX = 00200000h, CF=1</a:t>
            </a:r>
          </a:p>
        </p:txBody>
      </p:sp>
      <p:sp>
        <p:nvSpPr>
          <p:cNvPr id="4" name="Rectangle 1036">
            <a:extLst>
              <a:ext uri="{FF2B5EF4-FFF2-40B4-BE49-F238E27FC236}">
                <a16:creationId xmlns:a16="http://schemas.microsoft.com/office/drawing/2014/main" id="{18126CB5-1C61-4B81-9D10-02838EA05091}"/>
              </a:ext>
            </a:extLst>
          </p:cNvPr>
          <p:cNvSpPr>
            <a:spLocks noChangeArrowheads="1"/>
          </p:cNvSpPr>
          <p:nvPr/>
        </p:nvSpPr>
        <p:spPr bwMode="auto">
          <a:xfrm>
            <a:off x="457200" y="1600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sz="2500" dirty="0">
                <a:latin typeface="+mn-lt"/>
              </a:rPr>
              <a:t>100h * 2000h, using 16-bit operands:</a:t>
            </a:r>
          </a:p>
        </p:txBody>
      </p:sp>
      <p:sp>
        <p:nvSpPr>
          <p:cNvPr id="2" name="Title 1"/>
          <p:cNvSpPr>
            <a:spLocks noGrp="1"/>
          </p:cNvSpPr>
          <p:nvPr>
            <p:ph type="title"/>
          </p:nvPr>
        </p:nvSpPr>
        <p:spPr/>
        <p:txBody>
          <a:bodyPr/>
          <a:lstStyle/>
          <a:p>
            <a:r>
              <a:rPr lang="en-AU" dirty="0"/>
              <a:t>MUL Examples</a:t>
            </a:r>
          </a:p>
        </p:txBody>
      </p:sp>
    </p:spTree>
    <p:extLst>
      <p:ext uri="{BB962C8B-B14F-4D97-AF65-F5344CB8AC3E}">
        <p14:creationId xmlns:p14="http://schemas.microsoft.com/office/powerpoint/2010/main" val="26348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A3B15837-F709-4E16-BBDF-B59A75B86737}"/>
              </a:ext>
            </a:extLst>
          </p:cNvPr>
          <p:cNvSpPr txBox="1">
            <a:spLocks noChangeArrowheads="1"/>
          </p:cNvSpPr>
          <p:nvPr/>
        </p:nvSpPr>
        <p:spPr bwMode="auto">
          <a:xfrm>
            <a:off x="1066800" y="4724400"/>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DX = 0012h, AX = 3400h, CF = 1</a:t>
            </a:r>
          </a:p>
        </p:txBody>
      </p:sp>
      <p:sp>
        <p:nvSpPr>
          <p:cNvPr id="4" name="Text Box 3">
            <a:extLst>
              <a:ext uri="{FF2B5EF4-FFF2-40B4-BE49-F238E27FC236}">
                <a16:creationId xmlns:a16="http://schemas.microsoft.com/office/drawing/2014/main" id="{6C8923A0-A688-4297-9E68-7CF076ECE9F5}"/>
              </a:ext>
            </a:extLst>
          </p:cNvPr>
          <p:cNvSpPr txBox="1">
            <a:spLocks noChangeArrowheads="1"/>
          </p:cNvSpPr>
          <p:nvPr/>
        </p:nvSpPr>
        <p:spPr bwMode="auto">
          <a:xfrm>
            <a:off x="2057400" y="33528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ax,1234h</a:t>
            </a:r>
          </a:p>
          <a:p>
            <a:pPr eaLnBrk="1" hangingPunct="1">
              <a:lnSpc>
                <a:spcPct val="50000"/>
              </a:lnSpc>
              <a:spcBef>
                <a:spcPct val="50000"/>
              </a:spcBef>
              <a:buClrTx/>
              <a:buFontTx/>
              <a:buNone/>
            </a:pPr>
            <a:r>
              <a:rPr lang="en-US" altLang="en-US" sz="1800" dirty="0">
                <a:cs typeface="Arial" panose="020B0604020202020204" pitchFamily="34" charset="0"/>
              </a:rPr>
              <a:t>mov bx,100h</a:t>
            </a:r>
          </a:p>
          <a:p>
            <a:pPr eaLnBrk="1" hangingPunct="1">
              <a:lnSpc>
                <a:spcPct val="50000"/>
              </a:lnSpc>
              <a:spcBef>
                <a:spcPct val="50000"/>
              </a:spcBef>
              <a:buClrTx/>
              <a:buFontTx/>
              <a:buNone/>
            </a:pPr>
            <a:r>
              <a:rPr lang="en-US" altLang="en-US" sz="1800" dirty="0" err="1">
                <a:cs typeface="Arial" panose="020B0604020202020204" pitchFamily="34" charset="0"/>
              </a:rPr>
              <a:t>mul</a:t>
            </a:r>
            <a:r>
              <a:rPr lang="en-US" altLang="en-US" sz="1800" dirty="0">
                <a:cs typeface="Arial" panose="020B0604020202020204" pitchFamily="34" charset="0"/>
              </a:rPr>
              <a:t> </a:t>
            </a:r>
            <a:r>
              <a:rPr lang="en-US" altLang="en-US" sz="1800" dirty="0" err="1">
                <a:cs typeface="Arial" panose="020B0604020202020204" pitchFamily="34" charset="0"/>
              </a:rPr>
              <a:t>bx</a:t>
            </a:r>
            <a:r>
              <a:rPr lang="en-US" altLang="en-US" sz="1800" dirty="0">
                <a:cs typeface="Arial" panose="020B0604020202020204" pitchFamily="34" charset="0"/>
              </a:rPr>
              <a:t>	</a:t>
            </a:r>
          </a:p>
        </p:txBody>
      </p:sp>
      <p:sp>
        <p:nvSpPr>
          <p:cNvPr id="3" name="Content Placeholder 2"/>
          <p:cNvSpPr>
            <a:spLocks noGrp="1"/>
          </p:cNvSpPr>
          <p:nvPr>
            <p:ph idx="1"/>
          </p:nvPr>
        </p:nvSpPr>
        <p:spPr>
          <a:xfrm>
            <a:off x="457200" y="1600201"/>
            <a:ext cx="8229600" cy="1295400"/>
          </a:xfrm>
        </p:spPr>
        <p:txBody>
          <a:bodyPr/>
          <a:lstStyle/>
          <a:p>
            <a:pPr marL="0" indent="0">
              <a:buNone/>
            </a:pPr>
            <a:r>
              <a:rPr lang="en-US" dirty="0"/>
              <a:t>What will be the hexadecimal values of DX, AX, and the Carry flag after the following instructions execute?</a:t>
            </a:r>
          </a:p>
        </p:txBody>
      </p:sp>
      <p:sp>
        <p:nvSpPr>
          <p:cNvPr id="2" name="Title 1"/>
          <p:cNvSpPr>
            <a:spLocks noGrp="1"/>
          </p:cNvSpPr>
          <p:nvPr>
            <p:ph type="title"/>
          </p:nvPr>
        </p:nvSpPr>
        <p:spPr/>
        <p:txBody>
          <a:bodyPr/>
          <a:lstStyle/>
          <a:p>
            <a:r>
              <a:rPr lang="en-AU" dirty="0"/>
              <a:t>Your turn . . .</a:t>
            </a:r>
            <a:r>
              <a:rPr lang="en-AU" sz="2000" dirty="0"/>
              <a:t> </a:t>
            </a:r>
            <a:r>
              <a:rPr lang="en-AU" sz="2000" b="0" dirty="0"/>
              <a:t>(6 of 16)</a:t>
            </a:r>
            <a:endParaRPr lang="en-AU" sz="2000" dirty="0"/>
          </a:p>
        </p:txBody>
      </p:sp>
    </p:spTree>
    <p:extLst>
      <p:ext uri="{BB962C8B-B14F-4D97-AF65-F5344CB8AC3E}">
        <p14:creationId xmlns:p14="http://schemas.microsoft.com/office/powerpoint/2010/main" val="21009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9">
            <a:extLst>
              <a:ext uri="{FF2B5EF4-FFF2-40B4-BE49-F238E27FC236}">
                <a16:creationId xmlns:a16="http://schemas.microsoft.com/office/drawing/2014/main" id="{0A185E0F-0CD6-498C-ACD2-80115F0D195C}"/>
              </a:ext>
            </a:extLst>
          </p:cNvPr>
          <p:cNvSpPr txBox="1">
            <a:spLocks noChangeArrowheads="1"/>
          </p:cNvSpPr>
          <p:nvPr/>
        </p:nvSpPr>
        <p:spPr bwMode="auto">
          <a:xfrm>
            <a:off x="1066800" y="4495800"/>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EDX = 00000012h, EAX = 87650000h, CF = 1</a:t>
            </a:r>
          </a:p>
        </p:txBody>
      </p:sp>
      <p:sp>
        <p:nvSpPr>
          <p:cNvPr id="4" name="Text Box 1027">
            <a:extLst>
              <a:ext uri="{FF2B5EF4-FFF2-40B4-BE49-F238E27FC236}">
                <a16:creationId xmlns:a16="http://schemas.microsoft.com/office/drawing/2014/main" id="{AADC9280-C5EF-423D-A3F1-67968E449973}"/>
              </a:ext>
            </a:extLst>
          </p:cNvPr>
          <p:cNvSpPr txBox="1">
            <a:spLocks noChangeArrowheads="1"/>
          </p:cNvSpPr>
          <p:nvPr/>
        </p:nvSpPr>
        <p:spPr bwMode="auto">
          <a:xfrm>
            <a:off x="2057400" y="29718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eax,00128765h</a:t>
            </a:r>
          </a:p>
          <a:p>
            <a:pPr eaLnBrk="1" hangingPunct="1">
              <a:lnSpc>
                <a:spcPct val="50000"/>
              </a:lnSpc>
              <a:spcBef>
                <a:spcPct val="50000"/>
              </a:spcBef>
              <a:buClrTx/>
              <a:buFontTx/>
              <a:buNone/>
            </a:pPr>
            <a:r>
              <a:rPr lang="en-US" altLang="en-US" sz="1800" dirty="0">
                <a:cs typeface="Arial" panose="020B0604020202020204" pitchFamily="34" charset="0"/>
              </a:rPr>
              <a:t>mov ecx,10000h</a:t>
            </a:r>
          </a:p>
          <a:p>
            <a:pPr eaLnBrk="1" hangingPunct="1">
              <a:lnSpc>
                <a:spcPct val="50000"/>
              </a:lnSpc>
              <a:spcBef>
                <a:spcPct val="50000"/>
              </a:spcBef>
              <a:buClrTx/>
              <a:buFontTx/>
              <a:buNone/>
            </a:pPr>
            <a:r>
              <a:rPr lang="en-US" altLang="en-US" sz="1800" dirty="0" err="1">
                <a:cs typeface="Arial" panose="020B0604020202020204" pitchFamily="34" charset="0"/>
              </a:rPr>
              <a:t>mul</a:t>
            </a:r>
            <a:r>
              <a:rPr lang="en-US" altLang="en-US" sz="1800" dirty="0">
                <a:cs typeface="Arial" panose="020B0604020202020204" pitchFamily="34" charset="0"/>
              </a:rPr>
              <a:t> </a:t>
            </a:r>
            <a:r>
              <a:rPr lang="en-US" altLang="en-US" sz="1800" dirty="0" err="1">
                <a:cs typeface="Arial" panose="020B0604020202020204" pitchFamily="34" charset="0"/>
              </a:rPr>
              <a:t>ecx</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1371600"/>
          </a:xfrm>
        </p:spPr>
        <p:txBody>
          <a:bodyPr/>
          <a:lstStyle/>
          <a:p>
            <a:pPr marL="0" indent="0">
              <a:buNone/>
            </a:pPr>
            <a:r>
              <a:rPr lang="en-US" dirty="0"/>
              <a:t>What will be the hexadecimal values of EDX, EAX, and the Carry flag after the following instructions execute?</a:t>
            </a:r>
          </a:p>
        </p:txBody>
      </p:sp>
      <p:sp>
        <p:nvSpPr>
          <p:cNvPr id="2" name="Title 1"/>
          <p:cNvSpPr>
            <a:spLocks noGrp="1"/>
          </p:cNvSpPr>
          <p:nvPr>
            <p:ph type="title"/>
          </p:nvPr>
        </p:nvSpPr>
        <p:spPr/>
        <p:txBody>
          <a:bodyPr/>
          <a:lstStyle/>
          <a:p>
            <a:r>
              <a:rPr lang="en-AU" dirty="0"/>
              <a:t>Your turn . . .</a:t>
            </a:r>
            <a:r>
              <a:rPr lang="en-AU" sz="2000" dirty="0"/>
              <a:t> </a:t>
            </a:r>
            <a:r>
              <a:rPr lang="en-AU" sz="2000" b="0" dirty="0"/>
              <a:t>(7 of 16)</a:t>
            </a:r>
            <a:endParaRPr lang="en-AU" sz="2000" dirty="0"/>
          </a:p>
        </p:txBody>
      </p:sp>
    </p:spTree>
    <p:extLst>
      <p:ext uri="{BB962C8B-B14F-4D97-AF65-F5344CB8AC3E}">
        <p14:creationId xmlns:p14="http://schemas.microsoft.com/office/powerpoint/2010/main" val="29252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7B780643-8B62-4215-9B32-4F4EB091CC4C}"/>
              </a:ext>
            </a:extLst>
          </p:cNvPr>
          <p:cNvSpPr txBox="1">
            <a:spLocks noChangeArrowheads="1"/>
          </p:cNvSpPr>
          <p:nvPr/>
        </p:nvSpPr>
        <p:spPr bwMode="auto">
          <a:xfrm>
            <a:off x="457200" y="54102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OF=1 because AH is not a sign extension of AL.</a:t>
            </a:r>
          </a:p>
        </p:txBody>
      </p:sp>
      <p:sp>
        <p:nvSpPr>
          <p:cNvPr id="5" name="Text Box 5">
            <a:extLst>
              <a:ext uri="{FF2B5EF4-FFF2-40B4-BE49-F238E27FC236}">
                <a16:creationId xmlns:a16="http://schemas.microsoft.com/office/drawing/2014/main" id="{3A40BD8F-6A69-4E90-A028-CA86EA66AACE}"/>
              </a:ext>
            </a:extLst>
          </p:cNvPr>
          <p:cNvSpPr txBox="1">
            <a:spLocks noChangeArrowheads="1"/>
          </p:cNvSpPr>
          <p:nvPr/>
        </p:nvSpPr>
        <p:spPr bwMode="auto">
          <a:xfrm>
            <a:off x="1676400" y="4267200"/>
            <a:ext cx="5257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al,48</a:t>
            </a:r>
          </a:p>
          <a:p>
            <a:pPr eaLnBrk="1" hangingPunct="1">
              <a:lnSpc>
                <a:spcPct val="50000"/>
              </a:lnSpc>
              <a:spcBef>
                <a:spcPct val="50000"/>
              </a:spcBef>
              <a:buClrTx/>
              <a:buFontTx/>
              <a:buNone/>
            </a:pPr>
            <a:r>
              <a:rPr lang="en-US" altLang="en-US" sz="1800" dirty="0">
                <a:cs typeface="Arial" panose="020B0604020202020204" pitchFamily="34" charset="0"/>
              </a:rPr>
              <a:t>mov  bl,4</a:t>
            </a: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a:t>
            </a:r>
            <a:r>
              <a:rPr lang="en-US" altLang="en-US" sz="1800" dirty="0" err="1">
                <a:cs typeface="Arial" panose="020B0604020202020204" pitchFamily="34" charset="0"/>
              </a:rPr>
              <a:t>bl</a:t>
            </a:r>
            <a:r>
              <a:rPr lang="en-US" altLang="en-US" sz="1800" dirty="0">
                <a:cs typeface="Arial" panose="020B0604020202020204" pitchFamily="34" charset="0"/>
              </a:rPr>
              <a:t>	; AX = 00C0h, OF=1</a:t>
            </a:r>
          </a:p>
        </p:txBody>
      </p:sp>
      <p:sp>
        <p:nvSpPr>
          <p:cNvPr id="4" name="Rectangle 4">
            <a:extLst>
              <a:ext uri="{FF2B5EF4-FFF2-40B4-BE49-F238E27FC236}">
                <a16:creationId xmlns:a16="http://schemas.microsoft.com/office/drawing/2014/main" id="{499F65F5-D12B-4AA8-B019-2D4E144064C0}"/>
              </a:ext>
            </a:extLst>
          </p:cNvPr>
          <p:cNvSpPr>
            <a:spLocks noChangeArrowheads="1"/>
          </p:cNvSpPr>
          <p:nvPr/>
        </p:nvSpPr>
        <p:spPr bwMode="auto">
          <a:xfrm>
            <a:off x="457200" y="35814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Example: multiply 48 * 4, using 8-bit operands:</a:t>
            </a:r>
          </a:p>
        </p:txBody>
      </p:sp>
      <p:sp>
        <p:nvSpPr>
          <p:cNvPr id="3" name="Content Placeholder 2"/>
          <p:cNvSpPr>
            <a:spLocks noGrp="1"/>
          </p:cNvSpPr>
          <p:nvPr>
            <p:ph idx="1"/>
          </p:nvPr>
        </p:nvSpPr>
        <p:spPr>
          <a:xfrm>
            <a:off x="457200" y="1600201"/>
            <a:ext cx="8229600" cy="1905000"/>
          </a:xfrm>
        </p:spPr>
        <p:txBody>
          <a:bodyPr/>
          <a:lstStyle/>
          <a:p>
            <a:r>
              <a:rPr lang="en-US" sz="2500" dirty="0"/>
              <a:t>IMUL (signed integer multiply) multiplies an 8-, 16-, or 32-bit signed operand by either AL, AX, or EAX</a:t>
            </a:r>
          </a:p>
          <a:p>
            <a:r>
              <a:rPr lang="en-US" sz="2500" dirty="0"/>
              <a:t>Preserves the sign of the product by sign-extending it into the upper half of the destination register</a:t>
            </a:r>
          </a:p>
        </p:txBody>
      </p:sp>
      <p:sp>
        <p:nvSpPr>
          <p:cNvPr id="2" name="Title 1"/>
          <p:cNvSpPr>
            <a:spLocks noGrp="1"/>
          </p:cNvSpPr>
          <p:nvPr>
            <p:ph type="title"/>
          </p:nvPr>
        </p:nvSpPr>
        <p:spPr/>
        <p:txBody>
          <a:bodyPr/>
          <a:lstStyle/>
          <a:p>
            <a:r>
              <a:rPr lang="en-AU" dirty="0"/>
              <a:t>IMUL Instruction</a:t>
            </a:r>
          </a:p>
        </p:txBody>
      </p:sp>
    </p:spTree>
    <p:extLst>
      <p:ext uri="{BB962C8B-B14F-4D97-AF65-F5344CB8AC3E}">
        <p14:creationId xmlns:p14="http://schemas.microsoft.com/office/powerpoint/2010/main" val="11713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31" descr="An 8-bit binary number reads, 1 1 0 0 1 1 1 1. Each bit shifts to the right. The lowest bit is shifted to the carry flag and produces an output of an 8-bit binary number that reads, 0 1 1 0 0 1 1 1.">
            <a:extLst>
              <a:ext uri="{FF2B5EF4-FFF2-40B4-BE49-F238E27FC236}">
                <a16:creationId xmlns:a16="http://schemas.microsoft.com/office/drawing/2014/main" id="{4CF8AF02-794C-4A8A-94BA-44C339350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19600"/>
            <a:ext cx="5326063"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1029" descr="In an 8-bit binary number, each bit shifts to the right, to the next lowest bit position, and moves to the carry flag.">
            <a:extLst>
              <a:ext uri="{FF2B5EF4-FFF2-40B4-BE49-F238E27FC236}">
                <a16:creationId xmlns:a16="http://schemas.microsoft.com/office/drawing/2014/main" id="{8B90A6DD-B0CF-4691-A0A5-41843A8AB4E7}"/>
              </a:ext>
            </a:extLst>
          </p:cNvPr>
          <p:cNvGraphicFramePr>
            <a:graphicFrameLocks noChangeAspect="1"/>
          </p:cNvGraphicFramePr>
          <p:nvPr>
            <p:extLst>
              <p:ext uri="{D42A27DB-BD31-4B8C-83A1-F6EECF244321}">
                <p14:modId xmlns:p14="http://schemas.microsoft.com/office/powerpoint/2010/main" val="1030083349"/>
              </p:ext>
            </p:extLst>
          </p:nvPr>
        </p:nvGraphicFramePr>
        <p:xfrm>
          <a:off x="1828800" y="3048000"/>
          <a:ext cx="4953000" cy="809625"/>
        </p:xfrm>
        <a:graphic>
          <a:graphicData uri="http://schemas.openxmlformats.org/presentationml/2006/ole">
            <mc:AlternateContent xmlns:mc="http://schemas.openxmlformats.org/markup-compatibility/2006">
              <mc:Choice xmlns:v="urn:schemas-microsoft-com:vml" Requires="v">
                <p:oleObj spid="_x0000_s16418" name="VISIO" r:id="rId4" imgW="3736848" imgH="502920" progId="Visio.Drawing.6">
                  <p:embed/>
                </p:oleObj>
              </mc:Choice>
              <mc:Fallback>
                <p:oleObj name="VISIO" r:id="rId4" imgW="3736848" imgH="5029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3189" r="-1563"/>
                      <a:stretch>
                        <a:fillRect/>
                      </a:stretch>
                    </p:blipFill>
                    <p:spPr bwMode="auto">
                      <a:xfrm>
                        <a:off x="1828800" y="3048000"/>
                        <a:ext cx="4953000" cy="809625"/>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914400"/>
          </a:xfrm>
        </p:spPr>
        <p:txBody>
          <a:bodyPr/>
          <a:lstStyle/>
          <a:p>
            <a:r>
              <a:rPr lang="en-US" dirty="0"/>
              <a:t>A logical shift fills the newly created bit position with zero:</a:t>
            </a:r>
          </a:p>
        </p:txBody>
      </p:sp>
      <p:sp>
        <p:nvSpPr>
          <p:cNvPr id="2" name="Title 1"/>
          <p:cNvSpPr>
            <a:spLocks noGrp="1"/>
          </p:cNvSpPr>
          <p:nvPr>
            <p:ph type="title"/>
          </p:nvPr>
        </p:nvSpPr>
        <p:spPr/>
        <p:txBody>
          <a:bodyPr/>
          <a:lstStyle/>
          <a:p>
            <a:r>
              <a:rPr lang="en-AU" dirty="0"/>
              <a:t>Logical Shift</a:t>
            </a:r>
          </a:p>
        </p:txBody>
      </p:sp>
    </p:spTree>
    <p:extLst>
      <p:ext uri="{BB962C8B-B14F-4D97-AF65-F5344CB8AC3E}">
        <p14:creationId xmlns:p14="http://schemas.microsoft.com/office/powerpoint/2010/main" val="3950288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use 64-bit operands. In the two-operand format, a 64-bit register or memory operand is multiplied against RDX</a:t>
            </a:r>
          </a:p>
          <a:p>
            <a:pPr lvl="1"/>
            <a:r>
              <a:rPr lang="en-US" dirty="0"/>
              <a:t>128-bit product produced in RDX:RAX</a:t>
            </a:r>
          </a:p>
          <a:p>
            <a:r>
              <a:rPr lang="en-US" dirty="0"/>
              <a:t>The three-operand format produces a 64-bit product in RAX</a:t>
            </a:r>
          </a:p>
          <a:p>
            <a:pPr marL="0" indent="0">
              <a:spcBef>
                <a:spcPts val="0"/>
              </a:spcBef>
              <a:buNone/>
            </a:pPr>
            <a:r>
              <a:rPr lang="en-US" dirty="0"/>
              <a:t>.</a:t>
            </a:r>
            <a:r>
              <a:rPr lang="en-US" sz="1800" dirty="0"/>
              <a:t>data</a:t>
            </a:r>
          </a:p>
          <a:p>
            <a:pPr marL="0" indent="0">
              <a:spcBef>
                <a:spcPts val="0"/>
              </a:spcBef>
              <a:buNone/>
            </a:pPr>
            <a:r>
              <a:rPr lang="en-US" sz="1800" dirty="0"/>
              <a:t>multiplicand QWORD -16</a:t>
            </a:r>
          </a:p>
          <a:p>
            <a:pPr marL="0" indent="0">
              <a:spcBef>
                <a:spcPts val="0"/>
              </a:spcBef>
              <a:buNone/>
            </a:pPr>
            <a:r>
              <a:rPr lang="en-US" sz="1800" dirty="0"/>
              <a:t>.code</a:t>
            </a:r>
          </a:p>
          <a:p>
            <a:pPr marL="0" indent="0">
              <a:spcBef>
                <a:spcPts val="0"/>
              </a:spcBef>
              <a:buNone/>
            </a:pPr>
            <a:r>
              <a:rPr lang="en-US" sz="1800" dirty="0" err="1"/>
              <a:t>imul</a:t>
            </a:r>
            <a:r>
              <a:rPr lang="en-US" sz="1800" dirty="0"/>
              <a:t> </a:t>
            </a:r>
            <a:r>
              <a:rPr lang="en-US" sz="1800" dirty="0" err="1"/>
              <a:t>rax</a:t>
            </a:r>
            <a:r>
              <a:rPr lang="en-US" sz="1800" dirty="0"/>
              <a:t>, multiplicand, 4 ; RAX = FFFFFFFFFFFFFFC0 (-64)</a:t>
            </a:r>
          </a:p>
          <a:p>
            <a:pPr>
              <a:spcBef>
                <a:spcPts val="0"/>
              </a:spcBef>
            </a:pPr>
            <a:endParaRPr lang="en-AU" dirty="0"/>
          </a:p>
        </p:txBody>
      </p:sp>
      <p:sp>
        <p:nvSpPr>
          <p:cNvPr id="2" name="Title 1"/>
          <p:cNvSpPr>
            <a:spLocks noGrp="1"/>
          </p:cNvSpPr>
          <p:nvPr>
            <p:ph type="title"/>
          </p:nvPr>
        </p:nvSpPr>
        <p:spPr/>
        <p:txBody>
          <a:bodyPr/>
          <a:lstStyle/>
          <a:p>
            <a:r>
              <a:rPr lang="en-US" dirty="0"/>
              <a:t>Using IMUL in 64-Bit Mode</a:t>
            </a:r>
            <a:endParaRPr lang="en-AU" dirty="0"/>
          </a:p>
        </p:txBody>
      </p:sp>
    </p:spTree>
    <p:extLst>
      <p:ext uri="{BB962C8B-B14F-4D97-AF65-F5344CB8AC3E}">
        <p14:creationId xmlns:p14="http://schemas.microsoft.com/office/powerpoint/2010/main" val="329474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223412DD-9A7C-4157-A934-D4B63C64738D}"/>
              </a:ext>
            </a:extLst>
          </p:cNvPr>
          <p:cNvSpPr txBox="1">
            <a:spLocks noChangeArrowheads="1"/>
          </p:cNvSpPr>
          <p:nvPr/>
        </p:nvSpPr>
        <p:spPr bwMode="auto">
          <a:xfrm>
            <a:off x="457200" y="38100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OF=0 because EDX is a sign extension of EAX.</a:t>
            </a:r>
          </a:p>
        </p:txBody>
      </p:sp>
      <p:sp>
        <p:nvSpPr>
          <p:cNvPr id="5" name="Text Box 5">
            <a:extLst>
              <a:ext uri="{FF2B5EF4-FFF2-40B4-BE49-F238E27FC236}">
                <a16:creationId xmlns:a16="http://schemas.microsoft.com/office/drawing/2014/main" id="{CDAFBE27-DCB0-4117-B42B-91BBA92670B3}"/>
              </a:ext>
            </a:extLst>
          </p:cNvPr>
          <p:cNvSpPr txBox="1">
            <a:spLocks noChangeArrowheads="1"/>
          </p:cNvSpPr>
          <p:nvPr/>
        </p:nvSpPr>
        <p:spPr bwMode="auto">
          <a:xfrm>
            <a:off x="457200" y="22860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eax,4823424</a:t>
            </a:r>
          </a:p>
          <a:p>
            <a:pPr eaLnBrk="1" hangingPunct="1">
              <a:lnSpc>
                <a:spcPct val="50000"/>
              </a:lnSpc>
              <a:spcBef>
                <a:spcPct val="50000"/>
              </a:spcBef>
              <a:buClrTx/>
              <a:buFontTx/>
              <a:buNone/>
            </a:pPr>
            <a:r>
              <a:rPr lang="en-US" altLang="en-US" sz="1800" dirty="0">
                <a:cs typeface="Arial" panose="020B0604020202020204" pitchFamily="34" charset="0"/>
              </a:rPr>
              <a:t>mov ebx,-423</a:t>
            </a: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EDX:EAX = FFFFFFFF86635D80h, OF=0</a:t>
            </a:r>
          </a:p>
        </p:txBody>
      </p:sp>
      <p:sp>
        <p:nvSpPr>
          <p:cNvPr id="4" name="Rectangle 4">
            <a:extLst>
              <a:ext uri="{FF2B5EF4-FFF2-40B4-BE49-F238E27FC236}">
                <a16:creationId xmlns:a16="http://schemas.microsoft.com/office/drawing/2014/main" id="{35BD166E-0A5C-405C-9C54-D14D1CBF3638}"/>
              </a:ext>
            </a:extLst>
          </p:cNvPr>
          <p:cNvSpPr>
            <a:spLocks noChangeArrowheads="1"/>
          </p:cNvSpPr>
          <p:nvPr/>
        </p:nvSpPr>
        <p:spPr bwMode="auto">
          <a:xfrm>
            <a:off x="457200" y="1600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Multiply 4,823,424 *  </a:t>
            </a:r>
            <a:r>
              <a:rPr lang="en-US" altLang="en-US" dirty="0">
                <a:latin typeface="Symbol" panose="05050102010706020507" pitchFamily="18" charset="2"/>
              </a:rPr>
              <a:t>-</a:t>
            </a:r>
            <a:r>
              <a:rPr lang="en-US" altLang="en-US" dirty="0"/>
              <a:t>423:</a:t>
            </a:r>
          </a:p>
        </p:txBody>
      </p:sp>
      <p:sp>
        <p:nvSpPr>
          <p:cNvPr id="2" name="Title 1"/>
          <p:cNvSpPr>
            <a:spLocks noGrp="1"/>
          </p:cNvSpPr>
          <p:nvPr>
            <p:ph type="title"/>
          </p:nvPr>
        </p:nvSpPr>
        <p:spPr/>
        <p:txBody>
          <a:bodyPr/>
          <a:lstStyle/>
          <a:p>
            <a:r>
              <a:rPr lang="en-AU" dirty="0"/>
              <a:t>IMUL Examples</a:t>
            </a:r>
          </a:p>
        </p:txBody>
      </p:sp>
    </p:spTree>
    <p:extLst>
      <p:ext uri="{BB962C8B-B14F-4D97-AF65-F5344CB8AC3E}">
        <p14:creationId xmlns:p14="http://schemas.microsoft.com/office/powerpoint/2010/main" val="534400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5BC18E8B-9B11-478C-8A55-B364F236A8A6}"/>
              </a:ext>
            </a:extLst>
          </p:cNvPr>
          <p:cNvSpPr txBox="1">
            <a:spLocks noChangeArrowheads="1"/>
          </p:cNvSpPr>
          <p:nvPr/>
        </p:nvSpPr>
        <p:spPr bwMode="auto">
          <a:xfrm>
            <a:off x="838200" y="4114800"/>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DX = FF87h, AX = 6000h, OF = 1</a:t>
            </a:r>
          </a:p>
        </p:txBody>
      </p:sp>
      <p:sp>
        <p:nvSpPr>
          <p:cNvPr id="4" name="Text Box 3">
            <a:extLst>
              <a:ext uri="{FF2B5EF4-FFF2-40B4-BE49-F238E27FC236}">
                <a16:creationId xmlns:a16="http://schemas.microsoft.com/office/drawing/2014/main" id="{718AC577-3586-4C38-866D-73ABD926A716}"/>
              </a:ext>
            </a:extLst>
          </p:cNvPr>
          <p:cNvSpPr txBox="1">
            <a:spLocks noChangeArrowheads="1"/>
          </p:cNvSpPr>
          <p:nvPr/>
        </p:nvSpPr>
        <p:spPr bwMode="auto">
          <a:xfrm>
            <a:off x="1828800" y="25908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ax,8760h</a:t>
            </a:r>
          </a:p>
          <a:p>
            <a:pPr eaLnBrk="1" hangingPunct="1">
              <a:lnSpc>
                <a:spcPct val="50000"/>
              </a:lnSpc>
              <a:spcBef>
                <a:spcPct val="50000"/>
              </a:spcBef>
              <a:buClrTx/>
              <a:buFontTx/>
              <a:buNone/>
            </a:pPr>
            <a:r>
              <a:rPr lang="en-US" altLang="en-US" sz="1800" dirty="0">
                <a:cs typeface="Arial" panose="020B0604020202020204" pitchFamily="34" charset="0"/>
              </a:rPr>
              <a:t>mov bx,100h</a:t>
            </a: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a:t>
            </a:r>
            <a:r>
              <a:rPr lang="en-US" altLang="en-US" sz="1800" dirty="0" err="1">
                <a:cs typeface="Arial" panose="020B0604020202020204" pitchFamily="34" charset="0"/>
              </a:rPr>
              <a:t>bx</a:t>
            </a:r>
            <a:r>
              <a:rPr lang="en-US" altLang="en-US" sz="1800" dirty="0">
                <a:cs typeface="Arial" panose="020B0604020202020204" pitchFamily="34" charset="0"/>
              </a:rPr>
              <a:t>	</a:t>
            </a:r>
          </a:p>
        </p:txBody>
      </p:sp>
      <p:sp>
        <p:nvSpPr>
          <p:cNvPr id="5" name="Text Box 4">
            <a:extLst>
              <a:ext uri="{FF2B5EF4-FFF2-40B4-BE49-F238E27FC236}">
                <a16:creationId xmlns:a16="http://schemas.microsoft.com/office/drawing/2014/main" id="{D218F6CE-8B79-4E2B-8297-384338919633}"/>
              </a:ext>
            </a:extLst>
          </p:cNvPr>
          <p:cNvSpPr txBox="1">
            <a:spLocks noChangeArrowheads="1"/>
          </p:cNvSpPr>
          <p:nvPr/>
        </p:nvSpPr>
        <p:spPr bwMode="auto">
          <a:xfrm>
            <a:off x="457200" y="1600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What will be the hexadecimal values of DX, AX, and the Carry flag after the following instructions execute?</a:t>
            </a:r>
          </a:p>
        </p:txBody>
      </p:sp>
      <p:sp>
        <p:nvSpPr>
          <p:cNvPr id="2" name="Title 1"/>
          <p:cNvSpPr>
            <a:spLocks noGrp="1"/>
          </p:cNvSpPr>
          <p:nvPr>
            <p:ph type="title"/>
          </p:nvPr>
        </p:nvSpPr>
        <p:spPr/>
        <p:txBody>
          <a:bodyPr/>
          <a:lstStyle/>
          <a:p>
            <a:r>
              <a:rPr lang="en-AU" dirty="0"/>
              <a:t>Your turn . . .</a:t>
            </a:r>
            <a:r>
              <a:rPr lang="en-AU" sz="2000" dirty="0"/>
              <a:t> </a:t>
            </a:r>
            <a:r>
              <a:rPr lang="en-AU" sz="2000" b="0" dirty="0"/>
              <a:t>(8 of 16)</a:t>
            </a:r>
            <a:endParaRPr lang="en-AU" sz="2000" dirty="0"/>
          </a:p>
        </p:txBody>
      </p:sp>
    </p:spTree>
    <p:extLst>
      <p:ext uri="{BB962C8B-B14F-4D97-AF65-F5344CB8AC3E}">
        <p14:creationId xmlns:p14="http://schemas.microsoft.com/office/powerpoint/2010/main" val="6054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table lists the dividend, divisor, quotient, and remainder.">
            <a:extLst>
              <a:ext uri="{FF2B5EF4-FFF2-40B4-BE49-F238E27FC236}">
                <a16:creationId xmlns:a16="http://schemas.microsoft.com/office/drawing/2014/main" id="{44B20F19-4A2A-45DE-A2EC-747C65767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729162"/>
            <a:ext cx="4724400"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5">
            <a:extLst>
              <a:ext uri="{FF2B5EF4-FFF2-40B4-BE49-F238E27FC236}">
                <a16:creationId xmlns:a16="http://schemas.microsoft.com/office/drawing/2014/main" id="{3F1A56AF-EE32-48EA-80AB-34F53565C323}"/>
              </a:ext>
            </a:extLst>
          </p:cNvPr>
          <p:cNvSpPr txBox="1">
            <a:spLocks noChangeArrowheads="1"/>
          </p:cNvSpPr>
          <p:nvPr/>
        </p:nvSpPr>
        <p:spPr bwMode="auto">
          <a:xfrm>
            <a:off x="4953000" y="4195762"/>
            <a:ext cx="2743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t>Default Operands:</a:t>
            </a:r>
          </a:p>
        </p:txBody>
      </p:sp>
      <p:sp>
        <p:nvSpPr>
          <p:cNvPr id="3" name="Content Placeholder 2"/>
          <p:cNvSpPr>
            <a:spLocks noGrp="1"/>
          </p:cNvSpPr>
          <p:nvPr>
            <p:ph idx="1"/>
          </p:nvPr>
        </p:nvSpPr>
        <p:spPr>
          <a:xfrm>
            <a:off x="457200" y="1600201"/>
            <a:ext cx="8229600" cy="3733800"/>
          </a:xfrm>
        </p:spPr>
        <p:txBody>
          <a:bodyPr/>
          <a:lstStyle/>
          <a:p>
            <a:r>
              <a:rPr lang="en-US" dirty="0"/>
              <a:t>The DIV (unsigned divide) instruction performs 8-bit, 16-bit, and 32-bit division on unsigned integers</a:t>
            </a:r>
          </a:p>
          <a:p>
            <a:r>
              <a:rPr lang="en-US" dirty="0"/>
              <a:t>A single operand is supplied (register or memory operand), which is assumed to be the divisor </a:t>
            </a:r>
          </a:p>
          <a:p>
            <a:r>
              <a:rPr lang="en-US" dirty="0"/>
              <a:t>Instruction formats:</a:t>
            </a:r>
          </a:p>
          <a:p>
            <a:pPr marL="0" indent="0">
              <a:spcBef>
                <a:spcPts val="600"/>
              </a:spcBef>
              <a:buNone/>
            </a:pPr>
            <a:r>
              <a:rPr lang="en-US" sz="1800" dirty="0"/>
              <a:t>           DIV </a:t>
            </a:r>
            <a:r>
              <a:rPr lang="en-US" sz="1800" dirty="0" err="1"/>
              <a:t>reg</a:t>
            </a:r>
            <a:r>
              <a:rPr lang="en-US" sz="1800" dirty="0"/>
              <a:t>/mem8</a:t>
            </a:r>
          </a:p>
          <a:p>
            <a:pPr marL="0" indent="0">
              <a:spcBef>
                <a:spcPts val="600"/>
              </a:spcBef>
              <a:buNone/>
            </a:pPr>
            <a:r>
              <a:rPr lang="en-US" sz="1800" dirty="0"/>
              <a:t>           DIV </a:t>
            </a:r>
            <a:r>
              <a:rPr lang="en-US" sz="1800" dirty="0" err="1"/>
              <a:t>reg</a:t>
            </a:r>
            <a:r>
              <a:rPr lang="en-US" sz="1800" dirty="0"/>
              <a:t>/mem16</a:t>
            </a:r>
          </a:p>
          <a:p>
            <a:pPr marL="0" indent="0">
              <a:spcBef>
                <a:spcPts val="600"/>
              </a:spcBef>
              <a:buNone/>
            </a:pPr>
            <a:r>
              <a:rPr lang="en-US" sz="1800" dirty="0"/>
              <a:t>           DIV </a:t>
            </a:r>
            <a:r>
              <a:rPr lang="en-US" sz="1800" dirty="0" err="1"/>
              <a:t>reg</a:t>
            </a:r>
            <a:r>
              <a:rPr lang="en-US" sz="1800" dirty="0"/>
              <a:t>/mem32</a:t>
            </a:r>
          </a:p>
        </p:txBody>
      </p:sp>
      <p:sp>
        <p:nvSpPr>
          <p:cNvPr id="2" name="Title 1"/>
          <p:cNvSpPr>
            <a:spLocks noGrp="1"/>
          </p:cNvSpPr>
          <p:nvPr>
            <p:ph type="title"/>
          </p:nvPr>
        </p:nvSpPr>
        <p:spPr/>
        <p:txBody>
          <a:bodyPr/>
          <a:lstStyle/>
          <a:p>
            <a:r>
              <a:rPr lang="en-AU" dirty="0"/>
              <a:t>DIV Instruction</a:t>
            </a:r>
          </a:p>
        </p:txBody>
      </p:sp>
    </p:spTree>
    <p:extLst>
      <p:ext uri="{BB962C8B-B14F-4D97-AF65-F5344CB8AC3E}">
        <p14:creationId xmlns:p14="http://schemas.microsoft.com/office/powerpoint/2010/main" val="560003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a:extLst>
              <a:ext uri="{FF2B5EF4-FFF2-40B4-BE49-F238E27FC236}">
                <a16:creationId xmlns:a16="http://schemas.microsoft.com/office/drawing/2014/main" id="{051A2964-8CDC-44AC-9B57-A9ACD2FB2D05}"/>
              </a:ext>
            </a:extLst>
          </p:cNvPr>
          <p:cNvSpPr txBox="1">
            <a:spLocks noChangeArrowheads="1"/>
          </p:cNvSpPr>
          <p:nvPr/>
        </p:nvSpPr>
        <p:spPr bwMode="auto">
          <a:xfrm>
            <a:off x="457200" y="4800600"/>
            <a:ext cx="716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edx,0	; clear dividend, high</a:t>
            </a:r>
          </a:p>
          <a:p>
            <a:pPr eaLnBrk="1" hangingPunct="1">
              <a:lnSpc>
                <a:spcPct val="50000"/>
              </a:lnSpc>
              <a:spcBef>
                <a:spcPct val="50000"/>
              </a:spcBef>
              <a:buClrTx/>
              <a:buFontTx/>
              <a:buNone/>
            </a:pPr>
            <a:r>
              <a:rPr lang="en-US" altLang="en-US" sz="1800" dirty="0">
                <a:cs typeface="Arial" panose="020B0604020202020204" pitchFamily="34" charset="0"/>
              </a:rPr>
              <a:t>mov eax,8003h	; dividend, low</a:t>
            </a:r>
          </a:p>
          <a:p>
            <a:pPr eaLnBrk="1" hangingPunct="1">
              <a:lnSpc>
                <a:spcPct val="50000"/>
              </a:lnSpc>
              <a:spcBef>
                <a:spcPct val="50000"/>
              </a:spcBef>
              <a:buClrTx/>
              <a:buFontTx/>
              <a:buNone/>
            </a:pPr>
            <a:r>
              <a:rPr lang="en-US" altLang="en-US" sz="1800" dirty="0">
                <a:cs typeface="Arial" panose="020B0604020202020204" pitchFamily="34" charset="0"/>
              </a:rPr>
              <a:t>mov ecx,100h	; divisor</a:t>
            </a:r>
          </a:p>
          <a:p>
            <a:pPr eaLnBrk="1" hangingPunct="1">
              <a:lnSpc>
                <a:spcPct val="50000"/>
              </a:lnSpc>
              <a:spcBef>
                <a:spcPct val="50000"/>
              </a:spcBef>
              <a:buClrTx/>
              <a:buFontTx/>
              <a:buNone/>
            </a:pPr>
            <a:r>
              <a:rPr lang="en-US" altLang="en-US" sz="1800" dirty="0">
                <a:cs typeface="Arial" panose="020B0604020202020204" pitchFamily="34" charset="0"/>
              </a:rPr>
              <a:t>div </a:t>
            </a:r>
            <a:r>
              <a:rPr lang="en-US" altLang="en-US" sz="1800" dirty="0" err="1">
                <a:cs typeface="Arial" panose="020B0604020202020204" pitchFamily="34" charset="0"/>
              </a:rPr>
              <a:t>ecx</a:t>
            </a:r>
            <a:r>
              <a:rPr lang="en-US" altLang="en-US" sz="1800" dirty="0">
                <a:cs typeface="Arial" panose="020B0604020202020204" pitchFamily="34" charset="0"/>
              </a:rPr>
              <a:t>	; EAX = 00000080h, DX = 3</a:t>
            </a:r>
          </a:p>
        </p:txBody>
      </p:sp>
      <p:sp>
        <p:nvSpPr>
          <p:cNvPr id="7" name="Rectangle 9">
            <a:extLst>
              <a:ext uri="{FF2B5EF4-FFF2-40B4-BE49-F238E27FC236}">
                <a16:creationId xmlns:a16="http://schemas.microsoft.com/office/drawing/2014/main" id="{7FB32946-C31D-4845-935F-33F21D5B33B9}"/>
              </a:ext>
            </a:extLst>
          </p:cNvPr>
          <p:cNvSpPr>
            <a:spLocks noChangeArrowheads="1"/>
          </p:cNvSpPr>
          <p:nvPr/>
        </p:nvSpPr>
        <p:spPr bwMode="auto">
          <a:xfrm>
            <a:off x="457200" y="41148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Same division, using 32-bit operands:</a:t>
            </a:r>
          </a:p>
        </p:txBody>
      </p:sp>
      <p:sp>
        <p:nvSpPr>
          <p:cNvPr id="5" name="Text Box 8">
            <a:extLst>
              <a:ext uri="{FF2B5EF4-FFF2-40B4-BE49-F238E27FC236}">
                <a16:creationId xmlns:a16="http://schemas.microsoft.com/office/drawing/2014/main" id="{D003DBF7-C619-462B-B6C6-692949838AD0}"/>
              </a:ext>
            </a:extLst>
          </p:cNvPr>
          <p:cNvSpPr txBox="1">
            <a:spLocks noChangeArrowheads="1"/>
          </p:cNvSpPr>
          <p:nvPr/>
        </p:nvSpPr>
        <p:spPr bwMode="auto">
          <a:xfrm>
            <a:off x="457200" y="22860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dx,0	; clear dividend, high</a:t>
            </a:r>
          </a:p>
          <a:p>
            <a:pPr eaLnBrk="1" hangingPunct="1">
              <a:lnSpc>
                <a:spcPct val="50000"/>
              </a:lnSpc>
              <a:spcBef>
                <a:spcPct val="50000"/>
              </a:spcBef>
              <a:buClrTx/>
              <a:buFontTx/>
              <a:buNone/>
            </a:pPr>
            <a:r>
              <a:rPr lang="en-US" altLang="en-US" sz="1800" dirty="0">
                <a:cs typeface="Arial" panose="020B0604020202020204" pitchFamily="34" charset="0"/>
              </a:rPr>
              <a:t>mov ax,8003h	; dividend, low</a:t>
            </a:r>
          </a:p>
          <a:p>
            <a:pPr eaLnBrk="1" hangingPunct="1">
              <a:lnSpc>
                <a:spcPct val="50000"/>
              </a:lnSpc>
              <a:spcBef>
                <a:spcPct val="50000"/>
              </a:spcBef>
              <a:buClrTx/>
              <a:buFontTx/>
              <a:buNone/>
            </a:pPr>
            <a:r>
              <a:rPr lang="en-US" altLang="en-US" sz="1800" dirty="0">
                <a:cs typeface="Arial" panose="020B0604020202020204" pitchFamily="34" charset="0"/>
              </a:rPr>
              <a:t>mov cx,100h	; divisor</a:t>
            </a:r>
          </a:p>
          <a:p>
            <a:pPr eaLnBrk="1" hangingPunct="1">
              <a:lnSpc>
                <a:spcPct val="50000"/>
              </a:lnSpc>
              <a:spcBef>
                <a:spcPct val="50000"/>
              </a:spcBef>
              <a:buClrTx/>
              <a:buFontTx/>
              <a:buNone/>
            </a:pPr>
            <a:r>
              <a:rPr lang="en-US" altLang="en-US" sz="1800" dirty="0">
                <a:cs typeface="Arial" panose="020B0604020202020204" pitchFamily="34" charset="0"/>
              </a:rPr>
              <a:t>div cx	; AX = 0080h, DX = 3</a:t>
            </a:r>
          </a:p>
        </p:txBody>
      </p:sp>
      <p:sp>
        <p:nvSpPr>
          <p:cNvPr id="4" name="Rectangle 7">
            <a:extLst>
              <a:ext uri="{FF2B5EF4-FFF2-40B4-BE49-F238E27FC236}">
                <a16:creationId xmlns:a16="http://schemas.microsoft.com/office/drawing/2014/main" id="{9A8C0B48-4C46-473E-BE4E-C6D77F1FD27E}"/>
              </a:ext>
            </a:extLst>
          </p:cNvPr>
          <p:cNvSpPr>
            <a:spLocks noChangeArrowheads="1"/>
          </p:cNvSpPr>
          <p:nvPr/>
        </p:nvSpPr>
        <p:spPr bwMode="auto">
          <a:xfrm>
            <a:off x="457200" y="1600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Divide 8003h by 100h, using 16-bit operands:</a:t>
            </a:r>
          </a:p>
        </p:txBody>
      </p:sp>
      <p:sp>
        <p:nvSpPr>
          <p:cNvPr id="2" name="Title 1"/>
          <p:cNvSpPr>
            <a:spLocks noGrp="1"/>
          </p:cNvSpPr>
          <p:nvPr>
            <p:ph type="title"/>
          </p:nvPr>
        </p:nvSpPr>
        <p:spPr/>
        <p:txBody>
          <a:bodyPr/>
          <a:lstStyle/>
          <a:p>
            <a:r>
              <a:rPr lang="en-AU" dirty="0"/>
              <a:t>DIV Examples</a:t>
            </a:r>
          </a:p>
        </p:txBody>
      </p:sp>
    </p:spTree>
    <p:extLst>
      <p:ext uri="{BB962C8B-B14F-4D97-AF65-F5344CB8AC3E}">
        <p14:creationId xmlns:p14="http://schemas.microsoft.com/office/powerpoint/2010/main" val="91398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3CFF5204-B282-4566-A348-D785880A6466}"/>
              </a:ext>
            </a:extLst>
          </p:cNvPr>
          <p:cNvSpPr txBox="1">
            <a:spLocks noChangeArrowheads="1"/>
          </p:cNvSpPr>
          <p:nvPr/>
        </p:nvSpPr>
        <p:spPr bwMode="auto">
          <a:xfrm>
            <a:off x="457200" y="2563258"/>
            <a:ext cx="7924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205163" algn="l"/>
              </a:tabLst>
              <a:defRPr sz="2100">
                <a:solidFill>
                  <a:schemeClr val="tx1"/>
                </a:solidFill>
                <a:latin typeface="Arial" charset="0"/>
              </a:defRPr>
            </a:lvl1pPr>
            <a:lvl2pPr marL="742950" indent="-285750" eaLnBrk="0" hangingPunct="0">
              <a:tabLst>
                <a:tab pos="457200" algn="l"/>
                <a:tab pos="3205163" algn="l"/>
              </a:tabLst>
              <a:defRPr sz="2100">
                <a:solidFill>
                  <a:schemeClr val="tx1"/>
                </a:solidFill>
                <a:latin typeface="Arial" charset="0"/>
              </a:defRPr>
            </a:lvl2pPr>
            <a:lvl3pPr marL="1143000" indent="-228600" eaLnBrk="0" hangingPunct="0">
              <a:tabLst>
                <a:tab pos="457200" algn="l"/>
                <a:tab pos="3205163" algn="l"/>
              </a:tabLst>
              <a:defRPr sz="2100">
                <a:solidFill>
                  <a:schemeClr val="tx1"/>
                </a:solidFill>
                <a:latin typeface="Arial" charset="0"/>
              </a:defRPr>
            </a:lvl3pPr>
            <a:lvl4pPr marL="1600200" indent="-228600" eaLnBrk="0" hangingPunct="0">
              <a:tabLst>
                <a:tab pos="457200" algn="l"/>
                <a:tab pos="3205163" algn="l"/>
              </a:tabLst>
              <a:defRPr sz="2100">
                <a:solidFill>
                  <a:schemeClr val="tx1"/>
                </a:solidFill>
                <a:latin typeface="Arial" charset="0"/>
              </a:defRPr>
            </a:lvl4pPr>
            <a:lvl5pPr marL="2057400" indent="-228600" eaLnBrk="0" hangingPunct="0">
              <a:tabLst>
                <a:tab pos="457200" algn="l"/>
                <a:tab pos="3205163"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205163"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205163"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205163"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205163" algn="l"/>
              </a:tabLst>
              <a:defRPr sz="2100">
                <a:solidFill>
                  <a:schemeClr val="tx1"/>
                </a:solidFill>
                <a:latin typeface="Arial" charset="0"/>
              </a:defRPr>
            </a:lvl9pPr>
          </a:lstStyle>
          <a:p>
            <a:pPr eaLnBrk="1" hangingPunct="1">
              <a:lnSpc>
                <a:spcPct val="50000"/>
              </a:lnSpc>
              <a:spcBef>
                <a:spcPct val="50000"/>
              </a:spcBef>
              <a:defRPr/>
            </a:pPr>
            <a:r>
              <a:rPr lang="en-US" altLang="en-US" sz="1800" dirty="0">
                <a:latin typeface="Arial" panose="020B0604020202020204" pitchFamily="34" charset="0"/>
                <a:cs typeface="Arial" panose="020B0604020202020204" pitchFamily="34" charset="0"/>
              </a:rPr>
              <a:t>.data</a:t>
            </a:r>
          </a:p>
          <a:p>
            <a:pPr eaLnBrk="1" hangingPunct="1">
              <a:lnSpc>
                <a:spcPct val="50000"/>
              </a:lnSpc>
              <a:spcBef>
                <a:spcPct val="50000"/>
              </a:spcBef>
              <a:defRPr/>
            </a:pPr>
            <a:r>
              <a:rPr lang="en-US" altLang="en-US" sz="1800" dirty="0" err="1">
                <a:latin typeface="Arial" panose="020B0604020202020204" pitchFamily="34" charset="0"/>
                <a:cs typeface="Arial" panose="020B0604020202020204" pitchFamily="34" charset="0"/>
              </a:rPr>
              <a:t>dividend_hi</a:t>
            </a:r>
            <a:r>
              <a:rPr lang="en-US" altLang="en-US" sz="1800" dirty="0">
                <a:latin typeface="Arial" panose="020B0604020202020204" pitchFamily="34" charset="0"/>
                <a:cs typeface="Arial" panose="020B0604020202020204" pitchFamily="34" charset="0"/>
              </a:rPr>
              <a:t> QWORD 00000108h</a:t>
            </a:r>
          </a:p>
          <a:p>
            <a:pPr eaLnBrk="1" hangingPunct="1">
              <a:lnSpc>
                <a:spcPct val="50000"/>
              </a:lnSpc>
              <a:spcBef>
                <a:spcPct val="50000"/>
              </a:spcBef>
              <a:defRPr/>
            </a:pPr>
            <a:r>
              <a:rPr lang="en-US" altLang="en-US" sz="1800" dirty="0" err="1">
                <a:latin typeface="Arial" panose="020B0604020202020204" pitchFamily="34" charset="0"/>
                <a:cs typeface="Arial" panose="020B0604020202020204" pitchFamily="34" charset="0"/>
              </a:rPr>
              <a:t>dividend_lo</a:t>
            </a:r>
            <a:r>
              <a:rPr lang="en-US" altLang="en-US" sz="1800" dirty="0">
                <a:latin typeface="Arial" panose="020B0604020202020204" pitchFamily="34" charset="0"/>
                <a:cs typeface="Arial" panose="020B0604020202020204" pitchFamily="34" charset="0"/>
              </a:rPr>
              <a:t> QWORD 33300020h</a:t>
            </a:r>
          </a:p>
          <a:p>
            <a:pPr eaLnBrk="1" hangingPunct="1">
              <a:lnSpc>
                <a:spcPct val="50000"/>
              </a:lnSpc>
              <a:spcBef>
                <a:spcPct val="50000"/>
              </a:spcBef>
              <a:defRPr/>
            </a:pPr>
            <a:r>
              <a:rPr lang="en-US" altLang="en-US" sz="1800" dirty="0">
                <a:latin typeface="Arial" panose="020B0604020202020204" pitchFamily="34" charset="0"/>
                <a:cs typeface="Arial" panose="020B0604020202020204" pitchFamily="34" charset="0"/>
              </a:rPr>
              <a:t>divisor QWORD 00010000h</a:t>
            </a:r>
          </a:p>
          <a:p>
            <a:pPr eaLnBrk="1" hangingPunct="1">
              <a:lnSpc>
                <a:spcPct val="50000"/>
              </a:lnSpc>
              <a:spcBef>
                <a:spcPct val="50000"/>
              </a:spcBef>
              <a:defRPr/>
            </a:pPr>
            <a:endParaRPr lang="en-US" altLang="en-US" sz="1800" dirty="0">
              <a:latin typeface="Arial" panose="020B0604020202020204" pitchFamily="34" charset="0"/>
              <a:cs typeface="Arial" panose="020B0604020202020204" pitchFamily="34" charset="0"/>
            </a:endParaRPr>
          </a:p>
          <a:p>
            <a:pPr eaLnBrk="1" hangingPunct="1">
              <a:lnSpc>
                <a:spcPct val="50000"/>
              </a:lnSpc>
              <a:spcBef>
                <a:spcPct val="50000"/>
              </a:spcBef>
              <a:defRPr/>
            </a:pPr>
            <a:r>
              <a:rPr lang="en-US" altLang="en-US" sz="1800" dirty="0">
                <a:latin typeface="Arial" panose="020B0604020202020204" pitchFamily="34" charset="0"/>
                <a:cs typeface="Arial" panose="020B0604020202020204" pitchFamily="34" charset="0"/>
              </a:rPr>
              <a:t>.code</a:t>
            </a:r>
          </a:p>
          <a:p>
            <a:pPr eaLnBrk="1" hangingPunct="1">
              <a:lnSpc>
                <a:spcPct val="50000"/>
              </a:lnSpc>
              <a:spcBef>
                <a:spcPct val="50000"/>
              </a:spcBef>
              <a:defRPr/>
            </a:pPr>
            <a:r>
              <a:rPr lang="en-US" altLang="en-US" sz="1800" dirty="0">
                <a:latin typeface="Arial" panose="020B0604020202020204" pitchFamily="34" charset="0"/>
                <a:cs typeface="Arial" panose="020B0604020202020204" pitchFamily="34" charset="0"/>
              </a:rPr>
              <a:t>mov </a:t>
            </a:r>
            <a:r>
              <a:rPr lang="en-US" altLang="en-US" sz="1800" dirty="0" err="1">
                <a:latin typeface="Arial" panose="020B0604020202020204" pitchFamily="34" charset="0"/>
                <a:cs typeface="Arial" panose="020B0604020202020204" pitchFamily="34" charset="0"/>
              </a:rPr>
              <a:t>rdx</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dividend_hi</a:t>
            </a:r>
            <a:endParaRPr lang="en-US" altLang="en-US" sz="1800" dirty="0">
              <a:latin typeface="Arial" panose="020B0604020202020204" pitchFamily="34" charset="0"/>
              <a:cs typeface="Arial" panose="020B0604020202020204" pitchFamily="34" charset="0"/>
            </a:endParaRPr>
          </a:p>
          <a:p>
            <a:pPr eaLnBrk="1" hangingPunct="1">
              <a:lnSpc>
                <a:spcPct val="50000"/>
              </a:lnSpc>
              <a:spcBef>
                <a:spcPct val="50000"/>
              </a:spcBef>
              <a:defRPr/>
            </a:pPr>
            <a:r>
              <a:rPr lang="en-US" altLang="en-US" sz="1800" dirty="0">
                <a:latin typeface="Arial" panose="020B0604020202020204" pitchFamily="34" charset="0"/>
                <a:cs typeface="Arial" panose="020B0604020202020204" pitchFamily="34" charset="0"/>
              </a:rPr>
              <a:t>mov </a:t>
            </a:r>
            <a:r>
              <a:rPr lang="en-US" altLang="en-US" sz="1800" dirty="0" err="1">
                <a:latin typeface="Arial" panose="020B0604020202020204" pitchFamily="34" charset="0"/>
                <a:cs typeface="Arial" panose="020B0604020202020204" pitchFamily="34" charset="0"/>
              </a:rPr>
              <a:t>rax</a:t>
            </a: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dividend_lo</a:t>
            </a:r>
            <a:endParaRPr lang="en-US" altLang="en-US" sz="1800" dirty="0">
              <a:latin typeface="Arial" panose="020B0604020202020204" pitchFamily="34" charset="0"/>
              <a:cs typeface="Arial" panose="020B0604020202020204" pitchFamily="34" charset="0"/>
            </a:endParaRPr>
          </a:p>
          <a:p>
            <a:pPr eaLnBrk="1" hangingPunct="1">
              <a:lnSpc>
                <a:spcPct val="50000"/>
              </a:lnSpc>
              <a:spcBef>
                <a:spcPct val="50000"/>
              </a:spcBef>
              <a:defRPr/>
            </a:pPr>
            <a:r>
              <a:rPr lang="en-US" altLang="en-US" sz="1800" dirty="0">
                <a:latin typeface="Arial" panose="020B0604020202020204" pitchFamily="34" charset="0"/>
                <a:cs typeface="Arial" panose="020B0604020202020204" pitchFamily="34" charset="0"/>
              </a:rPr>
              <a:t>div divisor </a:t>
            </a:r>
            <a:r>
              <a:rPr lang="en-US" altLang="en-US" sz="1600" dirty="0">
                <a:latin typeface="Arial" panose="020B0604020202020204" pitchFamily="34" charset="0"/>
                <a:cs typeface="Arial" panose="020B0604020202020204" pitchFamily="34" charset="0"/>
              </a:rPr>
              <a:t>		; RAX = quotient</a:t>
            </a:r>
          </a:p>
          <a:p>
            <a:pPr eaLnBrk="1" hangingPunct="1">
              <a:lnSpc>
                <a:spcPct val="50000"/>
              </a:lnSpc>
              <a:spcBef>
                <a:spcPct val="50000"/>
              </a:spcBef>
              <a:defRPr/>
            </a:pPr>
            <a:r>
              <a:rPr lang="en-US" altLang="en-US" sz="1600" dirty="0">
                <a:latin typeface="Arial" panose="020B0604020202020204" pitchFamily="34" charset="0"/>
                <a:cs typeface="Arial" panose="020B0604020202020204" pitchFamily="34" charset="0"/>
              </a:rPr>
              <a:t>			; RDX = remainder</a:t>
            </a:r>
          </a:p>
          <a:p>
            <a:pPr eaLnBrk="1" hangingPunct="1">
              <a:lnSpc>
                <a:spcPct val="50000"/>
              </a:lnSpc>
              <a:spcBef>
                <a:spcPct val="50000"/>
              </a:spcBef>
              <a:defRPr/>
            </a:pPr>
            <a:endParaRPr lang="en-US" altLang="en-US" sz="1600" dirty="0">
              <a:latin typeface="Arial" panose="020B0604020202020204" pitchFamily="34" charset="0"/>
              <a:cs typeface="Arial" panose="020B0604020202020204" pitchFamily="34" charset="0"/>
            </a:endParaRPr>
          </a:p>
          <a:p>
            <a:pPr eaLnBrk="1" hangingPunct="1">
              <a:lnSpc>
                <a:spcPct val="50000"/>
              </a:lnSpc>
              <a:spcBef>
                <a:spcPct val="50000"/>
              </a:spcBef>
              <a:defRPr/>
            </a:pPr>
            <a:r>
              <a:rPr lang="en-US" altLang="en-US" sz="2000" dirty="0">
                <a:latin typeface="Arial" panose="020B0604020202020204" pitchFamily="34" charset="0"/>
                <a:cs typeface="Arial" panose="020B0604020202020204" pitchFamily="34" charset="0"/>
              </a:rPr>
              <a:t>quotient:    </a:t>
            </a:r>
            <a:r>
              <a:rPr lang="en-US" sz="2000" dirty="0">
                <a:latin typeface="Arial" panose="020B0604020202020204" pitchFamily="34" charset="0"/>
                <a:cs typeface="Arial" panose="020B0604020202020204" pitchFamily="34" charset="0"/>
              </a:rPr>
              <a:t>0108000000003330h </a:t>
            </a:r>
          </a:p>
          <a:p>
            <a:pPr eaLnBrk="1" hangingPunct="1">
              <a:lnSpc>
                <a:spcPct val="50000"/>
              </a:lnSpc>
              <a:spcBef>
                <a:spcPct val="50000"/>
              </a:spcBef>
              <a:defRPr/>
            </a:pPr>
            <a:r>
              <a:rPr lang="en-US" altLang="en-US" sz="2000" dirty="0">
                <a:latin typeface="Arial" panose="020B0604020202020204" pitchFamily="34" charset="0"/>
                <a:cs typeface="Arial" panose="020B0604020202020204" pitchFamily="34" charset="0"/>
              </a:rPr>
              <a:t>remainder: 0000000000000020h</a:t>
            </a:r>
          </a:p>
        </p:txBody>
      </p:sp>
      <p:sp>
        <p:nvSpPr>
          <p:cNvPr id="4" name="Rectangle 7">
            <a:extLst>
              <a:ext uri="{FF2B5EF4-FFF2-40B4-BE49-F238E27FC236}">
                <a16:creationId xmlns:a16="http://schemas.microsoft.com/office/drawing/2014/main" id="{49D535BE-94DE-42C6-A6E4-491D0049E36A}"/>
              </a:ext>
            </a:extLst>
          </p:cNvPr>
          <p:cNvSpPr>
            <a:spLocks noChangeArrowheads="1"/>
          </p:cNvSpPr>
          <p:nvPr/>
        </p:nvSpPr>
        <p:spPr bwMode="auto">
          <a:xfrm>
            <a:off x="457200" y="16002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pitchFamily="18" charset="0"/>
              </a:defRPr>
            </a:lvl4pPr>
            <a:lvl5pPr marL="2057400" indent="-228600" eaLnBrk="0" hangingPunct="0">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eaLnBrk="1" hangingPunct="1">
              <a:buFontTx/>
              <a:buNone/>
              <a:defRPr/>
            </a:pPr>
            <a:r>
              <a:rPr lang="en-US" altLang="en-US" dirty="0">
                <a:latin typeface="+mn-lt"/>
              </a:rPr>
              <a:t>Divide 000001080000000033300020h by </a:t>
            </a:r>
            <a:r>
              <a:rPr lang="en-US" dirty="0"/>
              <a:t>00010000h</a:t>
            </a:r>
            <a:r>
              <a:rPr lang="en-US" altLang="en-US" dirty="0"/>
              <a:t>:</a:t>
            </a:r>
          </a:p>
        </p:txBody>
      </p:sp>
      <p:sp>
        <p:nvSpPr>
          <p:cNvPr id="2" name="Title 1"/>
          <p:cNvSpPr>
            <a:spLocks noGrp="1"/>
          </p:cNvSpPr>
          <p:nvPr>
            <p:ph type="title"/>
          </p:nvPr>
        </p:nvSpPr>
        <p:spPr/>
        <p:txBody>
          <a:bodyPr/>
          <a:lstStyle/>
          <a:p>
            <a:r>
              <a:rPr lang="en-AU" dirty="0"/>
              <a:t>64-Bit DIV Example</a:t>
            </a:r>
          </a:p>
        </p:txBody>
      </p:sp>
    </p:spTree>
    <p:extLst>
      <p:ext uri="{BB962C8B-B14F-4D97-AF65-F5344CB8AC3E}">
        <p14:creationId xmlns:p14="http://schemas.microsoft.com/office/powerpoint/2010/main" val="552630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a:extLst>
              <a:ext uri="{FF2B5EF4-FFF2-40B4-BE49-F238E27FC236}">
                <a16:creationId xmlns:a16="http://schemas.microsoft.com/office/drawing/2014/main" id="{109683A5-BE82-4837-A759-BBA41A453B30}"/>
              </a:ext>
            </a:extLst>
          </p:cNvPr>
          <p:cNvSpPr txBox="1">
            <a:spLocks noChangeArrowheads="1"/>
          </p:cNvSpPr>
          <p:nvPr/>
        </p:nvSpPr>
        <p:spPr bwMode="auto">
          <a:xfrm>
            <a:off x="1600200" y="4953000"/>
            <a:ext cx="4800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solidFill>
                  <a:srgbClr val="007FA3"/>
                </a:solidFill>
              </a:rPr>
              <a:t>DX = 0000h, AX = 8760h</a:t>
            </a:r>
          </a:p>
        </p:txBody>
      </p:sp>
      <p:sp>
        <p:nvSpPr>
          <p:cNvPr id="8" name="Text Box 3">
            <a:extLst>
              <a:ext uri="{FF2B5EF4-FFF2-40B4-BE49-F238E27FC236}">
                <a16:creationId xmlns:a16="http://schemas.microsoft.com/office/drawing/2014/main" id="{A4746315-5213-4D0A-A9E5-459FAE129797}"/>
              </a:ext>
            </a:extLst>
          </p:cNvPr>
          <p:cNvSpPr txBox="1">
            <a:spLocks noChangeArrowheads="1"/>
          </p:cNvSpPr>
          <p:nvPr/>
        </p:nvSpPr>
        <p:spPr bwMode="auto">
          <a:xfrm>
            <a:off x="2514600" y="3505200"/>
            <a:ext cx="297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dx,0087h</a:t>
            </a:r>
          </a:p>
          <a:p>
            <a:pPr eaLnBrk="1" hangingPunct="1">
              <a:lnSpc>
                <a:spcPct val="50000"/>
              </a:lnSpc>
              <a:spcBef>
                <a:spcPct val="50000"/>
              </a:spcBef>
              <a:buClrTx/>
              <a:buFontTx/>
              <a:buNone/>
            </a:pPr>
            <a:r>
              <a:rPr lang="en-US" altLang="en-US" sz="1800" dirty="0">
                <a:cs typeface="Arial" panose="020B0604020202020204" pitchFamily="34" charset="0"/>
              </a:rPr>
              <a:t>mov ax,6000h</a:t>
            </a:r>
          </a:p>
          <a:p>
            <a:pPr eaLnBrk="1" hangingPunct="1">
              <a:lnSpc>
                <a:spcPct val="50000"/>
              </a:lnSpc>
              <a:spcBef>
                <a:spcPct val="50000"/>
              </a:spcBef>
              <a:buClrTx/>
              <a:buFontTx/>
              <a:buNone/>
            </a:pPr>
            <a:r>
              <a:rPr lang="en-US" altLang="en-US" sz="1800" dirty="0">
                <a:cs typeface="Arial" panose="020B0604020202020204" pitchFamily="34" charset="0"/>
              </a:rPr>
              <a:t>mov bx,100h</a:t>
            </a:r>
          </a:p>
          <a:p>
            <a:pPr eaLnBrk="1" hangingPunct="1">
              <a:lnSpc>
                <a:spcPct val="50000"/>
              </a:lnSpc>
              <a:spcBef>
                <a:spcPct val="50000"/>
              </a:spcBef>
              <a:buClrTx/>
              <a:buFontTx/>
              <a:buNone/>
            </a:pPr>
            <a:r>
              <a:rPr lang="en-US" altLang="en-US" sz="1800" dirty="0">
                <a:cs typeface="Arial" panose="020B0604020202020204" pitchFamily="34" charset="0"/>
              </a:rPr>
              <a:t>div </a:t>
            </a:r>
            <a:r>
              <a:rPr lang="en-US" altLang="en-US" sz="1800" dirty="0" err="1">
                <a:cs typeface="Arial" panose="020B0604020202020204" pitchFamily="34" charset="0"/>
              </a:rPr>
              <a:t>bx</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1752600"/>
          </a:xfrm>
        </p:spPr>
        <p:txBody>
          <a:bodyPr/>
          <a:lstStyle/>
          <a:p>
            <a:pPr marL="0" indent="0">
              <a:buNone/>
            </a:pPr>
            <a:r>
              <a:rPr lang="en-US" dirty="0"/>
              <a:t>What will be the hexadecimal values of DX and AX after the following instructions execute? Or, if divide overflow occurs, you can indicate that as your answer:</a:t>
            </a:r>
          </a:p>
        </p:txBody>
      </p:sp>
      <p:sp>
        <p:nvSpPr>
          <p:cNvPr id="2" name="Title 1"/>
          <p:cNvSpPr>
            <a:spLocks noGrp="1"/>
          </p:cNvSpPr>
          <p:nvPr>
            <p:ph type="title"/>
          </p:nvPr>
        </p:nvSpPr>
        <p:spPr/>
        <p:txBody>
          <a:bodyPr/>
          <a:lstStyle/>
          <a:p>
            <a:r>
              <a:rPr lang="en-AU" dirty="0"/>
              <a:t>Your turn . . .</a:t>
            </a:r>
            <a:r>
              <a:rPr lang="en-AU" sz="2000" dirty="0"/>
              <a:t> </a:t>
            </a:r>
            <a:r>
              <a:rPr lang="en-AU" sz="2000" b="0" dirty="0"/>
              <a:t>(9 of 16)</a:t>
            </a:r>
            <a:endParaRPr lang="en-AU" sz="2000" dirty="0"/>
          </a:p>
        </p:txBody>
      </p:sp>
    </p:spTree>
    <p:extLst>
      <p:ext uri="{BB962C8B-B14F-4D97-AF65-F5344CB8AC3E}">
        <p14:creationId xmlns:p14="http://schemas.microsoft.com/office/powerpoint/2010/main" val="394356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5D0A8BE4-1750-4718-9D7C-60E738464034}"/>
              </a:ext>
            </a:extLst>
          </p:cNvPr>
          <p:cNvSpPr txBox="1">
            <a:spLocks noChangeArrowheads="1"/>
          </p:cNvSpPr>
          <p:nvPr/>
        </p:nvSpPr>
        <p:spPr bwMode="auto">
          <a:xfrm>
            <a:off x="2438400" y="4953000"/>
            <a:ext cx="4800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Divide Overflow</a:t>
            </a:r>
          </a:p>
        </p:txBody>
      </p:sp>
      <p:sp>
        <p:nvSpPr>
          <p:cNvPr id="4" name="Text Box 3">
            <a:extLst>
              <a:ext uri="{FF2B5EF4-FFF2-40B4-BE49-F238E27FC236}">
                <a16:creationId xmlns:a16="http://schemas.microsoft.com/office/drawing/2014/main" id="{DFE3BD75-2B66-4825-9A45-E26E9B10C643}"/>
              </a:ext>
            </a:extLst>
          </p:cNvPr>
          <p:cNvSpPr txBox="1">
            <a:spLocks noChangeArrowheads="1"/>
          </p:cNvSpPr>
          <p:nvPr/>
        </p:nvSpPr>
        <p:spPr bwMode="auto">
          <a:xfrm>
            <a:off x="2514600" y="3521075"/>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dx,0087h</a:t>
            </a:r>
          </a:p>
          <a:p>
            <a:pPr eaLnBrk="1" hangingPunct="1">
              <a:lnSpc>
                <a:spcPct val="50000"/>
              </a:lnSpc>
              <a:spcBef>
                <a:spcPct val="50000"/>
              </a:spcBef>
              <a:buClrTx/>
              <a:buFontTx/>
              <a:buNone/>
            </a:pPr>
            <a:r>
              <a:rPr lang="en-US" altLang="en-US" sz="1800" dirty="0">
                <a:cs typeface="Arial" panose="020B0604020202020204" pitchFamily="34" charset="0"/>
              </a:rPr>
              <a:t>mov ax,6002h</a:t>
            </a:r>
          </a:p>
          <a:p>
            <a:pPr eaLnBrk="1" hangingPunct="1">
              <a:lnSpc>
                <a:spcPct val="50000"/>
              </a:lnSpc>
              <a:spcBef>
                <a:spcPct val="50000"/>
              </a:spcBef>
              <a:buClrTx/>
              <a:buFontTx/>
              <a:buNone/>
            </a:pPr>
            <a:r>
              <a:rPr lang="en-US" altLang="en-US" sz="1800" dirty="0">
                <a:cs typeface="Arial" panose="020B0604020202020204" pitchFamily="34" charset="0"/>
              </a:rPr>
              <a:t>mov bx,10h</a:t>
            </a:r>
          </a:p>
          <a:p>
            <a:pPr eaLnBrk="1" hangingPunct="1">
              <a:lnSpc>
                <a:spcPct val="50000"/>
              </a:lnSpc>
              <a:spcBef>
                <a:spcPct val="50000"/>
              </a:spcBef>
              <a:buClrTx/>
              <a:buFontTx/>
              <a:buNone/>
            </a:pPr>
            <a:r>
              <a:rPr lang="en-US" altLang="en-US" sz="1800" dirty="0">
                <a:cs typeface="Arial" panose="020B0604020202020204" pitchFamily="34" charset="0"/>
              </a:rPr>
              <a:t>div </a:t>
            </a:r>
            <a:r>
              <a:rPr lang="en-US" altLang="en-US" sz="1800" dirty="0" err="1">
                <a:cs typeface="Arial" panose="020B0604020202020204" pitchFamily="34" charset="0"/>
              </a:rPr>
              <a:t>bx</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1828800"/>
          </a:xfrm>
        </p:spPr>
        <p:txBody>
          <a:bodyPr/>
          <a:lstStyle/>
          <a:p>
            <a:pPr marL="0" indent="0">
              <a:buNone/>
            </a:pPr>
            <a:r>
              <a:rPr lang="en-US" dirty="0"/>
              <a:t>What will be the hexadecimal values of DX and AX after the following instructions execute? Or, if divide overflow occurs, you can indicate that as your answer:</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(10 of 16)</a:t>
            </a:r>
            <a:endParaRPr lang="en-AU" sz="2000" dirty="0"/>
          </a:p>
        </p:txBody>
      </p:sp>
    </p:spTree>
    <p:extLst>
      <p:ext uri="{BB962C8B-B14F-4D97-AF65-F5344CB8AC3E}">
        <p14:creationId xmlns:p14="http://schemas.microsoft.com/office/powerpoint/2010/main" val="31546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descr="The value of the highest bit position, 1, is copied to the upper half of the A X register and an output 1 1 1 1 1 1 1 1 in the A X register is produced. Bit numbers in the A L register are copied to the lower half of the A X register. The decimal equivalent of values in the A L register and the A X register is negative 48.">
            <a:extLst>
              <a:ext uri="{FF2B5EF4-FFF2-40B4-BE49-F238E27FC236}">
                <a16:creationId xmlns:a16="http://schemas.microsoft.com/office/drawing/2014/main" id="{041E202E-93E0-4062-B2B7-194B2C0C50B8}"/>
              </a:ext>
            </a:extLst>
          </p:cNvPr>
          <p:cNvGraphicFramePr>
            <a:graphicFrameLocks noChangeAspect="1"/>
          </p:cNvGraphicFramePr>
          <p:nvPr>
            <p:extLst>
              <p:ext uri="{D42A27DB-BD31-4B8C-83A1-F6EECF244321}">
                <p14:modId xmlns:p14="http://schemas.microsoft.com/office/powerpoint/2010/main" val="3160362825"/>
              </p:ext>
            </p:extLst>
          </p:nvPr>
        </p:nvGraphicFramePr>
        <p:xfrm>
          <a:off x="2743200" y="4419600"/>
          <a:ext cx="3352800" cy="1934308"/>
        </p:xfrm>
        <a:graphic>
          <a:graphicData uri="http://schemas.openxmlformats.org/presentationml/2006/ole">
            <mc:AlternateContent xmlns:mc="http://schemas.openxmlformats.org/markup-compatibility/2006">
              <mc:Choice xmlns:v="urn:schemas-microsoft-com:vml" Requires="v">
                <p:oleObj spid="_x0000_s28698" name="VISIO" r:id="rId3" imgW="2093976" imgH="1176528" progId="Visio.Drawing.6">
                  <p:embed/>
                </p:oleObj>
              </mc:Choice>
              <mc:Fallback>
                <p:oleObj name="VISIO" r:id="rId3" imgW="2093976" imgH="117652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743200" y="4419600"/>
                        <a:ext cx="3352800" cy="1934308"/>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743200"/>
          </a:xfrm>
        </p:spPr>
        <p:txBody>
          <a:bodyPr/>
          <a:lstStyle/>
          <a:p>
            <a:r>
              <a:rPr lang="en-US" dirty="0"/>
              <a:t>Signed integers must be sign-extended before division takes place</a:t>
            </a:r>
          </a:p>
          <a:p>
            <a:pPr lvl="1"/>
            <a:r>
              <a:rPr lang="en-US" dirty="0"/>
              <a:t>fill high byte/word/</a:t>
            </a:r>
            <a:r>
              <a:rPr lang="en-US" dirty="0" err="1"/>
              <a:t>doubleword</a:t>
            </a:r>
            <a:r>
              <a:rPr lang="en-US" dirty="0"/>
              <a:t> with a copy of the low byte/word/</a:t>
            </a:r>
            <a:r>
              <a:rPr lang="en-US" dirty="0" err="1"/>
              <a:t>doubleword's</a:t>
            </a:r>
            <a:r>
              <a:rPr lang="en-US" dirty="0"/>
              <a:t> sign bit</a:t>
            </a:r>
          </a:p>
          <a:p>
            <a:r>
              <a:rPr lang="en-US" dirty="0"/>
              <a:t>For example, the high byte contains a copy of the sign bit from the low byte:</a:t>
            </a:r>
          </a:p>
        </p:txBody>
      </p:sp>
      <p:sp>
        <p:nvSpPr>
          <p:cNvPr id="2" name="Title 1"/>
          <p:cNvSpPr>
            <a:spLocks noGrp="1"/>
          </p:cNvSpPr>
          <p:nvPr>
            <p:ph type="title"/>
          </p:nvPr>
        </p:nvSpPr>
        <p:spPr/>
        <p:txBody>
          <a:bodyPr/>
          <a:lstStyle/>
          <a:p>
            <a:r>
              <a:rPr lang="en-AU" dirty="0"/>
              <a:t>Signed Integer Division (IDIV)</a:t>
            </a:r>
          </a:p>
        </p:txBody>
      </p:sp>
    </p:spTree>
    <p:extLst>
      <p:ext uri="{BB962C8B-B14F-4D97-AF65-F5344CB8AC3E}">
        <p14:creationId xmlns:p14="http://schemas.microsoft.com/office/powerpoint/2010/main" val="1740822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AU" dirty="0"/>
              <a:t>The CBW, CWD, and CDQ instructions provide important sign-extension operations:</a:t>
            </a:r>
          </a:p>
          <a:p>
            <a:pPr lvl="1"/>
            <a:r>
              <a:rPr lang="en-AU" dirty="0"/>
              <a:t>CBW (convert byte to word) extends AL into AH</a:t>
            </a:r>
          </a:p>
          <a:p>
            <a:pPr lvl="1"/>
            <a:r>
              <a:rPr lang="en-AU" dirty="0"/>
              <a:t>CWD (convert word to </a:t>
            </a:r>
            <a:r>
              <a:rPr lang="en-AU" dirty="0" err="1"/>
              <a:t>doubleword</a:t>
            </a:r>
            <a:r>
              <a:rPr lang="en-AU" dirty="0"/>
              <a:t>) extends AX into DX</a:t>
            </a:r>
          </a:p>
          <a:p>
            <a:pPr lvl="1"/>
            <a:r>
              <a:rPr lang="en-AU" dirty="0"/>
              <a:t>CDQ (convert </a:t>
            </a:r>
            <a:r>
              <a:rPr lang="en-AU" dirty="0" err="1"/>
              <a:t>doubleword</a:t>
            </a:r>
            <a:r>
              <a:rPr lang="en-AU" dirty="0"/>
              <a:t> to </a:t>
            </a:r>
            <a:r>
              <a:rPr lang="en-AU" dirty="0" err="1"/>
              <a:t>quadword</a:t>
            </a:r>
            <a:r>
              <a:rPr lang="en-AU" dirty="0"/>
              <a:t>) extends EAX into EDX</a:t>
            </a:r>
          </a:p>
          <a:p>
            <a:r>
              <a:rPr lang="en-AU" dirty="0"/>
              <a:t>Example: </a:t>
            </a:r>
          </a:p>
          <a:p>
            <a:pPr marL="0" indent="0">
              <a:spcBef>
                <a:spcPts val="0"/>
              </a:spcBef>
              <a:buNone/>
            </a:pPr>
            <a:r>
              <a:rPr lang="en-AU" dirty="0"/>
              <a:t>             .</a:t>
            </a:r>
            <a:r>
              <a:rPr lang="en-AU" sz="1800" dirty="0"/>
              <a:t>data</a:t>
            </a:r>
          </a:p>
          <a:p>
            <a:pPr marL="0" indent="0">
              <a:spcBef>
                <a:spcPts val="0"/>
              </a:spcBef>
              <a:buNone/>
            </a:pPr>
            <a:r>
              <a:rPr lang="en-AU" sz="1800" dirty="0"/>
              <a:t>                    </a:t>
            </a:r>
            <a:r>
              <a:rPr lang="en-AU" sz="1800" dirty="0" err="1"/>
              <a:t>dwordVal</a:t>
            </a:r>
            <a:r>
              <a:rPr lang="en-AU" sz="1800" dirty="0"/>
              <a:t> SDWORD -101 	; FFFFFF9Bh</a:t>
            </a:r>
          </a:p>
          <a:p>
            <a:pPr marL="0" indent="0">
              <a:spcBef>
                <a:spcPts val="0"/>
              </a:spcBef>
              <a:buNone/>
            </a:pPr>
            <a:r>
              <a:rPr lang="en-AU" sz="1800" dirty="0"/>
              <a:t>                    .code</a:t>
            </a:r>
          </a:p>
          <a:p>
            <a:pPr marL="0" indent="0">
              <a:spcBef>
                <a:spcPts val="0"/>
              </a:spcBef>
              <a:buNone/>
            </a:pPr>
            <a:r>
              <a:rPr lang="en-AU" sz="1800" dirty="0"/>
              <a:t>                    mov </a:t>
            </a:r>
            <a:r>
              <a:rPr lang="en-AU" sz="1800" dirty="0" err="1"/>
              <a:t>eax,dwordVal</a:t>
            </a:r>
            <a:endParaRPr lang="en-AU" sz="1800" dirty="0"/>
          </a:p>
          <a:p>
            <a:pPr marL="0" indent="0">
              <a:spcBef>
                <a:spcPts val="0"/>
              </a:spcBef>
              <a:buNone/>
            </a:pPr>
            <a:r>
              <a:rPr lang="en-AU" sz="1800" dirty="0"/>
              <a:t>                    </a:t>
            </a:r>
            <a:r>
              <a:rPr lang="en-AU" sz="1800" dirty="0" err="1"/>
              <a:t>cdq</a:t>
            </a:r>
            <a:r>
              <a:rPr lang="en-AU" sz="1800" dirty="0"/>
              <a:t> 		          ; EDX:EAX = FFFFFFFFFFFFFF9Bh</a:t>
            </a:r>
          </a:p>
        </p:txBody>
      </p:sp>
      <p:sp>
        <p:nvSpPr>
          <p:cNvPr id="2" name="Title 1"/>
          <p:cNvSpPr>
            <a:spLocks noGrp="1"/>
          </p:cNvSpPr>
          <p:nvPr>
            <p:ph type="title"/>
          </p:nvPr>
        </p:nvSpPr>
        <p:spPr/>
        <p:txBody>
          <a:bodyPr/>
          <a:lstStyle/>
          <a:p>
            <a:r>
              <a:rPr lang="en-AU" dirty="0"/>
              <a:t>CBW, CWD, CDQ Instructions</a:t>
            </a:r>
          </a:p>
        </p:txBody>
      </p:sp>
    </p:spTree>
    <p:extLst>
      <p:ext uri="{BB962C8B-B14F-4D97-AF65-F5344CB8AC3E}">
        <p14:creationId xmlns:p14="http://schemas.microsoft.com/office/powerpoint/2010/main" val="326606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An 8-bit binary number reads, 1 1 0 0 1 1 1 1. Each bit is shifted to the right, and the lowest bit is shifted to the carry flag. The newly created bit takes the value of the highest bit and forms an output of 8-bit binary number reads, 1 1 1 0 0 1 1 1.">
            <a:extLst>
              <a:ext uri="{FF2B5EF4-FFF2-40B4-BE49-F238E27FC236}">
                <a16:creationId xmlns:a16="http://schemas.microsoft.com/office/drawing/2014/main" id="{A5CC5CE6-BBC8-4276-8D02-81AC68293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191000"/>
            <a:ext cx="481806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6" descr="In an 8-bit binary number, each bit shifts to the right, and the lowest bit moves to the carry flag. An arrow from the highest bit points to the newly created bit.">
            <a:extLst>
              <a:ext uri="{FF2B5EF4-FFF2-40B4-BE49-F238E27FC236}">
                <a16:creationId xmlns:a16="http://schemas.microsoft.com/office/drawing/2014/main" id="{6E3E47FF-E378-4984-AE8D-E4937B2414FD}"/>
              </a:ext>
            </a:extLst>
          </p:cNvPr>
          <p:cNvGraphicFramePr>
            <a:graphicFrameLocks noChangeAspect="1"/>
          </p:cNvGraphicFramePr>
          <p:nvPr>
            <p:extLst>
              <p:ext uri="{D42A27DB-BD31-4B8C-83A1-F6EECF244321}">
                <p14:modId xmlns:p14="http://schemas.microsoft.com/office/powerpoint/2010/main" val="1230972520"/>
              </p:ext>
            </p:extLst>
          </p:nvPr>
        </p:nvGraphicFramePr>
        <p:xfrm>
          <a:off x="1828800" y="2819400"/>
          <a:ext cx="4876800" cy="854075"/>
        </p:xfrm>
        <a:graphic>
          <a:graphicData uri="http://schemas.openxmlformats.org/presentationml/2006/ole">
            <mc:AlternateContent xmlns:mc="http://schemas.openxmlformats.org/markup-compatibility/2006">
              <mc:Choice xmlns:v="urn:schemas-microsoft-com:vml" Requires="v">
                <p:oleObj spid="_x0000_s17442" name="VISIO" r:id="rId4" imgW="3838956" imgH="542544" progId="Visio.Drawing.6">
                  <p:embed/>
                </p:oleObj>
              </mc:Choice>
              <mc:Fallback>
                <p:oleObj name="VISIO" r:id="rId4" imgW="3838956" imgH="54254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076" t="-21719" r="-1538"/>
                      <a:stretch>
                        <a:fillRect/>
                      </a:stretch>
                    </p:blipFill>
                    <p:spPr bwMode="auto">
                      <a:xfrm>
                        <a:off x="1828800" y="2819400"/>
                        <a:ext cx="4876800" cy="854075"/>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990600"/>
          </a:xfrm>
        </p:spPr>
        <p:txBody>
          <a:bodyPr/>
          <a:lstStyle/>
          <a:p>
            <a:r>
              <a:rPr lang="en-US" dirty="0"/>
              <a:t>An arithmetic shift fills the newly created bit position with a copy of the number’s sign bit:</a:t>
            </a:r>
          </a:p>
        </p:txBody>
      </p:sp>
      <p:sp>
        <p:nvSpPr>
          <p:cNvPr id="2" name="Title 1"/>
          <p:cNvSpPr>
            <a:spLocks noGrp="1"/>
          </p:cNvSpPr>
          <p:nvPr>
            <p:ph type="title"/>
          </p:nvPr>
        </p:nvSpPr>
        <p:spPr/>
        <p:txBody>
          <a:bodyPr/>
          <a:lstStyle/>
          <a:p>
            <a:r>
              <a:rPr lang="en-AU" dirty="0"/>
              <a:t>Arithmetic Shift</a:t>
            </a:r>
          </a:p>
        </p:txBody>
      </p:sp>
    </p:spTree>
    <p:extLst>
      <p:ext uri="{BB962C8B-B14F-4D97-AF65-F5344CB8AC3E}">
        <p14:creationId xmlns:p14="http://schemas.microsoft.com/office/powerpoint/2010/main" val="694543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8365A747-FBA0-4C55-B1D4-70E8B6EED0B5}"/>
              </a:ext>
            </a:extLst>
          </p:cNvPr>
          <p:cNvSpPr txBox="1">
            <a:spLocks noChangeArrowheads="1"/>
          </p:cNvSpPr>
          <p:nvPr/>
        </p:nvSpPr>
        <p:spPr bwMode="auto">
          <a:xfrm>
            <a:off x="1447800" y="41910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al,-48</a:t>
            </a:r>
          </a:p>
          <a:p>
            <a:pPr eaLnBrk="1" hangingPunct="1">
              <a:lnSpc>
                <a:spcPct val="50000"/>
              </a:lnSpc>
              <a:spcBef>
                <a:spcPct val="50000"/>
              </a:spcBef>
              <a:buClrTx/>
              <a:buFontTx/>
              <a:buNone/>
            </a:pPr>
            <a:r>
              <a:rPr lang="en-US" altLang="en-US" sz="1800" dirty="0" err="1">
                <a:cs typeface="Arial" panose="020B0604020202020204" pitchFamily="34" charset="0"/>
              </a:rPr>
              <a:t>cbw</a:t>
            </a:r>
            <a:r>
              <a:rPr lang="en-US" altLang="en-US" sz="1800" dirty="0">
                <a:cs typeface="Arial" panose="020B0604020202020204" pitchFamily="34" charset="0"/>
              </a:rPr>
              <a:t>		; extend AL into AH</a:t>
            </a:r>
          </a:p>
          <a:p>
            <a:pPr eaLnBrk="1" hangingPunct="1">
              <a:lnSpc>
                <a:spcPct val="50000"/>
              </a:lnSpc>
              <a:spcBef>
                <a:spcPct val="50000"/>
              </a:spcBef>
              <a:buClrTx/>
              <a:buFontTx/>
              <a:buNone/>
            </a:pPr>
            <a:r>
              <a:rPr lang="en-US" altLang="en-US" sz="1800" dirty="0">
                <a:cs typeface="Arial" panose="020B0604020202020204" pitchFamily="34" charset="0"/>
              </a:rPr>
              <a:t>mov  bl,5</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bl</a:t>
            </a:r>
            <a:r>
              <a:rPr lang="en-US" altLang="en-US" sz="1800" dirty="0">
                <a:cs typeface="Arial" panose="020B0604020202020204" pitchFamily="34" charset="0"/>
              </a:rPr>
              <a:t>	; AL = -9,  AH = -3</a:t>
            </a:r>
          </a:p>
        </p:txBody>
      </p:sp>
      <p:sp>
        <p:nvSpPr>
          <p:cNvPr id="4" name="Rectangle 4">
            <a:extLst>
              <a:ext uri="{FF2B5EF4-FFF2-40B4-BE49-F238E27FC236}">
                <a16:creationId xmlns:a16="http://schemas.microsoft.com/office/drawing/2014/main" id="{BBE5D24C-901D-47C8-B790-368C6DECB90F}"/>
              </a:ext>
            </a:extLst>
          </p:cNvPr>
          <p:cNvSpPr>
            <a:spLocks noChangeArrowheads="1"/>
          </p:cNvSpPr>
          <p:nvPr/>
        </p:nvSpPr>
        <p:spPr bwMode="auto">
          <a:xfrm>
            <a:off x="609600" y="33528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a:t>Example: 8-bit division of –48 by 5</a:t>
            </a:r>
          </a:p>
        </p:txBody>
      </p:sp>
      <p:sp>
        <p:nvSpPr>
          <p:cNvPr id="3" name="Content Placeholder 2"/>
          <p:cNvSpPr>
            <a:spLocks noGrp="1"/>
          </p:cNvSpPr>
          <p:nvPr>
            <p:ph idx="1"/>
          </p:nvPr>
        </p:nvSpPr>
        <p:spPr>
          <a:xfrm>
            <a:off x="457200" y="1600201"/>
            <a:ext cx="8229600" cy="1524000"/>
          </a:xfrm>
        </p:spPr>
        <p:txBody>
          <a:bodyPr/>
          <a:lstStyle/>
          <a:p>
            <a:r>
              <a:rPr lang="en-US" dirty="0"/>
              <a:t>IDIV (signed divide) performs signed integer division</a:t>
            </a:r>
          </a:p>
          <a:p>
            <a:r>
              <a:rPr lang="en-US" dirty="0"/>
              <a:t>Same syntax and operands as DIV instruction</a:t>
            </a:r>
          </a:p>
        </p:txBody>
      </p:sp>
      <p:sp>
        <p:nvSpPr>
          <p:cNvPr id="2" name="Title 1"/>
          <p:cNvSpPr>
            <a:spLocks noGrp="1"/>
          </p:cNvSpPr>
          <p:nvPr>
            <p:ph type="title"/>
          </p:nvPr>
        </p:nvSpPr>
        <p:spPr/>
        <p:txBody>
          <a:bodyPr/>
          <a:lstStyle/>
          <a:p>
            <a:r>
              <a:rPr lang="en-AU" dirty="0"/>
              <a:t>IDIV Instruction</a:t>
            </a:r>
          </a:p>
        </p:txBody>
      </p:sp>
    </p:spTree>
    <p:extLst>
      <p:ext uri="{BB962C8B-B14F-4D97-AF65-F5344CB8AC3E}">
        <p14:creationId xmlns:p14="http://schemas.microsoft.com/office/powerpoint/2010/main" val="4265028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02EC8B70-D769-481D-979D-2AA6D30FF814}"/>
              </a:ext>
            </a:extLst>
          </p:cNvPr>
          <p:cNvSpPr txBox="1">
            <a:spLocks noChangeArrowheads="1"/>
          </p:cNvSpPr>
          <p:nvPr/>
        </p:nvSpPr>
        <p:spPr bwMode="auto">
          <a:xfrm>
            <a:off x="1295400" y="46482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eax,-48</a:t>
            </a:r>
          </a:p>
          <a:p>
            <a:pPr eaLnBrk="1" hangingPunct="1">
              <a:lnSpc>
                <a:spcPct val="50000"/>
              </a:lnSpc>
              <a:spcBef>
                <a:spcPct val="50000"/>
              </a:spcBef>
              <a:buClrTx/>
              <a:buFontTx/>
              <a:buNone/>
            </a:pPr>
            <a:r>
              <a:rPr lang="en-US" altLang="en-US" sz="1800" dirty="0" err="1">
                <a:cs typeface="Arial" panose="020B0604020202020204" pitchFamily="34" charset="0"/>
              </a:rPr>
              <a:t>cdq</a:t>
            </a:r>
            <a:r>
              <a:rPr lang="en-US" altLang="en-US" sz="1800" dirty="0">
                <a:cs typeface="Arial" panose="020B0604020202020204" pitchFamily="34" charset="0"/>
              </a:rPr>
              <a:t>		; extend EAX into EDX</a:t>
            </a:r>
          </a:p>
          <a:p>
            <a:pPr eaLnBrk="1" hangingPunct="1">
              <a:lnSpc>
                <a:spcPct val="50000"/>
              </a:lnSpc>
              <a:spcBef>
                <a:spcPct val="50000"/>
              </a:spcBef>
              <a:buClrTx/>
              <a:buFontTx/>
              <a:buNone/>
            </a:pPr>
            <a:r>
              <a:rPr lang="en-US" altLang="en-US" sz="1800" dirty="0">
                <a:cs typeface="Arial" panose="020B0604020202020204" pitchFamily="34" charset="0"/>
              </a:rPr>
              <a:t>mov  ebx,5</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EAX = -9,  EDX = -3</a:t>
            </a:r>
          </a:p>
        </p:txBody>
      </p:sp>
      <p:sp>
        <p:nvSpPr>
          <p:cNvPr id="5" name="Rectangle 4">
            <a:extLst>
              <a:ext uri="{FF2B5EF4-FFF2-40B4-BE49-F238E27FC236}">
                <a16:creationId xmlns:a16="http://schemas.microsoft.com/office/drawing/2014/main" id="{8B23BFE7-BB76-4E1B-9875-EFF025CA1FAC}"/>
              </a:ext>
            </a:extLst>
          </p:cNvPr>
          <p:cNvSpPr>
            <a:spLocks noChangeArrowheads="1"/>
          </p:cNvSpPr>
          <p:nvPr/>
        </p:nvSpPr>
        <p:spPr bwMode="auto">
          <a:xfrm>
            <a:off x="457200" y="40386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Example: 32-bit division of –48 by 5</a:t>
            </a:r>
          </a:p>
        </p:txBody>
      </p:sp>
      <p:sp>
        <p:nvSpPr>
          <p:cNvPr id="8" name="Text Box 8">
            <a:extLst>
              <a:ext uri="{FF2B5EF4-FFF2-40B4-BE49-F238E27FC236}">
                <a16:creationId xmlns:a16="http://schemas.microsoft.com/office/drawing/2014/main" id="{2EFA5989-BB84-438E-A3C5-A8BC40E442B1}"/>
              </a:ext>
            </a:extLst>
          </p:cNvPr>
          <p:cNvSpPr txBox="1">
            <a:spLocks noChangeArrowheads="1"/>
          </p:cNvSpPr>
          <p:nvPr/>
        </p:nvSpPr>
        <p:spPr bwMode="auto">
          <a:xfrm>
            <a:off x="1219200" y="22098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ax,-48</a:t>
            </a:r>
          </a:p>
          <a:p>
            <a:pPr eaLnBrk="1" hangingPunct="1">
              <a:lnSpc>
                <a:spcPct val="50000"/>
              </a:lnSpc>
              <a:spcBef>
                <a:spcPct val="50000"/>
              </a:spcBef>
              <a:buClrTx/>
              <a:buFontTx/>
              <a:buNone/>
            </a:pPr>
            <a:r>
              <a:rPr lang="en-US" altLang="en-US" sz="1800" dirty="0" err="1">
                <a:cs typeface="Arial" panose="020B0604020202020204" pitchFamily="34" charset="0"/>
              </a:rPr>
              <a:t>cwd</a:t>
            </a:r>
            <a:r>
              <a:rPr lang="en-US" altLang="en-US" sz="1800" dirty="0">
                <a:cs typeface="Arial" panose="020B0604020202020204" pitchFamily="34" charset="0"/>
              </a:rPr>
              <a:t>		; extend AX into DX</a:t>
            </a:r>
          </a:p>
          <a:p>
            <a:pPr eaLnBrk="1" hangingPunct="1">
              <a:lnSpc>
                <a:spcPct val="50000"/>
              </a:lnSpc>
              <a:spcBef>
                <a:spcPct val="50000"/>
              </a:spcBef>
              <a:buClrTx/>
              <a:buFontTx/>
              <a:buNone/>
            </a:pPr>
            <a:r>
              <a:rPr lang="en-US" altLang="en-US" sz="1800" dirty="0">
                <a:cs typeface="Arial" panose="020B0604020202020204" pitchFamily="34" charset="0"/>
              </a:rPr>
              <a:t>mov  bx,5	</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bx</a:t>
            </a:r>
            <a:r>
              <a:rPr lang="en-US" altLang="en-US" sz="1800" dirty="0">
                <a:cs typeface="Arial" panose="020B0604020202020204" pitchFamily="34" charset="0"/>
              </a:rPr>
              <a:t>	; AX = -9,  DX = -3</a:t>
            </a:r>
          </a:p>
        </p:txBody>
      </p:sp>
      <p:sp>
        <p:nvSpPr>
          <p:cNvPr id="7" name="Rectangle 7">
            <a:extLst>
              <a:ext uri="{FF2B5EF4-FFF2-40B4-BE49-F238E27FC236}">
                <a16:creationId xmlns:a16="http://schemas.microsoft.com/office/drawing/2014/main" id="{38F7B341-DDB3-4493-A66A-8EDC8C7A8242}"/>
              </a:ext>
            </a:extLst>
          </p:cNvPr>
          <p:cNvSpPr>
            <a:spLocks noChangeArrowheads="1"/>
          </p:cNvSpPr>
          <p:nvPr/>
        </p:nvSpPr>
        <p:spPr bwMode="auto">
          <a:xfrm>
            <a:off x="457200" y="1600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Example: 16-bit division of –48 by 5</a:t>
            </a:r>
          </a:p>
        </p:txBody>
      </p:sp>
      <p:sp>
        <p:nvSpPr>
          <p:cNvPr id="2" name="Title 1"/>
          <p:cNvSpPr>
            <a:spLocks noGrp="1"/>
          </p:cNvSpPr>
          <p:nvPr>
            <p:ph type="title"/>
          </p:nvPr>
        </p:nvSpPr>
        <p:spPr/>
        <p:txBody>
          <a:bodyPr/>
          <a:lstStyle/>
          <a:p>
            <a:r>
              <a:rPr lang="en-AU" dirty="0"/>
              <a:t>IDIV Examples</a:t>
            </a:r>
          </a:p>
        </p:txBody>
      </p:sp>
    </p:spTree>
    <p:extLst>
      <p:ext uri="{BB962C8B-B14F-4D97-AF65-F5344CB8AC3E}">
        <p14:creationId xmlns:p14="http://schemas.microsoft.com/office/powerpoint/2010/main" val="164470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4CC32B57-A48B-474E-84EE-C6EF7837DE7E}"/>
              </a:ext>
            </a:extLst>
          </p:cNvPr>
          <p:cNvSpPr txBox="1">
            <a:spLocks noChangeArrowheads="1"/>
          </p:cNvSpPr>
          <p:nvPr/>
        </p:nvSpPr>
        <p:spPr bwMode="auto">
          <a:xfrm>
            <a:off x="1676400" y="4953000"/>
            <a:ext cx="4800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DX = </a:t>
            </a:r>
            <a:r>
              <a:rPr lang="en-US" altLang="en-US" sz="2100" dirty="0" err="1">
                <a:solidFill>
                  <a:srgbClr val="007FA3"/>
                </a:solidFill>
              </a:rPr>
              <a:t>FFFFh</a:t>
            </a:r>
            <a:r>
              <a:rPr lang="en-US" altLang="en-US" sz="2100" dirty="0">
                <a:solidFill>
                  <a:srgbClr val="007FA3"/>
                </a:solidFill>
              </a:rPr>
              <a:t> (</a:t>
            </a:r>
            <a:r>
              <a:rPr lang="en-US" altLang="en-US" sz="2100" dirty="0">
                <a:solidFill>
                  <a:srgbClr val="007FA3"/>
                </a:solidFill>
                <a:latin typeface="Symbol" panose="05050102010706020507" pitchFamily="18" charset="2"/>
              </a:rPr>
              <a:t>-</a:t>
            </a:r>
            <a:r>
              <a:rPr lang="en-US" altLang="en-US" sz="2100" dirty="0">
                <a:solidFill>
                  <a:srgbClr val="007FA3"/>
                </a:solidFill>
              </a:rPr>
              <a:t>1),  AX = </a:t>
            </a:r>
            <a:r>
              <a:rPr lang="en-US" altLang="en-US" sz="2100" dirty="0" err="1">
                <a:solidFill>
                  <a:srgbClr val="007FA3"/>
                </a:solidFill>
              </a:rPr>
              <a:t>FFFEh</a:t>
            </a:r>
            <a:r>
              <a:rPr lang="en-US" altLang="en-US" sz="2100" dirty="0">
                <a:solidFill>
                  <a:srgbClr val="007FA3"/>
                </a:solidFill>
              </a:rPr>
              <a:t> (</a:t>
            </a:r>
            <a:r>
              <a:rPr lang="en-US" altLang="en-US" sz="2100" dirty="0">
                <a:solidFill>
                  <a:srgbClr val="007FA3"/>
                </a:solidFill>
                <a:latin typeface="Symbol" panose="05050102010706020507" pitchFamily="18" charset="2"/>
              </a:rPr>
              <a:t>-</a:t>
            </a:r>
            <a:r>
              <a:rPr lang="en-US" altLang="en-US" sz="2100" dirty="0">
                <a:solidFill>
                  <a:srgbClr val="007FA3"/>
                </a:solidFill>
              </a:rPr>
              <a:t>2)</a:t>
            </a:r>
          </a:p>
        </p:txBody>
      </p:sp>
      <p:sp>
        <p:nvSpPr>
          <p:cNvPr id="4" name="Text Box 3">
            <a:extLst>
              <a:ext uri="{FF2B5EF4-FFF2-40B4-BE49-F238E27FC236}">
                <a16:creationId xmlns:a16="http://schemas.microsoft.com/office/drawing/2014/main" id="{72FD53C9-DF26-4C15-B089-39FC4AC123B9}"/>
              </a:ext>
            </a:extLst>
          </p:cNvPr>
          <p:cNvSpPr txBox="1">
            <a:spLocks noChangeArrowheads="1"/>
          </p:cNvSpPr>
          <p:nvPr/>
        </p:nvSpPr>
        <p:spPr bwMode="auto">
          <a:xfrm>
            <a:off x="1524000" y="3429000"/>
            <a:ext cx="510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ax,0FDFFh	; -513</a:t>
            </a:r>
          </a:p>
          <a:p>
            <a:pPr eaLnBrk="1" hangingPunct="1">
              <a:lnSpc>
                <a:spcPct val="50000"/>
              </a:lnSpc>
              <a:spcBef>
                <a:spcPct val="50000"/>
              </a:spcBef>
              <a:buClrTx/>
              <a:buFontTx/>
              <a:buNone/>
            </a:pPr>
            <a:r>
              <a:rPr lang="en-US" altLang="en-US" sz="1800" dirty="0" err="1">
                <a:cs typeface="Arial" panose="020B0604020202020204" pitchFamily="34" charset="0"/>
              </a:rPr>
              <a:t>cwd</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bx,100h</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bx</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1752600"/>
          </a:xfrm>
        </p:spPr>
        <p:txBody>
          <a:bodyPr/>
          <a:lstStyle/>
          <a:p>
            <a:pPr marL="0" indent="0">
              <a:buNone/>
            </a:pPr>
            <a:r>
              <a:rPr lang="en-US" dirty="0"/>
              <a:t>What will be the hexadecimal values of DX and AX after the following instructions execute? Or, if divide overflow occurs, you can indicate that as your answer:</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(11 of 16)</a:t>
            </a:r>
            <a:endParaRPr lang="en-AU" sz="2000" dirty="0"/>
          </a:p>
        </p:txBody>
      </p:sp>
    </p:spTree>
    <p:extLst>
      <p:ext uri="{BB962C8B-B14F-4D97-AF65-F5344CB8AC3E}">
        <p14:creationId xmlns:p14="http://schemas.microsoft.com/office/powerpoint/2010/main" val="112273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427DCDA7-3F8B-4245-A2BB-4CF9A2BA8702}"/>
              </a:ext>
            </a:extLst>
          </p:cNvPr>
          <p:cNvSpPr txBox="1">
            <a:spLocks noChangeArrowheads="1"/>
          </p:cNvSpPr>
          <p:nvPr/>
        </p:nvSpPr>
        <p:spPr bwMode="auto">
          <a:xfrm>
            <a:off x="1524000" y="4572000"/>
            <a:ext cx="6096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 Assume unsigned operands</a:t>
            </a:r>
          </a:p>
          <a:p>
            <a:pPr eaLnBrk="1" hangingPunct="1">
              <a:lnSpc>
                <a:spcPct val="50000"/>
              </a:lnSpc>
              <a:spcBef>
                <a:spcPct val="50000"/>
              </a:spcBef>
              <a:buClrTx/>
              <a:buFontTx/>
              <a:buNone/>
            </a:pPr>
            <a:r>
              <a:rPr lang="en-US" altLang="en-US" sz="1800" dirty="0">
                <a:cs typeface="Arial" panose="020B0604020202020204" pitchFamily="34" charset="0"/>
              </a:rPr>
              <a:t>mov  eax,var1</a:t>
            </a:r>
          </a:p>
          <a:p>
            <a:pPr eaLnBrk="1" hangingPunct="1">
              <a:lnSpc>
                <a:spcPct val="50000"/>
              </a:lnSpc>
              <a:spcBef>
                <a:spcPct val="50000"/>
              </a:spcBef>
              <a:buClrTx/>
              <a:buFontTx/>
              <a:buNone/>
            </a:pPr>
            <a:r>
              <a:rPr lang="en-US" altLang="en-US" sz="1800" dirty="0">
                <a:cs typeface="Arial" panose="020B0604020202020204" pitchFamily="34" charset="0"/>
              </a:rPr>
              <a:t>add  eax,var2	; EAX = var1 + var2</a:t>
            </a:r>
          </a:p>
          <a:p>
            <a:pPr eaLnBrk="1" hangingPunct="1">
              <a:lnSpc>
                <a:spcPct val="50000"/>
              </a:lnSpc>
              <a:spcBef>
                <a:spcPct val="50000"/>
              </a:spcBef>
              <a:buClrTx/>
              <a:buFontTx/>
              <a:buNone/>
            </a:pPr>
            <a:r>
              <a:rPr lang="en-US" altLang="en-US" sz="1800" dirty="0" err="1">
                <a:cs typeface="Arial" panose="020B0604020202020204" pitchFamily="34" charset="0"/>
              </a:rPr>
              <a:t>mul</a:t>
            </a:r>
            <a:r>
              <a:rPr lang="en-US" altLang="en-US" sz="1800" dirty="0">
                <a:cs typeface="Arial" panose="020B0604020202020204" pitchFamily="34" charset="0"/>
              </a:rPr>
              <a:t>  var3	; EAX = EAX * var3</a:t>
            </a:r>
          </a:p>
          <a:p>
            <a:pPr eaLnBrk="1" hangingPunct="1">
              <a:lnSpc>
                <a:spcPct val="50000"/>
              </a:lnSpc>
              <a:spcBef>
                <a:spcPct val="50000"/>
              </a:spcBef>
              <a:buClrTx/>
              <a:buFontTx/>
              <a:buNone/>
            </a:pPr>
            <a:r>
              <a:rPr lang="en-US" altLang="en-US" sz="1800" dirty="0" err="1">
                <a:cs typeface="Arial" panose="020B0604020202020204" pitchFamily="34" charset="0"/>
              </a:rPr>
              <a:t>jc</a:t>
            </a:r>
            <a:r>
              <a:rPr lang="en-US" altLang="en-US" sz="1800" dirty="0">
                <a:cs typeface="Arial" panose="020B0604020202020204" pitchFamily="34" charset="0"/>
              </a:rPr>
              <a:t>   </a:t>
            </a:r>
            <a:r>
              <a:rPr lang="en-US" altLang="en-US" sz="1800" dirty="0" err="1">
                <a:cs typeface="Arial" panose="020B0604020202020204" pitchFamily="34" charset="0"/>
              </a:rPr>
              <a:t>TooBig</a:t>
            </a:r>
            <a:r>
              <a:rPr lang="en-US" altLang="en-US" sz="1800" dirty="0">
                <a:cs typeface="Arial" panose="020B0604020202020204" pitchFamily="34" charset="0"/>
              </a:rPr>
              <a:t>	; check for carry</a:t>
            </a:r>
          </a:p>
          <a:p>
            <a:pPr eaLnBrk="1" hangingPunct="1">
              <a:lnSpc>
                <a:spcPct val="50000"/>
              </a:lnSpc>
              <a:spcBef>
                <a:spcPct val="50000"/>
              </a:spcBef>
              <a:buClrTx/>
              <a:buFontTx/>
              <a:buNone/>
            </a:pPr>
            <a:r>
              <a:rPr lang="en-US" altLang="en-US" sz="1800" dirty="0">
                <a:cs typeface="Arial" panose="020B0604020202020204" pitchFamily="34" charset="0"/>
              </a:rPr>
              <a:t>mov  var4,eax	; save product</a:t>
            </a:r>
            <a:endParaRPr lang="en-US" altLang="en-US" sz="1800" baseline="30000" dirty="0">
              <a:cs typeface="Arial" panose="020B0604020202020204" pitchFamily="34" charset="0"/>
            </a:endParaRPr>
          </a:p>
        </p:txBody>
      </p:sp>
      <p:sp>
        <p:nvSpPr>
          <p:cNvPr id="5" name="Rectangle 4">
            <a:extLst>
              <a:ext uri="{FF2B5EF4-FFF2-40B4-BE49-F238E27FC236}">
                <a16:creationId xmlns:a16="http://schemas.microsoft.com/office/drawing/2014/main" id="{ACBC995A-B372-4539-8E1C-60C998A70D21}"/>
              </a:ext>
            </a:extLst>
          </p:cNvPr>
          <p:cNvSpPr>
            <a:spLocks noChangeArrowheads="1"/>
          </p:cNvSpPr>
          <p:nvPr/>
        </p:nvSpPr>
        <p:spPr bwMode="auto">
          <a:xfrm>
            <a:off x="685800" y="39624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latin typeface="+mn-lt"/>
                <a:cs typeface="Arial" panose="020B0604020202020204" pitchFamily="34" charset="0"/>
              </a:rPr>
              <a:t>Example: </a:t>
            </a:r>
            <a:r>
              <a:rPr lang="en-US" altLang="en-US" sz="2000" dirty="0">
                <a:solidFill>
                  <a:srgbClr val="007FA3"/>
                </a:solidFill>
                <a:latin typeface="+mn-lt"/>
                <a:cs typeface="Arial" panose="020B0604020202020204" pitchFamily="34" charset="0"/>
              </a:rPr>
              <a:t>var4 = (var1 + var2) * var3</a:t>
            </a:r>
          </a:p>
        </p:txBody>
      </p:sp>
      <p:sp>
        <p:nvSpPr>
          <p:cNvPr id="3" name="Content Placeholder 2"/>
          <p:cNvSpPr>
            <a:spLocks noGrp="1"/>
          </p:cNvSpPr>
          <p:nvPr>
            <p:ph idx="1"/>
          </p:nvPr>
        </p:nvSpPr>
        <p:spPr>
          <a:xfrm>
            <a:off x="457200" y="1600201"/>
            <a:ext cx="8229600" cy="2209800"/>
          </a:xfrm>
        </p:spPr>
        <p:txBody>
          <a:bodyPr/>
          <a:lstStyle/>
          <a:p>
            <a:r>
              <a:rPr lang="en-US" dirty="0"/>
              <a:t>Some good reasons to learn how to implement integer expressions:</a:t>
            </a:r>
          </a:p>
          <a:p>
            <a:pPr lvl="1"/>
            <a:r>
              <a:rPr lang="en-US" dirty="0"/>
              <a:t>Learn how do compilers do it</a:t>
            </a:r>
          </a:p>
          <a:p>
            <a:pPr lvl="1"/>
            <a:r>
              <a:rPr lang="en-US" dirty="0"/>
              <a:t>Test your understanding of MUL, IMUL, DIV, IDIV</a:t>
            </a:r>
          </a:p>
          <a:p>
            <a:pPr lvl="1"/>
            <a:r>
              <a:rPr lang="en-US" dirty="0"/>
              <a:t>Check for overflow (Carry and Overflow flags)</a:t>
            </a:r>
          </a:p>
        </p:txBody>
      </p:sp>
      <p:sp>
        <p:nvSpPr>
          <p:cNvPr id="2" name="Title 1"/>
          <p:cNvSpPr>
            <a:spLocks noGrp="1"/>
          </p:cNvSpPr>
          <p:nvPr>
            <p:ph type="title"/>
          </p:nvPr>
        </p:nvSpPr>
        <p:spPr/>
        <p:txBody>
          <a:bodyPr/>
          <a:lstStyle/>
          <a:p>
            <a:r>
              <a:rPr lang="en-AU" dirty="0"/>
              <a:t>Unsigned Arithmetic Expressions</a:t>
            </a:r>
          </a:p>
        </p:txBody>
      </p:sp>
    </p:spTree>
    <p:extLst>
      <p:ext uri="{BB962C8B-B14F-4D97-AF65-F5344CB8AC3E}">
        <p14:creationId xmlns:p14="http://schemas.microsoft.com/office/powerpoint/2010/main" val="2326372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8">
            <a:extLst>
              <a:ext uri="{FF2B5EF4-FFF2-40B4-BE49-F238E27FC236}">
                <a16:creationId xmlns:a16="http://schemas.microsoft.com/office/drawing/2014/main" id="{C33EF0B1-37E8-4DDE-A6A1-0A5BAE7C13F6}"/>
              </a:ext>
            </a:extLst>
          </p:cNvPr>
          <p:cNvSpPr txBox="1">
            <a:spLocks noChangeArrowheads="1"/>
          </p:cNvSpPr>
          <p:nvPr/>
        </p:nvSpPr>
        <p:spPr bwMode="auto">
          <a:xfrm>
            <a:off x="1295400" y="4343400"/>
            <a:ext cx="624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eax,var1 	; left side</a:t>
            </a:r>
          </a:p>
          <a:p>
            <a:pPr eaLnBrk="1" hangingPunct="1">
              <a:lnSpc>
                <a:spcPct val="50000"/>
              </a:lnSpc>
              <a:spcBef>
                <a:spcPct val="50000"/>
              </a:spcBef>
              <a:buClrTx/>
              <a:buFontTx/>
              <a:buNone/>
            </a:pPr>
            <a:r>
              <a:rPr lang="en-US" altLang="en-US" sz="1800" dirty="0">
                <a:cs typeface="Arial" panose="020B0604020202020204" pitchFamily="34" charset="0"/>
              </a:rPr>
              <a:t>mov  ebx,5</a:t>
            </a: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EDX:EAX = product</a:t>
            </a:r>
          </a:p>
          <a:p>
            <a:pPr eaLnBrk="1" hangingPunct="1">
              <a:lnSpc>
                <a:spcPct val="50000"/>
              </a:lnSpc>
              <a:spcBef>
                <a:spcPct val="50000"/>
              </a:spcBef>
              <a:buClrTx/>
              <a:buFontTx/>
              <a:buNone/>
            </a:pPr>
            <a:r>
              <a:rPr lang="en-US" altLang="en-US" sz="1800" dirty="0">
                <a:cs typeface="Arial" panose="020B0604020202020204" pitchFamily="34" charset="0"/>
              </a:rPr>
              <a:t>mov  ebx,var2 	; right side</a:t>
            </a:r>
          </a:p>
          <a:p>
            <a:pPr eaLnBrk="1" hangingPunct="1">
              <a:lnSpc>
                <a:spcPct val="50000"/>
              </a:lnSpc>
              <a:spcBef>
                <a:spcPct val="50000"/>
              </a:spcBef>
              <a:buClrTx/>
              <a:buFontTx/>
              <a:buNone/>
            </a:pPr>
            <a:r>
              <a:rPr lang="en-US" altLang="en-US" sz="1800" dirty="0">
                <a:cs typeface="Arial" panose="020B0604020202020204" pitchFamily="34" charset="0"/>
              </a:rPr>
              <a:t>sub  ebx,3</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EAX = quotient</a:t>
            </a:r>
          </a:p>
          <a:p>
            <a:pPr eaLnBrk="1" hangingPunct="1">
              <a:lnSpc>
                <a:spcPct val="50000"/>
              </a:lnSpc>
              <a:spcBef>
                <a:spcPct val="50000"/>
              </a:spcBef>
              <a:buClrTx/>
              <a:buFontTx/>
              <a:buNone/>
            </a:pPr>
            <a:r>
              <a:rPr lang="en-US" altLang="en-US" sz="1800" dirty="0">
                <a:cs typeface="Arial" panose="020B0604020202020204" pitchFamily="34" charset="0"/>
              </a:rPr>
              <a:t>mov  var4,eax</a:t>
            </a:r>
          </a:p>
        </p:txBody>
      </p:sp>
      <p:sp>
        <p:nvSpPr>
          <p:cNvPr id="7" name="Rectangle 7">
            <a:extLst>
              <a:ext uri="{FF2B5EF4-FFF2-40B4-BE49-F238E27FC236}">
                <a16:creationId xmlns:a16="http://schemas.microsoft.com/office/drawing/2014/main" id="{24A8497B-B4DC-437E-BE0C-F8A75D5B2592}"/>
              </a:ext>
            </a:extLst>
          </p:cNvPr>
          <p:cNvSpPr>
            <a:spLocks noChangeArrowheads="1"/>
          </p:cNvSpPr>
          <p:nvPr/>
        </p:nvSpPr>
        <p:spPr bwMode="auto">
          <a:xfrm>
            <a:off x="457200" y="3886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Example:   </a:t>
            </a:r>
            <a:r>
              <a:rPr lang="en-US" altLang="en-US" sz="2000" dirty="0">
                <a:solidFill>
                  <a:srgbClr val="007FA3"/>
                </a:solidFill>
                <a:cs typeface="Arial" panose="020B0604020202020204" pitchFamily="34" charset="0"/>
              </a:rPr>
              <a:t>var4 = (var1 * 5) / (var2 – 3)</a:t>
            </a:r>
          </a:p>
        </p:txBody>
      </p:sp>
      <p:sp>
        <p:nvSpPr>
          <p:cNvPr id="5" name="Text Box 5">
            <a:extLst>
              <a:ext uri="{FF2B5EF4-FFF2-40B4-BE49-F238E27FC236}">
                <a16:creationId xmlns:a16="http://schemas.microsoft.com/office/drawing/2014/main" id="{B7996E1A-B5F6-40E0-8502-98260BD4CDC0}"/>
              </a:ext>
            </a:extLst>
          </p:cNvPr>
          <p:cNvSpPr txBox="1">
            <a:spLocks noChangeArrowheads="1"/>
          </p:cNvSpPr>
          <p:nvPr/>
        </p:nvSpPr>
        <p:spPr bwMode="auto">
          <a:xfrm>
            <a:off x="1295400" y="2057400"/>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eax,var1</a:t>
            </a:r>
          </a:p>
          <a:p>
            <a:pPr eaLnBrk="1" hangingPunct="1">
              <a:lnSpc>
                <a:spcPct val="50000"/>
              </a:lnSpc>
              <a:spcBef>
                <a:spcPct val="50000"/>
              </a:spcBef>
              <a:buClrTx/>
              <a:buFontTx/>
              <a:buNone/>
            </a:pPr>
            <a:r>
              <a:rPr lang="en-US" altLang="en-US" sz="1800" dirty="0" err="1">
                <a:cs typeface="Arial" panose="020B0604020202020204" pitchFamily="34" charset="0"/>
              </a:rPr>
              <a:t>neg</a:t>
            </a:r>
            <a:r>
              <a:rPr lang="en-US" altLang="en-US" sz="1800" dirty="0">
                <a:cs typeface="Arial" panose="020B0604020202020204" pitchFamily="34" charset="0"/>
              </a:rPr>
              <a:t>  </a:t>
            </a:r>
            <a:r>
              <a:rPr lang="en-US" altLang="en-US" sz="1800" dirty="0" err="1">
                <a:cs typeface="Arial" panose="020B0604020202020204" pitchFamily="34" charset="0"/>
              </a:rPr>
              <a:t>eax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var2</a:t>
            </a:r>
          </a:p>
          <a:p>
            <a:pPr eaLnBrk="1" hangingPunct="1">
              <a:lnSpc>
                <a:spcPct val="50000"/>
              </a:lnSpc>
              <a:spcBef>
                <a:spcPct val="50000"/>
              </a:spcBef>
              <a:buClrTx/>
              <a:buFontTx/>
              <a:buNone/>
            </a:pPr>
            <a:r>
              <a:rPr lang="en-US" altLang="en-US" sz="1800" dirty="0" err="1">
                <a:cs typeface="Arial" panose="020B0604020202020204" pitchFamily="34" charset="0"/>
              </a:rPr>
              <a:t>jo</a:t>
            </a:r>
            <a:r>
              <a:rPr lang="en-US" altLang="en-US" sz="1800" dirty="0">
                <a:cs typeface="Arial" panose="020B0604020202020204" pitchFamily="34" charset="0"/>
              </a:rPr>
              <a:t>   </a:t>
            </a:r>
            <a:r>
              <a:rPr lang="en-US" altLang="en-US" sz="1800" dirty="0" err="1">
                <a:cs typeface="Arial" panose="020B0604020202020204" pitchFamily="34" charset="0"/>
              </a:rPr>
              <a:t>TooBig</a:t>
            </a:r>
            <a:r>
              <a:rPr lang="en-US" altLang="en-US" sz="1800" dirty="0">
                <a:cs typeface="Arial" panose="020B0604020202020204" pitchFamily="34" charset="0"/>
              </a:rPr>
              <a:t>	; check for overflow</a:t>
            </a:r>
          </a:p>
          <a:p>
            <a:pPr eaLnBrk="1" hangingPunct="1">
              <a:lnSpc>
                <a:spcPct val="50000"/>
              </a:lnSpc>
              <a:spcBef>
                <a:spcPct val="50000"/>
              </a:spcBef>
              <a:buClrTx/>
              <a:buFontTx/>
              <a:buNone/>
            </a:pPr>
            <a:r>
              <a:rPr lang="en-US" altLang="en-US" sz="1800" dirty="0">
                <a:cs typeface="Arial" panose="020B0604020202020204" pitchFamily="34" charset="0"/>
              </a:rPr>
              <a:t>add  eax,var3</a:t>
            </a:r>
          </a:p>
          <a:p>
            <a:pPr eaLnBrk="1" hangingPunct="1">
              <a:lnSpc>
                <a:spcPct val="50000"/>
              </a:lnSpc>
              <a:spcBef>
                <a:spcPct val="50000"/>
              </a:spcBef>
              <a:buClrTx/>
              <a:buFontTx/>
              <a:buNone/>
            </a:pPr>
            <a:r>
              <a:rPr lang="en-US" altLang="en-US" sz="1800" dirty="0" err="1">
                <a:cs typeface="Arial" panose="020B0604020202020204" pitchFamily="34" charset="0"/>
              </a:rPr>
              <a:t>jo</a:t>
            </a:r>
            <a:r>
              <a:rPr lang="en-US" altLang="en-US" sz="1800" dirty="0">
                <a:cs typeface="Arial" panose="020B0604020202020204" pitchFamily="34" charset="0"/>
              </a:rPr>
              <a:t>   </a:t>
            </a:r>
            <a:r>
              <a:rPr lang="en-US" altLang="en-US" sz="1800" dirty="0" err="1">
                <a:cs typeface="Arial" panose="020B0604020202020204" pitchFamily="34" charset="0"/>
              </a:rPr>
              <a:t>TooBig</a:t>
            </a:r>
            <a:r>
              <a:rPr lang="en-US" altLang="en-US" sz="1800" dirty="0">
                <a:cs typeface="Arial" panose="020B0604020202020204" pitchFamily="34" charset="0"/>
              </a:rPr>
              <a:t>	; check for overflow</a:t>
            </a:r>
          </a:p>
        </p:txBody>
      </p:sp>
      <p:sp>
        <p:nvSpPr>
          <p:cNvPr id="4" name="Rectangle 4">
            <a:extLst>
              <a:ext uri="{FF2B5EF4-FFF2-40B4-BE49-F238E27FC236}">
                <a16:creationId xmlns:a16="http://schemas.microsoft.com/office/drawing/2014/main" id="{92F1F5A3-23F3-4499-970C-CE3C638647DB}"/>
              </a:ext>
            </a:extLst>
          </p:cNvPr>
          <p:cNvSpPr>
            <a:spLocks noChangeArrowheads="1"/>
          </p:cNvSpPr>
          <p:nvPr/>
        </p:nvSpPr>
        <p:spPr bwMode="auto">
          <a:xfrm>
            <a:off x="457200" y="1600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Example:   </a:t>
            </a:r>
            <a:r>
              <a:rPr lang="en-US" altLang="en-US" sz="2000" dirty="0" err="1">
                <a:solidFill>
                  <a:srgbClr val="007FA3"/>
                </a:solidFill>
                <a:cs typeface="Arial" panose="020B0604020202020204" pitchFamily="34" charset="0"/>
              </a:rPr>
              <a:t>eax</a:t>
            </a:r>
            <a:r>
              <a:rPr lang="en-US" altLang="en-US" sz="2000" dirty="0">
                <a:solidFill>
                  <a:srgbClr val="007FA3"/>
                </a:solidFill>
                <a:cs typeface="Arial" panose="020B0604020202020204" pitchFamily="34" charset="0"/>
              </a:rPr>
              <a:t> = (-var1 * var2) + var3</a:t>
            </a:r>
          </a:p>
        </p:txBody>
      </p:sp>
      <p:sp>
        <p:nvSpPr>
          <p:cNvPr id="2" name="Title 1"/>
          <p:cNvSpPr>
            <a:spLocks noGrp="1"/>
          </p:cNvSpPr>
          <p:nvPr>
            <p:ph type="title"/>
          </p:nvPr>
        </p:nvSpPr>
        <p:spPr/>
        <p:txBody>
          <a:bodyPr/>
          <a:lstStyle/>
          <a:p>
            <a:r>
              <a:rPr lang="en-US" dirty="0"/>
              <a:t>Signed Arithmetic Expressions </a:t>
            </a:r>
            <a:r>
              <a:rPr lang="en-US" sz="2000" b="0" dirty="0"/>
              <a:t>(1 of 2)</a:t>
            </a:r>
            <a:endParaRPr lang="en-AU" sz="2000" b="0" dirty="0"/>
          </a:p>
        </p:txBody>
      </p:sp>
    </p:spTree>
    <p:extLst>
      <p:ext uri="{BB962C8B-B14F-4D97-AF65-F5344CB8AC3E}">
        <p14:creationId xmlns:p14="http://schemas.microsoft.com/office/powerpoint/2010/main" val="1426110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32">
            <a:extLst>
              <a:ext uri="{FF2B5EF4-FFF2-40B4-BE49-F238E27FC236}">
                <a16:creationId xmlns:a16="http://schemas.microsoft.com/office/drawing/2014/main" id="{86411D00-AE78-4181-8508-2E80E255BC1D}"/>
              </a:ext>
            </a:extLst>
          </p:cNvPr>
          <p:cNvSpPr txBox="1">
            <a:spLocks noChangeArrowheads="1"/>
          </p:cNvSpPr>
          <p:nvPr/>
        </p:nvSpPr>
        <p:spPr bwMode="auto">
          <a:xfrm>
            <a:off x="457200" y="5400675"/>
            <a:ext cx="8229600" cy="9239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Sometimes it's easiest to calculate the right-hand term of an expression first.</a:t>
            </a:r>
          </a:p>
        </p:txBody>
      </p:sp>
      <p:sp>
        <p:nvSpPr>
          <p:cNvPr id="5" name="Text Box 1028">
            <a:extLst>
              <a:ext uri="{FF2B5EF4-FFF2-40B4-BE49-F238E27FC236}">
                <a16:creationId xmlns:a16="http://schemas.microsoft.com/office/drawing/2014/main" id="{2F72B93F-BF0C-41EE-8E73-A51A2A5D69DA}"/>
              </a:ext>
            </a:extLst>
          </p:cNvPr>
          <p:cNvSpPr txBox="1">
            <a:spLocks noChangeArrowheads="1"/>
          </p:cNvSpPr>
          <p:nvPr/>
        </p:nvSpPr>
        <p:spPr bwMode="auto">
          <a:xfrm>
            <a:off x="914400" y="2282328"/>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20516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20516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20516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20516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2051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20516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eax,var2	; begin right side</a:t>
            </a:r>
          </a:p>
          <a:p>
            <a:pPr eaLnBrk="1" hangingPunct="1">
              <a:lnSpc>
                <a:spcPct val="50000"/>
              </a:lnSpc>
              <a:spcBef>
                <a:spcPct val="50000"/>
              </a:spcBef>
              <a:buClrTx/>
              <a:buFontTx/>
              <a:buNone/>
            </a:pPr>
            <a:r>
              <a:rPr lang="en-US" altLang="en-US" sz="1800" dirty="0" err="1">
                <a:cs typeface="Arial" panose="020B0604020202020204" pitchFamily="34" charset="0"/>
              </a:rPr>
              <a:t>neg</a:t>
            </a:r>
            <a:r>
              <a:rPr lang="en-US" altLang="en-US" sz="1800" dirty="0">
                <a:cs typeface="Arial" panose="020B0604020202020204" pitchFamily="34" charset="0"/>
              </a:rPr>
              <a:t>  </a:t>
            </a:r>
            <a:r>
              <a:rPr lang="en-US" altLang="en-US" sz="1800" dirty="0" err="1">
                <a:cs typeface="Arial" panose="020B0604020202020204" pitchFamily="34" charset="0"/>
              </a:rPr>
              <a:t>eax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cdq</a:t>
            </a:r>
            <a:r>
              <a:rPr lang="en-US" altLang="en-US" sz="1800" dirty="0">
                <a:cs typeface="Arial" panose="020B0604020202020204" pitchFamily="34" charset="0"/>
              </a:rPr>
              <a:t> 	; sign-extend dividend</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var3 	; EDX = remainder</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ebx,edx</a:t>
            </a:r>
            <a:r>
              <a:rPr lang="en-US" altLang="en-US" sz="1800" dirty="0">
                <a:cs typeface="Arial" panose="020B0604020202020204" pitchFamily="34" charset="0"/>
              </a:rPr>
              <a:t> 	; EBX = right side</a:t>
            </a:r>
          </a:p>
          <a:p>
            <a:pPr eaLnBrk="1" hangingPunct="1">
              <a:lnSpc>
                <a:spcPct val="50000"/>
              </a:lnSpc>
              <a:spcBef>
                <a:spcPct val="50000"/>
              </a:spcBef>
              <a:buClrTx/>
              <a:buFontTx/>
              <a:buNone/>
            </a:pPr>
            <a:r>
              <a:rPr lang="en-US" altLang="en-US" sz="1800" dirty="0">
                <a:cs typeface="Arial" panose="020B0604020202020204" pitchFamily="34" charset="0"/>
              </a:rPr>
              <a:t>mov  eax,-5 	; begin left side</a:t>
            </a: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var1 	; EDX:EAX = left side</a:t>
            </a: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ebx</a:t>
            </a:r>
            <a:r>
              <a:rPr lang="en-US" altLang="en-US" sz="1800" dirty="0">
                <a:cs typeface="Arial" panose="020B0604020202020204" pitchFamily="34" charset="0"/>
              </a:rPr>
              <a:t> 	; final division</a:t>
            </a:r>
          </a:p>
          <a:p>
            <a:pPr eaLnBrk="1" hangingPunct="1">
              <a:lnSpc>
                <a:spcPct val="50000"/>
              </a:lnSpc>
              <a:spcBef>
                <a:spcPct val="50000"/>
              </a:spcBef>
              <a:buClrTx/>
              <a:buFontTx/>
              <a:buNone/>
            </a:pPr>
            <a:r>
              <a:rPr lang="en-US" altLang="en-US" sz="1800" dirty="0">
                <a:cs typeface="Arial" panose="020B0604020202020204" pitchFamily="34" charset="0"/>
              </a:rPr>
              <a:t>mov  var4,eax 	; quotient</a:t>
            </a:r>
          </a:p>
        </p:txBody>
      </p:sp>
      <p:sp>
        <p:nvSpPr>
          <p:cNvPr id="4" name="Rectangle 1027">
            <a:extLst>
              <a:ext uri="{FF2B5EF4-FFF2-40B4-BE49-F238E27FC236}">
                <a16:creationId xmlns:a16="http://schemas.microsoft.com/office/drawing/2014/main" id="{BC1E1F61-40AF-4380-B0AF-5AC5CA3F6A00}"/>
              </a:ext>
            </a:extLst>
          </p:cNvPr>
          <p:cNvSpPr>
            <a:spLocks noChangeArrowheads="1"/>
          </p:cNvSpPr>
          <p:nvPr/>
        </p:nvSpPr>
        <p:spPr bwMode="auto">
          <a:xfrm>
            <a:off x="457200" y="1596528"/>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buFontTx/>
              <a:buNone/>
            </a:pPr>
            <a:r>
              <a:rPr lang="en-US" altLang="en-US" dirty="0"/>
              <a:t>Example</a:t>
            </a:r>
            <a:r>
              <a:rPr lang="en-US" altLang="en-US" dirty="0">
                <a:solidFill>
                  <a:srgbClr val="007FA3"/>
                </a:solidFill>
              </a:rPr>
              <a:t>: </a:t>
            </a:r>
            <a:r>
              <a:rPr lang="en-US" altLang="en-US" sz="2000" dirty="0">
                <a:solidFill>
                  <a:srgbClr val="007FA3"/>
                </a:solidFill>
                <a:cs typeface="Arial" panose="020B0604020202020204" pitchFamily="34" charset="0"/>
              </a:rPr>
              <a:t>var4 = (var1 * -5) / (-var2 % var3);</a:t>
            </a:r>
          </a:p>
        </p:txBody>
      </p:sp>
      <p:sp>
        <p:nvSpPr>
          <p:cNvPr id="2" name="Title 1"/>
          <p:cNvSpPr>
            <a:spLocks noGrp="1"/>
          </p:cNvSpPr>
          <p:nvPr>
            <p:ph type="title"/>
          </p:nvPr>
        </p:nvSpPr>
        <p:spPr/>
        <p:txBody>
          <a:bodyPr/>
          <a:lstStyle/>
          <a:p>
            <a:r>
              <a:rPr lang="en-US" dirty="0"/>
              <a:t>Signed Arithmetic Expressions</a:t>
            </a:r>
            <a:r>
              <a:rPr lang="en-US" sz="2000" dirty="0"/>
              <a:t>  </a:t>
            </a:r>
            <a:r>
              <a:rPr lang="en-US" sz="2000" b="0" dirty="0"/>
              <a:t>(2 of 2)</a:t>
            </a:r>
            <a:endParaRPr lang="en-AU" sz="2000" b="0" dirty="0"/>
          </a:p>
        </p:txBody>
      </p:sp>
    </p:spTree>
    <p:extLst>
      <p:ext uri="{BB962C8B-B14F-4D97-AF65-F5344CB8AC3E}">
        <p14:creationId xmlns:p14="http://schemas.microsoft.com/office/powerpoint/2010/main" val="228191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CE8F63DE-2065-4209-AA35-935D6316C9F4}"/>
              </a:ext>
            </a:extLst>
          </p:cNvPr>
          <p:cNvSpPr txBox="1">
            <a:spLocks noChangeArrowheads="1"/>
          </p:cNvSpPr>
          <p:nvPr/>
        </p:nvSpPr>
        <p:spPr bwMode="auto">
          <a:xfrm>
            <a:off x="1752600" y="3276600"/>
            <a:ext cx="335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eax,20</a:t>
            </a:r>
          </a:p>
          <a:p>
            <a:pPr eaLnBrk="1" hangingPunct="1">
              <a:lnSpc>
                <a:spcPct val="50000"/>
              </a:lnSpc>
              <a:spcBef>
                <a:spcPct val="50000"/>
              </a:spcBef>
              <a:buClrTx/>
              <a:buFontTx/>
              <a:buNone/>
            </a:pPr>
            <a:r>
              <a:rPr lang="en-US" altLang="en-US" sz="1800" dirty="0" err="1">
                <a:cs typeface="Arial" panose="020B0604020202020204" pitchFamily="34" charset="0"/>
              </a:rPr>
              <a:t>imul</a:t>
            </a:r>
            <a:r>
              <a:rPr lang="en-US" altLang="en-US" sz="1800" dirty="0">
                <a:cs typeface="Arial" panose="020B0604020202020204" pitchFamily="34" charset="0"/>
              </a:rPr>
              <a:t> </a:t>
            </a:r>
            <a:r>
              <a:rPr lang="en-US" altLang="en-US" sz="1800" dirty="0" err="1">
                <a:cs typeface="Arial" panose="020B0604020202020204" pitchFamily="34" charset="0"/>
              </a:rPr>
              <a:t>ebx</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idiv</a:t>
            </a:r>
            <a:r>
              <a:rPr lang="en-US" altLang="en-US" sz="1800" dirty="0">
                <a:cs typeface="Arial" panose="020B0604020202020204" pitchFamily="34" charset="0"/>
              </a:rPr>
              <a:t> </a:t>
            </a:r>
            <a:r>
              <a:rPr lang="en-US" altLang="en-US" sz="1800" dirty="0" err="1">
                <a:cs typeface="Arial" panose="020B0604020202020204" pitchFamily="34" charset="0"/>
              </a:rPr>
              <a:t>ecx</a:t>
            </a:r>
            <a:endParaRPr lang="en-US" altLang="en-US" sz="1800" dirty="0">
              <a:cs typeface="Arial" panose="020B0604020202020204" pitchFamily="34" charset="0"/>
            </a:endParaRPr>
          </a:p>
        </p:txBody>
      </p:sp>
      <p:sp>
        <p:nvSpPr>
          <p:cNvPr id="6" name="Content Placeholder 2"/>
          <p:cNvSpPr>
            <a:spLocks noGrp="1"/>
          </p:cNvSpPr>
          <p:nvPr>
            <p:ph idx="1"/>
          </p:nvPr>
        </p:nvSpPr>
        <p:spPr>
          <a:xfrm>
            <a:off x="457200" y="1600201"/>
            <a:ext cx="8229600" cy="1524000"/>
          </a:xfrm>
        </p:spPr>
        <p:txBody>
          <a:bodyPr/>
          <a:lstStyle/>
          <a:p>
            <a:pPr marL="0" indent="0">
              <a:spcBef>
                <a:spcPct val="50000"/>
              </a:spcBef>
              <a:buClrTx/>
              <a:buNone/>
            </a:pPr>
            <a:r>
              <a:rPr lang="en-US" altLang="en-US" dirty="0"/>
              <a:t>Implement the following expression using signed</a:t>
            </a:r>
            <a:br>
              <a:rPr lang="en-US" altLang="en-US" dirty="0"/>
            </a:br>
            <a:r>
              <a:rPr lang="en-US" altLang="en-US" dirty="0"/>
              <a:t>32-bit integers:</a:t>
            </a:r>
          </a:p>
          <a:p>
            <a:pPr>
              <a:spcBef>
                <a:spcPct val="50000"/>
              </a:spcBef>
              <a:buClrTx/>
              <a:buNone/>
            </a:pPr>
            <a:r>
              <a:rPr lang="en-US" altLang="en-US" sz="3200" b="1" dirty="0">
                <a:latin typeface="Courier New" panose="02070309020205020404" pitchFamily="49" charset="0"/>
              </a:rPr>
              <a:t>	      </a:t>
            </a:r>
            <a:r>
              <a:rPr lang="en-US" altLang="en-US" sz="1900" dirty="0" err="1">
                <a:cs typeface="Arial" panose="020B0604020202020204" pitchFamily="34" charset="0"/>
              </a:rPr>
              <a:t>eax</a:t>
            </a:r>
            <a:r>
              <a:rPr lang="en-US" altLang="en-US" sz="1900" dirty="0">
                <a:cs typeface="Arial" panose="020B0604020202020204" pitchFamily="34" charset="0"/>
              </a:rPr>
              <a:t> = (</a:t>
            </a:r>
            <a:r>
              <a:rPr lang="en-US" altLang="en-US" sz="1900" dirty="0" err="1">
                <a:cs typeface="Arial" panose="020B0604020202020204" pitchFamily="34" charset="0"/>
              </a:rPr>
              <a:t>ebx</a:t>
            </a:r>
            <a:r>
              <a:rPr lang="en-US" altLang="en-US" sz="1900" dirty="0">
                <a:cs typeface="Arial" panose="020B0604020202020204" pitchFamily="34" charset="0"/>
              </a:rPr>
              <a:t> * 20) / </a:t>
            </a:r>
            <a:r>
              <a:rPr lang="en-US" altLang="en-US" sz="1900" dirty="0" err="1">
                <a:cs typeface="Arial" panose="020B0604020202020204" pitchFamily="34" charset="0"/>
              </a:rPr>
              <a:t>ecx</a:t>
            </a:r>
            <a:endParaRPr lang="en-US" altLang="en-US" sz="1900" dirty="0">
              <a:cs typeface="Arial" panose="020B0604020202020204" pitchFamily="34" charset="0"/>
            </a:endParaRPr>
          </a:p>
        </p:txBody>
      </p:sp>
      <p:sp>
        <p:nvSpPr>
          <p:cNvPr id="2" name="Title 1"/>
          <p:cNvSpPr>
            <a:spLocks noGrp="1"/>
          </p:cNvSpPr>
          <p:nvPr>
            <p:ph type="title"/>
          </p:nvPr>
        </p:nvSpPr>
        <p:spPr/>
        <p:txBody>
          <a:bodyPr/>
          <a:lstStyle/>
          <a:p>
            <a:r>
              <a:rPr lang="en-AU" dirty="0"/>
              <a:t>Your turn . . .</a:t>
            </a:r>
            <a:r>
              <a:rPr lang="en-AU" sz="2000" dirty="0"/>
              <a:t> </a:t>
            </a:r>
            <a:r>
              <a:rPr lang="en-AU" sz="2000" b="0" dirty="0"/>
              <a:t>(12 of 16)</a:t>
            </a:r>
            <a:endParaRPr lang="en-AU" sz="2000" dirty="0"/>
          </a:p>
        </p:txBody>
      </p:sp>
    </p:spTree>
    <p:extLst>
      <p:ext uri="{BB962C8B-B14F-4D97-AF65-F5344CB8AC3E}">
        <p14:creationId xmlns:p14="http://schemas.microsoft.com/office/powerpoint/2010/main" val="279033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5F991D08-ED7D-478D-B68A-3FBE3EFF1C7E}"/>
              </a:ext>
            </a:extLst>
          </p:cNvPr>
          <p:cNvSpPr txBox="1">
            <a:spLocks noChangeArrowheads="1"/>
          </p:cNvSpPr>
          <p:nvPr/>
        </p:nvSpPr>
        <p:spPr bwMode="auto">
          <a:xfrm>
            <a:off x="1219200" y="3810000"/>
            <a:ext cx="662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14325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14325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14325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14325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1432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14325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push  </a:t>
            </a:r>
            <a:r>
              <a:rPr lang="en-US" altLang="en-US" sz="1800" dirty="0" err="1">
                <a:solidFill>
                  <a:srgbClr val="007FA3"/>
                </a:solidFill>
                <a:cs typeface="Arial" panose="020B0604020202020204" pitchFamily="34" charset="0"/>
              </a:rPr>
              <a:t>edx</a:t>
            </a:r>
            <a:endParaRPr lang="en-US" altLang="en-US" sz="1800" dirty="0">
              <a:solidFill>
                <a:srgbClr val="007FA3"/>
              </a:solidFill>
              <a:cs typeface="Arial" panose="020B0604020202020204" pitchFamily="34" charset="0"/>
            </a:endParaRP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push  </a:t>
            </a:r>
            <a:r>
              <a:rPr lang="en-US" altLang="en-US" sz="1800" dirty="0" err="1">
                <a:solidFill>
                  <a:srgbClr val="007FA3"/>
                </a:solidFill>
                <a:cs typeface="Arial" panose="020B0604020202020204" pitchFamily="34" charset="0"/>
              </a:rPr>
              <a:t>eax</a:t>
            </a:r>
            <a:r>
              <a:rPr lang="en-US" altLang="en-US" sz="1800" dirty="0">
                <a:solidFill>
                  <a:srgbClr val="007FA3"/>
                </a:solidFill>
                <a:cs typeface="Arial" panose="020B0604020202020204" pitchFamily="34" charset="0"/>
              </a:rPr>
              <a:t>	; EAX needed later</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mov   </a:t>
            </a:r>
            <a:r>
              <a:rPr lang="en-US" altLang="en-US" sz="1800" dirty="0" err="1">
                <a:solidFill>
                  <a:srgbClr val="007FA3"/>
                </a:solidFill>
                <a:cs typeface="Arial" panose="020B0604020202020204" pitchFamily="34" charset="0"/>
              </a:rPr>
              <a:t>eax,ecx</a:t>
            </a:r>
            <a:endParaRPr lang="en-US" altLang="en-US" sz="1800" dirty="0">
              <a:solidFill>
                <a:srgbClr val="007FA3"/>
              </a:solidFill>
              <a:cs typeface="Arial" panose="020B0604020202020204" pitchFamily="34" charset="0"/>
            </a:endParaRPr>
          </a:p>
          <a:p>
            <a:pPr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imul</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edx</a:t>
            </a:r>
            <a:r>
              <a:rPr lang="en-US" altLang="en-US" sz="1800" dirty="0">
                <a:solidFill>
                  <a:srgbClr val="007FA3"/>
                </a:solidFill>
                <a:cs typeface="Arial" panose="020B0604020202020204" pitchFamily="34" charset="0"/>
              </a:rPr>
              <a:t>	; left side: EDX:EAX</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pop   </a:t>
            </a:r>
            <a:r>
              <a:rPr lang="en-US" altLang="en-US" sz="1800" dirty="0" err="1">
                <a:solidFill>
                  <a:srgbClr val="007FA3"/>
                </a:solidFill>
                <a:cs typeface="Arial" panose="020B0604020202020204" pitchFamily="34" charset="0"/>
              </a:rPr>
              <a:t>ebx</a:t>
            </a:r>
            <a:r>
              <a:rPr lang="en-US" altLang="en-US" sz="1800" dirty="0">
                <a:solidFill>
                  <a:srgbClr val="007FA3"/>
                </a:solidFill>
                <a:cs typeface="Arial" panose="020B0604020202020204" pitchFamily="34" charset="0"/>
              </a:rPr>
              <a:t>	; saved value of EAX</a:t>
            </a:r>
          </a:p>
          <a:p>
            <a:pPr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idiv</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ebx</a:t>
            </a:r>
            <a:r>
              <a:rPr lang="en-US" altLang="en-US" sz="1800" dirty="0">
                <a:solidFill>
                  <a:srgbClr val="007FA3"/>
                </a:solidFill>
                <a:cs typeface="Arial" panose="020B0604020202020204" pitchFamily="34" charset="0"/>
              </a:rPr>
              <a:t>	; EAX = quotient</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pop   </a:t>
            </a:r>
            <a:r>
              <a:rPr lang="en-US" altLang="en-US" sz="1800" dirty="0" err="1">
                <a:solidFill>
                  <a:srgbClr val="007FA3"/>
                </a:solidFill>
                <a:cs typeface="Arial" panose="020B0604020202020204" pitchFamily="34" charset="0"/>
              </a:rPr>
              <a:t>edx</a:t>
            </a:r>
            <a:r>
              <a:rPr lang="en-US" altLang="en-US" sz="1800" dirty="0">
                <a:solidFill>
                  <a:srgbClr val="007FA3"/>
                </a:solidFill>
                <a:cs typeface="Arial" panose="020B0604020202020204" pitchFamily="34" charset="0"/>
              </a:rPr>
              <a:t>	; restore EDX, ECX</a:t>
            </a:r>
          </a:p>
        </p:txBody>
      </p:sp>
      <p:sp>
        <p:nvSpPr>
          <p:cNvPr id="3" name="Content Placeholder 2"/>
          <p:cNvSpPr>
            <a:spLocks noGrp="1"/>
          </p:cNvSpPr>
          <p:nvPr>
            <p:ph idx="1"/>
          </p:nvPr>
        </p:nvSpPr>
        <p:spPr>
          <a:xfrm>
            <a:off x="457200" y="1600201"/>
            <a:ext cx="8229600" cy="1524000"/>
          </a:xfrm>
        </p:spPr>
        <p:txBody>
          <a:bodyPr/>
          <a:lstStyle/>
          <a:p>
            <a:pPr marL="0" indent="0">
              <a:buNone/>
            </a:pPr>
            <a:r>
              <a:rPr lang="en-US" dirty="0"/>
              <a:t>Implement the following expression using signed 32-bit integers: Save and restore ECX and EDX:</a:t>
            </a:r>
          </a:p>
          <a:p>
            <a:pPr marL="0" indent="0">
              <a:buNone/>
            </a:pPr>
            <a:r>
              <a:rPr lang="en-US" dirty="0"/>
              <a:t>	     </a:t>
            </a:r>
            <a:r>
              <a:rPr lang="en-US" sz="1900" dirty="0" err="1"/>
              <a:t>eax</a:t>
            </a:r>
            <a:r>
              <a:rPr lang="en-US" sz="1900" dirty="0"/>
              <a:t> = (</a:t>
            </a:r>
            <a:r>
              <a:rPr lang="en-US" sz="1900" dirty="0" err="1"/>
              <a:t>ecx</a:t>
            </a:r>
            <a:r>
              <a:rPr lang="en-US" sz="1900" dirty="0"/>
              <a:t> * </a:t>
            </a:r>
            <a:r>
              <a:rPr lang="en-US" sz="1900" dirty="0" err="1"/>
              <a:t>edx</a:t>
            </a:r>
            <a:r>
              <a:rPr lang="en-US" sz="1900" dirty="0"/>
              <a:t>) / </a:t>
            </a:r>
            <a:r>
              <a:rPr lang="en-US" sz="1900" dirty="0" err="1"/>
              <a:t>eax</a:t>
            </a:r>
            <a:endParaRPr lang="en-US" sz="1900" dirty="0"/>
          </a:p>
        </p:txBody>
      </p:sp>
      <p:sp>
        <p:nvSpPr>
          <p:cNvPr id="2" name="Title 1"/>
          <p:cNvSpPr>
            <a:spLocks noGrp="1"/>
          </p:cNvSpPr>
          <p:nvPr>
            <p:ph type="title"/>
          </p:nvPr>
        </p:nvSpPr>
        <p:spPr/>
        <p:txBody>
          <a:bodyPr/>
          <a:lstStyle/>
          <a:p>
            <a:r>
              <a:rPr lang="en-AU" dirty="0"/>
              <a:t>Your turn . . .</a:t>
            </a:r>
            <a:r>
              <a:rPr lang="en-AU" sz="2000" dirty="0"/>
              <a:t> </a:t>
            </a:r>
            <a:r>
              <a:rPr lang="en-AU" sz="2000" b="0" dirty="0"/>
              <a:t>(13 of 16)</a:t>
            </a:r>
            <a:endParaRPr lang="en-AU" sz="2000" dirty="0"/>
          </a:p>
        </p:txBody>
      </p:sp>
    </p:spTree>
    <p:extLst>
      <p:ext uri="{BB962C8B-B14F-4D97-AF65-F5344CB8AC3E}">
        <p14:creationId xmlns:p14="http://schemas.microsoft.com/office/powerpoint/2010/main" val="355710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97ACE789-C91F-488F-863C-8B1FB8BD4B83}"/>
              </a:ext>
            </a:extLst>
          </p:cNvPr>
          <p:cNvSpPr txBox="1">
            <a:spLocks noChangeArrowheads="1"/>
          </p:cNvSpPr>
          <p:nvPr/>
        </p:nvSpPr>
        <p:spPr bwMode="auto">
          <a:xfrm>
            <a:off x="1219200" y="3733800"/>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mov  eax,var1</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mov  edx,var2</a:t>
            </a:r>
          </a:p>
          <a:p>
            <a:pPr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neg</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edx</a:t>
            </a:r>
            <a:endParaRPr lang="en-US" altLang="en-US" sz="1800" dirty="0">
              <a:solidFill>
                <a:srgbClr val="007FA3"/>
              </a:solidFill>
              <a:cs typeface="Arial" panose="020B0604020202020204" pitchFamily="34" charset="0"/>
            </a:endParaRPr>
          </a:p>
          <a:p>
            <a:pPr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imul</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edx</a:t>
            </a:r>
            <a:r>
              <a:rPr lang="en-US" altLang="en-US" sz="1800" dirty="0">
                <a:solidFill>
                  <a:srgbClr val="007FA3"/>
                </a:solidFill>
                <a:cs typeface="Arial" panose="020B0604020202020204" pitchFamily="34" charset="0"/>
              </a:rPr>
              <a:t>	; left side: EDX:EAX</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mov  ecx,var3</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sub  </a:t>
            </a:r>
            <a:r>
              <a:rPr lang="en-US" altLang="en-US" sz="1800" dirty="0" err="1">
                <a:solidFill>
                  <a:srgbClr val="007FA3"/>
                </a:solidFill>
                <a:cs typeface="Arial" panose="020B0604020202020204" pitchFamily="34" charset="0"/>
              </a:rPr>
              <a:t>ecx,ebx</a:t>
            </a:r>
            <a:endParaRPr lang="en-US" altLang="en-US" sz="1800" dirty="0">
              <a:solidFill>
                <a:srgbClr val="007FA3"/>
              </a:solidFill>
              <a:cs typeface="Arial" panose="020B0604020202020204" pitchFamily="34" charset="0"/>
            </a:endParaRPr>
          </a:p>
          <a:p>
            <a:pPr eaLnBrk="1" hangingPunct="1">
              <a:lnSpc>
                <a:spcPct val="50000"/>
              </a:lnSpc>
              <a:spcBef>
                <a:spcPct val="50000"/>
              </a:spcBef>
              <a:buClrTx/>
              <a:buFontTx/>
              <a:buNone/>
            </a:pPr>
            <a:r>
              <a:rPr lang="en-US" altLang="en-US" sz="1800" dirty="0" err="1">
                <a:solidFill>
                  <a:srgbClr val="007FA3"/>
                </a:solidFill>
                <a:cs typeface="Arial" panose="020B0604020202020204" pitchFamily="34" charset="0"/>
              </a:rPr>
              <a:t>idiv</a:t>
            </a:r>
            <a:r>
              <a:rPr lang="en-US" altLang="en-US" sz="1800" dirty="0">
                <a:solidFill>
                  <a:srgbClr val="007FA3"/>
                </a:solidFill>
                <a:cs typeface="Arial" panose="020B0604020202020204" pitchFamily="34" charset="0"/>
              </a:rPr>
              <a:t> </a:t>
            </a:r>
            <a:r>
              <a:rPr lang="en-US" altLang="en-US" sz="1800" dirty="0" err="1">
                <a:solidFill>
                  <a:srgbClr val="007FA3"/>
                </a:solidFill>
                <a:cs typeface="Arial" panose="020B0604020202020204" pitchFamily="34" charset="0"/>
              </a:rPr>
              <a:t>ecx</a:t>
            </a:r>
            <a:r>
              <a:rPr lang="en-US" altLang="en-US" sz="1800" dirty="0">
                <a:solidFill>
                  <a:srgbClr val="007FA3"/>
                </a:solidFill>
                <a:cs typeface="Arial" panose="020B0604020202020204" pitchFamily="34" charset="0"/>
              </a:rPr>
              <a:t>	; EAX = quotient</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mov  var3,eax</a:t>
            </a:r>
          </a:p>
        </p:txBody>
      </p:sp>
      <p:sp>
        <p:nvSpPr>
          <p:cNvPr id="3" name="Content Placeholder 2"/>
          <p:cNvSpPr>
            <a:spLocks noGrp="1"/>
          </p:cNvSpPr>
          <p:nvPr>
            <p:ph idx="1"/>
          </p:nvPr>
        </p:nvSpPr>
        <p:spPr>
          <a:xfrm>
            <a:off x="457200" y="1600201"/>
            <a:ext cx="8229600" cy="2057400"/>
          </a:xfrm>
        </p:spPr>
        <p:txBody>
          <a:bodyPr/>
          <a:lstStyle/>
          <a:p>
            <a:pPr marL="0" indent="0">
              <a:buNone/>
            </a:pPr>
            <a:r>
              <a:rPr lang="en-US" dirty="0"/>
              <a:t>Implement the following expression using signed 32-bit integers. Do not modify any variables other than var3:</a:t>
            </a:r>
          </a:p>
          <a:p>
            <a:pPr marL="0" indent="0">
              <a:buNone/>
            </a:pPr>
            <a:r>
              <a:rPr lang="en-US" dirty="0"/>
              <a:t>	   </a:t>
            </a:r>
            <a:r>
              <a:rPr lang="en-US" sz="1900" dirty="0"/>
              <a:t>var3 = (var1 * -var2) / (var3 – </a:t>
            </a:r>
            <a:r>
              <a:rPr lang="en-US" sz="1900" dirty="0" err="1"/>
              <a:t>ebx</a:t>
            </a:r>
            <a:r>
              <a:rPr lang="en-US" sz="1900" dirty="0"/>
              <a:t>)</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(14 of 16)</a:t>
            </a:r>
            <a:endParaRPr lang="en-AU" sz="2000" dirty="0"/>
          </a:p>
        </p:txBody>
      </p:sp>
    </p:spTree>
    <p:extLst>
      <p:ext uri="{BB962C8B-B14F-4D97-AF65-F5344CB8AC3E}">
        <p14:creationId xmlns:p14="http://schemas.microsoft.com/office/powerpoint/2010/main" val="224072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Shift and Rotate Instructions</a:t>
            </a:r>
          </a:p>
          <a:p>
            <a:r>
              <a:rPr lang="en-US" dirty="0"/>
              <a:t>Shift and Rotate Applications</a:t>
            </a:r>
          </a:p>
          <a:p>
            <a:r>
              <a:rPr lang="en-US" dirty="0"/>
              <a:t>Multiplication and Division Instructions</a:t>
            </a:r>
          </a:p>
          <a:p>
            <a:r>
              <a:rPr lang="en-US" b="1" dirty="0">
                <a:solidFill>
                  <a:srgbClr val="007FA3"/>
                </a:solidFill>
              </a:rPr>
              <a:t>Extended Addition and Subtraction</a:t>
            </a:r>
          </a:p>
          <a:p>
            <a:r>
              <a:rPr lang="en-US" dirty="0"/>
              <a:t>ASCII and </a:t>
            </a:r>
            <a:r>
              <a:rPr lang="en-US" dirty="0" err="1"/>
              <a:t>UnPacked</a:t>
            </a:r>
            <a:r>
              <a:rPr lang="en-US" dirty="0"/>
              <a:t> Decimal Arithmetic</a:t>
            </a:r>
          </a:p>
          <a:p>
            <a:r>
              <a:rPr lang="en-US" dirty="0"/>
              <a:t>Packed Decimal Arithmetic</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5)</a:t>
            </a:r>
          </a:p>
        </p:txBody>
      </p:sp>
    </p:spTree>
    <p:extLst>
      <p:ext uri="{BB962C8B-B14F-4D97-AF65-F5344CB8AC3E}">
        <p14:creationId xmlns:p14="http://schemas.microsoft.com/office/powerpoint/2010/main" val="115374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32">
            <a:extLst>
              <a:ext uri="{FF2B5EF4-FFF2-40B4-BE49-F238E27FC236}">
                <a16:creationId xmlns:a16="http://schemas.microsoft.com/office/drawing/2014/main" id="{01C58E93-C4F6-4D1A-8EC7-0A661A2494C6}"/>
              </a:ext>
            </a:extLst>
          </p:cNvPr>
          <p:cNvSpPr txBox="1">
            <a:spLocks noChangeArrowheads="1"/>
          </p:cNvSpPr>
          <p:nvPr/>
        </p:nvSpPr>
        <p:spPr bwMode="auto">
          <a:xfrm>
            <a:off x="3886200" y="5334000"/>
            <a:ext cx="4648200"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dirty="0"/>
              <a:t>(Same for all shift and rotate instructions)</a:t>
            </a:r>
          </a:p>
        </p:txBody>
      </p:sp>
      <p:sp>
        <p:nvSpPr>
          <p:cNvPr id="4" name="Text Box 1031">
            <a:extLst>
              <a:ext uri="{FF2B5EF4-FFF2-40B4-BE49-F238E27FC236}">
                <a16:creationId xmlns:a16="http://schemas.microsoft.com/office/drawing/2014/main" id="{DD215CF1-2458-43DB-AF6C-9AF1257E73A6}"/>
              </a:ext>
            </a:extLst>
          </p:cNvPr>
          <p:cNvSpPr txBox="1">
            <a:spLocks noChangeArrowheads="1"/>
          </p:cNvSpPr>
          <p:nvPr/>
        </p:nvSpPr>
        <p:spPr bwMode="auto">
          <a:xfrm>
            <a:off x="1295400" y="4953000"/>
            <a:ext cx="2362200" cy="1305999"/>
          </a:xfrm>
          <a:prstGeom prst="rect">
            <a:avLst/>
          </a:prstGeom>
          <a:solidFill>
            <a:srgbClr val="D4EAE4"/>
          </a:solidFill>
          <a:ln w="9525">
            <a:solidFill>
              <a:srgbClr val="000000"/>
            </a:solidFill>
            <a:miter lim="800000"/>
            <a:headEnd/>
            <a:tailEnd/>
          </a:ln>
          <a:effectLst/>
          <a:extLst/>
        </p:spPr>
        <p:txBody>
          <a:bodyPr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panose="02020603050405020304" pitchFamily="18" charset="0"/>
              </a:defRPr>
            </a:lvl9pPr>
          </a:lstStyle>
          <a:p>
            <a:pPr eaLnBrk="1" hangingPunct="1">
              <a:lnSpc>
                <a:spcPct val="30000"/>
              </a:lnSpc>
              <a:spcBef>
                <a:spcPct val="50000"/>
              </a:spcBef>
              <a:buClrTx/>
              <a:buFontTx/>
              <a:buNone/>
            </a:pPr>
            <a:r>
              <a:rPr lang="en-US" altLang="en-US" sz="1800" dirty="0">
                <a:cs typeface="Arial" panose="020B0604020202020204" pitchFamily="34" charset="0"/>
              </a:rPr>
              <a:t>SHL </a:t>
            </a:r>
            <a:r>
              <a:rPr lang="en-US" altLang="en-US" sz="1800" i="1" dirty="0">
                <a:cs typeface="Arial" panose="020B0604020202020204" pitchFamily="34" charset="0"/>
              </a:rPr>
              <a:t>reg,imm8</a:t>
            </a:r>
          </a:p>
          <a:p>
            <a:pPr eaLnBrk="1" hangingPunct="1">
              <a:lnSpc>
                <a:spcPct val="30000"/>
              </a:lnSpc>
              <a:spcBef>
                <a:spcPct val="50000"/>
              </a:spcBef>
              <a:buClrTx/>
              <a:buFontTx/>
              <a:buNone/>
            </a:pPr>
            <a:r>
              <a:rPr lang="en-US" altLang="en-US" sz="1800" dirty="0">
                <a:cs typeface="Arial" panose="020B0604020202020204" pitchFamily="34" charset="0"/>
              </a:rPr>
              <a:t>		SHL </a:t>
            </a:r>
            <a:r>
              <a:rPr lang="en-US" altLang="en-US" sz="1800" i="1" dirty="0">
                <a:cs typeface="Arial" panose="020B0604020202020204" pitchFamily="34" charset="0"/>
              </a:rPr>
              <a:t>mem,imm8</a:t>
            </a:r>
          </a:p>
          <a:p>
            <a:pPr eaLnBrk="1" hangingPunct="1">
              <a:lnSpc>
                <a:spcPct val="30000"/>
              </a:lnSpc>
              <a:spcBef>
                <a:spcPct val="50000"/>
              </a:spcBef>
              <a:buClrTx/>
              <a:buFontTx/>
              <a:buNone/>
            </a:pPr>
            <a:r>
              <a:rPr lang="en-US" altLang="en-US" sz="1800" dirty="0">
                <a:cs typeface="Arial" panose="020B0604020202020204" pitchFamily="34" charset="0"/>
              </a:rPr>
              <a:t>		SHL </a:t>
            </a:r>
            <a:r>
              <a:rPr lang="en-US" altLang="en-US" sz="1800" i="1" dirty="0" err="1">
                <a:cs typeface="Arial" panose="020B0604020202020204" pitchFamily="34" charset="0"/>
              </a:rPr>
              <a:t>reg</a:t>
            </a:r>
            <a:r>
              <a:rPr lang="en-US" altLang="en-US" sz="1800" dirty="0" err="1">
                <a:cs typeface="Arial" panose="020B0604020202020204" pitchFamily="34" charset="0"/>
              </a:rPr>
              <a:t>,CL</a:t>
            </a:r>
            <a:endParaRPr lang="en-US" altLang="en-US" sz="1800" dirty="0">
              <a:cs typeface="Arial" panose="020B0604020202020204" pitchFamily="34" charset="0"/>
            </a:endParaRPr>
          </a:p>
          <a:p>
            <a:pPr eaLnBrk="1" hangingPunct="1">
              <a:lnSpc>
                <a:spcPct val="30000"/>
              </a:lnSpc>
              <a:spcBef>
                <a:spcPct val="50000"/>
              </a:spcBef>
              <a:buClrTx/>
              <a:buFontTx/>
              <a:buNone/>
            </a:pPr>
            <a:r>
              <a:rPr lang="en-US" altLang="en-US" sz="1800" dirty="0">
                <a:cs typeface="Arial" panose="020B0604020202020204" pitchFamily="34" charset="0"/>
              </a:rPr>
              <a:t>		SHL </a:t>
            </a:r>
            <a:r>
              <a:rPr lang="en-US" altLang="en-US" sz="1800" i="1" dirty="0" err="1">
                <a:cs typeface="Arial" panose="020B0604020202020204" pitchFamily="34" charset="0"/>
              </a:rPr>
              <a:t>mem</a:t>
            </a:r>
            <a:r>
              <a:rPr lang="en-US" altLang="en-US" sz="1800" dirty="0" err="1">
                <a:cs typeface="Arial" panose="020B0604020202020204" pitchFamily="34" charset="0"/>
              </a:rPr>
              <a:t>,CL</a:t>
            </a:r>
            <a:endParaRPr lang="en-US" altLang="en-US" sz="1800" dirty="0">
              <a:cs typeface="Arial" panose="020B0604020202020204" pitchFamily="34" charset="0"/>
            </a:endParaRPr>
          </a:p>
        </p:txBody>
      </p:sp>
      <p:sp>
        <p:nvSpPr>
          <p:cNvPr id="7" name="Content Placeholder 2"/>
          <p:cNvSpPr txBox="1">
            <a:spLocks/>
          </p:cNvSpPr>
          <p:nvPr/>
        </p:nvSpPr>
        <p:spPr>
          <a:xfrm>
            <a:off x="457200" y="4343400"/>
            <a:ext cx="8229600" cy="457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Operand types for SHL:</a:t>
            </a:r>
          </a:p>
        </p:txBody>
      </p:sp>
      <p:pic>
        <p:nvPicPr>
          <p:cNvPr id="6" name="Picture 1033" descr="An 8-bit binary number reads, 1 1 0 0 1 1 1 1. The highest bit shifts one value to the left, and is carried to carry flag. Every bit shift to the left and produces a final output that reads, 1 0 0 1 1 1 1 0. ">
            <a:extLst>
              <a:ext uri="{FF2B5EF4-FFF2-40B4-BE49-F238E27FC236}">
                <a16:creationId xmlns:a16="http://schemas.microsoft.com/office/drawing/2014/main" id="{C29B7753-EAE8-4E9C-AF55-B2FD71B42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4724400" cy="120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295400"/>
          </a:xfrm>
        </p:spPr>
        <p:txBody>
          <a:bodyPr/>
          <a:lstStyle/>
          <a:p>
            <a:r>
              <a:rPr lang="en-US" dirty="0"/>
              <a:t>The SHL (shift left) instruction performs a logical left shift on the destination operand, filling the lowest bit with 0.</a:t>
            </a:r>
          </a:p>
        </p:txBody>
      </p:sp>
      <p:sp>
        <p:nvSpPr>
          <p:cNvPr id="2" name="Title 1"/>
          <p:cNvSpPr>
            <a:spLocks noGrp="1"/>
          </p:cNvSpPr>
          <p:nvPr>
            <p:ph type="title"/>
          </p:nvPr>
        </p:nvSpPr>
        <p:spPr/>
        <p:txBody>
          <a:bodyPr/>
          <a:lstStyle/>
          <a:p>
            <a:r>
              <a:rPr lang="en-AU" dirty="0"/>
              <a:t>SHL Instruction</a:t>
            </a:r>
          </a:p>
        </p:txBody>
      </p:sp>
    </p:spTree>
    <p:extLst>
      <p:ext uri="{BB962C8B-B14F-4D97-AF65-F5344CB8AC3E}">
        <p14:creationId xmlns:p14="http://schemas.microsoft.com/office/powerpoint/2010/main" val="116845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4C7F0B3-6442-4BB9-8F95-8A71BFEBFF8A}"/>
              </a:ext>
            </a:extLst>
          </p:cNvPr>
          <p:cNvSpPr txBox="1">
            <a:spLocks noChangeArrowheads="1"/>
          </p:cNvSpPr>
          <p:nvPr/>
        </p:nvSpPr>
        <p:spPr bwMode="auto">
          <a:xfrm>
            <a:off x="685800" y="4291012"/>
            <a:ext cx="7467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dirty="0">
                <a:solidFill>
                  <a:srgbClr val="007FA3"/>
                </a:solidFill>
              </a:rPr>
              <a:t>The instructions in this section do not apply to 64-bit mode programming.</a:t>
            </a:r>
          </a:p>
        </p:txBody>
      </p:sp>
      <p:sp>
        <p:nvSpPr>
          <p:cNvPr id="3" name="Content Placeholder 2"/>
          <p:cNvSpPr>
            <a:spLocks noGrp="1"/>
          </p:cNvSpPr>
          <p:nvPr>
            <p:ph idx="1"/>
          </p:nvPr>
        </p:nvSpPr>
        <p:spPr>
          <a:xfrm>
            <a:off x="457200" y="1600201"/>
            <a:ext cx="8229600" cy="2362200"/>
          </a:xfrm>
        </p:spPr>
        <p:txBody>
          <a:bodyPr/>
          <a:lstStyle/>
          <a:p>
            <a:r>
              <a:rPr lang="en-US" dirty="0"/>
              <a:t>ADC Instruction </a:t>
            </a:r>
          </a:p>
          <a:p>
            <a:r>
              <a:rPr lang="en-US" dirty="0"/>
              <a:t>Extended Precision Addition</a:t>
            </a:r>
          </a:p>
          <a:p>
            <a:r>
              <a:rPr lang="en-US" dirty="0"/>
              <a:t>SBB Instruction</a:t>
            </a:r>
          </a:p>
          <a:p>
            <a:r>
              <a:rPr lang="en-US" dirty="0"/>
              <a:t>Extended Precision Subtraction</a:t>
            </a:r>
          </a:p>
        </p:txBody>
      </p:sp>
      <p:sp>
        <p:nvSpPr>
          <p:cNvPr id="2" name="Title 1"/>
          <p:cNvSpPr>
            <a:spLocks noGrp="1"/>
          </p:cNvSpPr>
          <p:nvPr>
            <p:ph type="title"/>
          </p:nvPr>
        </p:nvSpPr>
        <p:spPr/>
        <p:txBody>
          <a:bodyPr/>
          <a:lstStyle/>
          <a:p>
            <a:r>
              <a:rPr lang="en-AU" dirty="0"/>
              <a:t>Extended Addition and Subtraction</a:t>
            </a:r>
          </a:p>
        </p:txBody>
      </p:sp>
    </p:spTree>
    <p:extLst>
      <p:ext uri="{BB962C8B-B14F-4D97-AF65-F5344CB8AC3E}">
        <p14:creationId xmlns:p14="http://schemas.microsoft.com/office/powerpoint/2010/main" val="3358239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Adding two operands that are longer than the computer's word size (32 bits).</a:t>
            </a:r>
          </a:p>
          <a:p>
            <a:pPr lvl="1">
              <a:spcBef>
                <a:spcPts val="1200"/>
              </a:spcBef>
            </a:pPr>
            <a:r>
              <a:rPr lang="en-US" dirty="0"/>
              <a:t>Virtually no limit to the size of the operands</a:t>
            </a:r>
          </a:p>
          <a:p>
            <a:pPr>
              <a:spcBef>
                <a:spcPts val="1200"/>
              </a:spcBef>
            </a:pPr>
            <a:r>
              <a:rPr lang="en-US" dirty="0"/>
              <a:t>The arithmetic must be performed in steps</a:t>
            </a:r>
          </a:p>
          <a:p>
            <a:pPr lvl="1">
              <a:spcBef>
                <a:spcPts val="1200"/>
              </a:spcBef>
            </a:pPr>
            <a:r>
              <a:rPr lang="en-US" dirty="0"/>
              <a:t>The Carry value from each step is passed on to the next step.</a:t>
            </a:r>
          </a:p>
        </p:txBody>
      </p:sp>
      <p:sp>
        <p:nvSpPr>
          <p:cNvPr id="2" name="Title 1"/>
          <p:cNvSpPr>
            <a:spLocks noGrp="1"/>
          </p:cNvSpPr>
          <p:nvPr>
            <p:ph type="title"/>
          </p:nvPr>
        </p:nvSpPr>
        <p:spPr/>
        <p:txBody>
          <a:bodyPr/>
          <a:lstStyle/>
          <a:p>
            <a:r>
              <a:rPr lang="en-AU" dirty="0"/>
              <a:t>Extended Precision Addition</a:t>
            </a:r>
          </a:p>
        </p:txBody>
      </p:sp>
    </p:spTree>
    <p:extLst>
      <p:ext uri="{BB962C8B-B14F-4D97-AF65-F5344CB8AC3E}">
        <p14:creationId xmlns:p14="http://schemas.microsoft.com/office/powerpoint/2010/main" val="1207441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AU" sz="2500" dirty="0"/>
              <a:t>ADC (add with carry) instruction adds both a source operand and the contents of the Carry flag to a destination operand.</a:t>
            </a:r>
          </a:p>
          <a:p>
            <a:r>
              <a:rPr lang="en-AU" sz="2500" dirty="0"/>
              <a:t>Operands are binary values</a:t>
            </a:r>
          </a:p>
          <a:p>
            <a:pPr lvl="1"/>
            <a:r>
              <a:rPr lang="en-AU" sz="2100" dirty="0"/>
              <a:t>Same syntax as ADD, SUB, etc.</a:t>
            </a:r>
          </a:p>
          <a:p>
            <a:r>
              <a:rPr lang="en-AU" sz="2500" dirty="0"/>
              <a:t>Example</a:t>
            </a:r>
          </a:p>
          <a:p>
            <a:pPr lvl="1"/>
            <a:r>
              <a:rPr lang="en-AU" dirty="0"/>
              <a:t>Add two 32-bit integers (</a:t>
            </a:r>
            <a:r>
              <a:rPr lang="en-AU" dirty="0" err="1"/>
              <a:t>FFFFFFFFh</a:t>
            </a:r>
            <a:r>
              <a:rPr lang="en-AU" dirty="0"/>
              <a:t> + </a:t>
            </a:r>
            <a:r>
              <a:rPr lang="en-AU" dirty="0" err="1"/>
              <a:t>FFFFFFFFh</a:t>
            </a:r>
            <a:r>
              <a:rPr lang="en-AU" dirty="0"/>
              <a:t>), producing a 64-bit sum in EDX:EAX:</a:t>
            </a:r>
          </a:p>
          <a:p>
            <a:pPr marL="486918" lvl="1" indent="0">
              <a:spcBef>
                <a:spcPts val="0"/>
              </a:spcBef>
              <a:buNone/>
            </a:pPr>
            <a:r>
              <a:rPr lang="en-AU" sz="1800" dirty="0"/>
              <a:t>         mov edx,0</a:t>
            </a:r>
          </a:p>
          <a:p>
            <a:pPr marL="486918" lvl="1" indent="0">
              <a:spcBef>
                <a:spcPts val="0"/>
              </a:spcBef>
              <a:buNone/>
            </a:pPr>
            <a:r>
              <a:rPr lang="en-AU" sz="1800" dirty="0"/>
              <a:t>         mov eax,0FFFFFFFFh</a:t>
            </a:r>
          </a:p>
          <a:p>
            <a:pPr marL="486918" lvl="1" indent="0">
              <a:spcBef>
                <a:spcPts val="0"/>
              </a:spcBef>
              <a:buNone/>
            </a:pPr>
            <a:r>
              <a:rPr lang="en-AU" sz="1800" dirty="0"/>
              <a:t>         add eax,0FFFFFFFFh</a:t>
            </a:r>
          </a:p>
          <a:p>
            <a:pPr marL="486918" lvl="1" indent="0">
              <a:spcBef>
                <a:spcPts val="0"/>
              </a:spcBef>
              <a:buNone/>
            </a:pPr>
            <a:r>
              <a:rPr lang="en-AU" sz="1800" dirty="0"/>
              <a:t>         </a:t>
            </a:r>
            <a:r>
              <a:rPr lang="en-AU" sz="1800" dirty="0" err="1"/>
              <a:t>adc</a:t>
            </a:r>
            <a:r>
              <a:rPr lang="en-AU" sz="1800" dirty="0"/>
              <a:t> edx,0	                      ;EDX:EAX = 00000001FFFFFFFEh</a:t>
            </a:r>
          </a:p>
        </p:txBody>
      </p:sp>
      <p:sp>
        <p:nvSpPr>
          <p:cNvPr id="2" name="Title 1"/>
          <p:cNvSpPr>
            <a:spLocks noGrp="1"/>
          </p:cNvSpPr>
          <p:nvPr>
            <p:ph type="title"/>
          </p:nvPr>
        </p:nvSpPr>
        <p:spPr/>
        <p:txBody>
          <a:bodyPr/>
          <a:lstStyle/>
          <a:p>
            <a:r>
              <a:rPr lang="en-AU" dirty="0"/>
              <a:t>ADC Instruction</a:t>
            </a:r>
          </a:p>
        </p:txBody>
      </p:sp>
    </p:spTree>
    <p:extLst>
      <p:ext uri="{BB962C8B-B14F-4D97-AF65-F5344CB8AC3E}">
        <p14:creationId xmlns:p14="http://schemas.microsoft.com/office/powerpoint/2010/main" val="3779733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8FE1AC1E-1133-42EC-86E7-A094AA14F526}"/>
              </a:ext>
            </a:extLst>
          </p:cNvPr>
          <p:cNvSpPr txBox="1">
            <a:spLocks noChangeArrowheads="1"/>
          </p:cNvSpPr>
          <p:nvPr/>
        </p:nvSpPr>
        <p:spPr bwMode="auto">
          <a:xfrm>
            <a:off x="1600200" y="3733800"/>
            <a:ext cx="5562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2744788" algn="l"/>
              </a:tabLst>
              <a:defRPr sz="2200">
                <a:solidFill>
                  <a:schemeClr val="tx1"/>
                </a:solidFill>
                <a:latin typeface="Arial" panose="020B0604020202020204" pitchFamily="34" charset="0"/>
              </a:defRPr>
            </a:lvl2pPr>
            <a:lvl3pPr marL="228600" eaLnBrk="0" hangingPunct="0">
              <a:spcBef>
                <a:spcPct val="20000"/>
              </a:spcBef>
              <a:buClr>
                <a:schemeClr val="tx1"/>
              </a:buClr>
              <a:buChar char="•"/>
              <a:tabLst>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edx,0	; set upper half</a:t>
            </a:r>
          </a:p>
          <a:p>
            <a:pPr eaLnBrk="1" hangingPunct="1">
              <a:lnSpc>
                <a:spcPct val="50000"/>
              </a:lnSpc>
              <a:spcBef>
                <a:spcPct val="50000"/>
              </a:spcBef>
              <a:buClrTx/>
              <a:buFontTx/>
              <a:buNone/>
            </a:pPr>
            <a:r>
              <a:rPr lang="en-US" altLang="en-US" sz="1800" dirty="0">
                <a:cs typeface="Arial" panose="020B0604020202020204" pitchFamily="34" charset="0"/>
              </a:rPr>
              <a:t>mov eax,0FFFFFFFFh	; set lower half</a:t>
            </a:r>
          </a:p>
          <a:p>
            <a:pPr eaLnBrk="1" hangingPunct="1">
              <a:lnSpc>
                <a:spcPct val="50000"/>
              </a:lnSpc>
              <a:spcBef>
                <a:spcPct val="50000"/>
              </a:spcBef>
              <a:buClrTx/>
              <a:buFontTx/>
              <a:buNone/>
            </a:pPr>
            <a:r>
              <a:rPr lang="en-US" altLang="en-US" sz="1800" dirty="0">
                <a:cs typeface="Arial" panose="020B0604020202020204" pitchFamily="34" charset="0"/>
              </a:rPr>
              <a:t>add eax,1 	; add lower half</a:t>
            </a:r>
          </a:p>
          <a:p>
            <a:pPr eaLnBrk="1" hangingPunct="1">
              <a:lnSpc>
                <a:spcPct val="50000"/>
              </a:lnSpc>
              <a:spcBef>
                <a:spcPct val="50000"/>
              </a:spcBef>
              <a:buClrTx/>
              <a:buFontTx/>
              <a:buNone/>
            </a:pPr>
            <a:r>
              <a:rPr lang="en-US" altLang="en-US" sz="1800" dirty="0" err="1">
                <a:cs typeface="Arial" panose="020B0604020202020204" pitchFamily="34" charset="0"/>
              </a:rPr>
              <a:t>adc</a:t>
            </a:r>
            <a:r>
              <a:rPr lang="en-US" altLang="en-US" sz="1800" dirty="0">
                <a:cs typeface="Arial" panose="020B0604020202020204" pitchFamily="34" charset="0"/>
              </a:rPr>
              <a:t> edx,0 	; add upper half</a:t>
            </a:r>
          </a:p>
          <a:p>
            <a:pPr eaLnBrk="1" hangingPunct="1">
              <a:lnSpc>
                <a:spcPct val="50000"/>
              </a:lnSpc>
              <a:spcBef>
                <a:spcPct val="50000"/>
              </a:spcBef>
              <a:buClrTx/>
              <a:buFontTx/>
              <a:buNone/>
            </a:pPr>
            <a:endParaRPr lang="en-US" altLang="en-US" sz="1800" dirty="0">
              <a:cs typeface="Arial" panose="020B0604020202020204" pitchFamily="34" charset="0"/>
            </a:endParaRPr>
          </a:p>
          <a:p>
            <a:pPr lvl="2" eaLnBrk="1" hangingPunct="1">
              <a:lnSpc>
                <a:spcPct val="90000"/>
              </a:lnSpc>
              <a:buFontTx/>
              <a:buNone/>
            </a:pPr>
            <a:r>
              <a:rPr lang="en-US" altLang="en-US" sz="1800" dirty="0">
                <a:solidFill>
                  <a:srgbClr val="007FA3"/>
                </a:solidFill>
                <a:cs typeface="Arial" panose="020B0604020202020204" pitchFamily="34" charset="0"/>
              </a:rPr>
              <a:t>EDX:EAX = 00000001 00000000</a:t>
            </a:r>
          </a:p>
        </p:txBody>
      </p:sp>
      <p:sp>
        <p:nvSpPr>
          <p:cNvPr id="3" name="Content Placeholder 2"/>
          <p:cNvSpPr>
            <a:spLocks noGrp="1"/>
          </p:cNvSpPr>
          <p:nvPr>
            <p:ph idx="1"/>
          </p:nvPr>
        </p:nvSpPr>
        <p:spPr>
          <a:xfrm>
            <a:off x="457200" y="1600201"/>
            <a:ext cx="8229600" cy="1828800"/>
          </a:xfrm>
        </p:spPr>
        <p:txBody>
          <a:bodyPr/>
          <a:lstStyle/>
          <a:p>
            <a:r>
              <a:rPr lang="en-US" dirty="0"/>
              <a:t>Task: Add 1 to EDX:EAX</a:t>
            </a:r>
          </a:p>
          <a:p>
            <a:pPr lvl="1"/>
            <a:r>
              <a:rPr lang="en-US" dirty="0"/>
              <a:t>Starting value of EDX:EAX: 00000000FFFFFFFFh</a:t>
            </a:r>
          </a:p>
          <a:p>
            <a:pPr lvl="1"/>
            <a:r>
              <a:rPr lang="en-US" dirty="0"/>
              <a:t>Add the lower 32 bits first, setting the Carry flag. </a:t>
            </a:r>
          </a:p>
          <a:p>
            <a:pPr lvl="1"/>
            <a:r>
              <a:rPr lang="en-US" dirty="0"/>
              <a:t>Add the upper 32 bits, and include the Carry flag.</a:t>
            </a:r>
          </a:p>
        </p:txBody>
      </p:sp>
      <p:sp>
        <p:nvSpPr>
          <p:cNvPr id="2" name="Title 1"/>
          <p:cNvSpPr>
            <a:spLocks noGrp="1"/>
          </p:cNvSpPr>
          <p:nvPr>
            <p:ph type="title"/>
          </p:nvPr>
        </p:nvSpPr>
        <p:spPr/>
        <p:txBody>
          <a:bodyPr/>
          <a:lstStyle/>
          <a:p>
            <a:r>
              <a:rPr lang="en-AU" dirty="0"/>
              <a:t>Extended Addition Example</a:t>
            </a:r>
          </a:p>
        </p:txBody>
      </p:sp>
    </p:spTree>
    <p:extLst>
      <p:ext uri="{BB962C8B-B14F-4D97-AF65-F5344CB8AC3E}">
        <p14:creationId xmlns:p14="http://schemas.microsoft.com/office/powerpoint/2010/main" val="3049189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SBB (subtract with borrow) instruction subtracts both a source operand and the value of the Carry flag from a destination operand.</a:t>
            </a:r>
          </a:p>
          <a:p>
            <a:r>
              <a:rPr lang="en-US" dirty="0"/>
              <a:t>Operand syntax:</a:t>
            </a:r>
          </a:p>
          <a:p>
            <a:pPr lvl="1"/>
            <a:r>
              <a:rPr lang="en-US" dirty="0"/>
              <a:t>Same as for the ADC instruction</a:t>
            </a:r>
          </a:p>
        </p:txBody>
      </p:sp>
      <p:sp>
        <p:nvSpPr>
          <p:cNvPr id="2" name="Title 1"/>
          <p:cNvSpPr>
            <a:spLocks noGrp="1"/>
          </p:cNvSpPr>
          <p:nvPr>
            <p:ph type="title"/>
          </p:nvPr>
        </p:nvSpPr>
        <p:spPr/>
        <p:txBody>
          <a:bodyPr/>
          <a:lstStyle/>
          <a:p>
            <a:r>
              <a:rPr lang="en-AU" dirty="0"/>
              <a:t>SBB Instruction</a:t>
            </a:r>
          </a:p>
        </p:txBody>
      </p:sp>
    </p:spTree>
    <p:extLst>
      <p:ext uri="{BB962C8B-B14F-4D97-AF65-F5344CB8AC3E}">
        <p14:creationId xmlns:p14="http://schemas.microsoft.com/office/powerpoint/2010/main" val="2225771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8DF7568-9D2E-4E8A-87E3-E2DBB73E3629}"/>
              </a:ext>
            </a:extLst>
          </p:cNvPr>
          <p:cNvSpPr txBox="1">
            <a:spLocks noChangeArrowheads="1"/>
          </p:cNvSpPr>
          <p:nvPr/>
        </p:nvSpPr>
        <p:spPr bwMode="auto">
          <a:xfrm>
            <a:off x="1219200" y="3733800"/>
            <a:ext cx="6248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27447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27447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274478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27447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2744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74478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edx,1 	; set upper half</a:t>
            </a:r>
          </a:p>
          <a:p>
            <a:pPr eaLnBrk="1" hangingPunct="1">
              <a:lnSpc>
                <a:spcPct val="50000"/>
              </a:lnSpc>
              <a:spcBef>
                <a:spcPct val="50000"/>
              </a:spcBef>
              <a:buClrTx/>
              <a:buFontTx/>
              <a:buNone/>
            </a:pPr>
            <a:r>
              <a:rPr lang="en-US" altLang="en-US" sz="1800" dirty="0">
                <a:cs typeface="Arial" panose="020B0604020202020204" pitchFamily="34" charset="0"/>
              </a:rPr>
              <a:t>mov eax,0 	; set lower half</a:t>
            </a:r>
          </a:p>
          <a:p>
            <a:pPr eaLnBrk="1" hangingPunct="1">
              <a:lnSpc>
                <a:spcPct val="50000"/>
              </a:lnSpc>
              <a:spcBef>
                <a:spcPct val="50000"/>
              </a:spcBef>
              <a:buClrTx/>
              <a:buFontTx/>
              <a:buNone/>
            </a:pPr>
            <a:r>
              <a:rPr lang="en-US" altLang="en-US" sz="1800" dirty="0">
                <a:cs typeface="Arial" panose="020B0604020202020204" pitchFamily="34" charset="0"/>
              </a:rPr>
              <a:t>sub eax,1 	; subtract lower half</a:t>
            </a:r>
          </a:p>
          <a:p>
            <a:pPr eaLnBrk="1" hangingPunct="1">
              <a:lnSpc>
                <a:spcPct val="50000"/>
              </a:lnSpc>
              <a:spcBef>
                <a:spcPct val="50000"/>
              </a:spcBef>
              <a:buClrTx/>
              <a:buFontTx/>
              <a:buNone/>
            </a:pPr>
            <a:r>
              <a:rPr lang="en-US" altLang="en-US" sz="1800" dirty="0" err="1">
                <a:cs typeface="Arial" panose="020B0604020202020204" pitchFamily="34" charset="0"/>
              </a:rPr>
              <a:t>sbb</a:t>
            </a:r>
            <a:r>
              <a:rPr lang="en-US" altLang="en-US" sz="1800" dirty="0">
                <a:cs typeface="Arial" panose="020B0604020202020204" pitchFamily="34" charset="0"/>
              </a:rPr>
              <a:t> edx,0 	; subtract upper half</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EDX:EAX = 00000000 FFFFFFFF</a:t>
            </a:r>
          </a:p>
        </p:txBody>
      </p:sp>
      <p:sp>
        <p:nvSpPr>
          <p:cNvPr id="3" name="Content Placeholder 2"/>
          <p:cNvSpPr>
            <a:spLocks noGrp="1"/>
          </p:cNvSpPr>
          <p:nvPr>
            <p:ph idx="1"/>
          </p:nvPr>
        </p:nvSpPr>
        <p:spPr>
          <a:xfrm>
            <a:off x="457200" y="1600201"/>
            <a:ext cx="8229600" cy="1905000"/>
          </a:xfrm>
        </p:spPr>
        <p:txBody>
          <a:bodyPr/>
          <a:lstStyle/>
          <a:p>
            <a:r>
              <a:rPr lang="en-US" dirty="0"/>
              <a:t>Task: Subtract 1 from EDX:EAX</a:t>
            </a:r>
          </a:p>
          <a:p>
            <a:pPr lvl="1"/>
            <a:r>
              <a:rPr lang="en-US" dirty="0"/>
              <a:t>Starting value of EDX:EAX: 0000000100000000h </a:t>
            </a:r>
          </a:p>
          <a:p>
            <a:pPr lvl="1"/>
            <a:r>
              <a:rPr lang="en-US" dirty="0"/>
              <a:t>Subtract the lower 32 bits first, setting the Carry flag. </a:t>
            </a:r>
          </a:p>
          <a:p>
            <a:pPr lvl="1"/>
            <a:r>
              <a:rPr lang="en-US" dirty="0"/>
              <a:t>Subtract the upper 32 bits, and include the Carry flag.</a:t>
            </a:r>
          </a:p>
        </p:txBody>
      </p:sp>
      <p:sp>
        <p:nvSpPr>
          <p:cNvPr id="2" name="Title 1"/>
          <p:cNvSpPr>
            <a:spLocks noGrp="1"/>
          </p:cNvSpPr>
          <p:nvPr>
            <p:ph type="title"/>
          </p:nvPr>
        </p:nvSpPr>
        <p:spPr/>
        <p:txBody>
          <a:bodyPr/>
          <a:lstStyle/>
          <a:p>
            <a:r>
              <a:rPr lang="en-AU" dirty="0"/>
              <a:t>Extended Subtraction Example</a:t>
            </a:r>
          </a:p>
        </p:txBody>
      </p:sp>
    </p:spTree>
    <p:extLst>
      <p:ext uri="{BB962C8B-B14F-4D97-AF65-F5344CB8AC3E}">
        <p14:creationId xmlns:p14="http://schemas.microsoft.com/office/powerpoint/2010/main" val="4354691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Shift and Rotate Instructions</a:t>
            </a:r>
          </a:p>
          <a:p>
            <a:r>
              <a:rPr lang="en-US" dirty="0"/>
              <a:t>Shift and Rotate Applications</a:t>
            </a:r>
          </a:p>
          <a:p>
            <a:r>
              <a:rPr lang="en-US" dirty="0"/>
              <a:t>Multiplication and Division Instructions</a:t>
            </a:r>
          </a:p>
          <a:p>
            <a:r>
              <a:rPr lang="en-US" dirty="0"/>
              <a:t>Extended Addition and Subtraction</a:t>
            </a:r>
          </a:p>
          <a:p>
            <a:r>
              <a:rPr lang="en-US" b="1" dirty="0">
                <a:solidFill>
                  <a:srgbClr val="007FA3"/>
                </a:solidFill>
              </a:rPr>
              <a:t>ASCII and </a:t>
            </a:r>
            <a:r>
              <a:rPr lang="en-US" b="1" dirty="0" err="1">
                <a:solidFill>
                  <a:srgbClr val="007FA3"/>
                </a:solidFill>
              </a:rPr>
              <a:t>UnPacked</a:t>
            </a:r>
            <a:r>
              <a:rPr lang="en-US" b="1" dirty="0">
                <a:solidFill>
                  <a:srgbClr val="007FA3"/>
                </a:solidFill>
              </a:rPr>
              <a:t> Decimal Arithmetic</a:t>
            </a:r>
          </a:p>
          <a:p>
            <a:r>
              <a:rPr lang="en-US" dirty="0"/>
              <a:t>Packed Decimal Arithmetic</a:t>
            </a:r>
          </a:p>
        </p:txBody>
      </p:sp>
      <p:sp>
        <p:nvSpPr>
          <p:cNvPr id="2" name="Title 1"/>
          <p:cNvSpPr>
            <a:spLocks noGrp="1"/>
          </p:cNvSpPr>
          <p:nvPr>
            <p:ph type="title"/>
          </p:nvPr>
        </p:nvSpPr>
        <p:spPr/>
        <p:txBody>
          <a:bodyPr/>
          <a:lstStyle/>
          <a:p>
            <a:r>
              <a:rPr lang="en-AU" dirty="0"/>
              <a:t>What's Next</a:t>
            </a:r>
            <a:r>
              <a:rPr lang="en-AU" sz="2000" dirty="0"/>
              <a:t> </a:t>
            </a:r>
            <a:r>
              <a:rPr lang="en-AU" sz="2000" b="0" dirty="0"/>
              <a:t>(4 of 5)</a:t>
            </a:r>
          </a:p>
        </p:txBody>
      </p:sp>
    </p:spTree>
    <p:extLst>
      <p:ext uri="{BB962C8B-B14F-4D97-AF65-F5344CB8AC3E}">
        <p14:creationId xmlns:p14="http://schemas.microsoft.com/office/powerpoint/2010/main" val="827642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FE0A6975-EB37-4926-9FB3-633B11180D96}"/>
              </a:ext>
            </a:extLst>
          </p:cNvPr>
          <p:cNvSpPr txBox="1">
            <a:spLocks noChangeArrowheads="1"/>
          </p:cNvSpPr>
          <p:nvPr/>
        </p:nvSpPr>
        <p:spPr bwMode="auto">
          <a:xfrm>
            <a:off x="4648200" y="3352800"/>
            <a:ext cx="403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000" dirty="0">
                <a:solidFill>
                  <a:srgbClr val="007FA3"/>
                </a:solidFill>
              </a:rPr>
              <a:t>The instructions in this section do not apply to 64-bit mode programming.</a:t>
            </a:r>
          </a:p>
        </p:txBody>
      </p:sp>
      <p:sp>
        <p:nvSpPr>
          <p:cNvPr id="3" name="Content Placeholder 2"/>
          <p:cNvSpPr>
            <a:spLocks noGrp="1"/>
          </p:cNvSpPr>
          <p:nvPr>
            <p:ph idx="1"/>
          </p:nvPr>
        </p:nvSpPr>
        <p:spPr>
          <a:xfrm>
            <a:off x="457200" y="1600200"/>
            <a:ext cx="3962400" cy="4724400"/>
          </a:xfrm>
        </p:spPr>
        <p:txBody>
          <a:bodyPr/>
          <a:lstStyle/>
          <a:p>
            <a:r>
              <a:rPr lang="en-AU" sz="2300" dirty="0"/>
              <a:t>Binary Coded Decimal</a:t>
            </a:r>
          </a:p>
          <a:p>
            <a:r>
              <a:rPr lang="en-AU" sz="2300" dirty="0"/>
              <a:t>ASCII Decimal</a:t>
            </a:r>
          </a:p>
          <a:p>
            <a:r>
              <a:rPr lang="en-AU" sz="2300" dirty="0"/>
              <a:t>AAA Instruction </a:t>
            </a:r>
          </a:p>
          <a:p>
            <a:r>
              <a:rPr lang="en-AU" sz="2300" dirty="0"/>
              <a:t>AAS Instruction </a:t>
            </a:r>
          </a:p>
          <a:p>
            <a:r>
              <a:rPr lang="en-AU" sz="2300" dirty="0"/>
              <a:t>AAM Instruction </a:t>
            </a:r>
          </a:p>
          <a:p>
            <a:r>
              <a:rPr lang="en-AU" sz="2300" dirty="0"/>
              <a:t>AAD Instruction </a:t>
            </a:r>
          </a:p>
          <a:p>
            <a:r>
              <a:rPr lang="en-AU" sz="2300" dirty="0"/>
              <a:t>Packed Decimal Integers</a:t>
            </a:r>
          </a:p>
          <a:p>
            <a:r>
              <a:rPr lang="en-AU" sz="2300" dirty="0"/>
              <a:t>DAA Instruction</a:t>
            </a:r>
          </a:p>
          <a:p>
            <a:r>
              <a:rPr lang="en-AU" sz="2300" dirty="0"/>
              <a:t>DAS Instruction </a:t>
            </a:r>
          </a:p>
        </p:txBody>
      </p:sp>
      <p:sp>
        <p:nvSpPr>
          <p:cNvPr id="2" name="Title 1"/>
          <p:cNvSpPr>
            <a:spLocks noGrp="1"/>
          </p:cNvSpPr>
          <p:nvPr>
            <p:ph type="title"/>
          </p:nvPr>
        </p:nvSpPr>
        <p:spPr/>
        <p:txBody>
          <a:bodyPr/>
          <a:lstStyle/>
          <a:p>
            <a:r>
              <a:rPr lang="en-US" dirty="0"/>
              <a:t>ASCII and Packed Decimal Arithmetic</a:t>
            </a:r>
            <a:endParaRPr lang="en-AU" dirty="0"/>
          </a:p>
        </p:txBody>
      </p:sp>
    </p:spTree>
    <p:extLst>
      <p:ext uri="{BB962C8B-B14F-4D97-AF65-F5344CB8AC3E}">
        <p14:creationId xmlns:p14="http://schemas.microsoft.com/office/powerpoint/2010/main" val="1772302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a:extLst>
              <a:ext uri="{FF2B5EF4-FFF2-40B4-BE49-F238E27FC236}">
                <a16:creationId xmlns:a16="http://schemas.microsoft.com/office/drawing/2014/main" id="{7421C6DE-F96C-40A9-891D-F542C09BBF34}"/>
              </a:ext>
            </a:extLst>
          </p:cNvPr>
          <p:cNvSpPr txBox="1">
            <a:spLocks noChangeArrowheads="1"/>
          </p:cNvSpPr>
          <p:nvPr/>
        </p:nvSpPr>
        <p:spPr bwMode="auto">
          <a:xfrm>
            <a:off x="4572000" y="4876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08</a:t>
            </a:r>
          </a:p>
        </p:txBody>
      </p:sp>
      <p:sp>
        <p:nvSpPr>
          <p:cNvPr id="6" name="Text Box 6">
            <a:extLst>
              <a:ext uri="{FF2B5EF4-FFF2-40B4-BE49-F238E27FC236}">
                <a16:creationId xmlns:a16="http://schemas.microsoft.com/office/drawing/2014/main" id="{2E6D39FC-9E7D-43DB-93A2-700B84E6332E}"/>
              </a:ext>
            </a:extLst>
          </p:cNvPr>
          <p:cNvSpPr txBox="1">
            <a:spLocks noChangeArrowheads="1"/>
          </p:cNvSpPr>
          <p:nvPr/>
        </p:nvSpPr>
        <p:spPr bwMode="auto">
          <a:xfrm>
            <a:off x="4114800" y="4876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07</a:t>
            </a:r>
          </a:p>
        </p:txBody>
      </p:sp>
      <p:sp>
        <p:nvSpPr>
          <p:cNvPr id="5" name="Text Box 5">
            <a:extLst>
              <a:ext uri="{FF2B5EF4-FFF2-40B4-BE49-F238E27FC236}">
                <a16:creationId xmlns:a16="http://schemas.microsoft.com/office/drawing/2014/main" id="{1511A5A0-60B5-42A3-943C-1CF00F65EB2D}"/>
              </a:ext>
            </a:extLst>
          </p:cNvPr>
          <p:cNvSpPr txBox="1">
            <a:spLocks noChangeArrowheads="1"/>
          </p:cNvSpPr>
          <p:nvPr/>
        </p:nvSpPr>
        <p:spPr bwMode="auto">
          <a:xfrm>
            <a:off x="3657600" y="4876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06</a:t>
            </a:r>
          </a:p>
        </p:txBody>
      </p:sp>
      <p:sp>
        <p:nvSpPr>
          <p:cNvPr id="4" name="Text Box 4">
            <a:extLst>
              <a:ext uri="{FF2B5EF4-FFF2-40B4-BE49-F238E27FC236}">
                <a16:creationId xmlns:a16="http://schemas.microsoft.com/office/drawing/2014/main" id="{3B56C7BE-9FB7-48FF-8CA0-E05854C7EADF}"/>
              </a:ext>
            </a:extLst>
          </p:cNvPr>
          <p:cNvSpPr txBox="1">
            <a:spLocks noChangeArrowheads="1"/>
          </p:cNvSpPr>
          <p:nvPr/>
        </p:nvSpPr>
        <p:spPr bwMode="auto">
          <a:xfrm>
            <a:off x="3200400" y="4876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05</a:t>
            </a:r>
          </a:p>
        </p:txBody>
      </p:sp>
      <p:sp>
        <p:nvSpPr>
          <p:cNvPr id="3" name="Content Placeholder 2"/>
          <p:cNvSpPr>
            <a:spLocks noGrp="1"/>
          </p:cNvSpPr>
          <p:nvPr>
            <p:ph idx="1"/>
          </p:nvPr>
        </p:nvSpPr>
        <p:spPr>
          <a:xfrm>
            <a:off x="457200" y="1600201"/>
            <a:ext cx="8229600" cy="3200400"/>
          </a:xfrm>
        </p:spPr>
        <p:txBody>
          <a:bodyPr/>
          <a:lstStyle/>
          <a:p>
            <a:r>
              <a:rPr lang="en-US" dirty="0"/>
              <a:t>Binary-coded decimal (BCD) integers use 4 binary bits to represent each decimal digit</a:t>
            </a:r>
          </a:p>
          <a:p>
            <a:r>
              <a:rPr lang="en-US" dirty="0"/>
              <a:t>A number using </a:t>
            </a:r>
            <a:r>
              <a:rPr lang="en-US" dirty="0">
                <a:solidFill>
                  <a:srgbClr val="007FA3"/>
                </a:solidFill>
              </a:rPr>
              <a:t>unpacked BCD </a:t>
            </a:r>
            <a:r>
              <a:rPr lang="en-US" dirty="0"/>
              <a:t>representation stores a decimal digit in the lower four bits of each byte</a:t>
            </a:r>
          </a:p>
          <a:p>
            <a:pPr lvl="1"/>
            <a:r>
              <a:rPr lang="en-US" dirty="0"/>
              <a:t>For example, 5,678 is stored as the following sequence of hexadecimal bytes:</a:t>
            </a:r>
          </a:p>
        </p:txBody>
      </p:sp>
      <p:sp>
        <p:nvSpPr>
          <p:cNvPr id="2" name="Title 1"/>
          <p:cNvSpPr>
            <a:spLocks noGrp="1"/>
          </p:cNvSpPr>
          <p:nvPr>
            <p:ph type="title"/>
          </p:nvPr>
        </p:nvSpPr>
        <p:spPr/>
        <p:txBody>
          <a:bodyPr/>
          <a:lstStyle/>
          <a:p>
            <a:r>
              <a:rPr lang="en-AU" dirty="0"/>
              <a:t>Binary-Coded Decimal</a:t>
            </a:r>
          </a:p>
        </p:txBody>
      </p:sp>
    </p:spTree>
    <p:extLst>
      <p:ext uri="{BB962C8B-B14F-4D97-AF65-F5344CB8AC3E}">
        <p14:creationId xmlns:p14="http://schemas.microsoft.com/office/powerpoint/2010/main" val="35143542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a:extLst>
              <a:ext uri="{FF2B5EF4-FFF2-40B4-BE49-F238E27FC236}">
                <a16:creationId xmlns:a16="http://schemas.microsoft.com/office/drawing/2014/main" id="{321FDF3C-20E9-4CD2-B15F-9008DEB8D403}"/>
              </a:ext>
            </a:extLst>
          </p:cNvPr>
          <p:cNvSpPr txBox="1">
            <a:spLocks noChangeArrowheads="1"/>
          </p:cNvSpPr>
          <p:nvPr/>
        </p:nvSpPr>
        <p:spPr bwMode="auto">
          <a:xfrm>
            <a:off x="4495800" y="35052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38</a:t>
            </a:r>
          </a:p>
        </p:txBody>
      </p:sp>
      <p:sp>
        <p:nvSpPr>
          <p:cNvPr id="6" name="Text Box 6">
            <a:extLst>
              <a:ext uri="{FF2B5EF4-FFF2-40B4-BE49-F238E27FC236}">
                <a16:creationId xmlns:a16="http://schemas.microsoft.com/office/drawing/2014/main" id="{5CB38507-0298-4725-98E9-C635A236D975}"/>
              </a:ext>
            </a:extLst>
          </p:cNvPr>
          <p:cNvSpPr txBox="1">
            <a:spLocks noChangeArrowheads="1"/>
          </p:cNvSpPr>
          <p:nvPr/>
        </p:nvSpPr>
        <p:spPr bwMode="auto">
          <a:xfrm>
            <a:off x="4038600" y="35052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37</a:t>
            </a:r>
          </a:p>
        </p:txBody>
      </p:sp>
      <p:sp>
        <p:nvSpPr>
          <p:cNvPr id="5" name="Text Box 5">
            <a:extLst>
              <a:ext uri="{FF2B5EF4-FFF2-40B4-BE49-F238E27FC236}">
                <a16:creationId xmlns:a16="http://schemas.microsoft.com/office/drawing/2014/main" id="{BAAFC476-5182-44A7-84A8-FFCD5BB525DD}"/>
              </a:ext>
            </a:extLst>
          </p:cNvPr>
          <p:cNvSpPr txBox="1">
            <a:spLocks noChangeArrowheads="1"/>
          </p:cNvSpPr>
          <p:nvPr/>
        </p:nvSpPr>
        <p:spPr bwMode="auto">
          <a:xfrm>
            <a:off x="3581400" y="35052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36</a:t>
            </a:r>
          </a:p>
        </p:txBody>
      </p:sp>
      <p:sp>
        <p:nvSpPr>
          <p:cNvPr id="4" name="Text Box 4">
            <a:extLst>
              <a:ext uri="{FF2B5EF4-FFF2-40B4-BE49-F238E27FC236}">
                <a16:creationId xmlns:a16="http://schemas.microsoft.com/office/drawing/2014/main" id="{AC6D5C7F-7177-4653-8CF9-C4B114F95AB4}"/>
              </a:ext>
            </a:extLst>
          </p:cNvPr>
          <p:cNvSpPr txBox="1">
            <a:spLocks noChangeArrowheads="1"/>
          </p:cNvSpPr>
          <p:nvPr/>
        </p:nvSpPr>
        <p:spPr bwMode="auto">
          <a:xfrm>
            <a:off x="3124200" y="35052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35</a:t>
            </a:r>
          </a:p>
        </p:txBody>
      </p:sp>
      <p:sp>
        <p:nvSpPr>
          <p:cNvPr id="3" name="Content Placeholder 2"/>
          <p:cNvSpPr>
            <a:spLocks noGrp="1"/>
          </p:cNvSpPr>
          <p:nvPr>
            <p:ph idx="1"/>
          </p:nvPr>
        </p:nvSpPr>
        <p:spPr>
          <a:xfrm>
            <a:off x="457200" y="1600201"/>
            <a:ext cx="8229600" cy="1828800"/>
          </a:xfrm>
        </p:spPr>
        <p:txBody>
          <a:bodyPr/>
          <a:lstStyle/>
          <a:p>
            <a:r>
              <a:rPr lang="en-US" dirty="0"/>
              <a:t>A number using </a:t>
            </a:r>
            <a:r>
              <a:rPr lang="en-US" dirty="0">
                <a:solidFill>
                  <a:srgbClr val="007FA3"/>
                </a:solidFill>
              </a:rPr>
              <a:t>ASCII Decimal </a:t>
            </a:r>
            <a:r>
              <a:rPr lang="en-US" dirty="0"/>
              <a:t>representation stores a single ASCII digit in each byte</a:t>
            </a:r>
          </a:p>
          <a:p>
            <a:pPr lvl="1"/>
            <a:r>
              <a:rPr lang="en-US" dirty="0"/>
              <a:t>For example, 5,678 is stored as the following sequence of hexadecimal bytes:</a:t>
            </a:r>
          </a:p>
        </p:txBody>
      </p:sp>
      <p:sp>
        <p:nvSpPr>
          <p:cNvPr id="2" name="Title 1"/>
          <p:cNvSpPr>
            <a:spLocks noGrp="1"/>
          </p:cNvSpPr>
          <p:nvPr>
            <p:ph type="title"/>
          </p:nvPr>
        </p:nvSpPr>
        <p:spPr/>
        <p:txBody>
          <a:bodyPr/>
          <a:lstStyle/>
          <a:p>
            <a:r>
              <a:rPr lang="en-AU" dirty="0"/>
              <a:t>ASCII Decimal</a:t>
            </a:r>
          </a:p>
        </p:txBody>
      </p:sp>
    </p:spTree>
    <p:extLst>
      <p:ext uri="{BB962C8B-B14F-4D97-AF65-F5344CB8AC3E}">
        <p14:creationId xmlns:p14="http://schemas.microsoft.com/office/powerpoint/2010/main" val="276137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a:extLst>
              <a:ext uri="{FF2B5EF4-FFF2-40B4-BE49-F238E27FC236}">
                <a16:creationId xmlns:a16="http://schemas.microsoft.com/office/drawing/2014/main" id="{E734F8FD-96DA-43E4-A913-B7F7D006B182}"/>
              </a:ext>
            </a:extLst>
          </p:cNvPr>
          <p:cNvSpPr txBox="1">
            <a:spLocks noChangeArrowheads="1"/>
          </p:cNvSpPr>
          <p:nvPr/>
        </p:nvSpPr>
        <p:spPr bwMode="auto">
          <a:xfrm>
            <a:off x="914400" y="5334000"/>
            <a:ext cx="601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dl,5</a:t>
            </a: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dl,2	; DL = 20</a:t>
            </a:r>
          </a:p>
        </p:txBody>
      </p:sp>
      <p:sp>
        <p:nvSpPr>
          <p:cNvPr id="9" name="Text Box 7">
            <a:extLst>
              <a:ext uri="{FF2B5EF4-FFF2-40B4-BE49-F238E27FC236}">
                <a16:creationId xmlns:a16="http://schemas.microsoft.com/office/drawing/2014/main" id="{23E9ABD8-C7DA-425D-A10C-714A605807BE}"/>
              </a:ext>
            </a:extLst>
          </p:cNvPr>
          <p:cNvSpPr txBox="1">
            <a:spLocks noChangeArrowheads="1"/>
          </p:cNvSpPr>
          <p:nvPr/>
        </p:nvSpPr>
        <p:spPr bwMode="auto">
          <a:xfrm>
            <a:off x="457200" y="4114800"/>
            <a:ext cx="7696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t>Shifting left </a:t>
            </a:r>
            <a:r>
              <a:rPr lang="en-US" altLang="en-US" sz="2500" i="1" dirty="0"/>
              <a:t>n</a:t>
            </a:r>
            <a:r>
              <a:rPr lang="en-US" altLang="en-US" sz="2500" dirty="0"/>
              <a:t> bits multiplies the operand by 2</a:t>
            </a:r>
            <a:r>
              <a:rPr lang="en-US" altLang="en-US" sz="2500" i="1" baseline="30000" dirty="0"/>
              <a:t>n</a:t>
            </a:r>
          </a:p>
          <a:p>
            <a:pPr eaLnBrk="1" hangingPunct="1">
              <a:spcBef>
                <a:spcPct val="50000"/>
              </a:spcBef>
              <a:buClrTx/>
              <a:buFontTx/>
              <a:buNone/>
            </a:pPr>
            <a:r>
              <a:rPr lang="en-US" altLang="en-US" sz="2500" dirty="0"/>
              <a:t>For example, 5 * 2</a:t>
            </a:r>
            <a:r>
              <a:rPr lang="en-US" altLang="en-US" sz="2500" baseline="30000" dirty="0"/>
              <a:t>2</a:t>
            </a:r>
            <a:r>
              <a:rPr lang="en-US" altLang="en-US" sz="2500" dirty="0"/>
              <a:t> = 20</a:t>
            </a:r>
          </a:p>
        </p:txBody>
      </p:sp>
      <p:graphicFrame>
        <p:nvGraphicFramePr>
          <p:cNvPr id="6" name="Object 5" descr="The output before shifting the bits is 0 0 0 0 0 1 0 1, and its decimal equivalent is 5. The output after shifting the bits is 0 0 0 0 1 0 1 0, and its decimal equivalent is 10.">
            <a:extLst>
              <a:ext uri="{FF2B5EF4-FFF2-40B4-BE49-F238E27FC236}">
                <a16:creationId xmlns:a16="http://schemas.microsoft.com/office/drawing/2014/main" id="{060FE0E8-E9B4-4E4C-98CB-D86EAABABF68}"/>
              </a:ext>
            </a:extLst>
          </p:cNvPr>
          <p:cNvGraphicFramePr>
            <a:graphicFrameLocks noChangeAspect="1"/>
          </p:cNvGraphicFramePr>
          <p:nvPr>
            <p:extLst>
              <p:ext uri="{D42A27DB-BD31-4B8C-83A1-F6EECF244321}">
                <p14:modId xmlns:p14="http://schemas.microsoft.com/office/powerpoint/2010/main" val="4204533701"/>
              </p:ext>
            </p:extLst>
          </p:nvPr>
        </p:nvGraphicFramePr>
        <p:xfrm>
          <a:off x="3657600" y="2667000"/>
          <a:ext cx="3505200" cy="990600"/>
        </p:xfrm>
        <a:graphic>
          <a:graphicData uri="http://schemas.openxmlformats.org/presentationml/2006/ole">
            <mc:AlternateContent xmlns:mc="http://schemas.openxmlformats.org/markup-compatibility/2006">
              <mc:Choice xmlns:v="urn:schemas-microsoft-com:vml" Requires="v">
                <p:oleObj spid="_x0000_s18466" name="VISIO" r:id="rId3" imgW="2160479" imgH="419924" progId="Visio.Drawing.6">
                  <p:embed/>
                </p:oleObj>
              </mc:Choice>
              <mc:Fallback>
                <p:oleObj name="VISIO" r:id="rId3" imgW="2160479" imgH="41992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3657600" y="2667000"/>
                        <a:ext cx="3505200" cy="990600"/>
                      </a:xfrm>
                      <a:prstGeom prst="rect">
                        <a:avLst/>
                      </a:prstGeom>
                      <a:solidFill>
                        <a:srgbClr val="007FA3"/>
                      </a:solidFill>
                      <a:ln>
                        <a:noFill/>
                      </a:ln>
                      <a:effectLst/>
                      <a:extLst/>
                    </p:spPr>
                  </p:pic>
                </p:oleObj>
              </mc:Fallback>
            </mc:AlternateContent>
          </a:graphicData>
        </a:graphic>
      </p:graphicFrame>
      <p:sp>
        <p:nvSpPr>
          <p:cNvPr id="4" name="Text Box 3" descr="The output before shifting the bits is 0 0 0 0 0 1 0 1, and its decimal equivalent is 5. The output after shifting the bits is 0 0 0 0 1 0 1 0, and its decimal equivalent is 10.">
            <a:extLst>
              <a:ext uri="{FF2B5EF4-FFF2-40B4-BE49-F238E27FC236}">
                <a16:creationId xmlns:a16="http://schemas.microsoft.com/office/drawing/2014/main" id="{861C16E6-88DC-4AB7-92F8-FD87E0AE9D14}"/>
              </a:ext>
            </a:extLst>
          </p:cNvPr>
          <p:cNvSpPr txBox="1">
            <a:spLocks noChangeArrowheads="1"/>
          </p:cNvSpPr>
          <p:nvPr/>
        </p:nvSpPr>
        <p:spPr bwMode="auto">
          <a:xfrm>
            <a:off x="1219200" y="2743200"/>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dl,5</a:t>
            </a:r>
          </a:p>
          <a:p>
            <a:pPr eaLnBrk="1" hangingPunct="1">
              <a:lnSpc>
                <a:spcPct val="50000"/>
              </a:lnSpc>
              <a:spcBef>
                <a:spcPct val="50000"/>
              </a:spcBef>
              <a:buClrTx/>
              <a:buFontTx/>
              <a:buNone/>
            </a:pPr>
            <a:r>
              <a:rPr lang="en-US" altLang="en-US" sz="1800" dirty="0" err="1">
                <a:cs typeface="Arial" panose="020B0604020202020204" pitchFamily="34" charset="0"/>
              </a:rPr>
              <a:t>shl</a:t>
            </a:r>
            <a:r>
              <a:rPr lang="en-US" altLang="en-US" sz="1800" dirty="0">
                <a:cs typeface="Arial" panose="020B0604020202020204" pitchFamily="34" charset="0"/>
              </a:rPr>
              <a:t> dl,1</a:t>
            </a:r>
          </a:p>
        </p:txBody>
      </p:sp>
      <p:sp>
        <p:nvSpPr>
          <p:cNvPr id="5" name="Text Box 4">
            <a:extLst>
              <a:ext uri="{FF2B5EF4-FFF2-40B4-BE49-F238E27FC236}">
                <a16:creationId xmlns:a16="http://schemas.microsoft.com/office/drawing/2014/main" id="{C1E49EB7-EE57-4CFF-8C10-9FBB68995DF8}"/>
              </a:ext>
            </a:extLst>
          </p:cNvPr>
          <p:cNvSpPr txBox="1">
            <a:spLocks noChangeArrowheads="1"/>
          </p:cNvSpPr>
          <p:nvPr/>
        </p:nvSpPr>
        <p:spPr bwMode="auto">
          <a:xfrm>
            <a:off x="457200" y="1600200"/>
            <a:ext cx="7696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t>Shifting left 1 bit multiplies a number by 2</a:t>
            </a:r>
          </a:p>
        </p:txBody>
      </p:sp>
      <p:sp>
        <p:nvSpPr>
          <p:cNvPr id="2" name="Title 1"/>
          <p:cNvSpPr>
            <a:spLocks noGrp="1"/>
          </p:cNvSpPr>
          <p:nvPr>
            <p:ph type="title"/>
          </p:nvPr>
        </p:nvSpPr>
        <p:spPr/>
        <p:txBody>
          <a:bodyPr/>
          <a:lstStyle/>
          <a:p>
            <a:r>
              <a:rPr lang="en-AU" dirty="0"/>
              <a:t>Fast Multiplication</a:t>
            </a:r>
          </a:p>
        </p:txBody>
      </p:sp>
    </p:spTree>
    <p:extLst>
      <p:ext uri="{BB962C8B-B14F-4D97-AF65-F5344CB8AC3E}">
        <p14:creationId xmlns:p14="http://schemas.microsoft.com/office/powerpoint/2010/main" val="3507316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41AB138C-D65A-4D45-9225-4E183BA2DBE4}"/>
              </a:ext>
            </a:extLst>
          </p:cNvPr>
          <p:cNvSpPr txBox="1">
            <a:spLocks noChangeArrowheads="1"/>
          </p:cNvSpPr>
          <p:nvPr/>
        </p:nvSpPr>
        <p:spPr bwMode="auto">
          <a:xfrm>
            <a:off x="1066800" y="4572000"/>
            <a:ext cx="708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ah,0</a:t>
            </a:r>
          </a:p>
          <a:p>
            <a:pPr eaLnBrk="1" hangingPunct="1">
              <a:lnSpc>
                <a:spcPct val="50000"/>
              </a:lnSpc>
              <a:spcBef>
                <a:spcPct val="50000"/>
              </a:spcBef>
              <a:buClrTx/>
              <a:buFontTx/>
              <a:buNone/>
            </a:pPr>
            <a:r>
              <a:rPr lang="en-US" altLang="en-US" sz="1800" dirty="0">
                <a:cs typeface="Arial" panose="020B0604020202020204" pitchFamily="34" charset="0"/>
              </a:rPr>
              <a:t>mov al,'8'		; AX = 0038h</a:t>
            </a:r>
          </a:p>
          <a:p>
            <a:pPr eaLnBrk="1" hangingPunct="1">
              <a:lnSpc>
                <a:spcPct val="50000"/>
              </a:lnSpc>
              <a:spcBef>
                <a:spcPct val="50000"/>
              </a:spcBef>
              <a:buClrTx/>
              <a:buFontTx/>
              <a:buNone/>
            </a:pPr>
            <a:r>
              <a:rPr lang="en-US" altLang="en-US" sz="1800" dirty="0">
                <a:cs typeface="Arial" panose="020B0604020202020204" pitchFamily="34" charset="0"/>
              </a:rPr>
              <a:t>add al,'2'		; AX = 006Ah</a:t>
            </a:r>
          </a:p>
          <a:p>
            <a:pPr eaLnBrk="1" hangingPunct="1">
              <a:lnSpc>
                <a:spcPct val="50000"/>
              </a:lnSpc>
              <a:spcBef>
                <a:spcPct val="50000"/>
              </a:spcBef>
              <a:buClrTx/>
              <a:buFontTx/>
              <a:buNone/>
            </a:pPr>
            <a:r>
              <a:rPr lang="en-US" altLang="en-US" sz="1800" dirty="0" err="1">
                <a:cs typeface="Arial" panose="020B0604020202020204" pitchFamily="34" charset="0"/>
              </a:rPr>
              <a:t>aaa</a:t>
            </a:r>
            <a:r>
              <a:rPr lang="en-US" altLang="en-US" sz="1800" dirty="0">
                <a:cs typeface="Arial" panose="020B0604020202020204" pitchFamily="34" charset="0"/>
              </a:rPr>
              <a:t>				; AX = 0100h (adjust result)</a:t>
            </a:r>
          </a:p>
          <a:p>
            <a:pPr eaLnBrk="1" hangingPunct="1">
              <a:lnSpc>
                <a:spcPct val="50000"/>
              </a:lnSpc>
              <a:spcBef>
                <a:spcPct val="50000"/>
              </a:spcBef>
              <a:buClrTx/>
              <a:buFontTx/>
              <a:buNone/>
            </a:pPr>
            <a:r>
              <a:rPr lang="en-US" altLang="en-US" sz="1800" dirty="0">
                <a:cs typeface="Arial" panose="020B0604020202020204" pitchFamily="34" charset="0"/>
              </a:rPr>
              <a:t>or  ax,3030h		; AX = 3130h = '10'</a:t>
            </a:r>
          </a:p>
        </p:txBody>
      </p:sp>
      <p:sp>
        <p:nvSpPr>
          <p:cNvPr id="3" name="Content Placeholder 2"/>
          <p:cNvSpPr>
            <a:spLocks noGrp="1"/>
          </p:cNvSpPr>
          <p:nvPr>
            <p:ph idx="1"/>
          </p:nvPr>
        </p:nvSpPr>
        <p:spPr>
          <a:xfrm>
            <a:off x="457200" y="1600201"/>
            <a:ext cx="8229600" cy="2895600"/>
          </a:xfrm>
        </p:spPr>
        <p:txBody>
          <a:bodyPr/>
          <a:lstStyle/>
          <a:p>
            <a:r>
              <a:rPr lang="en-US" dirty="0"/>
              <a:t>The AAA (ASCII adjust after addition) instruction adjusts the binary result of an ADD or ADC instruction. It makes the result in AL consistent with ASCII decimal representation.</a:t>
            </a:r>
          </a:p>
          <a:p>
            <a:pPr lvl="1"/>
            <a:r>
              <a:rPr lang="en-US" dirty="0"/>
              <a:t>The Carry value, if any ends up in AH</a:t>
            </a:r>
          </a:p>
          <a:p>
            <a:r>
              <a:rPr lang="en-US" dirty="0"/>
              <a:t>Example: Add '8' and '2'</a:t>
            </a:r>
          </a:p>
        </p:txBody>
      </p:sp>
      <p:sp>
        <p:nvSpPr>
          <p:cNvPr id="2" name="Title 1"/>
          <p:cNvSpPr>
            <a:spLocks noGrp="1"/>
          </p:cNvSpPr>
          <p:nvPr>
            <p:ph type="title"/>
          </p:nvPr>
        </p:nvSpPr>
        <p:spPr/>
        <p:txBody>
          <a:bodyPr/>
          <a:lstStyle/>
          <a:p>
            <a:r>
              <a:rPr lang="en-AU" dirty="0"/>
              <a:t>AAA Instruction</a:t>
            </a:r>
          </a:p>
        </p:txBody>
      </p:sp>
    </p:spTree>
    <p:extLst>
      <p:ext uri="{BB962C8B-B14F-4D97-AF65-F5344CB8AC3E}">
        <p14:creationId xmlns:p14="http://schemas.microsoft.com/office/powerpoint/2010/main" val="36294172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AB2330B6-CA5C-4065-95A1-D5F15BAA3DEE}"/>
              </a:ext>
            </a:extLst>
          </p:cNvPr>
          <p:cNvSpPr txBox="1">
            <a:spLocks noChangeArrowheads="1"/>
          </p:cNvSpPr>
          <p:nvPr/>
        </p:nvSpPr>
        <p:spPr bwMode="auto">
          <a:xfrm>
            <a:off x="1828800" y="4495800"/>
            <a:ext cx="556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ah,0</a:t>
            </a:r>
          </a:p>
          <a:p>
            <a:pPr eaLnBrk="1" hangingPunct="1">
              <a:lnSpc>
                <a:spcPct val="50000"/>
              </a:lnSpc>
              <a:spcBef>
                <a:spcPct val="50000"/>
              </a:spcBef>
              <a:buClrTx/>
              <a:buFontTx/>
              <a:buNone/>
            </a:pPr>
            <a:r>
              <a:rPr lang="en-US" altLang="en-US" sz="1800" dirty="0">
                <a:cs typeface="Arial" panose="020B0604020202020204" pitchFamily="34" charset="0"/>
              </a:rPr>
              <a:t>mov al,'8'	; AX = 0038h</a:t>
            </a:r>
          </a:p>
          <a:p>
            <a:pPr eaLnBrk="1" hangingPunct="1">
              <a:lnSpc>
                <a:spcPct val="50000"/>
              </a:lnSpc>
              <a:spcBef>
                <a:spcPct val="50000"/>
              </a:spcBef>
              <a:buClrTx/>
              <a:buFontTx/>
              <a:buNone/>
            </a:pPr>
            <a:r>
              <a:rPr lang="en-US" altLang="en-US" sz="1800" dirty="0">
                <a:cs typeface="Arial" panose="020B0604020202020204" pitchFamily="34" charset="0"/>
              </a:rPr>
              <a:t>sub al,'9'	; AX = 00FFh</a:t>
            </a:r>
          </a:p>
          <a:p>
            <a:pPr eaLnBrk="1" hangingPunct="1">
              <a:lnSpc>
                <a:spcPct val="50000"/>
              </a:lnSpc>
              <a:spcBef>
                <a:spcPct val="50000"/>
              </a:spcBef>
              <a:buClrTx/>
              <a:buFontTx/>
              <a:buNone/>
            </a:pPr>
            <a:r>
              <a:rPr lang="en-US" altLang="en-US" sz="1800" dirty="0" err="1">
                <a:cs typeface="Arial" panose="020B0604020202020204" pitchFamily="34" charset="0"/>
              </a:rPr>
              <a:t>aas</a:t>
            </a:r>
            <a:r>
              <a:rPr lang="en-US" altLang="en-US" sz="1800" dirty="0">
                <a:cs typeface="Arial" panose="020B0604020202020204" pitchFamily="34" charset="0"/>
              </a:rPr>
              <a:t>		; AX = FF09h, CF=1</a:t>
            </a:r>
          </a:p>
          <a:p>
            <a:pPr eaLnBrk="1" hangingPunct="1">
              <a:lnSpc>
                <a:spcPct val="50000"/>
              </a:lnSpc>
              <a:spcBef>
                <a:spcPct val="50000"/>
              </a:spcBef>
              <a:buClrTx/>
              <a:buFontTx/>
              <a:buNone/>
            </a:pPr>
            <a:r>
              <a:rPr lang="en-US" altLang="en-US" sz="1800" dirty="0">
                <a:cs typeface="Arial" panose="020B0604020202020204" pitchFamily="34" charset="0"/>
              </a:rPr>
              <a:t>or al,30h	; AL = '9'</a:t>
            </a:r>
          </a:p>
        </p:txBody>
      </p:sp>
      <p:sp>
        <p:nvSpPr>
          <p:cNvPr id="3" name="Content Placeholder 2"/>
          <p:cNvSpPr>
            <a:spLocks noGrp="1"/>
          </p:cNvSpPr>
          <p:nvPr>
            <p:ph idx="1"/>
          </p:nvPr>
        </p:nvSpPr>
        <p:spPr>
          <a:xfrm>
            <a:off x="457200" y="1600201"/>
            <a:ext cx="8229600" cy="2895600"/>
          </a:xfrm>
        </p:spPr>
        <p:txBody>
          <a:bodyPr/>
          <a:lstStyle/>
          <a:p>
            <a:r>
              <a:rPr lang="en-US" dirty="0"/>
              <a:t>The AAS (ASCII adjust after subtraction) instruction adjusts the binary result of an SUB or SBB instruction. It makes the result in AL consistent with ASCII decimal representation.</a:t>
            </a:r>
          </a:p>
          <a:p>
            <a:pPr lvl="1"/>
            <a:r>
              <a:rPr lang="en-US" dirty="0"/>
              <a:t>It places the Carry value, if any, in AH</a:t>
            </a:r>
          </a:p>
          <a:p>
            <a:r>
              <a:rPr lang="en-US" dirty="0"/>
              <a:t>Example: Subtract '9' from '8'</a:t>
            </a:r>
          </a:p>
        </p:txBody>
      </p:sp>
      <p:sp>
        <p:nvSpPr>
          <p:cNvPr id="2" name="Title 1"/>
          <p:cNvSpPr>
            <a:spLocks noGrp="1"/>
          </p:cNvSpPr>
          <p:nvPr>
            <p:ph type="title"/>
          </p:nvPr>
        </p:nvSpPr>
        <p:spPr/>
        <p:txBody>
          <a:bodyPr/>
          <a:lstStyle/>
          <a:p>
            <a:r>
              <a:rPr lang="en-AU" dirty="0"/>
              <a:t>AAS Instruction</a:t>
            </a:r>
          </a:p>
        </p:txBody>
      </p:sp>
    </p:spTree>
    <p:extLst>
      <p:ext uri="{BB962C8B-B14F-4D97-AF65-F5344CB8AC3E}">
        <p14:creationId xmlns:p14="http://schemas.microsoft.com/office/powerpoint/2010/main" val="4103177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3EBD23-58C7-47B4-9CA0-285C4F84B82A}"/>
              </a:ext>
            </a:extLst>
          </p:cNvPr>
          <p:cNvSpPr txBox="1">
            <a:spLocks noChangeArrowheads="1"/>
          </p:cNvSpPr>
          <p:nvPr/>
        </p:nvSpPr>
        <p:spPr bwMode="auto">
          <a:xfrm>
            <a:off x="1752600" y="3657600"/>
            <a:ext cx="5486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bl,05h	; first operand</a:t>
            </a:r>
          </a:p>
          <a:p>
            <a:pPr eaLnBrk="1" hangingPunct="1">
              <a:lnSpc>
                <a:spcPct val="50000"/>
              </a:lnSpc>
              <a:spcBef>
                <a:spcPct val="50000"/>
              </a:spcBef>
              <a:buClrTx/>
              <a:buFontTx/>
              <a:buNone/>
            </a:pPr>
            <a:r>
              <a:rPr lang="en-US" altLang="en-US" sz="1800" dirty="0">
                <a:cs typeface="Arial" panose="020B0604020202020204" pitchFamily="34" charset="0"/>
              </a:rPr>
              <a:t>mov al,06h	; second operand</a:t>
            </a:r>
          </a:p>
          <a:p>
            <a:pPr eaLnBrk="1" hangingPunct="1">
              <a:lnSpc>
                <a:spcPct val="50000"/>
              </a:lnSpc>
              <a:spcBef>
                <a:spcPct val="50000"/>
              </a:spcBef>
              <a:buClrTx/>
              <a:buFontTx/>
              <a:buNone/>
            </a:pPr>
            <a:r>
              <a:rPr lang="en-US" altLang="en-US" sz="1800" dirty="0" err="1">
                <a:cs typeface="Arial" panose="020B0604020202020204" pitchFamily="34" charset="0"/>
              </a:rPr>
              <a:t>mul</a:t>
            </a:r>
            <a:r>
              <a:rPr lang="en-US" altLang="en-US" sz="1800" dirty="0">
                <a:cs typeface="Arial" panose="020B0604020202020204" pitchFamily="34" charset="0"/>
              </a:rPr>
              <a:t> </a:t>
            </a:r>
            <a:r>
              <a:rPr lang="en-US" altLang="en-US" sz="1800" dirty="0" err="1">
                <a:cs typeface="Arial" panose="020B0604020202020204" pitchFamily="34" charset="0"/>
              </a:rPr>
              <a:t>bl</a:t>
            </a:r>
            <a:r>
              <a:rPr lang="en-US" altLang="en-US" sz="1800" dirty="0">
                <a:cs typeface="Arial" panose="020B0604020202020204" pitchFamily="34" charset="0"/>
              </a:rPr>
              <a:t> 	; AX = 001Eh</a:t>
            </a:r>
          </a:p>
          <a:p>
            <a:pPr eaLnBrk="1" hangingPunct="1">
              <a:lnSpc>
                <a:spcPct val="50000"/>
              </a:lnSpc>
              <a:spcBef>
                <a:spcPct val="50000"/>
              </a:spcBef>
              <a:buClrTx/>
              <a:buFontTx/>
              <a:buNone/>
            </a:pPr>
            <a:r>
              <a:rPr lang="en-US" altLang="en-US" sz="1800" dirty="0" err="1">
                <a:cs typeface="Arial" panose="020B0604020202020204" pitchFamily="34" charset="0"/>
              </a:rPr>
              <a:t>aam</a:t>
            </a:r>
            <a:r>
              <a:rPr lang="en-US" altLang="en-US" sz="1800" dirty="0">
                <a:cs typeface="Arial" panose="020B0604020202020204" pitchFamily="34" charset="0"/>
              </a:rPr>
              <a:t>		; AX = 0300h</a:t>
            </a:r>
          </a:p>
        </p:txBody>
      </p:sp>
      <p:sp>
        <p:nvSpPr>
          <p:cNvPr id="3" name="Content Placeholder 2"/>
          <p:cNvSpPr>
            <a:spLocks noGrp="1"/>
          </p:cNvSpPr>
          <p:nvPr>
            <p:ph idx="1"/>
          </p:nvPr>
        </p:nvSpPr>
        <p:spPr>
          <a:xfrm>
            <a:off x="457200" y="1600201"/>
            <a:ext cx="8229600" cy="1828800"/>
          </a:xfrm>
        </p:spPr>
        <p:txBody>
          <a:bodyPr/>
          <a:lstStyle/>
          <a:p>
            <a:r>
              <a:rPr lang="en-US" dirty="0"/>
              <a:t>The AAM (ASCII adjust after multiplication) instruction adjusts the binary result of a MUL instruction. The multiplication must have been performed on unpacked BCD numbers.</a:t>
            </a:r>
          </a:p>
        </p:txBody>
      </p:sp>
      <p:sp>
        <p:nvSpPr>
          <p:cNvPr id="2" name="Title 1"/>
          <p:cNvSpPr>
            <a:spLocks noGrp="1"/>
          </p:cNvSpPr>
          <p:nvPr>
            <p:ph type="title"/>
          </p:nvPr>
        </p:nvSpPr>
        <p:spPr/>
        <p:txBody>
          <a:bodyPr/>
          <a:lstStyle/>
          <a:p>
            <a:r>
              <a:rPr lang="en-AU" dirty="0"/>
              <a:t>AAM Instruction</a:t>
            </a:r>
          </a:p>
        </p:txBody>
      </p:sp>
    </p:spTree>
    <p:extLst>
      <p:ext uri="{BB962C8B-B14F-4D97-AF65-F5344CB8AC3E}">
        <p14:creationId xmlns:p14="http://schemas.microsoft.com/office/powerpoint/2010/main" val="402700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A1B02C1-829E-47F0-AE33-D691A9A86715}"/>
              </a:ext>
            </a:extLst>
          </p:cNvPr>
          <p:cNvSpPr txBox="1">
            <a:spLocks noChangeArrowheads="1"/>
          </p:cNvSpPr>
          <p:nvPr/>
        </p:nvSpPr>
        <p:spPr bwMode="auto">
          <a:xfrm>
            <a:off x="1524000" y="3048000"/>
            <a:ext cx="6248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60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.data</a:t>
            </a:r>
          </a:p>
          <a:p>
            <a:pPr eaLnBrk="1" hangingPunct="1">
              <a:lnSpc>
                <a:spcPct val="50000"/>
              </a:lnSpc>
              <a:spcBef>
                <a:spcPct val="50000"/>
              </a:spcBef>
              <a:buClrTx/>
              <a:buFontTx/>
              <a:buNone/>
            </a:pPr>
            <a:r>
              <a:rPr lang="en-US" altLang="en-US" sz="1800" dirty="0">
                <a:latin typeface="+mn-lt"/>
              </a:rPr>
              <a:t>quotient  BYTE ?</a:t>
            </a:r>
          </a:p>
          <a:p>
            <a:pPr eaLnBrk="1" hangingPunct="1">
              <a:lnSpc>
                <a:spcPct val="50000"/>
              </a:lnSpc>
              <a:spcBef>
                <a:spcPct val="50000"/>
              </a:spcBef>
              <a:buClrTx/>
              <a:buFontTx/>
              <a:buNone/>
            </a:pPr>
            <a:r>
              <a:rPr lang="en-US" altLang="en-US" sz="1800" dirty="0">
                <a:latin typeface="+mn-lt"/>
              </a:rPr>
              <a:t>remainder BYTE ?</a:t>
            </a:r>
          </a:p>
          <a:p>
            <a:pPr eaLnBrk="1" hangingPunct="1">
              <a:lnSpc>
                <a:spcPct val="50000"/>
              </a:lnSpc>
              <a:spcBef>
                <a:spcPct val="50000"/>
              </a:spcBef>
              <a:buClrTx/>
              <a:buFontTx/>
              <a:buNone/>
            </a:pPr>
            <a:r>
              <a:rPr lang="en-US" altLang="en-US" sz="1800" dirty="0">
                <a:latin typeface="+mn-lt"/>
              </a:rPr>
              <a:t>.code</a:t>
            </a:r>
          </a:p>
          <a:p>
            <a:pPr eaLnBrk="1" hangingPunct="1">
              <a:lnSpc>
                <a:spcPct val="50000"/>
              </a:lnSpc>
              <a:spcBef>
                <a:spcPct val="50000"/>
              </a:spcBef>
              <a:buClrTx/>
              <a:buFontTx/>
              <a:buNone/>
            </a:pPr>
            <a:r>
              <a:rPr lang="en-US" altLang="en-US" sz="1800" dirty="0">
                <a:latin typeface="+mn-lt"/>
              </a:rPr>
              <a:t>mov ax,0307h 	; dividend</a:t>
            </a:r>
          </a:p>
          <a:p>
            <a:pPr eaLnBrk="1" hangingPunct="1">
              <a:lnSpc>
                <a:spcPct val="50000"/>
              </a:lnSpc>
              <a:spcBef>
                <a:spcPct val="50000"/>
              </a:spcBef>
              <a:buClrTx/>
              <a:buFontTx/>
              <a:buNone/>
            </a:pPr>
            <a:r>
              <a:rPr lang="en-US" altLang="en-US" sz="1800" dirty="0" err="1">
                <a:latin typeface="+mn-lt"/>
              </a:rPr>
              <a:t>aad</a:t>
            </a:r>
            <a:r>
              <a:rPr lang="en-US" altLang="en-US" sz="1800" dirty="0">
                <a:latin typeface="+mn-lt"/>
              </a:rPr>
              <a:t> 	; AX = 0025h</a:t>
            </a:r>
          </a:p>
          <a:p>
            <a:pPr eaLnBrk="1" hangingPunct="1">
              <a:lnSpc>
                <a:spcPct val="50000"/>
              </a:lnSpc>
              <a:spcBef>
                <a:spcPct val="50000"/>
              </a:spcBef>
              <a:buClrTx/>
              <a:buFontTx/>
              <a:buNone/>
            </a:pPr>
            <a:r>
              <a:rPr lang="en-US" altLang="en-US" sz="1800" dirty="0">
                <a:latin typeface="+mn-lt"/>
              </a:rPr>
              <a:t>mov bl,5 	; divisor</a:t>
            </a:r>
          </a:p>
          <a:p>
            <a:pPr eaLnBrk="1" hangingPunct="1">
              <a:lnSpc>
                <a:spcPct val="50000"/>
              </a:lnSpc>
              <a:spcBef>
                <a:spcPct val="50000"/>
              </a:spcBef>
              <a:buClrTx/>
              <a:buFontTx/>
              <a:buNone/>
            </a:pPr>
            <a:r>
              <a:rPr lang="en-US" altLang="en-US" sz="1800" dirty="0">
                <a:latin typeface="+mn-lt"/>
              </a:rPr>
              <a:t>div </a:t>
            </a:r>
            <a:r>
              <a:rPr lang="en-US" altLang="en-US" sz="1800" dirty="0" err="1">
                <a:latin typeface="+mn-lt"/>
              </a:rPr>
              <a:t>bl</a:t>
            </a:r>
            <a:r>
              <a:rPr lang="en-US" altLang="en-US" sz="1800" dirty="0">
                <a:latin typeface="+mn-lt"/>
              </a:rPr>
              <a:t> 	; AX = 0207h</a:t>
            </a:r>
          </a:p>
          <a:p>
            <a:pPr eaLnBrk="1" hangingPunct="1">
              <a:lnSpc>
                <a:spcPct val="50000"/>
              </a:lnSpc>
              <a:spcBef>
                <a:spcPct val="50000"/>
              </a:spcBef>
              <a:buClrTx/>
              <a:buFontTx/>
              <a:buNone/>
            </a:pPr>
            <a:r>
              <a:rPr lang="en-US" altLang="en-US" sz="1800" dirty="0">
                <a:latin typeface="+mn-lt"/>
              </a:rPr>
              <a:t>mov </a:t>
            </a:r>
            <a:r>
              <a:rPr lang="en-US" altLang="en-US" sz="1800" dirty="0" err="1">
                <a:latin typeface="+mn-lt"/>
              </a:rPr>
              <a:t>quotient,al</a:t>
            </a: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mov </a:t>
            </a:r>
            <a:r>
              <a:rPr lang="en-US" altLang="en-US" sz="1800" dirty="0" err="1">
                <a:latin typeface="+mn-lt"/>
              </a:rPr>
              <a:t>remainder,ah</a:t>
            </a:r>
            <a:endParaRPr lang="en-US" altLang="en-US" sz="1800" dirty="0">
              <a:latin typeface="+mn-lt"/>
            </a:endParaRPr>
          </a:p>
        </p:txBody>
      </p:sp>
      <p:sp>
        <p:nvSpPr>
          <p:cNvPr id="3" name="Content Placeholder 2"/>
          <p:cNvSpPr>
            <a:spLocks noGrp="1"/>
          </p:cNvSpPr>
          <p:nvPr>
            <p:ph idx="1"/>
          </p:nvPr>
        </p:nvSpPr>
        <p:spPr>
          <a:xfrm>
            <a:off x="457200" y="1600201"/>
            <a:ext cx="8229600" cy="1295400"/>
          </a:xfrm>
        </p:spPr>
        <p:txBody>
          <a:bodyPr/>
          <a:lstStyle/>
          <a:p>
            <a:r>
              <a:rPr lang="en-US" dirty="0"/>
              <a:t>The AAD (ASCII adjust before division) instruction adjusts the unpacked BCD dividend in AX before a division operation</a:t>
            </a:r>
          </a:p>
        </p:txBody>
      </p:sp>
      <p:sp>
        <p:nvSpPr>
          <p:cNvPr id="2" name="Title 1"/>
          <p:cNvSpPr>
            <a:spLocks noGrp="1"/>
          </p:cNvSpPr>
          <p:nvPr>
            <p:ph type="title"/>
          </p:nvPr>
        </p:nvSpPr>
        <p:spPr/>
        <p:txBody>
          <a:bodyPr/>
          <a:lstStyle/>
          <a:p>
            <a:r>
              <a:rPr lang="en-AU" dirty="0"/>
              <a:t>AAD Instruction</a:t>
            </a:r>
          </a:p>
        </p:txBody>
      </p:sp>
    </p:spTree>
    <p:extLst>
      <p:ext uri="{BB962C8B-B14F-4D97-AF65-F5344CB8AC3E}">
        <p14:creationId xmlns:p14="http://schemas.microsoft.com/office/powerpoint/2010/main" val="3606903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Shift and Rotate Instructions</a:t>
            </a:r>
          </a:p>
          <a:p>
            <a:r>
              <a:rPr lang="en-US" dirty="0"/>
              <a:t>Shift and Rotate Applications</a:t>
            </a:r>
          </a:p>
          <a:p>
            <a:r>
              <a:rPr lang="en-US" dirty="0"/>
              <a:t>Multiplication and Division Instructions</a:t>
            </a:r>
          </a:p>
          <a:p>
            <a:r>
              <a:rPr lang="en-US" dirty="0"/>
              <a:t>Extended Addition and Subtraction</a:t>
            </a:r>
          </a:p>
          <a:p>
            <a:r>
              <a:rPr lang="en-US" dirty="0"/>
              <a:t>ASCII and </a:t>
            </a:r>
            <a:r>
              <a:rPr lang="en-US" dirty="0" err="1"/>
              <a:t>UnPacked</a:t>
            </a:r>
            <a:r>
              <a:rPr lang="en-US" dirty="0"/>
              <a:t> Decimal Arithmetic</a:t>
            </a:r>
          </a:p>
          <a:p>
            <a:r>
              <a:rPr lang="en-US" b="1" dirty="0">
                <a:solidFill>
                  <a:srgbClr val="007FA3"/>
                </a:solidFill>
              </a:rPr>
              <a:t>Packed Decimal Arithmetic</a:t>
            </a:r>
          </a:p>
        </p:txBody>
      </p:sp>
      <p:sp>
        <p:nvSpPr>
          <p:cNvPr id="2" name="Title 1"/>
          <p:cNvSpPr>
            <a:spLocks noGrp="1"/>
          </p:cNvSpPr>
          <p:nvPr>
            <p:ph type="title"/>
          </p:nvPr>
        </p:nvSpPr>
        <p:spPr/>
        <p:txBody>
          <a:bodyPr/>
          <a:lstStyle/>
          <a:p>
            <a:r>
              <a:rPr lang="en-AU" dirty="0"/>
              <a:t>What's Next</a:t>
            </a:r>
            <a:r>
              <a:rPr lang="en-AU" sz="2000" dirty="0"/>
              <a:t> </a:t>
            </a:r>
            <a:r>
              <a:rPr lang="en-AU" sz="2000" b="0" dirty="0"/>
              <a:t>(5 of 5)</a:t>
            </a:r>
          </a:p>
        </p:txBody>
      </p:sp>
    </p:spTree>
    <p:extLst>
      <p:ext uri="{BB962C8B-B14F-4D97-AF65-F5344CB8AC3E}">
        <p14:creationId xmlns:p14="http://schemas.microsoft.com/office/powerpoint/2010/main" val="1745094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4267200"/>
            <a:ext cx="8229600" cy="17526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Packed decimal is also known as </a:t>
            </a:r>
            <a:r>
              <a:rPr lang="en-US" dirty="0">
                <a:solidFill>
                  <a:srgbClr val="007FA3"/>
                </a:solidFill>
              </a:rPr>
              <a:t>packed BCD</a:t>
            </a:r>
            <a:r>
              <a:rPr lang="en-US" dirty="0"/>
              <a:t>.</a:t>
            </a:r>
          </a:p>
          <a:p>
            <a:pPr marL="0" indent="0">
              <a:buNone/>
            </a:pPr>
            <a:r>
              <a:rPr lang="en-US" dirty="0"/>
              <a:t>Good for financial values – extended precision possible, without rounding errors.</a:t>
            </a:r>
          </a:p>
        </p:txBody>
      </p:sp>
      <p:sp>
        <p:nvSpPr>
          <p:cNvPr id="7" name="Text Box 7">
            <a:extLst>
              <a:ext uri="{FF2B5EF4-FFF2-40B4-BE49-F238E27FC236}">
                <a16:creationId xmlns:a16="http://schemas.microsoft.com/office/drawing/2014/main" id="{C5D2BFD4-40F9-48F9-A075-A33795D5E098}"/>
              </a:ext>
            </a:extLst>
          </p:cNvPr>
          <p:cNvSpPr txBox="1">
            <a:spLocks noChangeArrowheads="1"/>
          </p:cNvSpPr>
          <p:nvPr/>
        </p:nvSpPr>
        <p:spPr bwMode="auto">
          <a:xfrm>
            <a:off x="4800600" y="35814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78</a:t>
            </a:r>
          </a:p>
        </p:txBody>
      </p:sp>
      <p:sp>
        <p:nvSpPr>
          <p:cNvPr id="6" name="Text Box 6">
            <a:extLst>
              <a:ext uri="{FF2B5EF4-FFF2-40B4-BE49-F238E27FC236}">
                <a16:creationId xmlns:a16="http://schemas.microsoft.com/office/drawing/2014/main" id="{7C32CCAC-ED52-4A09-B167-26D6A044072D}"/>
              </a:ext>
            </a:extLst>
          </p:cNvPr>
          <p:cNvSpPr txBox="1">
            <a:spLocks noChangeArrowheads="1"/>
          </p:cNvSpPr>
          <p:nvPr/>
        </p:nvSpPr>
        <p:spPr bwMode="auto">
          <a:xfrm>
            <a:off x="4343400" y="35814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56</a:t>
            </a:r>
          </a:p>
        </p:txBody>
      </p:sp>
      <p:sp>
        <p:nvSpPr>
          <p:cNvPr id="5" name="Text Box 5">
            <a:extLst>
              <a:ext uri="{FF2B5EF4-FFF2-40B4-BE49-F238E27FC236}">
                <a16:creationId xmlns:a16="http://schemas.microsoft.com/office/drawing/2014/main" id="{E0952FFC-0B2D-445A-A479-4B29BE59CBFC}"/>
              </a:ext>
            </a:extLst>
          </p:cNvPr>
          <p:cNvSpPr txBox="1">
            <a:spLocks noChangeArrowheads="1"/>
          </p:cNvSpPr>
          <p:nvPr/>
        </p:nvSpPr>
        <p:spPr bwMode="auto">
          <a:xfrm>
            <a:off x="3886200" y="35814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34</a:t>
            </a:r>
          </a:p>
        </p:txBody>
      </p:sp>
      <p:sp>
        <p:nvSpPr>
          <p:cNvPr id="4" name="Text Box 4">
            <a:extLst>
              <a:ext uri="{FF2B5EF4-FFF2-40B4-BE49-F238E27FC236}">
                <a16:creationId xmlns:a16="http://schemas.microsoft.com/office/drawing/2014/main" id="{184F7769-4586-4CB4-BE96-2A1D97D0CC11}"/>
              </a:ext>
            </a:extLst>
          </p:cNvPr>
          <p:cNvSpPr txBox="1">
            <a:spLocks noChangeArrowheads="1"/>
          </p:cNvSpPr>
          <p:nvPr/>
        </p:nvSpPr>
        <p:spPr bwMode="auto">
          <a:xfrm>
            <a:off x="3429000" y="35814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12</a:t>
            </a:r>
          </a:p>
        </p:txBody>
      </p:sp>
      <p:sp>
        <p:nvSpPr>
          <p:cNvPr id="3" name="Content Placeholder 2"/>
          <p:cNvSpPr>
            <a:spLocks noGrp="1"/>
          </p:cNvSpPr>
          <p:nvPr>
            <p:ph idx="1"/>
          </p:nvPr>
        </p:nvSpPr>
        <p:spPr>
          <a:xfrm>
            <a:off x="457200" y="1600201"/>
            <a:ext cx="8229600" cy="1752600"/>
          </a:xfrm>
        </p:spPr>
        <p:txBody>
          <a:bodyPr/>
          <a:lstStyle/>
          <a:p>
            <a:r>
              <a:rPr lang="en-US" dirty="0">
                <a:solidFill>
                  <a:srgbClr val="007FA3"/>
                </a:solidFill>
              </a:rPr>
              <a:t>Packed decimal </a:t>
            </a:r>
            <a:r>
              <a:rPr lang="en-US" dirty="0"/>
              <a:t>integers store two decimal digits per byte </a:t>
            </a:r>
          </a:p>
          <a:p>
            <a:pPr lvl="1"/>
            <a:r>
              <a:rPr lang="en-US" dirty="0"/>
              <a:t>For example, 12,345,678 can be stored as the following sequence of hexadecimal bytes:</a:t>
            </a:r>
          </a:p>
        </p:txBody>
      </p:sp>
      <p:sp>
        <p:nvSpPr>
          <p:cNvPr id="2" name="Title 1"/>
          <p:cNvSpPr>
            <a:spLocks noGrp="1"/>
          </p:cNvSpPr>
          <p:nvPr>
            <p:ph type="title"/>
          </p:nvPr>
        </p:nvSpPr>
        <p:spPr/>
        <p:txBody>
          <a:bodyPr/>
          <a:lstStyle/>
          <a:p>
            <a:r>
              <a:rPr lang="en-AU" dirty="0"/>
              <a:t>Packed Decimal Arithmetic</a:t>
            </a:r>
          </a:p>
        </p:txBody>
      </p:sp>
    </p:spTree>
    <p:extLst>
      <p:ext uri="{BB962C8B-B14F-4D97-AF65-F5344CB8AC3E}">
        <p14:creationId xmlns:p14="http://schemas.microsoft.com/office/powerpoint/2010/main" val="1484345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DAA (decimal adjust after addition) instruction converts the binary result of an ADD or ADC operation to packed decimal format.</a:t>
            </a:r>
          </a:p>
          <a:p>
            <a:pPr lvl="1"/>
            <a:r>
              <a:rPr lang="en-US" dirty="0"/>
              <a:t>The value to be adjusted must be in AL</a:t>
            </a:r>
          </a:p>
          <a:p>
            <a:pPr lvl="1"/>
            <a:r>
              <a:rPr lang="en-US" dirty="0"/>
              <a:t>If the lower digit is adjusted, the Auxiliary Carry flag is set.</a:t>
            </a:r>
          </a:p>
          <a:p>
            <a:pPr lvl="1"/>
            <a:r>
              <a:rPr lang="en-US" dirty="0"/>
              <a:t>If the upper digit is adjusted, the Carry flag is set.</a:t>
            </a:r>
          </a:p>
        </p:txBody>
      </p:sp>
      <p:sp>
        <p:nvSpPr>
          <p:cNvPr id="2" name="Title 1"/>
          <p:cNvSpPr>
            <a:spLocks noGrp="1"/>
          </p:cNvSpPr>
          <p:nvPr>
            <p:ph type="title"/>
          </p:nvPr>
        </p:nvSpPr>
        <p:spPr/>
        <p:txBody>
          <a:bodyPr/>
          <a:lstStyle/>
          <a:p>
            <a:r>
              <a:rPr lang="en-AU" dirty="0"/>
              <a:t>DAA Instruction</a:t>
            </a:r>
          </a:p>
        </p:txBody>
      </p:sp>
    </p:spTree>
    <p:extLst>
      <p:ext uri="{BB962C8B-B14F-4D97-AF65-F5344CB8AC3E}">
        <p14:creationId xmlns:p14="http://schemas.microsoft.com/office/powerpoint/2010/main" val="578228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9F6BE747-A418-4718-BFC0-D0BBA8921378}"/>
              </a:ext>
            </a:extLst>
          </p:cNvPr>
          <p:cNvSpPr txBox="1">
            <a:spLocks noChangeArrowheads="1"/>
          </p:cNvSpPr>
          <p:nvPr/>
        </p:nvSpPr>
        <p:spPr bwMode="auto">
          <a:xfrm>
            <a:off x="4343400" y="3276600"/>
            <a:ext cx="4343400" cy="861774"/>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dirty="0"/>
              <a:t>If AL = AL + 6 sets the Carry flag, its value is used when evaluating AL(hi).</a:t>
            </a:r>
          </a:p>
        </p:txBody>
      </p:sp>
      <p:sp>
        <p:nvSpPr>
          <p:cNvPr id="4" name="Rectangle 3">
            <a:extLst>
              <a:ext uri="{FF2B5EF4-FFF2-40B4-BE49-F238E27FC236}">
                <a16:creationId xmlns:a16="http://schemas.microsoft.com/office/drawing/2014/main" id="{5CD18136-4C40-401F-ADA9-839881C07F78}"/>
              </a:ext>
            </a:extLst>
          </p:cNvPr>
          <p:cNvSpPr txBox="1">
            <a:spLocks noChangeArrowheads="1"/>
          </p:cNvSpPr>
          <p:nvPr/>
        </p:nvSpPr>
        <p:spPr>
          <a:xfrm>
            <a:off x="457200" y="1600200"/>
            <a:ext cx="3810000" cy="4648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spcBef>
                <a:spcPts val="600"/>
              </a:spcBef>
              <a:buFontTx/>
              <a:buNone/>
            </a:pPr>
            <a:r>
              <a:rPr lang="en-US" altLang="en-US" sz="1800" dirty="0">
                <a:latin typeface="Arial" panose="020B0604020202020204" pitchFamily="34" charset="0"/>
                <a:cs typeface="Arial" panose="020B0604020202020204" pitchFamily="34" charset="0"/>
              </a:rPr>
              <a:t>If (AL(lo) &gt; 9) or (</a:t>
            </a:r>
            <a:r>
              <a:rPr lang="en-US" altLang="en-US" sz="1800" dirty="0" err="1">
                <a:latin typeface="Arial" panose="020B0604020202020204" pitchFamily="34" charset="0"/>
                <a:cs typeface="Arial" panose="020B0604020202020204" pitchFamily="34" charset="0"/>
              </a:rPr>
              <a:t>AuxCarry</a:t>
            </a:r>
            <a:r>
              <a:rPr lang="en-US" altLang="en-US" sz="1800" dirty="0">
                <a:latin typeface="Arial" panose="020B0604020202020204" pitchFamily="34" charset="0"/>
                <a:cs typeface="Arial" panose="020B0604020202020204" pitchFamily="34" charset="0"/>
              </a:rPr>
              <a:t> = 1)</a:t>
            </a:r>
          </a:p>
          <a:p>
            <a:pPr>
              <a:spcBef>
                <a:spcPts val="600"/>
              </a:spcBef>
              <a:buFontTx/>
              <a:buNone/>
            </a:pPr>
            <a:r>
              <a:rPr lang="en-US" altLang="en-US" sz="1800" dirty="0">
                <a:latin typeface="Arial" panose="020B0604020202020204" pitchFamily="34" charset="0"/>
                <a:cs typeface="Arial" panose="020B0604020202020204" pitchFamily="34" charset="0"/>
              </a:rPr>
              <a:t>  AL = AL + 6</a:t>
            </a:r>
          </a:p>
          <a:p>
            <a:pPr>
              <a:spcBef>
                <a:spcPts val="600"/>
              </a:spcBef>
              <a:buFontTx/>
              <a:buNone/>
            </a:pP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AuxCarry</a:t>
            </a:r>
            <a:r>
              <a:rPr lang="en-US" altLang="en-US" sz="1800" dirty="0">
                <a:latin typeface="Arial" panose="020B0604020202020204" pitchFamily="34" charset="0"/>
                <a:cs typeface="Arial" panose="020B0604020202020204" pitchFamily="34" charset="0"/>
              </a:rPr>
              <a:t> = 1</a:t>
            </a:r>
          </a:p>
          <a:p>
            <a:pPr>
              <a:spcBef>
                <a:spcPts val="600"/>
              </a:spcBef>
              <a:buFontTx/>
              <a:buNone/>
            </a:pPr>
            <a:r>
              <a:rPr lang="en-US" altLang="en-US" sz="1800" dirty="0">
                <a:latin typeface="Arial" panose="020B0604020202020204" pitchFamily="34" charset="0"/>
                <a:cs typeface="Arial" panose="020B0604020202020204" pitchFamily="34" charset="0"/>
              </a:rPr>
              <a:t>Else</a:t>
            </a:r>
          </a:p>
          <a:p>
            <a:pPr>
              <a:spcBef>
                <a:spcPts val="600"/>
              </a:spcBef>
              <a:buFontTx/>
              <a:buNone/>
            </a:pPr>
            <a:r>
              <a:rPr lang="en-US" altLang="en-US" sz="1800" dirty="0">
                <a:latin typeface="Arial" panose="020B0604020202020204" pitchFamily="34" charset="0"/>
                <a:cs typeface="Arial" panose="020B0604020202020204" pitchFamily="34" charset="0"/>
              </a:rPr>
              <a:t>  </a:t>
            </a:r>
            <a:r>
              <a:rPr lang="en-US" altLang="en-US" sz="1800" dirty="0" err="1">
                <a:latin typeface="Arial" panose="020B0604020202020204" pitchFamily="34" charset="0"/>
                <a:cs typeface="Arial" panose="020B0604020202020204" pitchFamily="34" charset="0"/>
              </a:rPr>
              <a:t>AuxCarry</a:t>
            </a:r>
            <a:r>
              <a:rPr lang="en-US" altLang="en-US" sz="1800" dirty="0">
                <a:latin typeface="Arial" panose="020B0604020202020204" pitchFamily="34" charset="0"/>
                <a:cs typeface="Arial" panose="020B0604020202020204" pitchFamily="34" charset="0"/>
              </a:rPr>
              <a:t> = 0</a:t>
            </a:r>
          </a:p>
          <a:p>
            <a:pPr>
              <a:spcBef>
                <a:spcPts val="600"/>
              </a:spcBef>
              <a:buFontTx/>
              <a:buNone/>
            </a:pPr>
            <a:r>
              <a:rPr lang="en-US" altLang="en-US" sz="1800" dirty="0" err="1">
                <a:latin typeface="Arial" panose="020B0604020202020204" pitchFamily="34" charset="0"/>
                <a:cs typeface="Arial" panose="020B0604020202020204" pitchFamily="34" charset="0"/>
              </a:rPr>
              <a:t>Endif</a:t>
            </a:r>
            <a:endParaRPr lang="en-US" altLang="en-US" sz="1800" dirty="0">
              <a:latin typeface="Arial" panose="020B0604020202020204" pitchFamily="34" charset="0"/>
              <a:cs typeface="Arial" panose="020B0604020202020204" pitchFamily="34" charset="0"/>
            </a:endParaRPr>
          </a:p>
          <a:p>
            <a:pPr>
              <a:spcBef>
                <a:spcPts val="600"/>
              </a:spcBef>
              <a:buFontTx/>
              <a:buNone/>
            </a:pPr>
            <a:endParaRPr lang="en-US" altLang="en-US" sz="1800" dirty="0">
              <a:latin typeface="Arial" panose="020B0604020202020204" pitchFamily="34" charset="0"/>
              <a:cs typeface="Arial" panose="020B0604020202020204" pitchFamily="34" charset="0"/>
            </a:endParaRPr>
          </a:p>
          <a:p>
            <a:pPr>
              <a:spcBef>
                <a:spcPts val="600"/>
              </a:spcBef>
              <a:buFontTx/>
              <a:buNone/>
            </a:pPr>
            <a:r>
              <a:rPr lang="en-US" altLang="en-US" sz="1800" dirty="0">
                <a:latin typeface="Arial" panose="020B0604020202020204" pitchFamily="34" charset="0"/>
                <a:cs typeface="Arial" panose="020B0604020202020204" pitchFamily="34" charset="0"/>
              </a:rPr>
              <a:t>If (AL(hi) &gt; 9) or Carry = 1</a:t>
            </a:r>
          </a:p>
          <a:p>
            <a:pPr>
              <a:spcBef>
                <a:spcPts val="600"/>
              </a:spcBef>
              <a:buFontTx/>
              <a:buNone/>
            </a:pPr>
            <a:r>
              <a:rPr lang="en-US" altLang="en-US" sz="1800" dirty="0">
                <a:latin typeface="Arial" panose="020B0604020202020204" pitchFamily="34" charset="0"/>
                <a:cs typeface="Arial" panose="020B0604020202020204" pitchFamily="34" charset="0"/>
              </a:rPr>
              <a:t>  AL = AL + 60h</a:t>
            </a:r>
          </a:p>
          <a:p>
            <a:pPr>
              <a:spcBef>
                <a:spcPts val="600"/>
              </a:spcBef>
              <a:buFontTx/>
              <a:buNone/>
            </a:pPr>
            <a:r>
              <a:rPr lang="en-US" altLang="en-US" sz="1800" dirty="0">
                <a:latin typeface="Arial" panose="020B0604020202020204" pitchFamily="34" charset="0"/>
                <a:cs typeface="Arial" panose="020B0604020202020204" pitchFamily="34" charset="0"/>
              </a:rPr>
              <a:t>  Carry = 1</a:t>
            </a:r>
          </a:p>
          <a:p>
            <a:pPr>
              <a:spcBef>
                <a:spcPts val="600"/>
              </a:spcBef>
              <a:buFontTx/>
              <a:buNone/>
            </a:pPr>
            <a:r>
              <a:rPr lang="en-US" altLang="en-US" sz="1800" dirty="0">
                <a:latin typeface="Arial" panose="020B0604020202020204" pitchFamily="34" charset="0"/>
                <a:cs typeface="Arial" panose="020B0604020202020204" pitchFamily="34" charset="0"/>
              </a:rPr>
              <a:t>Else</a:t>
            </a:r>
          </a:p>
          <a:p>
            <a:pPr>
              <a:spcBef>
                <a:spcPts val="600"/>
              </a:spcBef>
              <a:buFontTx/>
              <a:buNone/>
            </a:pPr>
            <a:r>
              <a:rPr lang="en-US" altLang="en-US" sz="1800" dirty="0">
                <a:latin typeface="Arial" panose="020B0604020202020204" pitchFamily="34" charset="0"/>
                <a:cs typeface="Arial" panose="020B0604020202020204" pitchFamily="34" charset="0"/>
              </a:rPr>
              <a:t>  Carry = 0</a:t>
            </a:r>
          </a:p>
          <a:p>
            <a:pPr>
              <a:spcBef>
                <a:spcPts val="600"/>
              </a:spcBef>
              <a:buFontTx/>
              <a:buNone/>
            </a:pPr>
            <a:r>
              <a:rPr lang="en-US" altLang="en-US" sz="1800" dirty="0" err="1">
                <a:latin typeface="Arial" panose="020B0604020202020204" pitchFamily="34" charset="0"/>
                <a:cs typeface="Arial" panose="020B0604020202020204" pitchFamily="34" charset="0"/>
              </a:rPr>
              <a:t>Endif</a:t>
            </a:r>
            <a:endParaRPr lang="en-US" altLang="en-US" sz="1800" dirty="0">
              <a:latin typeface="Arial" panose="020B0604020202020204" pitchFamily="34" charset="0"/>
              <a:cs typeface="Arial" panose="020B0604020202020204" pitchFamily="34" charset="0"/>
            </a:endParaRPr>
          </a:p>
          <a:p>
            <a:pPr lvl="1">
              <a:buFontTx/>
              <a:buNone/>
            </a:pPr>
            <a:endParaRPr lang="en-US" alt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AU" dirty="0"/>
              <a:t>DAA Logic</a:t>
            </a:r>
          </a:p>
        </p:txBody>
      </p:sp>
    </p:spTree>
    <p:extLst>
      <p:ext uri="{BB962C8B-B14F-4D97-AF65-F5344CB8AC3E}">
        <p14:creationId xmlns:p14="http://schemas.microsoft.com/office/powerpoint/2010/main" val="33812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9">
            <a:extLst>
              <a:ext uri="{FF2B5EF4-FFF2-40B4-BE49-F238E27FC236}">
                <a16:creationId xmlns:a16="http://schemas.microsoft.com/office/drawing/2014/main" id="{6E326B91-BCF2-4923-A3A7-3F0469C9D3E8}"/>
              </a:ext>
            </a:extLst>
          </p:cNvPr>
          <p:cNvSpPr txBox="1">
            <a:spLocks noChangeArrowheads="1"/>
          </p:cNvSpPr>
          <p:nvPr/>
        </p:nvSpPr>
        <p:spPr bwMode="auto">
          <a:xfrm>
            <a:off x="914400" y="52578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al,69h</a:t>
            </a:r>
          </a:p>
          <a:p>
            <a:pPr eaLnBrk="1" hangingPunct="1">
              <a:lnSpc>
                <a:spcPct val="50000"/>
              </a:lnSpc>
              <a:spcBef>
                <a:spcPct val="50000"/>
              </a:spcBef>
              <a:buClrTx/>
              <a:buFontTx/>
              <a:buNone/>
            </a:pPr>
            <a:r>
              <a:rPr lang="en-US" altLang="en-US" sz="1800" dirty="0">
                <a:cs typeface="Arial" panose="020B0604020202020204" pitchFamily="34" charset="0"/>
              </a:rPr>
              <a:t>add al,29h 	; AL = 92h</a:t>
            </a:r>
          </a:p>
          <a:p>
            <a:pPr eaLnBrk="1" hangingPunct="1">
              <a:lnSpc>
                <a:spcPct val="50000"/>
              </a:lnSpc>
              <a:spcBef>
                <a:spcPct val="50000"/>
              </a:spcBef>
              <a:buClrTx/>
              <a:buFontTx/>
              <a:buNone/>
            </a:pPr>
            <a:r>
              <a:rPr lang="en-US" altLang="en-US" sz="1800" dirty="0" err="1">
                <a:cs typeface="Arial" panose="020B0604020202020204" pitchFamily="34" charset="0"/>
              </a:rPr>
              <a:t>daa</a:t>
            </a:r>
            <a:r>
              <a:rPr lang="en-US" altLang="en-US" sz="1800" dirty="0">
                <a:cs typeface="Arial" panose="020B0604020202020204" pitchFamily="34" charset="0"/>
              </a:rPr>
              <a:t> 	                                    ; AL = 98h, CF = 0</a:t>
            </a:r>
          </a:p>
        </p:txBody>
      </p:sp>
      <p:sp>
        <p:nvSpPr>
          <p:cNvPr id="5" name="Content Placeholder 2"/>
          <p:cNvSpPr txBox="1">
            <a:spLocks/>
          </p:cNvSpPr>
          <p:nvPr/>
        </p:nvSpPr>
        <p:spPr>
          <a:xfrm>
            <a:off x="457200" y="4800600"/>
            <a:ext cx="8229600" cy="533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AU" dirty="0"/>
              <a:t>Example: calculate BCD 69 + 29</a:t>
            </a:r>
          </a:p>
        </p:txBody>
      </p:sp>
      <p:sp>
        <p:nvSpPr>
          <p:cNvPr id="7" name="Text Box 7">
            <a:extLst>
              <a:ext uri="{FF2B5EF4-FFF2-40B4-BE49-F238E27FC236}">
                <a16:creationId xmlns:a16="http://schemas.microsoft.com/office/drawing/2014/main" id="{681B2C3E-A753-4C56-8251-F336599DC994}"/>
              </a:ext>
            </a:extLst>
          </p:cNvPr>
          <p:cNvSpPr txBox="1">
            <a:spLocks noChangeArrowheads="1"/>
          </p:cNvSpPr>
          <p:nvPr/>
        </p:nvSpPr>
        <p:spPr bwMode="auto">
          <a:xfrm>
            <a:off x="914400" y="37338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al,35h</a:t>
            </a:r>
          </a:p>
          <a:p>
            <a:pPr eaLnBrk="1" hangingPunct="1">
              <a:lnSpc>
                <a:spcPct val="50000"/>
              </a:lnSpc>
              <a:spcBef>
                <a:spcPct val="50000"/>
              </a:spcBef>
              <a:buClrTx/>
              <a:buFontTx/>
              <a:buNone/>
            </a:pPr>
            <a:r>
              <a:rPr lang="en-US" altLang="en-US" sz="1800" dirty="0">
                <a:cs typeface="Arial" panose="020B0604020202020204" pitchFamily="34" charset="0"/>
              </a:rPr>
              <a:t>add al,65h 	; AL = 9Ah</a:t>
            </a:r>
          </a:p>
          <a:p>
            <a:pPr eaLnBrk="1" hangingPunct="1">
              <a:lnSpc>
                <a:spcPct val="50000"/>
              </a:lnSpc>
              <a:spcBef>
                <a:spcPct val="50000"/>
              </a:spcBef>
              <a:buClrTx/>
              <a:buFontTx/>
              <a:buNone/>
            </a:pPr>
            <a:r>
              <a:rPr lang="en-US" altLang="en-US" sz="1800" dirty="0" err="1">
                <a:cs typeface="Arial" panose="020B0604020202020204" pitchFamily="34" charset="0"/>
              </a:rPr>
              <a:t>daa</a:t>
            </a:r>
            <a:r>
              <a:rPr lang="en-US" altLang="en-US" sz="1800" dirty="0">
                <a:cs typeface="Arial" panose="020B0604020202020204" pitchFamily="34" charset="0"/>
              </a:rPr>
              <a:t>   	; AL = 00h, CF = 1</a:t>
            </a:r>
          </a:p>
        </p:txBody>
      </p:sp>
      <p:sp>
        <p:nvSpPr>
          <p:cNvPr id="4" name="Content Placeholder 2"/>
          <p:cNvSpPr txBox="1">
            <a:spLocks/>
          </p:cNvSpPr>
          <p:nvPr/>
        </p:nvSpPr>
        <p:spPr>
          <a:xfrm>
            <a:off x="457200" y="3200400"/>
            <a:ext cx="8229600" cy="5334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AU" dirty="0"/>
              <a:t>Example: calculate BCD 35 + 65</a:t>
            </a:r>
          </a:p>
        </p:txBody>
      </p:sp>
      <p:sp>
        <p:nvSpPr>
          <p:cNvPr id="6" name="Text Box 4">
            <a:extLst>
              <a:ext uri="{FF2B5EF4-FFF2-40B4-BE49-F238E27FC236}">
                <a16:creationId xmlns:a16="http://schemas.microsoft.com/office/drawing/2014/main" id="{80718E4B-9FE9-4C5A-853C-181338DF4E48}"/>
              </a:ext>
            </a:extLst>
          </p:cNvPr>
          <p:cNvSpPr txBox="1">
            <a:spLocks noChangeArrowheads="1"/>
          </p:cNvSpPr>
          <p:nvPr/>
        </p:nvSpPr>
        <p:spPr bwMode="auto">
          <a:xfrm>
            <a:off x="914400" y="21336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al,35h</a:t>
            </a:r>
          </a:p>
          <a:p>
            <a:pPr eaLnBrk="1" hangingPunct="1">
              <a:lnSpc>
                <a:spcPct val="50000"/>
              </a:lnSpc>
              <a:spcBef>
                <a:spcPct val="50000"/>
              </a:spcBef>
              <a:buClrTx/>
              <a:buFontTx/>
              <a:buNone/>
            </a:pPr>
            <a:r>
              <a:rPr lang="en-US" altLang="en-US" sz="1800" dirty="0">
                <a:cs typeface="Arial" panose="020B0604020202020204" pitchFamily="34" charset="0"/>
              </a:rPr>
              <a:t>add al,48h 	; AL = 7Dh</a:t>
            </a:r>
          </a:p>
          <a:p>
            <a:pPr eaLnBrk="1" hangingPunct="1">
              <a:lnSpc>
                <a:spcPct val="50000"/>
              </a:lnSpc>
              <a:spcBef>
                <a:spcPct val="50000"/>
              </a:spcBef>
              <a:buClrTx/>
              <a:buFontTx/>
              <a:buNone/>
            </a:pPr>
            <a:r>
              <a:rPr lang="en-US" altLang="en-US" sz="1800" dirty="0" err="1">
                <a:cs typeface="Arial" panose="020B0604020202020204" pitchFamily="34" charset="0"/>
              </a:rPr>
              <a:t>daa</a:t>
            </a:r>
            <a:r>
              <a:rPr lang="en-US" altLang="en-US" sz="1800" dirty="0">
                <a:cs typeface="Arial" panose="020B0604020202020204" pitchFamily="34" charset="0"/>
              </a:rPr>
              <a:t>  	; AL = 83h, CF = 0</a:t>
            </a:r>
          </a:p>
        </p:txBody>
      </p:sp>
      <p:sp>
        <p:nvSpPr>
          <p:cNvPr id="3" name="Content Placeholder 2"/>
          <p:cNvSpPr>
            <a:spLocks noGrp="1"/>
          </p:cNvSpPr>
          <p:nvPr>
            <p:ph idx="1"/>
          </p:nvPr>
        </p:nvSpPr>
        <p:spPr>
          <a:xfrm>
            <a:off x="457200" y="1600201"/>
            <a:ext cx="8229600" cy="533400"/>
          </a:xfrm>
        </p:spPr>
        <p:txBody>
          <a:bodyPr/>
          <a:lstStyle/>
          <a:p>
            <a:r>
              <a:rPr lang="en-AU" dirty="0"/>
              <a:t>Example: calculate BCD 35 + 48</a:t>
            </a:r>
          </a:p>
        </p:txBody>
      </p:sp>
      <p:sp>
        <p:nvSpPr>
          <p:cNvPr id="2" name="Title 1"/>
          <p:cNvSpPr>
            <a:spLocks noGrp="1"/>
          </p:cNvSpPr>
          <p:nvPr>
            <p:ph type="title"/>
          </p:nvPr>
        </p:nvSpPr>
        <p:spPr/>
        <p:txBody>
          <a:bodyPr/>
          <a:lstStyle/>
          <a:p>
            <a:r>
              <a:rPr lang="en-AU" dirty="0"/>
              <a:t>DAA Examples</a:t>
            </a:r>
          </a:p>
        </p:txBody>
      </p:sp>
    </p:spTree>
    <p:extLst>
      <p:ext uri="{BB962C8B-B14F-4D97-AF65-F5344CB8AC3E}">
        <p14:creationId xmlns:p14="http://schemas.microsoft.com/office/powerpoint/2010/main" val="6993136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temporary malfunction in your computer's processor has disabled the DAA instruction. Write a procedure in assembly language that performs the same actions as DAA.</a:t>
            </a:r>
          </a:p>
          <a:p>
            <a:r>
              <a:rPr lang="en-US" dirty="0"/>
              <a:t>Test your procedure using the values from the previous slide.</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(15 of 16)</a:t>
            </a:r>
            <a:endParaRPr lang="en-AU" sz="2000" dirty="0"/>
          </a:p>
        </p:txBody>
      </p:sp>
    </p:spTree>
    <p:extLst>
      <p:ext uri="{BB962C8B-B14F-4D97-AF65-F5344CB8AC3E}">
        <p14:creationId xmlns:p14="http://schemas.microsoft.com/office/powerpoint/2010/main" val="353592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CA402307-91B8-4D90-B8F2-34401EBC8BAC}"/>
              </a:ext>
            </a:extLst>
          </p:cNvPr>
          <p:cNvSpPr txBox="1">
            <a:spLocks noChangeArrowheads="1"/>
          </p:cNvSpPr>
          <p:nvPr/>
        </p:nvSpPr>
        <p:spPr bwMode="auto">
          <a:xfrm>
            <a:off x="1524000" y="4953000"/>
            <a:ext cx="548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dl,80</a:t>
            </a:r>
          </a:p>
          <a:p>
            <a:pPr eaLnBrk="1" hangingPunct="1">
              <a:lnSpc>
                <a:spcPct val="50000"/>
              </a:lnSpc>
              <a:spcBef>
                <a:spcPct val="50000"/>
              </a:spcBef>
              <a:buClrTx/>
              <a:buFontTx/>
              <a:buNone/>
            </a:pPr>
            <a:r>
              <a:rPr lang="en-US" altLang="en-US" sz="1800" dirty="0" err="1">
                <a:cs typeface="Arial" panose="020B0604020202020204" pitchFamily="34" charset="0"/>
              </a:rPr>
              <a:t>shr</a:t>
            </a:r>
            <a:r>
              <a:rPr lang="en-US" altLang="en-US" sz="1800" dirty="0">
                <a:cs typeface="Arial" panose="020B0604020202020204" pitchFamily="34" charset="0"/>
              </a:rPr>
              <a:t> dl,  1	; DL = 40</a:t>
            </a:r>
          </a:p>
          <a:p>
            <a:pPr eaLnBrk="1" hangingPunct="1">
              <a:lnSpc>
                <a:spcPct val="50000"/>
              </a:lnSpc>
              <a:spcBef>
                <a:spcPct val="50000"/>
              </a:spcBef>
              <a:buClrTx/>
              <a:buFontTx/>
              <a:buNone/>
            </a:pPr>
            <a:r>
              <a:rPr lang="en-US" altLang="en-US" sz="1800" dirty="0" err="1">
                <a:cs typeface="Arial" panose="020B0604020202020204" pitchFamily="34" charset="0"/>
              </a:rPr>
              <a:t>shr</a:t>
            </a:r>
            <a:r>
              <a:rPr lang="en-US" altLang="en-US" sz="1800" dirty="0">
                <a:cs typeface="Arial" panose="020B0604020202020204" pitchFamily="34" charset="0"/>
              </a:rPr>
              <a:t> dl,  2	; DL = 10</a:t>
            </a:r>
          </a:p>
        </p:txBody>
      </p:sp>
      <p:sp>
        <p:nvSpPr>
          <p:cNvPr id="7" name="Text Box 6">
            <a:extLst>
              <a:ext uri="{FF2B5EF4-FFF2-40B4-BE49-F238E27FC236}">
                <a16:creationId xmlns:a16="http://schemas.microsoft.com/office/drawing/2014/main" id="{7D3807DB-3AAB-4FD1-8C67-90F764A80E95}"/>
              </a:ext>
            </a:extLst>
          </p:cNvPr>
          <p:cNvSpPr txBox="1">
            <a:spLocks noChangeArrowheads="1"/>
          </p:cNvSpPr>
          <p:nvPr/>
        </p:nvSpPr>
        <p:spPr bwMode="auto">
          <a:xfrm>
            <a:off x="457200" y="4267200"/>
            <a:ext cx="7696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t>Shifting right </a:t>
            </a:r>
            <a:r>
              <a:rPr lang="en-US" altLang="en-US" sz="2500" i="1" dirty="0"/>
              <a:t>n</a:t>
            </a:r>
            <a:r>
              <a:rPr lang="en-US" altLang="en-US" sz="2500" dirty="0"/>
              <a:t> bits divides the operand by 2</a:t>
            </a:r>
            <a:r>
              <a:rPr lang="en-US" altLang="en-US" sz="2500" i="1" baseline="30000" dirty="0"/>
              <a:t>n</a:t>
            </a:r>
          </a:p>
        </p:txBody>
      </p:sp>
      <p:graphicFrame>
        <p:nvGraphicFramePr>
          <p:cNvPr id="4" name="Object 4" descr="In an 8-bit binary number, each bit shifts to the right. The highest bit has a value, 0, and the lowest bit is copied to the carry flag.">
            <a:extLst>
              <a:ext uri="{FF2B5EF4-FFF2-40B4-BE49-F238E27FC236}">
                <a16:creationId xmlns:a16="http://schemas.microsoft.com/office/drawing/2014/main" id="{8A21CCF0-88E6-4271-BAF5-F520EA6F5A26}"/>
              </a:ext>
            </a:extLst>
          </p:cNvPr>
          <p:cNvGraphicFramePr>
            <a:graphicFrameLocks noChangeAspect="1"/>
          </p:cNvGraphicFramePr>
          <p:nvPr>
            <p:extLst>
              <p:ext uri="{D42A27DB-BD31-4B8C-83A1-F6EECF244321}">
                <p14:modId xmlns:p14="http://schemas.microsoft.com/office/powerpoint/2010/main" val="2870769584"/>
              </p:ext>
            </p:extLst>
          </p:nvPr>
        </p:nvGraphicFramePr>
        <p:xfrm>
          <a:off x="1295400" y="3124200"/>
          <a:ext cx="6248400" cy="984250"/>
        </p:xfrm>
        <a:graphic>
          <a:graphicData uri="http://schemas.openxmlformats.org/presentationml/2006/ole">
            <mc:AlternateContent xmlns:mc="http://schemas.openxmlformats.org/markup-compatibility/2006">
              <mc:Choice xmlns:v="urn:schemas-microsoft-com:vml" Requires="v">
                <p:oleObj spid="_x0000_s19490" name="VISIO" r:id="rId3" imgW="3736848" imgH="502920" progId="Visio.Drawing.6">
                  <p:embed/>
                </p:oleObj>
              </mc:Choice>
              <mc:Fallback>
                <p:oleObj name="VISIO" r:id="rId3" imgW="3736848" imgH="502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1295400" y="3124200"/>
                        <a:ext cx="6248400" cy="98425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295400"/>
          </a:xfrm>
        </p:spPr>
        <p:txBody>
          <a:bodyPr/>
          <a:lstStyle/>
          <a:p>
            <a:r>
              <a:rPr lang="en-US" dirty="0"/>
              <a:t>The SHR (shift right) instruction performs a logical right shift on the destination operand. The highest bit position is filled with a zero.</a:t>
            </a:r>
          </a:p>
        </p:txBody>
      </p:sp>
      <p:sp>
        <p:nvSpPr>
          <p:cNvPr id="2" name="Title 1"/>
          <p:cNvSpPr>
            <a:spLocks noGrp="1"/>
          </p:cNvSpPr>
          <p:nvPr>
            <p:ph type="title"/>
          </p:nvPr>
        </p:nvSpPr>
        <p:spPr/>
        <p:txBody>
          <a:bodyPr/>
          <a:lstStyle/>
          <a:p>
            <a:r>
              <a:rPr lang="en-AU" dirty="0"/>
              <a:t>SHR Instruction</a:t>
            </a:r>
          </a:p>
        </p:txBody>
      </p:sp>
    </p:spTree>
    <p:extLst>
      <p:ext uri="{BB962C8B-B14F-4D97-AF65-F5344CB8AC3E}">
        <p14:creationId xmlns:p14="http://schemas.microsoft.com/office/powerpoint/2010/main" val="32841308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9EC11EB-5D2E-4DD3-9C59-47B4127BD16C}"/>
              </a:ext>
            </a:extLst>
          </p:cNvPr>
          <p:cNvSpPr txBox="1">
            <a:spLocks noChangeArrowheads="1"/>
          </p:cNvSpPr>
          <p:nvPr/>
        </p:nvSpPr>
        <p:spPr bwMode="auto">
          <a:xfrm>
            <a:off x="1066800" y="4267200"/>
            <a:ext cx="693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al,48h</a:t>
            </a:r>
          </a:p>
          <a:p>
            <a:pPr eaLnBrk="1" hangingPunct="1">
              <a:lnSpc>
                <a:spcPct val="50000"/>
              </a:lnSpc>
              <a:spcBef>
                <a:spcPct val="50000"/>
              </a:spcBef>
              <a:buClrTx/>
              <a:buFontTx/>
              <a:buNone/>
            </a:pPr>
            <a:r>
              <a:rPr lang="en-US" altLang="en-US" sz="1800" dirty="0">
                <a:cs typeface="Arial" panose="020B0604020202020204" pitchFamily="34" charset="0"/>
              </a:rPr>
              <a:t>sub al,35h 	; AL = 13h</a:t>
            </a:r>
          </a:p>
          <a:p>
            <a:pPr eaLnBrk="1" hangingPunct="1">
              <a:lnSpc>
                <a:spcPct val="50000"/>
              </a:lnSpc>
              <a:spcBef>
                <a:spcPct val="50000"/>
              </a:spcBef>
              <a:buClrTx/>
              <a:buFontTx/>
              <a:buNone/>
            </a:pPr>
            <a:r>
              <a:rPr lang="en-US" altLang="en-US" sz="1800" dirty="0">
                <a:cs typeface="Arial" panose="020B0604020202020204" pitchFamily="34" charset="0"/>
              </a:rPr>
              <a:t>das 	                                   ; AL = 13h CF = 0</a:t>
            </a:r>
          </a:p>
        </p:txBody>
      </p:sp>
      <p:sp>
        <p:nvSpPr>
          <p:cNvPr id="3" name="Content Placeholder 2"/>
          <p:cNvSpPr>
            <a:spLocks noGrp="1"/>
          </p:cNvSpPr>
          <p:nvPr>
            <p:ph idx="1"/>
          </p:nvPr>
        </p:nvSpPr>
        <p:spPr>
          <a:xfrm>
            <a:off x="457200" y="1600201"/>
            <a:ext cx="8229600" cy="2743200"/>
          </a:xfrm>
        </p:spPr>
        <p:txBody>
          <a:bodyPr/>
          <a:lstStyle/>
          <a:p>
            <a:r>
              <a:rPr lang="en-US" dirty="0"/>
              <a:t>The DAS (decimal adjust after subtraction) instruction converts the binary result of a SUB or SBB operation to packed decimal format.</a:t>
            </a:r>
          </a:p>
          <a:p>
            <a:r>
              <a:rPr lang="en-US" dirty="0"/>
              <a:t>The value must be in AL</a:t>
            </a:r>
          </a:p>
          <a:p>
            <a:r>
              <a:rPr lang="en-US" dirty="0"/>
              <a:t>Example: subtract BCD 48 from 85</a:t>
            </a:r>
          </a:p>
        </p:txBody>
      </p:sp>
      <p:sp>
        <p:nvSpPr>
          <p:cNvPr id="2" name="Title 1"/>
          <p:cNvSpPr>
            <a:spLocks noGrp="1"/>
          </p:cNvSpPr>
          <p:nvPr>
            <p:ph type="title"/>
          </p:nvPr>
        </p:nvSpPr>
        <p:spPr/>
        <p:txBody>
          <a:bodyPr/>
          <a:lstStyle/>
          <a:p>
            <a:r>
              <a:rPr lang="en-AU" dirty="0"/>
              <a:t>DAS Instruction</a:t>
            </a:r>
          </a:p>
        </p:txBody>
      </p:sp>
    </p:spTree>
    <p:extLst>
      <p:ext uri="{BB962C8B-B14F-4D97-AF65-F5344CB8AC3E}">
        <p14:creationId xmlns:p14="http://schemas.microsoft.com/office/powerpoint/2010/main" val="1067277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64B8B61A-EC42-41AB-8478-2650A9525D51}"/>
              </a:ext>
            </a:extLst>
          </p:cNvPr>
          <p:cNvSpPr txBox="1">
            <a:spLocks noChangeArrowheads="1"/>
          </p:cNvSpPr>
          <p:nvPr/>
        </p:nvSpPr>
        <p:spPr bwMode="auto">
          <a:xfrm>
            <a:off x="4267200" y="3048000"/>
            <a:ext cx="4038600" cy="1154162"/>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a:t>If AL = AL </a:t>
            </a:r>
            <a:r>
              <a:rPr lang="en-US" altLang="en-US" sz="1900">
                <a:latin typeface="Symbol" panose="05050102010706020507" pitchFamily="18" charset="2"/>
              </a:rPr>
              <a:t>-</a:t>
            </a:r>
            <a:r>
              <a:rPr lang="en-US" altLang="en-US" sz="1900"/>
              <a:t> 6 sets the Carry flag, its value is used when evaluating AL in the second IF statement.</a:t>
            </a:r>
          </a:p>
        </p:txBody>
      </p:sp>
      <p:sp>
        <p:nvSpPr>
          <p:cNvPr id="4" name="Text Box 4">
            <a:extLst>
              <a:ext uri="{FF2B5EF4-FFF2-40B4-BE49-F238E27FC236}">
                <a16:creationId xmlns:a16="http://schemas.microsoft.com/office/drawing/2014/main" id="{9124C5D2-775F-4F33-BEE0-FE9C3744EE8F}"/>
              </a:ext>
            </a:extLst>
          </p:cNvPr>
          <p:cNvSpPr txBox="1">
            <a:spLocks noChangeArrowheads="1"/>
          </p:cNvSpPr>
          <p:nvPr/>
        </p:nvSpPr>
        <p:spPr bwMode="auto">
          <a:xfrm>
            <a:off x="457200" y="1600200"/>
            <a:ext cx="3657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7638"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26876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687638"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6876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76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76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If (AL(lo) &gt; 9) OR (</a:t>
            </a:r>
            <a:r>
              <a:rPr lang="en-US" altLang="en-US" sz="1800" dirty="0" err="1">
                <a:cs typeface="Arial" panose="020B0604020202020204" pitchFamily="34" charset="0"/>
              </a:rPr>
              <a:t>AuxCarry</a:t>
            </a:r>
            <a:r>
              <a:rPr lang="en-US" altLang="en-US" sz="1800" dirty="0">
                <a:cs typeface="Arial" panose="020B0604020202020204" pitchFamily="34" charset="0"/>
              </a:rPr>
              <a:t> = 1)</a:t>
            </a:r>
          </a:p>
          <a:p>
            <a:pPr eaLnBrk="1" hangingPunct="1">
              <a:lnSpc>
                <a:spcPct val="50000"/>
              </a:lnSpc>
              <a:spcBef>
                <a:spcPct val="50000"/>
              </a:spcBef>
              <a:buClrTx/>
              <a:buFontTx/>
              <a:buNone/>
            </a:pPr>
            <a:r>
              <a:rPr lang="en-US" altLang="en-US" sz="1800" dirty="0">
                <a:cs typeface="Arial" panose="020B0604020202020204" pitchFamily="34" charset="0"/>
              </a:rPr>
              <a:t>	AL = AL − 6;</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AuxCarry</a:t>
            </a:r>
            <a:r>
              <a:rPr lang="en-US" altLang="en-US" sz="1800" dirty="0">
                <a:cs typeface="Arial" panose="020B0604020202020204" pitchFamily="34" charset="0"/>
              </a:rPr>
              <a:t> = 1;</a:t>
            </a:r>
          </a:p>
          <a:p>
            <a:pPr eaLnBrk="1" hangingPunct="1">
              <a:lnSpc>
                <a:spcPct val="50000"/>
              </a:lnSpc>
              <a:spcBef>
                <a:spcPct val="50000"/>
              </a:spcBef>
              <a:buClrTx/>
              <a:buFontTx/>
              <a:buNone/>
            </a:pPr>
            <a:r>
              <a:rPr lang="en-US" altLang="en-US" sz="1800" dirty="0">
                <a:cs typeface="Arial" panose="020B0604020202020204" pitchFamily="34" charset="0"/>
              </a:rPr>
              <a:t>Else</a:t>
            </a:r>
          </a:p>
          <a:p>
            <a:pPr lvl="1" eaLnBrk="1" hangingPunct="1">
              <a:lnSpc>
                <a:spcPct val="50000"/>
              </a:lnSpc>
              <a:spcBef>
                <a:spcPct val="50000"/>
              </a:spcBef>
              <a:buClrTx/>
              <a:buFontTx/>
              <a:buNone/>
            </a:pPr>
            <a:r>
              <a:rPr lang="en-US" altLang="en-US" sz="1800" dirty="0" err="1">
                <a:cs typeface="Arial" panose="020B0604020202020204" pitchFamily="34" charset="0"/>
              </a:rPr>
              <a:t>AuxCarry</a:t>
            </a:r>
            <a:r>
              <a:rPr lang="en-US" altLang="en-US" sz="1800" dirty="0">
                <a:cs typeface="Arial" panose="020B0604020202020204" pitchFamily="34" charset="0"/>
              </a:rPr>
              <a:t> = 0;</a:t>
            </a:r>
          </a:p>
          <a:p>
            <a:pPr eaLnBrk="1" hangingPunct="1">
              <a:lnSpc>
                <a:spcPct val="50000"/>
              </a:lnSpc>
              <a:spcBef>
                <a:spcPct val="50000"/>
              </a:spcBef>
              <a:buClrTx/>
              <a:buFontTx/>
              <a:buNone/>
            </a:pPr>
            <a:r>
              <a:rPr lang="en-US" altLang="en-US" sz="1800" dirty="0" err="1">
                <a:cs typeface="Arial" panose="020B0604020202020204" pitchFamily="34" charset="0"/>
              </a:rPr>
              <a:t>Endif</a:t>
            </a:r>
            <a:endParaRPr lang="en-US" altLang="en-US" sz="1800" dirty="0">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If (AL &gt; 9FH) or (Carry = 1)</a:t>
            </a:r>
          </a:p>
          <a:p>
            <a:pPr eaLnBrk="1" hangingPunct="1">
              <a:lnSpc>
                <a:spcPct val="50000"/>
              </a:lnSpc>
              <a:spcBef>
                <a:spcPct val="50000"/>
              </a:spcBef>
              <a:buClrTx/>
              <a:buFontTx/>
              <a:buNone/>
            </a:pPr>
            <a:r>
              <a:rPr lang="en-US" altLang="en-US" sz="1800" dirty="0">
                <a:cs typeface="Arial" panose="020B0604020202020204" pitchFamily="34" charset="0"/>
              </a:rPr>
              <a:t>	AL = AL − 60h;</a:t>
            </a:r>
          </a:p>
          <a:p>
            <a:pPr eaLnBrk="1" hangingPunct="1">
              <a:lnSpc>
                <a:spcPct val="50000"/>
              </a:lnSpc>
              <a:spcBef>
                <a:spcPct val="50000"/>
              </a:spcBef>
              <a:buClrTx/>
              <a:buFontTx/>
              <a:buNone/>
            </a:pPr>
            <a:r>
              <a:rPr lang="en-US" altLang="en-US" sz="1800" dirty="0">
                <a:cs typeface="Arial" panose="020B0604020202020204" pitchFamily="34" charset="0"/>
              </a:rPr>
              <a:t>	Carry = 1;</a:t>
            </a:r>
          </a:p>
          <a:p>
            <a:pPr eaLnBrk="1" hangingPunct="1">
              <a:lnSpc>
                <a:spcPct val="50000"/>
              </a:lnSpc>
              <a:spcBef>
                <a:spcPct val="50000"/>
              </a:spcBef>
              <a:buClrTx/>
              <a:buFontTx/>
              <a:buNone/>
            </a:pPr>
            <a:r>
              <a:rPr lang="en-US" altLang="en-US" sz="1800" dirty="0">
                <a:cs typeface="Arial" panose="020B0604020202020204" pitchFamily="34" charset="0"/>
              </a:rPr>
              <a:t>Else</a:t>
            </a:r>
          </a:p>
          <a:p>
            <a:pPr eaLnBrk="1" hangingPunct="1">
              <a:lnSpc>
                <a:spcPct val="50000"/>
              </a:lnSpc>
              <a:spcBef>
                <a:spcPct val="50000"/>
              </a:spcBef>
              <a:buClrTx/>
              <a:buFontTx/>
              <a:buNone/>
            </a:pPr>
            <a:r>
              <a:rPr lang="en-US" altLang="en-US" sz="1800" dirty="0">
                <a:cs typeface="Arial" panose="020B0604020202020204" pitchFamily="34" charset="0"/>
              </a:rPr>
              <a:t>	Carry = 0;</a:t>
            </a:r>
          </a:p>
          <a:p>
            <a:pPr eaLnBrk="1" hangingPunct="1">
              <a:lnSpc>
                <a:spcPct val="50000"/>
              </a:lnSpc>
              <a:spcBef>
                <a:spcPct val="50000"/>
              </a:spcBef>
              <a:buClrTx/>
              <a:buFontTx/>
              <a:buNone/>
            </a:pPr>
            <a:r>
              <a:rPr lang="en-US" altLang="en-US" sz="1800" dirty="0" err="1">
                <a:cs typeface="Arial" panose="020B0604020202020204" pitchFamily="34" charset="0"/>
              </a:rPr>
              <a:t>Endif</a:t>
            </a:r>
            <a:endParaRPr lang="en-US" altLang="en-US" sz="1800" dirty="0">
              <a:cs typeface="Arial" panose="020B0604020202020204" pitchFamily="34" charset="0"/>
            </a:endParaRPr>
          </a:p>
        </p:txBody>
      </p:sp>
      <p:sp>
        <p:nvSpPr>
          <p:cNvPr id="2" name="Title 1"/>
          <p:cNvSpPr>
            <a:spLocks noGrp="1"/>
          </p:cNvSpPr>
          <p:nvPr>
            <p:ph type="title"/>
          </p:nvPr>
        </p:nvSpPr>
        <p:spPr/>
        <p:txBody>
          <a:bodyPr/>
          <a:lstStyle/>
          <a:p>
            <a:r>
              <a:rPr lang="en-AU" dirty="0"/>
              <a:t>DAS Logic</a:t>
            </a:r>
          </a:p>
        </p:txBody>
      </p:sp>
    </p:spTree>
    <p:extLst>
      <p:ext uri="{BB962C8B-B14F-4D97-AF65-F5344CB8AC3E}">
        <p14:creationId xmlns:p14="http://schemas.microsoft.com/office/powerpoint/2010/main" val="185522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 Examples </a:t>
            </a:r>
            <a:r>
              <a:rPr lang="en-US" sz="2000" b="0" dirty="0"/>
              <a:t>(1 of 2)</a:t>
            </a:r>
            <a:endParaRPr lang="en-AU" sz="2000" b="0" dirty="0"/>
          </a:p>
        </p:txBody>
      </p:sp>
      <p:sp>
        <p:nvSpPr>
          <p:cNvPr id="3" name="Content Placeholder 2"/>
          <p:cNvSpPr>
            <a:spLocks noGrp="1"/>
          </p:cNvSpPr>
          <p:nvPr>
            <p:ph idx="1"/>
          </p:nvPr>
        </p:nvSpPr>
        <p:spPr>
          <a:xfrm>
            <a:off x="457200" y="1600201"/>
            <a:ext cx="8229600" cy="457200"/>
          </a:xfrm>
        </p:spPr>
        <p:txBody>
          <a:bodyPr/>
          <a:lstStyle/>
          <a:p>
            <a:r>
              <a:rPr lang="en-US" dirty="0"/>
              <a:t>Example: subtract BCD 48 – 35</a:t>
            </a:r>
          </a:p>
        </p:txBody>
      </p:sp>
      <p:sp>
        <p:nvSpPr>
          <p:cNvPr id="6" name="Text Box 4">
            <a:extLst>
              <a:ext uri="{FF2B5EF4-FFF2-40B4-BE49-F238E27FC236}">
                <a16:creationId xmlns:a16="http://schemas.microsoft.com/office/drawing/2014/main" id="{92B86219-B282-4D73-AA45-721AB2DFC9AD}"/>
              </a:ext>
            </a:extLst>
          </p:cNvPr>
          <p:cNvSpPr txBox="1">
            <a:spLocks noChangeArrowheads="1"/>
          </p:cNvSpPr>
          <p:nvPr/>
        </p:nvSpPr>
        <p:spPr bwMode="auto">
          <a:xfrm>
            <a:off x="990600" y="20574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al,48h</a:t>
            </a:r>
          </a:p>
          <a:p>
            <a:pPr eaLnBrk="1" hangingPunct="1">
              <a:lnSpc>
                <a:spcPct val="50000"/>
              </a:lnSpc>
              <a:spcBef>
                <a:spcPct val="50000"/>
              </a:spcBef>
              <a:buClrTx/>
              <a:buFontTx/>
              <a:buNone/>
            </a:pPr>
            <a:r>
              <a:rPr lang="en-US" altLang="en-US" sz="1800" dirty="0">
                <a:cs typeface="Arial" panose="020B0604020202020204" pitchFamily="34" charset="0"/>
              </a:rPr>
              <a:t>sub al,35h 	; AL = 13h</a:t>
            </a:r>
          </a:p>
          <a:p>
            <a:pPr eaLnBrk="1" hangingPunct="1">
              <a:lnSpc>
                <a:spcPct val="50000"/>
              </a:lnSpc>
              <a:spcBef>
                <a:spcPct val="50000"/>
              </a:spcBef>
              <a:buClrTx/>
              <a:buFontTx/>
              <a:buNone/>
            </a:pPr>
            <a:r>
              <a:rPr lang="en-US" altLang="en-US" sz="1800" dirty="0">
                <a:cs typeface="Arial" panose="020B0604020202020204" pitchFamily="34" charset="0"/>
              </a:rPr>
              <a:t>das  	; AL = 13h CF = 0</a:t>
            </a:r>
          </a:p>
        </p:txBody>
      </p:sp>
      <p:sp>
        <p:nvSpPr>
          <p:cNvPr id="4" name="Content Placeholder 2"/>
          <p:cNvSpPr txBox="1">
            <a:spLocks/>
          </p:cNvSpPr>
          <p:nvPr/>
        </p:nvSpPr>
        <p:spPr>
          <a:xfrm>
            <a:off x="457200" y="3200400"/>
            <a:ext cx="8229600" cy="457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Example: subtract BCD 48 – 35</a:t>
            </a:r>
          </a:p>
        </p:txBody>
      </p:sp>
      <p:sp>
        <p:nvSpPr>
          <p:cNvPr id="7" name="Text Box 7">
            <a:extLst>
              <a:ext uri="{FF2B5EF4-FFF2-40B4-BE49-F238E27FC236}">
                <a16:creationId xmlns:a16="http://schemas.microsoft.com/office/drawing/2014/main" id="{B42E5B93-E105-47F1-9E6D-6AD3FF426011}"/>
              </a:ext>
            </a:extLst>
          </p:cNvPr>
          <p:cNvSpPr txBox="1">
            <a:spLocks noChangeArrowheads="1"/>
          </p:cNvSpPr>
          <p:nvPr/>
        </p:nvSpPr>
        <p:spPr bwMode="auto">
          <a:xfrm>
            <a:off x="990600" y="37338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al,62h</a:t>
            </a:r>
          </a:p>
          <a:p>
            <a:pPr eaLnBrk="1" hangingPunct="1">
              <a:lnSpc>
                <a:spcPct val="50000"/>
              </a:lnSpc>
              <a:spcBef>
                <a:spcPct val="50000"/>
              </a:spcBef>
              <a:buClrTx/>
              <a:buFontTx/>
              <a:buNone/>
            </a:pPr>
            <a:r>
              <a:rPr lang="en-US" altLang="en-US" sz="1800" dirty="0">
                <a:cs typeface="Arial" panose="020B0604020202020204" pitchFamily="34" charset="0"/>
              </a:rPr>
              <a:t>sub al,35h 	; AL = 2Dh, CF = 0</a:t>
            </a:r>
          </a:p>
          <a:p>
            <a:pPr eaLnBrk="1" hangingPunct="1">
              <a:lnSpc>
                <a:spcPct val="50000"/>
              </a:lnSpc>
              <a:spcBef>
                <a:spcPct val="50000"/>
              </a:spcBef>
              <a:buClrTx/>
              <a:buFontTx/>
              <a:buNone/>
            </a:pPr>
            <a:r>
              <a:rPr lang="en-US" altLang="en-US" sz="1800" dirty="0">
                <a:cs typeface="Arial" panose="020B0604020202020204" pitchFamily="34" charset="0"/>
              </a:rPr>
              <a:t>das 	; AL = 27h, CF = 0</a:t>
            </a:r>
          </a:p>
        </p:txBody>
      </p:sp>
      <p:sp>
        <p:nvSpPr>
          <p:cNvPr id="5" name="Content Placeholder 2"/>
          <p:cNvSpPr txBox="1">
            <a:spLocks/>
          </p:cNvSpPr>
          <p:nvPr/>
        </p:nvSpPr>
        <p:spPr>
          <a:xfrm>
            <a:off x="457200" y="4800600"/>
            <a:ext cx="8229600" cy="457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US" dirty="0"/>
              <a:t>Example: subtract BCD 48 – 35</a:t>
            </a:r>
          </a:p>
        </p:txBody>
      </p:sp>
      <p:sp>
        <p:nvSpPr>
          <p:cNvPr id="8" name="Text Box 10">
            <a:extLst>
              <a:ext uri="{FF2B5EF4-FFF2-40B4-BE49-F238E27FC236}">
                <a16:creationId xmlns:a16="http://schemas.microsoft.com/office/drawing/2014/main" id="{C1ED12D0-2E90-4B80-A050-AE8F63626BB3}"/>
              </a:ext>
            </a:extLst>
          </p:cNvPr>
          <p:cNvSpPr txBox="1">
            <a:spLocks noChangeArrowheads="1"/>
          </p:cNvSpPr>
          <p:nvPr/>
        </p:nvSpPr>
        <p:spPr bwMode="auto">
          <a:xfrm>
            <a:off x="990600" y="53340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al,32h</a:t>
            </a:r>
          </a:p>
          <a:p>
            <a:pPr eaLnBrk="1" hangingPunct="1">
              <a:lnSpc>
                <a:spcPct val="50000"/>
              </a:lnSpc>
              <a:spcBef>
                <a:spcPct val="50000"/>
              </a:spcBef>
              <a:buClrTx/>
              <a:buFontTx/>
              <a:buNone/>
            </a:pPr>
            <a:r>
              <a:rPr lang="en-US" altLang="en-US" sz="1800" dirty="0">
                <a:cs typeface="Arial" panose="020B0604020202020204" pitchFamily="34" charset="0"/>
              </a:rPr>
              <a:t>add al,29h 	; AL = 09h, CF = 0</a:t>
            </a:r>
          </a:p>
          <a:p>
            <a:pPr eaLnBrk="1" hangingPunct="1">
              <a:lnSpc>
                <a:spcPct val="50000"/>
              </a:lnSpc>
              <a:spcBef>
                <a:spcPct val="50000"/>
              </a:spcBef>
              <a:buClrTx/>
              <a:buFontTx/>
              <a:buNone/>
            </a:pPr>
            <a:r>
              <a:rPr lang="en-US" altLang="en-US" sz="1800" dirty="0" err="1">
                <a:cs typeface="Arial" panose="020B0604020202020204" pitchFamily="34" charset="0"/>
              </a:rPr>
              <a:t>daa</a:t>
            </a:r>
            <a:r>
              <a:rPr lang="en-US" altLang="en-US" sz="1800" dirty="0">
                <a:cs typeface="Arial" panose="020B0604020202020204" pitchFamily="34" charset="0"/>
              </a:rPr>
              <a:t>  	; AL = 03h, CF = 0</a:t>
            </a:r>
          </a:p>
        </p:txBody>
      </p:sp>
    </p:spTree>
    <p:extLst>
      <p:ext uri="{BB962C8B-B14F-4D97-AF65-F5344CB8AC3E}">
        <p14:creationId xmlns:p14="http://schemas.microsoft.com/office/powerpoint/2010/main" val="2545045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D65D53DC-5D29-4EE2-8176-E7141C0142F9}"/>
              </a:ext>
            </a:extLst>
          </p:cNvPr>
          <p:cNvSpPr txBox="1">
            <a:spLocks noChangeArrowheads="1"/>
          </p:cNvSpPr>
          <p:nvPr/>
        </p:nvSpPr>
        <p:spPr bwMode="auto">
          <a:xfrm>
            <a:off x="1143000" y="3276600"/>
            <a:ext cx="54864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Steps: </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AL = F9h</a:t>
            </a:r>
          </a:p>
          <a:p>
            <a:pPr eaLnBrk="1" hangingPunct="1">
              <a:lnSpc>
                <a:spcPct val="50000"/>
              </a:lnSpc>
              <a:spcBef>
                <a:spcPct val="50000"/>
              </a:spcBef>
              <a:buClrTx/>
              <a:buFontTx/>
              <a:buNone/>
            </a:pPr>
            <a:r>
              <a:rPr lang="en-US" altLang="en-US" sz="1800" dirty="0">
                <a:cs typeface="Arial" panose="020B0604020202020204" pitchFamily="34" charset="0"/>
              </a:rPr>
              <a:t>CF = 1, so subtract 6 from F9h</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AL = F3h</a:t>
            </a:r>
          </a:p>
          <a:p>
            <a:pPr eaLnBrk="1" hangingPunct="1">
              <a:lnSpc>
                <a:spcPct val="50000"/>
              </a:lnSpc>
              <a:spcBef>
                <a:spcPct val="50000"/>
              </a:spcBef>
              <a:buClrTx/>
              <a:buFontTx/>
              <a:buNone/>
            </a:pPr>
            <a:r>
              <a:rPr lang="en-US" altLang="en-US" sz="1800" dirty="0">
                <a:cs typeface="Arial" panose="020B0604020202020204" pitchFamily="34" charset="0"/>
              </a:rPr>
              <a:t>F3h &gt; 9Fh, so subtract 60h from F3h</a:t>
            </a:r>
          </a:p>
          <a:p>
            <a:pPr eaLnBrk="1" hangingPunct="1">
              <a:lnSpc>
                <a:spcPct val="50000"/>
              </a:lnSpc>
              <a:spcBef>
                <a:spcPct val="50000"/>
              </a:spcBef>
              <a:buClrTx/>
              <a:buFontTx/>
              <a:buNone/>
            </a:pPr>
            <a:r>
              <a:rPr lang="en-US" altLang="en-US" sz="1800" dirty="0">
                <a:solidFill>
                  <a:srgbClr val="007FA3"/>
                </a:solidFill>
                <a:cs typeface="Arial" panose="020B0604020202020204" pitchFamily="34" charset="0"/>
              </a:rPr>
              <a:t>AL = 93h, CF = 1</a:t>
            </a:r>
          </a:p>
        </p:txBody>
      </p:sp>
      <p:sp>
        <p:nvSpPr>
          <p:cNvPr id="4" name="Text Box 4">
            <a:extLst>
              <a:ext uri="{FF2B5EF4-FFF2-40B4-BE49-F238E27FC236}">
                <a16:creationId xmlns:a16="http://schemas.microsoft.com/office/drawing/2014/main" id="{C8ECBDFD-9E66-442C-978B-A184F2AEAE1F}"/>
              </a:ext>
            </a:extLst>
          </p:cNvPr>
          <p:cNvSpPr txBox="1">
            <a:spLocks noChangeArrowheads="1"/>
          </p:cNvSpPr>
          <p:nvPr/>
        </p:nvSpPr>
        <p:spPr bwMode="auto">
          <a:xfrm>
            <a:off x="990600" y="2057400"/>
            <a:ext cx="5791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7416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7416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7416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7416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7416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7416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al,32h</a:t>
            </a:r>
          </a:p>
          <a:p>
            <a:pPr eaLnBrk="1" hangingPunct="1">
              <a:lnSpc>
                <a:spcPct val="50000"/>
              </a:lnSpc>
              <a:spcBef>
                <a:spcPct val="50000"/>
              </a:spcBef>
              <a:buClrTx/>
              <a:buFontTx/>
              <a:buNone/>
            </a:pPr>
            <a:r>
              <a:rPr lang="en-US" altLang="en-US" sz="1800" dirty="0">
                <a:cs typeface="Arial" panose="020B0604020202020204" pitchFamily="34" charset="0"/>
              </a:rPr>
              <a:t>sub al,39h 	; AL = F9h, CF = 1</a:t>
            </a:r>
          </a:p>
          <a:p>
            <a:pPr eaLnBrk="1" hangingPunct="1">
              <a:lnSpc>
                <a:spcPct val="50000"/>
              </a:lnSpc>
              <a:spcBef>
                <a:spcPct val="50000"/>
              </a:spcBef>
              <a:buClrTx/>
              <a:buFontTx/>
              <a:buNone/>
            </a:pPr>
            <a:r>
              <a:rPr lang="en-US" altLang="en-US" sz="1800" dirty="0">
                <a:cs typeface="Arial" panose="020B0604020202020204" pitchFamily="34" charset="0"/>
              </a:rPr>
              <a:t>das  	; AL = 93h, CF = 1</a:t>
            </a:r>
          </a:p>
        </p:txBody>
      </p:sp>
      <p:sp>
        <p:nvSpPr>
          <p:cNvPr id="3" name="Content Placeholder 2"/>
          <p:cNvSpPr>
            <a:spLocks noGrp="1"/>
          </p:cNvSpPr>
          <p:nvPr>
            <p:ph idx="1"/>
          </p:nvPr>
        </p:nvSpPr>
        <p:spPr>
          <a:xfrm>
            <a:off x="457200" y="1600201"/>
            <a:ext cx="8229600" cy="533400"/>
          </a:xfrm>
        </p:spPr>
        <p:txBody>
          <a:bodyPr/>
          <a:lstStyle/>
          <a:p>
            <a:r>
              <a:rPr lang="en-US" dirty="0"/>
              <a:t>Example: subtract BCD 32 – 39</a:t>
            </a:r>
          </a:p>
        </p:txBody>
      </p:sp>
      <p:sp>
        <p:nvSpPr>
          <p:cNvPr id="2" name="Title 1"/>
          <p:cNvSpPr>
            <a:spLocks noGrp="1"/>
          </p:cNvSpPr>
          <p:nvPr>
            <p:ph type="title"/>
          </p:nvPr>
        </p:nvSpPr>
        <p:spPr/>
        <p:txBody>
          <a:bodyPr/>
          <a:lstStyle/>
          <a:p>
            <a:r>
              <a:rPr lang="en-US" dirty="0"/>
              <a:t>DAS Examples</a:t>
            </a:r>
            <a:r>
              <a:rPr lang="en-US" sz="2000" dirty="0"/>
              <a:t> </a:t>
            </a:r>
            <a:r>
              <a:rPr lang="en-US" sz="2000" b="0" dirty="0"/>
              <a:t>(2 of 2)</a:t>
            </a:r>
            <a:endParaRPr lang="en-AU" sz="2000" b="0" dirty="0"/>
          </a:p>
        </p:txBody>
      </p:sp>
    </p:spTree>
    <p:extLst>
      <p:ext uri="{BB962C8B-B14F-4D97-AF65-F5344CB8AC3E}">
        <p14:creationId xmlns:p14="http://schemas.microsoft.com/office/powerpoint/2010/main" val="16135518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temporary malfunction in your computer's processor has disabled the DAS instruction. Write a procedure in assembly language that performs the same actions as DAS.</a:t>
            </a:r>
          </a:p>
          <a:p>
            <a:r>
              <a:rPr lang="en-US" dirty="0"/>
              <a:t>Test your procedure using the values from the previous two slides.</a:t>
            </a:r>
          </a:p>
        </p:txBody>
      </p:sp>
      <p:sp>
        <p:nvSpPr>
          <p:cNvPr id="2" name="Title 1"/>
          <p:cNvSpPr>
            <a:spLocks noGrp="1"/>
          </p:cNvSpPr>
          <p:nvPr>
            <p:ph type="title"/>
          </p:nvPr>
        </p:nvSpPr>
        <p:spPr/>
        <p:txBody>
          <a:bodyPr/>
          <a:lstStyle/>
          <a:p>
            <a:r>
              <a:rPr lang="en-AU" dirty="0"/>
              <a:t>Your turn . . .</a:t>
            </a:r>
            <a:r>
              <a:rPr lang="en-AU" sz="2000" dirty="0"/>
              <a:t> </a:t>
            </a:r>
            <a:r>
              <a:rPr lang="en-AU" sz="2000" b="0" dirty="0"/>
              <a:t>(16 of 16)</a:t>
            </a:r>
            <a:endParaRPr lang="en-AU" sz="2000" dirty="0"/>
          </a:p>
        </p:txBody>
      </p:sp>
    </p:spTree>
    <p:extLst>
      <p:ext uri="{BB962C8B-B14F-4D97-AF65-F5344CB8AC3E}">
        <p14:creationId xmlns:p14="http://schemas.microsoft.com/office/powerpoint/2010/main" val="42884745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AU" sz="2500" dirty="0"/>
              <a:t>Shift and rotate instructions are some of the best tools of assembly language</a:t>
            </a:r>
          </a:p>
          <a:p>
            <a:pPr lvl="1"/>
            <a:r>
              <a:rPr lang="en-AU" sz="2100" dirty="0"/>
              <a:t>finer control than in high-level languages</a:t>
            </a:r>
          </a:p>
          <a:p>
            <a:pPr lvl="1"/>
            <a:r>
              <a:rPr lang="en-AU" sz="2100" dirty="0"/>
              <a:t>SHL, SHR, SAR, ROL, ROR, RCL, RCR</a:t>
            </a:r>
          </a:p>
          <a:p>
            <a:r>
              <a:rPr lang="en-AU" sz="2500" dirty="0"/>
              <a:t>MUL and DIV – integer operations</a:t>
            </a:r>
          </a:p>
          <a:p>
            <a:pPr lvl="1"/>
            <a:r>
              <a:rPr lang="en-AU" sz="2100" dirty="0"/>
              <a:t>close relatives of SHL and SHR</a:t>
            </a:r>
          </a:p>
          <a:p>
            <a:pPr lvl="1"/>
            <a:r>
              <a:rPr lang="en-AU" sz="2100" dirty="0"/>
              <a:t>CBW, CDQ, CWD: preparation for division</a:t>
            </a:r>
          </a:p>
          <a:p>
            <a:r>
              <a:rPr lang="en-AU" sz="2500" dirty="0"/>
              <a:t>32-bit Mode only:</a:t>
            </a:r>
          </a:p>
          <a:p>
            <a:pPr lvl="1"/>
            <a:r>
              <a:rPr lang="en-AU" sz="2100" dirty="0"/>
              <a:t>Extended precision arithmetic: ADC, SBB</a:t>
            </a:r>
          </a:p>
          <a:p>
            <a:pPr lvl="1"/>
            <a:r>
              <a:rPr lang="en-AU" sz="2100" dirty="0"/>
              <a:t>ASCII decimal operations (AAA, AAS, AAM, AAD)</a:t>
            </a:r>
          </a:p>
          <a:p>
            <a:pPr lvl="1"/>
            <a:r>
              <a:rPr lang="en-AU" sz="2100" dirty="0"/>
              <a:t>Packed decimal operations (DAA, DAS)</a:t>
            </a:r>
          </a:p>
        </p:txBody>
      </p:sp>
      <p:sp>
        <p:nvSpPr>
          <p:cNvPr id="2" name="Title 1"/>
          <p:cNvSpPr>
            <a:spLocks noGrp="1"/>
          </p:cNvSpPr>
          <p:nvPr>
            <p:ph type="title"/>
          </p:nvPr>
        </p:nvSpPr>
        <p:spPr/>
        <p:txBody>
          <a:bodyPr/>
          <a:lstStyle/>
          <a:p>
            <a:r>
              <a:rPr lang="en-AU" dirty="0"/>
              <a:t>Summary</a:t>
            </a:r>
          </a:p>
        </p:txBody>
      </p:sp>
    </p:spTree>
    <p:extLst>
      <p:ext uri="{BB962C8B-B14F-4D97-AF65-F5344CB8AC3E}">
        <p14:creationId xmlns:p14="http://schemas.microsoft.com/office/powerpoint/2010/main" val="7834365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8D17D89-CAEA-47F1-9D23-7426182BA549}"/>
              </a:ext>
            </a:extLst>
          </p:cNvPr>
          <p:cNvSpPr txBox="1">
            <a:spLocks noChangeArrowheads="1"/>
          </p:cNvSpPr>
          <p:nvPr/>
        </p:nvSpPr>
        <p:spPr>
          <a:xfrm>
            <a:off x="762000" y="3429000"/>
            <a:ext cx="7772400" cy="533400"/>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a:lstStyle>
          <a:p>
            <a:pPr algn="ctr">
              <a:defRPr/>
            </a:pPr>
            <a:r>
              <a:rPr lang="en-US" altLang="en-US" dirty="0"/>
              <a:t>55 74 67 61 6E 67 65 6E</a:t>
            </a:r>
          </a:p>
        </p:txBody>
      </p:sp>
      <p:sp>
        <p:nvSpPr>
          <p:cNvPr id="2" name="Title 1">
            <a:extLst>
              <a:ext uri="{FF2B5EF4-FFF2-40B4-BE49-F238E27FC236}">
                <a16:creationId xmlns:a16="http://schemas.microsoft.com/office/drawing/2014/main" id="{91660FCD-0CD0-4D0F-8E0A-71237AA4FB81}"/>
              </a:ext>
            </a:extLst>
          </p:cNvPr>
          <p:cNvSpPr>
            <a:spLocks noGrp="1"/>
          </p:cNvSpPr>
          <p:nvPr>
            <p:ph type="title"/>
          </p:nvPr>
        </p:nvSpPr>
        <p:spPr/>
        <p:txBody>
          <a:bodyPr/>
          <a:lstStyle/>
          <a:p>
            <a:r>
              <a:rPr lang="en-US" dirty="0"/>
              <a:t>Extra</a:t>
            </a:r>
          </a:p>
        </p:txBody>
      </p:sp>
    </p:spTree>
    <p:extLst>
      <p:ext uri="{BB962C8B-B14F-4D97-AF65-F5344CB8AC3E}">
        <p14:creationId xmlns:p14="http://schemas.microsoft.com/office/powerpoint/2010/main" val="22067446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173212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a:extLst>
              <a:ext uri="{FF2B5EF4-FFF2-40B4-BE49-F238E27FC236}">
                <a16:creationId xmlns:a16="http://schemas.microsoft.com/office/drawing/2014/main" id="{159CE735-F761-46A5-8234-6D042D9DDA4B}"/>
              </a:ext>
            </a:extLst>
          </p:cNvPr>
          <p:cNvSpPr txBox="1">
            <a:spLocks noChangeArrowheads="1"/>
          </p:cNvSpPr>
          <p:nvPr/>
        </p:nvSpPr>
        <p:spPr bwMode="auto">
          <a:xfrm>
            <a:off x="1600200" y="5105400"/>
            <a:ext cx="5486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mov dl,-80</a:t>
            </a:r>
          </a:p>
          <a:p>
            <a:pPr eaLnBrk="1" hangingPunct="1">
              <a:lnSpc>
                <a:spcPct val="50000"/>
              </a:lnSpc>
              <a:spcBef>
                <a:spcPct val="50000"/>
              </a:spcBef>
              <a:buClrTx/>
              <a:buFontTx/>
              <a:buNone/>
            </a:pPr>
            <a:r>
              <a:rPr lang="en-US" altLang="en-US" sz="1800" dirty="0" err="1">
                <a:cs typeface="Arial" panose="020B0604020202020204" pitchFamily="34" charset="0"/>
              </a:rPr>
              <a:t>sar</a:t>
            </a:r>
            <a:r>
              <a:rPr lang="en-US" altLang="en-US" sz="1800" dirty="0">
                <a:cs typeface="Arial" panose="020B0604020202020204" pitchFamily="34" charset="0"/>
              </a:rPr>
              <a:t> dl,1	; DL = -40</a:t>
            </a:r>
          </a:p>
          <a:p>
            <a:pPr eaLnBrk="1" hangingPunct="1">
              <a:lnSpc>
                <a:spcPct val="50000"/>
              </a:lnSpc>
              <a:spcBef>
                <a:spcPct val="50000"/>
              </a:spcBef>
              <a:buClrTx/>
              <a:buFontTx/>
              <a:buNone/>
            </a:pPr>
            <a:r>
              <a:rPr lang="en-US" altLang="en-US" sz="1800" dirty="0" err="1">
                <a:cs typeface="Arial" panose="020B0604020202020204" pitchFamily="34" charset="0"/>
              </a:rPr>
              <a:t>sar</a:t>
            </a:r>
            <a:r>
              <a:rPr lang="en-US" altLang="en-US" sz="1800" dirty="0">
                <a:cs typeface="Arial" panose="020B0604020202020204" pitchFamily="34" charset="0"/>
              </a:rPr>
              <a:t> dl,2	; DL = -10</a:t>
            </a:r>
          </a:p>
        </p:txBody>
      </p:sp>
      <p:sp>
        <p:nvSpPr>
          <p:cNvPr id="6" name="Text Box 5">
            <a:extLst>
              <a:ext uri="{FF2B5EF4-FFF2-40B4-BE49-F238E27FC236}">
                <a16:creationId xmlns:a16="http://schemas.microsoft.com/office/drawing/2014/main" id="{1103499E-0D0C-4295-8B1F-782E7EA89106}"/>
              </a:ext>
            </a:extLst>
          </p:cNvPr>
          <p:cNvSpPr txBox="1">
            <a:spLocks noChangeArrowheads="1"/>
          </p:cNvSpPr>
          <p:nvPr/>
        </p:nvSpPr>
        <p:spPr bwMode="auto">
          <a:xfrm>
            <a:off x="990600" y="4451350"/>
            <a:ext cx="71628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dirty="0"/>
              <a:t>An arithmetic shift preserves the number's sign.</a:t>
            </a:r>
          </a:p>
        </p:txBody>
      </p:sp>
      <p:graphicFrame>
        <p:nvGraphicFramePr>
          <p:cNvPr id="4" name="Object 4" descr="In an 8-bit binary number, each bit shifts to the right. The lowest bit is moved to the carry flag. An arrow from the highest bit points to the newly created bit.">
            <a:extLst>
              <a:ext uri="{FF2B5EF4-FFF2-40B4-BE49-F238E27FC236}">
                <a16:creationId xmlns:a16="http://schemas.microsoft.com/office/drawing/2014/main" id="{931439BB-3CBD-483A-89D7-1BE51FFEDF71}"/>
              </a:ext>
            </a:extLst>
          </p:cNvPr>
          <p:cNvGraphicFramePr>
            <a:graphicFrameLocks noChangeAspect="1"/>
          </p:cNvGraphicFramePr>
          <p:nvPr>
            <p:extLst>
              <p:ext uri="{D42A27DB-BD31-4B8C-83A1-F6EECF244321}">
                <p14:modId xmlns:p14="http://schemas.microsoft.com/office/powerpoint/2010/main" val="1066749135"/>
              </p:ext>
            </p:extLst>
          </p:nvPr>
        </p:nvGraphicFramePr>
        <p:xfrm>
          <a:off x="1600200" y="3327400"/>
          <a:ext cx="5943600" cy="1016000"/>
        </p:xfrm>
        <a:graphic>
          <a:graphicData uri="http://schemas.openxmlformats.org/presentationml/2006/ole">
            <mc:AlternateContent xmlns:mc="http://schemas.openxmlformats.org/markup-compatibility/2006">
              <mc:Choice xmlns:v="urn:schemas-microsoft-com:vml" Requires="v">
                <p:oleObj spid="_x0000_s20514" name="VISIO" r:id="rId3" imgW="3838956" imgH="542544" progId="Visio.Drawing.6">
                  <p:embed/>
                </p:oleObj>
              </mc:Choice>
              <mc:Fallback>
                <p:oleObj name="VISIO" r:id="rId3" imgW="3838956"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751" t="-17647" r="-1250"/>
                      <a:stretch>
                        <a:fillRect/>
                      </a:stretch>
                    </p:blipFill>
                    <p:spPr bwMode="auto">
                      <a:xfrm>
                        <a:off x="1600200" y="3327400"/>
                        <a:ext cx="5943600" cy="10160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1524000"/>
          </a:xfrm>
        </p:spPr>
        <p:txBody>
          <a:bodyPr/>
          <a:lstStyle/>
          <a:p>
            <a:r>
              <a:rPr lang="en-US" dirty="0"/>
              <a:t>SAL (shift arithmetic left) is identical to SHL.</a:t>
            </a:r>
          </a:p>
          <a:p>
            <a:r>
              <a:rPr lang="en-US" dirty="0"/>
              <a:t>SAR (shift arithmetic right) performs a right arithmetic shift on the destination operand.</a:t>
            </a:r>
          </a:p>
        </p:txBody>
      </p:sp>
      <p:sp>
        <p:nvSpPr>
          <p:cNvPr id="2" name="Title 1"/>
          <p:cNvSpPr>
            <a:spLocks noGrp="1"/>
          </p:cNvSpPr>
          <p:nvPr>
            <p:ph type="title"/>
          </p:nvPr>
        </p:nvSpPr>
        <p:spPr/>
        <p:txBody>
          <a:bodyPr/>
          <a:lstStyle/>
          <a:p>
            <a:r>
              <a:rPr lang="en-AU" dirty="0"/>
              <a:t>SAL and SAR Instructions</a:t>
            </a:r>
          </a:p>
        </p:txBody>
      </p:sp>
    </p:spTree>
    <p:extLst>
      <p:ext uri="{BB962C8B-B14F-4D97-AF65-F5344CB8AC3E}">
        <p14:creationId xmlns:p14="http://schemas.microsoft.com/office/powerpoint/2010/main" val="33372675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8098</TotalTime>
  <Words>3856</Words>
  <Application>Microsoft Office PowerPoint</Application>
  <PresentationFormat>On-screen Show (4:3)</PresentationFormat>
  <Paragraphs>702</Paragraphs>
  <Slides>87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5" baseType="lpstr">
      <vt:lpstr>Arial</vt:lpstr>
      <vt:lpstr>Courier New</vt:lpstr>
      <vt:lpstr>Symbol</vt:lpstr>
      <vt:lpstr>Times New Roman</vt:lpstr>
      <vt:lpstr>Verdana</vt:lpstr>
      <vt:lpstr>Wingdings</vt:lpstr>
      <vt:lpstr>508 Lecture</vt:lpstr>
      <vt:lpstr>VISIO</vt:lpstr>
      <vt:lpstr>Assembly Language for x86 Processors</vt:lpstr>
      <vt:lpstr>Chapter Overview</vt:lpstr>
      <vt:lpstr>Shift and Rotate Instructions</vt:lpstr>
      <vt:lpstr>Logical Shift</vt:lpstr>
      <vt:lpstr>Arithmetic Shift</vt:lpstr>
      <vt:lpstr>SHL Instruction</vt:lpstr>
      <vt:lpstr>Fast Multiplication</vt:lpstr>
      <vt:lpstr>SHR Instruction</vt:lpstr>
      <vt:lpstr>SAL and SAR Instructions</vt:lpstr>
      <vt:lpstr>Your turn . . . (1 of 16)</vt:lpstr>
      <vt:lpstr>ROL Instruction</vt:lpstr>
      <vt:lpstr>ROR Instruction</vt:lpstr>
      <vt:lpstr>Your turn . . . (2 of 16)</vt:lpstr>
      <vt:lpstr>RCL Instruction</vt:lpstr>
      <vt:lpstr>RCR Instruction</vt:lpstr>
      <vt:lpstr>Your turn . . . (3 of 16)</vt:lpstr>
      <vt:lpstr>SHLD Instruction</vt:lpstr>
      <vt:lpstr>SHLD Example</vt:lpstr>
      <vt:lpstr>Another SHLD Example</vt:lpstr>
      <vt:lpstr>SHRD Instruction</vt:lpstr>
      <vt:lpstr>SHRD Example</vt:lpstr>
      <vt:lpstr>Another SHRD Example</vt:lpstr>
      <vt:lpstr>Your turn . . . (4 of 16)</vt:lpstr>
      <vt:lpstr>What's Next (1 of 5)</vt:lpstr>
      <vt:lpstr>Shift and Rotate Applications</vt:lpstr>
      <vt:lpstr>Shifting Multiple Doublewords</vt:lpstr>
      <vt:lpstr>Binary Multiplication (1 of 2)</vt:lpstr>
      <vt:lpstr>Binary Multiplication (2 of 2)</vt:lpstr>
      <vt:lpstr>Your turn . . . (5 of 16)</vt:lpstr>
      <vt:lpstr>Displaying Binary Bits</vt:lpstr>
      <vt:lpstr>Isolating a Bit String</vt:lpstr>
      <vt:lpstr>What's Next (2 of 5)</vt:lpstr>
      <vt:lpstr>Multiplication and Division Instructions</vt:lpstr>
      <vt:lpstr>MUL Instruction</vt:lpstr>
      <vt:lpstr>64-Bit MUL Instruction</vt:lpstr>
      <vt:lpstr>MUL Examples</vt:lpstr>
      <vt:lpstr>Your turn . . . (6 of 16)</vt:lpstr>
      <vt:lpstr>Your turn . . . (7 of 16)</vt:lpstr>
      <vt:lpstr>IMUL Instruction</vt:lpstr>
      <vt:lpstr>Using IMUL in 64-Bit Mode</vt:lpstr>
      <vt:lpstr>IMUL Examples</vt:lpstr>
      <vt:lpstr>Your turn . . . (8 of 16)</vt:lpstr>
      <vt:lpstr>DIV Instruction</vt:lpstr>
      <vt:lpstr>DIV Examples</vt:lpstr>
      <vt:lpstr>64-Bit DIV Example</vt:lpstr>
      <vt:lpstr>Your turn . . . (9 of 16)</vt:lpstr>
      <vt:lpstr>Your turn . . . (10 of 16)</vt:lpstr>
      <vt:lpstr>Signed Integer Division (IDIV)</vt:lpstr>
      <vt:lpstr>CBW, CWD, CDQ Instructions</vt:lpstr>
      <vt:lpstr>IDIV Instruction</vt:lpstr>
      <vt:lpstr>IDIV Examples</vt:lpstr>
      <vt:lpstr>Your turn . . . (11 of 16)</vt:lpstr>
      <vt:lpstr>Unsigned Arithmetic Expressions</vt:lpstr>
      <vt:lpstr>Signed Arithmetic Expressions (1 of 2)</vt:lpstr>
      <vt:lpstr>Signed Arithmetic Expressions  (2 of 2)</vt:lpstr>
      <vt:lpstr>Your turn . . . (12 of 16)</vt:lpstr>
      <vt:lpstr>Your turn . . . (13 of 16)</vt:lpstr>
      <vt:lpstr>Your turn . . . (14 of 16)</vt:lpstr>
      <vt:lpstr>What's Next (3 of 5)</vt:lpstr>
      <vt:lpstr>Extended Addition and Subtraction</vt:lpstr>
      <vt:lpstr>Extended Precision Addition</vt:lpstr>
      <vt:lpstr>ADC Instruction</vt:lpstr>
      <vt:lpstr>Extended Addition Example</vt:lpstr>
      <vt:lpstr>SBB Instruction</vt:lpstr>
      <vt:lpstr>Extended Subtraction Example</vt:lpstr>
      <vt:lpstr>What's Next (4 of 5)</vt:lpstr>
      <vt:lpstr>ASCII and Packed Decimal Arithmetic</vt:lpstr>
      <vt:lpstr>Binary-Coded Decimal</vt:lpstr>
      <vt:lpstr>ASCII Decimal</vt:lpstr>
      <vt:lpstr>AAA Instruction</vt:lpstr>
      <vt:lpstr>AAS Instruction</vt:lpstr>
      <vt:lpstr>AAM Instruction</vt:lpstr>
      <vt:lpstr>AAD Instruction</vt:lpstr>
      <vt:lpstr>What's Next (5 of 5)</vt:lpstr>
      <vt:lpstr>Packed Decimal Arithmetic</vt:lpstr>
      <vt:lpstr>DAA Instruction</vt:lpstr>
      <vt:lpstr>DAA Logic</vt:lpstr>
      <vt:lpstr>DAA Examples</vt:lpstr>
      <vt:lpstr>Your turn . . . (15 of 16)</vt:lpstr>
      <vt:lpstr>DAS Instruction</vt:lpstr>
      <vt:lpstr>DAS Logic</vt:lpstr>
      <vt:lpstr>DAS Examples (1 of 2)</vt:lpstr>
      <vt:lpstr>DAS Examples (2 of 2)</vt:lpstr>
      <vt:lpstr>Your turn . . . (16 of 16)</vt:lpstr>
      <vt:lpstr>Summary</vt:lpstr>
      <vt:lpstr>Extra</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606</cp:revision>
  <dcterms:created xsi:type="dcterms:W3CDTF">2014-07-14T20:04:21Z</dcterms:created>
  <dcterms:modified xsi:type="dcterms:W3CDTF">2019-05-08T16:11:35Z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