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handoutMasterIdLst>
    <p:handoutMasterId r:id="rId86"/>
  </p:handoutMasterIdLst>
  <p:sldIdLst>
    <p:sldId id="290" r:id="rId2"/>
    <p:sldId id="262" r:id="rId3"/>
    <p:sldId id="291"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6" r:id="rId18"/>
    <p:sldId id="305"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325" r:id="rId38"/>
    <p:sldId id="326" r:id="rId39"/>
    <p:sldId id="327" r:id="rId40"/>
    <p:sldId id="328" r:id="rId41"/>
    <p:sldId id="329" r:id="rId42"/>
    <p:sldId id="330" r:id="rId43"/>
    <p:sldId id="331" r:id="rId44"/>
    <p:sldId id="332" r:id="rId45"/>
    <p:sldId id="333" r:id="rId46"/>
    <p:sldId id="334" r:id="rId47"/>
    <p:sldId id="335" r:id="rId48"/>
    <p:sldId id="336" r:id="rId49"/>
    <p:sldId id="337" r:id="rId50"/>
    <p:sldId id="338" r:id="rId51"/>
    <p:sldId id="339" r:id="rId52"/>
    <p:sldId id="340" r:id="rId53"/>
    <p:sldId id="341" r:id="rId54"/>
    <p:sldId id="342" r:id="rId55"/>
    <p:sldId id="343" r:id="rId56"/>
    <p:sldId id="344" r:id="rId57"/>
    <p:sldId id="345" r:id="rId58"/>
    <p:sldId id="346" r:id="rId59"/>
    <p:sldId id="347" r:id="rId60"/>
    <p:sldId id="348" r:id="rId61"/>
    <p:sldId id="349" r:id="rId62"/>
    <p:sldId id="350" r:id="rId63"/>
    <p:sldId id="351" r:id="rId64"/>
    <p:sldId id="352" r:id="rId65"/>
    <p:sldId id="353" r:id="rId66"/>
    <p:sldId id="354" r:id="rId67"/>
    <p:sldId id="355" r:id="rId68"/>
    <p:sldId id="356" r:id="rId69"/>
    <p:sldId id="357" r:id="rId70"/>
    <p:sldId id="358" r:id="rId71"/>
    <p:sldId id="359" r:id="rId72"/>
    <p:sldId id="360" r:id="rId73"/>
    <p:sldId id="361" r:id="rId74"/>
    <p:sldId id="362" r:id="rId75"/>
    <p:sldId id="363" r:id="rId76"/>
    <p:sldId id="364" r:id="rId77"/>
    <p:sldId id="365" r:id="rId78"/>
    <p:sldId id="366" r:id="rId79"/>
    <p:sldId id="367" r:id="rId80"/>
    <p:sldId id="368" r:id="rId81"/>
    <p:sldId id="369" r:id="rId82"/>
    <p:sldId id="370" r:id="rId83"/>
    <p:sldId id="371"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5472" userDrawn="1">
          <p15:clr>
            <a:srgbClr val="A4A3A4"/>
          </p15:clr>
        </p15:guide>
        <p15:guide id="3" pos="28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kesh Kumar" initials="RK" lastIdx="8" clrIdx="0">
    <p:extLst>
      <p:ext uri="{19B8F6BF-5375-455C-9EA6-DF929625EA0E}">
        <p15:presenceInfo xmlns:p15="http://schemas.microsoft.com/office/powerpoint/2012/main" userId="S-1-5-21-2752970185-40930380-1894245210-52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34" autoAdjust="0"/>
    <p:restoredTop sz="86881" autoAdjust="0"/>
  </p:normalViewPr>
  <p:slideViewPr>
    <p:cSldViewPr>
      <p:cViewPr varScale="1">
        <p:scale>
          <a:sx n="70" d="100"/>
          <a:sy n="70" d="100"/>
        </p:scale>
        <p:origin x="114" y="66"/>
      </p:cViewPr>
      <p:guideLst>
        <p:guide orient="horz" pos="1008"/>
        <p:guide pos="5472"/>
        <p:guide pos="28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08"/>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5/8/2019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5/8/2019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2030554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If this slide</a:t>
            </a:r>
            <a:r>
              <a:rPr lang="en-US" baseline="0" dirty="0"/>
              <a:t> was not included in the original PPT, it should be added.</a:t>
            </a: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83</a:t>
            </a:fld>
            <a:endParaRPr lang="en-US"/>
          </a:p>
        </p:txBody>
      </p:sp>
    </p:spTree>
    <p:extLst>
      <p:ext uri="{BB962C8B-B14F-4D97-AF65-F5344CB8AC3E}">
        <p14:creationId xmlns:p14="http://schemas.microsoft.com/office/powerpoint/2010/main" val="37066431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8 -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1" name="TextBox 10"/>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5/8/2019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2"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8 -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9" name="TextBox 8"/>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5/8/2019</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5/8/2019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1210909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154799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5/8/2019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8 -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6" name="TextBox 15"/>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5/8/2019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5/8/2019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1250598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5/8/2019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510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3"/>
          </p:nvPr>
        </p:nvSpPr>
        <p:spPr>
          <a:xfrm>
            <a:off x="457200" y="2756648"/>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4"/>
          </p:nvPr>
        </p:nvSpPr>
        <p:spPr>
          <a:xfrm>
            <a:off x="457200" y="3886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5"/>
          </p:nvPr>
        </p:nvSpPr>
        <p:spPr>
          <a:xfrm>
            <a:off x="457200" y="5029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5/8/2019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Tree>
    <p:extLst>
      <p:ext uri="{BB962C8B-B14F-4D97-AF65-F5344CB8AC3E}">
        <p14:creationId xmlns:p14="http://schemas.microsoft.com/office/powerpoint/2010/main" val="203938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903514"/>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5/8/2019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3"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8 -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5/8/2019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5/8/2019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5/8/2019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8 -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Box 11"/>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5/8/2019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5/8/2019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pic>
        <p:nvPicPr>
          <p:cNvPr id="9" name="Shape 15" descr="Pearson Logo"/>
          <p:cNvPicPr preferRelativeResize="0"/>
          <p:nvPr userDrawn="1"/>
        </p:nvPicPr>
        <p:blipFill rotWithShape="1">
          <a:blip r:embed="rId20" cstate="print">
            <a:alphaModFix/>
          </a:blip>
          <a:srcRect/>
          <a:stretch/>
        </p:blipFill>
        <p:spPr>
          <a:xfrm>
            <a:off x="443972" y="6429709"/>
            <a:ext cx="917999" cy="279914"/>
          </a:xfrm>
          <a:prstGeom prst="rect">
            <a:avLst/>
          </a:prstGeom>
          <a:noFill/>
          <a:ln>
            <a:noFill/>
          </a:ln>
        </p:spPr>
      </p:pic>
      <p:sp>
        <p:nvSpPr>
          <p:cNvPr id="10"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8 -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2" r:id="rId11"/>
    <p:sldLayoutId id="2147483663" r:id="rId12"/>
    <p:sldLayoutId id="2147483664" r:id="rId13"/>
    <p:sldLayoutId id="2147483665" r:id="rId14"/>
    <p:sldLayoutId id="2147483668" r:id="rId15"/>
    <p:sldLayoutId id="2147483669" r:id="rId16"/>
    <p:sldLayoutId id="2147483670" r:id="rId17"/>
    <p:sldLayoutId id="2147483671" r:id="rId18"/>
  </p:sldLayoutIdLst>
  <p:txStyles>
    <p:title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10.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ext Placeholder 9"/>
          <p:cNvSpPr>
            <a:spLocks noGrp="1"/>
          </p:cNvSpPr>
          <p:nvPr>
            <p:ph type="body" sz="quarter" idx="15"/>
          </p:nvPr>
        </p:nvSpPr>
        <p:spPr/>
        <p:txBody>
          <a:bodyPr/>
          <a:lstStyle/>
          <a:p>
            <a:r>
              <a:rPr lang="en-CA" altLang="en-US" dirty="0"/>
              <a:t>Advanced Procedures</a:t>
            </a:r>
          </a:p>
        </p:txBody>
      </p:sp>
      <p:sp>
        <p:nvSpPr>
          <p:cNvPr id="9" name="Text Placeholder 8"/>
          <p:cNvSpPr>
            <a:spLocks noGrp="1"/>
          </p:cNvSpPr>
          <p:nvPr>
            <p:ph type="body" sz="quarter" idx="14"/>
          </p:nvPr>
        </p:nvSpPr>
        <p:spPr/>
        <p:txBody>
          <a:bodyPr/>
          <a:lstStyle/>
          <a:p>
            <a:r>
              <a:rPr lang="en-US" dirty="0"/>
              <a:t>Chapter 8</a:t>
            </a:r>
          </a:p>
        </p:txBody>
      </p:sp>
      <p:pic>
        <p:nvPicPr>
          <p:cNvPr id="12" name="Picture 11" descr="Assembly Language for x86 Processors, Eight Edition by KIP R. IRVINE.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474" y="1503111"/>
            <a:ext cx="3810000" cy="4766177"/>
          </a:xfrm>
          <a:prstGeom prst="rect">
            <a:avLst/>
          </a:prstGeom>
        </p:spPr>
      </p:pic>
      <p:sp>
        <p:nvSpPr>
          <p:cNvPr id="8" name="Text Placeholder 7"/>
          <p:cNvSpPr>
            <a:spLocks noGrp="1"/>
          </p:cNvSpPr>
          <p:nvPr>
            <p:ph type="body" sz="quarter" idx="13"/>
          </p:nvPr>
        </p:nvSpPr>
        <p:spPr>
          <a:xfrm>
            <a:off x="457200" y="903514"/>
            <a:ext cx="8229600" cy="478970"/>
          </a:xfrm>
        </p:spPr>
        <p:txBody>
          <a:bodyPr/>
          <a:lstStyle/>
          <a:p>
            <a:r>
              <a:rPr lang="en-US" dirty="0"/>
              <a:t>Eighth Edition</a:t>
            </a:r>
          </a:p>
        </p:txBody>
      </p:sp>
      <p:sp>
        <p:nvSpPr>
          <p:cNvPr id="7" name="Title 6" descr="Assembly Language for x86 Processors, "/>
          <p:cNvSpPr>
            <a:spLocks noGrp="1"/>
          </p:cNvSpPr>
          <p:nvPr>
            <p:ph type="title"/>
          </p:nvPr>
        </p:nvSpPr>
        <p:spPr>
          <a:xfrm>
            <a:off x="457200" y="215372"/>
            <a:ext cx="8229600" cy="622828"/>
          </a:xfrm>
        </p:spPr>
        <p:txBody>
          <a:bodyPr/>
          <a:lstStyle/>
          <a:p>
            <a:r>
              <a:rPr lang="en-US" dirty="0"/>
              <a:t>Assembly Language for x86 Processors</a:t>
            </a:r>
            <a:endParaRPr lang="en-AU" dirty="0"/>
          </a:p>
        </p:txBody>
      </p:sp>
    </p:spTree>
    <p:extLst>
      <p:ext uri="{BB962C8B-B14F-4D97-AF65-F5344CB8AC3E}">
        <p14:creationId xmlns:p14="http://schemas.microsoft.com/office/powerpoint/2010/main" val="1042221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5" descr="line">
            <a:extLst>
              <a:ext uri="{FF2B5EF4-FFF2-40B4-BE49-F238E27FC236}">
                <a16:creationId xmlns:a16="http://schemas.microsoft.com/office/drawing/2014/main" id="{EE13018D-5386-4100-B5F4-D5DFE21E6147}"/>
              </a:ext>
            </a:extLst>
          </p:cNvPr>
          <p:cNvSpPr>
            <a:spLocks noChangeShapeType="1"/>
          </p:cNvSpPr>
          <p:nvPr/>
        </p:nvSpPr>
        <p:spPr bwMode="auto">
          <a:xfrm>
            <a:off x="2362200" y="2971800"/>
            <a:ext cx="3429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p>
        </p:txBody>
      </p:sp>
      <p:sp>
        <p:nvSpPr>
          <p:cNvPr id="7" name="Line 6" descr="line">
            <a:extLst>
              <a:ext uri="{FF2B5EF4-FFF2-40B4-BE49-F238E27FC236}">
                <a16:creationId xmlns:a16="http://schemas.microsoft.com/office/drawing/2014/main" id="{3AEA38C0-09E7-4F64-AB82-FC465D282438}"/>
              </a:ext>
            </a:extLst>
          </p:cNvPr>
          <p:cNvSpPr>
            <a:spLocks noChangeShapeType="1"/>
          </p:cNvSpPr>
          <p:nvPr/>
        </p:nvSpPr>
        <p:spPr bwMode="auto">
          <a:xfrm>
            <a:off x="2362200" y="3733800"/>
            <a:ext cx="3429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p>
        </p:txBody>
      </p:sp>
      <p:sp>
        <p:nvSpPr>
          <p:cNvPr id="8" name="Line 7" descr="line">
            <a:extLst>
              <a:ext uri="{FF2B5EF4-FFF2-40B4-BE49-F238E27FC236}">
                <a16:creationId xmlns:a16="http://schemas.microsoft.com/office/drawing/2014/main" id="{20CD956C-44A9-4514-BC3F-91E518CB34AF}"/>
              </a:ext>
            </a:extLst>
          </p:cNvPr>
          <p:cNvSpPr>
            <a:spLocks noChangeShapeType="1"/>
          </p:cNvSpPr>
          <p:nvPr/>
        </p:nvSpPr>
        <p:spPr bwMode="auto">
          <a:xfrm flipH="1">
            <a:off x="5791200" y="41148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p>
        </p:txBody>
      </p:sp>
      <p:sp>
        <p:nvSpPr>
          <p:cNvPr id="5" name="Rectangle 4" descr="Rectangle ">
            <a:extLst>
              <a:ext uri="{FF2B5EF4-FFF2-40B4-BE49-F238E27FC236}">
                <a16:creationId xmlns:a16="http://schemas.microsoft.com/office/drawing/2014/main" id="{550050E2-B6AB-4E65-8350-1BC696194BB3}"/>
              </a:ext>
            </a:extLst>
          </p:cNvPr>
          <p:cNvSpPr>
            <a:spLocks noChangeArrowheads="1"/>
          </p:cNvSpPr>
          <p:nvPr/>
        </p:nvSpPr>
        <p:spPr bwMode="auto">
          <a:xfrm>
            <a:off x="2362200" y="2362200"/>
            <a:ext cx="3429000" cy="2362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2100"/>
          </a:p>
        </p:txBody>
      </p:sp>
      <p:sp>
        <p:nvSpPr>
          <p:cNvPr id="4" name="Text Box 3">
            <a:extLst>
              <a:ext uri="{FF2B5EF4-FFF2-40B4-BE49-F238E27FC236}">
                <a16:creationId xmlns:a16="http://schemas.microsoft.com/office/drawing/2014/main" id="{149BB650-C614-482A-BCB1-07E0B73F88B5}"/>
              </a:ext>
            </a:extLst>
          </p:cNvPr>
          <p:cNvSpPr txBox="1">
            <a:spLocks noChangeArrowheads="1"/>
          </p:cNvSpPr>
          <p:nvPr/>
        </p:nvSpPr>
        <p:spPr bwMode="auto">
          <a:xfrm>
            <a:off x="2590800" y="2362200"/>
            <a:ext cx="4359275" cy="209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b="0" dirty="0"/>
              <a:t>value or </a:t>
            </a:r>
            <a:r>
              <a:rPr lang="en-US" altLang="en-US" b="0" dirty="0" err="1"/>
              <a:t>addr</a:t>
            </a:r>
            <a:r>
              <a:rPr lang="en-US" altLang="en-US" b="0" dirty="0"/>
              <a:t> of val2</a:t>
            </a:r>
          </a:p>
          <a:p>
            <a:pPr eaLnBrk="1" hangingPunct="1">
              <a:spcBef>
                <a:spcPct val="0"/>
              </a:spcBef>
              <a:buClrTx/>
              <a:buFontTx/>
              <a:buNone/>
            </a:pPr>
            <a:endParaRPr lang="en-US" altLang="en-US" b="0" dirty="0"/>
          </a:p>
          <a:p>
            <a:pPr eaLnBrk="1" hangingPunct="1">
              <a:spcBef>
                <a:spcPct val="0"/>
              </a:spcBef>
              <a:buClrTx/>
              <a:buFontTx/>
              <a:buNone/>
            </a:pPr>
            <a:r>
              <a:rPr lang="en-US" altLang="en-US" b="0" dirty="0"/>
              <a:t>value or </a:t>
            </a:r>
            <a:r>
              <a:rPr lang="en-US" altLang="en-US" b="0" dirty="0" err="1"/>
              <a:t>addr</a:t>
            </a:r>
            <a:r>
              <a:rPr lang="en-US" altLang="en-US" b="0" dirty="0"/>
              <a:t> of val1</a:t>
            </a:r>
          </a:p>
          <a:p>
            <a:pPr eaLnBrk="1" hangingPunct="1">
              <a:spcBef>
                <a:spcPct val="0"/>
              </a:spcBef>
              <a:buClrTx/>
              <a:buFontTx/>
              <a:buNone/>
            </a:pPr>
            <a:endParaRPr lang="en-US" altLang="en-US" b="0" dirty="0"/>
          </a:p>
          <a:p>
            <a:pPr eaLnBrk="1" hangingPunct="1">
              <a:spcBef>
                <a:spcPct val="0"/>
              </a:spcBef>
              <a:buClrTx/>
              <a:buFontTx/>
              <a:buNone/>
            </a:pPr>
            <a:r>
              <a:rPr lang="en-US" altLang="en-US" b="0" dirty="0"/>
              <a:t>return address                   ESP</a:t>
            </a:r>
            <a:endParaRPr lang="en-US" altLang="en-US" sz="2100" dirty="0"/>
          </a:p>
        </p:txBody>
      </p:sp>
      <p:sp>
        <p:nvSpPr>
          <p:cNvPr id="2" name="Title 1"/>
          <p:cNvSpPr>
            <a:spLocks noGrp="1"/>
          </p:cNvSpPr>
          <p:nvPr>
            <p:ph type="title"/>
          </p:nvPr>
        </p:nvSpPr>
        <p:spPr/>
        <p:txBody>
          <a:bodyPr/>
          <a:lstStyle/>
          <a:p>
            <a:r>
              <a:rPr lang="en-AU" dirty="0"/>
              <a:t>Stack after the CALL</a:t>
            </a:r>
          </a:p>
        </p:txBody>
      </p:sp>
    </p:spTree>
    <p:extLst>
      <p:ext uri="{BB962C8B-B14F-4D97-AF65-F5344CB8AC3E}">
        <p14:creationId xmlns:p14="http://schemas.microsoft.com/office/powerpoint/2010/main" val="3120449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2B2EA854-2327-4A40-AF87-895F6D91FA08}"/>
              </a:ext>
            </a:extLst>
          </p:cNvPr>
          <p:cNvSpPr txBox="1">
            <a:spLocks noChangeArrowheads="1"/>
          </p:cNvSpPr>
          <p:nvPr/>
        </p:nvSpPr>
        <p:spPr bwMode="auto">
          <a:xfrm>
            <a:off x="1981200" y="4114800"/>
            <a:ext cx="49530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.data</a:t>
            </a:r>
          </a:p>
          <a:p>
            <a:pPr eaLnBrk="1" hangingPunct="1">
              <a:lnSpc>
                <a:spcPct val="50000"/>
              </a:lnSpc>
              <a:spcBef>
                <a:spcPct val="50000"/>
              </a:spcBef>
              <a:buClrTx/>
              <a:buFontTx/>
              <a:buNone/>
            </a:pPr>
            <a:r>
              <a:rPr lang="en-US" altLang="en-US" sz="1800" dirty="0">
                <a:cs typeface="Arial" panose="020B0604020202020204" pitchFamily="34" charset="0"/>
              </a:rPr>
              <a:t>count = 100</a:t>
            </a:r>
          </a:p>
          <a:p>
            <a:pPr eaLnBrk="1" hangingPunct="1">
              <a:lnSpc>
                <a:spcPct val="50000"/>
              </a:lnSpc>
              <a:spcBef>
                <a:spcPct val="50000"/>
              </a:spcBef>
              <a:buClrTx/>
              <a:buFontTx/>
              <a:buNone/>
            </a:pPr>
            <a:r>
              <a:rPr lang="en-US" altLang="en-US" sz="1800" dirty="0">
                <a:cs typeface="Arial" panose="020B0604020202020204" pitchFamily="34" charset="0"/>
              </a:rPr>
              <a:t>array WORD count DUP(?)</a:t>
            </a:r>
          </a:p>
          <a:p>
            <a:pPr eaLnBrk="1" hangingPunct="1">
              <a:lnSpc>
                <a:spcPct val="50000"/>
              </a:lnSpc>
              <a:spcBef>
                <a:spcPct val="50000"/>
              </a:spcBef>
              <a:buClrTx/>
              <a:buFontTx/>
              <a:buNone/>
            </a:pPr>
            <a:r>
              <a:rPr lang="en-US" altLang="en-US" sz="1800" dirty="0">
                <a:cs typeface="Arial" panose="020B0604020202020204" pitchFamily="34" charset="0"/>
              </a:rPr>
              <a:t>.code</a:t>
            </a:r>
          </a:p>
          <a:p>
            <a:pPr eaLnBrk="1" hangingPunct="1">
              <a:lnSpc>
                <a:spcPct val="50000"/>
              </a:lnSpc>
              <a:spcBef>
                <a:spcPct val="50000"/>
              </a:spcBef>
              <a:buClrTx/>
              <a:buFontTx/>
              <a:buNone/>
            </a:pPr>
            <a:r>
              <a:rPr lang="en-US" altLang="en-US" sz="1800" dirty="0">
                <a:cs typeface="Arial" panose="020B0604020202020204" pitchFamily="34" charset="0"/>
              </a:rPr>
              <a:t>	push OFFSET array</a:t>
            </a:r>
          </a:p>
          <a:p>
            <a:pPr eaLnBrk="1" hangingPunct="1">
              <a:lnSpc>
                <a:spcPct val="50000"/>
              </a:lnSpc>
              <a:spcBef>
                <a:spcPct val="50000"/>
              </a:spcBef>
              <a:buClrTx/>
              <a:buFontTx/>
              <a:buNone/>
            </a:pPr>
            <a:r>
              <a:rPr lang="en-US" altLang="en-US" sz="1800" dirty="0">
                <a:cs typeface="Arial" panose="020B0604020202020204" pitchFamily="34" charset="0"/>
              </a:rPr>
              <a:t>	push COUNT</a:t>
            </a:r>
          </a:p>
          <a:p>
            <a:pPr eaLnBrk="1" hangingPunct="1">
              <a:lnSpc>
                <a:spcPct val="50000"/>
              </a:lnSpc>
              <a:spcBef>
                <a:spcPct val="50000"/>
              </a:spcBef>
              <a:buClrTx/>
              <a:buFontTx/>
              <a:buNone/>
            </a:pPr>
            <a:r>
              <a:rPr lang="en-US" altLang="en-US" sz="1800" dirty="0">
                <a:cs typeface="Arial" panose="020B0604020202020204" pitchFamily="34" charset="0"/>
              </a:rPr>
              <a:t>	call </a:t>
            </a:r>
            <a:r>
              <a:rPr lang="en-US" altLang="en-US" sz="1800" dirty="0" err="1">
                <a:cs typeface="Arial" panose="020B0604020202020204" pitchFamily="34" charset="0"/>
              </a:rPr>
              <a:t>ArrayFill</a:t>
            </a:r>
            <a:endParaRPr lang="en-US" altLang="en-US" sz="1800" dirty="0">
              <a:cs typeface="Arial" panose="020B0604020202020204" pitchFamily="34" charset="0"/>
            </a:endParaRPr>
          </a:p>
        </p:txBody>
      </p:sp>
      <p:sp>
        <p:nvSpPr>
          <p:cNvPr id="3" name="Content Placeholder 2"/>
          <p:cNvSpPr>
            <a:spLocks noGrp="1"/>
          </p:cNvSpPr>
          <p:nvPr>
            <p:ph idx="1"/>
          </p:nvPr>
        </p:nvSpPr>
        <p:spPr>
          <a:xfrm>
            <a:off x="457200" y="1600201"/>
            <a:ext cx="8229600" cy="2438400"/>
          </a:xfrm>
        </p:spPr>
        <p:txBody>
          <a:bodyPr/>
          <a:lstStyle/>
          <a:p>
            <a:r>
              <a:rPr lang="en-US" dirty="0"/>
              <a:t>The </a:t>
            </a:r>
            <a:r>
              <a:rPr lang="en-US" dirty="0" err="1">
                <a:solidFill>
                  <a:srgbClr val="007FA3"/>
                </a:solidFill>
              </a:rPr>
              <a:t>ArrayFill</a:t>
            </a:r>
            <a:r>
              <a:rPr lang="en-US" dirty="0"/>
              <a:t> procedure fills an array with 16-bit random integers</a:t>
            </a:r>
          </a:p>
          <a:p>
            <a:r>
              <a:rPr lang="en-US" dirty="0"/>
              <a:t>The calling program passes the address of the array, along with a count of the number of array elements:</a:t>
            </a:r>
          </a:p>
        </p:txBody>
      </p:sp>
      <p:sp>
        <p:nvSpPr>
          <p:cNvPr id="2" name="Title 1"/>
          <p:cNvSpPr>
            <a:spLocks noGrp="1"/>
          </p:cNvSpPr>
          <p:nvPr>
            <p:ph type="title"/>
          </p:nvPr>
        </p:nvSpPr>
        <p:spPr/>
        <p:txBody>
          <a:bodyPr/>
          <a:lstStyle/>
          <a:p>
            <a:r>
              <a:rPr lang="en-US" dirty="0"/>
              <a:t>Passing an Array by Reference </a:t>
            </a:r>
            <a:r>
              <a:rPr lang="en-US" sz="2000" b="0" dirty="0"/>
              <a:t>(1 of 2)</a:t>
            </a:r>
            <a:endParaRPr lang="en-AU" sz="2000" b="0" dirty="0"/>
          </a:p>
        </p:txBody>
      </p:sp>
    </p:spTree>
    <p:extLst>
      <p:ext uri="{BB962C8B-B14F-4D97-AF65-F5344CB8AC3E}">
        <p14:creationId xmlns:p14="http://schemas.microsoft.com/office/powerpoint/2010/main" val="1541330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a:extLst>
              <a:ext uri="{FF2B5EF4-FFF2-40B4-BE49-F238E27FC236}">
                <a16:creationId xmlns:a16="http://schemas.microsoft.com/office/drawing/2014/main" id="{CAF43D8F-3135-46DB-9590-29DAD8029E50}"/>
              </a:ext>
            </a:extLst>
          </p:cNvPr>
          <p:cNvSpPr txBox="1">
            <a:spLocks noChangeArrowheads="1"/>
          </p:cNvSpPr>
          <p:nvPr/>
        </p:nvSpPr>
        <p:spPr bwMode="auto">
          <a:xfrm>
            <a:off x="685800" y="5257800"/>
            <a:ext cx="7848600" cy="98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110000"/>
              </a:lnSpc>
              <a:spcBef>
                <a:spcPct val="50000"/>
              </a:spcBef>
              <a:buClrTx/>
              <a:buFontTx/>
              <a:buNone/>
            </a:pPr>
            <a:r>
              <a:rPr lang="en-US" altLang="en-US" sz="2100" b="0" dirty="0"/>
              <a:t>ESI points to the beginning of the array, so it's easy to use a loop to access each array element. </a:t>
            </a:r>
            <a:r>
              <a:rPr lang="en-US" altLang="en-US" sz="2100" b="0" u="sng" dirty="0">
                <a:solidFill>
                  <a:srgbClr val="007FA3"/>
                </a:solidFill>
              </a:rPr>
              <a:t>View the complete program</a:t>
            </a:r>
            <a:r>
              <a:rPr lang="en-US" altLang="en-US" sz="2100" u="sng" dirty="0">
                <a:solidFill>
                  <a:srgbClr val="007FA3"/>
                </a:solidFill>
              </a:rPr>
              <a:t>.</a:t>
            </a:r>
            <a:endParaRPr lang="en-US" altLang="en-US" sz="2100" b="0" u="sng" dirty="0">
              <a:solidFill>
                <a:srgbClr val="007FA3"/>
              </a:solidFill>
            </a:endParaRPr>
          </a:p>
        </p:txBody>
      </p:sp>
      <p:graphicFrame>
        <p:nvGraphicFramePr>
          <p:cNvPr id="5" name="Object 4" descr="From the top, the pointers and the corresponding contents of the frame are as follows. Layer 1. Off set left parenthesis array right parenthesis, left bracket E B P + 12 right bracket. Layer 2. Count, left bracket E B P + 8 right bracket. Layer 3. Return address. Layer 4. E B P, E B P and E B P points to the fourth layer. ">
            <a:extLst>
              <a:ext uri="{FF2B5EF4-FFF2-40B4-BE49-F238E27FC236}">
                <a16:creationId xmlns:a16="http://schemas.microsoft.com/office/drawing/2014/main" id="{604A387D-F445-4394-96CE-18C688A4BFEC}"/>
              </a:ext>
            </a:extLst>
          </p:cNvPr>
          <p:cNvGraphicFramePr>
            <a:graphicFrameLocks noChangeAspect="1"/>
          </p:cNvGraphicFramePr>
          <p:nvPr>
            <p:extLst>
              <p:ext uri="{D42A27DB-BD31-4B8C-83A1-F6EECF244321}">
                <p14:modId xmlns:p14="http://schemas.microsoft.com/office/powerpoint/2010/main" val="3222208730"/>
              </p:ext>
            </p:extLst>
          </p:nvPr>
        </p:nvGraphicFramePr>
        <p:xfrm>
          <a:off x="4816475" y="2895600"/>
          <a:ext cx="3014663" cy="1843088"/>
        </p:xfrm>
        <a:graphic>
          <a:graphicData uri="http://schemas.openxmlformats.org/presentationml/2006/ole">
            <mc:AlternateContent xmlns:mc="http://schemas.openxmlformats.org/markup-compatibility/2006">
              <mc:Choice xmlns:v="urn:schemas-microsoft-com:vml" Requires="v">
                <p:oleObj spid="_x0000_s29714" name="VISIO" r:id="rId3" imgW="2042160" imgH="1069848" progId="Visio.Drawing.6">
                  <p:embed/>
                </p:oleObj>
              </mc:Choice>
              <mc:Fallback>
                <p:oleObj name="VISIO" r:id="rId3" imgW="2042160" imgH="1069848"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2127" t="-9013" r="8510"/>
                      <a:stretch>
                        <a:fillRect/>
                      </a:stretch>
                    </p:blipFill>
                    <p:spPr bwMode="auto">
                      <a:xfrm>
                        <a:off x="4816475" y="2895600"/>
                        <a:ext cx="3014663" cy="1843088"/>
                      </a:xfrm>
                      <a:prstGeom prst="rect">
                        <a:avLst/>
                      </a:prstGeom>
                      <a:solidFill>
                        <a:srgbClr val="007FA3"/>
                      </a:solidFill>
                      <a:ln>
                        <a:noFill/>
                      </a:ln>
                      <a:effectLst/>
                      <a:extLst/>
                    </p:spPr>
                  </p:pic>
                </p:oleObj>
              </mc:Fallback>
            </mc:AlternateContent>
          </a:graphicData>
        </a:graphic>
      </p:graphicFrame>
      <p:sp>
        <p:nvSpPr>
          <p:cNvPr id="4" name="Text Box 3">
            <a:extLst>
              <a:ext uri="{FF2B5EF4-FFF2-40B4-BE49-F238E27FC236}">
                <a16:creationId xmlns:a16="http://schemas.microsoft.com/office/drawing/2014/main" id="{94BF092D-CDED-4AAF-90D2-D13B90B631F1}"/>
              </a:ext>
            </a:extLst>
          </p:cNvPr>
          <p:cNvSpPr txBox="1">
            <a:spLocks noChangeArrowheads="1"/>
          </p:cNvSpPr>
          <p:nvPr/>
        </p:nvSpPr>
        <p:spPr bwMode="auto">
          <a:xfrm>
            <a:off x="685800" y="2667000"/>
            <a:ext cx="35814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err="1">
                <a:cs typeface="Arial" panose="020B0604020202020204" pitchFamily="34" charset="0"/>
              </a:rPr>
              <a:t>ArrayFill</a:t>
            </a:r>
            <a:r>
              <a:rPr lang="en-US" altLang="en-US" sz="1800" dirty="0">
                <a:cs typeface="Arial" panose="020B0604020202020204" pitchFamily="34" charset="0"/>
              </a:rPr>
              <a:t> PROC</a:t>
            </a:r>
          </a:p>
          <a:p>
            <a:pPr eaLnBrk="1" hangingPunct="1">
              <a:lnSpc>
                <a:spcPct val="50000"/>
              </a:lnSpc>
              <a:spcBef>
                <a:spcPct val="50000"/>
              </a:spcBef>
              <a:buClrTx/>
              <a:buFontTx/>
              <a:buNone/>
            </a:pPr>
            <a:r>
              <a:rPr lang="en-US" altLang="en-US" sz="1800" dirty="0">
                <a:cs typeface="Arial" panose="020B0604020202020204" pitchFamily="34" charset="0"/>
              </a:rPr>
              <a:t>	push </a:t>
            </a:r>
            <a:r>
              <a:rPr lang="en-US" altLang="en-US" sz="1800" dirty="0" err="1">
                <a:cs typeface="Arial" panose="020B0604020202020204" pitchFamily="34" charset="0"/>
              </a:rPr>
              <a:t>ebp</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	mov  </a:t>
            </a:r>
            <a:r>
              <a:rPr lang="en-US" altLang="en-US" sz="1800" dirty="0" err="1">
                <a:cs typeface="Arial" panose="020B0604020202020204" pitchFamily="34" charset="0"/>
              </a:rPr>
              <a:t>ebp,esp</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pushad</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	mov  </a:t>
            </a:r>
            <a:r>
              <a:rPr lang="en-US" altLang="en-US" sz="1800" dirty="0" err="1">
                <a:cs typeface="Arial" panose="020B0604020202020204" pitchFamily="34" charset="0"/>
              </a:rPr>
              <a:t>esi</a:t>
            </a:r>
            <a:r>
              <a:rPr lang="en-US" altLang="en-US" sz="1800" dirty="0">
                <a:cs typeface="Arial" panose="020B0604020202020204" pitchFamily="34" charset="0"/>
              </a:rPr>
              <a:t>,[ebp+12]</a:t>
            </a:r>
          </a:p>
          <a:p>
            <a:pPr eaLnBrk="1" hangingPunct="1">
              <a:lnSpc>
                <a:spcPct val="50000"/>
              </a:lnSpc>
              <a:spcBef>
                <a:spcPct val="50000"/>
              </a:spcBef>
              <a:buClrTx/>
              <a:buFontTx/>
              <a:buNone/>
            </a:pPr>
            <a:r>
              <a:rPr lang="en-US" altLang="en-US" sz="1800" dirty="0">
                <a:cs typeface="Arial" panose="020B0604020202020204" pitchFamily="34" charset="0"/>
              </a:rPr>
              <a:t>	mov  </a:t>
            </a:r>
            <a:r>
              <a:rPr lang="en-US" altLang="en-US" sz="1800" dirty="0" err="1">
                <a:cs typeface="Arial" panose="020B0604020202020204" pitchFamily="34" charset="0"/>
              </a:rPr>
              <a:t>ecx</a:t>
            </a:r>
            <a:r>
              <a:rPr lang="en-US" altLang="en-US" sz="1800" dirty="0">
                <a:cs typeface="Arial" panose="020B0604020202020204" pitchFamily="34" charset="0"/>
              </a:rPr>
              <a:t>,[ebp+8]</a:t>
            </a:r>
          </a:p>
          <a:p>
            <a:pPr eaLnBrk="1" hangingPunct="1">
              <a:lnSpc>
                <a:spcPct val="50000"/>
              </a:lnSpc>
              <a:spcBef>
                <a:spcPct val="50000"/>
              </a:spcBef>
              <a:buClrTx/>
              <a:buFontTx/>
              <a:buNone/>
            </a:pPr>
            <a:r>
              <a:rPr lang="en-US" altLang="en-US" sz="1800" dirty="0">
                <a:cs typeface="Arial" panose="020B0604020202020204" pitchFamily="34" charset="0"/>
              </a:rPr>
              <a:t>	.</a:t>
            </a:r>
          </a:p>
          <a:p>
            <a:pPr eaLnBrk="1" hangingPunct="1">
              <a:lnSpc>
                <a:spcPct val="50000"/>
              </a:lnSpc>
              <a:spcBef>
                <a:spcPct val="50000"/>
              </a:spcBef>
              <a:buClrTx/>
              <a:buFontTx/>
              <a:buNone/>
            </a:pPr>
            <a:r>
              <a:rPr lang="en-US" altLang="en-US" sz="1800" dirty="0">
                <a:cs typeface="Arial" panose="020B0604020202020204" pitchFamily="34" charset="0"/>
              </a:rPr>
              <a:t>	.</a:t>
            </a:r>
          </a:p>
        </p:txBody>
      </p:sp>
      <p:sp>
        <p:nvSpPr>
          <p:cNvPr id="3" name="Content Placeholder 2"/>
          <p:cNvSpPr>
            <a:spLocks noGrp="1"/>
          </p:cNvSpPr>
          <p:nvPr>
            <p:ph idx="1"/>
          </p:nvPr>
        </p:nvSpPr>
        <p:spPr>
          <a:xfrm>
            <a:off x="457200" y="1600201"/>
            <a:ext cx="8229600" cy="838200"/>
          </a:xfrm>
        </p:spPr>
        <p:txBody>
          <a:bodyPr/>
          <a:lstStyle/>
          <a:p>
            <a:pPr marL="0" indent="0">
              <a:buNone/>
            </a:pPr>
            <a:r>
              <a:rPr lang="en-US" dirty="0" err="1"/>
              <a:t>ArrayFill</a:t>
            </a:r>
            <a:r>
              <a:rPr lang="en-US" dirty="0"/>
              <a:t> can reference an array without knowing the array's name:</a:t>
            </a:r>
          </a:p>
        </p:txBody>
      </p:sp>
      <p:sp>
        <p:nvSpPr>
          <p:cNvPr id="2" name="Title 1"/>
          <p:cNvSpPr>
            <a:spLocks noGrp="1"/>
          </p:cNvSpPr>
          <p:nvPr>
            <p:ph type="title"/>
          </p:nvPr>
        </p:nvSpPr>
        <p:spPr/>
        <p:txBody>
          <a:bodyPr/>
          <a:lstStyle/>
          <a:p>
            <a:r>
              <a:rPr lang="en-US" dirty="0"/>
              <a:t>Passing an Array by Reference</a:t>
            </a:r>
            <a:r>
              <a:rPr lang="en-US" sz="2000" dirty="0"/>
              <a:t> </a:t>
            </a:r>
            <a:r>
              <a:rPr lang="en-US" sz="2000" b="0" dirty="0"/>
              <a:t>(2 of 2)</a:t>
            </a:r>
            <a:endParaRPr lang="en-AU" sz="2000" b="0" dirty="0"/>
          </a:p>
        </p:txBody>
      </p:sp>
    </p:spTree>
    <p:extLst>
      <p:ext uri="{BB962C8B-B14F-4D97-AF65-F5344CB8AC3E}">
        <p14:creationId xmlns:p14="http://schemas.microsoft.com/office/powerpoint/2010/main" val="1997445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24400"/>
          </a:xfrm>
        </p:spPr>
        <p:txBody>
          <a:bodyPr/>
          <a:lstStyle/>
          <a:p>
            <a:pPr>
              <a:spcBef>
                <a:spcPts val="600"/>
              </a:spcBef>
            </a:pPr>
            <a:r>
              <a:rPr lang="en-US" dirty="0"/>
              <a:t>C and C++ functions access stack parameters using constant offsets from EBP1.</a:t>
            </a:r>
          </a:p>
          <a:p>
            <a:pPr lvl="1"/>
            <a:r>
              <a:rPr lang="en-US" dirty="0"/>
              <a:t>Example: [</a:t>
            </a:r>
            <a:r>
              <a:rPr lang="en-US" dirty="0" err="1"/>
              <a:t>ebp</a:t>
            </a:r>
            <a:r>
              <a:rPr lang="en-US" dirty="0"/>
              <a:t> + 8]</a:t>
            </a:r>
          </a:p>
          <a:p>
            <a:pPr>
              <a:spcBef>
                <a:spcPts val="600"/>
              </a:spcBef>
            </a:pPr>
            <a:r>
              <a:rPr lang="en-US" dirty="0"/>
              <a:t>EBP is called the </a:t>
            </a:r>
            <a:r>
              <a:rPr lang="en-US" dirty="0">
                <a:solidFill>
                  <a:srgbClr val="007FA3"/>
                </a:solidFill>
              </a:rPr>
              <a:t>base pointer </a:t>
            </a:r>
            <a:r>
              <a:rPr lang="en-US" dirty="0"/>
              <a:t>or </a:t>
            </a:r>
            <a:r>
              <a:rPr lang="en-US" dirty="0">
                <a:solidFill>
                  <a:srgbClr val="007FA3"/>
                </a:solidFill>
              </a:rPr>
              <a:t>frame pointer </a:t>
            </a:r>
            <a:r>
              <a:rPr lang="en-US" dirty="0"/>
              <a:t>because it holds the base address of the stack frame.</a:t>
            </a:r>
          </a:p>
          <a:p>
            <a:pPr>
              <a:spcBef>
                <a:spcPts val="600"/>
              </a:spcBef>
            </a:pPr>
            <a:r>
              <a:rPr lang="en-US" dirty="0"/>
              <a:t>EBP does not change value during the function.</a:t>
            </a:r>
          </a:p>
          <a:p>
            <a:pPr>
              <a:spcBef>
                <a:spcPts val="600"/>
              </a:spcBef>
            </a:pPr>
            <a:r>
              <a:rPr lang="en-US" dirty="0"/>
              <a:t>EBP must be restored to its original value when a function returns.</a:t>
            </a:r>
          </a:p>
          <a:p>
            <a:pPr marL="0" indent="0">
              <a:spcBef>
                <a:spcPts val="600"/>
              </a:spcBef>
              <a:buNone/>
            </a:pPr>
            <a:r>
              <a:rPr lang="en-US" baseline="30000" dirty="0"/>
              <a:t>1</a:t>
            </a:r>
            <a:r>
              <a:rPr lang="en-US" dirty="0"/>
              <a:t>BP in Real-address mode</a:t>
            </a:r>
          </a:p>
        </p:txBody>
      </p:sp>
      <p:sp>
        <p:nvSpPr>
          <p:cNvPr id="2" name="Title 1"/>
          <p:cNvSpPr>
            <a:spLocks noGrp="1"/>
          </p:cNvSpPr>
          <p:nvPr>
            <p:ph type="title"/>
          </p:nvPr>
        </p:nvSpPr>
        <p:spPr/>
        <p:txBody>
          <a:bodyPr/>
          <a:lstStyle/>
          <a:p>
            <a:r>
              <a:rPr lang="en-AU" dirty="0"/>
              <a:t>Accessing Stack Parameters (C/C++)</a:t>
            </a:r>
          </a:p>
        </p:txBody>
      </p:sp>
    </p:spTree>
    <p:extLst>
      <p:ext uri="{BB962C8B-B14F-4D97-AF65-F5344CB8AC3E}">
        <p14:creationId xmlns:p14="http://schemas.microsoft.com/office/powerpoint/2010/main" val="2670619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i="1" dirty="0"/>
              <a:t>Return from subroutine</a:t>
            </a:r>
          </a:p>
          <a:p>
            <a:r>
              <a:rPr lang="en-US" dirty="0"/>
              <a:t>Pops stack into the instruction pointer (EIP or IP). Control transfers to the target address.</a:t>
            </a:r>
          </a:p>
          <a:p>
            <a:r>
              <a:rPr lang="en-US" dirty="0"/>
              <a:t>Syntax:</a:t>
            </a:r>
          </a:p>
          <a:p>
            <a:pPr lvl="1"/>
            <a:r>
              <a:rPr lang="en-US" dirty="0">
                <a:solidFill>
                  <a:srgbClr val="007FA3"/>
                </a:solidFill>
              </a:rPr>
              <a:t>RET</a:t>
            </a:r>
          </a:p>
          <a:p>
            <a:pPr lvl="1"/>
            <a:r>
              <a:rPr lang="en-US" dirty="0">
                <a:solidFill>
                  <a:srgbClr val="007FA3"/>
                </a:solidFill>
              </a:rPr>
              <a:t>RET </a:t>
            </a:r>
            <a:r>
              <a:rPr lang="en-US" i="1" dirty="0">
                <a:solidFill>
                  <a:srgbClr val="007FA3"/>
                </a:solidFill>
              </a:rPr>
              <a:t>n</a:t>
            </a:r>
          </a:p>
          <a:p>
            <a:r>
              <a:rPr lang="en-US" dirty="0"/>
              <a:t>Optional operand </a:t>
            </a:r>
            <a:r>
              <a:rPr lang="en-US" i="1" dirty="0"/>
              <a:t>n</a:t>
            </a:r>
            <a:r>
              <a:rPr lang="en-US" dirty="0"/>
              <a:t> causes </a:t>
            </a:r>
            <a:r>
              <a:rPr lang="en-US" i="1" dirty="0"/>
              <a:t>n</a:t>
            </a:r>
            <a:r>
              <a:rPr lang="en-US" dirty="0"/>
              <a:t> bytes to be added to the stack pointer after EIP (or IP) is assigned a value.</a:t>
            </a:r>
          </a:p>
        </p:txBody>
      </p:sp>
      <p:sp>
        <p:nvSpPr>
          <p:cNvPr id="2" name="Title 1"/>
          <p:cNvSpPr>
            <a:spLocks noGrp="1"/>
          </p:cNvSpPr>
          <p:nvPr>
            <p:ph type="title"/>
          </p:nvPr>
        </p:nvSpPr>
        <p:spPr/>
        <p:txBody>
          <a:bodyPr/>
          <a:lstStyle/>
          <a:p>
            <a:r>
              <a:rPr lang="en-AU" dirty="0"/>
              <a:t>RET Instruction</a:t>
            </a:r>
          </a:p>
        </p:txBody>
      </p:sp>
    </p:spTree>
    <p:extLst>
      <p:ext uri="{BB962C8B-B14F-4D97-AF65-F5344CB8AC3E}">
        <p14:creationId xmlns:p14="http://schemas.microsoft.com/office/powerpoint/2010/main" val="3972891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spcBef>
                <a:spcPts val="0"/>
              </a:spcBef>
              <a:buNone/>
            </a:pPr>
            <a:r>
              <a:rPr lang="en-AU" sz="2200" dirty="0">
                <a:solidFill>
                  <a:srgbClr val="007FA3"/>
                </a:solidFill>
              </a:rPr>
              <a:t>Caller (C)     </a:t>
            </a:r>
            <a:r>
              <a:rPr lang="en-AU" sz="2200" dirty="0"/>
              <a:t>...... or ......     </a:t>
            </a:r>
            <a:r>
              <a:rPr lang="en-AU" sz="2200" dirty="0">
                <a:solidFill>
                  <a:srgbClr val="007FA3"/>
                </a:solidFill>
              </a:rPr>
              <a:t>Called-procedure (STDCALL):    </a:t>
            </a:r>
          </a:p>
          <a:p>
            <a:pPr marL="0" indent="0">
              <a:spcBef>
                <a:spcPts val="0"/>
              </a:spcBef>
              <a:buNone/>
            </a:pPr>
            <a:r>
              <a:rPr lang="en-AU" sz="2200" dirty="0"/>
              <a:t>                                           </a:t>
            </a:r>
            <a:r>
              <a:rPr lang="en-AU" sz="2200" dirty="0" err="1"/>
              <a:t>AddTwo</a:t>
            </a:r>
            <a:r>
              <a:rPr lang="en-AU" sz="2200" dirty="0"/>
              <a:t> PROC</a:t>
            </a:r>
          </a:p>
          <a:p>
            <a:pPr marL="0" indent="0">
              <a:spcBef>
                <a:spcPts val="0"/>
              </a:spcBef>
              <a:buNone/>
            </a:pPr>
            <a:r>
              <a:rPr lang="en-AU" sz="2200" dirty="0"/>
              <a:t>push val2			  push  </a:t>
            </a:r>
            <a:r>
              <a:rPr lang="en-AU" sz="2200" dirty="0" err="1"/>
              <a:t>ebp</a:t>
            </a:r>
            <a:endParaRPr lang="en-AU" sz="2200" dirty="0"/>
          </a:p>
          <a:p>
            <a:pPr marL="0" indent="0">
              <a:spcBef>
                <a:spcPts val="0"/>
              </a:spcBef>
              <a:buNone/>
            </a:pPr>
            <a:r>
              <a:rPr lang="en-AU" sz="2200" dirty="0"/>
              <a:t>push val1		              mov   </a:t>
            </a:r>
            <a:r>
              <a:rPr lang="en-AU" sz="2200" dirty="0" err="1"/>
              <a:t>ebp,esp</a:t>
            </a:r>
            <a:endParaRPr lang="en-AU" sz="2200" dirty="0"/>
          </a:p>
          <a:p>
            <a:pPr marL="0" indent="0">
              <a:spcBef>
                <a:spcPts val="0"/>
              </a:spcBef>
              <a:buNone/>
            </a:pPr>
            <a:r>
              <a:rPr lang="en-AU" sz="2200" dirty="0"/>
              <a:t>call </a:t>
            </a:r>
            <a:r>
              <a:rPr lang="en-AU" sz="2200" dirty="0" err="1"/>
              <a:t>AddTwo</a:t>
            </a:r>
            <a:r>
              <a:rPr lang="en-AU" sz="2200" dirty="0"/>
              <a:t>			  mov   </a:t>
            </a:r>
            <a:r>
              <a:rPr lang="en-AU" sz="2200" dirty="0" err="1"/>
              <a:t>eax</a:t>
            </a:r>
            <a:r>
              <a:rPr lang="en-AU" sz="2200" dirty="0"/>
              <a:t>,[ebp+12]</a:t>
            </a:r>
          </a:p>
          <a:p>
            <a:pPr marL="0" indent="0">
              <a:spcBef>
                <a:spcPts val="0"/>
              </a:spcBef>
              <a:buNone/>
            </a:pPr>
            <a:r>
              <a:rPr lang="en-AU" sz="2200" b="1" dirty="0">
                <a:solidFill>
                  <a:srgbClr val="007FA3"/>
                </a:solidFill>
              </a:rPr>
              <a:t>add   esp,8</a:t>
            </a:r>
            <a:r>
              <a:rPr lang="en-AU" sz="2200" dirty="0"/>
              <a:t>			  add    </a:t>
            </a:r>
            <a:r>
              <a:rPr lang="en-AU" sz="2200" dirty="0" err="1"/>
              <a:t>eax</a:t>
            </a:r>
            <a:r>
              <a:rPr lang="en-AU" sz="2200" dirty="0"/>
              <a:t>,[ebp+8]</a:t>
            </a:r>
          </a:p>
          <a:p>
            <a:pPr marL="0" indent="0">
              <a:spcBef>
                <a:spcPts val="0"/>
              </a:spcBef>
              <a:buNone/>
            </a:pPr>
            <a:endParaRPr lang="en-AU" sz="2200" dirty="0"/>
          </a:p>
          <a:p>
            <a:pPr marL="0" indent="0">
              <a:spcBef>
                <a:spcPts val="0"/>
              </a:spcBef>
              <a:buNone/>
            </a:pPr>
            <a:r>
              <a:rPr lang="en-AU" sz="2200" dirty="0"/>
              <a:t>				   pop    </a:t>
            </a:r>
            <a:r>
              <a:rPr lang="en-AU" sz="2200" dirty="0" err="1"/>
              <a:t>ebp</a:t>
            </a:r>
            <a:endParaRPr lang="en-AU" sz="2200" dirty="0"/>
          </a:p>
          <a:p>
            <a:pPr marL="0" indent="0">
              <a:spcBef>
                <a:spcPts val="0"/>
              </a:spcBef>
              <a:buNone/>
            </a:pPr>
            <a:r>
              <a:rPr lang="en-AU" sz="2200" dirty="0"/>
              <a:t>				   </a:t>
            </a:r>
            <a:r>
              <a:rPr lang="en-AU" sz="2200" b="1" dirty="0">
                <a:solidFill>
                  <a:srgbClr val="007FA3"/>
                </a:solidFill>
              </a:rPr>
              <a:t>ret      8</a:t>
            </a:r>
          </a:p>
          <a:p>
            <a:pPr marL="0" indent="0">
              <a:spcBef>
                <a:spcPts val="0"/>
              </a:spcBef>
              <a:buNone/>
            </a:pPr>
            <a:r>
              <a:rPr lang="en-AU" sz="2200" dirty="0"/>
              <a:t>(Covered later: The MODEL directive specifies calling </a:t>
            </a:r>
          </a:p>
          <a:p>
            <a:pPr marL="0" indent="0">
              <a:spcBef>
                <a:spcPts val="0"/>
              </a:spcBef>
              <a:buNone/>
            </a:pPr>
            <a:r>
              <a:rPr lang="en-AU" sz="2200" dirty="0"/>
              <a:t>conventions )</a:t>
            </a:r>
          </a:p>
        </p:txBody>
      </p:sp>
      <p:sp>
        <p:nvSpPr>
          <p:cNvPr id="2" name="Title 1"/>
          <p:cNvSpPr>
            <a:spLocks noGrp="1"/>
          </p:cNvSpPr>
          <p:nvPr>
            <p:ph type="title"/>
          </p:nvPr>
        </p:nvSpPr>
        <p:spPr/>
        <p:txBody>
          <a:bodyPr/>
          <a:lstStyle/>
          <a:p>
            <a:r>
              <a:rPr lang="en-US" dirty="0"/>
              <a:t>Who removes parameters from the stack?</a:t>
            </a:r>
            <a:endParaRPr lang="en-AU" dirty="0"/>
          </a:p>
        </p:txBody>
      </p:sp>
    </p:spTree>
    <p:extLst>
      <p:ext uri="{BB962C8B-B14F-4D97-AF65-F5344CB8AC3E}">
        <p14:creationId xmlns:p14="http://schemas.microsoft.com/office/powerpoint/2010/main" val="1989955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D5358F97-148A-4FE2-9E90-C694D10027A8}"/>
              </a:ext>
            </a:extLst>
          </p:cNvPr>
          <p:cNvSpPr txBox="1">
            <a:spLocks noChangeArrowheads="1"/>
          </p:cNvSpPr>
          <p:nvPr/>
        </p:nvSpPr>
        <p:spPr bwMode="auto">
          <a:xfrm>
            <a:off x="914400" y="4114800"/>
            <a:ext cx="71628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ts val="900"/>
              </a:spcBef>
              <a:buClrTx/>
              <a:buFontTx/>
              <a:buNone/>
            </a:pPr>
            <a:r>
              <a:rPr lang="en-US" altLang="en-US" sz="1800" dirty="0">
                <a:cs typeface="Arial" panose="020B0604020202020204" pitchFamily="34" charset="0"/>
              </a:rPr>
              <a:t>Difference PROC</a:t>
            </a:r>
          </a:p>
          <a:p>
            <a:pPr lvl="1" eaLnBrk="1" hangingPunct="1">
              <a:lnSpc>
                <a:spcPct val="50000"/>
              </a:lnSpc>
              <a:spcBef>
                <a:spcPts val="900"/>
              </a:spcBef>
              <a:buClrTx/>
              <a:buFontTx/>
              <a:buNone/>
            </a:pPr>
            <a:r>
              <a:rPr lang="en-US" altLang="en-US" sz="1800" dirty="0">
                <a:cs typeface="Arial" panose="020B0604020202020204" pitchFamily="34" charset="0"/>
              </a:rPr>
              <a:t>push </a:t>
            </a:r>
            <a:r>
              <a:rPr lang="en-US" altLang="en-US" sz="1800" dirty="0" err="1">
                <a:cs typeface="Arial" panose="020B0604020202020204" pitchFamily="34" charset="0"/>
              </a:rPr>
              <a:t>ebp</a:t>
            </a:r>
            <a:endParaRPr lang="en-US" altLang="en-US" sz="1800" dirty="0">
              <a:cs typeface="Arial" panose="020B0604020202020204" pitchFamily="34" charset="0"/>
            </a:endParaRPr>
          </a:p>
          <a:p>
            <a:pPr lvl="1" eaLnBrk="1" hangingPunct="1">
              <a:lnSpc>
                <a:spcPct val="50000"/>
              </a:lnSpc>
              <a:spcBef>
                <a:spcPts val="900"/>
              </a:spcBef>
              <a:buClrTx/>
              <a:buFontTx/>
              <a:buNone/>
            </a:pPr>
            <a:r>
              <a:rPr lang="en-US" altLang="en-US" sz="1800" dirty="0">
                <a:cs typeface="Arial" panose="020B0604020202020204" pitchFamily="34" charset="0"/>
              </a:rPr>
              <a:t>mov  </a:t>
            </a:r>
            <a:r>
              <a:rPr lang="en-US" altLang="en-US" sz="1800" dirty="0" err="1">
                <a:cs typeface="Arial" panose="020B0604020202020204" pitchFamily="34" charset="0"/>
              </a:rPr>
              <a:t>ebp,esp</a:t>
            </a:r>
            <a:endParaRPr lang="en-US" altLang="en-US" sz="1800" dirty="0">
              <a:cs typeface="Arial" panose="020B0604020202020204" pitchFamily="34" charset="0"/>
            </a:endParaRPr>
          </a:p>
          <a:p>
            <a:pPr lvl="1" eaLnBrk="1" hangingPunct="1">
              <a:lnSpc>
                <a:spcPct val="50000"/>
              </a:lnSpc>
              <a:spcBef>
                <a:spcPts val="900"/>
              </a:spcBef>
              <a:buClrTx/>
              <a:buFontTx/>
              <a:buNone/>
            </a:pPr>
            <a:r>
              <a:rPr lang="en-US" altLang="en-US" sz="1800" dirty="0">
                <a:cs typeface="Arial" panose="020B0604020202020204" pitchFamily="34" charset="0"/>
              </a:rPr>
              <a:t>mov  </a:t>
            </a:r>
            <a:r>
              <a:rPr lang="en-US" altLang="en-US" sz="1800" dirty="0" err="1">
                <a:cs typeface="Arial" panose="020B0604020202020204" pitchFamily="34" charset="0"/>
              </a:rPr>
              <a:t>eax</a:t>
            </a:r>
            <a:r>
              <a:rPr lang="en-US" altLang="en-US" sz="1800" dirty="0">
                <a:cs typeface="Arial" panose="020B0604020202020204" pitchFamily="34" charset="0"/>
              </a:rPr>
              <a:t>,[</a:t>
            </a:r>
            <a:r>
              <a:rPr lang="en-US" altLang="en-US" sz="1800" dirty="0" err="1">
                <a:cs typeface="Arial" panose="020B0604020202020204" pitchFamily="34" charset="0"/>
              </a:rPr>
              <a:t>ebp</a:t>
            </a:r>
            <a:r>
              <a:rPr lang="en-US" altLang="en-US" sz="1800" dirty="0">
                <a:cs typeface="Arial" panose="020B0604020202020204" pitchFamily="34" charset="0"/>
              </a:rPr>
              <a:t> + 8]	; second argument</a:t>
            </a:r>
          </a:p>
          <a:p>
            <a:pPr lvl="1" eaLnBrk="1" hangingPunct="1">
              <a:lnSpc>
                <a:spcPct val="50000"/>
              </a:lnSpc>
              <a:spcBef>
                <a:spcPts val="900"/>
              </a:spcBef>
              <a:buClrTx/>
              <a:buFontTx/>
              <a:buNone/>
            </a:pPr>
            <a:r>
              <a:rPr lang="en-US" altLang="en-US" sz="1800" dirty="0">
                <a:cs typeface="Arial" panose="020B0604020202020204" pitchFamily="34" charset="0"/>
              </a:rPr>
              <a:t>sub  </a:t>
            </a:r>
            <a:r>
              <a:rPr lang="en-US" altLang="en-US" sz="1800" dirty="0" err="1">
                <a:cs typeface="Arial" panose="020B0604020202020204" pitchFamily="34" charset="0"/>
              </a:rPr>
              <a:t>eax</a:t>
            </a:r>
            <a:r>
              <a:rPr lang="en-US" altLang="en-US" sz="1800" dirty="0">
                <a:cs typeface="Arial" panose="020B0604020202020204" pitchFamily="34" charset="0"/>
              </a:rPr>
              <a:t>,[</a:t>
            </a:r>
            <a:r>
              <a:rPr lang="en-US" altLang="en-US" sz="1800" dirty="0" err="1">
                <a:cs typeface="Arial" panose="020B0604020202020204" pitchFamily="34" charset="0"/>
              </a:rPr>
              <a:t>ebp</a:t>
            </a:r>
            <a:r>
              <a:rPr lang="en-US" altLang="en-US" sz="1800" dirty="0">
                <a:cs typeface="Arial" panose="020B0604020202020204" pitchFamily="34" charset="0"/>
              </a:rPr>
              <a:t> + 12]	; first argument</a:t>
            </a:r>
          </a:p>
          <a:p>
            <a:pPr lvl="1" eaLnBrk="1" hangingPunct="1">
              <a:lnSpc>
                <a:spcPct val="50000"/>
              </a:lnSpc>
              <a:spcBef>
                <a:spcPts val="900"/>
              </a:spcBef>
              <a:buClrTx/>
              <a:buFontTx/>
              <a:buNone/>
            </a:pPr>
            <a:r>
              <a:rPr lang="en-US" altLang="en-US" sz="1800" dirty="0">
                <a:cs typeface="Arial" panose="020B0604020202020204" pitchFamily="34" charset="0"/>
              </a:rPr>
              <a:t>pop  </a:t>
            </a:r>
            <a:r>
              <a:rPr lang="en-US" altLang="en-US" sz="1800" dirty="0" err="1">
                <a:cs typeface="Arial" panose="020B0604020202020204" pitchFamily="34" charset="0"/>
              </a:rPr>
              <a:t>ebp</a:t>
            </a:r>
            <a:endParaRPr lang="en-US" altLang="en-US" sz="1800" dirty="0">
              <a:cs typeface="Arial" panose="020B0604020202020204" pitchFamily="34" charset="0"/>
            </a:endParaRPr>
          </a:p>
          <a:p>
            <a:pPr lvl="1" eaLnBrk="1" hangingPunct="1">
              <a:lnSpc>
                <a:spcPct val="50000"/>
              </a:lnSpc>
              <a:spcBef>
                <a:spcPts val="900"/>
              </a:spcBef>
              <a:buClrTx/>
              <a:buFontTx/>
              <a:buNone/>
            </a:pPr>
            <a:r>
              <a:rPr lang="en-US" altLang="en-US" sz="1800" dirty="0">
                <a:cs typeface="Arial" panose="020B0604020202020204" pitchFamily="34" charset="0"/>
              </a:rPr>
              <a:t>ret  8</a:t>
            </a:r>
          </a:p>
          <a:p>
            <a:pPr eaLnBrk="1" hangingPunct="1">
              <a:lnSpc>
                <a:spcPct val="50000"/>
              </a:lnSpc>
              <a:spcBef>
                <a:spcPts val="900"/>
              </a:spcBef>
              <a:buClrTx/>
              <a:buFontTx/>
              <a:buNone/>
            </a:pPr>
            <a:r>
              <a:rPr lang="en-US" altLang="en-US" sz="1800" dirty="0">
                <a:cs typeface="Arial" panose="020B0604020202020204" pitchFamily="34" charset="0"/>
              </a:rPr>
              <a:t>Difference ENDP</a:t>
            </a:r>
          </a:p>
        </p:txBody>
      </p:sp>
      <p:sp>
        <p:nvSpPr>
          <p:cNvPr id="3" name="Content Placeholder 2"/>
          <p:cNvSpPr>
            <a:spLocks noGrp="1"/>
          </p:cNvSpPr>
          <p:nvPr>
            <p:ph idx="1"/>
          </p:nvPr>
        </p:nvSpPr>
        <p:spPr>
          <a:xfrm>
            <a:off x="457200" y="1600201"/>
            <a:ext cx="8229600" cy="2514599"/>
          </a:xfrm>
        </p:spPr>
        <p:txBody>
          <a:bodyPr/>
          <a:lstStyle/>
          <a:p>
            <a:r>
              <a:rPr lang="en-US" dirty="0"/>
              <a:t>Create a procedure named Difference that subtracts the first argument from the second one. Following is a sample call:</a:t>
            </a:r>
          </a:p>
          <a:p>
            <a:pPr marL="0" indent="0">
              <a:spcBef>
                <a:spcPts val="600"/>
              </a:spcBef>
              <a:buNone/>
            </a:pPr>
            <a:r>
              <a:rPr lang="en-US" sz="1900" dirty="0"/>
              <a:t>                       push 14	           ; first argument</a:t>
            </a:r>
          </a:p>
          <a:p>
            <a:pPr marL="0" indent="0">
              <a:spcBef>
                <a:spcPts val="600"/>
              </a:spcBef>
              <a:buNone/>
            </a:pPr>
            <a:r>
              <a:rPr lang="en-US" sz="1900" dirty="0"/>
              <a:t>                       push 30	          ; second argument</a:t>
            </a:r>
          </a:p>
          <a:p>
            <a:pPr marL="0" indent="0">
              <a:spcBef>
                <a:spcPts val="600"/>
              </a:spcBef>
              <a:buNone/>
            </a:pPr>
            <a:r>
              <a:rPr lang="en-US" sz="1900" dirty="0"/>
              <a:t>                       call Difference     ; EAX = 16</a:t>
            </a:r>
          </a:p>
        </p:txBody>
      </p:sp>
      <p:sp>
        <p:nvSpPr>
          <p:cNvPr id="2" name="Title 1"/>
          <p:cNvSpPr>
            <a:spLocks noGrp="1"/>
          </p:cNvSpPr>
          <p:nvPr>
            <p:ph type="title"/>
          </p:nvPr>
        </p:nvSpPr>
        <p:spPr/>
        <p:txBody>
          <a:bodyPr/>
          <a:lstStyle/>
          <a:p>
            <a:r>
              <a:rPr lang="en-AU" dirty="0"/>
              <a:t>Your turn . . .</a:t>
            </a:r>
          </a:p>
        </p:txBody>
      </p:sp>
    </p:spTree>
    <p:extLst>
      <p:ext uri="{BB962C8B-B14F-4D97-AF65-F5344CB8AC3E}">
        <p14:creationId xmlns:p14="http://schemas.microsoft.com/office/powerpoint/2010/main" val="269768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00600"/>
          </a:xfrm>
        </p:spPr>
        <p:txBody>
          <a:bodyPr/>
          <a:lstStyle/>
          <a:p>
            <a:r>
              <a:rPr lang="en-AU" dirty="0"/>
              <a:t>Cannot push 8-bit values on stack</a:t>
            </a:r>
          </a:p>
          <a:p>
            <a:r>
              <a:rPr lang="en-AU" dirty="0"/>
              <a:t>Pushing 16-bit operand may cause page fault or  ESP alignment problem</a:t>
            </a:r>
          </a:p>
          <a:p>
            <a:pPr lvl="1"/>
            <a:r>
              <a:rPr lang="en-AU" dirty="0"/>
              <a:t>incompatible with Windows API functions</a:t>
            </a:r>
          </a:p>
          <a:p>
            <a:r>
              <a:rPr lang="en-AU" dirty="0"/>
              <a:t>Expand smaller arguments into 32-bit values, using MOVZX or MOVSX:</a:t>
            </a:r>
          </a:p>
          <a:p>
            <a:pPr marL="0" indent="0">
              <a:spcBef>
                <a:spcPts val="0"/>
              </a:spcBef>
              <a:buNone/>
            </a:pPr>
            <a:r>
              <a:rPr lang="en-AU" dirty="0"/>
              <a:t>         .</a:t>
            </a:r>
            <a:r>
              <a:rPr lang="en-AU" sz="1800" dirty="0"/>
              <a:t>data</a:t>
            </a:r>
          </a:p>
          <a:p>
            <a:pPr marL="0" indent="0">
              <a:spcBef>
                <a:spcPts val="0"/>
              </a:spcBef>
              <a:buNone/>
            </a:pPr>
            <a:r>
              <a:rPr lang="en-AU" sz="1800" dirty="0"/>
              <a:t>              </a:t>
            </a:r>
            <a:r>
              <a:rPr lang="en-AU" sz="1800" dirty="0" err="1"/>
              <a:t>charVal</a:t>
            </a:r>
            <a:r>
              <a:rPr lang="en-AU" sz="1800" dirty="0"/>
              <a:t> BYTE 'x'	</a:t>
            </a:r>
          </a:p>
          <a:p>
            <a:pPr marL="0" indent="0">
              <a:spcBef>
                <a:spcPts val="0"/>
              </a:spcBef>
              <a:buNone/>
            </a:pPr>
            <a:r>
              <a:rPr lang="en-AU" sz="1800" dirty="0"/>
              <a:t>              .code</a:t>
            </a:r>
          </a:p>
          <a:p>
            <a:pPr marL="0" indent="0">
              <a:spcBef>
                <a:spcPts val="0"/>
              </a:spcBef>
              <a:buNone/>
            </a:pPr>
            <a:r>
              <a:rPr lang="en-AU" sz="1800" dirty="0"/>
              <a:t>                  movzx	</a:t>
            </a:r>
            <a:r>
              <a:rPr lang="en-AU" sz="1800" dirty="0" err="1"/>
              <a:t>eax,charVal</a:t>
            </a:r>
            <a:endParaRPr lang="en-AU" sz="1800" dirty="0"/>
          </a:p>
          <a:p>
            <a:pPr marL="0" indent="0">
              <a:spcBef>
                <a:spcPts val="0"/>
              </a:spcBef>
              <a:buNone/>
            </a:pPr>
            <a:r>
              <a:rPr lang="en-AU" sz="1800" dirty="0"/>
              <a:t>                  push	</a:t>
            </a:r>
            <a:r>
              <a:rPr lang="en-AU" sz="1800" dirty="0" err="1"/>
              <a:t>eax</a:t>
            </a:r>
            <a:endParaRPr lang="en-AU" sz="1800" dirty="0"/>
          </a:p>
          <a:p>
            <a:pPr marL="0" indent="0">
              <a:spcBef>
                <a:spcPts val="0"/>
              </a:spcBef>
              <a:buNone/>
            </a:pPr>
            <a:r>
              <a:rPr lang="en-AU" sz="1800" dirty="0"/>
              <a:t>                  call	Uppercase</a:t>
            </a:r>
          </a:p>
        </p:txBody>
      </p:sp>
      <p:sp>
        <p:nvSpPr>
          <p:cNvPr id="2" name="Title 1"/>
          <p:cNvSpPr>
            <a:spLocks noGrp="1"/>
          </p:cNvSpPr>
          <p:nvPr>
            <p:ph type="title"/>
          </p:nvPr>
        </p:nvSpPr>
        <p:spPr/>
        <p:txBody>
          <a:bodyPr/>
          <a:lstStyle/>
          <a:p>
            <a:r>
              <a:rPr lang="en-US" dirty="0"/>
              <a:t>Passing 8-bit and 16-bit Arguments</a:t>
            </a:r>
            <a:endParaRPr lang="en-AU" dirty="0"/>
          </a:p>
        </p:txBody>
      </p:sp>
    </p:spTree>
    <p:extLst>
      <p:ext uri="{BB962C8B-B14F-4D97-AF65-F5344CB8AC3E}">
        <p14:creationId xmlns:p14="http://schemas.microsoft.com/office/powerpoint/2010/main" val="3172552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a:t>Push high-order values on the stack first; work backward in memory</a:t>
            </a:r>
          </a:p>
          <a:p>
            <a:r>
              <a:rPr lang="en-AU" dirty="0"/>
              <a:t>Results in little-endian ordering of data</a:t>
            </a:r>
          </a:p>
          <a:p>
            <a:r>
              <a:rPr lang="en-AU" dirty="0"/>
              <a:t>Example:</a:t>
            </a:r>
          </a:p>
          <a:p>
            <a:pPr marL="0" indent="0">
              <a:spcBef>
                <a:spcPts val="600"/>
              </a:spcBef>
              <a:buNone/>
            </a:pPr>
            <a:r>
              <a:rPr lang="en-AU" dirty="0"/>
              <a:t>            .</a:t>
            </a:r>
            <a:r>
              <a:rPr lang="en-AU" sz="1900" dirty="0"/>
              <a:t>data</a:t>
            </a:r>
          </a:p>
          <a:p>
            <a:pPr marL="0" indent="0">
              <a:spcBef>
                <a:spcPts val="600"/>
              </a:spcBef>
              <a:buNone/>
            </a:pPr>
            <a:r>
              <a:rPr lang="en-AU" sz="1900" dirty="0"/>
              <a:t>                   </a:t>
            </a:r>
            <a:r>
              <a:rPr lang="en-AU" sz="1900" dirty="0" err="1"/>
              <a:t>longVal</a:t>
            </a:r>
            <a:r>
              <a:rPr lang="en-AU" sz="1900" dirty="0"/>
              <a:t> DQ 1234567800ABCDEFh</a:t>
            </a:r>
          </a:p>
          <a:p>
            <a:pPr marL="0" indent="0">
              <a:spcBef>
                <a:spcPts val="600"/>
              </a:spcBef>
              <a:buNone/>
            </a:pPr>
            <a:r>
              <a:rPr lang="en-AU" sz="1900" dirty="0"/>
              <a:t>                   .code</a:t>
            </a:r>
          </a:p>
          <a:p>
            <a:pPr marL="0" indent="0">
              <a:spcBef>
                <a:spcPts val="600"/>
              </a:spcBef>
              <a:buNone/>
            </a:pPr>
            <a:r>
              <a:rPr lang="en-AU" sz="1900" dirty="0"/>
              <a:t>                       push     DWORD PTR </a:t>
            </a:r>
            <a:r>
              <a:rPr lang="en-AU" sz="1900" dirty="0" err="1"/>
              <a:t>longVal</a:t>
            </a:r>
            <a:r>
              <a:rPr lang="en-AU" sz="1900" dirty="0"/>
              <a:t> + 4	    ; high </a:t>
            </a:r>
            <a:r>
              <a:rPr lang="en-AU" sz="1900" dirty="0" err="1"/>
              <a:t>doubleword</a:t>
            </a:r>
            <a:endParaRPr lang="en-AU" sz="1900" dirty="0"/>
          </a:p>
          <a:p>
            <a:pPr marL="0" indent="0">
              <a:spcBef>
                <a:spcPts val="600"/>
              </a:spcBef>
              <a:buNone/>
            </a:pPr>
            <a:r>
              <a:rPr lang="en-AU" sz="1900" dirty="0"/>
              <a:t>                       push     DWORD PTR </a:t>
            </a:r>
            <a:r>
              <a:rPr lang="en-AU" sz="1900" dirty="0" err="1"/>
              <a:t>longVal</a:t>
            </a:r>
            <a:r>
              <a:rPr lang="en-AU" sz="1900" dirty="0"/>
              <a:t>                ; low </a:t>
            </a:r>
            <a:r>
              <a:rPr lang="en-AU" sz="1900" dirty="0" err="1"/>
              <a:t>doubleword</a:t>
            </a:r>
            <a:endParaRPr lang="en-AU" sz="1900" dirty="0"/>
          </a:p>
          <a:p>
            <a:pPr marL="0" indent="0">
              <a:spcBef>
                <a:spcPts val="600"/>
              </a:spcBef>
              <a:buNone/>
            </a:pPr>
            <a:r>
              <a:rPr lang="en-AU" sz="1900" dirty="0"/>
              <a:t>                       call        WriteHex64</a:t>
            </a:r>
          </a:p>
          <a:p>
            <a:endParaRPr lang="en-AU" dirty="0"/>
          </a:p>
          <a:p>
            <a:endParaRPr lang="en-AU" dirty="0"/>
          </a:p>
        </p:txBody>
      </p:sp>
      <p:sp>
        <p:nvSpPr>
          <p:cNvPr id="2" name="Title 1"/>
          <p:cNvSpPr>
            <a:spLocks noGrp="1"/>
          </p:cNvSpPr>
          <p:nvPr>
            <p:ph type="title"/>
          </p:nvPr>
        </p:nvSpPr>
        <p:spPr/>
        <p:txBody>
          <a:bodyPr/>
          <a:lstStyle/>
          <a:p>
            <a:r>
              <a:rPr lang="en-AU" dirty="0"/>
              <a:t>Passing Multiword Arguments</a:t>
            </a:r>
          </a:p>
        </p:txBody>
      </p:sp>
    </p:spTree>
    <p:extLst>
      <p:ext uri="{BB962C8B-B14F-4D97-AF65-F5344CB8AC3E}">
        <p14:creationId xmlns:p14="http://schemas.microsoft.com/office/powerpoint/2010/main" val="2383793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95400" y="3048000"/>
            <a:ext cx="6553200" cy="1477328"/>
          </a:xfrm>
          <a:prstGeom prst="rect">
            <a:avLst/>
          </a:prstGeom>
        </p:spPr>
        <p:txBody>
          <a:bodyPr wrap="square">
            <a:spAutoFit/>
          </a:bodyPr>
          <a:lstStyle/>
          <a:p>
            <a:r>
              <a:rPr lang="en-AU" dirty="0">
                <a:latin typeface="Arial" panose="020B0604020202020204" pitchFamily="34" charset="0"/>
                <a:cs typeface="Arial" panose="020B0604020202020204" pitchFamily="34" charset="0"/>
              </a:rPr>
              <a:t>MySub PROC</a:t>
            </a:r>
          </a:p>
          <a:p>
            <a:r>
              <a:rPr lang="en-AU" dirty="0">
                <a:latin typeface="Arial" panose="020B0604020202020204" pitchFamily="34" charset="0"/>
                <a:cs typeface="Arial" panose="020B0604020202020204" pitchFamily="34" charset="0"/>
              </a:rPr>
              <a:t>	push	</a:t>
            </a:r>
            <a:r>
              <a:rPr lang="en-AU" dirty="0" err="1">
                <a:latin typeface="Arial" panose="020B0604020202020204" pitchFamily="34" charset="0"/>
                <a:cs typeface="Arial" panose="020B0604020202020204" pitchFamily="34" charset="0"/>
              </a:rPr>
              <a:t>ebp</a:t>
            </a:r>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	</a:t>
            </a:r>
            <a:r>
              <a:rPr lang="en-AU" dirty="0" err="1">
                <a:latin typeface="Arial" panose="020B0604020202020204" pitchFamily="34" charset="0"/>
                <a:cs typeface="Arial" panose="020B0604020202020204" pitchFamily="34" charset="0"/>
              </a:rPr>
              <a:t>mov</a:t>
            </a:r>
            <a:r>
              <a:rPr lang="en-AU" dirty="0">
                <a:latin typeface="Arial" panose="020B0604020202020204" pitchFamily="34" charset="0"/>
                <a:cs typeface="Arial" panose="020B0604020202020204" pitchFamily="34" charset="0"/>
              </a:rPr>
              <a:t>	</a:t>
            </a:r>
            <a:r>
              <a:rPr lang="en-AU" dirty="0" err="1">
                <a:latin typeface="Arial" panose="020B0604020202020204" pitchFamily="34" charset="0"/>
                <a:cs typeface="Arial" panose="020B0604020202020204" pitchFamily="34" charset="0"/>
              </a:rPr>
              <a:t>ebp,esp</a:t>
            </a:r>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	push	</a:t>
            </a:r>
            <a:r>
              <a:rPr lang="en-AU" dirty="0" err="1">
                <a:latin typeface="Arial" panose="020B0604020202020204" pitchFamily="34" charset="0"/>
                <a:cs typeface="Arial" panose="020B0604020202020204" pitchFamily="34" charset="0"/>
              </a:rPr>
              <a:t>ecx</a:t>
            </a:r>
            <a:r>
              <a:rPr lang="en-AU" dirty="0">
                <a:latin typeface="Arial" panose="020B0604020202020204" pitchFamily="34" charset="0"/>
                <a:cs typeface="Arial" panose="020B0604020202020204" pitchFamily="34" charset="0"/>
              </a:rPr>
              <a:t>		; save local registers</a:t>
            </a:r>
          </a:p>
          <a:p>
            <a:r>
              <a:rPr lang="en-AU" dirty="0">
                <a:latin typeface="Arial" panose="020B0604020202020204" pitchFamily="34" charset="0"/>
                <a:cs typeface="Arial" panose="020B0604020202020204" pitchFamily="34" charset="0"/>
              </a:rPr>
              <a:t>	push	</a:t>
            </a:r>
            <a:r>
              <a:rPr lang="en-AU" dirty="0" err="1">
                <a:latin typeface="Arial" panose="020B0604020202020204" pitchFamily="34" charset="0"/>
                <a:cs typeface="Arial" panose="020B0604020202020204" pitchFamily="34" charset="0"/>
              </a:rPr>
              <a:t>edx</a:t>
            </a:r>
            <a:endParaRPr lang="en-AU"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1"/>
            <a:ext cx="8229600" cy="1447800"/>
          </a:xfrm>
        </p:spPr>
        <p:txBody>
          <a:bodyPr/>
          <a:lstStyle/>
          <a:p>
            <a:r>
              <a:rPr lang="en-US" dirty="0"/>
              <a:t>Push registers on stack just after assigning ESP to EBP</a:t>
            </a:r>
          </a:p>
          <a:p>
            <a:pPr lvl="1"/>
            <a:r>
              <a:rPr lang="en-US" dirty="0"/>
              <a:t>local registers are modified inside the procedure</a:t>
            </a:r>
          </a:p>
        </p:txBody>
      </p:sp>
      <p:sp>
        <p:nvSpPr>
          <p:cNvPr id="2" name="Title 1"/>
          <p:cNvSpPr>
            <a:spLocks noGrp="1"/>
          </p:cNvSpPr>
          <p:nvPr>
            <p:ph type="title"/>
          </p:nvPr>
        </p:nvSpPr>
        <p:spPr/>
        <p:txBody>
          <a:bodyPr/>
          <a:lstStyle/>
          <a:p>
            <a:r>
              <a:rPr lang="en-AU" dirty="0"/>
              <a:t>Saving and Restoring Registers</a:t>
            </a:r>
          </a:p>
        </p:txBody>
      </p:sp>
    </p:spTree>
    <p:extLst>
      <p:ext uri="{BB962C8B-B14F-4D97-AF65-F5344CB8AC3E}">
        <p14:creationId xmlns:p14="http://schemas.microsoft.com/office/powerpoint/2010/main" val="753232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en-US" b="1" dirty="0">
                <a:solidFill>
                  <a:srgbClr val="007FA3"/>
                </a:solidFill>
              </a:rPr>
              <a:t>Stack Frames</a:t>
            </a:r>
          </a:p>
          <a:p>
            <a:r>
              <a:rPr lang="en-US" altLang="en-US" dirty="0"/>
              <a:t>Recursion</a:t>
            </a:r>
          </a:p>
          <a:p>
            <a:r>
              <a:rPr lang="en-US" altLang="en-US" dirty="0"/>
              <a:t>INVOKE, ADDR, PROC, and PROTO</a:t>
            </a:r>
          </a:p>
          <a:p>
            <a:r>
              <a:rPr lang="en-US" altLang="en-US" dirty="0"/>
              <a:t>Creating </a:t>
            </a:r>
            <a:r>
              <a:rPr lang="en-US" altLang="en-US" dirty="0" err="1"/>
              <a:t>Multimodule</a:t>
            </a:r>
            <a:r>
              <a:rPr lang="en-US" altLang="en-US" dirty="0"/>
              <a:t> Programs</a:t>
            </a:r>
          </a:p>
          <a:p>
            <a:r>
              <a:rPr lang="en-US" altLang="en-US" dirty="0"/>
              <a:t>Advanced Use of Parameters (optional)</a:t>
            </a:r>
          </a:p>
          <a:p>
            <a:r>
              <a:rPr lang="en-US" altLang="en-US" dirty="0"/>
              <a:t>Java </a:t>
            </a:r>
            <a:r>
              <a:rPr lang="en-US" altLang="en-US" dirty="0" err="1"/>
              <a:t>Bytecodes</a:t>
            </a:r>
            <a:r>
              <a:rPr lang="en-US" altLang="en-US" dirty="0"/>
              <a:t> (optional)</a:t>
            </a:r>
          </a:p>
        </p:txBody>
      </p:sp>
      <p:sp>
        <p:nvSpPr>
          <p:cNvPr id="2" name="Title 1"/>
          <p:cNvSpPr>
            <a:spLocks noGrp="1"/>
          </p:cNvSpPr>
          <p:nvPr>
            <p:ph type="title"/>
          </p:nvPr>
        </p:nvSpPr>
        <p:spPr/>
        <p:txBody>
          <a:bodyPr/>
          <a:lstStyle/>
          <a:p>
            <a:r>
              <a:rPr lang="en-US" altLang="en-US" dirty="0"/>
              <a:t>Chapter Overview</a:t>
            </a:r>
            <a:endParaRPr lang="en-US" b="0" dirty="0"/>
          </a:p>
        </p:txBody>
      </p:sp>
    </p:spTree>
    <p:extLst>
      <p:ext uri="{BB962C8B-B14F-4D97-AF65-F5344CB8AC3E}">
        <p14:creationId xmlns:p14="http://schemas.microsoft.com/office/powerpoint/2010/main" val="3010699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447800" y="3962400"/>
            <a:ext cx="2488894" cy="1981200"/>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marL="0" indent="0">
              <a:spcBef>
                <a:spcPts val="0"/>
              </a:spcBef>
              <a:buNone/>
            </a:pPr>
            <a:r>
              <a:rPr lang="en-AU" sz="1800" dirty="0"/>
              <a:t>MySub1 PROC</a:t>
            </a:r>
          </a:p>
          <a:p>
            <a:pPr marL="0" indent="0">
              <a:spcBef>
                <a:spcPts val="0"/>
              </a:spcBef>
              <a:buNone/>
            </a:pPr>
            <a:r>
              <a:rPr lang="en-AU" sz="1800" dirty="0"/>
              <a:t>	push	</a:t>
            </a:r>
            <a:r>
              <a:rPr lang="en-AU" sz="1800" dirty="0" err="1"/>
              <a:t>ecx</a:t>
            </a:r>
            <a:endParaRPr lang="en-AU" sz="1800" dirty="0"/>
          </a:p>
          <a:p>
            <a:pPr marL="0" indent="0">
              <a:spcBef>
                <a:spcPts val="0"/>
              </a:spcBef>
              <a:buNone/>
            </a:pPr>
            <a:r>
              <a:rPr lang="en-AU" sz="1800" dirty="0"/>
              <a:t>	push	</a:t>
            </a:r>
            <a:r>
              <a:rPr lang="en-AU" sz="1800" dirty="0" err="1"/>
              <a:t>edx</a:t>
            </a:r>
            <a:endParaRPr lang="en-AU" sz="1800" dirty="0"/>
          </a:p>
          <a:p>
            <a:pPr marL="0" indent="0">
              <a:spcBef>
                <a:spcPts val="0"/>
              </a:spcBef>
              <a:buNone/>
            </a:pPr>
            <a:endParaRPr lang="en-AU" sz="1800" dirty="0"/>
          </a:p>
          <a:p>
            <a:pPr marL="0" indent="0">
              <a:spcBef>
                <a:spcPts val="0"/>
              </a:spcBef>
              <a:buNone/>
            </a:pPr>
            <a:r>
              <a:rPr lang="en-AU" sz="1800" dirty="0"/>
              <a:t>	pop	</a:t>
            </a:r>
            <a:r>
              <a:rPr lang="en-AU" sz="1800" dirty="0" err="1"/>
              <a:t>edx</a:t>
            </a:r>
            <a:endParaRPr lang="en-AU" sz="1800" dirty="0"/>
          </a:p>
          <a:p>
            <a:pPr marL="0" indent="0">
              <a:spcBef>
                <a:spcPts val="0"/>
              </a:spcBef>
              <a:buNone/>
            </a:pPr>
            <a:r>
              <a:rPr lang="en-AU" sz="1800" dirty="0"/>
              <a:t>	pop	</a:t>
            </a:r>
            <a:r>
              <a:rPr lang="en-AU" sz="1800" dirty="0" err="1"/>
              <a:t>ecx</a:t>
            </a:r>
            <a:endParaRPr lang="en-AU" sz="1800" dirty="0"/>
          </a:p>
          <a:p>
            <a:pPr marL="0" indent="0">
              <a:spcBef>
                <a:spcPts val="0"/>
              </a:spcBef>
              <a:buNone/>
            </a:pPr>
            <a:r>
              <a:rPr lang="en-AU" sz="1800" dirty="0"/>
              <a:t>ret</a:t>
            </a:r>
          </a:p>
        </p:txBody>
      </p:sp>
      <p:sp>
        <p:nvSpPr>
          <p:cNvPr id="3" name="Content Placeholder 2"/>
          <p:cNvSpPr>
            <a:spLocks noGrp="1"/>
          </p:cNvSpPr>
          <p:nvPr>
            <p:ph idx="1"/>
          </p:nvPr>
        </p:nvSpPr>
        <p:spPr>
          <a:xfrm>
            <a:off x="457200" y="1600201"/>
            <a:ext cx="8229600" cy="2133600"/>
          </a:xfrm>
        </p:spPr>
        <p:txBody>
          <a:bodyPr/>
          <a:lstStyle/>
          <a:p>
            <a:pPr marL="0" indent="0">
              <a:spcBef>
                <a:spcPts val="600"/>
              </a:spcBef>
              <a:buNone/>
            </a:pPr>
            <a:r>
              <a:rPr lang="en-AU" sz="1900" dirty="0"/>
              <a:t>                   MySub1 PROC USES </a:t>
            </a:r>
            <a:r>
              <a:rPr lang="en-AU" sz="1900" dirty="0" err="1"/>
              <a:t>ecx</a:t>
            </a:r>
            <a:r>
              <a:rPr lang="en-AU" sz="1900" dirty="0"/>
              <a:t> </a:t>
            </a:r>
            <a:r>
              <a:rPr lang="en-AU" sz="1900" dirty="0" err="1"/>
              <a:t>edx</a:t>
            </a:r>
            <a:endParaRPr lang="en-AU" sz="1900" dirty="0"/>
          </a:p>
          <a:p>
            <a:pPr marL="0" indent="0">
              <a:spcBef>
                <a:spcPts val="600"/>
              </a:spcBef>
              <a:buNone/>
            </a:pPr>
            <a:r>
              <a:rPr lang="en-AU" sz="1900" dirty="0"/>
              <a:t>	           ret</a:t>
            </a:r>
          </a:p>
          <a:p>
            <a:pPr marL="0" indent="0">
              <a:spcBef>
                <a:spcPts val="600"/>
              </a:spcBef>
              <a:buNone/>
            </a:pPr>
            <a:r>
              <a:rPr lang="en-AU" sz="1900" dirty="0"/>
              <a:t>                  MySub1 ENDP</a:t>
            </a:r>
          </a:p>
          <a:p>
            <a:r>
              <a:rPr lang="en-US" dirty="0"/>
              <a:t>USES operator generates code to save and restore registers:</a:t>
            </a:r>
          </a:p>
        </p:txBody>
      </p:sp>
      <p:sp>
        <p:nvSpPr>
          <p:cNvPr id="2" name="Title 1"/>
          <p:cNvSpPr>
            <a:spLocks noGrp="1"/>
          </p:cNvSpPr>
          <p:nvPr>
            <p:ph type="title"/>
          </p:nvPr>
        </p:nvSpPr>
        <p:spPr/>
        <p:txBody>
          <a:bodyPr/>
          <a:lstStyle/>
          <a:p>
            <a:r>
              <a:rPr lang="en-US" dirty="0"/>
              <a:t>Stack Affected by USES Operator</a:t>
            </a:r>
            <a:endParaRPr lang="en-AU" dirty="0"/>
          </a:p>
        </p:txBody>
      </p:sp>
    </p:spTree>
    <p:extLst>
      <p:ext uri="{BB962C8B-B14F-4D97-AF65-F5344CB8AC3E}">
        <p14:creationId xmlns:p14="http://schemas.microsoft.com/office/powerpoint/2010/main" val="1703368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24400"/>
          </a:xfrm>
        </p:spPr>
        <p:txBody>
          <a:bodyPr/>
          <a:lstStyle/>
          <a:p>
            <a:r>
              <a:rPr lang="en-US" sz="2700" dirty="0"/>
              <a:t>Only statements within subroutine can view or modify local variables</a:t>
            </a:r>
          </a:p>
          <a:p>
            <a:r>
              <a:rPr lang="en-US" sz="2700" dirty="0"/>
              <a:t>Storage used by local variables is released when subroutine ends</a:t>
            </a:r>
          </a:p>
          <a:p>
            <a:r>
              <a:rPr lang="en-US" sz="2700" dirty="0"/>
              <a:t>local variable name can have the same name as a local variable in another function without creating a name clash</a:t>
            </a:r>
          </a:p>
          <a:p>
            <a:r>
              <a:rPr lang="en-US" sz="2700" dirty="0"/>
              <a:t>Essential when writing recursive procedures, as well as procedures executed by multiple execution threads</a:t>
            </a:r>
          </a:p>
        </p:txBody>
      </p:sp>
      <p:sp>
        <p:nvSpPr>
          <p:cNvPr id="2" name="Title 1"/>
          <p:cNvSpPr>
            <a:spLocks noGrp="1"/>
          </p:cNvSpPr>
          <p:nvPr>
            <p:ph type="title"/>
          </p:nvPr>
        </p:nvSpPr>
        <p:spPr/>
        <p:txBody>
          <a:bodyPr/>
          <a:lstStyle/>
          <a:p>
            <a:r>
              <a:rPr lang="en-AU" dirty="0"/>
              <a:t>Local Variables</a:t>
            </a:r>
          </a:p>
        </p:txBody>
      </p:sp>
    </p:spTree>
    <p:extLst>
      <p:ext uri="{BB962C8B-B14F-4D97-AF65-F5344CB8AC3E}">
        <p14:creationId xmlns:p14="http://schemas.microsoft.com/office/powerpoint/2010/main" val="4228553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Line 8" descr="line">
            <a:extLst>
              <a:ext uri="{FF2B5EF4-FFF2-40B4-BE49-F238E27FC236}">
                <a16:creationId xmlns:a16="http://schemas.microsoft.com/office/drawing/2014/main" id="{C5DD2D0D-6C8B-4E7D-939C-BBAAEAC91074}"/>
              </a:ext>
            </a:extLst>
          </p:cNvPr>
          <p:cNvSpPr>
            <a:spLocks noChangeShapeType="1"/>
          </p:cNvSpPr>
          <p:nvPr/>
        </p:nvSpPr>
        <p:spPr bwMode="auto">
          <a:xfrm flipH="1">
            <a:off x="6858000" y="29718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p>
        </p:txBody>
      </p:sp>
      <p:sp>
        <p:nvSpPr>
          <p:cNvPr id="8" name="Line 7" descr="line">
            <a:extLst>
              <a:ext uri="{FF2B5EF4-FFF2-40B4-BE49-F238E27FC236}">
                <a16:creationId xmlns:a16="http://schemas.microsoft.com/office/drawing/2014/main" id="{928A735E-BA16-4A64-8C51-F18B466C43CD}"/>
              </a:ext>
            </a:extLst>
          </p:cNvPr>
          <p:cNvSpPr>
            <a:spLocks noChangeShapeType="1"/>
          </p:cNvSpPr>
          <p:nvPr/>
        </p:nvSpPr>
        <p:spPr bwMode="auto">
          <a:xfrm>
            <a:off x="4953000" y="35052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p>
        </p:txBody>
      </p:sp>
      <p:sp>
        <p:nvSpPr>
          <p:cNvPr id="7" name="Line 6" descr="line">
            <a:extLst>
              <a:ext uri="{FF2B5EF4-FFF2-40B4-BE49-F238E27FC236}">
                <a16:creationId xmlns:a16="http://schemas.microsoft.com/office/drawing/2014/main" id="{83CF8440-8766-48C0-8D73-A0BBB241A3B8}"/>
              </a:ext>
            </a:extLst>
          </p:cNvPr>
          <p:cNvSpPr>
            <a:spLocks noChangeShapeType="1"/>
          </p:cNvSpPr>
          <p:nvPr/>
        </p:nvSpPr>
        <p:spPr bwMode="auto">
          <a:xfrm>
            <a:off x="4953000" y="3173413"/>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p>
        </p:txBody>
      </p:sp>
      <p:sp>
        <p:nvSpPr>
          <p:cNvPr id="6" name="Line 5" descr="line">
            <a:extLst>
              <a:ext uri="{FF2B5EF4-FFF2-40B4-BE49-F238E27FC236}">
                <a16:creationId xmlns:a16="http://schemas.microsoft.com/office/drawing/2014/main" id="{EEC3D871-62AB-4F96-A038-361EA23C7531}"/>
              </a:ext>
            </a:extLst>
          </p:cNvPr>
          <p:cNvSpPr>
            <a:spLocks noChangeShapeType="1"/>
          </p:cNvSpPr>
          <p:nvPr/>
        </p:nvSpPr>
        <p:spPr bwMode="auto">
          <a:xfrm>
            <a:off x="4953000" y="2819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p>
        </p:txBody>
      </p:sp>
      <p:sp>
        <p:nvSpPr>
          <p:cNvPr id="5" name="Rectangle 4" descr="Rectangle ">
            <a:extLst>
              <a:ext uri="{FF2B5EF4-FFF2-40B4-BE49-F238E27FC236}">
                <a16:creationId xmlns:a16="http://schemas.microsoft.com/office/drawing/2014/main" id="{2D45E193-653A-4589-A3E4-5CA0D1236EB9}"/>
              </a:ext>
            </a:extLst>
          </p:cNvPr>
          <p:cNvSpPr>
            <a:spLocks noChangeArrowheads="1"/>
          </p:cNvSpPr>
          <p:nvPr/>
        </p:nvSpPr>
        <p:spPr bwMode="auto">
          <a:xfrm>
            <a:off x="4953000" y="2438400"/>
            <a:ext cx="1905000" cy="1600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2100"/>
          </a:p>
        </p:txBody>
      </p:sp>
      <p:sp>
        <p:nvSpPr>
          <p:cNvPr id="4" name="Text Box 3">
            <a:extLst>
              <a:ext uri="{FF2B5EF4-FFF2-40B4-BE49-F238E27FC236}">
                <a16:creationId xmlns:a16="http://schemas.microsoft.com/office/drawing/2014/main" id="{A128D370-45D0-47F1-9E9B-FE05C39D5945}"/>
              </a:ext>
            </a:extLst>
          </p:cNvPr>
          <p:cNvSpPr txBox="1">
            <a:spLocks noChangeArrowheads="1"/>
          </p:cNvSpPr>
          <p:nvPr/>
        </p:nvSpPr>
        <p:spPr bwMode="auto">
          <a:xfrm>
            <a:off x="457200" y="1590675"/>
            <a:ext cx="766267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b="0" dirty="0"/>
              <a:t>Example - create two DWORD local variables:</a:t>
            </a:r>
          </a:p>
          <a:p>
            <a:pPr eaLnBrk="1" hangingPunct="1">
              <a:spcBef>
                <a:spcPct val="0"/>
              </a:spcBef>
              <a:buClrTx/>
              <a:buFontTx/>
              <a:buNone/>
            </a:pPr>
            <a:r>
              <a:rPr lang="en-US" altLang="en-US" b="0" dirty="0"/>
              <a:t>	Say: </a:t>
            </a:r>
            <a:r>
              <a:rPr lang="en-US" altLang="en-US" b="0" dirty="0" err="1"/>
              <a:t>int</a:t>
            </a:r>
            <a:r>
              <a:rPr lang="en-US" altLang="en-US" b="0" dirty="0"/>
              <a:t> x=10, y=20;</a:t>
            </a:r>
          </a:p>
          <a:p>
            <a:pPr eaLnBrk="1" hangingPunct="1">
              <a:spcBef>
                <a:spcPct val="0"/>
              </a:spcBef>
              <a:buClrTx/>
              <a:buFontTx/>
              <a:buNone/>
            </a:pPr>
            <a:r>
              <a:rPr lang="en-US" altLang="en-US" b="0" dirty="0"/>
              <a:t>					ret address</a:t>
            </a:r>
          </a:p>
          <a:p>
            <a:pPr eaLnBrk="1" hangingPunct="1">
              <a:spcBef>
                <a:spcPct val="0"/>
              </a:spcBef>
              <a:buClrTx/>
              <a:buFontTx/>
              <a:buNone/>
            </a:pPr>
            <a:r>
              <a:rPr lang="en-US" altLang="en-US" b="0" dirty="0"/>
              <a:t>					saved </a:t>
            </a:r>
            <a:r>
              <a:rPr lang="en-US" altLang="en-US" b="0" dirty="0" err="1"/>
              <a:t>ebp</a:t>
            </a:r>
            <a:r>
              <a:rPr lang="en-US" altLang="en-US" b="0" dirty="0"/>
              <a:t>        EBP</a:t>
            </a:r>
          </a:p>
          <a:p>
            <a:pPr eaLnBrk="1" hangingPunct="1">
              <a:spcBef>
                <a:spcPct val="0"/>
              </a:spcBef>
              <a:buClrTx/>
              <a:buFontTx/>
              <a:buNone/>
            </a:pPr>
            <a:r>
              <a:rPr lang="en-US" altLang="en-US" b="0" dirty="0"/>
              <a:t>					   10 (x)          [ebp-4]</a:t>
            </a:r>
          </a:p>
          <a:p>
            <a:pPr eaLnBrk="1" hangingPunct="1">
              <a:spcBef>
                <a:spcPct val="0"/>
              </a:spcBef>
              <a:buClrTx/>
              <a:buFontTx/>
              <a:buNone/>
            </a:pPr>
            <a:r>
              <a:rPr lang="en-US" altLang="en-US" sz="2000" dirty="0">
                <a:cs typeface="Arial" panose="020B0604020202020204" pitchFamily="34" charset="0"/>
              </a:rPr>
              <a:t>MySub PROC</a:t>
            </a:r>
            <a:r>
              <a:rPr lang="en-US" altLang="en-US" b="0" dirty="0">
                <a:cs typeface="Arial" panose="020B0604020202020204" pitchFamily="34" charset="0"/>
              </a:rPr>
              <a:t>			              20 (y)          [ebp-8]</a:t>
            </a:r>
          </a:p>
          <a:p>
            <a:pPr eaLnBrk="1" hangingPunct="1">
              <a:spcBef>
                <a:spcPct val="0"/>
              </a:spcBef>
              <a:buClrTx/>
              <a:buFontTx/>
              <a:buNone/>
            </a:pPr>
            <a:r>
              <a:rPr lang="en-US" altLang="en-US" b="0" dirty="0">
                <a:cs typeface="Arial" panose="020B0604020202020204" pitchFamily="34" charset="0"/>
              </a:rPr>
              <a:t>	</a:t>
            </a:r>
            <a:r>
              <a:rPr lang="en-US" altLang="en-US" sz="2000" dirty="0">
                <a:cs typeface="Arial" panose="020B0604020202020204" pitchFamily="34" charset="0"/>
              </a:rPr>
              <a:t>push	</a:t>
            </a:r>
            <a:r>
              <a:rPr lang="en-US" altLang="en-US" sz="2000" dirty="0" err="1">
                <a:cs typeface="Arial" panose="020B0604020202020204" pitchFamily="34" charset="0"/>
              </a:rPr>
              <a:t>ebp</a:t>
            </a:r>
            <a:endParaRPr lang="en-US" altLang="en-US" sz="2000" dirty="0">
              <a:cs typeface="Arial" panose="020B0604020202020204" pitchFamily="34" charset="0"/>
            </a:endParaRPr>
          </a:p>
          <a:p>
            <a:pPr eaLnBrk="1" hangingPunct="1">
              <a:spcBef>
                <a:spcPct val="0"/>
              </a:spcBef>
              <a:buClrTx/>
              <a:buFontTx/>
              <a:buNone/>
            </a:pPr>
            <a:r>
              <a:rPr lang="en-US" altLang="en-US" sz="2000" dirty="0">
                <a:cs typeface="Arial" panose="020B0604020202020204" pitchFamily="34" charset="0"/>
              </a:rPr>
              <a:t>	</a:t>
            </a:r>
            <a:r>
              <a:rPr lang="en-US" altLang="en-US" sz="2000" dirty="0" err="1">
                <a:cs typeface="Arial" panose="020B0604020202020204" pitchFamily="34" charset="0"/>
              </a:rPr>
              <a:t>mov</a:t>
            </a:r>
            <a:r>
              <a:rPr lang="en-US" altLang="en-US" sz="2000" dirty="0">
                <a:cs typeface="Arial" panose="020B0604020202020204" pitchFamily="34" charset="0"/>
              </a:rPr>
              <a:t>	</a:t>
            </a:r>
            <a:r>
              <a:rPr lang="en-US" altLang="en-US" sz="2000" dirty="0" err="1">
                <a:cs typeface="Arial" panose="020B0604020202020204" pitchFamily="34" charset="0"/>
              </a:rPr>
              <a:t>ebp,esp</a:t>
            </a:r>
            <a:endParaRPr lang="en-US" altLang="en-US" sz="2000" dirty="0">
              <a:cs typeface="Arial" panose="020B0604020202020204" pitchFamily="34" charset="0"/>
            </a:endParaRPr>
          </a:p>
          <a:p>
            <a:pPr eaLnBrk="1" hangingPunct="1">
              <a:spcBef>
                <a:spcPct val="0"/>
              </a:spcBef>
              <a:buClrTx/>
              <a:buFontTx/>
              <a:buNone/>
            </a:pPr>
            <a:r>
              <a:rPr lang="en-US" altLang="en-US" sz="2000" dirty="0">
                <a:cs typeface="Arial" panose="020B0604020202020204" pitchFamily="34" charset="0"/>
              </a:rPr>
              <a:t>	sub       esp,8		;create 2 DWORD variables</a:t>
            </a:r>
          </a:p>
          <a:p>
            <a:pPr eaLnBrk="1" hangingPunct="1">
              <a:spcBef>
                <a:spcPct val="0"/>
              </a:spcBef>
              <a:buClrTx/>
              <a:buFontTx/>
              <a:buNone/>
            </a:pPr>
            <a:endParaRPr lang="en-US" altLang="en-US" sz="2000" dirty="0">
              <a:cs typeface="Arial" panose="020B0604020202020204" pitchFamily="34" charset="0"/>
            </a:endParaRPr>
          </a:p>
          <a:p>
            <a:pPr eaLnBrk="1" hangingPunct="1">
              <a:spcBef>
                <a:spcPct val="0"/>
              </a:spcBef>
              <a:buClrTx/>
              <a:buFontTx/>
              <a:buNone/>
            </a:pPr>
            <a:r>
              <a:rPr lang="en-US" altLang="en-US" sz="2000" dirty="0">
                <a:cs typeface="Arial" panose="020B0604020202020204" pitchFamily="34" charset="0"/>
              </a:rPr>
              <a:t>	</a:t>
            </a:r>
            <a:r>
              <a:rPr lang="en-US" altLang="en-US" sz="2000" dirty="0" err="1">
                <a:cs typeface="Arial" panose="020B0604020202020204" pitchFamily="34" charset="0"/>
              </a:rPr>
              <a:t>mov</a:t>
            </a:r>
            <a:r>
              <a:rPr lang="en-US" altLang="en-US" sz="2000" dirty="0">
                <a:cs typeface="Arial" panose="020B0604020202020204" pitchFamily="34" charset="0"/>
              </a:rPr>
              <a:t>	DWORD PTR [ebp-4],10 ; initialize x=10</a:t>
            </a:r>
          </a:p>
          <a:p>
            <a:pPr eaLnBrk="1" hangingPunct="1">
              <a:spcBef>
                <a:spcPct val="0"/>
              </a:spcBef>
              <a:buClrTx/>
              <a:buFontTx/>
              <a:buNone/>
            </a:pPr>
            <a:r>
              <a:rPr lang="en-US" altLang="en-US" sz="2000" dirty="0">
                <a:cs typeface="Arial" panose="020B0604020202020204" pitchFamily="34" charset="0"/>
              </a:rPr>
              <a:t>	</a:t>
            </a:r>
            <a:r>
              <a:rPr lang="en-US" altLang="en-US" sz="2000" dirty="0" err="1">
                <a:cs typeface="Arial" panose="020B0604020202020204" pitchFamily="34" charset="0"/>
              </a:rPr>
              <a:t>mov</a:t>
            </a:r>
            <a:r>
              <a:rPr lang="en-US" altLang="en-US" sz="2000" dirty="0">
                <a:cs typeface="Arial" panose="020B0604020202020204" pitchFamily="34" charset="0"/>
              </a:rPr>
              <a:t>	DWORD PTR [ebp-8],20 ; initialize y=20</a:t>
            </a:r>
            <a:endParaRPr lang="en-US" altLang="en-US" sz="1900" dirty="0">
              <a:cs typeface="Arial" panose="020B0604020202020204" pitchFamily="34" charset="0"/>
            </a:endParaRPr>
          </a:p>
        </p:txBody>
      </p:sp>
      <p:sp>
        <p:nvSpPr>
          <p:cNvPr id="2" name="Title 1"/>
          <p:cNvSpPr>
            <a:spLocks noGrp="1"/>
          </p:cNvSpPr>
          <p:nvPr>
            <p:ph type="title"/>
          </p:nvPr>
        </p:nvSpPr>
        <p:spPr/>
        <p:txBody>
          <a:bodyPr/>
          <a:lstStyle/>
          <a:p>
            <a:r>
              <a:rPr lang="en-AU" dirty="0"/>
              <a:t>Creating LOCAL Variables</a:t>
            </a:r>
          </a:p>
        </p:txBody>
      </p:sp>
    </p:spTree>
    <p:extLst>
      <p:ext uri="{BB962C8B-B14F-4D97-AF65-F5344CB8AC3E}">
        <p14:creationId xmlns:p14="http://schemas.microsoft.com/office/powerpoint/2010/main" val="2245894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C5B00C54-AB40-4182-B41D-7BF8C0A4F51F}"/>
              </a:ext>
            </a:extLst>
          </p:cNvPr>
          <p:cNvSpPr txBox="1">
            <a:spLocks noChangeArrowheads="1"/>
          </p:cNvSpPr>
          <p:nvPr/>
        </p:nvSpPr>
        <p:spPr bwMode="auto">
          <a:xfrm>
            <a:off x="990600" y="4191000"/>
            <a:ext cx="61722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411003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411003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4110038"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411003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411003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411003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411003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411003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4110038" algn="l"/>
              </a:tabLst>
              <a:defRPr sz="2000">
                <a:solidFill>
                  <a:schemeClr val="tx1"/>
                </a:solidFill>
                <a:latin typeface="Times New Roman" panose="02020603050405020304" pitchFamily="18" charset="0"/>
              </a:defRPr>
            </a:lvl9pPr>
          </a:lstStyle>
          <a:p>
            <a:pPr eaLnBrk="1" hangingPunct="1">
              <a:lnSpc>
                <a:spcPct val="50000"/>
              </a:lnSpc>
              <a:spcBef>
                <a:spcPts val="900"/>
              </a:spcBef>
              <a:buClrTx/>
              <a:buFontTx/>
              <a:buNone/>
            </a:pPr>
            <a:r>
              <a:rPr lang="en-US" altLang="en-US" sz="1800" dirty="0">
                <a:cs typeface="Arial" panose="020B0604020202020204" pitchFamily="34" charset="0"/>
              </a:rPr>
              <a:t>CopyString PROC,</a:t>
            </a:r>
          </a:p>
          <a:p>
            <a:pPr eaLnBrk="1" hangingPunct="1">
              <a:lnSpc>
                <a:spcPct val="50000"/>
              </a:lnSpc>
              <a:spcBef>
                <a:spcPts val="9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count:DWORD</a:t>
            </a:r>
            <a:endParaRPr lang="en-US" altLang="en-US" sz="1800" dirty="0">
              <a:cs typeface="Arial" panose="020B0604020202020204" pitchFamily="34" charset="0"/>
            </a:endParaRPr>
          </a:p>
          <a:p>
            <a:pPr eaLnBrk="1" hangingPunct="1">
              <a:lnSpc>
                <a:spcPct val="50000"/>
              </a:lnSpc>
              <a:spcBef>
                <a:spcPts val="900"/>
              </a:spcBef>
              <a:buClrTx/>
              <a:buFontTx/>
              <a:buNone/>
            </a:pPr>
            <a:r>
              <a:rPr lang="en-US" altLang="en-US" sz="1800" dirty="0">
                <a:cs typeface="Arial" panose="020B0604020202020204" pitchFamily="34" charset="0"/>
              </a:rPr>
              <a:t>	LOCAL temp[20]:BYTE</a:t>
            </a:r>
          </a:p>
          <a:p>
            <a:pPr eaLnBrk="1" hangingPunct="1">
              <a:lnSpc>
                <a:spcPct val="50000"/>
              </a:lnSpc>
              <a:spcBef>
                <a:spcPts val="900"/>
              </a:spcBef>
              <a:buClrTx/>
              <a:buFontTx/>
              <a:buNone/>
            </a:pPr>
            <a:endParaRPr lang="en-US" altLang="en-US" sz="1800" dirty="0">
              <a:cs typeface="Arial" panose="020B0604020202020204" pitchFamily="34" charset="0"/>
            </a:endParaRPr>
          </a:p>
          <a:p>
            <a:pPr eaLnBrk="1" hangingPunct="1">
              <a:lnSpc>
                <a:spcPct val="50000"/>
              </a:lnSpc>
              <a:spcBef>
                <a:spcPts val="9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mov</a:t>
            </a:r>
            <a:r>
              <a:rPr lang="en-US" altLang="en-US" sz="1800" dirty="0">
                <a:cs typeface="Arial" panose="020B0604020202020204" pitchFamily="34" charset="0"/>
              </a:rPr>
              <a:t> </a:t>
            </a:r>
            <a:r>
              <a:rPr lang="en-US" altLang="en-US" sz="1800" dirty="0" err="1">
                <a:cs typeface="Arial" panose="020B0604020202020204" pitchFamily="34" charset="0"/>
              </a:rPr>
              <a:t>edi,OFFSET</a:t>
            </a:r>
            <a:r>
              <a:rPr lang="en-US" altLang="en-US" sz="1800" dirty="0">
                <a:cs typeface="Arial" panose="020B0604020202020204" pitchFamily="34" charset="0"/>
              </a:rPr>
              <a:t> count	; invalid operand</a:t>
            </a:r>
          </a:p>
          <a:p>
            <a:pPr eaLnBrk="1" hangingPunct="1">
              <a:lnSpc>
                <a:spcPct val="50000"/>
              </a:lnSpc>
              <a:spcBef>
                <a:spcPts val="9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mov</a:t>
            </a:r>
            <a:r>
              <a:rPr lang="en-US" altLang="en-US" sz="1800" dirty="0">
                <a:cs typeface="Arial" panose="020B0604020202020204" pitchFamily="34" charset="0"/>
              </a:rPr>
              <a:t> </a:t>
            </a:r>
            <a:r>
              <a:rPr lang="en-US" altLang="en-US" sz="1800" dirty="0" err="1">
                <a:cs typeface="Arial" panose="020B0604020202020204" pitchFamily="34" charset="0"/>
              </a:rPr>
              <a:t>esi,OFFSET</a:t>
            </a:r>
            <a:r>
              <a:rPr lang="en-US" altLang="en-US" sz="1800" dirty="0">
                <a:cs typeface="Arial" panose="020B0604020202020204" pitchFamily="34" charset="0"/>
              </a:rPr>
              <a:t> temp	; invalid operand</a:t>
            </a:r>
          </a:p>
          <a:p>
            <a:pPr eaLnBrk="1" hangingPunct="1">
              <a:lnSpc>
                <a:spcPct val="50000"/>
              </a:lnSpc>
              <a:spcBef>
                <a:spcPts val="900"/>
              </a:spcBef>
              <a:buClrTx/>
              <a:buFontTx/>
              <a:buNone/>
            </a:pPr>
            <a:r>
              <a:rPr lang="en-US" altLang="en-US" sz="1800" dirty="0">
                <a:cs typeface="Arial" panose="020B0604020202020204" pitchFamily="34" charset="0"/>
              </a:rPr>
              <a:t>	lea </a:t>
            </a:r>
            <a:r>
              <a:rPr lang="en-US" altLang="en-US" sz="1800" dirty="0" err="1">
                <a:cs typeface="Arial" panose="020B0604020202020204" pitchFamily="34" charset="0"/>
              </a:rPr>
              <a:t>edi,count</a:t>
            </a:r>
            <a:r>
              <a:rPr lang="en-US" altLang="en-US" sz="1800" dirty="0">
                <a:cs typeface="Arial" panose="020B0604020202020204" pitchFamily="34" charset="0"/>
              </a:rPr>
              <a:t>	; ok</a:t>
            </a:r>
          </a:p>
          <a:p>
            <a:pPr eaLnBrk="1" hangingPunct="1">
              <a:lnSpc>
                <a:spcPct val="50000"/>
              </a:lnSpc>
              <a:spcBef>
                <a:spcPts val="900"/>
              </a:spcBef>
              <a:buClrTx/>
              <a:buFontTx/>
              <a:buNone/>
            </a:pPr>
            <a:r>
              <a:rPr lang="en-US" altLang="en-US" sz="1800" dirty="0">
                <a:cs typeface="Arial" panose="020B0604020202020204" pitchFamily="34" charset="0"/>
              </a:rPr>
              <a:t>	lea </a:t>
            </a:r>
            <a:r>
              <a:rPr lang="en-US" altLang="en-US" sz="1800" dirty="0" err="1">
                <a:cs typeface="Arial" panose="020B0604020202020204" pitchFamily="34" charset="0"/>
              </a:rPr>
              <a:t>esi,temp</a:t>
            </a:r>
            <a:r>
              <a:rPr lang="en-US" altLang="en-US" sz="1800" dirty="0">
                <a:cs typeface="Arial" panose="020B0604020202020204" pitchFamily="34" charset="0"/>
              </a:rPr>
              <a:t>	; ok</a:t>
            </a:r>
          </a:p>
        </p:txBody>
      </p:sp>
      <p:sp>
        <p:nvSpPr>
          <p:cNvPr id="3" name="Content Placeholder 2"/>
          <p:cNvSpPr>
            <a:spLocks noGrp="1"/>
          </p:cNvSpPr>
          <p:nvPr>
            <p:ph idx="1"/>
          </p:nvPr>
        </p:nvSpPr>
        <p:spPr>
          <a:xfrm>
            <a:off x="457200" y="1600201"/>
            <a:ext cx="8229600" cy="2743200"/>
          </a:xfrm>
        </p:spPr>
        <p:txBody>
          <a:bodyPr/>
          <a:lstStyle/>
          <a:p>
            <a:r>
              <a:rPr lang="en-US" dirty="0"/>
              <a:t>LEA returns offsets of direct and indirect operands</a:t>
            </a:r>
          </a:p>
          <a:p>
            <a:pPr lvl="1"/>
            <a:r>
              <a:rPr lang="en-US" dirty="0"/>
              <a:t>OFFSET operator only returns constant offsets</a:t>
            </a:r>
          </a:p>
          <a:p>
            <a:r>
              <a:rPr lang="en-US" dirty="0"/>
              <a:t>LEA required when obtaining offsets of stack parameters &amp; local variables</a:t>
            </a:r>
          </a:p>
          <a:p>
            <a:r>
              <a:rPr lang="en-US" dirty="0"/>
              <a:t>Example</a:t>
            </a:r>
          </a:p>
        </p:txBody>
      </p:sp>
      <p:sp>
        <p:nvSpPr>
          <p:cNvPr id="2" name="Title 1"/>
          <p:cNvSpPr>
            <a:spLocks noGrp="1"/>
          </p:cNvSpPr>
          <p:nvPr>
            <p:ph type="title"/>
          </p:nvPr>
        </p:nvSpPr>
        <p:spPr/>
        <p:txBody>
          <a:bodyPr/>
          <a:lstStyle/>
          <a:p>
            <a:r>
              <a:rPr lang="en-AU" dirty="0"/>
              <a:t>LEA Instruction</a:t>
            </a:r>
          </a:p>
        </p:txBody>
      </p:sp>
    </p:spTree>
    <p:extLst>
      <p:ext uri="{BB962C8B-B14F-4D97-AF65-F5344CB8AC3E}">
        <p14:creationId xmlns:p14="http://schemas.microsoft.com/office/powerpoint/2010/main" val="388216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707E5DAB-1BCF-4A6C-A8A8-0BDD4BD625D8}"/>
              </a:ext>
            </a:extLst>
          </p:cNvPr>
          <p:cNvSpPr txBox="1">
            <a:spLocks noChangeArrowheads="1"/>
          </p:cNvSpPr>
          <p:nvPr/>
        </p:nvSpPr>
        <p:spPr bwMode="auto">
          <a:xfrm>
            <a:off x="457200" y="1600200"/>
            <a:ext cx="7510389"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b="0" dirty="0"/>
              <a:t>Suppose you have a Local variable at [ebp-8]</a:t>
            </a:r>
          </a:p>
          <a:p>
            <a:pPr eaLnBrk="1" hangingPunct="1">
              <a:spcBef>
                <a:spcPct val="0"/>
              </a:spcBef>
              <a:buClrTx/>
              <a:buFontTx/>
              <a:buNone/>
            </a:pPr>
            <a:endParaRPr lang="en-US" altLang="en-US" b="0" dirty="0"/>
          </a:p>
          <a:p>
            <a:pPr eaLnBrk="1" hangingPunct="1">
              <a:spcBef>
                <a:spcPct val="0"/>
              </a:spcBef>
              <a:buClrTx/>
              <a:buFontTx/>
              <a:buNone/>
            </a:pPr>
            <a:r>
              <a:rPr lang="en-US" altLang="en-US" b="0" dirty="0"/>
              <a:t>And you need the address of that local variable in ESI</a:t>
            </a:r>
          </a:p>
          <a:p>
            <a:pPr eaLnBrk="1" hangingPunct="1">
              <a:spcBef>
                <a:spcPct val="0"/>
              </a:spcBef>
              <a:buClrTx/>
              <a:buFontTx/>
              <a:buNone/>
            </a:pPr>
            <a:endParaRPr lang="en-US" altLang="en-US" b="0" dirty="0"/>
          </a:p>
          <a:p>
            <a:pPr eaLnBrk="1" hangingPunct="1">
              <a:spcBef>
                <a:spcPct val="0"/>
              </a:spcBef>
              <a:buClrTx/>
              <a:buFontTx/>
              <a:buNone/>
            </a:pPr>
            <a:r>
              <a:rPr lang="en-US" altLang="en-US" b="0" dirty="0"/>
              <a:t>You cannot use this:	   </a:t>
            </a:r>
          </a:p>
          <a:p>
            <a:pPr eaLnBrk="1" hangingPunct="1">
              <a:spcBef>
                <a:spcPct val="0"/>
              </a:spcBef>
              <a:buClrTx/>
              <a:buFontTx/>
              <a:buNone/>
            </a:pPr>
            <a:r>
              <a:rPr lang="en-US" altLang="en-US" b="0" dirty="0"/>
              <a:t>	</a:t>
            </a:r>
            <a:r>
              <a:rPr lang="en-US" altLang="en-US" sz="2000" dirty="0" err="1">
                <a:cs typeface="Arial" panose="020B0604020202020204" pitchFamily="34" charset="0"/>
              </a:rPr>
              <a:t>mov</a:t>
            </a:r>
            <a:r>
              <a:rPr lang="en-US" altLang="en-US" sz="2000" dirty="0">
                <a:cs typeface="Arial" panose="020B0604020202020204" pitchFamily="34" charset="0"/>
              </a:rPr>
              <a:t> </a:t>
            </a:r>
            <a:r>
              <a:rPr lang="en-US" altLang="en-US" sz="2000" dirty="0" err="1">
                <a:cs typeface="Arial" panose="020B0604020202020204" pitchFamily="34" charset="0"/>
              </a:rPr>
              <a:t>esi</a:t>
            </a:r>
            <a:r>
              <a:rPr lang="en-US" altLang="en-US" sz="2000" dirty="0">
                <a:cs typeface="Arial" panose="020B0604020202020204" pitchFamily="34" charset="0"/>
              </a:rPr>
              <a:t>, OFFSET [ebp-8]   	; error</a:t>
            </a:r>
          </a:p>
          <a:p>
            <a:pPr eaLnBrk="1" hangingPunct="1">
              <a:spcBef>
                <a:spcPct val="0"/>
              </a:spcBef>
              <a:buClrTx/>
              <a:buFontTx/>
              <a:buNone/>
            </a:pPr>
            <a:endParaRPr lang="en-US" altLang="en-US" sz="2000" dirty="0">
              <a:latin typeface="Courier New" panose="02070309020205020404" pitchFamily="49" charset="0"/>
            </a:endParaRPr>
          </a:p>
          <a:p>
            <a:pPr eaLnBrk="1" hangingPunct="1">
              <a:spcBef>
                <a:spcPct val="0"/>
              </a:spcBef>
              <a:buClrTx/>
              <a:buFontTx/>
              <a:buNone/>
            </a:pPr>
            <a:r>
              <a:rPr lang="en-US" altLang="en-US" b="0" dirty="0"/>
              <a:t>Use this instead:	</a:t>
            </a:r>
          </a:p>
          <a:p>
            <a:pPr eaLnBrk="1" hangingPunct="1">
              <a:spcBef>
                <a:spcPct val="0"/>
              </a:spcBef>
              <a:buClrTx/>
              <a:buFontTx/>
              <a:buNone/>
            </a:pPr>
            <a:r>
              <a:rPr lang="en-US" altLang="en-US" b="0" dirty="0"/>
              <a:t>	</a:t>
            </a:r>
            <a:r>
              <a:rPr lang="en-US" altLang="en-US" sz="2000" dirty="0">
                <a:cs typeface="Arial" panose="020B0604020202020204" pitchFamily="34" charset="0"/>
              </a:rPr>
              <a:t>lea </a:t>
            </a:r>
            <a:r>
              <a:rPr lang="en-US" altLang="en-US" sz="2000" dirty="0" err="1">
                <a:cs typeface="Arial" panose="020B0604020202020204" pitchFamily="34" charset="0"/>
              </a:rPr>
              <a:t>esi</a:t>
            </a:r>
            <a:r>
              <a:rPr lang="en-US" altLang="en-US" sz="2000" dirty="0">
                <a:cs typeface="Arial" panose="020B0604020202020204" pitchFamily="34" charset="0"/>
              </a:rPr>
              <a:t>,[ebp-8]</a:t>
            </a:r>
            <a:endParaRPr lang="en-US" altLang="en-US" sz="1900" dirty="0">
              <a:cs typeface="Arial" panose="020B0604020202020204" pitchFamily="34" charset="0"/>
            </a:endParaRPr>
          </a:p>
        </p:txBody>
      </p:sp>
      <p:sp>
        <p:nvSpPr>
          <p:cNvPr id="2" name="Title 1"/>
          <p:cNvSpPr>
            <a:spLocks noGrp="1"/>
          </p:cNvSpPr>
          <p:nvPr>
            <p:ph type="title"/>
          </p:nvPr>
        </p:nvSpPr>
        <p:spPr/>
        <p:txBody>
          <a:bodyPr/>
          <a:lstStyle/>
          <a:p>
            <a:r>
              <a:rPr lang="en-AU" dirty="0"/>
              <a:t>LEA Example</a:t>
            </a:r>
            <a:r>
              <a:rPr lang="en-AU" sz="2000" dirty="0"/>
              <a:t> </a:t>
            </a:r>
            <a:r>
              <a:rPr lang="en-AU" sz="2000" b="0" dirty="0"/>
              <a:t>(1 of 2)</a:t>
            </a:r>
          </a:p>
        </p:txBody>
      </p:sp>
    </p:spTree>
    <p:extLst>
      <p:ext uri="{BB962C8B-B14F-4D97-AF65-F5344CB8AC3E}">
        <p14:creationId xmlns:p14="http://schemas.microsoft.com/office/powerpoint/2010/main" val="3244952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0"/>
              </a:spcBef>
            </a:pPr>
            <a:r>
              <a:rPr lang="en-AU" sz="2500" dirty="0"/>
              <a:t>ENTER instruction creates stack frame for a called procedure</a:t>
            </a:r>
          </a:p>
          <a:p>
            <a:pPr lvl="1">
              <a:spcBef>
                <a:spcPts val="0"/>
              </a:spcBef>
            </a:pPr>
            <a:r>
              <a:rPr lang="en-AU" sz="2100" dirty="0"/>
              <a:t>pushes EBP on the stack</a:t>
            </a:r>
          </a:p>
          <a:p>
            <a:pPr lvl="1">
              <a:spcBef>
                <a:spcPts val="0"/>
              </a:spcBef>
            </a:pPr>
            <a:r>
              <a:rPr lang="en-AU" sz="2100" dirty="0"/>
              <a:t>sets EBP to the base of the stack frame</a:t>
            </a:r>
          </a:p>
          <a:p>
            <a:pPr lvl="1">
              <a:spcBef>
                <a:spcPts val="0"/>
              </a:spcBef>
            </a:pPr>
            <a:r>
              <a:rPr lang="en-AU" sz="2100" dirty="0"/>
              <a:t>reserves space for local variables</a:t>
            </a:r>
          </a:p>
          <a:p>
            <a:pPr lvl="1">
              <a:spcBef>
                <a:spcPts val="300"/>
              </a:spcBef>
            </a:pPr>
            <a:r>
              <a:rPr lang="en-AU" sz="2100" dirty="0"/>
              <a:t>Example:</a:t>
            </a:r>
          </a:p>
          <a:p>
            <a:pPr marL="0" indent="0">
              <a:spcBef>
                <a:spcPts val="300"/>
              </a:spcBef>
              <a:buNone/>
            </a:pPr>
            <a:r>
              <a:rPr lang="en-AU" sz="1800" dirty="0"/>
              <a:t>                MySub PROC</a:t>
            </a:r>
          </a:p>
          <a:p>
            <a:pPr marL="0" indent="0">
              <a:spcBef>
                <a:spcPts val="300"/>
              </a:spcBef>
              <a:buNone/>
            </a:pPr>
            <a:r>
              <a:rPr lang="en-AU" sz="1800" dirty="0"/>
              <a:t>                enter 8,0</a:t>
            </a:r>
          </a:p>
          <a:p>
            <a:pPr lvl="1">
              <a:spcBef>
                <a:spcPts val="300"/>
              </a:spcBef>
            </a:pPr>
            <a:r>
              <a:rPr lang="en-AU" sz="2100" dirty="0"/>
              <a:t>Equivalent to:</a:t>
            </a:r>
          </a:p>
          <a:p>
            <a:pPr marL="0" indent="0">
              <a:spcBef>
                <a:spcPts val="300"/>
              </a:spcBef>
              <a:buNone/>
            </a:pPr>
            <a:r>
              <a:rPr lang="en-AU" sz="1800" dirty="0"/>
              <a:t>                  MySub PROC</a:t>
            </a:r>
          </a:p>
          <a:p>
            <a:pPr marL="0" indent="0">
              <a:spcBef>
                <a:spcPts val="300"/>
              </a:spcBef>
              <a:buNone/>
            </a:pPr>
            <a:r>
              <a:rPr lang="en-AU" sz="1800" dirty="0"/>
              <a:t>                      push </a:t>
            </a:r>
            <a:r>
              <a:rPr lang="en-AU" sz="1800" dirty="0" err="1"/>
              <a:t>ebp</a:t>
            </a:r>
            <a:endParaRPr lang="en-AU" sz="1800" dirty="0"/>
          </a:p>
          <a:p>
            <a:pPr marL="0" indent="0">
              <a:spcBef>
                <a:spcPts val="300"/>
              </a:spcBef>
              <a:buNone/>
            </a:pPr>
            <a:r>
              <a:rPr lang="en-AU" sz="1800" dirty="0"/>
              <a:t>                      </a:t>
            </a:r>
            <a:r>
              <a:rPr lang="en-AU" sz="1800" dirty="0" err="1"/>
              <a:t>mov</a:t>
            </a:r>
            <a:r>
              <a:rPr lang="en-AU" sz="1800" dirty="0"/>
              <a:t> </a:t>
            </a:r>
            <a:r>
              <a:rPr lang="en-AU" sz="1800" dirty="0" err="1"/>
              <a:t>ebp,esp</a:t>
            </a:r>
            <a:endParaRPr lang="en-AU" sz="1800" dirty="0"/>
          </a:p>
          <a:p>
            <a:pPr marL="0" indent="0">
              <a:spcBef>
                <a:spcPts val="300"/>
              </a:spcBef>
              <a:buNone/>
            </a:pPr>
            <a:r>
              <a:rPr lang="en-AU" sz="1800" dirty="0"/>
              <a:t>                      sub esp,8</a:t>
            </a:r>
          </a:p>
        </p:txBody>
      </p:sp>
      <p:sp>
        <p:nvSpPr>
          <p:cNvPr id="2" name="Title 1"/>
          <p:cNvSpPr>
            <a:spLocks noGrp="1"/>
          </p:cNvSpPr>
          <p:nvPr>
            <p:ph type="title"/>
          </p:nvPr>
        </p:nvSpPr>
        <p:spPr/>
        <p:txBody>
          <a:bodyPr/>
          <a:lstStyle/>
          <a:p>
            <a:r>
              <a:rPr lang="en-AU" dirty="0"/>
              <a:t>ENTER Instruction</a:t>
            </a:r>
          </a:p>
        </p:txBody>
      </p:sp>
    </p:spTree>
    <p:extLst>
      <p:ext uri="{BB962C8B-B14F-4D97-AF65-F5344CB8AC3E}">
        <p14:creationId xmlns:p14="http://schemas.microsoft.com/office/powerpoint/2010/main" val="3884679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8">
            <a:extLst>
              <a:ext uri="{FF2B5EF4-FFF2-40B4-BE49-F238E27FC236}">
                <a16:creationId xmlns:a16="http://schemas.microsoft.com/office/drawing/2014/main" id="{012E5C53-DF02-4CE3-BD61-C66ABDB50C13}"/>
              </a:ext>
            </a:extLst>
          </p:cNvPr>
          <p:cNvSpPr txBox="1">
            <a:spLocks noChangeArrowheads="1"/>
          </p:cNvSpPr>
          <p:nvPr/>
        </p:nvSpPr>
        <p:spPr bwMode="auto">
          <a:xfrm>
            <a:off x="3505200" y="2743200"/>
            <a:ext cx="4835525" cy="13811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b="0"/>
              <a:t>push	ebp</a:t>
            </a:r>
          </a:p>
          <a:p>
            <a:pPr eaLnBrk="1" hangingPunct="1">
              <a:spcBef>
                <a:spcPct val="0"/>
              </a:spcBef>
              <a:buClrTx/>
              <a:buFontTx/>
              <a:buNone/>
            </a:pPr>
            <a:r>
              <a:rPr lang="en-US" altLang="en-US" b="0"/>
              <a:t>mov	ebp,esp</a:t>
            </a:r>
          </a:p>
          <a:p>
            <a:pPr eaLnBrk="1" hangingPunct="1">
              <a:spcBef>
                <a:spcPct val="0"/>
              </a:spcBef>
              <a:buClrTx/>
              <a:buFontTx/>
              <a:buNone/>
            </a:pPr>
            <a:r>
              <a:rPr lang="en-US" altLang="en-US" b="0"/>
              <a:t>sub	esp,8      ; 2 local DWORDs</a:t>
            </a:r>
            <a:endParaRPr lang="en-US" altLang="en-US" sz="2100"/>
          </a:p>
        </p:txBody>
      </p:sp>
      <p:sp>
        <p:nvSpPr>
          <p:cNvPr id="9" name="Line 12" descr="line">
            <a:extLst>
              <a:ext uri="{FF2B5EF4-FFF2-40B4-BE49-F238E27FC236}">
                <a16:creationId xmlns:a16="http://schemas.microsoft.com/office/drawing/2014/main" id="{966D6510-D675-4EAA-A07C-6EC6FEE4ADC2}"/>
              </a:ext>
            </a:extLst>
          </p:cNvPr>
          <p:cNvSpPr>
            <a:spLocks noChangeShapeType="1"/>
          </p:cNvSpPr>
          <p:nvPr/>
        </p:nvSpPr>
        <p:spPr bwMode="auto">
          <a:xfrm>
            <a:off x="2819400" y="350520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p>
        </p:txBody>
      </p:sp>
      <p:sp>
        <p:nvSpPr>
          <p:cNvPr id="6" name="Text Box 9">
            <a:extLst>
              <a:ext uri="{FF2B5EF4-FFF2-40B4-BE49-F238E27FC236}">
                <a16:creationId xmlns:a16="http://schemas.microsoft.com/office/drawing/2014/main" id="{D495789E-0DC0-4891-A4F6-7D08299FC420}"/>
              </a:ext>
            </a:extLst>
          </p:cNvPr>
          <p:cNvSpPr txBox="1">
            <a:spLocks noChangeArrowheads="1"/>
          </p:cNvSpPr>
          <p:nvPr/>
        </p:nvSpPr>
        <p:spPr bwMode="auto">
          <a:xfrm>
            <a:off x="3505200" y="4572000"/>
            <a:ext cx="4670425" cy="1016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b="0"/>
              <a:t>mov	esp,ebp  ; free local space</a:t>
            </a:r>
          </a:p>
          <a:p>
            <a:pPr eaLnBrk="1" hangingPunct="1">
              <a:spcBef>
                <a:spcPct val="0"/>
              </a:spcBef>
              <a:buClrTx/>
              <a:buFontTx/>
              <a:buNone/>
            </a:pPr>
            <a:r>
              <a:rPr lang="en-US" altLang="en-US" b="0"/>
              <a:t>pop	ebp</a:t>
            </a:r>
            <a:endParaRPr lang="en-US" altLang="en-US" sz="2100"/>
          </a:p>
        </p:txBody>
      </p:sp>
      <p:sp>
        <p:nvSpPr>
          <p:cNvPr id="8" name="Line 11" descr="line">
            <a:extLst>
              <a:ext uri="{FF2B5EF4-FFF2-40B4-BE49-F238E27FC236}">
                <a16:creationId xmlns:a16="http://schemas.microsoft.com/office/drawing/2014/main" id="{BF8B6DE8-C56E-47F0-A5AB-3E520845A306}"/>
              </a:ext>
            </a:extLst>
          </p:cNvPr>
          <p:cNvSpPr>
            <a:spLocks noChangeShapeType="1"/>
          </p:cNvSpPr>
          <p:nvPr/>
        </p:nvSpPr>
        <p:spPr bwMode="auto">
          <a:xfrm>
            <a:off x="2286000" y="4953000"/>
            <a:ext cx="1219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p>
        </p:txBody>
      </p:sp>
      <p:sp>
        <p:nvSpPr>
          <p:cNvPr id="7" name="Text Box 10">
            <a:extLst>
              <a:ext uri="{FF2B5EF4-FFF2-40B4-BE49-F238E27FC236}">
                <a16:creationId xmlns:a16="http://schemas.microsoft.com/office/drawing/2014/main" id="{D190A08A-0C39-43D1-94A2-6D9A19270E05}"/>
              </a:ext>
            </a:extLst>
          </p:cNvPr>
          <p:cNvSpPr txBox="1">
            <a:spLocks noChangeArrowheads="1"/>
          </p:cNvSpPr>
          <p:nvPr/>
        </p:nvSpPr>
        <p:spPr bwMode="auto">
          <a:xfrm>
            <a:off x="4573587" y="2133600"/>
            <a:ext cx="274161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2100" b="0" dirty="0"/>
              <a:t>Equivalent operations</a:t>
            </a:r>
            <a:endParaRPr lang="en-US" altLang="en-US" sz="2100" dirty="0"/>
          </a:p>
        </p:txBody>
      </p:sp>
      <p:sp>
        <p:nvSpPr>
          <p:cNvPr id="4" name="Text Box 6">
            <a:extLst>
              <a:ext uri="{FF2B5EF4-FFF2-40B4-BE49-F238E27FC236}">
                <a16:creationId xmlns:a16="http://schemas.microsoft.com/office/drawing/2014/main" id="{1650DD0E-DE89-4506-91D9-1082208EF9F1}"/>
              </a:ext>
            </a:extLst>
          </p:cNvPr>
          <p:cNvSpPr txBox="1">
            <a:spLocks noChangeArrowheads="1"/>
          </p:cNvSpPr>
          <p:nvPr/>
        </p:nvSpPr>
        <p:spPr bwMode="auto">
          <a:xfrm>
            <a:off x="457200" y="2819400"/>
            <a:ext cx="2301875" cy="319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b="0" dirty="0"/>
              <a:t>MySub PROC</a:t>
            </a:r>
          </a:p>
          <a:p>
            <a:pPr eaLnBrk="1" hangingPunct="1">
              <a:spcBef>
                <a:spcPct val="0"/>
              </a:spcBef>
              <a:buClrTx/>
              <a:buFontTx/>
              <a:buNone/>
            </a:pPr>
            <a:r>
              <a:rPr lang="en-US" altLang="en-US" b="0" dirty="0"/>
              <a:t>	enter 8,0</a:t>
            </a:r>
          </a:p>
          <a:p>
            <a:pPr eaLnBrk="1" hangingPunct="1">
              <a:spcBef>
                <a:spcPct val="0"/>
              </a:spcBef>
              <a:buClrTx/>
              <a:buFontTx/>
              <a:buNone/>
            </a:pPr>
            <a:r>
              <a:rPr lang="en-US" altLang="en-US" b="0" dirty="0"/>
              <a:t>	...</a:t>
            </a:r>
          </a:p>
          <a:p>
            <a:pPr eaLnBrk="1" hangingPunct="1">
              <a:spcBef>
                <a:spcPct val="0"/>
              </a:spcBef>
              <a:buClrTx/>
              <a:buFontTx/>
              <a:buNone/>
            </a:pPr>
            <a:r>
              <a:rPr lang="en-US" altLang="en-US" b="0" dirty="0"/>
              <a:t>	...</a:t>
            </a:r>
          </a:p>
          <a:p>
            <a:pPr eaLnBrk="1" hangingPunct="1">
              <a:spcBef>
                <a:spcPct val="0"/>
              </a:spcBef>
              <a:buClrTx/>
              <a:buFontTx/>
              <a:buNone/>
            </a:pPr>
            <a:r>
              <a:rPr lang="en-US" altLang="en-US" b="0" dirty="0"/>
              <a:t>	...</a:t>
            </a:r>
          </a:p>
          <a:p>
            <a:pPr eaLnBrk="1" hangingPunct="1">
              <a:spcBef>
                <a:spcPct val="0"/>
              </a:spcBef>
              <a:buClrTx/>
              <a:buFontTx/>
              <a:buNone/>
            </a:pPr>
            <a:r>
              <a:rPr lang="en-US" altLang="en-US" b="0" dirty="0"/>
              <a:t>	leave</a:t>
            </a:r>
          </a:p>
          <a:p>
            <a:pPr eaLnBrk="1" hangingPunct="1">
              <a:spcBef>
                <a:spcPct val="0"/>
              </a:spcBef>
              <a:buClrTx/>
              <a:buFontTx/>
              <a:buNone/>
            </a:pPr>
            <a:r>
              <a:rPr lang="en-US" altLang="en-US" b="0" dirty="0"/>
              <a:t>	ret</a:t>
            </a:r>
          </a:p>
          <a:p>
            <a:pPr eaLnBrk="1" hangingPunct="1">
              <a:spcBef>
                <a:spcPct val="0"/>
              </a:spcBef>
              <a:buClrTx/>
              <a:buFontTx/>
              <a:buNone/>
            </a:pPr>
            <a:r>
              <a:rPr lang="en-US" altLang="en-US" b="0" dirty="0"/>
              <a:t>MySub ENDP</a:t>
            </a:r>
          </a:p>
        </p:txBody>
      </p:sp>
      <p:sp>
        <p:nvSpPr>
          <p:cNvPr id="3" name="Content Placeholder 2"/>
          <p:cNvSpPr>
            <a:spLocks noGrp="1"/>
          </p:cNvSpPr>
          <p:nvPr>
            <p:ph idx="1"/>
          </p:nvPr>
        </p:nvSpPr>
        <p:spPr>
          <a:xfrm>
            <a:off x="457200" y="1600201"/>
            <a:ext cx="8229600" cy="457200"/>
          </a:xfrm>
        </p:spPr>
        <p:txBody>
          <a:bodyPr/>
          <a:lstStyle/>
          <a:p>
            <a:pPr marL="0" indent="0">
              <a:buNone/>
            </a:pPr>
            <a:r>
              <a:rPr lang="en-US" dirty="0"/>
              <a:t>Terminates the stack frame for a procedure.</a:t>
            </a:r>
            <a:endParaRPr lang="en-AU" dirty="0"/>
          </a:p>
        </p:txBody>
      </p:sp>
      <p:sp>
        <p:nvSpPr>
          <p:cNvPr id="2" name="Title 1"/>
          <p:cNvSpPr>
            <a:spLocks noGrp="1"/>
          </p:cNvSpPr>
          <p:nvPr>
            <p:ph type="title"/>
          </p:nvPr>
        </p:nvSpPr>
        <p:spPr/>
        <p:txBody>
          <a:bodyPr/>
          <a:lstStyle/>
          <a:p>
            <a:r>
              <a:rPr lang="en-AU" dirty="0"/>
              <a:t>LEAVE Instruction</a:t>
            </a:r>
          </a:p>
        </p:txBody>
      </p:sp>
    </p:spTree>
    <p:extLst>
      <p:ext uri="{BB962C8B-B14F-4D97-AF65-F5344CB8AC3E}">
        <p14:creationId xmlns:p14="http://schemas.microsoft.com/office/powerpoint/2010/main" val="1414369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LOCAL directive declares a list of local variables</a:t>
            </a:r>
          </a:p>
          <a:p>
            <a:pPr lvl="1"/>
            <a:r>
              <a:rPr lang="en-US" dirty="0"/>
              <a:t>immediately follows the PROC directive</a:t>
            </a:r>
          </a:p>
          <a:p>
            <a:pPr lvl="1"/>
            <a:r>
              <a:rPr lang="en-US" dirty="0"/>
              <a:t>each variable is assigned a type</a:t>
            </a:r>
          </a:p>
          <a:p>
            <a:r>
              <a:rPr lang="en-US" dirty="0"/>
              <a:t>Syntax:</a:t>
            </a:r>
          </a:p>
          <a:p>
            <a:pPr marL="457200" lvl="1" indent="0">
              <a:buNone/>
            </a:pPr>
            <a:r>
              <a:rPr lang="en-US" dirty="0"/>
              <a:t>LOCAL </a:t>
            </a:r>
            <a:r>
              <a:rPr lang="en-US" dirty="0" err="1"/>
              <a:t>varlist</a:t>
            </a:r>
            <a:endParaRPr lang="en-US" dirty="0"/>
          </a:p>
          <a:p>
            <a:pPr marL="0" indent="0">
              <a:buNone/>
            </a:pPr>
            <a:r>
              <a:rPr lang="en-US" dirty="0"/>
              <a:t>Example:</a:t>
            </a:r>
          </a:p>
          <a:p>
            <a:pPr marL="0" indent="0">
              <a:buNone/>
            </a:pPr>
            <a:r>
              <a:rPr lang="en-US" sz="1900" dirty="0"/>
              <a:t>MySub PROC</a:t>
            </a:r>
          </a:p>
          <a:p>
            <a:pPr marL="0" indent="0">
              <a:buNone/>
            </a:pPr>
            <a:r>
              <a:rPr lang="en-US" sz="1900" dirty="0"/>
              <a:t>      LOCAL var1:BYTE, var2:WORD, var3:SDWORD</a:t>
            </a:r>
          </a:p>
          <a:p>
            <a:endParaRPr lang="en-US" dirty="0"/>
          </a:p>
        </p:txBody>
      </p:sp>
      <p:sp>
        <p:nvSpPr>
          <p:cNvPr id="2" name="Title 1"/>
          <p:cNvSpPr>
            <a:spLocks noGrp="1"/>
          </p:cNvSpPr>
          <p:nvPr>
            <p:ph type="title"/>
          </p:nvPr>
        </p:nvSpPr>
        <p:spPr/>
        <p:txBody>
          <a:bodyPr/>
          <a:lstStyle/>
          <a:p>
            <a:r>
              <a:rPr lang="en-AU" dirty="0"/>
              <a:t>LOCAL Directive</a:t>
            </a:r>
          </a:p>
        </p:txBody>
      </p:sp>
    </p:spTree>
    <p:extLst>
      <p:ext uri="{BB962C8B-B14F-4D97-AF65-F5344CB8AC3E}">
        <p14:creationId xmlns:p14="http://schemas.microsoft.com/office/powerpoint/2010/main" val="3225770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00253EF8-D5FE-4450-ACBE-E01C78C216B9}"/>
              </a:ext>
            </a:extLst>
          </p:cNvPr>
          <p:cNvSpPr txBox="1">
            <a:spLocks noChangeArrowheads="1"/>
          </p:cNvSpPr>
          <p:nvPr/>
        </p:nvSpPr>
        <p:spPr bwMode="auto">
          <a:xfrm>
            <a:off x="762000" y="2438400"/>
            <a:ext cx="71628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LOCAL </a:t>
            </a:r>
            <a:r>
              <a:rPr lang="en-US" altLang="en-US" sz="1800" dirty="0" err="1">
                <a:cs typeface="Arial" panose="020B0604020202020204" pitchFamily="34" charset="0"/>
              </a:rPr>
              <a:t>flagVals</a:t>
            </a:r>
            <a:r>
              <a:rPr lang="en-US" altLang="en-US" sz="1800" dirty="0">
                <a:cs typeface="Arial" panose="020B0604020202020204" pitchFamily="34" charset="0"/>
              </a:rPr>
              <a:t>[20]:BYTE	; array of bytes</a:t>
            </a:r>
          </a:p>
          <a:p>
            <a:pPr eaLnBrk="1" hangingPunct="1">
              <a:lnSpc>
                <a:spcPct val="50000"/>
              </a:lnSpc>
              <a:spcBef>
                <a:spcPct val="50000"/>
              </a:spcBef>
              <a:buClrTx/>
              <a:buFontTx/>
              <a:buNone/>
            </a:pP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LOCAL </a:t>
            </a:r>
            <a:r>
              <a:rPr lang="en-US" altLang="en-US" sz="1800" dirty="0" err="1">
                <a:cs typeface="Arial" panose="020B0604020202020204" pitchFamily="34" charset="0"/>
              </a:rPr>
              <a:t>pArray:PTR</a:t>
            </a:r>
            <a:r>
              <a:rPr lang="en-US" altLang="en-US" sz="1800" dirty="0">
                <a:cs typeface="Arial" panose="020B0604020202020204" pitchFamily="34" charset="0"/>
              </a:rPr>
              <a:t> WORD	; pointer to an array</a:t>
            </a:r>
          </a:p>
          <a:p>
            <a:pPr eaLnBrk="1" hangingPunct="1">
              <a:lnSpc>
                <a:spcPct val="50000"/>
              </a:lnSpc>
              <a:spcBef>
                <a:spcPct val="50000"/>
              </a:spcBef>
              <a:buClrTx/>
              <a:buFontTx/>
              <a:buNone/>
            </a:pP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err="1">
                <a:cs typeface="Arial" panose="020B0604020202020204" pitchFamily="34" charset="0"/>
              </a:rPr>
              <a:t>myProc</a:t>
            </a:r>
            <a:r>
              <a:rPr lang="en-US" altLang="en-US" sz="1800" dirty="0">
                <a:cs typeface="Arial" panose="020B0604020202020204" pitchFamily="34" charset="0"/>
              </a:rPr>
              <a:t> PROC,	; procedure</a:t>
            </a:r>
          </a:p>
          <a:p>
            <a:pPr eaLnBrk="1" hangingPunct="1">
              <a:lnSpc>
                <a:spcPct val="50000"/>
              </a:lnSpc>
              <a:spcBef>
                <a:spcPct val="50000"/>
              </a:spcBef>
              <a:buClrTx/>
              <a:buFontTx/>
              <a:buNone/>
            </a:pPr>
            <a:r>
              <a:rPr lang="en-US" altLang="en-US" sz="1800" dirty="0">
                <a:cs typeface="Arial" panose="020B0604020202020204" pitchFamily="34" charset="0"/>
              </a:rPr>
              <a:t>	LOCAL t1:BYTE,	; local variables</a:t>
            </a:r>
          </a:p>
        </p:txBody>
      </p:sp>
      <p:sp>
        <p:nvSpPr>
          <p:cNvPr id="3" name="Content Placeholder 2"/>
          <p:cNvSpPr>
            <a:spLocks noGrp="1"/>
          </p:cNvSpPr>
          <p:nvPr>
            <p:ph idx="1"/>
          </p:nvPr>
        </p:nvSpPr>
        <p:spPr>
          <a:xfrm>
            <a:off x="457200" y="1600201"/>
            <a:ext cx="8229600" cy="609600"/>
          </a:xfrm>
        </p:spPr>
        <p:txBody>
          <a:bodyPr/>
          <a:lstStyle/>
          <a:p>
            <a:pPr marL="0" indent="0">
              <a:buNone/>
            </a:pPr>
            <a:r>
              <a:rPr lang="en-AU" dirty="0"/>
              <a:t>Examples:</a:t>
            </a:r>
          </a:p>
        </p:txBody>
      </p:sp>
      <p:sp>
        <p:nvSpPr>
          <p:cNvPr id="2" name="Title 1"/>
          <p:cNvSpPr>
            <a:spLocks noGrp="1"/>
          </p:cNvSpPr>
          <p:nvPr>
            <p:ph type="title"/>
          </p:nvPr>
        </p:nvSpPr>
        <p:spPr/>
        <p:txBody>
          <a:bodyPr/>
          <a:lstStyle/>
          <a:p>
            <a:r>
              <a:rPr lang="en-AU" dirty="0"/>
              <a:t>Using LOCAL</a:t>
            </a:r>
          </a:p>
        </p:txBody>
      </p:sp>
    </p:spTree>
    <p:extLst>
      <p:ext uri="{BB962C8B-B14F-4D97-AF65-F5344CB8AC3E}">
        <p14:creationId xmlns:p14="http://schemas.microsoft.com/office/powerpoint/2010/main" val="7230346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a:extLst>
              <a:ext uri="{FF2B5EF4-FFF2-40B4-BE49-F238E27FC236}">
                <a16:creationId xmlns:a16="http://schemas.microsoft.com/office/drawing/2014/main" id="{E3D7D835-44AD-44B9-A56A-35AF47017CA0}"/>
              </a:ext>
            </a:extLst>
          </p:cNvPr>
          <p:cNvSpPr txBox="1">
            <a:spLocks noChangeArrowheads="1"/>
          </p:cNvSpPr>
          <p:nvPr/>
        </p:nvSpPr>
        <p:spPr bwMode="auto">
          <a:xfrm>
            <a:off x="1143000" y="3810000"/>
            <a:ext cx="60198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err="1">
                <a:cs typeface="Arial" panose="020B0604020202020204" pitchFamily="34" charset="0"/>
              </a:rPr>
              <a:t>BubbleSort</a:t>
            </a:r>
            <a:r>
              <a:rPr lang="en-US" altLang="en-US" sz="1800" dirty="0">
                <a:cs typeface="Arial" panose="020B0604020202020204" pitchFamily="34" charset="0"/>
              </a:rPr>
              <a:t> PROC</a:t>
            </a:r>
          </a:p>
          <a:p>
            <a:pPr eaLnBrk="1" hangingPunct="1">
              <a:lnSpc>
                <a:spcPct val="50000"/>
              </a:lnSpc>
              <a:spcBef>
                <a:spcPct val="50000"/>
              </a:spcBef>
              <a:buClrTx/>
              <a:buFontTx/>
              <a:buNone/>
            </a:pPr>
            <a:r>
              <a:rPr lang="en-US" altLang="en-US" sz="1800" dirty="0">
                <a:cs typeface="Arial" panose="020B0604020202020204" pitchFamily="34" charset="0"/>
              </a:rPr>
              <a:t>	push </a:t>
            </a:r>
            <a:r>
              <a:rPr lang="en-US" altLang="en-US" sz="1800" dirty="0" err="1">
                <a:cs typeface="Arial" panose="020B0604020202020204" pitchFamily="34" charset="0"/>
              </a:rPr>
              <a:t>ebp</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mov</a:t>
            </a:r>
            <a:r>
              <a:rPr lang="en-US" altLang="en-US" sz="1800" dirty="0">
                <a:cs typeface="Arial" panose="020B0604020202020204" pitchFamily="34" charset="0"/>
              </a:rPr>
              <a:t>  </a:t>
            </a:r>
            <a:r>
              <a:rPr lang="en-US" altLang="en-US" sz="1800" dirty="0" err="1">
                <a:cs typeface="Arial" panose="020B0604020202020204" pitchFamily="34" charset="0"/>
              </a:rPr>
              <a:t>ebp,esp</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	add  esp,0FFFFFFF8h	; add -8 to ESP</a:t>
            </a:r>
          </a:p>
          <a:p>
            <a:pPr eaLnBrk="1" hangingPunct="1">
              <a:lnSpc>
                <a:spcPct val="50000"/>
              </a:lnSpc>
              <a:spcBef>
                <a:spcPct val="50000"/>
              </a:spcBef>
              <a:buClrTx/>
              <a:buFontTx/>
              <a:buNone/>
            </a:pPr>
            <a:r>
              <a:rPr lang="en-US" altLang="en-US" sz="1800" dirty="0">
                <a:cs typeface="Arial" panose="020B0604020202020204" pitchFamily="34" charset="0"/>
              </a:rPr>
              <a:t>	. . .</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mov</a:t>
            </a:r>
            <a:r>
              <a:rPr lang="en-US" altLang="en-US" sz="1800" dirty="0">
                <a:cs typeface="Arial" panose="020B0604020202020204" pitchFamily="34" charset="0"/>
              </a:rPr>
              <a:t>  </a:t>
            </a:r>
            <a:r>
              <a:rPr lang="en-US" altLang="en-US" sz="1800" dirty="0" err="1">
                <a:cs typeface="Arial" panose="020B0604020202020204" pitchFamily="34" charset="0"/>
              </a:rPr>
              <a:t>esp,ebp</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	pop  </a:t>
            </a:r>
            <a:r>
              <a:rPr lang="en-US" altLang="en-US" sz="1800" dirty="0" err="1">
                <a:cs typeface="Arial" panose="020B0604020202020204" pitchFamily="34" charset="0"/>
              </a:rPr>
              <a:t>ebp</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	ret</a:t>
            </a:r>
          </a:p>
          <a:p>
            <a:pPr eaLnBrk="1" hangingPunct="1">
              <a:lnSpc>
                <a:spcPct val="50000"/>
              </a:lnSpc>
              <a:spcBef>
                <a:spcPct val="50000"/>
              </a:spcBef>
              <a:buClrTx/>
              <a:buFontTx/>
              <a:buNone/>
            </a:pPr>
            <a:r>
              <a:rPr lang="en-US" altLang="en-US" sz="1800" dirty="0" err="1">
                <a:cs typeface="Arial" panose="020B0604020202020204" pitchFamily="34" charset="0"/>
              </a:rPr>
              <a:t>BubbleSort</a:t>
            </a:r>
            <a:r>
              <a:rPr lang="en-US" altLang="en-US" sz="1800" dirty="0">
                <a:cs typeface="Arial" panose="020B0604020202020204" pitchFamily="34" charset="0"/>
              </a:rPr>
              <a:t> ENDP</a:t>
            </a:r>
          </a:p>
        </p:txBody>
      </p:sp>
      <p:sp>
        <p:nvSpPr>
          <p:cNvPr id="6" name="Text Box 5">
            <a:extLst>
              <a:ext uri="{FF2B5EF4-FFF2-40B4-BE49-F238E27FC236}">
                <a16:creationId xmlns:a16="http://schemas.microsoft.com/office/drawing/2014/main" id="{182A1A37-05D9-4DF8-987E-D257FE76C7F1}"/>
              </a:ext>
            </a:extLst>
          </p:cNvPr>
          <p:cNvSpPr txBox="1">
            <a:spLocks noChangeArrowheads="1"/>
          </p:cNvSpPr>
          <p:nvPr/>
        </p:nvSpPr>
        <p:spPr bwMode="auto">
          <a:xfrm>
            <a:off x="457200" y="3160923"/>
            <a:ext cx="59436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b="0" dirty="0"/>
              <a:t>MASM generates the following code:</a:t>
            </a:r>
          </a:p>
        </p:txBody>
      </p:sp>
      <p:sp>
        <p:nvSpPr>
          <p:cNvPr id="4" name="Text Box 3">
            <a:extLst>
              <a:ext uri="{FF2B5EF4-FFF2-40B4-BE49-F238E27FC236}">
                <a16:creationId xmlns:a16="http://schemas.microsoft.com/office/drawing/2014/main" id="{269C0072-9ADD-4360-8F92-3BBE30FBB0A2}"/>
              </a:ext>
            </a:extLst>
          </p:cNvPr>
          <p:cNvSpPr txBox="1">
            <a:spLocks noChangeArrowheads="1"/>
          </p:cNvSpPr>
          <p:nvPr/>
        </p:nvSpPr>
        <p:spPr bwMode="auto">
          <a:xfrm>
            <a:off x="1143000" y="1600200"/>
            <a:ext cx="65532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err="1">
                <a:cs typeface="Arial" panose="020B0604020202020204" pitchFamily="34" charset="0"/>
              </a:rPr>
              <a:t>BubbleSort</a:t>
            </a:r>
            <a:r>
              <a:rPr lang="en-US" altLang="en-US" sz="1800" dirty="0">
                <a:cs typeface="Arial" panose="020B0604020202020204" pitchFamily="34" charset="0"/>
              </a:rPr>
              <a:t> PROC</a:t>
            </a:r>
          </a:p>
          <a:p>
            <a:pPr eaLnBrk="1" hangingPunct="1">
              <a:lnSpc>
                <a:spcPct val="50000"/>
              </a:lnSpc>
              <a:spcBef>
                <a:spcPct val="50000"/>
              </a:spcBef>
              <a:buClrTx/>
              <a:buFontTx/>
              <a:buNone/>
            </a:pPr>
            <a:r>
              <a:rPr lang="en-US" altLang="en-US" sz="1800" dirty="0">
                <a:cs typeface="Arial" panose="020B0604020202020204" pitchFamily="34" charset="0"/>
              </a:rPr>
              <a:t>	LOCAL </a:t>
            </a:r>
            <a:r>
              <a:rPr lang="en-US" altLang="en-US" sz="1800" dirty="0" err="1">
                <a:cs typeface="Arial" panose="020B0604020202020204" pitchFamily="34" charset="0"/>
              </a:rPr>
              <a:t>temp:DWORD</a:t>
            </a:r>
            <a:r>
              <a:rPr lang="en-US" altLang="en-US" sz="1800" dirty="0">
                <a:cs typeface="Arial" panose="020B0604020202020204" pitchFamily="34" charset="0"/>
              </a:rPr>
              <a:t>, </a:t>
            </a:r>
            <a:r>
              <a:rPr lang="en-US" altLang="en-US" sz="1800" dirty="0" err="1">
                <a:cs typeface="Arial" panose="020B0604020202020204" pitchFamily="34" charset="0"/>
              </a:rPr>
              <a:t>SwapFlag:BYTE</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	. . .</a:t>
            </a:r>
          </a:p>
          <a:p>
            <a:pPr eaLnBrk="1" hangingPunct="1">
              <a:lnSpc>
                <a:spcPct val="50000"/>
              </a:lnSpc>
              <a:spcBef>
                <a:spcPct val="50000"/>
              </a:spcBef>
              <a:buClrTx/>
              <a:buFontTx/>
              <a:buNone/>
            </a:pPr>
            <a:r>
              <a:rPr lang="en-US" altLang="en-US" sz="1800" dirty="0">
                <a:cs typeface="Arial" panose="020B0604020202020204" pitchFamily="34" charset="0"/>
              </a:rPr>
              <a:t>	ret</a:t>
            </a:r>
          </a:p>
          <a:p>
            <a:pPr eaLnBrk="1" hangingPunct="1">
              <a:lnSpc>
                <a:spcPct val="50000"/>
              </a:lnSpc>
              <a:spcBef>
                <a:spcPct val="50000"/>
              </a:spcBef>
              <a:buClrTx/>
              <a:buFontTx/>
              <a:buNone/>
            </a:pPr>
            <a:r>
              <a:rPr lang="en-US" altLang="en-US" sz="1800" dirty="0" err="1">
                <a:cs typeface="Arial" panose="020B0604020202020204" pitchFamily="34" charset="0"/>
              </a:rPr>
              <a:t>BubbleSort</a:t>
            </a:r>
            <a:r>
              <a:rPr lang="en-US" altLang="en-US" sz="1800" dirty="0">
                <a:cs typeface="Arial" panose="020B0604020202020204" pitchFamily="34" charset="0"/>
              </a:rPr>
              <a:t> ENDP</a:t>
            </a:r>
          </a:p>
        </p:txBody>
      </p:sp>
      <p:sp>
        <p:nvSpPr>
          <p:cNvPr id="2" name="Title 1"/>
          <p:cNvSpPr>
            <a:spLocks noGrp="1"/>
          </p:cNvSpPr>
          <p:nvPr>
            <p:ph type="title"/>
          </p:nvPr>
        </p:nvSpPr>
        <p:spPr/>
        <p:txBody>
          <a:bodyPr/>
          <a:lstStyle/>
          <a:p>
            <a:r>
              <a:rPr lang="en-US" dirty="0"/>
              <a:t>LOCAL Example</a:t>
            </a:r>
            <a:r>
              <a:rPr lang="en-US" sz="2000" dirty="0"/>
              <a:t> </a:t>
            </a:r>
            <a:r>
              <a:rPr lang="en-US" sz="2000" b="0" dirty="0"/>
              <a:t>(1 of 2)</a:t>
            </a:r>
            <a:endParaRPr lang="en-AU" sz="2000" b="0" dirty="0"/>
          </a:p>
        </p:txBody>
      </p:sp>
    </p:spTree>
    <p:extLst>
      <p:ext uri="{BB962C8B-B14F-4D97-AF65-F5344CB8AC3E}">
        <p14:creationId xmlns:p14="http://schemas.microsoft.com/office/powerpoint/2010/main" val="3266139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Stack Parameters</a:t>
            </a:r>
          </a:p>
          <a:p>
            <a:r>
              <a:rPr lang="en-US" dirty="0"/>
              <a:t>Local Variables</a:t>
            </a:r>
          </a:p>
          <a:p>
            <a:r>
              <a:rPr lang="en-US" dirty="0"/>
              <a:t>ENTER and LEAVE Instructions</a:t>
            </a:r>
          </a:p>
          <a:p>
            <a:r>
              <a:rPr lang="en-US" dirty="0"/>
              <a:t>LOCAL Directive</a:t>
            </a:r>
          </a:p>
          <a:p>
            <a:r>
              <a:rPr lang="en-US" dirty="0" err="1"/>
              <a:t>WriteStackFrame</a:t>
            </a:r>
            <a:r>
              <a:rPr lang="en-US" dirty="0"/>
              <a:t> Procedure</a:t>
            </a:r>
          </a:p>
          <a:p>
            <a:endParaRPr lang="en-AU" dirty="0"/>
          </a:p>
        </p:txBody>
      </p:sp>
      <p:sp>
        <p:nvSpPr>
          <p:cNvPr id="2" name="Title 1"/>
          <p:cNvSpPr>
            <a:spLocks noGrp="1"/>
          </p:cNvSpPr>
          <p:nvPr>
            <p:ph type="title"/>
          </p:nvPr>
        </p:nvSpPr>
        <p:spPr/>
        <p:txBody>
          <a:bodyPr/>
          <a:lstStyle/>
          <a:p>
            <a:r>
              <a:rPr lang="en-AU" dirty="0"/>
              <a:t>Stack Frames</a:t>
            </a:r>
          </a:p>
        </p:txBody>
      </p:sp>
    </p:spTree>
    <p:extLst>
      <p:ext uri="{BB962C8B-B14F-4D97-AF65-F5344CB8AC3E}">
        <p14:creationId xmlns:p14="http://schemas.microsoft.com/office/powerpoint/2010/main" val="30593499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descr="Layer 1. Return address. Layer 2. E B P. E B P points to layer 2. Layer 3. t e m p. left bracket E B P minus 4 right bracket. E S P points to layer 3.">
            <a:extLst>
              <a:ext uri="{FF2B5EF4-FFF2-40B4-BE49-F238E27FC236}">
                <a16:creationId xmlns:a16="http://schemas.microsoft.com/office/drawing/2014/main" id="{69643932-BF94-4220-A3EB-52DE41C5933A}"/>
              </a:ext>
            </a:extLst>
          </p:cNvPr>
          <p:cNvGraphicFramePr>
            <a:graphicFrameLocks noChangeAspect="1"/>
          </p:cNvGraphicFramePr>
          <p:nvPr>
            <p:extLst>
              <p:ext uri="{D42A27DB-BD31-4B8C-83A1-F6EECF244321}">
                <p14:modId xmlns:p14="http://schemas.microsoft.com/office/powerpoint/2010/main" val="3679326435"/>
              </p:ext>
            </p:extLst>
          </p:nvPr>
        </p:nvGraphicFramePr>
        <p:xfrm>
          <a:off x="1447800" y="3200400"/>
          <a:ext cx="4953000" cy="2382838"/>
        </p:xfrm>
        <a:graphic>
          <a:graphicData uri="http://schemas.openxmlformats.org/presentationml/2006/ole">
            <mc:AlternateContent xmlns:mc="http://schemas.openxmlformats.org/markup-compatibility/2006">
              <mc:Choice xmlns:v="urn:schemas-microsoft-com:vml" Requires="v">
                <p:oleObj spid="_x0000_s30734" name="VISIO" r:id="rId3" imgW="2749296" imgH="1069848" progId="Visio.Drawing.6">
                  <p:embed/>
                </p:oleObj>
              </mc:Choice>
              <mc:Fallback>
                <p:oleObj name="VISIO" r:id="rId3" imgW="2749296" imgH="1069848"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3999" t="-6833" r="9334"/>
                      <a:stretch>
                        <a:fillRect/>
                      </a:stretch>
                    </p:blipFill>
                    <p:spPr bwMode="auto">
                      <a:xfrm>
                        <a:off x="1447800" y="3200400"/>
                        <a:ext cx="4953000" cy="2382838"/>
                      </a:xfrm>
                      <a:prstGeom prst="rect">
                        <a:avLst/>
                      </a:prstGeom>
                      <a:solidFill>
                        <a:srgbClr val="007FA3"/>
                      </a:solidFill>
                      <a:ln>
                        <a:noFill/>
                      </a:ln>
                      <a:effectLst/>
                      <a:extLst/>
                    </p:spPr>
                  </p:pic>
                </p:oleObj>
              </mc:Fallback>
            </mc:AlternateContent>
          </a:graphicData>
        </a:graphic>
      </p:graphicFrame>
      <p:sp>
        <p:nvSpPr>
          <p:cNvPr id="4" name="Text Box 3">
            <a:extLst>
              <a:ext uri="{FF2B5EF4-FFF2-40B4-BE49-F238E27FC236}">
                <a16:creationId xmlns:a16="http://schemas.microsoft.com/office/drawing/2014/main" id="{B07BB327-03A1-4770-99A1-77045FDD3AE1}"/>
              </a:ext>
            </a:extLst>
          </p:cNvPr>
          <p:cNvSpPr txBox="1">
            <a:spLocks noChangeArrowheads="1"/>
          </p:cNvSpPr>
          <p:nvPr/>
        </p:nvSpPr>
        <p:spPr bwMode="auto">
          <a:xfrm>
            <a:off x="457200" y="1600200"/>
            <a:ext cx="7467600"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500" b="0"/>
              <a:t>Diagram of the stack frame for the BubbleSort procedure:</a:t>
            </a:r>
          </a:p>
        </p:txBody>
      </p:sp>
      <p:sp>
        <p:nvSpPr>
          <p:cNvPr id="2" name="Title 1"/>
          <p:cNvSpPr>
            <a:spLocks noGrp="1"/>
          </p:cNvSpPr>
          <p:nvPr>
            <p:ph type="title"/>
          </p:nvPr>
        </p:nvSpPr>
        <p:spPr/>
        <p:txBody>
          <a:bodyPr/>
          <a:lstStyle/>
          <a:p>
            <a:r>
              <a:rPr lang="en-US" dirty="0"/>
              <a:t>LOCAL Example</a:t>
            </a:r>
            <a:r>
              <a:rPr lang="en-US" sz="2000" dirty="0"/>
              <a:t> </a:t>
            </a:r>
            <a:r>
              <a:rPr lang="en-US" sz="2000" b="0" dirty="0"/>
              <a:t>(2 of 2)</a:t>
            </a:r>
            <a:endParaRPr lang="en-AU" sz="2000" b="0" dirty="0"/>
          </a:p>
        </p:txBody>
      </p:sp>
    </p:spTree>
    <p:extLst>
      <p:ext uri="{BB962C8B-B14F-4D97-AF65-F5344CB8AC3E}">
        <p14:creationId xmlns:p14="http://schemas.microsoft.com/office/powerpoint/2010/main" val="1321108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Local variables can be different sizes</a:t>
            </a:r>
          </a:p>
          <a:p>
            <a:r>
              <a:rPr lang="en-US" dirty="0"/>
              <a:t>How created in the stack by LOCAL directive:</a:t>
            </a:r>
          </a:p>
          <a:p>
            <a:pPr lvl="1"/>
            <a:r>
              <a:rPr lang="en-US" dirty="0"/>
              <a:t>8-bit: assigned to next available byte</a:t>
            </a:r>
          </a:p>
          <a:p>
            <a:pPr lvl="1"/>
            <a:r>
              <a:rPr lang="en-US" dirty="0"/>
              <a:t>16-bit: assigned to next even (word) boundary</a:t>
            </a:r>
          </a:p>
          <a:p>
            <a:pPr lvl="1"/>
            <a:r>
              <a:rPr lang="en-US" dirty="0"/>
              <a:t>32-bit: assigned to next </a:t>
            </a:r>
            <a:r>
              <a:rPr lang="en-US" dirty="0" err="1"/>
              <a:t>doubleword</a:t>
            </a:r>
            <a:r>
              <a:rPr lang="en-US" dirty="0"/>
              <a:t> boundary</a:t>
            </a:r>
          </a:p>
        </p:txBody>
      </p:sp>
      <p:sp>
        <p:nvSpPr>
          <p:cNvPr id="2" name="Title 1"/>
          <p:cNvSpPr>
            <a:spLocks noGrp="1"/>
          </p:cNvSpPr>
          <p:nvPr>
            <p:ph type="title"/>
          </p:nvPr>
        </p:nvSpPr>
        <p:spPr/>
        <p:txBody>
          <a:bodyPr/>
          <a:lstStyle/>
          <a:p>
            <a:r>
              <a:rPr lang="en-AU" dirty="0"/>
              <a:t>Non-</a:t>
            </a:r>
            <a:r>
              <a:rPr lang="en-AU" dirty="0" err="1"/>
              <a:t>Doubleword</a:t>
            </a:r>
            <a:r>
              <a:rPr lang="en-AU" dirty="0"/>
              <a:t> Local Variables</a:t>
            </a:r>
          </a:p>
        </p:txBody>
      </p:sp>
    </p:spTree>
    <p:extLst>
      <p:ext uri="{BB962C8B-B14F-4D97-AF65-F5344CB8AC3E}">
        <p14:creationId xmlns:p14="http://schemas.microsoft.com/office/powerpoint/2010/main" val="2504538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he stack contains eight memory blocks. The first four blocks represent the E B P with the pointer E B P at the fourth block. The local variable v a r 1 is placed at the fifth block denoting left parenthesis E B P minus 1 right parenthesis. The remaining three blocks at the bottom are not used and is labeled, n u. The Extended stack pointer E S P points out to the last block at the base of the stack, and has left bracket E B P minus 4 right bracket.">
            <a:extLst>
              <a:ext uri="{FF2B5EF4-FFF2-40B4-BE49-F238E27FC236}">
                <a16:creationId xmlns:a16="http://schemas.microsoft.com/office/drawing/2014/main" id="{D69A85FA-D2DB-4D1B-A5DB-8BC37454BE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3048000"/>
            <a:ext cx="3456408"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57200" y="1600201"/>
            <a:ext cx="4495800" cy="2895599"/>
          </a:xfrm>
        </p:spPr>
        <p:txBody>
          <a:bodyPr/>
          <a:lstStyle/>
          <a:p>
            <a:pPr marL="0" indent="0">
              <a:spcBef>
                <a:spcPts val="1200"/>
              </a:spcBef>
              <a:buNone/>
            </a:pPr>
            <a:r>
              <a:rPr lang="en-AU" sz="2000" dirty="0">
                <a:latin typeface="Arial" panose="020B0604020202020204" pitchFamily="34" charset="0"/>
                <a:cs typeface="Arial" panose="020B0604020202020204" pitchFamily="34" charset="0"/>
              </a:rPr>
              <a:t>Example1 PROC</a:t>
            </a:r>
          </a:p>
          <a:p>
            <a:pPr marL="0" indent="0">
              <a:spcBef>
                <a:spcPts val="1200"/>
              </a:spcBef>
              <a:buNone/>
            </a:pPr>
            <a:r>
              <a:rPr lang="en-AU" sz="2000" dirty="0">
                <a:latin typeface="Arial" panose="020B0604020202020204" pitchFamily="34" charset="0"/>
                <a:cs typeface="Arial" panose="020B0604020202020204" pitchFamily="34" charset="0"/>
              </a:rPr>
              <a:t>       LOCAL var1:BYTE</a:t>
            </a:r>
          </a:p>
          <a:p>
            <a:pPr marL="0" indent="0">
              <a:spcBef>
                <a:spcPts val="1200"/>
              </a:spcBef>
              <a:buNone/>
            </a:pPr>
            <a:r>
              <a:rPr lang="en-AU" sz="2000" dirty="0">
                <a:latin typeface="Arial" panose="020B0604020202020204" pitchFamily="34" charset="0"/>
                <a:cs typeface="Arial" panose="020B0604020202020204" pitchFamily="34" charset="0"/>
              </a:rPr>
              <a:t>        </a:t>
            </a:r>
            <a:r>
              <a:rPr lang="en-AU" sz="2000" dirty="0" err="1">
                <a:latin typeface="Arial" panose="020B0604020202020204" pitchFamily="34" charset="0"/>
                <a:cs typeface="Arial" panose="020B0604020202020204" pitchFamily="34" charset="0"/>
              </a:rPr>
              <a:t>mov</a:t>
            </a:r>
            <a:r>
              <a:rPr lang="en-AU" sz="2000" dirty="0">
                <a:latin typeface="Arial" panose="020B0604020202020204" pitchFamily="34" charset="0"/>
                <a:cs typeface="Arial" panose="020B0604020202020204" pitchFamily="34" charset="0"/>
              </a:rPr>
              <a:t> al,var1                ; [EBP - 1]</a:t>
            </a:r>
          </a:p>
          <a:p>
            <a:pPr marL="0" indent="0">
              <a:spcBef>
                <a:spcPts val="1200"/>
              </a:spcBef>
              <a:buNone/>
            </a:pPr>
            <a:r>
              <a:rPr lang="en-AU" sz="2000" dirty="0">
                <a:latin typeface="Arial" panose="020B0604020202020204" pitchFamily="34" charset="0"/>
                <a:cs typeface="Arial" panose="020B0604020202020204" pitchFamily="34" charset="0"/>
              </a:rPr>
              <a:t>        ret</a:t>
            </a:r>
          </a:p>
          <a:p>
            <a:pPr marL="0" indent="0">
              <a:spcBef>
                <a:spcPts val="1200"/>
              </a:spcBef>
              <a:buNone/>
            </a:pPr>
            <a:r>
              <a:rPr lang="en-AU" sz="2000" dirty="0">
                <a:latin typeface="Arial" panose="020B0604020202020204" pitchFamily="34" charset="0"/>
                <a:cs typeface="Arial" panose="020B0604020202020204" pitchFamily="34" charset="0"/>
              </a:rPr>
              <a:t>Example1 ENDP</a:t>
            </a:r>
          </a:p>
        </p:txBody>
      </p:sp>
      <p:sp>
        <p:nvSpPr>
          <p:cNvPr id="2" name="Title 1"/>
          <p:cNvSpPr>
            <a:spLocks noGrp="1"/>
          </p:cNvSpPr>
          <p:nvPr>
            <p:ph type="title"/>
          </p:nvPr>
        </p:nvSpPr>
        <p:spPr/>
        <p:txBody>
          <a:bodyPr/>
          <a:lstStyle/>
          <a:p>
            <a:r>
              <a:rPr lang="en-AU" dirty="0"/>
              <a:t>Local Byte Variable</a:t>
            </a:r>
          </a:p>
        </p:txBody>
      </p:sp>
    </p:spTree>
    <p:extLst>
      <p:ext uri="{BB962C8B-B14F-4D97-AF65-F5344CB8AC3E}">
        <p14:creationId xmlns:p14="http://schemas.microsoft.com/office/powerpoint/2010/main" val="41143924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295400" y="2895600"/>
            <a:ext cx="7543800" cy="1905000"/>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800" dirty="0" err="1"/>
              <a:t>WriteStackFrame</a:t>
            </a:r>
            <a:r>
              <a:rPr lang="en-US" sz="1800" dirty="0"/>
              <a:t> PROTO,</a:t>
            </a:r>
          </a:p>
          <a:p>
            <a:pPr marL="0" indent="0">
              <a:buNone/>
            </a:pPr>
            <a:r>
              <a:rPr lang="en-US" sz="1800" dirty="0"/>
              <a:t>  </a:t>
            </a:r>
            <a:r>
              <a:rPr lang="en-US" sz="1800" dirty="0" err="1"/>
              <a:t>numParam:DWORD</a:t>
            </a:r>
            <a:r>
              <a:rPr lang="en-US" sz="1800" dirty="0"/>
              <a:t>,            ; number of passed parameters</a:t>
            </a:r>
          </a:p>
          <a:p>
            <a:pPr marL="0" indent="0">
              <a:buNone/>
            </a:pPr>
            <a:r>
              <a:rPr lang="en-US" sz="1800" dirty="0"/>
              <a:t>  </a:t>
            </a:r>
            <a:r>
              <a:rPr lang="en-US" sz="1800" dirty="0" err="1"/>
              <a:t>numLocalVal</a:t>
            </a:r>
            <a:r>
              <a:rPr lang="en-US" sz="1800" dirty="0"/>
              <a:t>: DWORD,        ; number of </a:t>
            </a:r>
            <a:r>
              <a:rPr lang="en-US" sz="1800" dirty="0" err="1"/>
              <a:t>DWordLocal</a:t>
            </a:r>
            <a:r>
              <a:rPr lang="en-US" sz="1800" dirty="0"/>
              <a:t> variables</a:t>
            </a:r>
          </a:p>
          <a:p>
            <a:pPr marL="0" indent="0">
              <a:buNone/>
            </a:pPr>
            <a:r>
              <a:rPr lang="en-US" sz="1800" dirty="0"/>
              <a:t>  </a:t>
            </a:r>
            <a:r>
              <a:rPr lang="en-US" sz="1800" dirty="0" err="1"/>
              <a:t>numSavedReg</a:t>
            </a:r>
            <a:r>
              <a:rPr lang="en-US" sz="1800" dirty="0"/>
              <a:t>: DWORD      ; number of saved registers</a:t>
            </a:r>
          </a:p>
        </p:txBody>
      </p:sp>
      <p:sp>
        <p:nvSpPr>
          <p:cNvPr id="3" name="Content Placeholder 2"/>
          <p:cNvSpPr>
            <a:spLocks noGrp="1"/>
          </p:cNvSpPr>
          <p:nvPr>
            <p:ph idx="1"/>
          </p:nvPr>
        </p:nvSpPr>
        <p:spPr>
          <a:xfrm>
            <a:off x="457200" y="1600201"/>
            <a:ext cx="8229600" cy="990600"/>
          </a:xfrm>
        </p:spPr>
        <p:txBody>
          <a:bodyPr/>
          <a:lstStyle/>
          <a:p>
            <a:r>
              <a:rPr lang="en-US" dirty="0"/>
              <a:t>Displays contents of current stack frame</a:t>
            </a:r>
          </a:p>
          <a:p>
            <a:pPr lvl="1"/>
            <a:r>
              <a:rPr lang="en-US" dirty="0"/>
              <a:t>Prototype:</a:t>
            </a:r>
          </a:p>
        </p:txBody>
      </p:sp>
      <p:sp>
        <p:nvSpPr>
          <p:cNvPr id="2" name="Title 1"/>
          <p:cNvSpPr>
            <a:spLocks noGrp="1"/>
          </p:cNvSpPr>
          <p:nvPr>
            <p:ph type="title"/>
          </p:nvPr>
        </p:nvSpPr>
        <p:spPr/>
        <p:txBody>
          <a:bodyPr/>
          <a:lstStyle/>
          <a:p>
            <a:r>
              <a:rPr lang="en-AU" dirty="0" err="1"/>
              <a:t>WriteStackFrame</a:t>
            </a:r>
            <a:r>
              <a:rPr lang="en-AU" dirty="0"/>
              <a:t> Procedure</a:t>
            </a:r>
          </a:p>
        </p:txBody>
      </p:sp>
    </p:spTree>
    <p:extLst>
      <p:ext uri="{BB962C8B-B14F-4D97-AF65-F5344CB8AC3E}">
        <p14:creationId xmlns:p14="http://schemas.microsoft.com/office/powerpoint/2010/main" val="12111549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600200"/>
            <a:ext cx="8229600" cy="4800600"/>
          </a:xfrm>
        </p:spPr>
        <p:txBody>
          <a:bodyPr/>
          <a:lstStyle/>
          <a:p>
            <a:pPr marL="0" indent="0">
              <a:spcBef>
                <a:spcPts val="200"/>
              </a:spcBef>
              <a:buNone/>
            </a:pPr>
            <a:r>
              <a:rPr lang="en-US" sz="1800" dirty="0"/>
              <a:t>main PROC</a:t>
            </a:r>
          </a:p>
          <a:p>
            <a:pPr marL="0" indent="0">
              <a:spcBef>
                <a:spcPts val="200"/>
              </a:spcBef>
              <a:buNone/>
            </a:pPr>
            <a:r>
              <a:rPr lang="en-US" sz="1800" dirty="0"/>
              <a:t>	</a:t>
            </a:r>
            <a:r>
              <a:rPr lang="en-US" sz="1800" dirty="0" err="1"/>
              <a:t>mov</a:t>
            </a:r>
            <a:r>
              <a:rPr lang="en-US" sz="1800" dirty="0"/>
              <a:t> </a:t>
            </a:r>
            <a:r>
              <a:rPr lang="en-US" sz="1800" dirty="0" err="1"/>
              <a:t>eax</a:t>
            </a:r>
            <a:r>
              <a:rPr lang="en-US" sz="1800" dirty="0"/>
              <a:t>, 0EAEAEAEAh</a:t>
            </a:r>
          </a:p>
          <a:p>
            <a:pPr marL="0" indent="0">
              <a:spcBef>
                <a:spcPts val="200"/>
              </a:spcBef>
              <a:buNone/>
            </a:pPr>
            <a:r>
              <a:rPr lang="en-US" sz="1800" dirty="0"/>
              <a:t>	</a:t>
            </a:r>
            <a:r>
              <a:rPr lang="en-US" sz="1800" dirty="0" err="1"/>
              <a:t>mov</a:t>
            </a:r>
            <a:r>
              <a:rPr lang="en-US" sz="1800" dirty="0"/>
              <a:t> </a:t>
            </a:r>
            <a:r>
              <a:rPr lang="en-US" sz="1800" dirty="0" err="1"/>
              <a:t>ebx</a:t>
            </a:r>
            <a:r>
              <a:rPr lang="en-US" sz="1800" dirty="0"/>
              <a:t>, 0EBEBEBEBh</a:t>
            </a:r>
          </a:p>
          <a:p>
            <a:pPr marL="0" indent="0">
              <a:spcBef>
                <a:spcPts val="200"/>
              </a:spcBef>
              <a:buNone/>
            </a:pPr>
            <a:r>
              <a:rPr lang="en-US" sz="1800" dirty="0"/>
              <a:t>	INVOKE </a:t>
            </a:r>
            <a:r>
              <a:rPr lang="en-US" sz="1800" dirty="0" err="1"/>
              <a:t>aProc</a:t>
            </a:r>
            <a:r>
              <a:rPr lang="en-US" sz="1800" dirty="0"/>
              <a:t>, 1111h, 2222h</a:t>
            </a:r>
          </a:p>
          <a:p>
            <a:pPr marL="0" indent="0">
              <a:spcBef>
                <a:spcPts val="200"/>
              </a:spcBef>
              <a:buNone/>
            </a:pPr>
            <a:r>
              <a:rPr lang="en-US" sz="1800" dirty="0"/>
              <a:t>	exit</a:t>
            </a:r>
          </a:p>
          <a:p>
            <a:pPr marL="0" indent="0">
              <a:spcBef>
                <a:spcPts val="200"/>
              </a:spcBef>
              <a:buNone/>
            </a:pPr>
            <a:r>
              <a:rPr lang="en-US" sz="1800" dirty="0"/>
              <a:t>main ENDP</a:t>
            </a:r>
          </a:p>
          <a:p>
            <a:pPr marL="0" indent="0">
              <a:spcBef>
                <a:spcPts val="200"/>
              </a:spcBef>
              <a:buNone/>
            </a:pPr>
            <a:endParaRPr lang="en-US" sz="1800" dirty="0"/>
          </a:p>
          <a:p>
            <a:pPr marL="0" indent="0">
              <a:spcBef>
                <a:spcPts val="200"/>
              </a:spcBef>
              <a:buNone/>
            </a:pPr>
            <a:r>
              <a:rPr lang="en-US" sz="1800" dirty="0" err="1"/>
              <a:t>aProc</a:t>
            </a:r>
            <a:r>
              <a:rPr lang="en-US" sz="1800" dirty="0"/>
              <a:t> PROC USES </a:t>
            </a:r>
            <a:r>
              <a:rPr lang="en-US" sz="1800" dirty="0" err="1"/>
              <a:t>eax</a:t>
            </a:r>
            <a:r>
              <a:rPr lang="en-US" sz="1800" dirty="0"/>
              <a:t> </a:t>
            </a:r>
            <a:r>
              <a:rPr lang="en-US" sz="1800" dirty="0" err="1"/>
              <a:t>ebx</a:t>
            </a:r>
            <a:r>
              <a:rPr lang="en-US" sz="1800" dirty="0"/>
              <a:t>,</a:t>
            </a:r>
          </a:p>
          <a:p>
            <a:pPr marL="0" indent="0">
              <a:spcBef>
                <a:spcPts val="200"/>
              </a:spcBef>
              <a:buNone/>
            </a:pPr>
            <a:r>
              <a:rPr lang="en-US" sz="1800" dirty="0"/>
              <a:t>	x: DWORD, y: DWORD</a:t>
            </a:r>
          </a:p>
          <a:p>
            <a:pPr marL="0" indent="0">
              <a:spcBef>
                <a:spcPts val="200"/>
              </a:spcBef>
              <a:buNone/>
            </a:pPr>
            <a:r>
              <a:rPr lang="en-US" sz="1800" dirty="0"/>
              <a:t>	LOCAL a:DWORD, b:DWORD</a:t>
            </a:r>
          </a:p>
          <a:p>
            <a:pPr marL="0" indent="0">
              <a:spcBef>
                <a:spcPts val="200"/>
              </a:spcBef>
              <a:buNone/>
            </a:pPr>
            <a:r>
              <a:rPr lang="en-US" sz="1800" dirty="0"/>
              <a:t>	PARAMS = 2</a:t>
            </a:r>
          </a:p>
          <a:p>
            <a:pPr marL="0" indent="0">
              <a:spcBef>
                <a:spcPts val="200"/>
              </a:spcBef>
              <a:buNone/>
            </a:pPr>
            <a:r>
              <a:rPr lang="en-US" sz="1800" dirty="0"/>
              <a:t>	LOCALS = 2</a:t>
            </a:r>
          </a:p>
          <a:p>
            <a:pPr marL="0" indent="0">
              <a:spcBef>
                <a:spcPts val="200"/>
              </a:spcBef>
              <a:buNone/>
            </a:pPr>
            <a:r>
              <a:rPr lang="en-US" sz="1800" dirty="0"/>
              <a:t>	SAVED_REGS = 2</a:t>
            </a:r>
          </a:p>
          <a:p>
            <a:pPr marL="0" indent="0">
              <a:spcBef>
                <a:spcPts val="200"/>
              </a:spcBef>
              <a:buNone/>
            </a:pPr>
            <a:r>
              <a:rPr lang="en-US" sz="1800" dirty="0"/>
              <a:t>	</a:t>
            </a:r>
            <a:r>
              <a:rPr lang="en-US" sz="1800" dirty="0" err="1"/>
              <a:t>mov</a:t>
            </a:r>
            <a:r>
              <a:rPr lang="en-US" sz="1800" dirty="0"/>
              <a:t> a,0AAAAh</a:t>
            </a:r>
          </a:p>
          <a:p>
            <a:pPr marL="0" indent="0">
              <a:spcBef>
                <a:spcPts val="200"/>
              </a:spcBef>
              <a:buNone/>
            </a:pPr>
            <a:r>
              <a:rPr lang="en-US" sz="1800" dirty="0"/>
              <a:t>	</a:t>
            </a:r>
            <a:r>
              <a:rPr lang="en-US" sz="1800" dirty="0" err="1"/>
              <a:t>mov</a:t>
            </a:r>
            <a:r>
              <a:rPr lang="en-US" sz="1800" dirty="0"/>
              <a:t> b,0BBBBh</a:t>
            </a:r>
          </a:p>
          <a:p>
            <a:pPr marL="0" indent="0">
              <a:spcBef>
                <a:spcPts val="200"/>
              </a:spcBef>
              <a:buNone/>
            </a:pPr>
            <a:r>
              <a:rPr lang="en-US" sz="1800" dirty="0"/>
              <a:t>	INVOKE </a:t>
            </a:r>
            <a:r>
              <a:rPr lang="en-US" sz="1800" dirty="0" err="1"/>
              <a:t>WriteStackFrame</a:t>
            </a:r>
            <a:r>
              <a:rPr lang="en-US" sz="1800" dirty="0"/>
              <a:t>, PARAMS, LOCALS, SAVED_REGS</a:t>
            </a:r>
          </a:p>
          <a:p>
            <a:pPr marL="0" indent="0">
              <a:spcBef>
                <a:spcPts val="0"/>
              </a:spcBef>
              <a:buNone/>
            </a:pPr>
            <a:endParaRPr lang="en-US" sz="1900" dirty="0"/>
          </a:p>
        </p:txBody>
      </p:sp>
      <p:sp>
        <p:nvSpPr>
          <p:cNvPr id="2" name="Title 1"/>
          <p:cNvSpPr>
            <a:spLocks noGrp="1"/>
          </p:cNvSpPr>
          <p:nvPr>
            <p:ph type="title"/>
          </p:nvPr>
        </p:nvSpPr>
        <p:spPr/>
        <p:txBody>
          <a:bodyPr/>
          <a:lstStyle/>
          <a:p>
            <a:r>
              <a:rPr lang="en-AU" dirty="0" err="1"/>
              <a:t>WriteStackFrame</a:t>
            </a:r>
            <a:r>
              <a:rPr lang="en-AU" dirty="0"/>
              <a:t> Example</a:t>
            </a:r>
          </a:p>
        </p:txBody>
      </p:sp>
    </p:spTree>
    <p:extLst>
      <p:ext uri="{BB962C8B-B14F-4D97-AF65-F5344CB8AC3E}">
        <p14:creationId xmlns:p14="http://schemas.microsoft.com/office/powerpoint/2010/main" val="25253053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700" dirty="0"/>
              <a:t>CALL subtracts 8 from RSP</a:t>
            </a:r>
          </a:p>
          <a:p>
            <a:r>
              <a:rPr lang="en-US" sz="2700" dirty="0"/>
              <a:t>First four parameters are placed in RCX, RDX, R8, and R9. Additional parameters are pushed on the stack.</a:t>
            </a:r>
          </a:p>
          <a:p>
            <a:r>
              <a:rPr lang="en-US" sz="2700" dirty="0"/>
              <a:t>Parameters less than 64 bits long are not zero extended</a:t>
            </a:r>
          </a:p>
          <a:p>
            <a:r>
              <a:rPr lang="en-US" sz="2700" dirty="0"/>
              <a:t>Return value in RAX if &lt;= 64 bits</a:t>
            </a:r>
          </a:p>
          <a:p>
            <a:r>
              <a:rPr lang="en-US" sz="2700" dirty="0"/>
              <a:t>Caller must allocate at least 32 bytes of shadow space so the subroutine can copy parameter values</a:t>
            </a:r>
          </a:p>
        </p:txBody>
      </p:sp>
      <p:sp>
        <p:nvSpPr>
          <p:cNvPr id="2" name="Title 1"/>
          <p:cNvSpPr>
            <a:spLocks noGrp="1"/>
          </p:cNvSpPr>
          <p:nvPr>
            <p:ph type="title"/>
          </p:nvPr>
        </p:nvSpPr>
        <p:spPr/>
        <p:txBody>
          <a:bodyPr/>
          <a:lstStyle/>
          <a:p>
            <a:r>
              <a:rPr lang="en-US" dirty="0"/>
              <a:t>The Microsoft x64 Calling Convention</a:t>
            </a:r>
            <a:r>
              <a:rPr lang="en-US" sz="2000" dirty="0"/>
              <a:t> </a:t>
            </a:r>
            <a:br>
              <a:rPr lang="en-US" sz="2000" dirty="0"/>
            </a:br>
            <a:r>
              <a:rPr lang="en-US" sz="2000" b="0" dirty="0"/>
              <a:t>(1 of 2)</a:t>
            </a:r>
            <a:endParaRPr lang="en-AU" sz="2000" b="0" dirty="0"/>
          </a:p>
        </p:txBody>
      </p:sp>
    </p:spTree>
    <p:extLst>
      <p:ext uri="{BB962C8B-B14F-4D97-AF65-F5344CB8AC3E}">
        <p14:creationId xmlns:p14="http://schemas.microsoft.com/office/powerpoint/2010/main" val="30316957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700" dirty="0"/>
              <a:t>Caller must align RSP to 16-byte boundary</a:t>
            </a:r>
          </a:p>
          <a:p>
            <a:r>
              <a:rPr lang="en-US" sz="2700" dirty="0"/>
              <a:t>Caller must remove all parameters from the stack after the call</a:t>
            </a:r>
          </a:p>
          <a:p>
            <a:r>
              <a:rPr lang="en-US" sz="2700" dirty="0"/>
              <a:t>Return value larger than 64 bits must be placed on the runtime stack, with RCX pointing to it</a:t>
            </a:r>
          </a:p>
          <a:p>
            <a:r>
              <a:rPr lang="en-US" sz="2700" dirty="0"/>
              <a:t>RBX, RBP, RDI, RSI, R12, R14, R14, and R15 registers are preserved by the subroutine; all others are not.</a:t>
            </a:r>
          </a:p>
        </p:txBody>
      </p:sp>
      <p:sp>
        <p:nvSpPr>
          <p:cNvPr id="2" name="Title 1"/>
          <p:cNvSpPr>
            <a:spLocks noGrp="1"/>
          </p:cNvSpPr>
          <p:nvPr>
            <p:ph type="title"/>
          </p:nvPr>
        </p:nvSpPr>
        <p:spPr/>
        <p:txBody>
          <a:bodyPr/>
          <a:lstStyle/>
          <a:p>
            <a:r>
              <a:rPr lang="en-US" dirty="0"/>
              <a:t>The Microsoft x64 Calling Convention</a:t>
            </a:r>
            <a:r>
              <a:rPr lang="en-US" sz="2000" dirty="0"/>
              <a:t> </a:t>
            </a:r>
            <a:br>
              <a:rPr lang="en-US" sz="2000" dirty="0"/>
            </a:br>
            <a:r>
              <a:rPr lang="en-US" sz="2000" b="0" dirty="0"/>
              <a:t>(2 of 2)</a:t>
            </a:r>
            <a:endParaRPr lang="en-AU" sz="2000" b="0" dirty="0"/>
          </a:p>
        </p:txBody>
      </p:sp>
    </p:spTree>
    <p:extLst>
      <p:ext uri="{BB962C8B-B14F-4D97-AF65-F5344CB8AC3E}">
        <p14:creationId xmlns:p14="http://schemas.microsoft.com/office/powerpoint/2010/main" val="16229962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Stack Frames</a:t>
            </a:r>
          </a:p>
          <a:p>
            <a:r>
              <a:rPr lang="en-US" b="1" dirty="0">
                <a:solidFill>
                  <a:srgbClr val="007FA3"/>
                </a:solidFill>
              </a:rPr>
              <a:t>Recursion</a:t>
            </a:r>
          </a:p>
          <a:p>
            <a:r>
              <a:rPr lang="en-US" dirty="0"/>
              <a:t>INVOKE, ADDR, PROC, and PROTO</a:t>
            </a:r>
          </a:p>
          <a:p>
            <a:r>
              <a:rPr lang="en-US" dirty="0"/>
              <a:t>Creating </a:t>
            </a:r>
            <a:r>
              <a:rPr lang="en-US" dirty="0" err="1"/>
              <a:t>Multimodule</a:t>
            </a:r>
            <a:r>
              <a:rPr lang="en-US" dirty="0"/>
              <a:t> Programs</a:t>
            </a:r>
          </a:p>
          <a:p>
            <a:r>
              <a:rPr lang="en-US" dirty="0"/>
              <a:t>Advanced Use of Parameters (optional)</a:t>
            </a:r>
          </a:p>
          <a:p>
            <a:r>
              <a:rPr lang="en-US" dirty="0"/>
              <a:t>Java </a:t>
            </a:r>
            <a:r>
              <a:rPr lang="en-US" dirty="0" err="1"/>
              <a:t>Bytecodes</a:t>
            </a:r>
            <a:r>
              <a:rPr lang="en-US" dirty="0"/>
              <a:t> (optional)</a:t>
            </a:r>
          </a:p>
        </p:txBody>
      </p:sp>
      <p:sp>
        <p:nvSpPr>
          <p:cNvPr id="2" name="Title 1"/>
          <p:cNvSpPr>
            <a:spLocks noGrp="1"/>
          </p:cNvSpPr>
          <p:nvPr>
            <p:ph type="title"/>
          </p:nvPr>
        </p:nvSpPr>
        <p:spPr/>
        <p:txBody>
          <a:bodyPr/>
          <a:lstStyle/>
          <a:p>
            <a:r>
              <a:rPr lang="en-AU" dirty="0"/>
              <a:t>What's Next</a:t>
            </a:r>
            <a:r>
              <a:rPr lang="en-AU" sz="2000" dirty="0"/>
              <a:t> </a:t>
            </a:r>
            <a:r>
              <a:rPr lang="en-AU" sz="2000" b="0" dirty="0"/>
              <a:t>(1 of 4)</a:t>
            </a:r>
          </a:p>
        </p:txBody>
      </p:sp>
    </p:spTree>
    <p:extLst>
      <p:ext uri="{BB962C8B-B14F-4D97-AF65-F5344CB8AC3E}">
        <p14:creationId xmlns:p14="http://schemas.microsoft.com/office/powerpoint/2010/main" val="5800281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a:t>What is Recursion?</a:t>
            </a:r>
          </a:p>
          <a:p>
            <a:r>
              <a:rPr lang="en-AU" dirty="0"/>
              <a:t>Recursively Calculating a Sum</a:t>
            </a:r>
          </a:p>
          <a:p>
            <a:r>
              <a:rPr lang="en-AU" dirty="0"/>
              <a:t>Calculating a Factorial</a:t>
            </a:r>
          </a:p>
        </p:txBody>
      </p:sp>
      <p:sp>
        <p:nvSpPr>
          <p:cNvPr id="2" name="Title 1"/>
          <p:cNvSpPr>
            <a:spLocks noGrp="1"/>
          </p:cNvSpPr>
          <p:nvPr>
            <p:ph type="title"/>
          </p:nvPr>
        </p:nvSpPr>
        <p:spPr/>
        <p:txBody>
          <a:bodyPr/>
          <a:lstStyle/>
          <a:p>
            <a:r>
              <a:rPr lang="en-AU" dirty="0"/>
              <a:t>Recursion</a:t>
            </a:r>
          </a:p>
        </p:txBody>
      </p:sp>
    </p:spTree>
    <p:extLst>
      <p:ext uri="{BB962C8B-B14F-4D97-AF65-F5344CB8AC3E}">
        <p14:creationId xmlns:p14="http://schemas.microsoft.com/office/powerpoint/2010/main" val="15822416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5" descr="The recursion sequence is as follows. A to b, b to c, c to d, d to e, and e to a. ">
            <a:extLst>
              <a:ext uri="{FF2B5EF4-FFF2-40B4-BE49-F238E27FC236}">
                <a16:creationId xmlns:a16="http://schemas.microsoft.com/office/drawing/2014/main" id="{0B2A6E9A-7663-4E1F-8DD8-1A44A8AE3BEC}"/>
              </a:ext>
            </a:extLst>
          </p:cNvPr>
          <p:cNvGraphicFramePr>
            <a:graphicFrameLocks noChangeAspect="1"/>
          </p:cNvGraphicFramePr>
          <p:nvPr>
            <p:extLst>
              <p:ext uri="{D42A27DB-BD31-4B8C-83A1-F6EECF244321}">
                <p14:modId xmlns:p14="http://schemas.microsoft.com/office/powerpoint/2010/main" val="1890771159"/>
              </p:ext>
            </p:extLst>
          </p:nvPr>
        </p:nvGraphicFramePr>
        <p:xfrm>
          <a:off x="3505200" y="4495800"/>
          <a:ext cx="1964267" cy="1828800"/>
        </p:xfrm>
        <a:graphic>
          <a:graphicData uri="http://schemas.openxmlformats.org/presentationml/2006/ole">
            <mc:AlternateContent xmlns:mc="http://schemas.openxmlformats.org/markup-compatibility/2006">
              <mc:Choice xmlns:v="urn:schemas-microsoft-com:vml" Requires="v">
                <p:oleObj spid="_x0000_s31757" name="VISIO" r:id="rId3" imgW="1293876" imgH="1176528" progId="Visio.Drawing.6">
                  <p:embed/>
                </p:oleObj>
              </mc:Choice>
              <mc:Fallback>
                <p:oleObj name="VISIO" r:id="rId3" imgW="1293876" imgH="1176528"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3703" t="-4065" r="-3703" b="-5673"/>
                      <a:stretch>
                        <a:fillRect/>
                      </a:stretch>
                    </p:blipFill>
                    <p:spPr bwMode="auto">
                      <a:xfrm>
                        <a:off x="3505200" y="4495800"/>
                        <a:ext cx="1964267" cy="1828800"/>
                      </a:xfrm>
                      <a:prstGeom prst="rect">
                        <a:avLst/>
                      </a:prstGeom>
                      <a:solidFill>
                        <a:srgbClr val="007FA3"/>
                      </a:solidFill>
                      <a:ln>
                        <a:noFill/>
                      </a:ln>
                      <a:effectLst/>
                      <a:extLst/>
                    </p:spPr>
                  </p:pic>
                </p:oleObj>
              </mc:Fallback>
            </mc:AlternateContent>
          </a:graphicData>
        </a:graphic>
      </p:graphicFrame>
      <p:sp>
        <p:nvSpPr>
          <p:cNvPr id="3" name="Content Placeholder 2"/>
          <p:cNvSpPr>
            <a:spLocks noGrp="1"/>
          </p:cNvSpPr>
          <p:nvPr>
            <p:ph idx="1"/>
          </p:nvPr>
        </p:nvSpPr>
        <p:spPr>
          <a:xfrm>
            <a:off x="457200" y="1600201"/>
            <a:ext cx="8229600" cy="3124200"/>
          </a:xfrm>
        </p:spPr>
        <p:txBody>
          <a:bodyPr/>
          <a:lstStyle/>
          <a:p>
            <a:r>
              <a:rPr lang="en-US" dirty="0"/>
              <a:t>The process created when . . .</a:t>
            </a:r>
          </a:p>
          <a:p>
            <a:pPr lvl="1"/>
            <a:r>
              <a:rPr lang="en-US" dirty="0"/>
              <a:t>A procedure calls itself</a:t>
            </a:r>
          </a:p>
          <a:p>
            <a:pPr lvl="1"/>
            <a:r>
              <a:rPr lang="en-US" dirty="0"/>
              <a:t>Procedure A calls procedure B, which in turn calls procedure A</a:t>
            </a:r>
          </a:p>
          <a:p>
            <a:r>
              <a:rPr lang="en-US" dirty="0"/>
              <a:t>Using a graph in which each node is a procedure and each edge is a procedure call, recursion forms a </a:t>
            </a:r>
            <a:r>
              <a:rPr lang="en-US" dirty="0">
                <a:solidFill>
                  <a:srgbClr val="007FA3"/>
                </a:solidFill>
              </a:rPr>
              <a:t>cycle</a:t>
            </a:r>
            <a:r>
              <a:rPr lang="en-US" dirty="0"/>
              <a:t>:</a:t>
            </a:r>
          </a:p>
        </p:txBody>
      </p:sp>
      <p:sp>
        <p:nvSpPr>
          <p:cNvPr id="2" name="Title 1"/>
          <p:cNvSpPr>
            <a:spLocks noGrp="1"/>
          </p:cNvSpPr>
          <p:nvPr>
            <p:ph type="title"/>
          </p:nvPr>
        </p:nvSpPr>
        <p:spPr/>
        <p:txBody>
          <a:bodyPr/>
          <a:lstStyle/>
          <a:p>
            <a:r>
              <a:rPr lang="en-AU" dirty="0"/>
              <a:t>What is Recursion?</a:t>
            </a:r>
          </a:p>
        </p:txBody>
      </p:sp>
    </p:spTree>
    <p:extLst>
      <p:ext uri="{BB962C8B-B14F-4D97-AF65-F5344CB8AC3E}">
        <p14:creationId xmlns:p14="http://schemas.microsoft.com/office/powerpoint/2010/main" val="2356042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500" dirty="0"/>
              <a:t>Also known as an </a:t>
            </a:r>
            <a:r>
              <a:rPr lang="en-US" sz="2500" i="1" dirty="0">
                <a:solidFill>
                  <a:srgbClr val="007FA3"/>
                </a:solidFill>
              </a:rPr>
              <a:t>activation record</a:t>
            </a:r>
          </a:p>
          <a:p>
            <a:r>
              <a:rPr lang="en-US" sz="2500" dirty="0"/>
              <a:t>Area of the stack set aside for a procedure's return address, passed parameters, saved registers, and local variables</a:t>
            </a:r>
          </a:p>
          <a:p>
            <a:r>
              <a:rPr lang="en-US" sz="2500" dirty="0"/>
              <a:t>Created by the following steps:</a:t>
            </a:r>
          </a:p>
          <a:p>
            <a:pPr lvl="1"/>
            <a:r>
              <a:rPr lang="en-US" sz="2100" dirty="0"/>
              <a:t>Calling program pushes arguments on the stack and calls the procedure.</a:t>
            </a:r>
          </a:p>
          <a:p>
            <a:pPr lvl="1"/>
            <a:r>
              <a:rPr lang="en-US" sz="2100" dirty="0"/>
              <a:t>The called procedure pushes EBP on the stack, and sets EBP to ESP.</a:t>
            </a:r>
          </a:p>
          <a:p>
            <a:pPr lvl="1"/>
            <a:r>
              <a:rPr lang="en-US" sz="2100" dirty="0"/>
              <a:t>If local variables are needed, a constant is subtracted from ESP to make room on the stack.</a:t>
            </a:r>
          </a:p>
        </p:txBody>
      </p:sp>
      <p:sp>
        <p:nvSpPr>
          <p:cNvPr id="2" name="Title 1"/>
          <p:cNvSpPr>
            <a:spLocks noGrp="1"/>
          </p:cNvSpPr>
          <p:nvPr>
            <p:ph type="title"/>
          </p:nvPr>
        </p:nvSpPr>
        <p:spPr/>
        <p:txBody>
          <a:bodyPr/>
          <a:lstStyle/>
          <a:p>
            <a:r>
              <a:rPr lang="en-AU" dirty="0"/>
              <a:t>Stack Frame</a:t>
            </a:r>
          </a:p>
        </p:txBody>
      </p:sp>
    </p:spTree>
    <p:extLst>
      <p:ext uri="{BB962C8B-B14F-4D97-AF65-F5344CB8AC3E}">
        <p14:creationId xmlns:p14="http://schemas.microsoft.com/office/powerpoint/2010/main" val="33146213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9">
            <a:extLst>
              <a:ext uri="{FF2B5EF4-FFF2-40B4-BE49-F238E27FC236}">
                <a16:creationId xmlns:a16="http://schemas.microsoft.com/office/drawing/2014/main" id="{164CC0BA-1DCF-4942-BDEF-CF44AD33DC66}"/>
              </a:ext>
            </a:extLst>
          </p:cNvPr>
          <p:cNvSpPr txBox="1">
            <a:spLocks noChangeArrowheads="1"/>
          </p:cNvSpPr>
          <p:nvPr/>
        </p:nvSpPr>
        <p:spPr bwMode="auto">
          <a:xfrm>
            <a:off x="5562600" y="5252591"/>
            <a:ext cx="2895600"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700" b="0" dirty="0"/>
              <a:t>View the </a:t>
            </a:r>
            <a:r>
              <a:rPr lang="en-US" altLang="en-US" sz="1700" b="0" u="sng" dirty="0">
                <a:solidFill>
                  <a:srgbClr val="007FA3"/>
                </a:solidFill>
              </a:rPr>
              <a:t>complete program</a:t>
            </a:r>
          </a:p>
        </p:txBody>
      </p:sp>
      <p:pic>
        <p:nvPicPr>
          <p:cNvPr id="7" name="Picture 6" descr="A table lists the values of E C X and E A X for the values of pushed on stack.">
            <a:extLst>
              <a:ext uri="{FF2B5EF4-FFF2-40B4-BE49-F238E27FC236}">
                <a16:creationId xmlns:a16="http://schemas.microsoft.com/office/drawing/2014/main" id="{58B847E2-CEEE-4F4A-89EE-5DFC92C53A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4643437"/>
            <a:ext cx="2322181" cy="168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7">
            <a:extLst>
              <a:ext uri="{FF2B5EF4-FFF2-40B4-BE49-F238E27FC236}">
                <a16:creationId xmlns:a16="http://schemas.microsoft.com/office/drawing/2014/main" id="{DFF64686-07B8-46C9-B7C7-2571A05AE908}"/>
              </a:ext>
            </a:extLst>
          </p:cNvPr>
          <p:cNvSpPr txBox="1">
            <a:spLocks noChangeArrowheads="1"/>
          </p:cNvSpPr>
          <p:nvPr/>
        </p:nvSpPr>
        <p:spPr bwMode="auto">
          <a:xfrm>
            <a:off x="846667" y="5191036"/>
            <a:ext cx="1896533"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r" eaLnBrk="1" hangingPunct="1">
              <a:spcBef>
                <a:spcPct val="50000"/>
              </a:spcBef>
              <a:buClrTx/>
              <a:buFontTx/>
              <a:buNone/>
            </a:pPr>
            <a:r>
              <a:rPr lang="en-US" altLang="en-US" sz="2100" b="0" dirty="0"/>
              <a:t>Stack frame:</a:t>
            </a:r>
          </a:p>
        </p:txBody>
      </p:sp>
      <p:sp>
        <p:nvSpPr>
          <p:cNvPr id="4" name="Text Box 4">
            <a:extLst>
              <a:ext uri="{FF2B5EF4-FFF2-40B4-BE49-F238E27FC236}">
                <a16:creationId xmlns:a16="http://schemas.microsoft.com/office/drawing/2014/main" id="{5EE38F9B-F9E9-4B6B-9030-B1E1253CC91A}"/>
              </a:ext>
            </a:extLst>
          </p:cNvPr>
          <p:cNvSpPr txBox="1">
            <a:spLocks noChangeArrowheads="1"/>
          </p:cNvSpPr>
          <p:nvPr/>
        </p:nvSpPr>
        <p:spPr bwMode="auto">
          <a:xfrm>
            <a:off x="457200" y="2514600"/>
            <a:ext cx="72390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40000"/>
              </a:lnSpc>
              <a:spcBef>
                <a:spcPct val="50000"/>
              </a:spcBef>
              <a:buClrTx/>
              <a:buFontTx/>
              <a:buNone/>
            </a:pPr>
            <a:r>
              <a:rPr lang="en-US" altLang="en-US" sz="1800" dirty="0" err="1">
                <a:cs typeface="Arial" panose="020B0604020202020204" pitchFamily="34" charset="0"/>
              </a:rPr>
              <a:t>CalcSum</a:t>
            </a:r>
            <a:r>
              <a:rPr lang="en-US" altLang="en-US" sz="1800" dirty="0">
                <a:cs typeface="Arial" panose="020B0604020202020204" pitchFamily="34" charset="0"/>
              </a:rPr>
              <a:t> PROC</a:t>
            </a:r>
          </a:p>
          <a:p>
            <a:pPr eaLnBrk="1" hangingPunct="1">
              <a:lnSpc>
                <a:spcPct val="4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cmp</a:t>
            </a:r>
            <a:r>
              <a:rPr lang="en-US" altLang="en-US" sz="1800" dirty="0">
                <a:cs typeface="Arial" panose="020B0604020202020204" pitchFamily="34" charset="0"/>
              </a:rPr>
              <a:t> ecx,0	; check counter value</a:t>
            </a:r>
          </a:p>
          <a:p>
            <a:pPr lvl="1" eaLnBrk="1" hangingPunct="1">
              <a:lnSpc>
                <a:spcPct val="40000"/>
              </a:lnSpc>
              <a:spcBef>
                <a:spcPct val="50000"/>
              </a:spcBef>
              <a:buClrTx/>
              <a:buFontTx/>
              <a:buNone/>
            </a:pPr>
            <a:r>
              <a:rPr lang="en-US" altLang="en-US" sz="1800" dirty="0" err="1">
                <a:cs typeface="Arial" panose="020B0604020202020204" pitchFamily="34" charset="0"/>
              </a:rPr>
              <a:t>jz</a:t>
            </a:r>
            <a:r>
              <a:rPr lang="en-US" altLang="en-US" sz="1800" dirty="0">
                <a:cs typeface="Arial" panose="020B0604020202020204" pitchFamily="34" charset="0"/>
              </a:rPr>
              <a:t> L2	; quit if zero</a:t>
            </a:r>
          </a:p>
          <a:p>
            <a:pPr lvl="1" eaLnBrk="1" hangingPunct="1">
              <a:lnSpc>
                <a:spcPct val="40000"/>
              </a:lnSpc>
              <a:spcBef>
                <a:spcPct val="50000"/>
              </a:spcBef>
              <a:buClrTx/>
              <a:buFontTx/>
              <a:buNone/>
            </a:pPr>
            <a:r>
              <a:rPr lang="en-US" altLang="en-US" sz="1800" dirty="0">
                <a:cs typeface="Arial" panose="020B0604020202020204" pitchFamily="34" charset="0"/>
              </a:rPr>
              <a:t>add </a:t>
            </a:r>
            <a:r>
              <a:rPr lang="en-US" altLang="en-US" sz="1800" dirty="0" err="1">
                <a:cs typeface="Arial" panose="020B0604020202020204" pitchFamily="34" charset="0"/>
              </a:rPr>
              <a:t>eax,ecx</a:t>
            </a:r>
            <a:r>
              <a:rPr lang="en-US" altLang="en-US" sz="1800" dirty="0">
                <a:cs typeface="Arial" panose="020B0604020202020204" pitchFamily="34" charset="0"/>
              </a:rPr>
              <a:t>	; otherwise, add to sum</a:t>
            </a:r>
          </a:p>
          <a:p>
            <a:pPr lvl="1" eaLnBrk="1" hangingPunct="1">
              <a:lnSpc>
                <a:spcPct val="40000"/>
              </a:lnSpc>
              <a:spcBef>
                <a:spcPct val="50000"/>
              </a:spcBef>
              <a:buClrTx/>
              <a:buFontTx/>
              <a:buNone/>
            </a:pPr>
            <a:r>
              <a:rPr lang="en-US" altLang="en-US" sz="1800" dirty="0" err="1">
                <a:cs typeface="Arial" panose="020B0604020202020204" pitchFamily="34" charset="0"/>
              </a:rPr>
              <a:t>dec</a:t>
            </a:r>
            <a:r>
              <a:rPr lang="en-US" altLang="en-US" sz="1800" dirty="0">
                <a:cs typeface="Arial" panose="020B0604020202020204" pitchFamily="34" charset="0"/>
              </a:rPr>
              <a:t> </a:t>
            </a:r>
            <a:r>
              <a:rPr lang="en-US" altLang="en-US" sz="1800" dirty="0" err="1">
                <a:cs typeface="Arial" panose="020B0604020202020204" pitchFamily="34" charset="0"/>
              </a:rPr>
              <a:t>ecx</a:t>
            </a:r>
            <a:r>
              <a:rPr lang="en-US" altLang="en-US" sz="1800" dirty="0">
                <a:cs typeface="Arial" panose="020B0604020202020204" pitchFamily="34" charset="0"/>
              </a:rPr>
              <a:t>	; decrement counter</a:t>
            </a:r>
          </a:p>
          <a:p>
            <a:pPr lvl="1" eaLnBrk="1" hangingPunct="1">
              <a:lnSpc>
                <a:spcPct val="40000"/>
              </a:lnSpc>
              <a:spcBef>
                <a:spcPct val="50000"/>
              </a:spcBef>
              <a:buClrTx/>
              <a:buFontTx/>
              <a:buNone/>
            </a:pPr>
            <a:r>
              <a:rPr lang="en-US" altLang="en-US" sz="1800" dirty="0">
                <a:solidFill>
                  <a:srgbClr val="007FA3"/>
                </a:solidFill>
                <a:cs typeface="Arial" panose="020B0604020202020204" pitchFamily="34" charset="0"/>
              </a:rPr>
              <a:t>call </a:t>
            </a:r>
            <a:r>
              <a:rPr lang="en-US" altLang="en-US" sz="1800" dirty="0" err="1">
                <a:solidFill>
                  <a:srgbClr val="007FA3"/>
                </a:solidFill>
                <a:cs typeface="Arial" panose="020B0604020202020204" pitchFamily="34" charset="0"/>
              </a:rPr>
              <a:t>CalcSum</a:t>
            </a:r>
            <a:r>
              <a:rPr lang="en-US" altLang="en-US" sz="1800" dirty="0">
                <a:cs typeface="Arial" panose="020B0604020202020204" pitchFamily="34" charset="0"/>
              </a:rPr>
              <a:t>	; recursive call</a:t>
            </a:r>
          </a:p>
          <a:p>
            <a:pPr eaLnBrk="1" hangingPunct="1">
              <a:lnSpc>
                <a:spcPct val="40000"/>
              </a:lnSpc>
              <a:spcBef>
                <a:spcPct val="50000"/>
              </a:spcBef>
              <a:buClrTx/>
              <a:buFontTx/>
              <a:buNone/>
            </a:pPr>
            <a:r>
              <a:rPr lang="en-US" altLang="en-US" sz="1800" dirty="0">
                <a:cs typeface="Arial" panose="020B0604020202020204" pitchFamily="34" charset="0"/>
              </a:rPr>
              <a:t>L2: ret</a:t>
            </a:r>
          </a:p>
          <a:p>
            <a:pPr eaLnBrk="1" hangingPunct="1">
              <a:lnSpc>
                <a:spcPct val="40000"/>
              </a:lnSpc>
              <a:spcBef>
                <a:spcPct val="50000"/>
              </a:spcBef>
              <a:buClrTx/>
              <a:buFontTx/>
              <a:buNone/>
            </a:pPr>
            <a:r>
              <a:rPr lang="en-US" altLang="en-US" sz="1800" dirty="0" err="1">
                <a:cs typeface="Arial" panose="020B0604020202020204" pitchFamily="34" charset="0"/>
              </a:rPr>
              <a:t>CalcSum</a:t>
            </a:r>
            <a:r>
              <a:rPr lang="en-US" altLang="en-US" sz="1800" dirty="0">
                <a:cs typeface="Arial" panose="020B0604020202020204" pitchFamily="34" charset="0"/>
              </a:rPr>
              <a:t> ENDP</a:t>
            </a:r>
          </a:p>
        </p:txBody>
      </p:sp>
      <p:sp>
        <p:nvSpPr>
          <p:cNvPr id="5" name="Text Box 5">
            <a:extLst>
              <a:ext uri="{FF2B5EF4-FFF2-40B4-BE49-F238E27FC236}">
                <a16:creationId xmlns:a16="http://schemas.microsoft.com/office/drawing/2014/main" id="{8F1DCF6A-4CF4-49AA-BC83-98B7736777AE}"/>
              </a:ext>
            </a:extLst>
          </p:cNvPr>
          <p:cNvSpPr txBox="1">
            <a:spLocks noChangeArrowheads="1"/>
          </p:cNvSpPr>
          <p:nvPr/>
        </p:nvSpPr>
        <p:spPr bwMode="auto">
          <a:xfrm>
            <a:off x="457200" y="16002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b="0" dirty="0"/>
              <a:t>The </a:t>
            </a:r>
            <a:r>
              <a:rPr lang="en-US" altLang="en-US" sz="2100" b="0" dirty="0" err="1"/>
              <a:t>CalcSum</a:t>
            </a:r>
            <a:r>
              <a:rPr lang="en-US" altLang="en-US" sz="2100" b="0" dirty="0"/>
              <a:t> procedure recursively calculates the sum of an array of integers. Receives: ECX = count. Returns: EAX = sum</a:t>
            </a:r>
          </a:p>
        </p:txBody>
      </p:sp>
      <p:sp>
        <p:nvSpPr>
          <p:cNvPr id="2" name="Title 1"/>
          <p:cNvSpPr>
            <a:spLocks noGrp="1"/>
          </p:cNvSpPr>
          <p:nvPr>
            <p:ph type="title"/>
          </p:nvPr>
        </p:nvSpPr>
        <p:spPr/>
        <p:txBody>
          <a:bodyPr/>
          <a:lstStyle/>
          <a:p>
            <a:r>
              <a:rPr lang="en-AU" dirty="0"/>
              <a:t>Recursively Calculating a Sum</a:t>
            </a:r>
          </a:p>
        </p:txBody>
      </p:sp>
    </p:spTree>
    <p:extLst>
      <p:ext uri="{BB962C8B-B14F-4D97-AF65-F5344CB8AC3E}">
        <p14:creationId xmlns:p14="http://schemas.microsoft.com/office/powerpoint/2010/main" val="1228587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5" descr="The recursive calls have six steps in the following order. Step 1. 5 exclamation point = 5 asterisk 4 exclamation point. Step 2. 4 exclamation point = 4 asterisk 3 exclamation point. Step 3. 3 exclamation point = 3 asterisk 2 exclamation point. Step 4. 2 exclamation point = 2 asterisk 1 exclamation point. Step 5. 1 exclamation point = 1 asterisk 0 exclamation point. Step 6. Zero exclamation point = one. Base case. Backing up process has six steps in the following order. Step 1. 1 = 1. Step 2. 1 asterisk 1 = 1. Step 3. 2 asterisk 1 = 2. Step 4. 3 asterisk 2 = 6. Step 5. 4 asterisk 6 = 24. Step 6. 5 asterisk 24 = 120.">
            <a:extLst>
              <a:ext uri="{FF2B5EF4-FFF2-40B4-BE49-F238E27FC236}">
                <a16:creationId xmlns:a16="http://schemas.microsoft.com/office/drawing/2014/main" id="{EA9E2F33-C19F-415C-8D1C-3D0F8DFB5B1F}"/>
              </a:ext>
            </a:extLst>
          </p:cNvPr>
          <p:cNvGraphicFramePr>
            <a:graphicFrameLocks noChangeAspect="1"/>
          </p:cNvGraphicFramePr>
          <p:nvPr>
            <p:extLst>
              <p:ext uri="{D42A27DB-BD31-4B8C-83A1-F6EECF244321}">
                <p14:modId xmlns:p14="http://schemas.microsoft.com/office/powerpoint/2010/main" val="1321024657"/>
              </p:ext>
            </p:extLst>
          </p:nvPr>
        </p:nvGraphicFramePr>
        <p:xfrm>
          <a:off x="5486400" y="2590800"/>
          <a:ext cx="2919413" cy="3657600"/>
        </p:xfrm>
        <a:graphic>
          <a:graphicData uri="http://schemas.openxmlformats.org/presentationml/2006/ole">
            <mc:AlternateContent xmlns:mc="http://schemas.openxmlformats.org/markup-compatibility/2006">
              <mc:Choice xmlns:v="urn:schemas-microsoft-com:vml" Requires="v">
                <p:oleObj spid="_x0000_s32782" name="VISIO" r:id="rId3" imgW="1792224" imgH="2240280" progId="Visio.Drawing.6">
                  <p:embed/>
                </p:oleObj>
              </mc:Choice>
              <mc:Fallback>
                <p:oleObj name="VISIO" r:id="rId3" imgW="1792224" imgH="224028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2590800"/>
                        <a:ext cx="2919413" cy="3657600"/>
                      </a:xfrm>
                      <a:prstGeom prst="rect">
                        <a:avLst/>
                      </a:prstGeom>
                      <a:solidFill>
                        <a:srgbClr val="007FA3"/>
                      </a:solidFill>
                      <a:ln>
                        <a:noFill/>
                      </a:ln>
                      <a:effectLst/>
                      <a:extLst/>
                    </p:spPr>
                  </p:pic>
                </p:oleObj>
              </mc:Fallback>
            </mc:AlternateContent>
          </a:graphicData>
        </a:graphic>
      </p:graphicFrame>
      <p:sp>
        <p:nvSpPr>
          <p:cNvPr id="7" name="Text Box 7">
            <a:extLst>
              <a:ext uri="{FF2B5EF4-FFF2-40B4-BE49-F238E27FC236}">
                <a16:creationId xmlns:a16="http://schemas.microsoft.com/office/drawing/2014/main" id="{A6B8C05B-57B2-4896-A659-175B0423BB9D}"/>
              </a:ext>
            </a:extLst>
          </p:cNvPr>
          <p:cNvSpPr txBox="1">
            <a:spLocks noChangeArrowheads="1"/>
          </p:cNvSpPr>
          <p:nvPr/>
        </p:nvSpPr>
        <p:spPr bwMode="auto">
          <a:xfrm>
            <a:off x="457200" y="4953000"/>
            <a:ext cx="46482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b="0" dirty="0"/>
              <a:t>As each call instance returns, the product it returns is multiplied by the previous value of n.</a:t>
            </a:r>
          </a:p>
        </p:txBody>
      </p:sp>
      <p:sp>
        <p:nvSpPr>
          <p:cNvPr id="4" name="Text Box 4">
            <a:extLst>
              <a:ext uri="{FF2B5EF4-FFF2-40B4-BE49-F238E27FC236}">
                <a16:creationId xmlns:a16="http://schemas.microsoft.com/office/drawing/2014/main" id="{8073BC4D-33FA-4738-A8A4-E2061AA31585}"/>
              </a:ext>
            </a:extLst>
          </p:cNvPr>
          <p:cNvSpPr txBox="1">
            <a:spLocks noChangeArrowheads="1"/>
          </p:cNvSpPr>
          <p:nvPr/>
        </p:nvSpPr>
        <p:spPr bwMode="auto">
          <a:xfrm>
            <a:off x="457200" y="2590800"/>
            <a:ext cx="4724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err="1">
                <a:cs typeface="Arial" panose="020B0604020202020204" pitchFamily="34" charset="0"/>
              </a:rPr>
              <a:t>int</a:t>
            </a:r>
            <a:r>
              <a:rPr lang="en-US" altLang="en-US" sz="1800" dirty="0">
                <a:cs typeface="Arial" panose="020B0604020202020204" pitchFamily="34" charset="0"/>
              </a:rPr>
              <a:t> function factorial(</a:t>
            </a:r>
            <a:r>
              <a:rPr lang="en-US" altLang="en-US" sz="1800" dirty="0" err="1">
                <a:cs typeface="Arial" panose="020B0604020202020204" pitchFamily="34" charset="0"/>
              </a:rPr>
              <a:t>int</a:t>
            </a:r>
            <a:r>
              <a:rPr lang="en-US" altLang="en-US" sz="1800" dirty="0">
                <a:cs typeface="Arial" panose="020B0604020202020204" pitchFamily="34" charset="0"/>
              </a:rPr>
              <a:t> n)</a:t>
            </a:r>
          </a:p>
          <a:p>
            <a:pPr eaLnBrk="1" hangingPunct="1">
              <a:lnSpc>
                <a:spcPct val="50000"/>
              </a:lnSpc>
              <a:spcBef>
                <a:spcPct val="50000"/>
              </a:spcBef>
              <a:buClrTx/>
              <a:buFontTx/>
              <a:buNone/>
            </a:pPr>
            <a:r>
              <a:rPr lang="en-US" altLang="en-US" sz="1800" dirty="0">
                <a:cs typeface="Arial" panose="020B0604020202020204" pitchFamily="34" charset="0"/>
              </a:rPr>
              <a:t>{</a:t>
            </a:r>
          </a:p>
          <a:p>
            <a:pPr eaLnBrk="1" hangingPunct="1">
              <a:lnSpc>
                <a:spcPct val="50000"/>
              </a:lnSpc>
              <a:spcBef>
                <a:spcPct val="50000"/>
              </a:spcBef>
              <a:buClrTx/>
              <a:buFontTx/>
              <a:buNone/>
            </a:pPr>
            <a:r>
              <a:rPr lang="en-US" altLang="en-US" sz="1800" dirty="0">
                <a:cs typeface="Arial" panose="020B0604020202020204" pitchFamily="34" charset="0"/>
              </a:rPr>
              <a:t>	if(n == 0)</a:t>
            </a:r>
          </a:p>
          <a:p>
            <a:pPr eaLnBrk="1" hangingPunct="1">
              <a:lnSpc>
                <a:spcPct val="50000"/>
              </a:lnSpc>
              <a:spcBef>
                <a:spcPct val="50000"/>
              </a:spcBef>
              <a:buClrTx/>
              <a:buFontTx/>
              <a:buNone/>
            </a:pPr>
            <a:r>
              <a:rPr lang="en-US" altLang="en-US" sz="1800" dirty="0">
                <a:cs typeface="Arial" panose="020B0604020202020204" pitchFamily="34" charset="0"/>
              </a:rPr>
              <a:t>	  return 1;</a:t>
            </a:r>
          </a:p>
          <a:p>
            <a:pPr eaLnBrk="1" hangingPunct="1">
              <a:lnSpc>
                <a:spcPct val="50000"/>
              </a:lnSpc>
              <a:spcBef>
                <a:spcPct val="50000"/>
              </a:spcBef>
              <a:buClrTx/>
              <a:buFontTx/>
              <a:buNone/>
            </a:pPr>
            <a:r>
              <a:rPr lang="en-US" altLang="en-US" sz="1800" dirty="0">
                <a:cs typeface="Arial" panose="020B0604020202020204" pitchFamily="34" charset="0"/>
              </a:rPr>
              <a:t>	else</a:t>
            </a:r>
          </a:p>
          <a:p>
            <a:pPr eaLnBrk="1" hangingPunct="1">
              <a:lnSpc>
                <a:spcPct val="50000"/>
              </a:lnSpc>
              <a:spcBef>
                <a:spcPct val="50000"/>
              </a:spcBef>
              <a:buClrTx/>
              <a:buFontTx/>
              <a:buNone/>
            </a:pPr>
            <a:r>
              <a:rPr lang="en-US" altLang="en-US" sz="1800" dirty="0">
                <a:cs typeface="Arial" panose="020B0604020202020204" pitchFamily="34" charset="0"/>
              </a:rPr>
              <a:t>	  return n * factorial(n-1);</a:t>
            </a:r>
          </a:p>
          <a:p>
            <a:pPr eaLnBrk="1" hangingPunct="1">
              <a:lnSpc>
                <a:spcPct val="50000"/>
              </a:lnSpc>
              <a:spcBef>
                <a:spcPct val="50000"/>
              </a:spcBef>
              <a:buClrTx/>
              <a:buFontTx/>
              <a:buNone/>
            </a:pPr>
            <a:r>
              <a:rPr lang="en-US" altLang="en-US" sz="1800" dirty="0">
                <a:cs typeface="Arial" panose="020B0604020202020204" pitchFamily="34" charset="0"/>
              </a:rPr>
              <a:t>}</a:t>
            </a:r>
          </a:p>
        </p:txBody>
      </p:sp>
      <p:sp>
        <p:nvSpPr>
          <p:cNvPr id="6" name="Text Box 6">
            <a:extLst>
              <a:ext uri="{FF2B5EF4-FFF2-40B4-BE49-F238E27FC236}">
                <a16:creationId xmlns:a16="http://schemas.microsoft.com/office/drawing/2014/main" id="{349ECBAD-8017-45C8-8BE2-26F9120DE005}"/>
              </a:ext>
            </a:extLst>
          </p:cNvPr>
          <p:cNvSpPr txBox="1">
            <a:spLocks noChangeArrowheads="1"/>
          </p:cNvSpPr>
          <p:nvPr/>
        </p:nvSpPr>
        <p:spPr bwMode="auto">
          <a:xfrm>
            <a:off x="457200" y="1600200"/>
            <a:ext cx="7543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b="0" dirty="0"/>
              <a:t>This function calculates the factorial of integer </a:t>
            </a:r>
            <a:r>
              <a:rPr lang="en-US" altLang="en-US" sz="2100" b="0" i="1" dirty="0"/>
              <a:t>n</a:t>
            </a:r>
            <a:r>
              <a:rPr lang="en-US" altLang="en-US" sz="2100" b="0" dirty="0"/>
              <a:t>. A new value of </a:t>
            </a:r>
            <a:r>
              <a:rPr lang="en-US" altLang="en-US" sz="2100" b="0" i="1" dirty="0"/>
              <a:t>n</a:t>
            </a:r>
            <a:r>
              <a:rPr lang="en-US" altLang="en-US" sz="2100" b="0" dirty="0"/>
              <a:t> is saved in each stack frame:</a:t>
            </a:r>
          </a:p>
        </p:txBody>
      </p:sp>
      <p:sp>
        <p:nvSpPr>
          <p:cNvPr id="2" name="Title 1"/>
          <p:cNvSpPr>
            <a:spLocks noGrp="1"/>
          </p:cNvSpPr>
          <p:nvPr>
            <p:ph type="title"/>
          </p:nvPr>
        </p:nvSpPr>
        <p:spPr/>
        <p:txBody>
          <a:bodyPr/>
          <a:lstStyle/>
          <a:p>
            <a:r>
              <a:rPr lang="en-US" dirty="0"/>
              <a:t>Calculating a Factorial</a:t>
            </a:r>
            <a:r>
              <a:rPr lang="en-US" sz="2000" dirty="0"/>
              <a:t> </a:t>
            </a:r>
            <a:r>
              <a:rPr lang="en-US" sz="2000" b="0" dirty="0"/>
              <a:t>(1 of 3)</a:t>
            </a:r>
            <a:endParaRPr lang="en-AU" sz="2000" b="0" dirty="0"/>
          </a:p>
        </p:txBody>
      </p:sp>
    </p:spTree>
    <p:extLst>
      <p:ext uri="{BB962C8B-B14F-4D97-AF65-F5344CB8AC3E}">
        <p14:creationId xmlns:p14="http://schemas.microsoft.com/office/powerpoint/2010/main" val="398157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A8441E5-3EC4-4935-82FE-DDBEDB4CF8F4}"/>
              </a:ext>
            </a:extLst>
          </p:cNvPr>
          <p:cNvSpPr txBox="1">
            <a:spLocks noChangeArrowheads="1"/>
          </p:cNvSpPr>
          <p:nvPr/>
        </p:nvSpPr>
        <p:spPr bwMode="auto">
          <a:xfrm>
            <a:off x="457200" y="5943600"/>
            <a:ext cx="2743200"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900" b="0" dirty="0"/>
              <a:t>See the </a:t>
            </a:r>
            <a:r>
              <a:rPr lang="en-US" altLang="en-US" sz="1900" b="0" u="sng" dirty="0">
                <a:solidFill>
                  <a:srgbClr val="007FA3"/>
                </a:solidFill>
              </a:rPr>
              <a:t>program listing</a:t>
            </a:r>
          </a:p>
        </p:txBody>
      </p:sp>
      <p:sp>
        <p:nvSpPr>
          <p:cNvPr id="4" name="Text Box 3">
            <a:extLst>
              <a:ext uri="{FF2B5EF4-FFF2-40B4-BE49-F238E27FC236}">
                <a16:creationId xmlns:a16="http://schemas.microsoft.com/office/drawing/2014/main" id="{18C47E1B-5722-40F9-8782-FD1716DCACB1}"/>
              </a:ext>
            </a:extLst>
          </p:cNvPr>
          <p:cNvSpPr txBox="1">
            <a:spLocks noChangeArrowheads="1"/>
          </p:cNvSpPr>
          <p:nvPr/>
        </p:nvSpPr>
        <p:spPr bwMode="auto">
          <a:xfrm>
            <a:off x="457200" y="1600200"/>
            <a:ext cx="65532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30000"/>
              </a:lnSpc>
              <a:spcBef>
                <a:spcPts val="900"/>
              </a:spcBef>
              <a:buClrTx/>
              <a:buFontTx/>
              <a:buNone/>
            </a:pPr>
            <a:r>
              <a:rPr lang="en-US" altLang="en-US" sz="1600" dirty="0">
                <a:cs typeface="Arial" panose="020B0604020202020204" pitchFamily="34" charset="0"/>
              </a:rPr>
              <a:t>Factorial PROC</a:t>
            </a:r>
          </a:p>
          <a:p>
            <a:pPr eaLnBrk="1" hangingPunct="1">
              <a:lnSpc>
                <a:spcPct val="30000"/>
              </a:lnSpc>
              <a:spcBef>
                <a:spcPts val="900"/>
              </a:spcBef>
              <a:buClrTx/>
              <a:buFontTx/>
              <a:buNone/>
            </a:pPr>
            <a:r>
              <a:rPr lang="en-US" altLang="en-US" sz="1600" dirty="0">
                <a:cs typeface="Arial" panose="020B0604020202020204" pitchFamily="34" charset="0"/>
              </a:rPr>
              <a:t>	push </a:t>
            </a:r>
            <a:r>
              <a:rPr lang="en-US" altLang="en-US" sz="1600" dirty="0" err="1">
                <a:cs typeface="Arial" panose="020B0604020202020204" pitchFamily="34" charset="0"/>
              </a:rPr>
              <a:t>ebp</a:t>
            </a:r>
            <a:endParaRPr lang="en-US" altLang="en-US" sz="1600" dirty="0">
              <a:cs typeface="Arial" panose="020B0604020202020204" pitchFamily="34" charset="0"/>
            </a:endParaRPr>
          </a:p>
          <a:p>
            <a:pPr eaLnBrk="1" hangingPunct="1">
              <a:lnSpc>
                <a:spcPct val="30000"/>
              </a:lnSpc>
              <a:spcBef>
                <a:spcPts val="900"/>
              </a:spcBef>
              <a:buClrTx/>
              <a:buFontTx/>
              <a:buNone/>
            </a:pPr>
            <a:r>
              <a:rPr lang="en-US" altLang="en-US" sz="1600" dirty="0">
                <a:cs typeface="Arial" panose="020B0604020202020204" pitchFamily="34" charset="0"/>
              </a:rPr>
              <a:t>	</a:t>
            </a:r>
            <a:r>
              <a:rPr lang="en-US" altLang="en-US" sz="1600" dirty="0" err="1">
                <a:cs typeface="Arial" panose="020B0604020202020204" pitchFamily="34" charset="0"/>
              </a:rPr>
              <a:t>mov</a:t>
            </a:r>
            <a:r>
              <a:rPr lang="en-US" altLang="en-US" sz="1600" dirty="0">
                <a:cs typeface="Arial" panose="020B0604020202020204" pitchFamily="34" charset="0"/>
              </a:rPr>
              <a:t>  </a:t>
            </a:r>
            <a:r>
              <a:rPr lang="en-US" altLang="en-US" sz="1600" dirty="0" err="1">
                <a:cs typeface="Arial" panose="020B0604020202020204" pitchFamily="34" charset="0"/>
              </a:rPr>
              <a:t>ebp,esp</a:t>
            </a:r>
            <a:endParaRPr lang="en-US" altLang="en-US" sz="1600" dirty="0">
              <a:cs typeface="Arial" panose="020B0604020202020204" pitchFamily="34" charset="0"/>
            </a:endParaRPr>
          </a:p>
          <a:p>
            <a:pPr eaLnBrk="1" hangingPunct="1">
              <a:lnSpc>
                <a:spcPct val="30000"/>
              </a:lnSpc>
              <a:spcBef>
                <a:spcPts val="900"/>
              </a:spcBef>
              <a:buClrTx/>
              <a:buFontTx/>
              <a:buNone/>
            </a:pPr>
            <a:r>
              <a:rPr lang="en-US" altLang="en-US" sz="1600" dirty="0">
                <a:cs typeface="Arial" panose="020B0604020202020204" pitchFamily="34" charset="0"/>
              </a:rPr>
              <a:t>	</a:t>
            </a:r>
            <a:r>
              <a:rPr lang="en-US" altLang="en-US" sz="1600" dirty="0" err="1">
                <a:cs typeface="Arial" panose="020B0604020202020204" pitchFamily="34" charset="0"/>
              </a:rPr>
              <a:t>mov</a:t>
            </a:r>
            <a:r>
              <a:rPr lang="en-US" altLang="en-US" sz="1600" dirty="0">
                <a:cs typeface="Arial" panose="020B0604020202020204" pitchFamily="34" charset="0"/>
              </a:rPr>
              <a:t>  </a:t>
            </a:r>
            <a:r>
              <a:rPr lang="en-US" altLang="en-US" sz="1600" dirty="0" err="1">
                <a:cs typeface="Arial" panose="020B0604020202020204" pitchFamily="34" charset="0"/>
              </a:rPr>
              <a:t>eax</a:t>
            </a:r>
            <a:r>
              <a:rPr lang="en-US" altLang="en-US" sz="1600" dirty="0">
                <a:cs typeface="Arial" panose="020B0604020202020204" pitchFamily="34" charset="0"/>
              </a:rPr>
              <a:t>,[ebp+8]		; get n</a:t>
            </a:r>
          </a:p>
          <a:p>
            <a:pPr eaLnBrk="1" hangingPunct="1">
              <a:lnSpc>
                <a:spcPct val="30000"/>
              </a:lnSpc>
              <a:spcBef>
                <a:spcPts val="900"/>
              </a:spcBef>
              <a:buClrTx/>
              <a:buFontTx/>
              <a:buNone/>
            </a:pPr>
            <a:r>
              <a:rPr lang="en-US" altLang="en-US" sz="1600" dirty="0">
                <a:cs typeface="Arial" panose="020B0604020202020204" pitchFamily="34" charset="0"/>
              </a:rPr>
              <a:t>	</a:t>
            </a:r>
            <a:r>
              <a:rPr lang="en-US" altLang="en-US" sz="1600" dirty="0" err="1">
                <a:cs typeface="Arial" panose="020B0604020202020204" pitchFamily="34" charset="0"/>
              </a:rPr>
              <a:t>cmp</a:t>
            </a:r>
            <a:r>
              <a:rPr lang="en-US" altLang="en-US" sz="1600" dirty="0">
                <a:cs typeface="Arial" panose="020B0604020202020204" pitchFamily="34" charset="0"/>
              </a:rPr>
              <a:t>  eax,0		; n &lt; 0?</a:t>
            </a:r>
          </a:p>
          <a:p>
            <a:pPr eaLnBrk="1" hangingPunct="1">
              <a:lnSpc>
                <a:spcPct val="30000"/>
              </a:lnSpc>
              <a:spcBef>
                <a:spcPts val="900"/>
              </a:spcBef>
              <a:buClrTx/>
              <a:buFontTx/>
              <a:buNone/>
            </a:pPr>
            <a:r>
              <a:rPr lang="en-US" altLang="en-US" sz="1600" dirty="0">
                <a:cs typeface="Arial" panose="020B0604020202020204" pitchFamily="34" charset="0"/>
              </a:rPr>
              <a:t>	</a:t>
            </a:r>
            <a:r>
              <a:rPr lang="en-US" altLang="en-US" sz="1600" dirty="0" err="1">
                <a:cs typeface="Arial" panose="020B0604020202020204" pitchFamily="34" charset="0"/>
              </a:rPr>
              <a:t>ja</a:t>
            </a:r>
            <a:r>
              <a:rPr lang="en-US" altLang="en-US" sz="1600" dirty="0">
                <a:cs typeface="Arial" panose="020B0604020202020204" pitchFamily="34" charset="0"/>
              </a:rPr>
              <a:t>   L1		; yes: continue</a:t>
            </a:r>
          </a:p>
          <a:p>
            <a:pPr eaLnBrk="1" hangingPunct="1">
              <a:lnSpc>
                <a:spcPct val="30000"/>
              </a:lnSpc>
              <a:spcBef>
                <a:spcPts val="900"/>
              </a:spcBef>
              <a:buClrTx/>
              <a:buFontTx/>
              <a:buNone/>
            </a:pPr>
            <a:r>
              <a:rPr lang="en-US" altLang="en-US" sz="1600" dirty="0">
                <a:cs typeface="Arial" panose="020B0604020202020204" pitchFamily="34" charset="0"/>
              </a:rPr>
              <a:t>	</a:t>
            </a:r>
            <a:r>
              <a:rPr lang="en-US" altLang="en-US" sz="1600" dirty="0" err="1">
                <a:cs typeface="Arial" panose="020B0604020202020204" pitchFamily="34" charset="0"/>
              </a:rPr>
              <a:t>mov</a:t>
            </a:r>
            <a:r>
              <a:rPr lang="en-US" altLang="en-US" sz="1600" dirty="0">
                <a:cs typeface="Arial" panose="020B0604020202020204" pitchFamily="34" charset="0"/>
              </a:rPr>
              <a:t>  eax,1		; no: return 1</a:t>
            </a:r>
          </a:p>
          <a:p>
            <a:pPr eaLnBrk="1" hangingPunct="1">
              <a:lnSpc>
                <a:spcPct val="30000"/>
              </a:lnSpc>
              <a:spcBef>
                <a:spcPts val="900"/>
              </a:spcBef>
              <a:buClrTx/>
              <a:buFontTx/>
              <a:buNone/>
            </a:pPr>
            <a:r>
              <a:rPr lang="en-US" altLang="en-US" sz="1600" dirty="0">
                <a:cs typeface="Arial" panose="020B0604020202020204" pitchFamily="34" charset="0"/>
              </a:rPr>
              <a:t>	</a:t>
            </a:r>
            <a:r>
              <a:rPr lang="en-US" altLang="en-US" sz="1600" dirty="0" err="1">
                <a:cs typeface="Arial" panose="020B0604020202020204" pitchFamily="34" charset="0"/>
              </a:rPr>
              <a:t>jmp</a:t>
            </a:r>
            <a:r>
              <a:rPr lang="en-US" altLang="en-US" sz="1600" dirty="0">
                <a:cs typeface="Arial" panose="020B0604020202020204" pitchFamily="34" charset="0"/>
              </a:rPr>
              <a:t>  L2</a:t>
            </a:r>
          </a:p>
          <a:p>
            <a:pPr eaLnBrk="1" hangingPunct="1">
              <a:lnSpc>
                <a:spcPct val="30000"/>
              </a:lnSpc>
              <a:spcBef>
                <a:spcPts val="900"/>
              </a:spcBef>
              <a:buClrTx/>
              <a:buFontTx/>
              <a:buNone/>
            </a:pPr>
            <a:endParaRPr lang="en-US" altLang="en-US" sz="1600" dirty="0">
              <a:cs typeface="Arial" panose="020B0604020202020204" pitchFamily="34" charset="0"/>
            </a:endParaRPr>
          </a:p>
          <a:p>
            <a:pPr eaLnBrk="1" hangingPunct="1">
              <a:lnSpc>
                <a:spcPct val="30000"/>
              </a:lnSpc>
              <a:spcBef>
                <a:spcPts val="900"/>
              </a:spcBef>
              <a:buClrTx/>
              <a:buFontTx/>
              <a:buNone/>
            </a:pPr>
            <a:r>
              <a:rPr lang="en-US" altLang="en-US" sz="1600" dirty="0">
                <a:cs typeface="Arial" panose="020B0604020202020204" pitchFamily="34" charset="0"/>
              </a:rPr>
              <a:t>L1:	</a:t>
            </a:r>
            <a:r>
              <a:rPr lang="en-US" altLang="en-US" sz="1600" dirty="0" err="1">
                <a:cs typeface="Arial" panose="020B0604020202020204" pitchFamily="34" charset="0"/>
              </a:rPr>
              <a:t>dec</a:t>
            </a:r>
            <a:r>
              <a:rPr lang="en-US" altLang="en-US" sz="1600" dirty="0">
                <a:cs typeface="Arial" panose="020B0604020202020204" pitchFamily="34" charset="0"/>
              </a:rPr>
              <a:t>  </a:t>
            </a:r>
            <a:r>
              <a:rPr lang="en-US" altLang="en-US" sz="1600" dirty="0" err="1">
                <a:cs typeface="Arial" panose="020B0604020202020204" pitchFamily="34" charset="0"/>
              </a:rPr>
              <a:t>eax</a:t>
            </a:r>
            <a:endParaRPr lang="en-US" altLang="en-US" sz="1600" dirty="0">
              <a:cs typeface="Arial" panose="020B0604020202020204" pitchFamily="34" charset="0"/>
            </a:endParaRPr>
          </a:p>
          <a:p>
            <a:pPr eaLnBrk="1" hangingPunct="1">
              <a:lnSpc>
                <a:spcPct val="30000"/>
              </a:lnSpc>
              <a:spcBef>
                <a:spcPts val="900"/>
              </a:spcBef>
              <a:buClrTx/>
              <a:buFontTx/>
              <a:buNone/>
            </a:pPr>
            <a:r>
              <a:rPr lang="en-US" altLang="en-US" sz="1600" dirty="0">
                <a:cs typeface="Arial" panose="020B0604020202020204" pitchFamily="34" charset="0"/>
              </a:rPr>
              <a:t>	push </a:t>
            </a:r>
            <a:r>
              <a:rPr lang="en-US" altLang="en-US" sz="1600" dirty="0" err="1">
                <a:cs typeface="Arial" panose="020B0604020202020204" pitchFamily="34" charset="0"/>
              </a:rPr>
              <a:t>eax</a:t>
            </a:r>
            <a:r>
              <a:rPr lang="en-US" altLang="en-US" sz="1600" dirty="0">
                <a:cs typeface="Arial" panose="020B0604020202020204" pitchFamily="34" charset="0"/>
              </a:rPr>
              <a:t>		; Factorial(n-1)</a:t>
            </a:r>
          </a:p>
          <a:p>
            <a:pPr eaLnBrk="1" hangingPunct="1">
              <a:lnSpc>
                <a:spcPct val="30000"/>
              </a:lnSpc>
              <a:spcBef>
                <a:spcPts val="900"/>
              </a:spcBef>
              <a:buClrTx/>
              <a:buFontTx/>
              <a:buNone/>
            </a:pPr>
            <a:r>
              <a:rPr lang="en-US" altLang="en-US" sz="1600" dirty="0">
                <a:cs typeface="Arial" panose="020B0604020202020204" pitchFamily="34" charset="0"/>
              </a:rPr>
              <a:t>	</a:t>
            </a:r>
            <a:r>
              <a:rPr lang="en-US" altLang="en-US" sz="1600" dirty="0">
                <a:solidFill>
                  <a:srgbClr val="007FA3"/>
                </a:solidFill>
                <a:cs typeface="Arial" panose="020B0604020202020204" pitchFamily="34" charset="0"/>
              </a:rPr>
              <a:t>call Factorial</a:t>
            </a:r>
          </a:p>
          <a:p>
            <a:pPr eaLnBrk="1" hangingPunct="1">
              <a:lnSpc>
                <a:spcPct val="30000"/>
              </a:lnSpc>
              <a:spcBef>
                <a:spcPts val="900"/>
              </a:spcBef>
              <a:buClrTx/>
              <a:buFontTx/>
              <a:buNone/>
            </a:pPr>
            <a:endParaRPr lang="en-US" altLang="en-US" sz="1600" dirty="0">
              <a:solidFill>
                <a:schemeClr val="tx2"/>
              </a:solidFill>
              <a:cs typeface="Arial" panose="020B0604020202020204" pitchFamily="34" charset="0"/>
            </a:endParaRPr>
          </a:p>
          <a:p>
            <a:pPr eaLnBrk="1" hangingPunct="1">
              <a:lnSpc>
                <a:spcPct val="30000"/>
              </a:lnSpc>
              <a:spcBef>
                <a:spcPts val="900"/>
              </a:spcBef>
              <a:buClrTx/>
              <a:buFontTx/>
              <a:buNone/>
            </a:pPr>
            <a:r>
              <a:rPr lang="en-US" altLang="en-US" sz="1600" dirty="0">
                <a:cs typeface="Arial" panose="020B0604020202020204" pitchFamily="34" charset="0"/>
              </a:rPr>
              <a:t>; Instructions from this point on execute when each</a:t>
            </a:r>
          </a:p>
          <a:p>
            <a:pPr eaLnBrk="1" hangingPunct="1">
              <a:lnSpc>
                <a:spcPct val="30000"/>
              </a:lnSpc>
              <a:spcBef>
                <a:spcPts val="900"/>
              </a:spcBef>
              <a:buClrTx/>
              <a:buFontTx/>
              <a:buNone/>
            </a:pPr>
            <a:r>
              <a:rPr lang="en-US" altLang="en-US" sz="1600" dirty="0">
                <a:cs typeface="Arial" panose="020B0604020202020204" pitchFamily="34" charset="0"/>
              </a:rPr>
              <a:t>; recursive call returns.</a:t>
            </a:r>
          </a:p>
          <a:p>
            <a:pPr eaLnBrk="1" hangingPunct="1">
              <a:lnSpc>
                <a:spcPct val="30000"/>
              </a:lnSpc>
              <a:spcBef>
                <a:spcPts val="900"/>
              </a:spcBef>
              <a:buClrTx/>
              <a:buFontTx/>
              <a:buNone/>
            </a:pPr>
            <a:endParaRPr lang="en-US" altLang="en-US" sz="1600" dirty="0">
              <a:cs typeface="Arial" panose="020B0604020202020204" pitchFamily="34" charset="0"/>
            </a:endParaRPr>
          </a:p>
          <a:p>
            <a:pPr eaLnBrk="1" hangingPunct="1">
              <a:lnSpc>
                <a:spcPct val="30000"/>
              </a:lnSpc>
              <a:spcBef>
                <a:spcPts val="900"/>
              </a:spcBef>
              <a:buClrTx/>
              <a:buFontTx/>
              <a:buNone/>
            </a:pPr>
            <a:r>
              <a:rPr lang="en-US" altLang="en-US" sz="1600" dirty="0" err="1">
                <a:cs typeface="Arial" panose="020B0604020202020204" pitchFamily="34" charset="0"/>
              </a:rPr>
              <a:t>ReturnFact</a:t>
            </a:r>
            <a:r>
              <a:rPr lang="en-US" altLang="en-US" sz="1600" dirty="0">
                <a:cs typeface="Arial" panose="020B0604020202020204" pitchFamily="34" charset="0"/>
              </a:rPr>
              <a:t>:</a:t>
            </a:r>
          </a:p>
          <a:p>
            <a:pPr eaLnBrk="1" hangingPunct="1">
              <a:lnSpc>
                <a:spcPct val="30000"/>
              </a:lnSpc>
              <a:spcBef>
                <a:spcPts val="900"/>
              </a:spcBef>
              <a:buClrTx/>
              <a:buFontTx/>
              <a:buNone/>
            </a:pPr>
            <a:r>
              <a:rPr lang="en-US" altLang="en-US" sz="1600" dirty="0">
                <a:cs typeface="Arial" panose="020B0604020202020204" pitchFamily="34" charset="0"/>
              </a:rPr>
              <a:t>	</a:t>
            </a:r>
            <a:r>
              <a:rPr lang="en-US" altLang="en-US" sz="1600" dirty="0" err="1">
                <a:cs typeface="Arial" panose="020B0604020202020204" pitchFamily="34" charset="0"/>
              </a:rPr>
              <a:t>mov</a:t>
            </a:r>
            <a:r>
              <a:rPr lang="en-US" altLang="en-US" sz="1600" dirty="0">
                <a:cs typeface="Arial" panose="020B0604020202020204" pitchFamily="34" charset="0"/>
              </a:rPr>
              <a:t>  </a:t>
            </a:r>
            <a:r>
              <a:rPr lang="en-US" altLang="en-US" sz="1600" dirty="0" err="1">
                <a:cs typeface="Arial" panose="020B0604020202020204" pitchFamily="34" charset="0"/>
              </a:rPr>
              <a:t>ebx</a:t>
            </a:r>
            <a:r>
              <a:rPr lang="en-US" altLang="en-US" sz="1600" dirty="0">
                <a:cs typeface="Arial" panose="020B0604020202020204" pitchFamily="34" charset="0"/>
              </a:rPr>
              <a:t>,[ebp+8]   		; get n</a:t>
            </a:r>
          </a:p>
          <a:p>
            <a:pPr eaLnBrk="1" hangingPunct="1">
              <a:lnSpc>
                <a:spcPct val="30000"/>
              </a:lnSpc>
              <a:spcBef>
                <a:spcPts val="900"/>
              </a:spcBef>
              <a:buClrTx/>
              <a:buFontTx/>
              <a:buNone/>
            </a:pPr>
            <a:r>
              <a:rPr lang="en-US" altLang="en-US" sz="1600" dirty="0">
                <a:cs typeface="Arial" panose="020B0604020202020204" pitchFamily="34" charset="0"/>
              </a:rPr>
              <a:t>	</a:t>
            </a:r>
            <a:r>
              <a:rPr lang="en-US" altLang="en-US" sz="1600" dirty="0" err="1">
                <a:cs typeface="Arial" panose="020B0604020202020204" pitchFamily="34" charset="0"/>
              </a:rPr>
              <a:t>mul</a:t>
            </a:r>
            <a:r>
              <a:rPr lang="en-US" altLang="en-US" sz="1600" dirty="0">
                <a:cs typeface="Arial" panose="020B0604020202020204" pitchFamily="34" charset="0"/>
              </a:rPr>
              <a:t>  </a:t>
            </a:r>
            <a:r>
              <a:rPr lang="en-US" altLang="en-US" sz="1600" dirty="0" err="1">
                <a:cs typeface="Arial" panose="020B0604020202020204" pitchFamily="34" charset="0"/>
              </a:rPr>
              <a:t>ebx</a:t>
            </a:r>
            <a:r>
              <a:rPr lang="en-US" altLang="en-US" sz="1600" dirty="0">
                <a:cs typeface="Arial" panose="020B0604020202020204" pitchFamily="34" charset="0"/>
              </a:rPr>
              <a:t>          		; </a:t>
            </a:r>
            <a:r>
              <a:rPr lang="en-US" altLang="en-US" sz="1600" dirty="0" err="1">
                <a:cs typeface="Arial" panose="020B0604020202020204" pitchFamily="34" charset="0"/>
              </a:rPr>
              <a:t>eax</a:t>
            </a:r>
            <a:r>
              <a:rPr lang="en-US" altLang="en-US" sz="1600" dirty="0">
                <a:cs typeface="Arial" panose="020B0604020202020204" pitchFamily="34" charset="0"/>
              </a:rPr>
              <a:t> = </a:t>
            </a:r>
            <a:r>
              <a:rPr lang="en-US" altLang="en-US" sz="1600" dirty="0" err="1">
                <a:cs typeface="Arial" panose="020B0604020202020204" pitchFamily="34" charset="0"/>
              </a:rPr>
              <a:t>eax</a:t>
            </a:r>
            <a:r>
              <a:rPr lang="en-US" altLang="en-US" sz="1600" dirty="0">
                <a:cs typeface="Arial" panose="020B0604020202020204" pitchFamily="34" charset="0"/>
              </a:rPr>
              <a:t> * </a:t>
            </a:r>
            <a:r>
              <a:rPr lang="en-US" altLang="en-US" sz="1600" dirty="0" err="1">
                <a:cs typeface="Arial" panose="020B0604020202020204" pitchFamily="34" charset="0"/>
              </a:rPr>
              <a:t>ebx</a:t>
            </a:r>
            <a:endParaRPr lang="en-US" altLang="en-US" sz="1600" dirty="0">
              <a:cs typeface="Arial" panose="020B0604020202020204" pitchFamily="34" charset="0"/>
            </a:endParaRPr>
          </a:p>
          <a:p>
            <a:pPr eaLnBrk="1" hangingPunct="1">
              <a:lnSpc>
                <a:spcPct val="30000"/>
              </a:lnSpc>
              <a:spcBef>
                <a:spcPts val="900"/>
              </a:spcBef>
              <a:buClrTx/>
              <a:buFontTx/>
              <a:buNone/>
            </a:pPr>
            <a:endParaRPr lang="en-US" altLang="en-US" sz="1600" dirty="0">
              <a:cs typeface="Arial" panose="020B0604020202020204" pitchFamily="34" charset="0"/>
            </a:endParaRPr>
          </a:p>
          <a:p>
            <a:pPr eaLnBrk="1" hangingPunct="1">
              <a:lnSpc>
                <a:spcPct val="30000"/>
              </a:lnSpc>
              <a:spcBef>
                <a:spcPts val="900"/>
              </a:spcBef>
              <a:buClrTx/>
              <a:buFontTx/>
              <a:buNone/>
            </a:pPr>
            <a:r>
              <a:rPr lang="en-US" altLang="en-US" sz="1600" dirty="0">
                <a:cs typeface="Arial" panose="020B0604020202020204" pitchFamily="34" charset="0"/>
              </a:rPr>
              <a:t>L2:	pop  </a:t>
            </a:r>
            <a:r>
              <a:rPr lang="en-US" altLang="en-US" sz="1600" dirty="0" err="1">
                <a:cs typeface="Arial" panose="020B0604020202020204" pitchFamily="34" charset="0"/>
              </a:rPr>
              <a:t>ebp</a:t>
            </a:r>
            <a:r>
              <a:rPr lang="en-US" altLang="en-US" sz="1600" dirty="0">
                <a:cs typeface="Arial" panose="020B0604020202020204" pitchFamily="34" charset="0"/>
              </a:rPr>
              <a:t>		; return EAX</a:t>
            </a:r>
          </a:p>
          <a:p>
            <a:pPr eaLnBrk="1" hangingPunct="1">
              <a:lnSpc>
                <a:spcPct val="30000"/>
              </a:lnSpc>
              <a:spcBef>
                <a:spcPts val="900"/>
              </a:spcBef>
              <a:buClrTx/>
              <a:buFontTx/>
              <a:buNone/>
            </a:pPr>
            <a:r>
              <a:rPr lang="en-US" altLang="en-US" sz="1600" dirty="0">
                <a:cs typeface="Arial" panose="020B0604020202020204" pitchFamily="34" charset="0"/>
              </a:rPr>
              <a:t>	ret  4		; clean up stack</a:t>
            </a:r>
          </a:p>
          <a:p>
            <a:pPr eaLnBrk="1" hangingPunct="1">
              <a:lnSpc>
                <a:spcPct val="30000"/>
              </a:lnSpc>
              <a:spcBef>
                <a:spcPts val="900"/>
              </a:spcBef>
              <a:buClrTx/>
              <a:buFontTx/>
              <a:buNone/>
            </a:pPr>
            <a:r>
              <a:rPr lang="en-US" altLang="en-US" sz="1600" dirty="0">
                <a:cs typeface="Arial" panose="020B0604020202020204" pitchFamily="34" charset="0"/>
              </a:rPr>
              <a:t>Factorial ENDP</a:t>
            </a:r>
          </a:p>
        </p:txBody>
      </p:sp>
      <p:sp>
        <p:nvSpPr>
          <p:cNvPr id="2" name="Title 1"/>
          <p:cNvSpPr>
            <a:spLocks noGrp="1"/>
          </p:cNvSpPr>
          <p:nvPr>
            <p:ph type="title"/>
          </p:nvPr>
        </p:nvSpPr>
        <p:spPr/>
        <p:txBody>
          <a:bodyPr/>
          <a:lstStyle/>
          <a:p>
            <a:r>
              <a:rPr lang="en-US" dirty="0"/>
              <a:t>Calculating a Factorial </a:t>
            </a:r>
            <a:r>
              <a:rPr lang="en-US" sz="2000" b="0" dirty="0"/>
              <a:t>(2 of 3)</a:t>
            </a:r>
            <a:endParaRPr lang="en-AU" sz="2000" b="0" dirty="0"/>
          </a:p>
        </p:txBody>
      </p:sp>
    </p:spTree>
    <p:extLst>
      <p:ext uri="{BB962C8B-B14F-4D97-AF65-F5344CB8AC3E}">
        <p14:creationId xmlns:p14="http://schemas.microsoft.com/office/powerpoint/2010/main" val="39820308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5" descr="The integers are as follows. Lower n, n minus 1, n minus 2, and n minus 3. Lower n contains the following values. 12, return main, and e b p sub 0. Lower n minus 1 contains the following values. 11, return fact, e b p sub 1. Lower n minus 2 contains the following values. 10, return fact, e b p sub 2. Lower n minus 3 contains the following values, 9, return fact, e b p sub 3, etc. ">
            <a:extLst>
              <a:ext uri="{FF2B5EF4-FFF2-40B4-BE49-F238E27FC236}">
                <a16:creationId xmlns:a16="http://schemas.microsoft.com/office/drawing/2014/main" id="{05F40266-7C85-4B2F-882B-6828396AF5CA}"/>
              </a:ext>
            </a:extLst>
          </p:cNvPr>
          <p:cNvGraphicFramePr>
            <a:graphicFrameLocks noChangeAspect="1"/>
          </p:cNvGraphicFramePr>
          <p:nvPr>
            <p:extLst>
              <p:ext uri="{D42A27DB-BD31-4B8C-83A1-F6EECF244321}">
                <p14:modId xmlns:p14="http://schemas.microsoft.com/office/powerpoint/2010/main" val="252185733"/>
              </p:ext>
            </p:extLst>
          </p:nvPr>
        </p:nvGraphicFramePr>
        <p:xfrm>
          <a:off x="5162583" y="1752600"/>
          <a:ext cx="2381217" cy="4412255"/>
        </p:xfrm>
        <a:graphic>
          <a:graphicData uri="http://schemas.openxmlformats.org/presentationml/2006/ole">
            <mc:AlternateContent xmlns:mc="http://schemas.openxmlformats.org/markup-compatibility/2006">
              <mc:Choice xmlns:v="urn:schemas-microsoft-com:vml" Requires="v">
                <p:oleObj spid="_x0000_s33805" name="VISIO" r:id="rId3" imgW="2042160" imgH="3110484" progId="Visio.Drawing.6">
                  <p:embed/>
                </p:oleObj>
              </mc:Choice>
              <mc:Fallback>
                <p:oleObj name="VISIO" r:id="rId3" imgW="2042160" imgH="3110484"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4921" t="-1613" r="21271"/>
                      <a:stretch>
                        <a:fillRect/>
                      </a:stretch>
                    </p:blipFill>
                    <p:spPr bwMode="auto">
                      <a:xfrm>
                        <a:off x="5162583" y="1752600"/>
                        <a:ext cx="2381217" cy="4412255"/>
                      </a:xfrm>
                      <a:prstGeom prst="rect">
                        <a:avLst/>
                      </a:prstGeom>
                      <a:solidFill>
                        <a:srgbClr val="007FA3"/>
                      </a:solidFill>
                      <a:ln>
                        <a:noFill/>
                      </a:ln>
                      <a:effectLst/>
                      <a:extLst/>
                    </p:spPr>
                  </p:pic>
                </p:oleObj>
              </mc:Fallback>
            </mc:AlternateContent>
          </a:graphicData>
        </a:graphic>
      </p:graphicFrame>
      <p:sp>
        <p:nvSpPr>
          <p:cNvPr id="3" name="Content Placeholder 2"/>
          <p:cNvSpPr>
            <a:spLocks noGrp="1"/>
          </p:cNvSpPr>
          <p:nvPr>
            <p:ph idx="1"/>
          </p:nvPr>
        </p:nvSpPr>
        <p:spPr>
          <a:xfrm>
            <a:off x="457200" y="1600200"/>
            <a:ext cx="3810000" cy="4571999"/>
          </a:xfrm>
        </p:spPr>
        <p:txBody>
          <a:bodyPr/>
          <a:lstStyle/>
          <a:p>
            <a:pPr marL="0" indent="0">
              <a:buNone/>
            </a:pPr>
            <a:r>
              <a:rPr lang="en-US" dirty="0"/>
              <a:t>Suppose we want to calculate 12! </a:t>
            </a:r>
          </a:p>
          <a:p>
            <a:pPr marL="0" indent="0">
              <a:buNone/>
            </a:pPr>
            <a:r>
              <a:rPr lang="en-US" dirty="0"/>
              <a:t>This diagram shows the first few stack frames created by recursive calls to Factorial</a:t>
            </a:r>
          </a:p>
          <a:p>
            <a:pPr marL="0" indent="0">
              <a:buNone/>
            </a:pPr>
            <a:r>
              <a:rPr lang="en-US" dirty="0"/>
              <a:t>Each recursive call uses 12 bytes of stack space.</a:t>
            </a:r>
          </a:p>
        </p:txBody>
      </p:sp>
      <p:sp>
        <p:nvSpPr>
          <p:cNvPr id="2" name="Title 1"/>
          <p:cNvSpPr>
            <a:spLocks noGrp="1"/>
          </p:cNvSpPr>
          <p:nvPr>
            <p:ph type="title"/>
          </p:nvPr>
        </p:nvSpPr>
        <p:spPr/>
        <p:txBody>
          <a:bodyPr/>
          <a:lstStyle/>
          <a:p>
            <a:r>
              <a:rPr lang="en-US" dirty="0"/>
              <a:t>Calculating a Factorial</a:t>
            </a:r>
            <a:r>
              <a:rPr lang="en-US" sz="2000" dirty="0"/>
              <a:t> </a:t>
            </a:r>
            <a:r>
              <a:rPr lang="en-US" sz="2000" b="0" dirty="0"/>
              <a:t>(3 of 3)</a:t>
            </a:r>
            <a:endParaRPr lang="en-AU" sz="2000" b="0" dirty="0"/>
          </a:p>
        </p:txBody>
      </p:sp>
    </p:spTree>
    <p:extLst>
      <p:ext uri="{BB962C8B-B14F-4D97-AF65-F5344CB8AC3E}">
        <p14:creationId xmlns:p14="http://schemas.microsoft.com/office/powerpoint/2010/main" val="26597141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a:t>Stack Frames</a:t>
            </a:r>
          </a:p>
          <a:p>
            <a:r>
              <a:rPr lang="en-AU" dirty="0"/>
              <a:t>Recursion</a:t>
            </a:r>
          </a:p>
          <a:p>
            <a:r>
              <a:rPr lang="en-AU" b="1" dirty="0">
                <a:solidFill>
                  <a:srgbClr val="007FA3"/>
                </a:solidFill>
              </a:rPr>
              <a:t>INVOKE, ADDR, PROC, and PROTO</a:t>
            </a:r>
          </a:p>
          <a:p>
            <a:r>
              <a:rPr lang="en-AU" dirty="0"/>
              <a:t>Creating </a:t>
            </a:r>
            <a:r>
              <a:rPr lang="en-AU" dirty="0" err="1"/>
              <a:t>Multimodule</a:t>
            </a:r>
            <a:r>
              <a:rPr lang="en-AU" dirty="0"/>
              <a:t> Programs</a:t>
            </a:r>
          </a:p>
          <a:p>
            <a:r>
              <a:rPr lang="en-AU" dirty="0"/>
              <a:t>Java </a:t>
            </a:r>
            <a:r>
              <a:rPr lang="en-AU" dirty="0" err="1"/>
              <a:t>Bytecodes</a:t>
            </a:r>
            <a:endParaRPr lang="en-AU" dirty="0"/>
          </a:p>
        </p:txBody>
      </p:sp>
      <p:sp>
        <p:nvSpPr>
          <p:cNvPr id="2" name="Title 1"/>
          <p:cNvSpPr>
            <a:spLocks noGrp="1"/>
          </p:cNvSpPr>
          <p:nvPr>
            <p:ph type="title"/>
          </p:nvPr>
        </p:nvSpPr>
        <p:spPr/>
        <p:txBody>
          <a:bodyPr/>
          <a:lstStyle/>
          <a:p>
            <a:r>
              <a:rPr lang="en-AU" dirty="0"/>
              <a:t>What's Next</a:t>
            </a:r>
            <a:r>
              <a:rPr lang="en-AU" sz="2000" dirty="0"/>
              <a:t> </a:t>
            </a:r>
            <a:r>
              <a:rPr lang="en-AU" sz="2000" b="0" dirty="0"/>
              <a:t>(2 of 4)</a:t>
            </a:r>
          </a:p>
        </p:txBody>
      </p:sp>
    </p:spTree>
    <p:extLst>
      <p:ext uri="{BB962C8B-B14F-4D97-AF65-F5344CB8AC3E}">
        <p14:creationId xmlns:p14="http://schemas.microsoft.com/office/powerpoint/2010/main" val="23429504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INVOKE Directive</a:t>
            </a:r>
          </a:p>
          <a:p>
            <a:r>
              <a:rPr lang="en-US" dirty="0"/>
              <a:t>ADDR Operator</a:t>
            </a:r>
          </a:p>
          <a:p>
            <a:r>
              <a:rPr lang="en-US" dirty="0"/>
              <a:t>PROC Directive</a:t>
            </a:r>
          </a:p>
          <a:p>
            <a:r>
              <a:rPr lang="en-US" dirty="0"/>
              <a:t>PROTO Directive</a:t>
            </a:r>
          </a:p>
          <a:p>
            <a:r>
              <a:rPr lang="en-US" dirty="0"/>
              <a:t>Parameter Classifications</a:t>
            </a:r>
          </a:p>
          <a:p>
            <a:r>
              <a:rPr lang="en-US" dirty="0"/>
              <a:t>Example: </a:t>
            </a:r>
            <a:r>
              <a:rPr lang="en-US" dirty="0" err="1"/>
              <a:t>Exchaning</a:t>
            </a:r>
            <a:r>
              <a:rPr lang="en-US" dirty="0"/>
              <a:t> Two Integers</a:t>
            </a:r>
          </a:p>
          <a:p>
            <a:r>
              <a:rPr lang="en-US" dirty="0"/>
              <a:t>Debugging Tips</a:t>
            </a:r>
          </a:p>
        </p:txBody>
      </p:sp>
      <p:sp>
        <p:nvSpPr>
          <p:cNvPr id="2" name="Title 1"/>
          <p:cNvSpPr>
            <a:spLocks noGrp="1"/>
          </p:cNvSpPr>
          <p:nvPr>
            <p:ph type="title"/>
          </p:nvPr>
        </p:nvSpPr>
        <p:spPr/>
        <p:txBody>
          <a:bodyPr/>
          <a:lstStyle/>
          <a:p>
            <a:r>
              <a:rPr lang="en-US" dirty="0"/>
              <a:t>INVOKE, ADDR, PROC, and PROTO</a:t>
            </a:r>
            <a:endParaRPr lang="en-AU" dirty="0"/>
          </a:p>
        </p:txBody>
      </p:sp>
    </p:spTree>
    <p:extLst>
      <p:ext uri="{BB962C8B-B14F-4D97-AF65-F5344CB8AC3E}">
        <p14:creationId xmlns:p14="http://schemas.microsoft.com/office/powerpoint/2010/main" val="12147362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 32-bit mode, the INVOKE directive is a powerful replacement for Intel’s CALL instruction that lets you pass multiple arguments </a:t>
            </a:r>
          </a:p>
          <a:p>
            <a:r>
              <a:rPr lang="en-US" dirty="0"/>
              <a:t>Syntax:</a:t>
            </a:r>
          </a:p>
          <a:p>
            <a:pPr marL="0" indent="0">
              <a:buNone/>
            </a:pPr>
            <a:r>
              <a:rPr lang="en-US" dirty="0"/>
              <a:t>         </a:t>
            </a:r>
            <a:r>
              <a:rPr lang="en-US" dirty="0">
                <a:solidFill>
                  <a:srgbClr val="007FA3"/>
                </a:solidFill>
              </a:rPr>
              <a:t>INVOKE </a:t>
            </a:r>
            <a:r>
              <a:rPr lang="en-US" i="1" dirty="0" err="1">
                <a:solidFill>
                  <a:srgbClr val="007FA3"/>
                </a:solidFill>
              </a:rPr>
              <a:t>procedureName</a:t>
            </a:r>
            <a:r>
              <a:rPr lang="en-US" dirty="0">
                <a:solidFill>
                  <a:srgbClr val="007FA3"/>
                </a:solidFill>
              </a:rPr>
              <a:t> [, </a:t>
            </a:r>
            <a:r>
              <a:rPr lang="en-US" i="1" dirty="0" err="1">
                <a:solidFill>
                  <a:srgbClr val="007FA3"/>
                </a:solidFill>
              </a:rPr>
              <a:t>argumentList</a:t>
            </a:r>
            <a:r>
              <a:rPr lang="en-US" dirty="0">
                <a:solidFill>
                  <a:srgbClr val="007FA3"/>
                </a:solidFill>
              </a:rPr>
              <a:t>]</a:t>
            </a:r>
          </a:p>
          <a:p>
            <a:r>
              <a:rPr lang="en-US" i="1" dirty="0" err="1"/>
              <a:t>ArgumentList</a:t>
            </a:r>
            <a:r>
              <a:rPr lang="en-US" dirty="0"/>
              <a:t> is an optional comma-delimited list of procedure arguments</a:t>
            </a:r>
          </a:p>
        </p:txBody>
      </p:sp>
      <p:sp>
        <p:nvSpPr>
          <p:cNvPr id="4" name="TextBox 1">
            <a:extLst>
              <a:ext uri="{FF2B5EF4-FFF2-40B4-BE49-F238E27FC236}">
                <a16:creationId xmlns:a16="http://schemas.microsoft.com/office/drawing/2014/main" id="{4403DC73-2A64-46B1-9864-C5D294782BAB}"/>
              </a:ext>
            </a:extLst>
          </p:cNvPr>
          <p:cNvSpPr txBox="1">
            <a:spLocks noChangeArrowheads="1"/>
          </p:cNvSpPr>
          <p:nvPr/>
        </p:nvSpPr>
        <p:spPr bwMode="auto">
          <a:xfrm>
            <a:off x="6477000" y="762000"/>
            <a:ext cx="1905000" cy="7381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2100" b="0"/>
              <a:t>Not in 64-bit mode!</a:t>
            </a:r>
          </a:p>
        </p:txBody>
      </p:sp>
      <p:sp>
        <p:nvSpPr>
          <p:cNvPr id="2" name="Title 1"/>
          <p:cNvSpPr>
            <a:spLocks noGrp="1"/>
          </p:cNvSpPr>
          <p:nvPr>
            <p:ph type="title"/>
          </p:nvPr>
        </p:nvSpPr>
        <p:spPr/>
        <p:txBody>
          <a:bodyPr/>
          <a:lstStyle/>
          <a:p>
            <a:r>
              <a:rPr lang="en-AU" dirty="0"/>
              <a:t>INVOKE Directive</a:t>
            </a:r>
            <a:r>
              <a:rPr lang="en-AU" sz="2000" dirty="0"/>
              <a:t> </a:t>
            </a:r>
            <a:r>
              <a:rPr lang="en-AU" sz="2000" b="0" dirty="0"/>
              <a:t>(1 of 2)</a:t>
            </a:r>
          </a:p>
        </p:txBody>
      </p:sp>
    </p:spTree>
    <p:extLst>
      <p:ext uri="{BB962C8B-B14F-4D97-AF65-F5344CB8AC3E}">
        <p14:creationId xmlns:p14="http://schemas.microsoft.com/office/powerpoint/2010/main" val="5237932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Arguments can be:</a:t>
            </a:r>
          </a:p>
          <a:p>
            <a:pPr lvl="1"/>
            <a:r>
              <a:rPr lang="en-US" dirty="0"/>
              <a:t>immediate values and integer expressions</a:t>
            </a:r>
          </a:p>
          <a:p>
            <a:pPr lvl="1"/>
            <a:r>
              <a:rPr lang="en-US" dirty="0"/>
              <a:t>variable names</a:t>
            </a:r>
          </a:p>
          <a:p>
            <a:pPr lvl="1"/>
            <a:r>
              <a:rPr lang="en-US" dirty="0"/>
              <a:t>address and ADDR expressions</a:t>
            </a:r>
          </a:p>
          <a:p>
            <a:pPr lvl="1"/>
            <a:r>
              <a:rPr lang="en-US" dirty="0"/>
              <a:t>register names</a:t>
            </a:r>
          </a:p>
        </p:txBody>
      </p:sp>
      <p:sp>
        <p:nvSpPr>
          <p:cNvPr id="2" name="Title 1"/>
          <p:cNvSpPr>
            <a:spLocks noGrp="1"/>
          </p:cNvSpPr>
          <p:nvPr>
            <p:ph type="title"/>
          </p:nvPr>
        </p:nvSpPr>
        <p:spPr/>
        <p:txBody>
          <a:bodyPr/>
          <a:lstStyle/>
          <a:p>
            <a:r>
              <a:rPr lang="en-AU" dirty="0"/>
              <a:t>INVOKE Directive</a:t>
            </a:r>
            <a:r>
              <a:rPr lang="en-AU" sz="2000" dirty="0"/>
              <a:t> </a:t>
            </a:r>
            <a:r>
              <a:rPr lang="en-AU" sz="2000" b="0" dirty="0"/>
              <a:t>(2 of 2)</a:t>
            </a:r>
          </a:p>
        </p:txBody>
      </p:sp>
    </p:spTree>
    <p:extLst>
      <p:ext uri="{BB962C8B-B14F-4D97-AF65-F5344CB8AC3E}">
        <p14:creationId xmlns:p14="http://schemas.microsoft.com/office/powerpoint/2010/main" val="31203690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A9C86C93-D931-41CC-B56F-40FAE2974CDF}"/>
              </a:ext>
            </a:extLst>
          </p:cNvPr>
          <p:cNvSpPr txBox="1">
            <a:spLocks noChangeArrowheads="1"/>
          </p:cNvSpPr>
          <p:nvPr/>
        </p:nvSpPr>
        <p:spPr bwMode="auto">
          <a:xfrm>
            <a:off x="457200" y="1600200"/>
            <a:ext cx="64770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.data</a:t>
            </a:r>
          </a:p>
          <a:p>
            <a:pPr eaLnBrk="1" hangingPunct="1">
              <a:lnSpc>
                <a:spcPct val="50000"/>
              </a:lnSpc>
              <a:spcBef>
                <a:spcPct val="50000"/>
              </a:spcBef>
              <a:buClrTx/>
              <a:buFontTx/>
              <a:buNone/>
            </a:pPr>
            <a:r>
              <a:rPr lang="en-US" altLang="en-US" sz="1800" dirty="0" err="1">
                <a:cs typeface="Arial" panose="020B0604020202020204" pitchFamily="34" charset="0"/>
              </a:rPr>
              <a:t>byteVal</a:t>
            </a:r>
            <a:r>
              <a:rPr lang="en-US" altLang="en-US" sz="1800" dirty="0">
                <a:cs typeface="Arial" panose="020B0604020202020204" pitchFamily="34" charset="0"/>
              </a:rPr>
              <a:t> BYTE 10</a:t>
            </a:r>
          </a:p>
          <a:p>
            <a:pPr eaLnBrk="1" hangingPunct="1">
              <a:lnSpc>
                <a:spcPct val="50000"/>
              </a:lnSpc>
              <a:spcBef>
                <a:spcPct val="50000"/>
              </a:spcBef>
              <a:buClrTx/>
              <a:buFontTx/>
              <a:buNone/>
            </a:pPr>
            <a:r>
              <a:rPr lang="en-US" altLang="en-US" sz="1800" dirty="0" err="1">
                <a:cs typeface="Arial" panose="020B0604020202020204" pitchFamily="34" charset="0"/>
              </a:rPr>
              <a:t>wordVal</a:t>
            </a:r>
            <a:r>
              <a:rPr lang="en-US" altLang="en-US" sz="1800" dirty="0">
                <a:cs typeface="Arial" panose="020B0604020202020204" pitchFamily="34" charset="0"/>
              </a:rPr>
              <a:t> WORD 1000h</a:t>
            </a:r>
          </a:p>
          <a:p>
            <a:pPr eaLnBrk="1" hangingPunct="1">
              <a:lnSpc>
                <a:spcPct val="50000"/>
              </a:lnSpc>
              <a:spcBef>
                <a:spcPct val="50000"/>
              </a:spcBef>
              <a:buClrTx/>
              <a:buFontTx/>
              <a:buNone/>
            </a:pPr>
            <a:r>
              <a:rPr lang="en-US" altLang="en-US" sz="1800" dirty="0">
                <a:cs typeface="Arial" panose="020B0604020202020204" pitchFamily="34" charset="0"/>
              </a:rPr>
              <a:t>.code</a:t>
            </a:r>
          </a:p>
          <a:p>
            <a:pPr eaLnBrk="1" hangingPunct="1">
              <a:lnSpc>
                <a:spcPct val="50000"/>
              </a:lnSpc>
              <a:spcBef>
                <a:spcPct val="50000"/>
              </a:spcBef>
              <a:buClrTx/>
              <a:buFontTx/>
              <a:buNone/>
            </a:pPr>
            <a:r>
              <a:rPr lang="en-US" altLang="en-US" sz="1800" dirty="0">
                <a:cs typeface="Arial" panose="020B0604020202020204" pitchFamily="34" charset="0"/>
              </a:rPr>
              <a:t>	; direct operands:</a:t>
            </a:r>
          </a:p>
          <a:p>
            <a:pPr eaLnBrk="1" hangingPunct="1">
              <a:lnSpc>
                <a:spcPct val="50000"/>
              </a:lnSpc>
              <a:spcBef>
                <a:spcPct val="50000"/>
              </a:spcBef>
              <a:buClrTx/>
              <a:buFontTx/>
              <a:buNone/>
            </a:pPr>
            <a:r>
              <a:rPr lang="en-US" altLang="en-US" sz="1800" dirty="0">
                <a:cs typeface="Arial" panose="020B0604020202020204" pitchFamily="34" charset="0"/>
              </a:rPr>
              <a:t>	INVOKE Sub1,byteVal,wordVal</a:t>
            </a:r>
          </a:p>
          <a:p>
            <a:pPr eaLnBrk="1" hangingPunct="1">
              <a:lnSpc>
                <a:spcPct val="50000"/>
              </a:lnSpc>
              <a:spcBef>
                <a:spcPct val="50000"/>
              </a:spcBef>
              <a:buClrTx/>
              <a:buFontTx/>
              <a:buNone/>
            </a:pP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	; address of variable:</a:t>
            </a:r>
          </a:p>
          <a:p>
            <a:pPr eaLnBrk="1" hangingPunct="1">
              <a:lnSpc>
                <a:spcPct val="50000"/>
              </a:lnSpc>
              <a:spcBef>
                <a:spcPct val="50000"/>
              </a:spcBef>
              <a:buClrTx/>
              <a:buFontTx/>
              <a:buNone/>
            </a:pPr>
            <a:r>
              <a:rPr lang="en-US" altLang="en-US" sz="1800" dirty="0">
                <a:cs typeface="Arial" panose="020B0604020202020204" pitchFamily="34" charset="0"/>
              </a:rPr>
              <a:t>	INVOKE Sub2,ADDR </a:t>
            </a:r>
            <a:r>
              <a:rPr lang="en-US" altLang="en-US" sz="1800" dirty="0" err="1">
                <a:cs typeface="Arial" panose="020B0604020202020204" pitchFamily="34" charset="0"/>
              </a:rPr>
              <a:t>byteVal</a:t>
            </a:r>
            <a:endParaRPr lang="en-US" altLang="en-US" sz="1800" dirty="0">
              <a:cs typeface="Arial" panose="020B0604020202020204" pitchFamily="34" charset="0"/>
            </a:endParaRPr>
          </a:p>
          <a:p>
            <a:pPr eaLnBrk="1" hangingPunct="1">
              <a:lnSpc>
                <a:spcPct val="50000"/>
              </a:lnSpc>
              <a:spcBef>
                <a:spcPct val="50000"/>
              </a:spcBef>
              <a:buClrTx/>
              <a:buFontTx/>
              <a:buNone/>
            </a:pP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	; register name, integer expression:</a:t>
            </a:r>
          </a:p>
          <a:p>
            <a:pPr eaLnBrk="1" hangingPunct="1">
              <a:lnSpc>
                <a:spcPct val="50000"/>
              </a:lnSpc>
              <a:spcBef>
                <a:spcPct val="50000"/>
              </a:spcBef>
              <a:buClrTx/>
              <a:buFontTx/>
              <a:buNone/>
            </a:pPr>
            <a:r>
              <a:rPr lang="en-US" altLang="en-US" sz="1800" dirty="0">
                <a:cs typeface="Arial" panose="020B0604020202020204" pitchFamily="34" charset="0"/>
              </a:rPr>
              <a:t>	INVOKE Sub3,eax,(10 * 20)</a:t>
            </a:r>
          </a:p>
          <a:p>
            <a:pPr eaLnBrk="1" hangingPunct="1">
              <a:lnSpc>
                <a:spcPct val="50000"/>
              </a:lnSpc>
              <a:spcBef>
                <a:spcPct val="50000"/>
              </a:spcBef>
              <a:buClrTx/>
              <a:buFontTx/>
              <a:buNone/>
            </a:pP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	; address expression (indirect operand):</a:t>
            </a:r>
          </a:p>
          <a:p>
            <a:pPr eaLnBrk="1" hangingPunct="1">
              <a:lnSpc>
                <a:spcPct val="50000"/>
              </a:lnSpc>
              <a:spcBef>
                <a:spcPct val="50000"/>
              </a:spcBef>
              <a:buClrTx/>
              <a:buFontTx/>
              <a:buNone/>
            </a:pPr>
            <a:r>
              <a:rPr lang="en-US" altLang="en-US" sz="1800" dirty="0">
                <a:cs typeface="Arial" panose="020B0604020202020204" pitchFamily="34" charset="0"/>
              </a:rPr>
              <a:t>	INVOKE Sub4,[</a:t>
            </a:r>
            <a:r>
              <a:rPr lang="en-US" altLang="en-US" sz="1800" dirty="0" err="1">
                <a:cs typeface="Arial" panose="020B0604020202020204" pitchFamily="34" charset="0"/>
              </a:rPr>
              <a:t>ebx</a:t>
            </a:r>
            <a:r>
              <a:rPr lang="en-US" altLang="en-US" sz="1800" dirty="0">
                <a:cs typeface="Arial" panose="020B0604020202020204" pitchFamily="34" charset="0"/>
              </a:rPr>
              <a:t>]</a:t>
            </a:r>
          </a:p>
        </p:txBody>
      </p:sp>
      <p:sp>
        <p:nvSpPr>
          <p:cNvPr id="2" name="Title 1"/>
          <p:cNvSpPr>
            <a:spLocks noGrp="1"/>
          </p:cNvSpPr>
          <p:nvPr>
            <p:ph type="title"/>
          </p:nvPr>
        </p:nvSpPr>
        <p:spPr/>
        <p:txBody>
          <a:bodyPr/>
          <a:lstStyle/>
          <a:p>
            <a:r>
              <a:rPr lang="en-AU" dirty="0"/>
              <a:t>INVOKE Examples</a:t>
            </a:r>
          </a:p>
        </p:txBody>
      </p:sp>
    </p:spTree>
    <p:extLst>
      <p:ext uri="{BB962C8B-B14F-4D97-AF65-F5344CB8AC3E}">
        <p14:creationId xmlns:p14="http://schemas.microsoft.com/office/powerpoint/2010/main" val="10711084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3E170950-CEA3-40F5-AA45-0C446D802782}"/>
              </a:ext>
            </a:extLst>
          </p:cNvPr>
          <p:cNvSpPr txBox="1">
            <a:spLocks noChangeArrowheads="1"/>
          </p:cNvSpPr>
          <p:nvPr/>
        </p:nvSpPr>
        <p:spPr bwMode="auto">
          <a:xfrm>
            <a:off x="1752600" y="4953000"/>
            <a:ext cx="4191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.data</a:t>
            </a:r>
          </a:p>
          <a:p>
            <a:pPr eaLnBrk="1" hangingPunct="1">
              <a:lnSpc>
                <a:spcPct val="50000"/>
              </a:lnSpc>
              <a:spcBef>
                <a:spcPct val="50000"/>
              </a:spcBef>
              <a:buClrTx/>
              <a:buFontTx/>
              <a:buNone/>
            </a:pPr>
            <a:r>
              <a:rPr lang="en-US" altLang="en-US" sz="1800" dirty="0" err="1">
                <a:cs typeface="Arial" panose="020B0604020202020204" pitchFamily="34" charset="0"/>
              </a:rPr>
              <a:t>myWord</a:t>
            </a:r>
            <a:r>
              <a:rPr lang="en-US" altLang="en-US" sz="1800" dirty="0">
                <a:cs typeface="Arial" panose="020B0604020202020204" pitchFamily="34" charset="0"/>
              </a:rPr>
              <a:t> WORD ?</a:t>
            </a:r>
          </a:p>
          <a:p>
            <a:pPr eaLnBrk="1" hangingPunct="1">
              <a:lnSpc>
                <a:spcPct val="50000"/>
              </a:lnSpc>
              <a:spcBef>
                <a:spcPct val="50000"/>
              </a:spcBef>
              <a:buClrTx/>
              <a:buFontTx/>
              <a:buNone/>
            </a:pPr>
            <a:r>
              <a:rPr lang="en-US" altLang="en-US" sz="1800" dirty="0">
                <a:cs typeface="Arial" panose="020B0604020202020204" pitchFamily="34" charset="0"/>
              </a:rPr>
              <a:t>.code</a:t>
            </a:r>
          </a:p>
          <a:p>
            <a:pPr eaLnBrk="1" hangingPunct="1">
              <a:lnSpc>
                <a:spcPct val="50000"/>
              </a:lnSpc>
              <a:spcBef>
                <a:spcPct val="50000"/>
              </a:spcBef>
              <a:buClrTx/>
              <a:buFontTx/>
              <a:buNone/>
            </a:pPr>
            <a:r>
              <a:rPr lang="en-US" altLang="en-US" sz="1800" dirty="0">
                <a:cs typeface="Arial" panose="020B0604020202020204" pitchFamily="34" charset="0"/>
              </a:rPr>
              <a:t>INVOKE </a:t>
            </a:r>
            <a:r>
              <a:rPr lang="en-US" altLang="en-US" sz="1800" dirty="0" err="1">
                <a:cs typeface="Arial" panose="020B0604020202020204" pitchFamily="34" charset="0"/>
              </a:rPr>
              <a:t>mySub,ADDR</a:t>
            </a:r>
            <a:r>
              <a:rPr lang="en-US" altLang="en-US" sz="1800" dirty="0">
                <a:cs typeface="Arial" panose="020B0604020202020204" pitchFamily="34" charset="0"/>
              </a:rPr>
              <a:t> </a:t>
            </a:r>
            <a:r>
              <a:rPr lang="en-US" altLang="en-US" sz="1800" dirty="0" err="1">
                <a:cs typeface="Arial" panose="020B0604020202020204" pitchFamily="34" charset="0"/>
              </a:rPr>
              <a:t>myWord</a:t>
            </a:r>
            <a:endParaRPr lang="en-US" altLang="en-US" sz="1800" dirty="0">
              <a:cs typeface="Arial" panose="020B0604020202020204" pitchFamily="34" charset="0"/>
            </a:endParaRPr>
          </a:p>
        </p:txBody>
      </p:sp>
      <p:sp>
        <p:nvSpPr>
          <p:cNvPr id="5" name="TextBox 6">
            <a:extLst>
              <a:ext uri="{FF2B5EF4-FFF2-40B4-BE49-F238E27FC236}">
                <a16:creationId xmlns:a16="http://schemas.microsoft.com/office/drawing/2014/main" id="{D480C90B-CF01-4B81-9AFB-334F2D2C09CA}"/>
              </a:ext>
            </a:extLst>
          </p:cNvPr>
          <p:cNvSpPr txBox="1">
            <a:spLocks noChangeArrowheads="1"/>
          </p:cNvSpPr>
          <p:nvPr/>
        </p:nvSpPr>
        <p:spPr bwMode="auto">
          <a:xfrm>
            <a:off x="6553200" y="785812"/>
            <a:ext cx="1905000" cy="738188"/>
          </a:xfrm>
          <a:prstGeom prst="rect">
            <a:avLst/>
          </a:prstGeom>
          <a:noFill/>
          <a:ln w="12700">
            <a:solidFill>
              <a:srgbClr val="007FA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2100" b="0"/>
              <a:t>Not in 64-bit mode!</a:t>
            </a:r>
          </a:p>
        </p:txBody>
      </p:sp>
      <p:sp>
        <p:nvSpPr>
          <p:cNvPr id="3" name="Content Placeholder 2"/>
          <p:cNvSpPr>
            <a:spLocks noGrp="1"/>
          </p:cNvSpPr>
          <p:nvPr>
            <p:ph idx="1"/>
          </p:nvPr>
        </p:nvSpPr>
        <p:spPr>
          <a:xfrm>
            <a:off x="457200" y="1600201"/>
            <a:ext cx="8229600" cy="3200400"/>
          </a:xfrm>
        </p:spPr>
        <p:txBody>
          <a:bodyPr/>
          <a:lstStyle/>
          <a:p>
            <a:r>
              <a:rPr lang="en-US" dirty="0"/>
              <a:t>Returns a near or far pointer to a variable, depending on which memory model your program uses:</a:t>
            </a:r>
          </a:p>
          <a:p>
            <a:pPr lvl="1"/>
            <a:r>
              <a:rPr lang="en-US" dirty="0"/>
              <a:t>Small model: returns 16-bit offset</a:t>
            </a:r>
          </a:p>
          <a:p>
            <a:pPr lvl="1"/>
            <a:r>
              <a:rPr lang="en-US" dirty="0"/>
              <a:t>Large model: returns 32-bit segment/offset</a:t>
            </a:r>
          </a:p>
          <a:p>
            <a:pPr lvl="1"/>
            <a:r>
              <a:rPr lang="en-US" dirty="0"/>
              <a:t>Flat model: returns 32-bit offset</a:t>
            </a:r>
          </a:p>
          <a:p>
            <a:r>
              <a:rPr lang="en-US" dirty="0"/>
              <a:t>Simple example:</a:t>
            </a:r>
          </a:p>
          <a:p>
            <a:endParaRPr lang="en-AU" dirty="0"/>
          </a:p>
        </p:txBody>
      </p:sp>
      <p:sp>
        <p:nvSpPr>
          <p:cNvPr id="2" name="Title 1"/>
          <p:cNvSpPr>
            <a:spLocks noGrp="1"/>
          </p:cNvSpPr>
          <p:nvPr>
            <p:ph type="title"/>
          </p:nvPr>
        </p:nvSpPr>
        <p:spPr/>
        <p:txBody>
          <a:bodyPr/>
          <a:lstStyle/>
          <a:p>
            <a:r>
              <a:rPr lang="en-AU" dirty="0"/>
              <a:t>ADDR Operator</a:t>
            </a:r>
          </a:p>
        </p:txBody>
      </p:sp>
    </p:spTree>
    <p:extLst>
      <p:ext uri="{BB962C8B-B14F-4D97-AF65-F5344CB8AC3E}">
        <p14:creationId xmlns:p14="http://schemas.microsoft.com/office/powerpoint/2010/main" val="626730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029">
            <a:extLst>
              <a:ext uri="{FF2B5EF4-FFF2-40B4-BE49-F238E27FC236}">
                <a16:creationId xmlns:a16="http://schemas.microsoft.com/office/drawing/2014/main" id="{3E70950A-9237-47AF-8B73-299C3D01DD6B}"/>
              </a:ext>
            </a:extLst>
          </p:cNvPr>
          <p:cNvSpPr txBox="1">
            <a:spLocks noChangeArrowheads="1"/>
          </p:cNvSpPr>
          <p:nvPr/>
        </p:nvSpPr>
        <p:spPr bwMode="auto">
          <a:xfrm>
            <a:off x="4724400" y="3429000"/>
            <a:ext cx="34290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push TYPE array</a:t>
            </a:r>
          </a:p>
          <a:p>
            <a:pPr eaLnBrk="1" hangingPunct="1">
              <a:lnSpc>
                <a:spcPct val="50000"/>
              </a:lnSpc>
              <a:spcBef>
                <a:spcPct val="50000"/>
              </a:spcBef>
              <a:buClrTx/>
              <a:buFontTx/>
              <a:buNone/>
            </a:pPr>
            <a:r>
              <a:rPr lang="en-US" altLang="en-US" sz="1800" dirty="0">
                <a:cs typeface="Arial" panose="020B0604020202020204" pitchFamily="34" charset="0"/>
              </a:rPr>
              <a:t>push LENGTHOF array</a:t>
            </a:r>
          </a:p>
          <a:p>
            <a:pPr eaLnBrk="1" hangingPunct="1">
              <a:lnSpc>
                <a:spcPct val="50000"/>
              </a:lnSpc>
              <a:spcBef>
                <a:spcPct val="50000"/>
              </a:spcBef>
              <a:buClrTx/>
              <a:buFontTx/>
              <a:buNone/>
            </a:pPr>
            <a:r>
              <a:rPr lang="en-US" altLang="en-US" sz="1800" dirty="0">
                <a:cs typeface="Arial" panose="020B0604020202020204" pitchFamily="34" charset="0"/>
              </a:rPr>
              <a:t>push OFFSET array</a:t>
            </a:r>
          </a:p>
          <a:p>
            <a:pPr eaLnBrk="1" hangingPunct="1">
              <a:lnSpc>
                <a:spcPct val="50000"/>
              </a:lnSpc>
              <a:spcBef>
                <a:spcPct val="50000"/>
              </a:spcBef>
              <a:buClrTx/>
              <a:buFontTx/>
              <a:buNone/>
            </a:pPr>
            <a:r>
              <a:rPr lang="en-US" altLang="en-US" sz="1800" dirty="0">
                <a:cs typeface="Arial" panose="020B0604020202020204" pitchFamily="34" charset="0"/>
              </a:rPr>
              <a:t>call </a:t>
            </a:r>
            <a:r>
              <a:rPr lang="en-US" altLang="en-US" sz="1800" dirty="0" err="1">
                <a:cs typeface="Arial" panose="020B0604020202020204" pitchFamily="34" charset="0"/>
              </a:rPr>
              <a:t>DumpMem</a:t>
            </a:r>
            <a:endParaRPr lang="en-US" altLang="en-US" sz="1800" dirty="0">
              <a:cs typeface="Arial" panose="020B0604020202020204" pitchFamily="34" charset="0"/>
            </a:endParaRPr>
          </a:p>
        </p:txBody>
      </p:sp>
      <p:sp>
        <p:nvSpPr>
          <p:cNvPr id="4" name="Text Box 1028">
            <a:extLst>
              <a:ext uri="{FF2B5EF4-FFF2-40B4-BE49-F238E27FC236}">
                <a16:creationId xmlns:a16="http://schemas.microsoft.com/office/drawing/2014/main" id="{96FAECFA-11BB-40F2-B731-CCDD18BB5AB5}"/>
              </a:ext>
            </a:extLst>
          </p:cNvPr>
          <p:cNvSpPr txBox="1">
            <a:spLocks noChangeArrowheads="1"/>
          </p:cNvSpPr>
          <p:nvPr/>
        </p:nvSpPr>
        <p:spPr bwMode="auto">
          <a:xfrm>
            <a:off x="838200" y="3429000"/>
            <a:ext cx="3657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err="1">
                <a:cs typeface="Arial" panose="020B0604020202020204" pitchFamily="34" charset="0"/>
              </a:rPr>
              <a:t>pushad</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mov </a:t>
            </a:r>
            <a:r>
              <a:rPr lang="en-US" altLang="en-US" sz="1800" dirty="0" err="1">
                <a:cs typeface="Arial" panose="020B0604020202020204" pitchFamily="34" charset="0"/>
              </a:rPr>
              <a:t>esi,OFFSET</a:t>
            </a:r>
            <a:r>
              <a:rPr lang="en-US" altLang="en-US" sz="1800" dirty="0">
                <a:cs typeface="Arial" panose="020B0604020202020204" pitchFamily="34" charset="0"/>
              </a:rPr>
              <a:t> array</a:t>
            </a:r>
          </a:p>
          <a:p>
            <a:pPr eaLnBrk="1" hangingPunct="1">
              <a:lnSpc>
                <a:spcPct val="50000"/>
              </a:lnSpc>
              <a:spcBef>
                <a:spcPct val="50000"/>
              </a:spcBef>
              <a:buClrTx/>
              <a:buFontTx/>
              <a:buNone/>
            </a:pPr>
            <a:r>
              <a:rPr lang="en-US" altLang="en-US" sz="1800" dirty="0">
                <a:cs typeface="Arial" panose="020B0604020202020204" pitchFamily="34" charset="0"/>
              </a:rPr>
              <a:t>mov </a:t>
            </a:r>
            <a:r>
              <a:rPr lang="en-US" altLang="en-US" sz="1800" dirty="0" err="1">
                <a:cs typeface="Arial" panose="020B0604020202020204" pitchFamily="34" charset="0"/>
              </a:rPr>
              <a:t>ecx,LENGTHOF</a:t>
            </a:r>
            <a:r>
              <a:rPr lang="en-US" altLang="en-US" sz="1800" dirty="0">
                <a:cs typeface="Arial" panose="020B0604020202020204" pitchFamily="34" charset="0"/>
              </a:rPr>
              <a:t> array</a:t>
            </a:r>
          </a:p>
          <a:p>
            <a:pPr eaLnBrk="1" hangingPunct="1">
              <a:lnSpc>
                <a:spcPct val="50000"/>
              </a:lnSpc>
              <a:spcBef>
                <a:spcPct val="50000"/>
              </a:spcBef>
              <a:buClrTx/>
              <a:buFontTx/>
              <a:buNone/>
            </a:pPr>
            <a:r>
              <a:rPr lang="en-US" altLang="en-US" sz="1800" dirty="0">
                <a:cs typeface="Arial" panose="020B0604020202020204" pitchFamily="34" charset="0"/>
              </a:rPr>
              <a:t>mov </a:t>
            </a:r>
            <a:r>
              <a:rPr lang="en-US" altLang="en-US" sz="1800" dirty="0" err="1">
                <a:cs typeface="Arial" panose="020B0604020202020204" pitchFamily="34" charset="0"/>
              </a:rPr>
              <a:t>ebx,TYPE</a:t>
            </a:r>
            <a:r>
              <a:rPr lang="en-US" altLang="en-US" sz="1800" dirty="0">
                <a:cs typeface="Arial" panose="020B0604020202020204" pitchFamily="34" charset="0"/>
              </a:rPr>
              <a:t> array</a:t>
            </a:r>
          </a:p>
          <a:p>
            <a:pPr eaLnBrk="1" hangingPunct="1">
              <a:lnSpc>
                <a:spcPct val="50000"/>
              </a:lnSpc>
              <a:spcBef>
                <a:spcPct val="50000"/>
              </a:spcBef>
              <a:buClrTx/>
              <a:buFontTx/>
              <a:buNone/>
            </a:pPr>
            <a:r>
              <a:rPr lang="en-US" altLang="en-US" sz="1800" dirty="0">
                <a:cs typeface="Arial" panose="020B0604020202020204" pitchFamily="34" charset="0"/>
              </a:rPr>
              <a:t>call </a:t>
            </a:r>
            <a:r>
              <a:rPr lang="en-US" altLang="en-US" sz="1800" dirty="0" err="1">
                <a:cs typeface="Arial" panose="020B0604020202020204" pitchFamily="34" charset="0"/>
              </a:rPr>
              <a:t>DumpMem</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err="1">
                <a:cs typeface="Arial" panose="020B0604020202020204" pitchFamily="34" charset="0"/>
              </a:rPr>
              <a:t>popad</a:t>
            </a:r>
            <a:endParaRPr lang="en-US" altLang="en-US" sz="1800" dirty="0">
              <a:cs typeface="Arial" panose="020B0604020202020204" pitchFamily="34" charset="0"/>
            </a:endParaRPr>
          </a:p>
        </p:txBody>
      </p:sp>
      <p:sp>
        <p:nvSpPr>
          <p:cNvPr id="3" name="Content Placeholder 2"/>
          <p:cNvSpPr>
            <a:spLocks noGrp="1"/>
          </p:cNvSpPr>
          <p:nvPr>
            <p:ph idx="1"/>
          </p:nvPr>
        </p:nvSpPr>
        <p:spPr>
          <a:xfrm>
            <a:off x="457200" y="1600201"/>
            <a:ext cx="8229600" cy="1524000"/>
          </a:xfrm>
        </p:spPr>
        <p:txBody>
          <a:bodyPr/>
          <a:lstStyle/>
          <a:p>
            <a:r>
              <a:rPr lang="en-US" dirty="0"/>
              <a:t>More convenient than register parameters</a:t>
            </a:r>
          </a:p>
          <a:p>
            <a:r>
              <a:rPr lang="en-US" dirty="0"/>
              <a:t>Two possible ways of calling </a:t>
            </a:r>
            <a:r>
              <a:rPr lang="en-US" dirty="0" err="1"/>
              <a:t>DumpMem</a:t>
            </a:r>
            <a:r>
              <a:rPr lang="en-US" dirty="0"/>
              <a:t>. Which is easier?</a:t>
            </a:r>
          </a:p>
        </p:txBody>
      </p:sp>
      <p:sp>
        <p:nvSpPr>
          <p:cNvPr id="2" name="Title 1"/>
          <p:cNvSpPr>
            <a:spLocks noGrp="1"/>
          </p:cNvSpPr>
          <p:nvPr>
            <p:ph type="title"/>
          </p:nvPr>
        </p:nvSpPr>
        <p:spPr/>
        <p:txBody>
          <a:bodyPr/>
          <a:lstStyle/>
          <a:p>
            <a:r>
              <a:rPr lang="en-AU" dirty="0"/>
              <a:t>Stack Parameters</a:t>
            </a:r>
          </a:p>
        </p:txBody>
      </p:sp>
    </p:spTree>
    <p:extLst>
      <p:ext uri="{BB962C8B-B14F-4D97-AF65-F5344CB8AC3E}">
        <p14:creationId xmlns:p14="http://schemas.microsoft.com/office/powerpoint/2010/main" val="25075275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24400"/>
          </a:xfrm>
        </p:spPr>
        <p:txBody>
          <a:bodyPr/>
          <a:lstStyle/>
          <a:p>
            <a:pPr>
              <a:spcBef>
                <a:spcPts val="0"/>
              </a:spcBef>
            </a:pPr>
            <a:r>
              <a:rPr lang="en-US" dirty="0"/>
              <a:t>The PROC directive declares a procedure with an optional list of named parameters. </a:t>
            </a:r>
          </a:p>
          <a:p>
            <a:pPr>
              <a:spcBef>
                <a:spcPts val="0"/>
              </a:spcBef>
            </a:pPr>
            <a:r>
              <a:rPr lang="en-US" dirty="0"/>
              <a:t>Syntax:</a:t>
            </a:r>
          </a:p>
          <a:p>
            <a:pPr marL="457200" lvl="1" indent="0">
              <a:spcBef>
                <a:spcPts val="0"/>
              </a:spcBef>
              <a:buNone/>
            </a:pPr>
            <a:r>
              <a:rPr lang="en-US" dirty="0"/>
              <a:t> </a:t>
            </a:r>
            <a:r>
              <a:rPr lang="en-US" i="1" dirty="0">
                <a:solidFill>
                  <a:srgbClr val="007FA3"/>
                </a:solidFill>
              </a:rPr>
              <a:t>label</a:t>
            </a:r>
            <a:r>
              <a:rPr lang="en-US" dirty="0">
                <a:solidFill>
                  <a:srgbClr val="007FA3"/>
                </a:solidFill>
              </a:rPr>
              <a:t> PROC </a:t>
            </a:r>
            <a:r>
              <a:rPr lang="en-US" dirty="0" err="1">
                <a:solidFill>
                  <a:srgbClr val="007FA3"/>
                </a:solidFill>
              </a:rPr>
              <a:t>paramList</a:t>
            </a:r>
            <a:endParaRPr lang="en-US" dirty="0">
              <a:solidFill>
                <a:srgbClr val="007FA3"/>
              </a:solidFill>
            </a:endParaRPr>
          </a:p>
          <a:p>
            <a:pPr>
              <a:spcBef>
                <a:spcPts val="0"/>
              </a:spcBef>
            </a:pPr>
            <a:r>
              <a:rPr lang="en-US" i="1" dirty="0" err="1"/>
              <a:t>paramList</a:t>
            </a:r>
            <a:r>
              <a:rPr lang="en-US" dirty="0"/>
              <a:t> is a list of parameters separated by commas. Each parameter has the following syntax:</a:t>
            </a:r>
          </a:p>
          <a:p>
            <a:pPr marL="0" indent="0">
              <a:spcBef>
                <a:spcPts val="0"/>
              </a:spcBef>
              <a:buNone/>
            </a:pPr>
            <a:r>
              <a:rPr lang="en-US" dirty="0">
                <a:solidFill>
                  <a:srgbClr val="007FA3"/>
                </a:solidFill>
              </a:rPr>
              <a:t>     </a:t>
            </a:r>
            <a:r>
              <a:rPr lang="en-US" i="1" dirty="0" err="1">
                <a:solidFill>
                  <a:srgbClr val="007FA3"/>
                </a:solidFill>
              </a:rPr>
              <a:t>paramName</a:t>
            </a:r>
            <a:r>
              <a:rPr lang="en-US" dirty="0">
                <a:solidFill>
                  <a:srgbClr val="007FA3"/>
                </a:solidFill>
              </a:rPr>
              <a:t> : </a:t>
            </a:r>
            <a:r>
              <a:rPr lang="en-US" i="1" dirty="0">
                <a:solidFill>
                  <a:srgbClr val="007FA3"/>
                </a:solidFill>
              </a:rPr>
              <a:t>type</a:t>
            </a:r>
          </a:p>
          <a:p>
            <a:pPr marL="0" indent="0">
              <a:spcBef>
                <a:spcPts val="0"/>
              </a:spcBef>
              <a:buNone/>
            </a:pPr>
            <a:r>
              <a:rPr lang="en-US" i="1" dirty="0"/>
              <a:t>type</a:t>
            </a:r>
            <a:r>
              <a:rPr lang="en-US" dirty="0"/>
              <a:t> must either be one of the standard ASM types</a:t>
            </a:r>
          </a:p>
          <a:p>
            <a:pPr marL="0" indent="0">
              <a:spcBef>
                <a:spcPts val="0"/>
              </a:spcBef>
              <a:buNone/>
            </a:pPr>
            <a:r>
              <a:rPr lang="en-US" dirty="0"/>
              <a:t>   (BYTE, SBYTE, WORD, etc.), or it can be a </a:t>
            </a:r>
          </a:p>
          <a:p>
            <a:pPr marL="0" indent="0">
              <a:spcBef>
                <a:spcPts val="0"/>
              </a:spcBef>
              <a:buNone/>
            </a:pPr>
            <a:r>
              <a:rPr lang="en-US" dirty="0"/>
              <a:t>   pointer to one of these types. </a:t>
            </a:r>
          </a:p>
        </p:txBody>
      </p:sp>
      <p:sp>
        <p:nvSpPr>
          <p:cNvPr id="4" name="TextBox 5">
            <a:extLst>
              <a:ext uri="{FF2B5EF4-FFF2-40B4-BE49-F238E27FC236}">
                <a16:creationId xmlns:a16="http://schemas.microsoft.com/office/drawing/2014/main" id="{FE38DBB8-5A1F-41B4-A2D4-1D214B97EED5}"/>
              </a:ext>
            </a:extLst>
          </p:cNvPr>
          <p:cNvSpPr txBox="1">
            <a:spLocks noChangeArrowheads="1"/>
          </p:cNvSpPr>
          <p:nvPr/>
        </p:nvSpPr>
        <p:spPr bwMode="auto">
          <a:xfrm>
            <a:off x="6553200" y="785812"/>
            <a:ext cx="1905000" cy="738188"/>
          </a:xfrm>
          <a:prstGeom prst="rect">
            <a:avLst/>
          </a:prstGeom>
          <a:noFill/>
          <a:ln w="12700">
            <a:solidFill>
              <a:srgbClr val="007FA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2100" b="0"/>
              <a:t>Not in 64-bit mode!</a:t>
            </a:r>
          </a:p>
        </p:txBody>
      </p:sp>
      <p:sp>
        <p:nvSpPr>
          <p:cNvPr id="2" name="Title 1"/>
          <p:cNvSpPr>
            <a:spLocks noGrp="1"/>
          </p:cNvSpPr>
          <p:nvPr>
            <p:ph type="title"/>
          </p:nvPr>
        </p:nvSpPr>
        <p:spPr/>
        <p:txBody>
          <a:bodyPr/>
          <a:lstStyle/>
          <a:p>
            <a:r>
              <a:rPr lang="en-US" dirty="0"/>
              <a:t>PROC Directive</a:t>
            </a:r>
            <a:r>
              <a:rPr lang="en-US" sz="2000" dirty="0"/>
              <a:t> </a:t>
            </a:r>
            <a:r>
              <a:rPr lang="en-US" sz="2000" b="0" dirty="0"/>
              <a:t>(1 of 2)</a:t>
            </a:r>
            <a:endParaRPr lang="en-AU" sz="2000" b="0" dirty="0"/>
          </a:p>
        </p:txBody>
      </p:sp>
    </p:spTree>
    <p:extLst>
      <p:ext uri="{BB962C8B-B14F-4D97-AF65-F5344CB8AC3E}">
        <p14:creationId xmlns:p14="http://schemas.microsoft.com/office/powerpoint/2010/main" val="23411786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a:extLst>
              <a:ext uri="{FF2B5EF4-FFF2-40B4-BE49-F238E27FC236}">
                <a16:creationId xmlns:a16="http://schemas.microsoft.com/office/drawing/2014/main" id="{795F0431-EDA4-41FB-BA32-E53CB76DB663}"/>
              </a:ext>
            </a:extLst>
          </p:cNvPr>
          <p:cNvSpPr txBox="1">
            <a:spLocks noChangeArrowheads="1"/>
          </p:cNvSpPr>
          <p:nvPr/>
        </p:nvSpPr>
        <p:spPr bwMode="auto">
          <a:xfrm>
            <a:off x="5181600" y="2362200"/>
            <a:ext cx="2590800"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500" b="0" dirty="0"/>
              <a:t>comma required</a:t>
            </a:r>
          </a:p>
        </p:txBody>
      </p:sp>
      <p:sp>
        <p:nvSpPr>
          <p:cNvPr id="4" name="Line 4" descr="line">
            <a:extLst>
              <a:ext uri="{FF2B5EF4-FFF2-40B4-BE49-F238E27FC236}">
                <a16:creationId xmlns:a16="http://schemas.microsoft.com/office/drawing/2014/main" id="{389FBF9B-4F90-463F-85ED-6C88F413E06C}"/>
              </a:ext>
            </a:extLst>
          </p:cNvPr>
          <p:cNvSpPr>
            <a:spLocks noChangeShapeType="1"/>
          </p:cNvSpPr>
          <p:nvPr/>
        </p:nvSpPr>
        <p:spPr bwMode="auto">
          <a:xfrm flipH="1">
            <a:off x="3505200" y="2667000"/>
            <a:ext cx="1676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3" name="Content Placeholder 2"/>
          <p:cNvSpPr>
            <a:spLocks noGrp="1"/>
          </p:cNvSpPr>
          <p:nvPr>
            <p:ph idx="1"/>
          </p:nvPr>
        </p:nvSpPr>
        <p:spPr>
          <a:xfrm>
            <a:off x="457200" y="1600200"/>
            <a:ext cx="8229600" cy="4724400"/>
          </a:xfrm>
        </p:spPr>
        <p:txBody>
          <a:bodyPr/>
          <a:lstStyle/>
          <a:p>
            <a:pPr>
              <a:spcBef>
                <a:spcPts val="500"/>
              </a:spcBef>
            </a:pPr>
            <a:r>
              <a:rPr lang="en-US" sz="2500" dirty="0"/>
              <a:t>Alternate format permits parameter list to be on one or more separate lines:</a:t>
            </a:r>
          </a:p>
          <a:p>
            <a:pPr marL="0" indent="0">
              <a:spcBef>
                <a:spcPts val="500"/>
              </a:spcBef>
              <a:buNone/>
            </a:pPr>
            <a:r>
              <a:rPr lang="en-US" sz="2500" i="1" dirty="0"/>
              <a:t>             </a:t>
            </a:r>
            <a:r>
              <a:rPr lang="en-US" sz="2500" i="1" dirty="0">
                <a:solidFill>
                  <a:srgbClr val="007FA3"/>
                </a:solidFill>
              </a:rPr>
              <a:t>label </a:t>
            </a:r>
            <a:r>
              <a:rPr lang="en-US" sz="2500" dirty="0">
                <a:solidFill>
                  <a:srgbClr val="007FA3"/>
                </a:solidFill>
              </a:rPr>
              <a:t>PROC,</a:t>
            </a:r>
          </a:p>
          <a:p>
            <a:pPr marL="0" indent="0">
              <a:spcBef>
                <a:spcPts val="500"/>
              </a:spcBef>
              <a:buNone/>
            </a:pPr>
            <a:r>
              <a:rPr lang="en-US" sz="2500" dirty="0"/>
              <a:t>	       </a:t>
            </a:r>
            <a:r>
              <a:rPr lang="en-US" sz="2500" dirty="0" err="1">
                <a:solidFill>
                  <a:srgbClr val="007FA3"/>
                </a:solidFill>
              </a:rPr>
              <a:t>paramList</a:t>
            </a:r>
            <a:endParaRPr lang="en-US" sz="2500" dirty="0">
              <a:solidFill>
                <a:srgbClr val="007FA3"/>
              </a:solidFill>
            </a:endParaRPr>
          </a:p>
          <a:p>
            <a:pPr>
              <a:spcBef>
                <a:spcPts val="500"/>
              </a:spcBef>
            </a:pPr>
            <a:r>
              <a:rPr lang="en-US" sz="2500" dirty="0"/>
              <a:t>The parameters can be on the same line . . .</a:t>
            </a:r>
          </a:p>
          <a:p>
            <a:pPr marL="0" indent="0">
              <a:spcBef>
                <a:spcPts val="500"/>
              </a:spcBef>
              <a:buNone/>
            </a:pPr>
            <a:r>
              <a:rPr lang="en-US" sz="2500" dirty="0"/>
              <a:t>     </a:t>
            </a:r>
            <a:r>
              <a:rPr lang="en-US" sz="2500" i="1" dirty="0">
                <a:solidFill>
                  <a:srgbClr val="007FA3"/>
                </a:solidFill>
              </a:rPr>
              <a:t>param-1:type-1, param-2:type-2, . . ., </a:t>
            </a:r>
            <a:r>
              <a:rPr lang="en-US" sz="2500" i="1" dirty="0" err="1">
                <a:solidFill>
                  <a:srgbClr val="007FA3"/>
                </a:solidFill>
              </a:rPr>
              <a:t>param-n:type-n</a:t>
            </a:r>
            <a:endParaRPr lang="en-US" sz="2500" i="1" dirty="0">
              <a:solidFill>
                <a:srgbClr val="007FA3"/>
              </a:solidFill>
            </a:endParaRPr>
          </a:p>
          <a:p>
            <a:pPr>
              <a:spcBef>
                <a:spcPts val="500"/>
              </a:spcBef>
            </a:pPr>
            <a:r>
              <a:rPr lang="en-US" sz="2500" dirty="0"/>
              <a:t>Or they can be on separate lines:</a:t>
            </a:r>
          </a:p>
          <a:p>
            <a:pPr marL="0" indent="0">
              <a:spcBef>
                <a:spcPts val="500"/>
              </a:spcBef>
              <a:buNone/>
            </a:pPr>
            <a:r>
              <a:rPr lang="en-US" sz="2500" dirty="0"/>
              <a:t>         </a:t>
            </a:r>
            <a:r>
              <a:rPr lang="en-US" sz="2500" i="1" dirty="0">
                <a:solidFill>
                  <a:srgbClr val="007FA3"/>
                </a:solidFill>
              </a:rPr>
              <a:t>param-1:type-1,</a:t>
            </a:r>
          </a:p>
          <a:p>
            <a:pPr marL="0" indent="0">
              <a:spcBef>
                <a:spcPts val="500"/>
              </a:spcBef>
              <a:buNone/>
            </a:pPr>
            <a:r>
              <a:rPr lang="en-US" sz="2500" i="1" dirty="0">
                <a:solidFill>
                  <a:srgbClr val="007FA3"/>
                </a:solidFill>
              </a:rPr>
              <a:t>         param-2:type-2,</a:t>
            </a:r>
          </a:p>
          <a:p>
            <a:pPr marL="0" indent="0">
              <a:spcBef>
                <a:spcPts val="500"/>
              </a:spcBef>
              <a:buNone/>
            </a:pPr>
            <a:r>
              <a:rPr lang="en-US" sz="2500" i="1" dirty="0">
                <a:solidFill>
                  <a:srgbClr val="007FA3"/>
                </a:solidFill>
              </a:rPr>
              <a:t>         . . ., </a:t>
            </a:r>
          </a:p>
          <a:p>
            <a:pPr marL="0" indent="0">
              <a:spcBef>
                <a:spcPts val="500"/>
              </a:spcBef>
              <a:buNone/>
            </a:pPr>
            <a:r>
              <a:rPr lang="en-US" sz="2500" i="1" dirty="0">
                <a:solidFill>
                  <a:srgbClr val="007FA3"/>
                </a:solidFill>
              </a:rPr>
              <a:t>        </a:t>
            </a:r>
            <a:r>
              <a:rPr lang="en-US" sz="2500" i="1" dirty="0" err="1">
                <a:solidFill>
                  <a:srgbClr val="007FA3"/>
                </a:solidFill>
              </a:rPr>
              <a:t>param-n:type-n</a:t>
            </a:r>
            <a:endParaRPr lang="en-US" sz="2500" i="1" dirty="0">
              <a:solidFill>
                <a:srgbClr val="007FA3"/>
              </a:solidFill>
            </a:endParaRPr>
          </a:p>
        </p:txBody>
      </p:sp>
      <p:sp>
        <p:nvSpPr>
          <p:cNvPr id="2" name="Title 1"/>
          <p:cNvSpPr>
            <a:spLocks noGrp="1"/>
          </p:cNvSpPr>
          <p:nvPr>
            <p:ph type="title"/>
          </p:nvPr>
        </p:nvSpPr>
        <p:spPr/>
        <p:txBody>
          <a:bodyPr/>
          <a:lstStyle/>
          <a:p>
            <a:r>
              <a:rPr lang="en-US" dirty="0"/>
              <a:t>PROC Directive</a:t>
            </a:r>
            <a:r>
              <a:rPr lang="en-US" sz="2000" dirty="0"/>
              <a:t> </a:t>
            </a:r>
            <a:r>
              <a:rPr lang="en-US" sz="2000" b="0" dirty="0"/>
              <a:t>(2 of 2)</a:t>
            </a:r>
            <a:endParaRPr lang="en-AU" sz="2000" b="0" dirty="0"/>
          </a:p>
        </p:txBody>
      </p:sp>
    </p:spTree>
    <p:extLst>
      <p:ext uri="{BB962C8B-B14F-4D97-AF65-F5344CB8AC3E}">
        <p14:creationId xmlns:p14="http://schemas.microsoft.com/office/powerpoint/2010/main" val="23801271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42B496FD-5815-497F-B80F-713C4BEDD65C}"/>
              </a:ext>
            </a:extLst>
          </p:cNvPr>
          <p:cNvSpPr txBox="1">
            <a:spLocks noChangeArrowheads="1"/>
          </p:cNvSpPr>
          <p:nvPr/>
        </p:nvSpPr>
        <p:spPr bwMode="auto">
          <a:xfrm>
            <a:off x="2057400" y="2667000"/>
            <a:ext cx="41148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err="1">
                <a:cs typeface="Arial" panose="020B0604020202020204" pitchFamily="34" charset="0"/>
              </a:rPr>
              <a:t>AddTwo</a:t>
            </a:r>
            <a:r>
              <a:rPr lang="en-US" altLang="en-US" sz="1800" dirty="0">
                <a:cs typeface="Arial" panose="020B0604020202020204" pitchFamily="34" charset="0"/>
              </a:rPr>
              <a:t> PROC,</a:t>
            </a:r>
          </a:p>
          <a:p>
            <a:pPr eaLnBrk="1" hangingPunct="1">
              <a:lnSpc>
                <a:spcPct val="50000"/>
              </a:lnSpc>
              <a:spcBef>
                <a:spcPct val="50000"/>
              </a:spcBef>
              <a:buClrTx/>
              <a:buFontTx/>
              <a:buNone/>
            </a:pPr>
            <a:r>
              <a:rPr lang="en-US" altLang="en-US" sz="1800" dirty="0">
                <a:cs typeface="Arial" panose="020B0604020202020204" pitchFamily="34" charset="0"/>
              </a:rPr>
              <a:t>	val1:DWORD, val2:DWORD</a:t>
            </a:r>
          </a:p>
          <a:p>
            <a:pPr eaLnBrk="1" hangingPunct="1">
              <a:lnSpc>
                <a:spcPct val="50000"/>
              </a:lnSpc>
              <a:spcBef>
                <a:spcPct val="50000"/>
              </a:spcBef>
              <a:buClrTx/>
              <a:buFontTx/>
              <a:buNone/>
            </a:pP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mov</a:t>
            </a:r>
            <a:r>
              <a:rPr lang="en-US" altLang="en-US" sz="1800" dirty="0">
                <a:cs typeface="Arial" panose="020B0604020202020204" pitchFamily="34" charset="0"/>
              </a:rPr>
              <a:t> eax,val1</a:t>
            </a:r>
          </a:p>
          <a:p>
            <a:pPr eaLnBrk="1" hangingPunct="1">
              <a:lnSpc>
                <a:spcPct val="50000"/>
              </a:lnSpc>
              <a:spcBef>
                <a:spcPct val="50000"/>
              </a:spcBef>
              <a:buClrTx/>
              <a:buFontTx/>
              <a:buNone/>
            </a:pPr>
            <a:r>
              <a:rPr lang="en-US" altLang="en-US" sz="1800" dirty="0">
                <a:cs typeface="Arial" panose="020B0604020202020204" pitchFamily="34" charset="0"/>
              </a:rPr>
              <a:t>	add eax,val2</a:t>
            </a:r>
          </a:p>
          <a:p>
            <a:pPr eaLnBrk="1" hangingPunct="1">
              <a:lnSpc>
                <a:spcPct val="50000"/>
              </a:lnSpc>
              <a:spcBef>
                <a:spcPct val="50000"/>
              </a:spcBef>
              <a:buClrTx/>
              <a:buFontTx/>
              <a:buNone/>
            </a:pP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	ret</a:t>
            </a:r>
          </a:p>
          <a:p>
            <a:pPr eaLnBrk="1" hangingPunct="1">
              <a:lnSpc>
                <a:spcPct val="50000"/>
              </a:lnSpc>
              <a:spcBef>
                <a:spcPct val="50000"/>
              </a:spcBef>
              <a:buClrTx/>
              <a:buFontTx/>
              <a:buNone/>
            </a:pPr>
            <a:r>
              <a:rPr lang="en-US" altLang="en-US" sz="1800" dirty="0" err="1">
                <a:cs typeface="Arial" panose="020B0604020202020204" pitchFamily="34" charset="0"/>
              </a:rPr>
              <a:t>AddTwo</a:t>
            </a:r>
            <a:r>
              <a:rPr lang="en-US" altLang="en-US" sz="1800" dirty="0">
                <a:cs typeface="Arial" panose="020B0604020202020204" pitchFamily="34" charset="0"/>
              </a:rPr>
              <a:t> ENDP</a:t>
            </a:r>
          </a:p>
        </p:txBody>
      </p:sp>
      <p:sp>
        <p:nvSpPr>
          <p:cNvPr id="3" name="Content Placeholder 2"/>
          <p:cNvSpPr>
            <a:spLocks noGrp="1"/>
          </p:cNvSpPr>
          <p:nvPr>
            <p:ph idx="1"/>
          </p:nvPr>
        </p:nvSpPr>
        <p:spPr>
          <a:xfrm>
            <a:off x="457200" y="1600201"/>
            <a:ext cx="8229600" cy="990600"/>
          </a:xfrm>
        </p:spPr>
        <p:txBody>
          <a:bodyPr/>
          <a:lstStyle/>
          <a:p>
            <a:r>
              <a:rPr lang="en-US" dirty="0"/>
              <a:t>The </a:t>
            </a:r>
            <a:r>
              <a:rPr lang="en-US" dirty="0" err="1"/>
              <a:t>AddTwo</a:t>
            </a:r>
            <a:r>
              <a:rPr lang="en-US" dirty="0"/>
              <a:t> procedure receives two integers and returns their sum in EAX.</a:t>
            </a:r>
          </a:p>
        </p:txBody>
      </p:sp>
      <p:sp>
        <p:nvSpPr>
          <p:cNvPr id="2" name="Title 1"/>
          <p:cNvSpPr>
            <a:spLocks noGrp="1"/>
          </p:cNvSpPr>
          <p:nvPr>
            <p:ph type="title"/>
          </p:nvPr>
        </p:nvSpPr>
        <p:spPr/>
        <p:txBody>
          <a:bodyPr/>
          <a:lstStyle/>
          <a:p>
            <a:r>
              <a:rPr lang="en-US" dirty="0" err="1"/>
              <a:t>AddTwo</a:t>
            </a:r>
            <a:r>
              <a:rPr lang="en-US" dirty="0"/>
              <a:t> Procedure </a:t>
            </a:r>
            <a:r>
              <a:rPr lang="en-US" sz="2000" b="0" dirty="0"/>
              <a:t>(1 of 2)</a:t>
            </a:r>
            <a:endParaRPr lang="en-AU" sz="2000" b="0" dirty="0"/>
          </a:p>
        </p:txBody>
      </p:sp>
    </p:spTree>
    <p:extLst>
      <p:ext uri="{BB962C8B-B14F-4D97-AF65-F5344CB8AC3E}">
        <p14:creationId xmlns:p14="http://schemas.microsoft.com/office/powerpoint/2010/main" val="28402598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a:extLst>
              <a:ext uri="{FF2B5EF4-FFF2-40B4-BE49-F238E27FC236}">
                <a16:creationId xmlns:a16="http://schemas.microsoft.com/office/drawing/2014/main" id="{2B1A9E7B-8581-4FA0-B3AA-51F14B98835E}"/>
              </a:ext>
            </a:extLst>
          </p:cNvPr>
          <p:cNvSpPr txBox="1">
            <a:spLocks noChangeArrowheads="1"/>
          </p:cNvSpPr>
          <p:nvPr/>
        </p:nvSpPr>
        <p:spPr bwMode="auto">
          <a:xfrm>
            <a:off x="1600200" y="2895600"/>
            <a:ext cx="58674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568325"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568325"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568325"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568325"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568325"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568325"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568325"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568325"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568325"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err="1">
                <a:cs typeface="Arial" panose="020B0604020202020204" pitchFamily="34" charset="0"/>
              </a:rPr>
              <a:t>FillArray</a:t>
            </a:r>
            <a:r>
              <a:rPr lang="en-US" altLang="en-US" sz="1800" dirty="0">
                <a:cs typeface="Arial" panose="020B0604020202020204" pitchFamily="34" charset="0"/>
              </a:rPr>
              <a:t> PROC,</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pArray:PTR</a:t>
            </a:r>
            <a:r>
              <a:rPr lang="en-US" altLang="en-US" sz="1800" dirty="0">
                <a:cs typeface="Arial" panose="020B0604020202020204" pitchFamily="34" charset="0"/>
              </a:rPr>
              <a:t> BYTE, </a:t>
            </a:r>
            <a:r>
              <a:rPr lang="en-US" altLang="en-US" sz="1800" dirty="0" err="1">
                <a:cs typeface="Arial" panose="020B0604020202020204" pitchFamily="34" charset="0"/>
              </a:rPr>
              <a:t>fillVal:BYTE</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arraySize:DWORD</a:t>
            </a:r>
            <a:endParaRPr lang="en-US" altLang="en-US" sz="1800" dirty="0">
              <a:cs typeface="Arial" panose="020B0604020202020204" pitchFamily="34" charset="0"/>
            </a:endParaRPr>
          </a:p>
          <a:p>
            <a:pPr eaLnBrk="1" hangingPunct="1">
              <a:lnSpc>
                <a:spcPct val="50000"/>
              </a:lnSpc>
              <a:spcBef>
                <a:spcPct val="50000"/>
              </a:spcBef>
              <a:buClrTx/>
              <a:buFontTx/>
              <a:buNone/>
            </a:pP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mov</a:t>
            </a:r>
            <a:r>
              <a:rPr lang="en-US" altLang="en-US" sz="1800" dirty="0">
                <a:cs typeface="Arial" panose="020B0604020202020204" pitchFamily="34" charset="0"/>
              </a:rPr>
              <a:t> </a:t>
            </a:r>
            <a:r>
              <a:rPr lang="en-US" altLang="en-US" sz="1800" dirty="0" err="1">
                <a:cs typeface="Arial" panose="020B0604020202020204" pitchFamily="34" charset="0"/>
              </a:rPr>
              <a:t>ecx,arraySize</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mov</a:t>
            </a:r>
            <a:r>
              <a:rPr lang="en-US" altLang="en-US" sz="1800" dirty="0">
                <a:cs typeface="Arial" panose="020B0604020202020204" pitchFamily="34" charset="0"/>
              </a:rPr>
              <a:t> </a:t>
            </a:r>
            <a:r>
              <a:rPr lang="en-US" altLang="en-US" sz="1800" dirty="0" err="1">
                <a:cs typeface="Arial" panose="020B0604020202020204" pitchFamily="34" charset="0"/>
              </a:rPr>
              <a:t>esi,pArray</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mov</a:t>
            </a:r>
            <a:r>
              <a:rPr lang="en-US" altLang="en-US" sz="1800" dirty="0">
                <a:cs typeface="Arial" panose="020B0604020202020204" pitchFamily="34" charset="0"/>
              </a:rPr>
              <a:t> </a:t>
            </a:r>
            <a:r>
              <a:rPr lang="en-US" altLang="en-US" sz="1800" dirty="0" err="1">
                <a:cs typeface="Arial" panose="020B0604020202020204" pitchFamily="34" charset="0"/>
              </a:rPr>
              <a:t>al,fillVal</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L1:	</a:t>
            </a:r>
            <a:r>
              <a:rPr lang="en-US" altLang="en-US" sz="1800" dirty="0" err="1">
                <a:cs typeface="Arial" panose="020B0604020202020204" pitchFamily="34" charset="0"/>
              </a:rPr>
              <a:t>mov</a:t>
            </a:r>
            <a:r>
              <a:rPr lang="en-US" altLang="en-US" sz="1800" dirty="0">
                <a:cs typeface="Arial" panose="020B0604020202020204" pitchFamily="34" charset="0"/>
              </a:rPr>
              <a:t> [</a:t>
            </a:r>
            <a:r>
              <a:rPr lang="en-US" altLang="en-US" sz="1800" dirty="0" err="1">
                <a:cs typeface="Arial" panose="020B0604020202020204" pitchFamily="34" charset="0"/>
              </a:rPr>
              <a:t>esi</a:t>
            </a:r>
            <a:r>
              <a:rPr lang="en-US" altLang="en-US" sz="1800" dirty="0">
                <a:cs typeface="Arial" panose="020B0604020202020204" pitchFamily="34" charset="0"/>
              </a:rPr>
              <a:t>],al</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inc</a:t>
            </a:r>
            <a:r>
              <a:rPr lang="en-US" altLang="en-US" sz="1800" dirty="0">
                <a:cs typeface="Arial" panose="020B0604020202020204" pitchFamily="34" charset="0"/>
              </a:rPr>
              <a:t> </a:t>
            </a:r>
            <a:r>
              <a:rPr lang="en-US" altLang="en-US" sz="1800" dirty="0" err="1">
                <a:cs typeface="Arial" panose="020B0604020202020204" pitchFamily="34" charset="0"/>
              </a:rPr>
              <a:t>esi</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	loop L1</a:t>
            </a:r>
          </a:p>
          <a:p>
            <a:pPr eaLnBrk="1" hangingPunct="1">
              <a:lnSpc>
                <a:spcPct val="50000"/>
              </a:lnSpc>
              <a:spcBef>
                <a:spcPct val="50000"/>
              </a:spcBef>
              <a:buClrTx/>
              <a:buFontTx/>
              <a:buNone/>
            </a:pPr>
            <a:r>
              <a:rPr lang="en-US" altLang="en-US" sz="1800" dirty="0">
                <a:cs typeface="Arial" panose="020B0604020202020204" pitchFamily="34" charset="0"/>
              </a:rPr>
              <a:t>	ret</a:t>
            </a:r>
          </a:p>
          <a:p>
            <a:pPr eaLnBrk="1" hangingPunct="1">
              <a:lnSpc>
                <a:spcPct val="50000"/>
              </a:lnSpc>
              <a:spcBef>
                <a:spcPct val="50000"/>
              </a:spcBef>
              <a:buClrTx/>
              <a:buFontTx/>
              <a:buNone/>
            </a:pPr>
            <a:r>
              <a:rPr lang="en-US" altLang="en-US" sz="1800" dirty="0" err="1">
                <a:cs typeface="Arial" panose="020B0604020202020204" pitchFamily="34" charset="0"/>
              </a:rPr>
              <a:t>FillArray</a:t>
            </a:r>
            <a:r>
              <a:rPr lang="en-US" altLang="en-US" sz="1800" dirty="0">
                <a:cs typeface="Arial" panose="020B0604020202020204" pitchFamily="34" charset="0"/>
              </a:rPr>
              <a:t> ENDP</a:t>
            </a:r>
          </a:p>
        </p:txBody>
      </p:sp>
      <p:sp>
        <p:nvSpPr>
          <p:cNvPr id="3" name="Content Placeholder 2"/>
          <p:cNvSpPr>
            <a:spLocks noGrp="1"/>
          </p:cNvSpPr>
          <p:nvPr>
            <p:ph idx="1"/>
          </p:nvPr>
        </p:nvSpPr>
        <p:spPr>
          <a:xfrm>
            <a:off x="457200" y="1600201"/>
            <a:ext cx="8229600" cy="1447800"/>
          </a:xfrm>
        </p:spPr>
        <p:txBody>
          <a:bodyPr/>
          <a:lstStyle/>
          <a:p>
            <a:pPr marL="0" indent="0">
              <a:buNone/>
            </a:pPr>
            <a:r>
              <a:rPr lang="en-US" dirty="0" err="1"/>
              <a:t>FillArray</a:t>
            </a:r>
            <a:r>
              <a:rPr lang="en-US" dirty="0"/>
              <a:t> receives a pointer to an array of bytes, a single byte fill value that will be copied to each element of the array, and the size of the array.</a:t>
            </a:r>
          </a:p>
        </p:txBody>
      </p:sp>
      <p:sp>
        <p:nvSpPr>
          <p:cNvPr id="2" name="Title 1"/>
          <p:cNvSpPr>
            <a:spLocks noGrp="1"/>
          </p:cNvSpPr>
          <p:nvPr>
            <p:ph type="title"/>
          </p:nvPr>
        </p:nvSpPr>
        <p:spPr/>
        <p:txBody>
          <a:bodyPr/>
          <a:lstStyle/>
          <a:p>
            <a:r>
              <a:rPr lang="en-US" dirty="0"/>
              <a:t>PROC Examples </a:t>
            </a:r>
            <a:r>
              <a:rPr lang="en-US" sz="2000" b="0" dirty="0"/>
              <a:t>(2 of 3)</a:t>
            </a:r>
            <a:endParaRPr lang="en-AU" sz="2000" b="0" dirty="0"/>
          </a:p>
        </p:txBody>
      </p:sp>
    </p:spTree>
    <p:extLst>
      <p:ext uri="{BB962C8B-B14F-4D97-AF65-F5344CB8AC3E}">
        <p14:creationId xmlns:p14="http://schemas.microsoft.com/office/powerpoint/2010/main" val="212090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CF8B221F-B721-4D65-A132-10DEAAC7705E}"/>
              </a:ext>
            </a:extLst>
          </p:cNvPr>
          <p:cNvSpPr txBox="1">
            <a:spLocks noChangeArrowheads="1"/>
          </p:cNvSpPr>
          <p:nvPr/>
        </p:nvSpPr>
        <p:spPr bwMode="auto">
          <a:xfrm>
            <a:off x="457200" y="3810000"/>
            <a:ext cx="60198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err="1">
                <a:cs typeface="Arial" panose="020B0604020202020204" pitchFamily="34" charset="0"/>
              </a:rPr>
              <a:t>ReadFile</a:t>
            </a:r>
            <a:r>
              <a:rPr lang="en-US" altLang="en-US" sz="1800" dirty="0">
                <a:cs typeface="Arial" panose="020B0604020202020204" pitchFamily="34" charset="0"/>
              </a:rPr>
              <a:t> PROC,</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pBuffer:PTR</a:t>
            </a:r>
            <a:r>
              <a:rPr lang="en-US" altLang="en-US" sz="1800" dirty="0">
                <a:cs typeface="Arial" panose="020B0604020202020204" pitchFamily="34" charset="0"/>
              </a:rPr>
              <a:t> BYTE</a:t>
            </a:r>
          </a:p>
          <a:p>
            <a:pPr eaLnBrk="1" hangingPunct="1">
              <a:lnSpc>
                <a:spcPct val="50000"/>
              </a:lnSpc>
              <a:spcBef>
                <a:spcPct val="50000"/>
              </a:spcBef>
              <a:buClrTx/>
              <a:buFontTx/>
              <a:buNone/>
            </a:pPr>
            <a:r>
              <a:rPr lang="en-US" altLang="en-US" sz="1800" dirty="0">
                <a:cs typeface="Arial" panose="020B0604020202020204" pitchFamily="34" charset="0"/>
              </a:rPr>
              <a:t>	LOCAL </a:t>
            </a:r>
            <a:r>
              <a:rPr lang="en-US" altLang="en-US" sz="1800" dirty="0" err="1">
                <a:cs typeface="Arial" panose="020B0604020202020204" pitchFamily="34" charset="0"/>
              </a:rPr>
              <a:t>fileHandle:DWORD</a:t>
            </a:r>
            <a:endParaRPr lang="en-US" altLang="en-US" sz="1800" dirty="0">
              <a:cs typeface="Arial" panose="020B0604020202020204" pitchFamily="34" charset="0"/>
            </a:endParaRPr>
          </a:p>
          <a:p>
            <a:pPr eaLnBrk="1" hangingPunct="1">
              <a:lnSpc>
                <a:spcPct val="50000"/>
              </a:lnSpc>
              <a:spcBef>
                <a:spcPct val="50000"/>
              </a:spcBef>
              <a:buClrTx/>
              <a:buFontTx/>
              <a:buNone/>
            </a:pPr>
            <a:r>
              <a:rPr lang="en-US" altLang="en-US" sz="1800" dirty="0">
                <a:cs typeface="Arial" panose="020B0604020202020204" pitchFamily="34" charset="0"/>
              </a:rPr>
              <a:t>	. . .</a:t>
            </a:r>
          </a:p>
          <a:p>
            <a:pPr eaLnBrk="1" hangingPunct="1">
              <a:lnSpc>
                <a:spcPct val="50000"/>
              </a:lnSpc>
              <a:spcBef>
                <a:spcPct val="50000"/>
              </a:spcBef>
              <a:buClrTx/>
              <a:buFontTx/>
              <a:buNone/>
            </a:pPr>
            <a:r>
              <a:rPr lang="en-US" altLang="en-US" sz="1800" dirty="0" err="1">
                <a:cs typeface="Arial" panose="020B0604020202020204" pitchFamily="34" charset="0"/>
              </a:rPr>
              <a:t>ReadFile</a:t>
            </a:r>
            <a:r>
              <a:rPr lang="en-US" altLang="en-US" sz="1800" dirty="0">
                <a:cs typeface="Arial" panose="020B0604020202020204" pitchFamily="34" charset="0"/>
              </a:rPr>
              <a:t> ENDP</a:t>
            </a:r>
          </a:p>
        </p:txBody>
      </p:sp>
      <p:sp>
        <p:nvSpPr>
          <p:cNvPr id="5" name="Text Box 5">
            <a:extLst>
              <a:ext uri="{FF2B5EF4-FFF2-40B4-BE49-F238E27FC236}">
                <a16:creationId xmlns:a16="http://schemas.microsoft.com/office/drawing/2014/main" id="{649E729D-F518-4F9A-87F4-DF3EAC773E36}"/>
              </a:ext>
            </a:extLst>
          </p:cNvPr>
          <p:cNvSpPr txBox="1">
            <a:spLocks noChangeArrowheads="1"/>
          </p:cNvSpPr>
          <p:nvPr/>
        </p:nvSpPr>
        <p:spPr bwMode="auto">
          <a:xfrm>
            <a:off x="457200" y="1600200"/>
            <a:ext cx="59436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cs typeface="Arial" panose="020B0604020202020204" pitchFamily="34" charset="0"/>
              </a:rPr>
              <a:t>Swap PROC,</a:t>
            </a:r>
          </a:p>
          <a:p>
            <a:pPr lvl="1" eaLnBrk="1" hangingPunct="1">
              <a:lnSpc>
                <a:spcPct val="50000"/>
              </a:lnSpc>
              <a:spcBef>
                <a:spcPct val="50000"/>
              </a:spcBef>
              <a:buClrTx/>
              <a:buFontTx/>
              <a:buNone/>
            </a:pPr>
            <a:r>
              <a:rPr lang="en-US" altLang="en-US" sz="1800" dirty="0" err="1">
                <a:cs typeface="Arial" panose="020B0604020202020204" pitchFamily="34" charset="0"/>
              </a:rPr>
              <a:t>pValX:PTR</a:t>
            </a:r>
            <a:r>
              <a:rPr lang="en-US" altLang="en-US" sz="1800" dirty="0">
                <a:cs typeface="Arial" panose="020B0604020202020204" pitchFamily="34" charset="0"/>
              </a:rPr>
              <a:t> DWORD,</a:t>
            </a:r>
          </a:p>
          <a:p>
            <a:pPr lvl="1" eaLnBrk="1" hangingPunct="1">
              <a:lnSpc>
                <a:spcPct val="50000"/>
              </a:lnSpc>
              <a:spcBef>
                <a:spcPct val="50000"/>
              </a:spcBef>
              <a:buClrTx/>
              <a:buFontTx/>
              <a:buNone/>
            </a:pPr>
            <a:r>
              <a:rPr lang="en-US" altLang="en-US" sz="1800" dirty="0" err="1">
                <a:cs typeface="Arial" panose="020B0604020202020204" pitchFamily="34" charset="0"/>
              </a:rPr>
              <a:t>pValY:PTR</a:t>
            </a:r>
            <a:r>
              <a:rPr lang="en-US" altLang="en-US" sz="1800" dirty="0">
                <a:cs typeface="Arial" panose="020B0604020202020204" pitchFamily="34" charset="0"/>
              </a:rPr>
              <a:t> DWORD</a:t>
            </a:r>
          </a:p>
          <a:p>
            <a:pPr lvl="1" eaLnBrk="1" hangingPunct="1">
              <a:lnSpc>
                <a:spcPct val="50000"/>
              </a:lnSpc>
              <a:spcBef>
                <a:spcPct val="50000"/>
              </a:spcBef>
              <a:buClrTx/>
              <a:buFontTx/>
              <a:buNone/>
            </a:pPr>
            <a:r>
              <a:rPr lang="en-US" altLang="en-US" sz="1800" dirty="0">
                <a:cs typeface="Arial" panose="020B0604020202020204" pitchFamily="34" charset="0"/>
              </a:rPr>
              <a:t>. . .</a:t>
            </a:r>
          </a:p>
          <a:p>
            <a:pPr eaLnBrk="1" hangingPunct="1">
              <a:lnSpc>
                <a:spcPct val="50000"/>
              </a:lnSpc>
              <a:spcBef>
                <a:spcPct val="50000"/>
              </a:spcBef>
              <a:buClrTx/>
              <a:buFontTx/>
              <a:buNone/>
            </a:pPr>
            <a:r>
              <a:rPr lang="en-US" altLang="en-US" sz="1800" dirty="0">
                <a:cs typeface="Arial" panose="020B0604020202020204" pitchFamily="34" charset="0"/>
              </a:rPr>
              <a:t>Swap ENDP</a:t>
            </a:r>
          </a:p>
        </p:txBody>
      </p:sp>
      <p:sp>
        <p:nvSpPr>
          <p:cNvPr id="2" name="Title 1"/>
          <p:cNvSpPr>
            <a:spLocks noGrp="1"/>
          </p:cNvSpPr>
          <p:nvPr>
            <p:ph type="title"/>
          </p:nvPr>
        </p:nvSpPr>
        <p:spPr/>
        <p:txBody>
          <a:bodyPr/>
          <a:lstStyle/>
          <a:p>
            <a:r>
              <a:rPr lang="en-US" dirty="0"/>
              <a:t>PROC Examples</a:t>
            </a:r>
            <a:r>
              <a:rPr lang="en-US" sz="2000" dirty="0"/>
              <a:t> </a:t>
            </a:r>
            <a:r>
              <a:rPr lang="en-US" sz="2000" b="0" dirty="0"/>
              <a:t>(3 of 3)</a:t>
            </a:r>
            <a:endParaRPr lang="en-AU" sz="2000" b="0" dirty="0"/>
          </a:p>
        </p:txBody>
      </p:sp>
    </p:spTree>
    <p:extLst>
      <p:ext uri="{BB962C8B-B14F-4D97-AF65-F5344CB8AC3E}">
        <p14:creationId xmlns:p14="http://schemas.microsoft.com/office/powerpoint/2010/main" val="260981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Creates a procedure prototype</a:t>
            </a:r>
          </a:p>
          <a:p>
            <a:r>
              <a:rPr lang="en-US" dirty="0"/>
              <a:t>Syntax:</a:t>
            </a:r>
          </a:p>
          <a:p>
            <a:pPr lvl="1"/>
            <a:r>
              <a:rPr lang="en-US" i="1" dirty="0">
                <a:solidFill>
                  <a:srgbClr val="007FA3"/>
                </a:solidFill>
              </a:rPr>
              <a:t>label</a:t>
            </a:r>
            <a:r>
              <a:rPr lang="en-US" dirty="0">
                <a:solidFill>
                  <a:srgbClr val="007FA3"/>
                </a:solidFill>
              </a:rPr>
              <a:t>  PROTO  </a:t>
            </a:r>
            <a:r>
              <a:rPr lang="en-US" i="1" dirty="0" err="1">
                <a:solidFill>
                  <a:srgbClr val="007FA3"/>
                </a:solidFill>
              </a:rPr>
              <a:t>paramList</a:t>
            </a:r>
            <a:endParaRPr lang="en-US" i="1" dirty="0">
              <a:solidFill>
                <a:srgbClr val="007FA3"/>
              </a:solidFill>
            </a:endParaRPr>
          </a:p>
          <a:p>
            <a:r>
              <a:rPr lang="en-US" dirty="0"/>
              <a:t>Parameter list not permitted in 64-bit mode</a:t>
            </a:r>
          </a:p>
          <a:p>
            <a:r>
              <a:rPr lang="en-US" dirty="0"/>
              <a:t>Every procedure called by the INVOKE directive must have a prototype</a:t>
            </a:r>
          </a:p>
          <a:p>
            <a:r>
              <a:rPr lang="en-US" dirty="0"/>
              <a:t>A complete procedure definition can also serve as its own prototype</a:t>
            </a:r>
          </a:p>
        </p:txBody>
      </p:sp>
      <p:sp>
        <p:nvSpPr>
          <p:cNvPr id="2" name="Title 1"/>
          <p:cNvSpPr>
            <a:spLocks noGrp="1"/>
          </p:cNvSpPr>
          <p:nvPr>
            <p:ph type="title"/>
          </p:nvPr>
        </p:nvSpPr>
        <p:spPr/>
        <p:txBody>
          <a:bodyPr/>
          <a:lstStyle/>
          <a:p>
            <a:r>
              <a:rPr lang="en-AU" dirty="0"/>
              <a:t>PROTO Directive</a:t>
            </a:r>
            <a:r>
              <a:rPr lang="en-AU" sz="2000" dirty="0"/>
              <a:t> </a:t>
            </a:r>
            <a:r>
              <a:rPr lang="en-AU" sz="2000" b="0" dirty="0"/>
              <a:t>(1 of 3)</a:t>
            </a:r>
            <a:endParaRPr lang="en-AU" sz="2000" dirty="0"/>
          </a:p>
        </p:txBody>
      </p:sp>
    </p:spTree>
    <p:extLst>
      <p:ext uri="{BB962C8B-B14F-4D97-AF65-F5344CB8AC3E}">
        <p14:creationId xmlns:p14="http://schemas.microsoft.com/office/powerpoint/2010/main" val="29503696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a:extLst>
              <a:ext uri="{FF2B5EF4-FFF2-40B4-BE49-F238E27FC236}">
                <a16:creationId xmlns:a16="http://schemas.microsoft.com/office/drawing/2014/main" id="{8BD1DEA4-BF48-43C0-A010-C6CBC0E42C41}"/>
              </a:ext>
            </a:extLst>
          </p:cNvPr>
          <p:cNvSpPr txBox="1">
            <a:spLocks noChangeArrowheads="1"/>
          </p:cNvSpPr>
          <p:nvPr/>
        </p:nvSpPr>
        <p:spPr bwMode="auto">
          <a:xfrm>
            <a:off x="1143000" y="3581400"/>
            <a:ext cx="70866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68128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68128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2681288"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268128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68128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68128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68128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68128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681288" algn="l"/>
              </a:tabLst>
              <a:defRPr sz="2000">
                <a:solidFill>
                  <a:schemeClr val="tx1"/>
                </a:solidFill>
                <a:latin typeface="Times New Roman" panose="02020603050405020304" pitchFamily="18" charset="0"/>
              </a:defRPr>
            </a:lvl9pPr>
          </a:lstStyle>
          <a:p>
            <a:pPr eaLnBrk="1" hangingPunct="1">
              <a:lnSpc>
                <a:spcPct val="50000"/>
              </a:lnSpc>
              <a:spcBef>
                <a:spcPts val="600"/>
              </a:spcBef>
              <a:buClrTx/>
              <a:buFontTx/>
              <a:buNone/>
            </a:pPr>
            <a:r>
              <a:rPr lang="en-US" altLang="en-US" sz="1800" dirty="0">
                <a:cs typeface="Arial" panose="020B0604020202020204" pitchFamily="34" charset="0"/>
              </a:rPr>
              <a:t>MySub PROTO  	; procedure prototype</a:t>
            </a:r>
          </a:p>
          <a:p>
            <a:pPr eaLnBrk="1" hangingPunct="1">
              <a:lnSpc>
                <a:spcPct val="50000"/>
              </a:lnSpc>
              <a:spcBef>
                <a:spcPts val="600"/>
              </a:spcBef>
              <a:buClrTx/>
              <a:buFontTx/>
              <a:buNone/>
            </a:pPr>
            <a:endParaRPr lang="en-US" altLang="en-US" sz="1800" dirty="0">
              <a:cs typeface="Arial" panose="020B0604020202020204" pitchFamily="34" charset="0"/>
            </a:endParaRPr>
          </a:p>
          <a:p>
            <a:pPr eaLnBrk="1" hangingPunct="1">
              <a:lnSpc>
                <a:spcPct val="50000"/>
              </a:lnSpc>
              <a:spcBef>
                <a:spcPts val="600"/>
              </a:spcBef>
              <a:buClrTx/>
              <a:buFontTx/>
              <a:buNone/>
            </a:pPr>
            <a:r>
              <a:rPr lang="en-US" altLang="en-US" sz="1800" dirty="0">
                <a:cs typeface="Arial" panose="020B0604020202020204" pitchFamily="34" charset="0"/>
              </a:rPr>
              <a:t>.code</a:t>
            </a:r>
          </a:p>
          <a:p>
            <a:pPr eaLnBrk="1" hangingPunct="1">
              <a:lnSpc>
                <a:spcPct val="50000"/>
              </a:lnSpc>
              <a:spcBef>
                <a:spcPts val="600"/>
              </a:spcBef>
              <a:buClrTx/>
              <a:buFontTx/>
              <a:buNone/>
            </a:pPr>
            <a:r>
              <a:rPr lang="en-US" altLang="en-US" sz="1800" dirty="0">
                <a:cs typeface="Arial" panose="020B0604020202020204" pitchFamily="34" charset="0"/>
              </a:rPr>
              <a:t>INVOKE MySub 	; procedure call</a:t>
            </a:r>
          </a:p>
          <a:p>
            <a:pPr eaLnBrk="1" hangingPunct="1">
              <a:lnSpc>
                <a:spcPct val="50000"/>
              </a:lnSpc>
              <a:spcBef>
                <a:spcPts val="600"/>
              </a:spcBef>
              <a:buClrTx/>
              <a:buFontTx/>
              <a:buNone/>
            </a:pPr>
            <a:endParaRPr lang="en-US" altLang="en-US" sz="1800" dirty="0">
              <a:cs typeface="Arial" panose="020B0604020202020204" pitchFamily="34" charset="0"/>
            </a:endParaRPr>
          </a:p>
          <a:p>
            <a:pPr eaLnBrk="1" hangingPunct="1">
              <a:lnSpc>
                <a:spcPct val="50000"/>
              </a:lnSpc>
              <a:spcBef>
                <a:spcPts val="600"/>
              </a:spcBef>
              <a:buClrTx/>
              <a:buFontTx/>
              <a:buNone/>
            </a:pPr>
            <a:endParaRPr lang="en-US" altLang="en-US" sz="1800" dirty="0">
              <a:cs typeface="Arial" panose="020B0604020202020204" pitchFamily="34" charset="0"/>
            </a:endParaRPr>
          </a:p>
          <a:p>
            <a:pPr eaLnBrk="1" hangingPunct="1">
              <a:lnSpc>
                <a:spcPct val="50000"/>
              </a:lnSpc>
              <a:spcBef>
                <a:spcPts val="600"/>
              </a:spcBef>
              <a:buClrTx/>
              <a:buFontTx/>
              <a:buNone/>
            </a:pPr>
            <a:r>
              <a:rPr lang="en-US" altLang="en-US" sz="1800" dirty="0">
                <a:cs typeface="Arial" panose="020B0604020202020204" pitchFamily="34" charset="0"/>
              </a:rPr>
              <a:t>MySub PROC 	; procedure implementation</a:t>
            </a:r>
          </a:p>
          <a:p>
            <a:pPr eaLnBrk="1" hangingPunct="1">
              <a:lnSpc>
                <a:spcPct val="50000"/>
              </a:lnSpc>
              <a:spcBef>
                <a:spcPts val="600"/>
              </a:spcBef>
              <a:buClrTx/>
              <a:buFontTx/>
              <a:buNone/>
            </a:pPr>
            <a:r>
              <a:rPr lang="en-US" altLang="en-US" sz="1800" dirty="0">
                <a:cs typeface="Arial" panose="020B0604020202020204" pitchFamily="34" charset="0"/>
              </a:rPr>
              <a:t>	.</a:t>
            </a:r>
          </a:p>
          <a:p>
            <a:pPr eaLnBrk="1" hangingPunct="1">
              <a:lnSpc>
                <a:spcPct val="50000"/>
              </a:lnSpc>
              <a:spcBef>
                <a:spcPts val="600"/>
              </a:spcBef>
              <a:buClrTx/>
              <a:buFontTx/>
              <a:buNone/>
            </a:pPr>
            <a:r>
              <a:rPr lang="en-US" altLang="en-US" sz="1800" dirty="0">
                <a:cs typeface="Arial" panose="020B0604020202020204" pitchFamily="34" charset="0"/>
              </a:rPr>
              <a:t>	.</a:t>
            </a:r>
          </a:p>
          <a:p>
            <a:pPr eaLnBrk="1" hangingPunct="1">
              <a:lnSpc>
                <a:spcPct val="50000"/>
              </a:lnSpc>
              <a:spcBef>
                <a:spcPts val="600"/>
              </a:spcBef>
              <a:buClrTx/>
              <a:buFontTx/>
              <a:buNone/>
            </a:pPr>
            <a:r>
              <a:rPr lang="en-US" altLang="en-US" sz="1800" dirty="0">
                <a:cs typeface="Arial" panose="020B0604020202020204" pitchFamily="34" charset="0"/>
              </a:rPr>
              <a:t>MySub ENDP</a:t>
            </a:r>
          </a:p>
          <a:p>
            <a:pPr eaLnBrk="1" hangingPunct="1">
              <a:lnSpc>
                <a:spcPct val="50000"/>
              </a:lnSpc>
              <a:spcBef>
                <a:spcPts val="600"/>
              </a:spcBef>
              <a:buClrTx/>
              <a:buFontTx/>
              <a:buNone/>
            </a:pPr>
            <a:endParaRPr lang="en-US" altLang="en-US" sz="1800" dirty="0">
              <a:cs typeface="Arial" panose="020B0604020202020204" pitchFamily="34" charset="0"/>
            </a:endParaRPr>
          </a:p>
        </p:txBody>
      </p:sp>
      <p:sp>
        <p:nvSpPr>
          <p:cNvPr id="3" name="Content Placeholder 2"/>
          <p:cNvSpPr>
            <a:spLocks noGrp="1"/>
          </p:cNvSpPr>
          <p:nvPr>
            <p:ph idx="1"/>
          </p:nvPr>
        </p:nvSpPr>
        <p:spPr>
          <a:xfrm>
            <a:off x="457200" y="1600201"/>
            <a:ext cx="8229600" cy="1752600"/>
          </a:xfrm>
        </p:spPr>
        <p:txBody>
          <a:bodyPr/>
          <a:lstStyle/>
          <a:p>
            <a:r>
              <a:rPr lang="en-US" dirty="0"/>
              <a:t>Standard configuration: PROTO appears at top of the program listing, INVOKE appears in the code segment, and the procedure implementation occurs later in the program:</a:t>
            </a:r>
          </a:p>
        </p:txBody>
      </p:sp>
      <p:sp>
        <p:nvSpPr>
          <p:cNvPr id="2" name="Title 1"/>
          <p:cNvSpPr>
            <a:spLocks noGrp="1"/>
          </p:cNvSpPr>
          <p:nvPr>
            <p:ph type="title"/>
          </p:nvPr>
        </p:nvSpPr>
        <p:spPr/>
        <p:txBody>
          <a:bodyPr/>
          <a:lstStyle/>
          <a:p>
            <a:r>
              <a:rPr lang="en-AU" dirty="0"/>
              <a:t>PROTO Directive</a:t>
            </a:r>
            <a:r>
              <a:rPr lang="en-AU" sz="2000" dirty="0"/>
              <a:t> </a:t>
            </a:r>
            <a:r>
              <a:rPr lang="en-AU" sz="2000" b="0" dirty="0"/>
              <a:t>(2 of 3)</a:t>
            </a:r>
            <a:endParaRPr lang="en-AU" sz="2000" dirty="0"/>
          </a:p>
        </p:txBody>
      </p:sp>
    </p:spTree>
    <p:extLst>
      <p:ext uri="{BB962C8B-B14F-4D97-AF65-F5344CB8AC3E}">
        <p14:creationId xmlns:p14="http://schemas.microsoft.com/office/powerpoint/2010/main" val="26759613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a:extLst>
              <a:ext uri="{FF2B5EF4-FFF2-40B4-BE49-F238E27FC236}">
                <a16:creationId xmlns:a16="http://schemas.microsoft.com/office/drawing/2014/main" id="{C0A70348-73FA-4345-8385-A6FB81C64579}"/>
              </a:ext>
            </a:extLst>
          </p:cNvPr>
          <p:cNvSpPr txBox="1">
            <a:spLocks noChangeArrowheads="1"/>
          </p:cNvSpPr>
          <p:nvPr/>
        </p:nvSpPr>
        <p:spPr bwMode="auto">
          <a:xfrm>
            <a:off x="1219200" y="4343400"/>
            <a:ext cx="6324600" cy="415925"/>
          </a:xfrm>
          <a:prstGeom prst="rect">
            <a:avLst/>
          </a:prstGeom>
          <a:noFill/>
          <a:ln w="12700">
            <a:solidFill>
              <a:srgbClr val="007FA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2100" b="0"/>
              <a:t>Parameters are not permitted in 64-bit mode.</a:t>
            </a:r>
          </a:p>
        </p:txBody>
      </p:sp>
      <p:sp>
        <p:nvSpPr>
          <p:cNvPr id="4" name="Text Box 4">
            <a:extLst>
              <a:ext uri="{FF2B5EF4-FFF2-40B4-BE49-F238E27FC236}">
                <a16:creationId xmlns:a16="http://schemas.microsoft.com/office/drawing/2014/main" id="{4771D3E0-2675-4508-9B63-FC78DB434E1C}"/>
              </a:ext>
            </a:extLst>
          </p:cNvPr>
          <p:cNvSpPr txBox="1">
            <a:spLocks noChangeArrowheads="1"/>
          </p:cNvSpPr>
          <p:nvPr/>
        </p:nvSpPr>
        <p:spPr bwMode="auto">
          <a:xfrm>
            <a:off x="1143000" y="2895600"/>
            <a:ext cx="7086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60775"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60775"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60775"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60775"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60775"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60775"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60775"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60775"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60775"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err="1">
                <a:cs typeface="Arial" panose="020B0604020202020204" pitchFamily="34" charset="0"/>
              </a:rPr>
              <a:t>ArraySum</a:t>
            </a:r>
            <a:r>
              <a:rPr lang="en-US" altLang="en-US" sz="1800" dirty="0">
                <a:cs typeface="Arial" panose="020B0604020202020204" pitchFamily="34" charset="0"/>
              </a:rPr>
              <a:t> PROTO,</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ptrArray:PTR</a:t>
            </a:r>
            <a:r>
              <a:rPr lang="en-US" altLang="en-US" sz="1800" dirty="0">
                <a:cs typeface="Arial" panose="020B0604020202020204" pitchFamily="34" charset="0"/>
              </a:rPr>
              <a:t> DWORD,	; points to the array</a:t>
            </a:r>
          </a:p>
          <a:p>
            <a:pPr eaLnBrk="1" hangingPunct="1">
              <a:lnSpc>
                <a:spcPct val="50000"/>
              </a:lnSpc>
              <a:spcBef>
                <a:spcPct val="500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szArray:DWORD</a:t>
            </a:r>
            <a:r>
              <a:rPr lang="en-US" altLang="en-US" sz="1800" dirty="0">
                <a:cs typeface="Arial" panose="020B0604020202020204" pitchFamily="34" charset="0"/>
              </a:rPr>
              <a:t>	; array size</a:t>
            </a:r>
          </a:p>
        </p:txBody>
      </p:sp>
      <p:sp>
        <p:nvSpPr>
          <p:cNvPr id="3" name="Content Placeholder 2"/>
          <p:cNvSpPr>
            <a:spLocks noGrp="1"/>
          </p:cNvSpPr>
          <p:nvPr>
            <p:ph idx="1"/>
          </p:nvPr>
        </p:nvSpPr>
        <p:spPr>
          <a:xfrm>
            <a:off x="457200" y="1600201"/>
            <a:ext cx="8229600" cy="914400"/>
          </a:xfrm>
        </p:spPr>
        <p:txBody>
          <a:bodyPr/>
          <a:lstStyle/>
          <a:p>
            <a:r>
              <a:rPr lang="en-US" dirty="0"/>
              <a:t>Prototype for the </a:t>
            </a:r>
            <a:r>
              <a:rPr lang="en-US" dirty="0" err="1"/>
              <a:t>ArraySum</a:t>
            </a:r>
            <a:r>
              <a:rPr lang="en-US" dirty="0"/>
              <a:t> procedure, showing its parameter list:</a:t>
            </a:r>
          </a:p>
        </p:txBody>
      </p:sp>
      <p:sp>
        <p:nvSpPr>
          <p:cNvPr id="2" name="Title 1"/>
          <p:cNvSpPr>
            <a:spLocks noGrp="1"/>
          </p:cNvSpPr>
          <p:nvPr>
            <p:ph type="title"/>
          </p:nvPr>
        </p:nvSpPr>
        <p:spPr/>
        <p:txBody>
          <a:bodyPr/>
          <a:lstStyle/>
          <a:p>
            <a:r>
              <a:rPr lang="en-AU" dirty="0"/>
              <a:t>PROTO Example</a:t>
            </a:r>
            <a:r>
              <a:rPr lang="en-AU" sz="2000" dirty="0"/>
              <a:t> </a:t>
            </a:r>
            <a:r>
              <a:rPr lang="en-AU" sz="2000" b="0" dirty="0"/>
              <a:t>(3 of 3)</a:t>
            </a:r>
          </a:p>
        </p:txBody>
      </p:sp>
    </p:spTree>
    <p:extLst>
      <p:ext uri="{BB962C8B-B14F-4D97-AF65-F5344CB8AC3E}">
        <p14:creationId xmlns:p14="http://schemas.microsoft.com/office/powerpoint/2010/main" val="7561105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An </a:t>
            </a:r>
            <a:r>
              <a:rPr lang="en-US" dirty="0">
                <a:solidFill>
                  <a:srgbClr val="007FA3"/>
                </a:solidFill>
              </a:rPr>
              <a:t>input parameter </a:t>
            </a:r>
            <a:r>
              <a:rPr lang="en-US" dirty="0"/>
              <a:t>is data passed by a calling program to a procedure. </a:t>
            </a:r>
          </a:p>
          <a:p>
            <a:pPr lvl="1"/>
            <a:r>
              <a:rPr lang="en-US" dirty="0"/>
              <a:t>The called procedure is not expected to modify the corresponding parameter variable, and even if it does, the modification is confined to the procedure itself.</a:t>
            </a:r>
          </a:p>
          <a:p>
            <a:r>
              <a:rPr lang="en-US" dirty="0"/>
              <a:t>An </a:t>
            </a:r>
            <a:r>
              <a:rPr lang="en-US" dirty="0">
                <a:solidFill>
                  <a:srgbClr val="007FA3"/>
                </a:solidFill>
              </a:rPr>
              <a:t>output parameter </a:t>
            </a:r>
            <a:r>
              <a:rPr lang="en-US" dirty="0"/>
              <a:t>is created by passing a pointer to a variable when a procedure is called. </a:t>
            </a:r>
          </a:p>
          <a:p>
            <a:pPr lvl="1"/>
            <a:r>
              <a:rPr lang="en-US" dirty="0"/>
              <a:t>The procedure does not use any existing data from the variable, but it fills in a new value before it returns.</a:t>
            </a:r>
          </a:p>
        </p:txBody>
      </p:sp>
      <p:sp>
        <p:nvSpPr>
          <p:cNvPr id="2" name="Title 1"/>
          <p:cNvSpPr>
            <a:spLocks noGrp="1"/>
          </p:cNvSpPr>
          <p:nvPr>
            <p:ph type="title"/>
          </p:nvPr>
        </p:nvSpPr>
        <p:spPr/>
        <p:txBody>
          <a:bodyPr/>
          <a:lstStyle/>
          <a:p>
            <a:r>
              <a:rPr lang="en-AU" dirty="0"/>
              <a:t>Parameter Classifications</a:t>
            </a:r>
            <a:r>
              <a:rPr lang="en-AU" sz="2000" dirty="0"/>
              <a:t> </a:t>
            </a:r>
            <a:r>
              <a:rPr lang="en-AU" sz="2000" b="0" dirty="0"/>
              <a:t>(1 of 2)</a:t>
            </a:r>
          </a:p>
        </p:txBody>
      </p:sp>
    </p:spTree>
    <p:extLst>
      <p:ext uri="{BB962C8B-B14F-4D97-AF65-F5344CB8AC3E}">
        <p14:creationId xmlns:p14="http://schemas.microsoft.com/office/powerpoint/2010/main" val="42495235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An </a:t>
            </a:r>
            <a:r>
              <a:rPr lang="en-US" dirty="0">
                <a:solidFill>
                  <a:srgbClr val="007FA3"/>
                </a:solidFill>
              </a:rPr>
              <a:t>input-output parameter </a:t>
            </a:r>
            <a:r>
              <a:rPr lang="en-US" dirty="0"/>
              <a:t>is a pointer to a variable containing input that will be both used and modified by the procedure. </a:t>
            </a:r>
          </a:p>
          <a:p>
            <a:pPr lvl="1"/>
            <a:r>
              <a:rPr lang="en-US" dirty="0"/>
              <a:t>The variable passed by the calling program is modified.</a:t>
            </a:r>
          </a:p>
        </p:txBody>
      </p:sp>
      <p:sp>
        <p:nvSpPr>
          <p:cNvPr id="2" name="Title 1"/>
          <p:cNvSpPr>
            <a:spLocks noGrp="1"/>
          </p:cNvSpPr>
          <p:nvPr>
            <p:ph type="title"/>
          </p:nvPr>
        </p:nvSpPr>
        <p:spPr/>
        <p:txBody>
          <a:bodyPr/>
          <a:lstStyle/>
          <a:p>
            <a:r>
              <a:rPr lang="en-AU" dirty="0"/>
              <a:t>Parameter Classifications</a:t>
            </a:r>
            <a:r>
              <a:rPr lang="en-AU" sz="2000" dirty="0"/>
              <a:t> </a:t>
            </a:r>
            <a:r>
              <a:rPr lang="en-AU" sz="2000" b="0" dirty="0"/>
              <a:t>(2 of 2)</a:t>
            </a:r>
          </a:p>
        </p:txBody>
      </p:sp>
    </p:spTree>
    <p:extLst>
      <p:ext uri="{BB962C8B-B14F-4D97-AF65-F5344CB8AC3E}">
        <p14:creationId xmlns:p14="http://schemas.microsoft.com/office/powerpoint/2010/main" val="3681284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Push argument values on stack</a:t>
            </a:r>
          </a:p>
          <a:p>
            <a:pPr lvl="1"/>
            <a:r>
              <a:rPr lang="en-US" dirty="0"/>
              <a:t>(Use only 32-bit values in protected mode to keep the stack aligned)</a:t>
            </a:r>
          </a:p>
          <a:p>
            <a:r>
              <a:rPr lang="en-US" dirty="0"/>
              <a:t>Call the called-procedure</a:t>
            </a:r>
          </a:p>
          <a:p>
            <a:r>
              <a:rPr lang="en-US" dirty="0"/>
              <a:t>Accept a return value in EAX, if any</a:t>
            </a:r>
          </a:p>
          <a:p>
            <a:r>
              <a:rPr lang="en-US" dirty="0"/>
              <a:t>Remove arguments from the stack if the called-procedure did not remove them</a:t>
            </a:r>
          </a:p>
        </p:txBody>
      </p:sp>
      <p:sp>
        <p:nvSpPr>
          <p:cNvPr id="2" name="Title 1"/>
          <p:cNvSpPr>
            <a:spLocks noGrp="1"/>
          </p:cNvSpPr>
          <p:nvPr>
            <p:ph type="title"/>
          </p:nvPr>
        </p:nvSpPr>
        <p:spPr/>
        <p:txBody>
          <a:bodyPr/>
          <a:lstStyle/>
          <a:p>
            <a:r>
              <a:rPr lang="en-AU" dirty="0"/>
              <a:t>Passing Arguments by Value</a:t>
            </a:r>
          </a:p>
        </p:txBody>
      </p:sp>
    </p:spTree>
    <p:extLst>
      <p:ext uri="{BB962C8B-B14F-4D97-AF65-F5344CB8AC3E}">
        <p14:creationId xmlns:p14="http://schemas.microsoft.com/office/powerpoint/2010/main" val="34424391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648200"/>
          </a:xfrm>
        </p:spPr>
        <p:txBody>
          <a:bodyPr/>
          <a:lstStyle/>
          <a:p>
            <a:r>
              <a:rPr lang="en-US" sz="2500" dirty="0"/>
              <a:t>Save and restore registers when they are modified by a procedure.</a:t>
            </a:r>
          </a:p>
          <a:p>
            <a:pPr lvl="1"/>
            <a:r>
              <a:rPr lang="en-US" sz="2100" dirty="0"/>
              <a:t>Except a register that returns a function result</a:t>
            </a:r>
          </a:p>
          <a:p>
            <a:r>
              <a:rPr lang="en-US" sz="2500" dirty="0"/>
              <a:t>When using INVOKE, be careful to pass a pointer to the correct data type.</a:t>
            </a:r>
          </a:p>
          <a:p>
            <a:pPr lvl="1"/>
            <a:r>
              <a:rPr lang="en-US" sz="2100" dirty="0"/>
              <a:t>For example, MASM cannot distinguish between a DWORD argument and a PTR BYTE argument.</a:t>
            </a:r>
          </a:p>
          <a:p>
            <a:r>
              <a:rPr lang="en-US" sz="2500" dirty="0"/>
              <a:t>Do not pass an immediate value to a procedure that expects a reference parameter.</a:t>
            </a:r>
          </a:p>
          <a:p>
            <a:pPr lvl="1"/>
            <a:r>
              <a:rPr lang="en-US" sz="2100" dirty="0"/>
              <a:t>Dereferencing its address will likely cause a general-protection fault.</a:t>
            </a:r>
          </a:p>
          <a:p>
            <a:endParaRPr lang="en-AU" sz="2500" dirty="0"/>
          </a:p>
        </p:txBody>
      </p:sp>
      <p:sp>
        <p:nvSpPr>
          <p:cNvPr id="2" name="Title 1"/>
          <p:cNvSpPr>
            <a:spLocks noGrp="1"/>
          </p:cNvSpPr>
          <p:nvPr>
            <p:ph type="title"/>
          </p:nvPr>
        </p:nvSpPr>
        <p:spPr/>
        <p:txBody>
          <a:bodyPr/>
          <a:lstStyle/>
          <a:p>
            <a:r>
              <a:rPr lang="en-AU" dirty="0"/>
              <a:t>Trouble-Shooting Tips</a:t>
            </a:r>
          </a:p>
        </p:txBody>
      </p:sp>
    </p:spTree>
    <p:extLst>
      <p:ext uri="{BB962C8B-B14F-4D97-AF65-F5344CB8AC3E}">
        <p14:creationId xmlns:p14="http://schemas.microsoft.com/office/powerpoint/2010/main" val="4621189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Stack Frames</a:t>
            </a:r>
          </a:p>
          <a:p>
            <a:r>
              <a:rPr lang="en-US" dirty="0"/>
              <a:t>Recursion</a:t>
            </a:r>
          </a:p>
          <a:p>
            <a:r>
              <a:rPr lang="en-US" dirty="0"/>
              <a:t>INVOKE, ADDR, PROC, and PROTO</a:t>
            </a:r>
          </a:p>
          <a:p>
            <a:r>
              <a:rPr lang="en-US" b="1" dirty="0">
                <a:solidFill>
                  <a:srgbClr val="007FA3"/>
                </a:solidFill>
              </a:rPr>
              <a:t>Creating </a:t>
            </a:r>
            <a:r>
              <a:rPr lang="en-US" b="1" dirty="0" err="1">
                <a:solidFill>
                  <a:srgbClr val="007FA3"/>
                </a:solidFill>
              </a:rPr>
              <a:t>Multimodule</a:t>
            </a:r>
            <a:r>
              <a:rPr lang="en-US" b="1" dirty="0">
                <a:solidFill>
                  <a:srgbClr val="007FA3"/>
                </a:solidFill>
              </a:rPr>
              <a:t> Programs</a:t>
            </a:r>
          </a:p>
          <a:p>
            <a:r>
              <a:rPr lang="en-US" dirty="0"/>
              <a:t>Advanced Use of Parameters (optional)</a:t>
            </a:r>
          </a:p>
          <a:p>
            <a:r>
              <a:rPr lang="en-US" dirty="0"/>
              <a:t>Java </a:t>
            </a:r>
            <a:r>
              <a:rPr lang="en-US" dirty="0" err="1"/>
              <a:t>Bytecodes</a:t>
            </a:r>
            <a:r>
              <a:rPr lang="en-US" dirty="0"/>
              <a:t> (optional)</a:t>
            </a:r>
          </a:p>
        </p:txBody>
      </p:sp>
      <p:sp>
        <p:nvSpPr>
          <p:cNvPr id="2" name="Title 1"/>
          <p:cNvSpPr>
            <a:spLocks noGrp="1"/>
          </p:cNvSpPr>
          <p:nvPr>
            <p:ph type="title"/>
          </p:nvPr>
        </p:nvSpPr>
        <p:spPr/>
        <p:txBody>
          <a:bodyPr/>
          <a:lstStyle/>
          <a:p>
            <a:r>
              <a:rPr lang="en-AU" dirty="0"/>
              <a:t>What's Next</a:t>
            </a:r>
            <a:r>
              <a:rPr lang="en-AU" sz="2000" dirty="0"/>
              <a:t> </a:t>
            </a:r>
            <a:r>
              <a:rPr lang="en-AU" sz="2000" b="0" dirty="0"/>
              <a:t>(3 of 4)</a:t>
            </a:r>
            <a:endParaRPr lang="en-AU" sz="2000" dirty="0"/>
          </a:p>
        </p:txBody>
      </p:sp>
    </p:spTree>
    <p:extLst>
      <p:ext uri="{BB962C8B-B14F-4D97-AF65-F5344CB8AC3E}">
        <p14:creationId xmlns:p14="http://schemas.microsoft.com/office/powerpoint/2010/main" val="38135738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a:t>
            </a:r>
            <a:r>
              <a:rPr lang="en-US" dirty="0" err="1">
                <a:solidFill>
                  <a:srgbClr val="007FA3"/>
                </a:solidFill>
              </a:rPr>
              <a:t>multimodule</a:t>
            </a:r>
            <a:r>
              <a:rPr lang="en-US" dirty="0">
                <a:solidFill>
                  <a:srgbClr val="007FA3"/>
                </a:solidFill>
              </a:rPr>
              <a:t> program</a:t>
            </a:r>
            <a:r>
              <a:rPr lang="en-US" dirty="0"/>
              <a:t> is a program whose source code has been divided up into separate ASM files.</a:t>
            </a:r>
          </a:p>
          <a:p>
            <a:r>
              <a:rPr lang="en-US" dirty="0"/>
              <a:t>Each ASM file (module) is assembled into a separate OBJ file.</a:t>
            </a:r>
          </a:p>
          <a:p>
            <a:r>
              <a:rPr lang="en-US" dirty="0"/>
              <a:t>All OBJ files belonging to the same program are linked using the </a:t>
            </a:r>
            <a:r>
              <a:rPr lang="en-US" dirty="0">
                <a:solidFill>
                  <a:srgbClr val="007FA3"/>
                </a:solidFill>
              </a:rPr>
              <a:t>link</a:t>
            </a:r>
            <a:r>
              <a:rPr lang="en-US" dirty="0"/>
              <a:t> utility into a single EXE file.</a:t>
            </a:r>
          </a:p>
          <a:p>
            <a:pPr lvl="1"/>
            <a:r>
              <a:rPr lang="en-US" dirty="0"/>
              <a:t>This process is called </a:t>
            </a:r>
            <a:r>
              <a:rPr lang="en-US" dirty="0">
                <a:solidFill>
                  <a:srgbClr val="007FA3"/>
                </a:solidFill>
              </a:rPr>
              <a:t>static linking</a:t>
            </a:r>
          </a:p>
        </p:txBody>
      </p:sp>
      <p:sp>
        <p:nvSpPr>
          <p:cNvPr id="2" name="Title 1"/>
          <p:cNvSpPr>
            <a:spLocks noGrp="1"/>
          </p:cNvSpPr>
          <p:nvPr>
            <p:ph type="title"/>
          </p:nvPr>
        </p:nvSpPr>
        <p:spPr/>
        <p:txBody>
          <a:bodyPr/>
          <a:lstStyle/>
          <a:p>
            <a:r>
              <a:rPr lang="en-AU" dirty="0" err="1"/>
              <a:t>Multimodule</a:t>
            </a:r>
            <a:r>
              <a:rPr lang="en-AU" dirty="0"/>
              <a:t> Programs</a:t>
            </a:r>
          </a:p>
        </p:txBody>
      </p:sp>
    </p:spTree>
    <p:extLst>
      <p:ext uri="{BB962C8B-B14F-4D97-AF65-F5344CB8AC3E}">
        <p14:creationId xmlns:p14="http://schemas.microsoft.com/office/powerpoint/2010/main" val="4539621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24400"/>
          </a:xfrm>
        </p:spPr>
        <p:txBody>
          <a:bodyPr/>
          <a:lstStyle/>
          <a:p>
            <a:pPr>
              <a:spcBef>
                <a:spcPts val="600"/>
              </a:spcBef>
            </a:pPr>
            <a:r>
              <a:rPr lang="en-US" dirty="0"/>
              <a:t>Large programs are easier to write, maintain, and debug when divided into separate source code modules.</a:t>
            </a:r>
          </a:p>
          <a:p>
            <a:pPr>
              <a:spcBef>
                <a:spcPts val="600"/>
              </a:spcBef>
            </a:pPr>
            <a:r>
              <a:rPr lang="en-US" dirty="0"/>
              <a:t>When changing a line of code, only its enclosing module needs to be assembled again. Linking assembled modules requires little time.</a:t>
            </a:r>
          </a:p>
          <a:p>
            <a:pPr>
              <a:spcBef>
                <a:spcPts val="600"/>
              </a:spcBef>
            </a:pPr>
            <a:r>
              <a:rPr lang="en-US" dirty="0"/>
              <a:t>A module can be a container for logically related code and data (think object-oriented here...)</a:t>
            </a:r>
          </a:p>
          <a:p>
            <a:pPr lvl="1"/>
            <a:r>
              <a:rPr lang="en-US" dirty="0">
                <a:solidFill>
                  <a:srgbClr val="007FA3"/>
                </a:solidFill>
              </a:rPr>
              <a:t>encapsulation: </a:t>
            </a:r>
            <a:r>
              <a:rPr lang="en-US" dirty="0"/>
              <a:t>procedures and variables are automatically hidden in a module unless you declare them public</a:t>
            </a:r>
          </a:p>
        </p:txBody>
      </p:sp>
      <p:sp>
        <p:nvSpPr>
          <p:cNvPr id="2" name="Title 1"/>
          <p:cNvSpPr>
            <a:spLocks noGrp="1"/>
          </p:cNvSpPr>
          <p:nvPr>
            <p:ph type="title"/>
          </p:nvPr>
        </p:nvSpPr>
        <p:spPr/>
        <p:txBody>
          <a:bodyPr/>
          <a:lstStyle/>
          <a:p>
            <a:r>
              <a:rPr lang="en-AU" dirty="0"/>
              <a:t>Advantages</a:t>
            </a:r>
          </a:p>
        </p:txBody>
      </p:sp>
    </p:spTree>
    <p:extLst>
      <p:ext uri="{BB962C8B-B14F-4D97-AF65-F5344CB8AC3E}">
        <p14:creationId xmlns:p14="http://schemas.microsoft.com/office/powerpoint/2010/main" val="1851948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Here are some basic steps to follow when creating a </a:t>
            </a:r>
            <a:r>
              <a:rPr lang="en-US" dirty="0" err="1"/>
              <a:t>multimodule</a:t>
            </a:r>
            <a:r>
              <a:rPr lang="en-US" dirty="0"/>
              <a:t> program:</a:t>
            </a:r>
          </a:p>
          <a:p>
            <a:pPr lvl="1"/>
            <a:r>
              <a:rPr lang="en-US" dirty="0"/>
              <a:t>Create the main module</a:t>
            </a:r>
          </a:p>
          <a:p>
            <a:pPr lvl="1"/>
            <a:r>
              <a:rPr lang="en-US" dirty="0"/>
              <a:t>Create a separate source code module for each procedure or set of related procedures</a:t>
            </a:r>
          </a:p>
          <a:p>
            <a:pPr lvl="1"/>
            <a:r>
              <a:rPr lang="en-US" dirty="0"/>
              <a:t>Create an include file that contains procedure prototypes for </a:t>
            </a:r>
            <a:r>
              <a:rPr lang="en-US" dirty="0">
                <a:solidFill>
                  <a:srgbClr val="007FA3"/>
                </a:solidFill>
              </a:rPr>
              <a:t>external procedures </a:t>
            </a:r>
            <a:r>
              <a:rPr lang="en-US" dirty="0"/>
              <a:t>(ones that are called between modules)</a:t>
            </a:r>
          </a:p>
          <a:p>
            <a:pPr lvl="1"/>
            <a:r>
              <a:rPr lang="en-US" dirty="0"/>
              <a:t>Use the INCLUDE directive to make your procedure prototypes available to each module</a:t>
            </a:r>
          </a:p>
        </p:txBody>
      </p:sp>
      <p:sp>
        <p:nvSpPr>
          <p:cNvPr id="2" name="Title 1"/>
          <p:cNvSpPr>
            <a:spLocks noGrp="1"/>
          </p:cNvSpPr>
          <p:nvPr>
            <p:ph type="title"/>
          </p:nvPr>
        </p:nvSpPr>
        <p:spPr/>
        <p:txBody>
          <a:bodyPr/>
          <a:lstStyle/>
          <a:p>
            <a:r>
              <a:rPr lang="en-AU" dirty="0"/>
              <a:t>Creating a </a:t>
            </a:r>
            <a:r>
              <a:rPr lang="en-AU" dirty="0" err="1"/>
              <a:t>Multimodule</a:t>
            </a:r>
            <a:r>
              <a:rPr lang="en-AU" dirty="0"/>
              <a:t> Program</a:t>
            </a:r>
          </a:p>
        </p:txBody>
      </p:sp>
    </p:spTree>
    <p:extLst>
      <p:ext uri="{BB962C8B-B14F-4D97-AF65-F5344CB8AC3E}">
        <p14:creationId xmlns:p14="http://schemas.microsoft.com/office/powerpoint/2010/main" val="21690171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5562600"/>
            <a:ext cx="8229600" cy="762000"/>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500" dirty="0"/>
              <a:t>Each of the four white rectangles will become a module. This will be a 32-bit application.</a:t>
            </a:r>
          </a:p>
        </p:txBody>
      </p:sp>
      <p:graphicFrame>
        <p:nvGraphicFramePr>
          <p:cNvPr id="5" name="Object 4" descr="The main procedure calls the four sub procedures that are as follows. C l r s c r, Prompt for Integers, Array Sum, and Display Sum. Two of these are prompts for integers and display sum. They in turn call the following procedures.&#10;• Prompt For Integers. Write String and Read I n t.&#10;• Display Sum. Write String and Write I n t.&#10;">
            <a:extLst>
              <a:ext uri="{FF2B5EF4-FFF2-40B4-BE49-F238E27FC236}">
                <a16:creationId xmlns:a16="http://schemas.microsoft.com/office/drawing/2014/main" id="{FC5B0AF3-A453-4834-B1BA-A2A1F91F0ECC}"/>
              </a:ext>
            </a:extLst>
          </p:cNvPr>
          <p:cNvGraphicFramePr>
            <a:graphicFrameLocks noChangeAspect="1"/>
          </p:cNvGraphicFramePr>
          <p:nvPr>
            <p:extLst>
              <p:ext uri="{D42A27DB-BD31-4B8C-83A1-F6EECF244321}">
                <p14:modId xmlns:p14="http://schemas.microsoft.com/office/powerpoint/2010/main" val="3927529914"/>
              </p:ext>
            </p:extLst>
          </p:nvPr>
        </p:nvGraphicFramePr>
        <p:xfrm>
          <a:off x="1600200" y="2286000"/>
          <a:ext cx="5943600" cy="2757340"/>
        </p:xfrm>
        <a:graphic>
          <a:graphicData uri="http://schemas.openxmlformats.org/presentationml/2006/ole">
            <mc:AlternateContent xmlns:mc="http://schemas.openxmlformats.org/markup-compatibility/2006">
              <mc:Choice xmlns:v="urn:schemas-microsoft-com:vml" Requires="v">
                <p:oleObj spid="_x0000_s34829" name="VISIO" r:id="rId3" imgW="4478881" imgH="1989087" progId="Visio.Drawing.6">
                  <p:embed/>
                </p:oleObj>
              </mc:Choice>
              <mc:Fallback>
                <p:oleObj name="VISIO" r:id="rId3" imgW="4478881" imgH="1989087"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1053" t="-2367" r="-1053" b="-4143"/>
                      <a:stretch>
                        <a:fillRect/>
                      </a:stretch>
                    </p:blipFill>
                    <p:spPr bwMode="auto">
                      <a:xfrm>
                        <a:off x="1600200" y="2286000"/>
                        <a:ext cx="5943600" cy="2757340"/>
                      </a:xfrm>
                      <a:prstGeom prst="rect">
                        <a:avLst/>
                      </a:prstGeom>
                      <a:solidFill>
                        <a:srgbClr val="007FA3"/>
                      </a:solidFill>
                      <a:ln>
                        <a:noFill/>
                      </a:ln>
                      <a:effectLst/>
                      <a:extLst/>
                    </p:spPr>
                  </p:pic>
                </p:oleObj>
              </mc:Fallback>
            </mc:AlternateContent>
          </a:graphicData>
        </a:graphic>
      </p:graphicFrame>
      <p:sp>
        <p:nvSpPr>
          <p:cNvPr id="3" name="Content Placeholder 2"/>
          <p:cNvSpPr>
            <a:spLocks noGrp="1"/>
          </p:cNvSpPr>
          <p:nvPr>
            <p:ph idx="1"/>
          </p:nvPr>
        </p:nvSpPr>
        <p:spPr>
          <a:xfrm>
            <a:off x="457200" y="1600201"/>
            <a:ext cx="8229600" cy="457199"/>
          </a:xfrm>
        </p:spPr>
        <p:txBody>
          <a:bodyPr/>
          <a:lstStyle/>
          <a:p>
            <a:r>
              <a:rPr lang="en-US" sz="2500" dirty="0"/>
              <a:t>Let's review the </a:t>
            </a:r>
            <a:r>
              <a:rPr lang="en-US" sz="2500" dirty="0" err="1"/>
              <a:t>ArraySum</a:t>
            </a:r>
            <a:r>
              <a:rPr lang="en-US" sz="2500" dirty="0"/>
              <a:t> program from Chapter 5. </a:t>
            </a:r>
          </a:p>
        </p:txBody>
      </p:sp>
      <p:sp>
        <p:nvSpPr>
          <p:cNvPr id="2" name="Title 1"/>
          <p:cNvSpPr>
            <a:spLocks noGrp="1"/>
          </p:cNvSpPr>
          <p:nvPr>
            <p:ph type="title"/>
          </p:nvPr>
        </p:nvSpPr>
        <p:spPr/>
        <p:txBody>
          <a:bodyPr/>
          <a:lstStyle/>
          <a:p>
            <a:r>
              <a:rPr lang="en-AU" dirty="0"/>
              <a:t>Example: </a:t>
            </a:r>
            <a:r>
              <a:rPr lang="en-AU" dirty="0" err="1"/>
              <a:t>ArraySum</a:t>
            </a:r>
            <a:r>
              <a:rPr lang="en-AU" dirty="0"/>
              <a:t> Program</a:t>
            </a:r>
          </a:p>
        </p:txBody>
      </p:sp>
    </p:spTree>
    <p:extLst>
      <p:ext uri="{BB962C8B-B14F-4D97-AF65-F5344CB8AC3E}">
        <p14:creationId xmlns:p14="http://schemas.microsoft.com/office/powerpoint/2010/main" val="10922032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05D7E273-F10F-49B2-94BA-E9B5F837A813}"/>
              </a:ext>
            </a:extLst>
          </p:cNvPr>
          <p:cNvSpPr txBox="1">
            <a:spLocks noChangeArrowheads="1"/>
          </p:cNvSpPr>
          <p:nvPr/>
        </p:nvSpPr>
        <p:spPr bwMode="auto">
          <a:xfrm>
            <a:off x="1905000" y="2362200"/>
            <a:ext cx="5410200" cy="2209800"/>
          </a:xfrm>
          <a:prstGeom prst="rect">
            <a:avLst/>
          </a:prstGeom>
          <a:solidFill>
            <a:srgbClr val="D4EAE4"/>
          </a:solidFill>
          <a:ln w="9525">
            <a:solidFill>
              <a:schemeClr val="tx1"/>
            </a:solidFill>
            <a:miter lim="800000"/>
            <a:headEnd/>
            <a:tailEnd/>
          </a:ln>
          <a:effectLs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latin typeface="+mn-lt"/>
              </a:rPr>
              <a:t>Enter a signed integer: -25</a:t>
            </a:r>
          </a:p>
          <a:p>
            <a:pPr eaLnBrk="1" hangingPunct="1">
              <a:lnSpc>
                <a:spcPct val="50000"/>
              </a:lnSpc>
              <a:spcBef>
                <a:spcPct val="50000"/>
              </a:spcBef>
              <a:buClrTx/>
              <a:buFontTx/>
              <a:buNone/>
            </a:pPr>
            <a:endParaRPr lang="en-US" altLang="en-US" sz="1800" dirty="0">
              <a:latin typeface="+mn-lt"/>
            </a:endParaRPr>
          </a:p>
          <a:p>
            <a:pPr eaLnBrk="1" hangingPunct="1">
              <a:lnSpc>
                <a:spcPct val="50000"/>
              </a:lnSpc>
              <a:spcBef>
                <a:spcPct val="50000"/>
              </a:spcBef>
              <a:buClrTx/>
              <a:buFontTx/>
              <a:buNone/>
            </a:pPr>
            <a:r>
              <a:rPr lang="en-US" altLang="en-US" sz="1800" dirty="0">
                <a:latin typeface="+mn-lt"/>
              </a:rPr>
              <a:t>Enter a signed integer: 36</a:t>
            </a:r>
          </a:p>
          <a:p>
            <a:pPr eaLnBrk="1" hangingPunct="1">
              <a:lnSpc>
                <a:spcPct val="50000"/>
              </a:lnSpc>
              <a:spcBef>
                <a:spcPct val="50000"/>
              </a:spcBef>
              <a:buClrTx/>
              <a:buFontTx/>
              <a:buNone/>
            </a:pPr>
            <a:endParaRPr lang="en-US" altLang="en-US" sz="1800" dirty="0">
              <a:latin typeface="+mn-lt"/>
            </a:endParaRPr>
          </a:p>
          <a:p>
            <a:pPr eaLnBrk="1" hangingPunct="1">
              <a:lnSpc>
                <a:spcPct val="50000"/>
              </a:lnSpc>
              <a:spcBef>
                <a:spcPct val="50000"/>
              </a:spcBef>
              <a:buClrTx/>
              <a:buFontTx/>
              <a:buNone/>
            </a:pPr>
            <a:r>
              <a:rPr lang="en-US" altLang="en-US" sz="1800" dirty="0">
                <a:latin typeface="+mn-lt"/>
              </a:rPr>
              <a:t>Enter a signed integer: 42</a:t>
            </a:r>
          </a:p>
          <a:p>
            <a:pPr eaLnBrk="1" hangingPunct="1">
              <a:lnSpc>
                <a:spcPct val="50000"/>
              </a:lnSpc>
              <a:spcBef>
                <a:spcPct val="50000"/>
              </a:spcBef>
              <a:buClrTx/>
              <a:buFontTx/>
              <a:buNone/>
            </a:pPr>
            <a:endParaRPr lang="en-US" altLang="en-US" sz="1800" dirty="0">
              <a:latin typeface="+mn-lt"/>
            </a:endParaRPr>
          </a:p>
          <a:p>
            <a:pPr eaLnBrk="1" hangingPunct="1">
              <a:lnSpc>
                <a:spcPct val="50000"/>
              </a:lnSpc>
              <a:spcBef>
                <a:spcPct val="50000"/>
              </a:spcBef>
              <a:buClrTx/>
              <a:buFontTx/>
              <a:buNone/>
            </a:pPr>
            <a:r>
              <a:rPr lang="en-US" altLang="en-US" sz="1800" dirty="0">
                <a:latin typeface="+mn-lt"/>
              </a:rPr>
              <a:t>The sum of the integers is: +53</a:t>
            </a:r>
          </a:p>
        </p:txBody>
      </p:sp>
      <p:sp>
        <p:nvSpPr>
          <p:cNvPr id="2" name="Title 1"/>
          <p:cNvSpPr>
            <a:spLocks noGrp="1"/>
          </p:cNvSpPr>
          <p:nvPr>
            <p:ph type="title"/>
          </p:nvPr>
        </p:nvSpPr>
        <p:spPr/>
        <p:txBody>
          <a:bodyPr/>
          <a:lstStyle/>
          <a:p>
            <a:r>
              <a:rPr lang="en-AU" dirty="0"/>
              <a:t>Sample Program output</a:t>
            </a:r>
          </a:p>
        </p:txBody>
      </p:sp>
    </p:spTree>
    <p:extLst>
      <p:ext uri="{BB962C8B-B14F-4D97-AF65-F5344CB8AC3E}">
        <p14:creationId xmlns:p14="http://schemas.microsoft.com/office/powerpoint/2010/main" val="1545181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B546C9FA-B799-4AEF-9F4C-DBF1383A856E}"/>
              </a:ext>
            </a:extLst>
          </p:cNvPr>
          <p:cNvSpPr txBox="1">
            <a:spLocks noChangeArrowheads="1"/>
          </p:cNvSpPr>
          <p:nvPr/>
        </p:nvSpPr>
        <p:spPr bwMode="auto">
          <a:xfrm>
            <a:off x="838200" y="2514600"/>
            <a:ext cx="74676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ts val="900"/>
              </a:spcBef>
              <a:buClrTx/>
              <a:buFontTx/>
              <a:buNone/>
            </a:pPr>
            <a:r>
              <a:rPr lang="en-US" altLang="en-US" sz="1800" dirty="0">
                <a:cs typeface="Arial" panose="020B0604020202020204" pitchFamily="34" charset="0"/>
              </a:rPr>
              <a:t>INCLUDE Irvine32.inc</a:t>
            </a:r>
          </a:p>
          <a:p>
            <a:pPr eaLnBrk="1" hangingPunct="1">
              <a:lnSpc>
                <a:spcPct val="50000"/>
              </a:lnSpc>
              <a:spcBef>
                <a:spcPts val="900"/>
              </a:spcBef>
              <a:buClrTx/>
              <a:buFontTx/>
              <a:buNone/>
            </a:pPr>
            <a:endParaRPr lang="en-US" altLang="en-US" sz="1800" dirty="0">
              <a:cs typeface="Arial" panose="020B0604020202020204" pitchFamily="34" charset="0"/>
            </a:endParaRPr>
          </a:p>
          <a:p>
            <a:pPr eaLnBrk="1" hangingPunct="1">
              <a:lnSpc>
                <a:spcPct val="50000"/>
              </a:lnSpc>
              <a:spcBef>
                <a:spcPts val="900"/>
              </a:spcBef>
              <a:buClrTx/>
              <a:buFontTx/>
              <a:buNone/>
            </a:pPr>
            <a:r>
              <a:rPr lang="en-US" altLang="en-US" sz="1800" dirty="0" err="1">
                <a:solidFill>
                  <a:srgbClr val="007FA3"/>
                </a:solidFill>
                <a:cs typeface="Arial" panose="020B0604020202020204" pitchFamily="34" charset="0"/>
              </a:rPr>
              <a:t>PromptForIntegers</a:t>
            </a:r>
            <a:r>
              <a:rPr lang="en-US" altLang="en-US" sz="1800" dirty="0">
                <a:cs typeface="Arial" panose="020B0604020202020204" pitchFamily="34" charset="0"/>
              </a:rPr>
              <a:t> PROTO,</a:t>
            </a:r>
          </a:p>
          <a:p>
            <a:pPr eaLnBrk="1" hangingPunct="1">
              <a:lnSpc>
                <a:spcPct val="50000"/>
              </a:lnSpc>
              <a:spcBef>
                <a:spcPts val="9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ptrPrompt:PTR</a:t>
            </a:r>
            <a:r>
              <a:rPr lang="en-US" altLang="en-US" sz="1800" dirty="0">
                <a:cs typeface="Arial" panose="020B0604020202020204" pitchFamily="34" charset="0"/>
              </a:rPr>
              <a:t> BYTE,		; prompt string</a:t>
            </a:r>
          </a:p>
          <a:p>
            <a:pPr eaLnBrk="1" hangingPunct="1">
              <a:lnSpc>
                <a:spcPct val="50000"/>
              </a:lnSpc>
              <a:spcBef>
                <a:spcPts val="9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ptrArray:PTR</a:t>
            </a:r>
            <a:r>
              <a:rPr lang="en-US" altLang="en-US" sz="1800" dirty="0">
                <a:cs typeface="Arial" panose="020B0604020202020204" pitchFamily="34" charset="0"/>
              </a:rPr>
              <a:t> DWORD,		; points to the array</a:t>
            </a:r>
          </a:p>
          <a:p>
            <a:pPr eaLnBrk="1" hangingPunct="1">
              <a:lnSpc>
                <a:spcPct val="50000"/>
              </a:lnSpc>
              <a:spcBef>
                <a:spcPts val="9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arraySize:DWORD</a:t>
            </a:r>
            <a:r>
              <a:rPr lang="en-US" altLang="en-US" sz="1800" dirty="0">
                <a:cs typeface="Arial" panose="020B0604020202020204" pitchFamily="34" charset="0"/>
              </a:rPr>
              <a:t>		; size of the array</a:t>
            </a:r>
          </a:p>
          <a:p>
            <a:pPr eaLnBrk="1" hangingPunct="1">
              <a:lnSpc>
                <a:spcPct val="50000"/>
              </a:lnSpc>
              <a:spcBef>
                <a:spcPts val="900"/>
              </a:spcBef>
              <a:buClrTx/>
              <a:buFontTx/>
              <a:buNone/>
            </a:pPr>
            <a:endParaRPr lang="en-US" altLang="en-US" sz="1800" dirty="0">
              <a:cs typeface="Arial" panose="020B0604020202020204" pitchFamily="34" charset="0"/>
            </a:endParaRPr>
          </a:p>
          <a:p>
            <a:pPr eaLnBrk="1" hangingPunct="1">
              <a:lnSpc>
                <a:spcPct val="50000"/>
              </a:lnSpc>
              <a:spcBef>
                <a:spcPts val="900"/>
              </a:spcBef>
              <a:buClrTx/>
              <a:buFontTx/>
              <a:buNone/>
            </a:pPr>
            <a:r>
              <a:rPr lang="en-US" altLang="en-US" sz="1800" dirty="0" err="1">
                <a:solidFill>
                  <a:srgbClr val="007FA3"/>
                </a:solidFill>
                <a:cs typeface="Arial" panose="020B0604020202020204" pitchFamily="34" charset="0"/>
              </a:rPr>
              <a:t>ArraySum</a:t>
            </a:r>
            <a:r>
              <a:rPr lang="en-US" altLang="en-US" sz="1800" dirty="0">
                <a:cs typeface="Arial" panose="020B0604020202020204" pitchFamily="34" charset="0"/>
              </a:rPr>
              <a:t> PROTO,</a:t>
            </a:r>
          </a:p>
          <a:p>
            <a:pPr eaLnBrk="1" hangingPunct="1">
              <a:lnSpc>
                <a:spcPct val="50000"/>
              </a:lnSpc>
              <a:spcBef>
                <a:spcPts val="9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ptrArray:PTR</a:t>
            </a:r>
            <a:r>
              <a:rPr lang="en-US" altLang="en-US" sz="1800" dirty="0">
                <a:cs typeface="Arial" panose="020B0604020202020204" pitchFamily="34" charset="0"/>
              </a:rPr>
              <a:t> DWORD,		; points to the array</a:t>
            </a:r>
          </a:p>
          <a:p>
            <a:pPr eaLnBrk="1" hangingPunct="1">
              <a:lnSpc>
                <a:spcPct val="50000"/>
              </a:lnSpc>
              <a:spcBef>
                <a:spcPts val="9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count:DWORD</a:t>
            </a:r>
            <a:r>
              <a:rPr lang="en-US" altLang="en-US" sz="1800" dirty="0">
                <a:cs typeface="Arial" panose="020B0604020202020204" pitchFamily="34" charset="0"/>
              </a:rPr>
              <a:t>		; size of the array</a:t>
            </a:r>
          </a:p>
          <a:p>
            <a:pPr eaLnBrk="1" hangingPunct="1">
              <a:lnSpc>
                <a:spcPct val="50000"/>
              </a:lnSpc>
              <a:spcBef>
                <a:spcPts val="900"/>
              </a:spcBef>
              <a:buClrTx/>
              <a:buFontTx/>
              <a:buNone/>
            </a:pPr>
            <a:endParaRPr lang="en-US" altLang="en-US" sz="1800" dirty="0">
              <a:cs typeface="Arial" panose="020B0604020202020204" pitchFamily="34" charset="0"/>
            </a:endParaRPr>
          </a:p>
          <a:p>
            <a:pPr eaLnBrk="1" hangingPunct="1">
              <a:lnSpc>
                <a:spcPct val="50000"/>
              </a:lnSpc>
              <a:spcBef>
                <a:spcPts val="900"/>
              </a:spcBef>
              <a:buClrTx/>
              <a:buFontTx/>
              <a:buNone/>
            </a:pPr>
            <a:r>
              <a:rPr lang="en-US" altLang="en-US" sz="1800" dirty="0" err="1">
                <a:solidFill>
                  <a:srgbClr val="007FA3"/>
                </a:solidFill>
                <a:cs typeface="Arial" panose="020B0604020202020204" pitchFamily="34" charset="0"/>
              </a:rPr>
              <a:t>DisplaySum</a:t>
            </a:r>
            <a:r>
              <a:rPr lang="en-US" altLang="en-US" sz="1800" dirty="0">
                <a:cs typeface="Arial" panose="020B0604020202020204" pitchFamily="34" charset="0"/>
              </a:rPr>
              <a:t> PROTO,</a:t>
            </a:r>
          </a:p>
          <a:p>
            <a:pPr eaLnBrk="1" hangingPunct="1">
              <a:lnSpc>
                <a:spcPct val="50000"/>
              </a:lnSpc>
              <a:spcBef>
                <a:spcPts val="9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ptrPrompt:PTR</a:t>
            </a:r>
            <a:r>
              <a:rPr lang="en-US" altLang="en-US" sz="1800" dirty="0">
                <a:cs typeface="Arial" panose="020B0604020202020204" pitchFamily="34" charset="0"/>
              </a:rPr>
              <a:t> BYTE,		; prompt string</a:t>
            </a:r>
          </a:p>
          <a:p>
            <a:pPr eaLnBrk="1" hangingPunct="1">
              <a:lnSpc>
                <a:spcPct val="50000"/>
              </a:lnSpc>
              <a:spcBef>
                <a:spcPts val="900"/>
              </a:spcBef>
              <a:buClrTx/>
              <a:buFontTx/>
              <a:buNone/>
            </a:pPr>
            <a:r>
              <a:rPr lang="en-US" altLang="en-US" sz="1800" dirty="0">
                <a:cs typeface="Arial" panose="020B0604020202020204" pitchFamily="34" charset="0"/>
              </a:rPr>
              <a:t>	</a:t>
            </a:r>
            <a:r>
              <a:rPr lang="en-US" altLang="en-US" sz="1800" dirty="0" err="1">
                <a:cs typeface="Arial" panose="020B0604020202020204" pitchFamily="34" charset="0"/>
              </a:rPr>
              <a:t>theSum:DWORD</a:t>
            </a:r>
            <a:r>
              <a:rPr lang="en-US" altLang="en-US" sz="1800" dirty="0">
                <a:cs typeface="Arial" panose="020B0604020202020204" pitchFamily="34" charset="0"/>
              </a:rPr>
              <a:t>		; sum of the array</a:t>
            </a:r>
          </a:p>
        </p:txBody>
      </p:sp>
      <p:sp>
        <p:nvSpPr>
          <p:cNvPr id="3" name="Content Placeholder 2"/>
          <p:cNvSpPr>
            <a:spLocks noGrp="1"/>
          </p:cNvSpPr>
          <p:nvPr>
            <p:ph idx="1"/>
          </p:nvPr>
        </p:nvSpPr>
        <p:spPr>
          <a:xfrm>
            <a:off x="457200" y="1600201"/>
            <a:ext cx="8229600" cy="990600"/>
          </a:xfrm>
        </p:spPr>
        <p:txBody>
          <a:bodyPr/>
          <a:lstStyle/>
          <a:p>
            <a:pPr marL="0" indent="0">
              <a:buNone/>
            </a:pPr>
            <a:r>
              <a:rPr lang="en-US" dirty="0"/>
              <a:t>The </a:t>
            </a:r>
            <a:r>
              <a:rPr lang="en-US" dirty="0">
                <a:solidFill>
                  <a:srgbClr val="007FA3"/>
                </a:solidFill>
              </a:rPr>
              <a:t>sum.inc</a:t>
            </a:r>
            <a:r>
              <a:rPr lang="en-US" dirty="0"/>
              <a:t> file contains prototypes for external functions that are not in the Irvine32 library:</a:t>
            </a:r>
          </a:p>
        </p:txBody>
      </p:sp>
      <p:sp>
        <p:nvSpPr>
          <p:cNvPr id="2" name="Title 1"/>
          <p:cNvSpPr>
            <a:spLocks noGrp="1"/>
          </p:cNvSpPr>
          <p:nvPr>
            <p:ph type="title"/>
          </p:nvPr>
        </p:nvSpPr>
        <p:spPr/>
        <p:txBody>
          <a:bodyPr/>
          <a:lstStyle/>
          <a:p>
            <a:r>
              <a:rPr lang="en-AU" dirty="0"/>
              <a:t>INCLUDE File</a:t>
            </a:r>
          </a:p>
        </p:txBody>
      </p:sp>
    </p:spTree>
    <p:extLst>
      <p:ext uri="{BB962C8B-B14F-4D97-AF65-F5344CB8AC3E}">
        <p14:creationId xmlns:p14="http://schemas.microsoft.com/office/powerpoint/2010/main" val="6985362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u="sng" dirty="0">
                <a:solidFill>
                  <a:srgbClr val="007FA3"/>
                </a:solidFill>
              </a:rPr>
              <a:t>Main</a:t>
            </a:r>
          </a:p>
          <a:p>
            <a:r>
              <a:rPr lang="en-AU" u="sng" dirty="0" err="1">
                <a:solidFill>
                  <a:srgbClr val="007FA3"/>
                </a:solidFill>
              </a:rPr>
              <a:t>PromptForIntegers</a:t>
            </a:r>
            <a:endParaRPr lang="en-AU" u="sng" dirty="0">
              <a:solidFill>
                <a:srgbClr val="007FA3"/>
              </a:solidFill>
            </a:endParaRPr>
          </a:p>
          <a:p>
            <a:r>
              <a:rPr lang="en-AU" u="sng" dirty="0" err="1">
                <a:solidFill>
                  <a:srgbClr val="007FA3"/>
                </a:solidFill>
              </a:rPr>
              <a:t>ArraySum</a:t>
            </a:r>
            <a:endParaRPr lang="en-AU" u="sng" dirty="0">
              <a:solidFill>
                <a:srgbClr val="007FA3"/>
              </a:solidFill>
            </a:endParaRPr>
          </a:p>
          <a:p>
            <a:r>
              <a:rPr lang="en-AU" u="sng" dirty="0" err="1">
                <a:solidFill>
                  <a:srgbClr val="007FA3"/>
                </a:solidFill>
              </a:rPr>
              <a:t>DisplaySum</a:t>
            </a:r>
            <a:endParaRPr lang="en-AU" u="sng" dirty="0">
              <a:solidFill>
                <a:srgbClr val="007FA3"/>
              </a:solidFill>
            </a:endParaRPr>
          </a:p>
        </p:txBody>
      </p:sp>
      <p:sp>
        <p:nvSpPr>
          <p:cNvPr id="2" name="Title 1"/>
          <p:cNvSpPr>
            <a:spLocks noGrp="1"/>
          </p:cNvSpPr>
          <p:nvPr>
            <p:ph type="title"/>
          </p:nvPr>
        </p:nvSpPr>
        <p:spPr/>
        <p:txBody>
          <a:bodyPr/>
          <a:lstStyle/>
          <a:p>
            <a:r>
              <a:rPr lang="en-AU" dirty="0"/>
              <a:t>Inspect Individual Modules</a:t>
            </a:r>
          </a:p>
        </p:txBody>
      </p:sp>
    </p:spTree>
    <p:extLst>
      <p:ext uri="{BB962C8B-B14F-4D97-AF65-F5344CB8AC3E}">
        <p14:creationId xmlns:p14="http://schemas.microsoft.com/office/powerpoint/2010/main" val="1061201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Stack Frames</a:t>
            </a:r>
          </a:p>
          <a:p>
            <a:r>
              <a:rPr lang="en-US" dirty="0"/>
              <a:t>Recursion</a:t>
            </a:r>
          </a:p>
          <a:p>
            <a:r>
              <a:rPr lang="en-US" dirty="0"/>
              <a:t>INVOKE, ADDR, PROC, and PROTO</a:t>
            </a:r>
          </a:p>
          <a:p>
            <a:r>
              <a:rPr lang="en-US" dirty="0"/>
              <a:t>Creating </a:t>
            </a:r>
            <a:r>
              <a:rPr lang="en-US" dirty="0" err="1"/>
              <a:t>Multimodule</a:t>
            </a:r>
            <a:r>
              <a:rPr lang="en-US" dirty="0"/>
              <a:t> Programs</a:t>
            </a:r>
          </a:p>
          <a:p>
            <a:r>
              <a:rPr lang="en-US" dirty="0"/>
              <a:t>Advanced Use of Parameters (optional)</a:t>
            </a:r>
          </a:p>
          <a:p>
            <a:r>
              <a:rPr lang="en-US" b="1" dirty="0">
                <a:solidFill>
                  <a:srgbClr val="007FA3"/>
                </a:solidFill>
              </a:rPr>
              <a:t>Java </a:t>
            </a:r>
            <a:r>
              <a:rPr lang="en-US" b="1" dirty="0" err="1">
                <a:solidFill>
                  <a:srgbClr val="007FA3"/>
                </a:solidFill>
              </a:rPr>
              <a:t>Bytecodes</a:t>
            </a:r>
            <a:r>
              <a:rPr lang="en-US" b="1" dirty="0">
                <a:solidFill>
                  <a:srgbClr val="007FA3"/>
                </a:solidFill>
              </a:rPr>
              <a:t> (optional)</a:t>
            </a:r>
          </a:p>
        </p:txBody>
      </p:sp>
      <p:sp>
        <p:nvSpPr>
          <p:cNvPr id="2" name="Title 1"/>
          <p:cNvSpPr>
            <a:spLocks noGrp="1"/>
          </p:cNvSpPr>
          <p:nvPr>
            <p:ph type="title"/>
          </p:nvPr>
        </p:nvSpPr>
        <p:spPr/>
        <p:txBody>
          <a:bodyPr/>
          <a:lstStyle/>
          <a:p>
            <a:r>
              <a:rPr lang="en-AU" dirty="0"/>
              <a:t>What's Next</a:t>
            </a:r>
            <a:r>
              <a:rPr lang="en-AU" sz="2000" dirty="0"/>
              <a:t> </a:t>
            </a:r>
            <a:r>
              <a:rPr lang="en-AU" sz="2000" b="0" dirty="0"/>
              <a:t>(4 of 4)</a:t>
            </a:r>
            <a:endParaRPr lang="en-AU" sz="2000" dirty="0"/>
          </a:p>
        </p:txBody>
      </p:sp>
    </p:spTree>
    <p:extLst>
      <p:ext uri="{BB962C8B-B14F-4D97-AF65-F5344CB8AC3E}">
        <p14:creationId xmlns:p14="http://schemas.microsoft.com/office/powerpoint/2010/main" val="2045780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9" descr="lien">
            <a:extLst>
              <a:ext uri="{FF2B5EF4-FFF2-40B4-BE49-F238E27FC236}">
                <a16:creationId xmlns:a16="http://schemas.microsoft.com/office/drawing/2014/main" id="{AD6DD02E-9EBC-4FC7-861A-7C711105597A}"/>
              </a:ext>
            </a:extLst>
          </p:cNvPr>
          <p:cNvSpPr>
            <a:spLocks noChangeShapeType="1"/>
          </p:cNvSpPr>
          <p:nvPr/>
        </p:nvSpPr>
        <p:spPr bwMode="auto">
          <a:xfrm flipH="1">
            <a:off x="6477000" y="28194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p>
        </p:txBody>
      </p:sp>
      <p:sp>
        <p:nvSpPr>
          <p:cNvPr id="8" name="Rectangle 5" descr="Rectangle ">
            <a:extLst>
              <a:ext uri="{FF2B5EF4-FFF2-40B4-BE49-F238E27FC236}">
                <a16:creationId xmlns:a16="http://schemas.microsoft.com/office/drawing/2014/main" id="{7376575F-FEE1-4EBD-B3FC-98A9A1A3DCCB}"/>
              </a:ext>
            </a:extLst>
          </p:cNvPr>
          <p:cNvSpPr>
            <a:spLocks noChangeArrowheads="1"/>
          </p:cNvSpPr>
          <p:nvPr/>
        </p:nvSpPr>
        <p:spPr bwMode="auto">
          <a:xfrm>
            <a:off x="5257800" y="2209800"/>
            <a:ext cx="1219200" cy="1371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2100"/>
          </a:p>
        </p:txBody>
      </p:sp>
      <p:sp>
        <p:nvSpPr>
          <p:cNvPr id="9" name="Line 7" descr="line">
            <a:extLst>
              <a:ext uri="{FF2B5EF4-FFF2-40B4-BE49-F238E27FC236}">
                <a16:creationId xmlns:a16="http://schemas.microsoft.com/office/drawing/2014/main" id="{B8F43B4C-F43F-4D09-BA97-833FA6DE8D4A}"/>
              </a:ext>
            </a:extLst>
          </p:cNvPr>
          <p:cNvSpPr>
            <a:spLocks noChangeShapeType="1"/>
          </p:cNvSpPr>
          <p:nvPr/>
        </p:nvSpPr>
        <p:spPr bwMode="auto">
          <a:xfrm flipH="1">
            <a:off x="5257800" y="2667000"/>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nchor="ctr">
            <a:spAutoFit/>
          </a:bodyPr>
          <a:lstStyle/>
          <a:p>
            <a:endParaRPr lang="en-US"/>
          </a:p>
        </p:txBody>
      </p:sp>
      <p:sp>
        <p:nvSpPr>
          <p:cNvPr id="10" name="Line 8" descr="line">
            <a:extLst>
              <a:ext uri="{FF2B5EF4-FFF2-40B4-BE49-F238E27FC236}">
                <a16:creationId xmlns:a16="http://schemas.microsoft.com/office/drawing/2014/main" id="{0D5D2ABC-80B1-4BF3-BBCF-1CAA9A6E9739}"/>
              </a:ext>
            </a:extLst>
          </p:cNvPr>
          <p:cNvSpPr>
            <a:spLocks noChangeShapeType="1"/>
          </p:cNvSpPr>
          <p:nvPr/>
        </p:nvSpPr>
        <p:spPr bwMode="auto">
          <a:xfrm flipH="1">
            <a:off x="5257800" y="3048000"/>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p>
        </p:txBody>
      </p:sp>
      <p:sp>
        <p:nvSpPr>
          <p:cNvPr id="5" name="Text Box 6">
            <a:extLst>
              <a:ext uri="{FF2B5EF4-FFF2-40B4-BE49-F238E27FC236}">
                <a16:creationId xmlns:a16="http://schemas.microsoft.com/office/drawing/2014/main" id="{ADA961A4-2184-4B55-A13D-6F411333F3BE}"/>
              </a:ext>
            </a:extLst>
          </p:cNvPr>
          <p:cNvSpPr txBox="1">
            <a:spLocks noChangeArrowheads="1"/>
          </p:cNvSpPr>
          <p:nvPr/>
        </p:nvSpPr>
        <p:spPr bwMode="auto">
          <a:xfrm>
            <a:off x="4120356" y="2130188"/>
            <a:ext cx="3494088"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b="0" dirty="0"/>
              <a:t>(val2)             6</a:t>
            </a:r>
          </a:p>
          <a:p>
            <a:pPr eaLnBrk="1" hangingPunct="1">
              <a:spcBef>
                <a:spcPct val="0"/>
              </a:spcBef>
              <a:buClrTx/>
              <a:buFontTx/>
              <a:buNone/>
            </a:pPr>
            <a:r>
              <a:rPr lang="en-US" altLang="en-US" b="0" dirty="0"/>
              <a:t>(val1)             5        ESP</a:t>
            </a:r>
          </a:p>
          <a:p>
            <a:pPr eaLnBrk="1" hangingPunct="1">
              <a:spcBef>
                <a:spcPct val="0"/>
              </a:spcBef>
              <a:buClrTx/>
              <a:buFontTx/>
              <a:buNone/>
            </a:pPr>
            <a:endParaRPr lang="en-US" altLang="en-US" b="0" dirty="0"/>
          </a:p>
          <a:p>
            <a:pPr eaLnBrk="1" hangingPunct="1">
              <a:spcBef>
                <a:spcPct val="0"/>
              </a:spcBef>
              <a:buClrTx/>
              <a:buFontTx/>
              <a:buNone/>
            </a:pPr>
            <a:endParaRPr lang="en-US" altLang="en-US" b="0" dirty="0"/>
          </a:p>
          <a:p>
            <a:pPr eaLnBrk="1" hangingPunct="1">
              <a:spcBef>
                <a:spcPct val="0"/>
              </a:spcBef>
              <a:buClrTx/>
              <a:buFontTx/>
              <a:buNone/>
            </a:pPr>
            <a:endParaRPr lang="en-US" altLang="en-US" b="0" dirty="0"/>
          </a:p>
          <a:p>
            <a:pPr eaLnBrk="1" hangingPunct="1">
              <a:spcBef>
                <a:spcPct val="0"/>
              </a:spcBef>
              <a:buClrTx/>
              <a:buFontTx/>
              <a:buNone/>
            </a:pPr>
            <a:r>
              <a:rPr lang="en-US" altLang="en-US" b="0" dirty="0"/>
              <a:t>Stack prior to CALL </a:t>
            </a:r>
            <a:endParaRPr lang="en-US" altLang="en-US" sz="2100" dirty="0"/>
          </a:p>
        </p:txBody>
      </p:sp>
      <p:sp>
        <p:nvSpPr>
          <p:cNvPr id="4" name="Text Box 4">
            <a:extLst>
              <a:ext uri="{FF2B5EF4-FFF2-40B4-BE49-F238E27FC236}">
                <a16:creationId xmlns:a16="http://schemas.microsoft.com/office/drawing/2014/main" id="{B312DCFD-5845-4294-A2CB-360826FF5CA1}"/>
              </a:ext>
            </a:extLst>
          </p:cNvPr>
          <p:cNvSpPr txBox="1">
            <a:spLocks noChangeArrowheads="1"/>
          </p:cNvSpPr>
          <p:nvPr/>
        </p:nvSpPr>
        <p:spPr bwMode="auto">
          <a:xfrm>
            <a:off x="990600" y="1981200"/>
            <a:ext cx="2008883"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2000" dirty="0">
                <a:cs typeface="Arial" panose="020B0604020202020204" pitchFamily="34" charset="0"/>
              </a:rPr>
              <a:t>.data</a:t>
            </a:r>
          </a:p>
          <a:p>
            <a:pPr eaLnBrk="1" hangingPunct="1">
              <a:spcBef>
                <a:spcPct val="0"/>
              </a:spcBef>
              <a:buClrTx/>
              <a:buFontTx/>
              <a:buNone/>
            </a:pPr>
            <a:r>
              <a:rPr lang="en-US" altLang="en-US" sz="2000" dirty="0">
                <a:cs typeface="Arial" panose="020B0604020202020204" pitchFamily="34" charset="0"/>
              </a:rPr>
              <a:t>val1  DWORD 5</a:t>
            </a:r>
          </a:p>
          <a:p>
            <a:pPr eaLnBrk="1" hangingPunct="1">
              <a:spcBef>
                <a:spcPct val="0"/>
              </a:spcBef>
              <a:buClrTx/>
              <a:buFontTx/>
              <a:buNone/>
            </a:pPr>
            <a:r>
              <a:rPr lang="en-US" altLang="en-US" sz="2000" dirty="0">
                <a:cs typeface="Arial" panose="020B0604020202020204" pitchFamily="34" charset="0"/>
              </a:rPr>
              <a:t>val2  DWORD 6</a:t>
            </a:r>
          </a:p>
          <a:p>
            <a:pPr eaLnBrk="1" hangingPunct="1">
              <a:spcBef>
                <a:spcPct val="0"/>
              </a:spcBef>
              <a:buClrTx/>
              <a:buFontTx/>
              <a:buNone/>
            </a:pPr>
            <a:endParaRPr lang="en-US" altLang="en-US" sz="2000" dirty="0">
              <a:cs typeface="Arial" panose="020B0604020202020204" pitchFamily="34" charset="0"/>
            </a:endParaRPr>
          </a:p>
          <a:p>
            <a:pPr eaLnBrk="1" hangingPunct="1">
              <a:spcBef>
                <a:spcPct val="0"/>
              </a:spcBef>
              <a:buClrTx/>
              <a:buFontTx/>
              <a:buNone/>
            </a:pPr>
            <a:r>
              <a:rPr lang="en-US" altLang="en-US" sz="2000" dirty="0">
                <a:cs typeface="Arial" panose="020B0604020202020204" pitchFamily="34" charset="0"/>
              </a:rPr>
              <a:t>.code</a:t>
            </a:r>
          </a:p>
          <a:p>
            <a:pPr eaLnBrk="1" hangingPunct="1">
              <a:spcBef>
                <a:spcPct val="0"/>
              </a:spcBef>
              <a:buClrTx/>
              <a:buFontTx/>
              <a:buNone/>
            </a:pPr>
            <a:r>
              <a:rPr lang="en-US" altLang="en-US" sz="2000" dirty="0">
                <a:cs typeface="Arial" panose="020B0604020202020204" pitchFamily="34" charset="0"/>
              </a:rPr>
              <a:t>push val2</a:t>
            </a:r>
          </a:p>
          <a:p>
            <a:pPr eaLnBrk="1" hangingPunct="1">
              <a:spcBef>
                <a:spcPct val="0"/>
              </a:spcBef>
              <a:buClrTx/>
              <a:buFontTx/>
              <a:buNone/>
            </a:pPr>
            <a:r>
              <a:rPr lang="en-US" altLang="en-US" sz="2000" dirty="0">
                <a:cs typeface="Arial" panose="020B0604020202020204" pitchFamily="34" charset="0"/>
              </a:rPr>
              <a:t>push val1</a:t>
            </a:r>
          </a:p>
          <a:p>
            <a:pPr eaLnBrk="1" hangingPunct="1">
              <a:spcBef>
                <a:spcPct val="0"/>
              </a:spcBef>
              <a:buClrTx/>
              <a:buFontTx/>
              <a:buNone/>
            </a:pPr>
            <a:endParaRPr lang="en-US" altLang="en-US" sz="2000" dirty="0">
              <a:cs typeface="Arial" panose="020B0604020202020204" pitchFamily="34" charset="0"/>
            </a:endParaRPr>
          </a:p>
        </p:txBody>
      </p:sp>
      <p:sp>
        <p:nvSpPr>
          <p:cNvPr id="2" name="Title 1"/>
          <p:cNvSpPr>
            <a:spLocks noGrp="1"/>
          </p:cNvSpPr>
          <p:nvPr>
            <p:ph type="title"/>
          </p:nvPr>
        </p:nvSpPr>
        <p:spPr/>
        <p:txBody>
          <a:bodyPr/>
          <a:lstStyle/>
          <a:p>
            <a:r>
              <a:rPr lang="en-AU" dirty="0"/>
              <a:t>Example</a:t>
            </a:r>
            <a:r>
              <a:rPr lang="en-AU" sz="2000" dirty="0"/>
              <a:t> </a:t>
            </a:r>
            <a:r>
              <a:rPr lang="en-AU" sz="2000" b="0" dirty="0"/>
              <a:t>(1 of 2)</a:t>
            </a:r>
          </a:p>
        </p:txBody>
      </p:sp>
    </p:spTree>
    <p:extLst>
      <p:ext uri="{BB962C8B-B14F-4D97-AF65-F5344CB8AC3E}">
        <p14:creationId xmlns:p14="http://schemas.microsoft.com/office/powerpoint/2010/main" val="23139176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Stack-oriented instruction format</a:t>
            </a:r>
          </a:p>
          <a:p>
            <a:pPr lvl="1"/>
            <a:r>
              <a:rPr lang="en-US" dirty="0"/>
              <a:t>operands are on the stack</a:t>
            </a:r>
          </a:p>
          <a:p>
            <a:pPr lvl="1"/>
            <a:r>
              <a:rPr lang="en-US" dirty="0"/>
              <a:t>instructions pop the operands, process, and push result back on stack</a:t>
            </a:r>
          </a:p>
          <a:p>
            <a:r>
              <a:rPr lang="en-US" dirty="0"/>
              <a:t>Each operation is atomic</a:t>
            </a:r>
          </a:p>
          <a:p>
            <a:r>
              <a:rPr lang="en-US" dirty="0"/>
              <a:t>Might be translated into native code by a </a:t>
            </a:r>
            <a:r>
              <a:rPr lang="en-US" i="1" dirty="0"/>
              <a:t>just in time</a:t>
            </a:r>
            <a:r>
              <a:rPr lang="en-US" dirty="0"/>
              <a:t> compiler</a:t>
            </a:r>
          </a:p>
        </p:txBody>
      </p:sp>
      <p:sp>
        <p:nvSpPr>
          <p:cNvPr id="2" name="Title 1"/>
          <p:cNvSpPr>
            <a:spLocks noGrp="1"/>
          </p:cNvSpPr>
          <p:nvPr>
            <p:ph type="title"/>
          </p:nvPr>
        </p:nvSpPr>
        <p:spPr/>
        <p:txBody>
          <a:bodyPr/>
          <a:lstStyle/>
          <a:p>
            <a:r>
              <a:rPr lang="en-AU" dirty="0"/>
              <a:t>Java </a:t>
            </a:r>
            <a:r>
              <a:rPr lang="en-AU" dirty="0" err="1"/>
              <a:t>Bytecodes</a:t>
            </a:r>
            <a:endParaRPr lang="en-AU" dirty="0"/>
          </a:p>
        </p:txBody>
      </p:sp>
    </p:spTree>
    <p:extLst>
      <p:ext uri="{BB962C8B-B14F-4D97-AF65-F5344CB8AC3E}">
        <p14:creationId xmlns:p14="http://schemas.microsoft.com/office/powerpoint/2010/main" val="33542461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Essential part of the Java Platform</a:t>
            </a:r>
          </a:p>
          <a:p>
            <a:r>
              <a:rPr lang="en-US" dirty="0"/>
              <a:t>Executes compiled </a:t>
            </a:r>
            <a:r>
              <a:rPr lang="en-US" dirty="0" err="1"/>
              <a:t>bytecodes</a:t>
            </a:r>
            <a:endParaRPr lang="en-US" dirty="0"/>
          </a:p>
          <a:p>
            <a:pPr lvl="1"/>
            <a:r>
              <a:rPr lang="en-US" dirty="0"/>
              <a:t>Machine language of compiled Java programs</a:t>
            </a:r>
          </a:p>
        </p:txBody>
      </p:sp>
      <p:sp>
        <p:nvSpPr>
          <p:cNvPr id="2" name="Title 1"/>
          <p:cNvSpPr>
            <a:spLocks noGrp="1"/>
          </p:cNvSpPr>
          <p:nvPr>
            <p:ph type="title"/>
          </p:nvPr>
        </p:nvSpPr>
        <p:spPr/>
        <p:txBody>
          <a:bodyPr/>
          <a:lstStyle/>
          <a:p>
            <a:r>
              <a:rPr lang="en-AU" dirty="0"/>
              <a:t>Java </a:t>
            </a:r>
            <a:r>
              <a:rPr lang="en-AU" dirty="0" err="1"/>
              <a:t>Virual</a:t>
            </a:r>
            <a:r>
              <a:rPr lang="en-AU" dirty="0"/>
              <a:t> Machine (JVM)</a:t>
            </a:r>
          </a:p>
        </p:txBody>
      </p:sp>
    </p:spTree>
    <p:extLst>
      <p:ext uri="{BB962C8B-B14F-4D97-AF65-F5344CB8AC3E}">
        <p14:creationId xmlns:p14="http://schemas.microsoft.com/office/powerpoint/2010/main" val="37196199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Each method has its own stack frame</a:t>
            </a:r>
          </a:p>
          <a:p>
            <a:r>
              <a:rPr lang="en-US" dirty="0"/>
              <a:t>Areas of the stack frame:</a:t>
            </a:r>
          </a:p>
          <a:p>
            <a:pPr lvl="1"/>
            <a:r>
              <a:rPr lang="en-US" dirty="0"/>
              <a:t>local variables</a:t>
            </a:r>
          </a:p>
          <a:p>
            <a:pPr lvl="1"/>
            <a:r>
              <a:rPr lang="en-US" dirty="0"/>
              <a:t>operands</a:t>
            </a:r>
          </a:p>
          <a:p>
            <a:pPr lvl="1"/>
            <a:r>
              <a:rPr lang="en-US" dirty="0"/>
              <a:t>execution environment</a:t>
            </a:r>
          </a:p>
        </p:txBody>
      </p:sp>
      <p:sp>
        <p:nvSpPr>
          <p:cNvPr id="2" name="Title 1"/>
          <p:cNvSpPr>
            <a:spLocks noGrp="1"/>
          </p:cNvSpPr>
          <p:nvPr>
            <p:ph type="title"/>
          </p:nvPr>
        </p:nvSpPr>
        <p:spPr/>
        <p:txBody>
          <a:bodyPr/>
          <a:lstStyle/>
          <a:p>
            <a:r>
              <a:rPr lang="en-AU" dirty="0"/>
              <a:t>Java Methods</a:t>
            </a:r>
          </a:p>
        </p:txBody>
      </p:sp>
    </p:spTree>
    <p:extLst>
      <p:ext uri="{BB962C8B-B14F-4D97-AF65-F5344CB8AC3E}">
        <p14:creationId xmlns:p14="http://schemas.microsoft.com/office/powerpoint/2010/main" val="5087167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a:t>1-byte </a:t>
            </a:r>
            <a:r>
              <a:rPr lang="en-AU" dirty="0" err="1"/>
              <a:t>opcode</a:t>
            </a:r>
            <a:endParaRPr lang="en-AU" dirty="0"/>
          </a:p>
          <a:p>
            <a:pPr lvl="1"/>
            <a:r>
              <a:rPr lang="en-AU" dirty="0" err="1"/>
              <a:t>iload</a:t>
            </a:r>
            <a:r>
              <a:rPr lang="en-AU" dirty="0"/>
              <a:t>, </a:t>
            </a:r>
            <a:r>
              <a:rPr lang="en-AU" dirty="0" err="1"/>
              <a:t>istore</a:t>
            </a:r>
            <a:r>
              <a:rPr lang="en-AU" dirty="0"/>
              <a:t>, </a:t>
            </a:r>
            <a:r>
              <a:rPr lang="en-AU" dirty="0" err="1"/>
              <a:t>imul</a:t>
            </a:r>
            <a:r>
              <a:rPr lang="en-AU" dirty="0"/>
              <a:t>, </a:t>
            </a:r>
            <a:r>
              <a:rPr lang="en-AU" dirty="0" err="1"/>
              <a:t>goto</a:t>
            </a:r>
            <a:r>
              <a:rPr lang="en-AU" dirty="0"/>
              <a:t>, etc.</a:t>
            </a:r>
          </a:p>
          <a:p>
            <a:r>
              <a:rPr lang="en-AU" dirty="0"/>
              <a:t>zero or more operands</a:t>
            </a:r>
          </a:p>
          <a:p>
            <a:r>
              <a:rPr lang="en-AU" dirty="0"/>
              <a:t>Disassembling </a:t>
            </a:r>
            <a:r>
              <a:rPr lang="en-AU" dirty="0" err="1"/>
              <a:t>Bytecodes</a:t>
            </a:r>
            <a:endParaRPr lang="en-AU" dirty="0"/>
          </a:p>
          <a:p>
            <a:pPr lvl="1"/>
            <a:r>
              <a:rPr lang="en-AU" dirty="0"/>
              <a:t>use javap.exe, in the Java Development Kit (JDK)</a:t>
            </a:r>
          </a:p>
        </p:txBody>
      </p:sp>
      <p:sp>
        <p:nvSpPr>
          <p:cNvPr id="2" name="Title 1"/>
          <p:cNvSpPr>
            <a:spLocks noGrp="1"/>
          </p:cNvSpPr>
          <p:nvPr>
            <p:ph type="title"/>
          </p:nvPr>
        </p:nvSpPr>
        <p:spPr/>
        <p:txBody>
          <a:bodyPr/>
          <a:lstStyle/>
          <a:p>
            <a:r>
              <a:rPr lang="en-AU" dirty="0" err="1"/>
              <a:t>Bytecode</a:t>
            </a:r>
            <a:r>
              <a:rPr lang="en-AU" dirty="0"/>
              <a:t> Instruction Format</a:t>
            </a:r>
          </a:p>
        </p:txBody>
      </p:sp>
    </p:spTree>
    <p:extLst>
      <p:ext uri="{BB962C8B-B14F-4D97-AF65-F5344CB8AC3E}">
        <p14:creationId xmlns:p14="http://schemas.microsoft.com/office/powerpoint/2010/main" val="29026404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table lists the bytes and formats for various data types.">
            <a:extLst>
              <a:ext uri="{FF2B5EF4-FFF2-40B4-BE49-F238E27FC236}">
                <a16:creationId xmlns:a16="http://schemas.microsoft.com/office/drawing/2014/main" id="{37AD741D-F9C9-478D-9076-DC33BEB79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971800"/>
            <a:ext cx="5715001" cy="3053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57200" y="1600201"/>
            <a:ext cx="8229600" cy="1066800"/>
          </a:xfrm>
        </p:spPr>
        <p:txBody>
          <a:bodyPr/>
          <a:lstStyle/>
          <a:p>
            <a:r>
              <a:rPr lang="en-US" dirty="0"/>
              <a:t>Signed integers are in twos complement format, stored in big-endian order</a:t>
            </a:r>
          </a:p>
        </p:txBody>
      </p:sp>
      <p:sp>
        <p:nvSpPr>
          <p:cNvPr id="2" name="Title 1"/>
          <p:cNvSpPr>
            <a:spLocks noGrp="1"/>
          </p:cNvSpPr>
          <p:nvPr>
            <p:ph type="title"/>
          </p:nvPr>
        </p:nvSpPr>
        <p:spPr/>
        <p:txBody>
          <a:bodyPr/>
          <a:lstStyle/>
          <a:p>
            <a:r>
              <a:rPr lang="en-AU" dirty="0"/>
              <a:t>Primitive Data Types</a:t>
            </a:r>
          </a:p>
        </p:txBody>
      </p:sp>
    </p:spTree>
    <p:extLst>
      <p:ext uri="{BB962C8B-B14F-4D97-AF65-F5344CB8AC3E}">
        <p14:creationId xmlns:p14="http://schemas.microsoft.com/office/powerpoint/2010/main" val="5903119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table lists the values pushed on the operand stack for the various results comparing o p 1 and o p 2.">
            <a:extLst>
              <a:ext uri="{FF2B5EF4-FFF2-40B4-BE49-F238E27FC236}">
                <a16:creationId xmlns:a16="http://schemas.microsoft.com/office/drawing/2014/main" id="{ECA218E8-5833-418A-B69A-46AF2F858A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871" y="3810000"/>
            <a:ext cx="6784258"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57200" y="1600201"/>
            <a:ext cx="8229600" cy="2057400"/>
          </a:xfrm>
        </p:spPr>
        <p:txBody>
          <a:bodyPr/>
          <a:lstStyle/>
          <a:p>
            <a:r>
              <a:rPr lang="en-US" dirty="0"/>
              <a:t>Comparison Instructions pop two operands off the stack, compare them, and push the result of the comparison back on the stack</a:t>
            </a:r>
          </a:p>
          <a:p>
            <a:r>
              <a:rPr lang="en-US" dirty="0"/>
              <a:t>Examples: </a:t>
            </a:r>
            <a:r>
              <a:rPr lang="en-US" dirty="0" err="1"/>
              <a:t>fcmp</a:t>
            </a:r>
            <a:r>
              <a:rPr lang="en-US" dirty="0"/>
              <a:t> and </a:t>
            </a:r>
            <a:r>
              <a:rPr lang="en-US" dirty="0" err="1"/>
              <a:t>dcmp</a:t>
            </a:r>
            <a:endParaRPr lang="en-US" dirty="0"/>
          </a:p>
        </p:txBody>
      </p:sp>
      <p:sp>
        <p:nvSpPr>
          <p:cNvPr id="2" name="Title 1"/>
          <p:cNvSpPr>
            <a:spLocks noGrp="1"/>
          </p:cNvSpPr>
          <p:nvPr>
            <p:ph type="title"/>
          </p:nvPr>
        </p:nvSpPr>
        <p:spPr/>
        <p:txBody>
          <a:bodyPr/>
          <a:lstStyle/>
          <a:p>
            <a:r>
              <a:rPr lang="en-AU" dirty="0"/>
              <a:t>JVM Instruction Set</a:t>
            </a:r>
            <a:r>
              <a:rPr lang="en-AU" sz="2000" dirty="0"/>
              <a:t> </a:t>
            </a:r>
            <a:r>
              <a:rPr lang="en-AU" sz="2000" b="0" dirty="0"/>
              <a:t>(1 of 2)</a:t>
            </a:r>
            <a:endParaRPr lang="en-AU" sz="2000" dirty="0"/>
          </a:p>
        </p:txBody>
      </p:sp>
    </p:spTree>
    <p:extLst>
      <p:ext uri="{BB962C8B-B14F-4D97-AF65-F5344CB8AC3E}">
        <p14:creationId xmlns:p14="http://schemas.microsoft.com/office/powerpoint/2010/main" val="2470401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Conditional Branching </a:t>
            </a:r>
          </a:p>
          <a:p>
            <a:pPr lvl="1"/>
            <a:r>
              <a:rPr lang="en-US" dirty="0"/>
              <a:t>jump to label if </a:t>
            </a:r>
            <a:r>
              <a:rPr lang="en-US" dirty="0" err="1"/>
              <a:t>st</a:t>
            </a:r>
            <a:r>
              <a:rPr lang="en-US" dirty="0"/>
              <a:t>(0) &lt;= 0</a:t>
            </a:r>
          </a:p>
          <a:p>
            <a:pPr marL="0" indent="0">
              <a:buNone/>
            </a:pPr>
            <a:r>
              <a:rPr lang="en-US" dirty="0">
                <a:solidFill>
                  <a:srgbClr val="007FA3"/>
                </a:solidFill>
              </a:rPr>
              <a:t>          </a:t>
            </a:r>
            <a:r>
              <a:rPr lang="en-US" dirty="0" err="1">
                <a:solidFill>
                  <a:srgbClr val="007FA3"/>
                </a:solidFill>
              </a:rPr>
              <a:t>ifle</a:t>
            </a:r>
            <a:r>
              <a:rPr lang="en-US" dirty="0">
                <a:solidFill>
                  <a:srgbClr val="007FA3"/>
                </a:solidFill>
              </a:rPr>
              <a:t> label</a:t>
            </a:r>
            <a:r>
              <a:rPr lang="en-US" dirty="0"/>
              <a:t>	</a:t>
            </a:r>
          </a:p>
          <a:p>
            <a:r>
              <a:rPr lang="en-US" dirty="0"/>
              <a:t>Unconditional Branching</a:t>
            </a:r>
          </a:p>
          <a:p>
            <a:pPr lvl="1"/>
            <a:r>
              <a:rPr lang="en-US" dirty="0"/>
              <a:t>call subroutine</a:t>
            </a:r>
          </a:p>
          <a:p>
            <a:pPr marL="0" indent="0">
              <a:buNone/>
            </a:pPr>
            <a:r>
              <a:rPr lang="en-US" dirty="0">
                <a:solidFill>
                  <a:srgbClr val="007FA3"/>
                </a:solidFill>
              </a:rPr>
              <a:t>          </a:t>
            </a:r>
            <a:r>
              <a:rPr lang="en-US" dirty="0" err="1">
                <a:solidFill>
                  <a:srgbClr val="007FA3"/>
                </a:solidFill>
              </a:rPr>
              <a:t>jsr</a:t>
            </a:r>
            <a:r>
              <a:rPr lang="en-US" dirty="0">
                <a:solidFill>
                  <a:srgbClr val="007FA3"/>
                </a:solidFill>
              </a:rPr>
              <a:t> label</a:t>
            </a:r>
          </a:p>
        </p:txBody>
      </p:sp>
      <p:sp>
        <p:nvSpPr>
          <p:cNvPr id="2" name="Title 1"/>
          <p:cNvSpPr>
            <a:spLocks noGrp="1"/>
          </p:cNvSpPr>
          <p:nvPr>
            <p:ph type="title"/>
          </p:nvPr>
        </p:nvSpPr>
        <p:spPr/>
        <p:txBody>
          <a:bodyPr/>
          <a:lstStyle/>
          <a:p>
            <a:r>
              <a:rPr lang="en-AU" dirty="0"/>
              <a:t>JVM Instruction Set</a:t>
            </a:r>
            <a:r>
              <a:rPr lang="en-AU" sz="2000" dirty="0"/>
              <a:t> </a:t>
            </a:r>
            <a:r>
              <a:rPr lang="en-AU" sz="2000" b="0" dirty="0"/>
              <a:t>(2 of 2)</a:t>
            </a:r>
            <a:endParaRPr lang="en-AU" sz="2000" dirty="0"/>
          </a:p>
        </p:txBody>
      </p:sp>
    </p:spTree>
    <p:extLst>
      <p:ext uri="{BB962C8B-B14F-4D97-AF65-F5344CB8AC3E}">
        <p14:creationId xmlns:p14="http://schemas.microsoft.com/office/powerpoint/2010/main" val="38709415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he code has 10 lines. The lines read as follows. Line 1. 0 colon, i c o n s t underscore 3. Line 2. 1 colon, i store underscore 0. Line 3. 2 colon, i c o n s t underscore 2. Line 4. 3 colon, i store underscore 1. Line 5. 4 colon, i c o n s t underscore 0. Line 6. 5 colon, i store underscore 2. Line 7. 6 colon, i load underscore 0. Line 8. 7 colon, i load underscore 1. Line 9. 8 colon, i add. Line 10. 9 colon, i store underscore 2. ">
            <a:extLst>
              <a:ext uri="{FF2B5EF4-FFF2-40B4-BE49-F238E27FC236}">
                <a16:creationId xmlns:a16="http://schemas.microsoft.com/office/drawing/2014/main" id="{E120E37A-FDEA-48F3-8CAA-1576692A3B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2209800"/>
            <a:ext cx="2438400" cy="3354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57200" y="1600201"/>
            <a:ext cx="3657600" cy="3200400"/>
          </a:xfrm>
        </p:spPr>
        <p:txBody>
          <a:bodyPr/>
          <a:lstStyle/>
          <a:p>
            <a:r>
              <a:rPr lang="en-AU" dirty="0"/>
              <a:t>Adding Two Integers</a:t>
            </a:r>
          </a:p>
          <a:p>
            <a:pPr marL="0" indent="0">
              <a:spcBef>
                <a:spcPts val="600"/>
              </a:spcBef>
              <a:buNone/>
            </a:pPr>
            <a:r>
              <a:rPr lang="en-US" dirty="0"/>
              <a:t>      </a:t>
            </a:r>
            <a:r>
              <a:rPr lang="en-US" dirty="0" err="1">
                <a:solidFill>
                  <a:srgbClr val="007FA3"/>
                </a:solidFill>
              </a:rPr>
              <a:t>int</a:t>
            </a:r>
            <a:r>
              <a:rPr lang="en-US" dirty="0">
                <a:solidFill>
                  <a:srgbClr val="007FA3"/>
                </a:solidFill>
              </a:rPr>
              <a:t> A = 3;</a:t>
            </a:r>
          </a:p>
          <a:p>
            <a:pPr marL="0" indent="0">
              <a:spcBef>
                <a:spcPts val="600"/>
              </a:spcBef>
              <a:buNone/>
            </a:pPr>
            <a:r>
              <a:rPr lang="en-US" dirty="0">
                <a:solidFill>
                  <a:srgbClr val="007FA3"/>
                </a:solidFill>
              </a:rPr>
              <a:t>      </a:t>
            </a:r>
            <a:r>
              <a:rPr lang="en-US" dirty="0" err="1">
                <a:solidFill>
                  <a:srgbClr val="007FA3"/>
                </a:solidFill>
              </a:rPr>
              <a:t>int</a:t>
            </a:r>
            <a:r>
              <a:rPr lang="en-US" dirty="0">
                <a:solidFill>
                  <a:srgbClr val="007FA3"/>
                </a:solidFill>
              </a:rPr>
              <a:t> B = 2;</a:t>
            </a:r>
          </a:p>
          <a:p>
            <a:pPr marL="0" indent="0">
              <a:spcBef>
                <a:spcPts val="600"/>
              </a:spcBef>
              <a:buNone/>
            </a:pPr>
            <a:r>
              <a:rPr lang="en-US" dirty="0">
                <a:solidFill>
                  <a:srgbClr val="007FA3"/>
                </a:solidFill>
              </a:rPr>
              <a:t>      </a:t>
            </a:r>
            <a:r>
              <a:rPr lang="en-US" dirty="0" err="1">
                <a:solidFill>
                  <a:srgbClr val="007FA3"/>
                </a:solidFill>
              </a:rPr>
              <a:t>int</a:t>
            </a:r>
            <a:r>
              <a:rPr lang="en-US" dirty="0">
                <a:solidFill>
                  <a:srgbClr val="007FA3"/>
                </a:solidFill>
              </a:rPr>
              <a:t> sum = 0;</a:t>
            </a:r>
          </a:p>
          <a:p>
            <a:pPr marL="0" indent="0">
              <a:spcBef>
                <a:spcPts val="600"/>
              </a:spcBef>
              <a:buNone/>
            </a:pPr>
            <a:r>
              <a:rPr lang="en-US" dirty="0">
                <a:solidFill>
                  <a:srgbClr val="007FA3"/>
                </a:solidFill>
              </a:rPr>
              <a:t>     sum = A + B;</a:t>
            </a:r>
          </a:p>
        </p:txBody>
      </p:sp>
      <p:sp>
        <p:nvSpPr>
          <p:cNvPr id="2" name="Title 1"/>
          <p:cNvSpPr>
            <a:spLocks noGrp="1"/>
          </p:cNvSpPr>
          <p:nvPr>
            <p:ph type="title"/>
          </p:nvPr>
        </p:nvSpPr>
        <p:spPr/>
        <p:txBody>
          <a:bodyPr/>
          <a:lstStyle/>
          <a:p>
            <a:r>
              <a:rPr lang="en-AU" dirty="0"/>
              <a:t>Java Disassembly Examples</a:t>
            </a:r>
          </a:p>
        </p:txBody>
      </p:sp>
    </p:spTree>
    <p:extLst>
      <p:ext uri="{BB962C8B-B14F-4D97-AF65-F5344CB8AC3E}">
        <p14:creationId xmlns:p14="http://schemas.microsoft.com/office/powerpoint/2010/main" val="35921572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The code has 8 lines. The lines read as follows. Line 1. 0 colon l d c underscore w hash 20 semicolon, forward slash forward slash double 3.1 d. Line 2. 3 colon d store underscore 0. Line 3. 4 colon l d c 2 underscore w hash 22 semicolon forward slash forward slash double 2.0 d. Line 4. 7 colon d store underscore 2. Line 5. 8 colon d load underscore 0. Line 6. 9 colon d load underscore 2. Line 7. 10 colon d add. Line 8. 11 colon d store underscore 4. ">
            <a:extLst>
              <a:ext uri="{FF2B5EF4-FFF2-40B4-BE49-F238E27FC236}">
                <a16:creationId xmlns:a16="http://schemas.microsoft.com/office/drawing/2014/main" id="{6AFD5249-A516-4FEC-A72A-259A8AF469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140200"/>
            <a:ext cx="5334000" cy="187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57200" y="1600201"/>
            <a:ext cx="8229600" cy="2514600"/>
          </a:xfrm>
        </p:spPr>
        <p:txBody>
          <a:bodyPr/>
          <a:lstStyle/>
          <a:p>
            <a:r>
              <a:rPr lang="en-AU" dirty="0"/>
              <a:t>Adding Two Doubles</a:t>
            </a:r>
          </a:p>
          <a:p>
            <a:pPr marL="0" indent="0">
              <a:spcBef>
                <a:spcPts val="1200"/>
              </a:spcBef>
              <a:buNone/>
            </a:pPr>
            <a:r>
              <a:rPr lang="en-AU" dirty="0"/>
              <a:t>       </a:t>
            </a:r>
            <a:r>
              <a:rPr lang="en-AU" dirty="0">
                <a:solidFill>
                  <a:srgbClr val="007FA3"/>
                </a:solidFill>
              </a:rPr>
              <a:t>double A = 3.1;</a:t>
            </a:r>
          </a:p>
          <a:p>
            <a:pPr marL="0" indent="0">
              <a:spcBef>
                <a:spcPts val="1200"/>
              </a:spcBef>
              <a:buNone/>
            </a:pPr>
            <a:r>
              <a:rPr lang="en-AU" dirty="0">
                <a:solidFill>
                  <a:srgbClr val="007FA3"/>
                </a:solidFill>
              </a:rPr>
              <a:t>       double B = 2;</a:t>
            </a:r>
          </a:p>
          <a:p>
            <a:pPr marL="0" indent="0">
              <a:spcBef>
                <a:spcPts val="1200"/>
              </a:spcBef>
              <a:buNone/>
            </a:pPr>
            <a:r>
              <a:rPr lang="en-AU" dirty="0">
                <a:solidFill>
                  <a:srgbClr val="007FA3"/>
                </a:solidFill>
              </a:rPr>
              <a:t>      double sum = A + B;</a:t>
            </a:r>
          </a:p>
        </p:txBody>
      </p:sp>
      <p:sp>
        <p:nvSpPr>
          <p:cNvPr id="2" name="Title 1"/>
          <p:cNvSpPr>
            <a:spLocks noGrp="1"/>
          </p:cNvSpPr>
          <p:nvPr>
            <p:ph type="title"/>
          </p:nvPr>
        </p:nvSpPr>
        <p:spPr/>
        <p:txBody>
          <a:bodyPr/>
          <a:lstStyle/>
          <a:p>
            <a:r>
              <a:rPr lang="en-AU" dirty="0"/>
              <a:t>Java Disassembly Examples</a:t>
            </a:r>
            <a:r>
              <a:rPr lang="en-AU" sz="2000" dirty="0"/>
              <a:t> </a:t>
            </a:r>
            <a:r>
              <a:rPr lang="en-AU" sz="2000" b="0" dirty="0"/>
              <a:t>(1 of 2)</a:t>
            </a:r>
          </a:p>
        </p:txBody>
      </p:sp>
    </p:spTree>
    <p:extLst>
      <p:ext uri="{BB962C8B-B14F-4D97-AF65-F5344CB8AC3E}">
        <p14:creationId xmlns:p14="http://schemas.microsoft.com/office/powerpoint/2010/main" val="35770979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The code has 4 lines. The lines read as follows. Line 1. 15 colon i store underscore 2 forward slash forward slash result equals false. Line 2. 16 go to 21 forward slash forward slash skip next two statements. Line 3. 19 colon i c o n s t underscore 1 forward slash forward slash true. Line 4. 20 colon i store underscore 2 forward slash forward slash result equals true. ">
            <a:extLst>
              <a:ext uri="{FF2B5EF4-FFF2-40B4-BE49-F238E27FC236}">
                <a16:creationId xmlns:a16="http://schemas.microsoft.com/office/drawing/2014/main" id="{D8094542-5A31-4BD5-8345-9400B5139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5334000"/>
            <a:ext cx="4626296" cy="668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5" descr="The code has 9 lines. The lines read as follows. Line 1. 0 colon l d c 2 underscore w hash 26 semicolon forward slash forward slash double 3.0 d. Line 2. 3 colon d store underscore 0 forward slash forward slash pop into A. Line 3. 4 colon, i c o n s t underscore 0 forward slash forward slash false equals 0. Line 4. 5 colon i store underscore 2 forward slash forward slash store in result. Line 5. 6 colon d load underscore 0. Line 6. 7 colon l d c 2 underscore w has 22 semicolon forward slash forward slash double 2.0 d. Line 7. 10 colon d c m pl. Line 8. 11 colon i f le 19 forward slash forward slash if A less than symbol equals 2.0 comma go to 19. Line 9. 14 colon i c o n s t underscore forward slash false. ">
            <a:extLst>
              <a:ext uri="{FF2B5EF4-FFF2-40B4-BE49-F238E27FC236}">
                <a16:creationId xmlns:a16="http://schemas.microsoft.com/office/drawing/2014/main" id="{E19AF6D6-B3B6-49FB-A390-B72A33A070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3962400"/>
            <a:ext cx="4316413" cy="146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57200" y="1600201"/>
            <a:ext cx="5410200" cy="2819400"/>
          </a:xfrm>
        </p:spPr>
        <p:txBody>
          <a:bodyPr/>
          <a:lstStyle/>
          <a:p>
            <a:r>
              <a:rPr lang="en-AU" dirty="0"/>
              <a:t>Conditional Branch</a:t>
            </a:r>
          </a:p>
          <a:p>
            <a:pPr marL="0" indent="0">
              <a:spcBef>
                <a:spcPts val="600"/>
              </a:spcBef>
              <a:buNone/>
            </a:pPr>
            <a:r>
              <a:rPr lang="en-US" sz="2000" dirty="0"/>
              <a:t>              </a:t>
            </a:r>
            <a:r>
              <a:rPr lang="en-US" sz="2000" dirty="0">
                <a:solidFill>
                  <a:srgbClr val="007FA3"/>
                </a:solidFill>
              </a:rPr>
              <a:t>double A = 3.0;</a:t>
            </a:r>
          </a:p>
          <a:p>
            <a:pPr marL="0" indent="0">
              <a:spcBef>
                <a:spcPts val="600"/>
              </a:spcBef>
              <a:buNone/>
            </a:pPr>
            <a:r>
              <a:rPr lang="en-US" sz="2000" dirty="0">
                <a:solidFill>
                  <a:srgbClr val="007FA3"/>
                </a:solidFill>
              </a:rPr>
              <a:t>              boolean result = false;</a:t>
            </a:r>
          </a:p>
          <a:p>
            <a:pPr marL="0" indent="0">
              <a:spcBef>
                <a:spcPts val="600"/>
              </a:spcBef>
              <a:buNone/>
            </a:pPr>
            <a:r>
              <a:rPr lang="en-US" sz="2000" dirty="0">
                <a:solidFill>
                  <a:srgbClr val="007FA3"/>
                </a:solidFill>
              </a:rPr>
              <a:t>              if( A &gt; 2.0 )</a:t>
            </a:r>
          </a:p>
          <a:p>
            <a:pPr marL="0" indent="0">
              <a:spcBef>
                <a:spcPts val="600"/>
              </a:spcBef>
              <a:buNone/>
            </a:pPr>
            <a:r>
              <a:rPr lang="en-US" sz="2000" dirty="0">
                <a:solidFill>
                  <a:srgbClr val="007FA3"/>
                </a:solidFill>
              </a:rPr>
              <a:t>                   result = false;</a:t>
            </a:r>
          </a:p>
          <a:p>
            <a:pPr marL="0" indent="0">
              <a:spcBef>
                <a:spcPts val="600"/>
              </a:spcBef>
              <a:buNone/>
            </a:pPr>
            <a:r>
              <a:rPr lang="en-US" sz="2000" dirty="0">
                <a:solidFill>
                  <a:srgbClr val="007FA3"/>
                </a:solidFill>
              </a:rPr>
              <a:t>             else</a:t>
            </a:r>
          </a:p>
          <a:p>
            <a:pPr marL="0" indent="0">
              <a:spcBef>
                <a:spcPts val="600"/>
              </a:spcBef>
              <a:buNone/>
            </a:pPr>
            <a:r>
              <a:rPr lang="en-US" sz="2000" dirty="0">
                <a:solidFill>
                  <a:srgbClr val="007FA3"/>
                </a:solidFill>
              </a:rPr>
              <a:t>                 result = true;</a:t>
            </a:r>
          </a:p>
        </p:txBody>
      </p:sp>
      <p:sp>
        <p:nvSpPr>
          <p:cNvPr id="2" name="Title 1"/>
          <p:cNvSpPr>
            <a:spLocks noGrp="1"/>
          </p:cNvSpPr>
          <p:nvPr>
            <p:ph type="title"/>
          </p:nvPr>
        </p:nvSpPr>
        <p:spPr/>
        <p:txBody>
          <a:bodyPr/>
          <a:lstStyle/>
          <a:p>
            <a:r>
              <a:rPr lang="en-AU" dirty="0"/>
              <a:t>Java Disassembly Examples</a:t>
            </a:r>
            <a:r>
              <a:rPr lang="en-AU" sz="2000" dirty="0"/>
              <a:t> </a:t>
            </a:r>
            <a:r>
              <a:rPr lang="en-AU" sz="2000" b="0" dirty="0"/>
              <a:t>(2 of 2)</a:t>
            </a:r>
          </a:p>
        </p:txBody>
      </p:sp>
    </p:spTree>
    <p:extLst>
      <p:ext uri="{BB962C8B-B14F-4D97-AF65-F5344CB8AC3E}">
        <p14:creationId xmlns:p14="http://schemas.microsoft.com/office/powerpoint/2010/main" val="2515976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Push the offsets of arguments on the stack</a:t>
            </a:r>
          </a:p>
          <a:p>
            <a:r>
              <a:rPr lang="en-US" dirty="0"/>
              <a:t>Call the procedure</a:t>
            </a:r>
          </a:p>
          <a:p>
            <a:r>
              <a:rPr lang="en-US" dirty="0"/>
              <a:t>Accept a return value in EAX, if any</a:t>
            </a:r>
          </a:p>
          <a:p>
            <a:r>
              <a:rPr lang="en-US" dirty="0"/>
              <a:t>Remove arguments from the stack if the called procedure did not remove them</a:t>
            </a:r>
          </a:p>
        </p:txBody>
      </p:sp>
      <p:sp>
        <p:nvSpPr>
          <p:cNvPr id="2" name="Title 1"/>
          <p:cNvSpPr>
            <a:spLocks noGrp="1"/>
          </p:cNvSpPr>
          <p:nvPr>
            <p:ph type="title"/>
          </p:nvPr>
        </p:nvSpPr>
        <p:spPr/>
        <p:txBody>
          <a:bodyPr/>
          <a:lstStyle/>
          <a:p>
            <a:r>
              <a:rPr lang="en-AU" dirty="0"/>
              <a:t>Passing by Reference</a:t>
            </a:r>
          </a:p>
        </p:txBody>
      </p:sp>
    </p:spTree>
    <p:extLst>
      <p:ext uri="{BB962C8B-B14F-4D97-AF65-F5344CB8AC3E}">
        <p14:creationId xmlns:p14="http://schemas.microsoft.com/office/powerpoint/2010/main" val="14932219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Stack parameters</a:t>
            </a:r>
          </a:p>
          <a:p>
            <a:pPr lvl="1"/>
            <a:r>
              <a:rPr lang="en-US" dirty="0"/>
              <a:t>more convenient than register parameters</a:t>
            </a:r>
          </a:p>
          <a:p>
            <a:pPr lvl="1"/>
            <a:r>
              <a:rPr lang="en-US" dirty="0"/>
              <a:t>passed by value or reference</a:t>
            </a:r>
          </a:p>
          <a:p>
            <a:pPr lvl="1"/>
            <a:r>
              <a:rPr lang="en-US" dirty="0"/>
              <a:t>ENTER and LEAVE instructions</a:t>
            </a:r>
          </a:p>
          <a:p>
            <a:r>
              <a:rPr lang="en-US" dirty="0"/>
              <a:t>Local variables</a:t>
            </a:r>
          </a:p>
          <a:p>
            <a:pPr lvl="1"/>
            <a:r>
              <a:rPr lang="en-US" dirty="0"/>
              <a:t>created on the stack below stack pointer</a:t>
            </a:r>
          </a:p>
          <a:p>
            <a:pPr lvl="1"/>
            <a:r>
              <a:rPr lang="en-US" dirty="0"/>
              <a:t>LOCAL directive</a:t>
            </a:r>
          </a:p>
          <a:p>
            <a:pPr marL="0" indent="0">
              <a:buNone/>
            </a:pPr>
            <a:endParaRPr lang="en-AU" dirty="0"/>
          </a:p>
        </p:txBody>
      </p:sp>
      <p:sp>
        <p:nvSpPr>
          <p:cNvPr id="2" name="Title 1"/>
          <p:cNvSpPr>
            <a:spLocks noGrp="1"/>
          </p:cNvSpPr>
          <p:nvPr>
            <p:ph type="title"/>
          </p:nvPr>
        </p:nvSpPr>
        <p:spPr/>
        <p:txBody>
          <a:bodyPr/>
          <a:lstStyle/>
          <a:p>
            <a:r>
              <a:rPr lang="en-AU" dirty="0"/>
              <a:t>Summary</a:t>
            </a:r>
            <a:r>
              <a:rPr lang="en-AU" sz="2000" dirty="0"/>
              <a:t> </a:t>
            </a:r>
            <a:r>
              <a:rPr lang="en-AU" sz="2000" b="0" dirty="0"/>
              <a:t>(1 of 2)</a:t>
            </a:r>
          </a:p>
        </p:txBody>
      </p:sp>
    </p:spTree>
    <p:extLst>
      <p:ext uri="{BB962C8B-B14F-4D97-AF65-F5344CB8AC3E}">
        <p14:creationId xmlns:p14="http://schemas.microsoft.com/office/powerpoint/2010/main" val="16736666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Recursive procedure calls itself</a:t>
            </a:r>
          </a:p>
          <a:p>
            <a:r>
              <a:rPr lang="en-US" dirty="0"/>
              <a:t>Calling conventions (C, </a:t>
            </a:r>
            <a:r>
              <a:rPr lang="en-US" dirty="0" err="1"/>
              <a:t>stdcall</a:t>
            </a:r>
            <a:r>
              <a:rPr lang="en-US" dirty="0"/>
              <a:t>)</a:t>
            </a:r>
          </a:p>
          <a:p>
            <a:r>
              <a:rPr lang="en-US" dirty="0"/>
              <a:t>MASM procedure-related directives</a:t>
            </a:r>
          </a:p>
          <a:p>
            <a:pPr lvl="1"/>
            <a:r>
              <a:rPr lang="en-US" dirty="0"/>
              <a:t>INVOKE, PROC, PROTO</a:t>
            </a:r>
          </a:p>
          <a:p>
            <a:r>
              <a:rPr lang="en-US" dirty="0"/>
              <a:t>Java </a:t>
            </a:r>
            <a:r>
              <a:rPr lang="en-US" dirty="0" err="1"/>
              <a:t>Bytecodes</a:t>
            </a:r>
            <a:r>
              <a:rPr lang="en-US" dirty="0"/>
              <a:t> – another </a:t>
            </a:r>
            <a:r>
              <a:rPr lang="en-US" dirty="0" err="1"/>
              <a:t>approch</a:t>
            </a:r>
            <a:r>
              <a:rPr lang="en-US" dirty="0"/>
              <a:t> to programming</a:t>
            </a:r>
          </a:p>
        </p:txBody>
      </p:sp>
      <p:sp>
        <p:nvSpPr>
          <p:cNvPr id="2" name="Title 1"/>
          <p:cNvSpPr>
            <a:spLocks noGrp="1"/>
          </p:cNvSpPr>
          <p:nvPr>
            <p:ph type="title"/>
          </p:nvPr>
        </p:nvSpPr>
        <p:spPr/>
        <p:txBody>
          <a:bodyPr/>
          <a:lstStyle/>
          <a:p>
            <a:r>
              <a:rPr lang="en-AU" dirty="0"/>
              <a:t>Summary</a:t>
            </a:r>
            <a:r>
              <a:rPr lang="en-AU" sz="2000" dirty="0"/>
              <a:t> </a:t>
            </a:r>
            <a:r>
              <a:rPr lang="en-AU" sz="2000" b="0" dirty="0"/>
              <a:t>(2 of 2)</a:t>
            </a:r>
          </a:p>
        </p:txBody>
      </p:sp>
    </p:spTree>
    <p:extLst>
      <p:ext uri="{BB962C8B-B14F-4D97-AF65-F5344CB8AC3E}">
        <p14:creationId xmlns:p14="http://schemas.microsoft.com/office/powerpoint/2010/main" val="16641974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FF548F8-4B2A-4D8F-941A-540F98173824}"/>
              </a:ext>
            </a:extLst>
          </p:cNvPr>
          <p:cNvSpPr>
            <a:spLocks noGrp="1" noChangeArrowheads="1"/>
          </p:cNvSpPr>
          <p:nvPr>
            <p:ph type="title"/>
          </p:nvPr>
        </p:nvSpPr>
        <p:spPr>
          <a:xfrm>
            <a:off x="838200" y="3352800"/>
            <a:ext cx="7772400" cy="533400"/>
          </a:xfrm>
        </p:spPr>
        <p:txBody>
          <a:bodyPr/>
          <a:lstStyle/>
          <a:p>
            <a:pPr algn="ctr" eaLnBrk="1" hangingPunct="1">
              <a:defRPr/>
            </a:pPr>
            <a:r>
              <a:rPr lang="en-US" altLang="en-US" dirty="0">
                <a:cs typeface="Arial" panose="020B0604020202020204" pitchFamily="34" charset="0"/>
              </a:rPr>
              <a:t>53 68 75 72 79 6F</a:t>
            </a:r>
          </a:p>
        </p:txBody>
      </p:sp>
    </p:spTree>
    <p:extLst>
      <p:ext uri="{BB962C8B-B14F-4D97-AF65-F5344CB8AC3E}">
        <p14:creationId xmlns:p14="http://schemas.microsoft.com/office/powerpoint/2010/main" val="23377237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6" name="Text Placeholder 1">
            <a:extLst>
              <a:ext uri="{FF2B5EF4-FFF2-40B4-BE49-F238E27FC236}">
                <a16:creationId xmlns:a16="http://schemas.microsoft.com/office/drawing/2014/main" id="{AD5FAE7B-F718-4307-B112-AD6256157E8F}"/>
              </a:ext>
            </a:extLst>
          </p:cNvPr>
          <p:cNvSpPr txBox="1">
            <a:spLocks/>
          </p:cNvSpPr>
          <p:nvPr/>
        </p:nvSpPr>
        <p:spPr>
          <a:xfrm>
            <a:off x="1606061"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9pPr>
          </a:lstStyle>
          <a:p>
            <a:pPr marL="101600" indent="0">
              <a:buFont typeface="Arial" panose="020B0604020202020204" pitchFamily="34" charset="0"/>
              <a:buNone/>
            </a:pPr>
            <a:r>
              <a:rPr lang="en-US" sz="1600"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spTree>
    <p:extLst>
      <p:ext uri="{BB962C8B-B14F-4D97-AF65-F5344CB8AC3E}">
        <p14:creationId xmlns:p14="http://schemas.microsoft.com/office/powerpoint/2010/main" val="2594257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7" descr="line">
            <a:extLst>
              <a:ext uri="{FF2B5EF4-FFF2-40B4-BE49-F238E27FC236}">
                <a16:creationId xmlns:a16="http://schemas.microsoft.com/office/drawing/2014/main" id="{5D540B14-9012-4C01-930F-3B24BB508C22}"/>
              </a:ext>
            </a:extLst>
          </p:cNvPr>
          <p:cNvSpPr>
            <a:spLocks noChangeShapeType="1"/>
          </p:cNvSpPr>
          <p:nvPr/>
        </p:nvSpPr>
        <p:spPr bwMode="auto">
          <a:xfrm flipH="1">
            <a:off x="5837237" y="23622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nchor="ctr">
            <a:spAutoFit/>
          </a:bodyPr>
          <a:lstStyle/>
          <a:p>
            <a:endParaRPr lang="en-US"/>
          </a:p>
        </p:txBody>
      </p:sp>
      <p:sp>
        <p:nvSpPr>
          <p:cNvPr id="7" name="Line 8" descr="line">
            <a:extLst>
              <a:ext uri="{FF2B5EF4-FFF2-40B4-BE49-F238E27FC236}">
                <a16:creationId xmlns:a16="http://schemas.microsoft.com/office/drawing/2014/main" id="{6D85AA21-840B-473A-B7A9-E042B0FE4E16}"/>
              </a:ext>
            </a:extLst>
          </p:cNvPr>
          <p:cNvSpPr>
            <a:spLocks noChangeShapeType="1"/>
          </p:cNvSpPr>
          <p:nvPr/>
        </p:nvSpPr>
        <p:spPr bwMode="auto">
          <a:xfrm flipH="1">
            <a:off x="5837237" y="28194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nchor="ctr">
            <a:spAutoFit/>
          </a:bodyPr>
          <a:lstStyle/>
          <a:p>
            <a:endParaRPr lang="en-US"/>
          </a:p>
        </p:txBody>
      </p:sp>
      <p:sp>
        <p:nvSpPr>
          <p:cNvPr id="8" name="Rectangle 5" descr="Rectangle ">
            <a:extLst>
              <a:ext uri="{FF2B5EF4-FFF2-40B4-BE49-F238E27FC236}">
                <a16:creationId xmlns:a16="http://schemas.microsoft.com/office/drawing/2014/main" id="{3B2AC709-3A18-4664-8E24-A6C19F742D82}"/>
              </a:ext>
            </a:extLst>
          </p:cNvPr>
          <p:cNvSpPr>
            <a:spLocks noChangeArrowheads="1"/>
          </p:cNvSpPr>
          <p:nvPr/>
        </p:nvSpPr>
        <p:spPr bwMode="auto">
          <a:xfrm>
            <a:off x="5837237" y="1905000"/>
            <a:ext cx="1600200" cy="1371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nchor="ctr">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2100"/>
          </a:p>
        </p:txBody>
      </p:sp>
      <p:sp>
        <p:nvSpPr>
          <p:cNvPr id="9" name="Line 9" descr="line">
            <a:extLst>
              <a:ext uri="{FF2B5EF4-FFF2-40B4-BE49-F238E27FC236}">
                <a16:creationId xmlns:a16="http://schemas.microsoft.com/office/drawing/2014/main" id="{1599E66C-5661-4803-BEBA-5D7BD324A9CE}"/>
              </a:ext>
            </a:extLst>
          </p:cNvPr>
          <p:cNvSpPr>
            <a:spLocks noChangeShapeType="1"/>
          </p:cNvSpPr>
          <p:nvPr/>
        </p:nvSpPr>
        <p:spPr bwMode="auto">
          <a:xfrm flipH="1">
            <a:off x="7513637" y="25908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p>
        </p:txBody>
      </p:sp>
      <p:sp>
        <p:nvSpPr>
          <p:cNvPr id="5" name="Text Box 6">
            <a:extLst>
              <a:ext uri="{FF2B5EF4-FFF2-40B4-BE49-F238E27FC236}">
                <a16:creationId xmlns:a16="http://schemas.microsoft.com/office/drawing/2014/main" id="{30003DDE-B087-4313-85F0-2EF3A2FF550B}"/>
              </a:ext>
            </a:extLst>
          </p:cNvPr>
          <p:cNvSpPr txBox="1">
            <a:spLocks noChangeArrowheads="1"/>
          </p:cNvSpPr>
          <p:nvPr/>
        </p:nvSpPr>
        <p:spPr bwMode="auto">
          <a:xfrm>
            <a:off x="3932237" y="1905000"/>
            <a:ext cx="4754563"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b="0" dirty="0"/>
              <a:t>(offset val2)     00000004</a:t>
            </a:r>
          </a:p>
          <a:p>
            <a:pPr eaLnBrk="1" hangingPunct="1">
              <a:spcBef>
                <a:spcPct val="0"/>
              </a:spcBef>
              <a:buClrTx/>
              <a:buFontTx/>
              <a:buNone/>
            </a:pPr>
            <a:r>
              <a:rPr lang="en-US" altLang="en-US" b="0" dirty="0"/>
              <a:t>(offset val1)     00000000       ESP</a:t>
            </a:r>
          </a:p>
          <a:p>
            <a:pPr eaLnBrk="1" hangingPunct="1">
              <a:spcBef>
                <a:spcPct val="0"/>
              </a:spcBef>
              <a:buClrTx/>
              <a:buFontTx/>
              <a:buNone/>
            </a:pPr>
            <a:endParaRPr lang="en-US" altLang="en-US" b="0" dirty="0"/>
          </a:p>
          <a:p>
            <a:pPr eaLnBrk="1" hangingPunct="1">
              <a:spcBef>
                <a:spcPct val="0"/>
              </a:spcBef>
              <a:buClrTx/>
              <a:buFontTx/>
              <a:buNone/>
            </a:pPr>
            <a:endParaRPr lang="en-US" altLang="en-US" b="0" dirty="0"/>
          </a:p>
          <a:p>
            <a:pPr eaLnBrk="1" hangingPunct="1">
              <a:spcBef>
                <a:spcPct val="0"/>
              </a:spcBef>
              <a:buClrTx/>
              <a:buFontTx/>
              <a:buNone/>
            </a:pPr>
            <a:endParaRPr lang="en-US" altLang="en-US" b="0" dirty="0"/>
          </a:p>
          <a:p>
            <a:pPr eaLnBrk="1" hangingPunct="1">
              <a:spcBef>
                <a:spcPct val="0"/>
              </a:spcBef>
              <a:buClrTx/>
              <a:buFontTx/>
              <a:buNone/>
            </a:pPr>
            <a:r>
              <a:rPr lang="en-US" altLang="en-US" b="0" dirty="0"/>
              <a:t>        Stack prior to CALL </a:t>
            </a:r>
            <a:endParaRPr lang="en-US" altLang="en-US" sz="2100" dirty="0"/>
          </a:p>
        </p:txBody>
      </p:sp>
      <p:sp>
        <p:nvSpPr>
          <p:cNvPr id="4" name="Text Box 4">
            <a:extLst>
              <a:ext uri="{FF2B5EF4-FFF2-40B4-BE49-F238E27FC236}">
                <a16:creationId xmlns:a16="http://schemas.microsoft.com/office/drawing/2014/main" id="{16378DCE-42C8-4152-9972-D31C1BFDD92E}"/>
              </a:ext>
            </a:extLst>
          </p:cNvPr>
          <p:cNvSpPr txBox="1">
            <a:spLocks noChangeArrowheads="1"/>
          </p:cNvSpPr>
          <p:nvPr/>
        </p:nvSpPr>
        <p:spPr bwMode="auto">
          <a:xfrm>
            <a:off x="762000" y="1905000"/>
            <a:ext cx="2361737"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2000" dirty="0">
                <a:cs typeface="Arial" panose="020B0604020202020204" pitchFamily="34" charset="0"/>
              </a:rPr>
              <a:t>.data</a:t>
            </a:r>
          </a:p>
          <a:p>
            <a:pPr eaLnBrk="1" hangingPunct="1">
              <a:spcBef>
                <a:spcPct val="0"/>
              </a:spcBef>
              <a:buClrTx/>
              <a:buFontTx/>
              <a:buNone/>
            </a:pPr>
            <a:r>
              <a:rPr lang="en-US" altLang="en-US" sz="2000" dirty="0">
                <a:cs typeface="Arial" panose="020B0604020202020204" pitchFamily="34" charset="0"/>
              </a:rPr>
              <a:t>val1  DWORD 5</a:t>
            </a:r>
          </a:p>
          <a:p>
            <a:pPr eaLnBrk="1" hangingPunct="1">
              <a:spcBef>
                <a:spcPct val="0"/>
              </a:spcBef>
              <a:buClrTx/>
              <a:buFontTx/>
              <a:buNone/>
            </a:pPr>
            <a:r>
              <a:rPr lang="en-US" altLang="en-US" sz="2000" dirty="0">
                <a:cs typeface="Arial" panose="020B0604020202020204" pitchFamily="34" charset="0"/>
              </a:rPr>
              <a:t>val2  DWORD 6</a:t>
            </a:r>
          </a:p>
          <a:p>
            <a:pPr eaLnBrk="1" hangingPunct="1">
              <a:spcBef>
                <a:spcPct val="0"/>
              </a:spcBef>
              <a:buClrTx/>
              <a:buFontTx/>
              <a:buNone/>
            </a:pPr>
            <a:endParaRPr lang="en-US" altLang="en-US" sz="2000" dirty="0">
              <a:cs typeface="Arial" panose="020B0604020202020204" pitchFamily="34" charset="0"/>
            </a:endParaRPr>
          </a:p>
          <a:p>
            <a:pPr eaLnBrk="1" hangingPunct="1">
              <a:spcBef>
                <a:spcPct val="0"/>
              </a:spcBef>
              <a:buClrTx/>
              <a:buFontTx/>
              <a:buNone/>
            </a:pPr>
            <a:r>
              <a:rPr lang="en-US" altLang="en-US" sz="2000" dirty="0">
                <a:cs typeface="Arial" panose="020B0604020202020204" pitchFamily="34" charset="0"/>
              </a:rPr>
              <a:t>.code</a:t>
            </a:r>
          </a:p>
          <a:p>
            <a:pPr eaLnBrk="1" hangingPunct="1">
              <a:spcBef>
                <a:spcPct val="0"/>
              </a:spcBef>
              <a:buClrTx/>
              <a:buFontTx/>
              <a:buNone/>
            </a:pPr>
            <a:r>
              <a:rPr lang="en-US" altLang="en-US" sz="2000" dirty="0">
                <a:cs typeface="Arial" panose="020B0604020202020204" pitchFamily="34" charset="0"/>
              </a:rPr>
              <a:t>push OFFSET val2</a:t>
            </a:r>
          </a:p>
          <a:p>
            <a:pPr eaLnBrk="1" hangingPunct="1">
              <a:spcBef>
                <a:spcPct val="0"/>
              </a:spcBef>
              <a:buClrTx/>
              <a:buFontTx/>
              <a:buNone/>
            </a:pPr>
            <a:r>
              <a:rPr lang="en-US" altLang="en-US" sz="2000" dirty="0">
                <a:cs typeface="Arial" panose="020B0604020202020204" pitchFamily="34" charset="0"/>
              </a:rPr>
              <a:t>push OFFSET val1</a:t>
            </a:r>
          </a:p>
          <a:p>
            <a:pPr eaLnBrk="1" hangingPunct="1">
              <a:spcBef>
                <a:spcPct val="0"/>
              </a:spcBef>
              <a:buClrTx/>
              <a:buFontTx/>
              <a:buNone/>
            </a:pPr>
            <a:endParaRPr lang="en-US" altLang="en-US" sz="2000" dirty="0">
              <a:cs typeface="Arial" panose="020B0604020202020204" pitchFamily="34" charset="0"/>
            </a:endParaRPr>
          </a:p>
        </p:txBody>
      </p:sp>
      <p:sp>
        <p:nvSpPr>
          <p:cNvPr id="2" name="Title 1"/>
          <p:cNvSpPr>
            <a:spLocks noGrp="1"/>
          </p:cNvSpPr>
          <p:nvPr>
            <p:ph type="title"/>
          </p:nvPr>
        </p:nvSpPr>
        <p:spPr/>
        <p:txBody>
          <a:bodyPr/>
          <a:lstStyle/>
          <a:p>
            <a:r>
              <a:rPr lang="en-AU" dirty="0"/>
              <a:t>Example</a:t>
            </a:r>
            <a:r>
              <a:rPr lang="en-AU" sz="2000" dirty="0"/>
              <a:t> </a:t>
            </a:r>
            <a:r>
              <a:rPr lang="en-AU" sz="2000" b="0" dirty="0"/>
              <a:t>(2 of 2)</a:t>
            </a:r>
          </a:p>
        </p:txBody>
      </p:sp>
    </p:spTree>
    <p:extLst>
      <p:ext uri="{BB962C8B-B14F-4D97-AF65-F5344CB8AC3E}">
        <p14:creationId xmlns:p14="http://schemas.microsoft.com/office/powerpoint/2010/main" val="2669914184"/>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8447</TotalTime>
  <Words>3151</Words>
  <Application>Microsoft Office PowerPoint</Application>
  <PresentationFormat>On-screen Show (4:3)</PresentationFormat>
  <Paragraphs>688</Paragraphs>
  <Slides>83</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83</vt:i4>
      </vt:variant>
    </vt:vector>
  </HeadingPairs>
  <TitlesOfParts>
    <vt:vector size="90" baseType="lpstr">
      <vt:lpstr>Arial</vt:lpstr>
      <vt:lpstr>Courier New</vt:lpstr>
      <vt:lpstr>Times New Roman</vt:lpstr>
      <vt:lpstr>Verdana</vt:lpstr>
      <vt:lpstr>Wingdings</vt:lpstr>
      <vt:lpstr>508 Lecture</vt:lpstr>
      <vt:lpstr>VISIO</vt:lpstr>
      <vt:lpstr>Assembly Language for x86 Processors</vt:lpstr>
      <vt:lpstr>Chapter Overview</vt:lpstr>
      <vt:lpstr>Stack Frames</vt:lpstr>
      <vt:lpstr>Stack Frame</vt:lpstr>
      <vt:lpstr>Stack Parameters</vt:lpstr>
      <vt:lpstr>Passing Arguments by Value</vt:lpstr>
      <vt:lpstr>Example (1 of 2)</vt:lpstr>
      <vt:lpstr>Passing by Reference</vt:lpstr>
      <vt:lpstr>Example (2 of 2)</vt:lpstr>
      <vt:lpstr>Stack after the CALL</vt:lpstr>
      <vt:lpstr>Passing an Array by Reference (1 of 2)</vt:lpstr>
      <vt:lpstr>Passing an Array by Reference (2 of 2)</vt:lpstr>
      <vt:lpstr>Accessing Stack Parameters (C/C++)</vt:lpstr>
      <vt:lpstr>RET Instruction</vt:lpstr>
      <vt:lpstr>Who removes parameters from the stack?</vt:lpstr>
      <vt:lpstr>Your turn . . .</vt:lpstr>
      <vt:lpstr>Passing 8-bit and 16-bit Arguments</vt:lpstr>
      <vt:lpstr>Passing Multiword Arguments</vt:lpstr>
      <vt:lpstr>Saving and Restoring Registers</vt:lpstr>
      <vt:lpstr>Stack Affected by USES Operator</vt:lpstr>
      <vt:lpstr>Local Variables</vt:lpstr>
      <vt:lpstr>Creating LOCAL Variables</vt:lpstr>
      <vt:lpstr>LEA Instruction</vt:lpstr>
      <vt:lpstr>LEA Example (1 of 2)</vt:lpstr>
      <vt:lpstr>ENTER Instruction</vt:lpstr>
      <vt:lpstr>LEAVE Instruction</vt:lpstr>
      <vt:lpstr>LOCAL Directive</vt:lpstr>
      <vt:lpstr>Using LOCAL</vt:lpstr>
      <vt:lpstr>LOCAL Example (1 of 2)</vt:lpstr>
      <vt:lpstr>LOCAL Example (2 of 2)</vt:lpstr>
      <vt:lpstr>Non-Doubleword Local Variables</vt:lpstr>
      <vt:lpstr>Local Byte Variable</vt:lpstr>
      <vt:lpstr>WriteStackFrame Procedure</vt:lpstr>
      <vt:lpstr>WriteStackFrame Example</vt:lpstr>
      <vt:lpstr>The Microsoft x64 Calling Convention  (1 of 2)</vt:lpstr>
      <vt:lpstr>The Microsoft x64 Calling Convention  (2 of 2)</vt:lpstr>
      <vt:lpstr>What's Next (1 of 4)</vt:lpstr>
      <vt:lpstr>Recursion</vt:lpstr>
      <vt:lpstr>What is Recursion?</vt:lpstr>
      <vt:lpstr>Recursively Calculating a Sum</vt:lpstr>
      <vt:lpstr>Calculating a Factorial (1 of 3)</vt:lpstr>
      <vt:lpstr>Calculating a Factorial (2 of 3)</vt:lpstr>
      <vt:lpstr>Calculating a Factorial (3 of 3)</vt:lpstr>
      <vt:lpstr>What's Next (2 of 4)</vt:lpstr>
      <vt:lpstr>INVOKE, ADDR, PROC, and PROTO</vt:lpstr>
      <vt:lpstr>INVOKE Directive (1 of 2)</vt:lpstr>
      <vt:lpstr>INVOKE Directive (2 of 2)</vt:lpstr>
      <vt:lpstr>INVOKE Examples</vt:lpstr>
      <vt:lpstr>ADDR Operator</vt:lpstr>
      <vt:lpstr>PROC Directive (1 of 2)</vt:lpstr>
      <vt:lpstr>PROC Directive (2 of 2)</vt:lpstr>
      <vt:lpstr>AddTwo Procedure (1 of 2)</vt:lpstr>
      <vt:lpstr>PROC Examples (2 of 3)</vt:lpstr>
      <vt:lpstr>PROC Examples (3 of 3)</vt:lpstr>
      <vt:lpstr>PROTO Directive (1 of 3)</vt:lpstr>
      <vt:lpstr>PROTO Directive (2 of 3)</vt:lpstr>
      <vt:lpstr>PROTO Example (3 of 3)</vt:lpstr>
      <vt:lpstr>Parameter Classifications (1 of 2)</vt:lpstr>
      <vt:lpstr>Parameter Classifications (2 of 2)</vt:lpstr>
      <vt:lpstr>Trouble-Shooting Tips</vt:lpstr>
      <vt:lpstr>What's Next (3 of 4)</vt:lpstr>
      <vt:lpstr>Multimodule Programs</vt:lpstr>
      <vt:lpstr>Advantages</vt:lpstr>
      <vt:lpstr>Creating a Multimodule Program</vt:lpstr>
      <vt:lpstr>Example: ArraySum Program</vt:lpstr>
      <vt:lpstr>Sample Program output</vt:lpstr>
      <vt:lpstr>INCLUDE File</vt:lpstr>
      <vt:lpstr>Inspect Individual Modules</vt:lpstr>
      <vt:lpstr>What's Next (4 of 4)</vt:lpstr>
      <vt:lpstr>Java Bytecodes</vt:lpstr>
      <vt:lpstr>Java Virual Machine (JVM)</vt:lpstr>
      <vt:lpstr>Java Methods</vt:lpstr>
      <vt:lpstr>Bytecode Instruction Format</vt:lpstr>
      <vt:lpstr>Primitive Data Types</vt:lpstr>
      <vt:lpstr>JVM Instruction Set (1 of 2)</vt:lpstr>
      <vt:lpstr>JVM Instruction Set (2 of 2)</vt:lpstr>
      <vt:lpstr>Java Disassembly Examples</vt:lpstr>
      <vt:lpstr>Java Disassembly Examples (1 of 2)</vt:lpstr>
      <vt:lpstr>Java Disassembly Examples (2 of 2)</vt:lpstr>
      <vt:lpstr>Summary (1 of 2)</vt:lpstr>
      <vt:lpstr>Summary (2 of 2)</vt:lpstr>
      <vt:lpstr>53 68 75 72 79 6F</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 for x86 Processors, Eight Edition</dc:title>
  <dc:subject>Computer Science</dc:subject>
  <dc:creator>KIP R. IRVINE</dc:creator>
  <cp:keywords>Computer Science</cp:keywords>
  <cp:lastModifiedBy>Jacoby, Meghan</cp:lastModifiedBy>
  <cp:revision>629</cp:revision>
  <dcterms:created xsi:type="dcterms:W3CDTF">2014-07-14T20:04:21Z</dcterms:created>
  <dcterms:modified xsi:type="dcterms:W3CDTF">2019-05-08T17:51:13Z</dcterms:modified>
  <cp:category>IT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ies>
</file>