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handoutMasterIdLst>
    <p:handoutMasterId r:id="rId50"/>
  </p:handoutMasterIdLst>
  <p:sldIdLst>
    <p:sldId id="290" r:id="rId2"/>
    <p:sldId id="262" r:id="rId3"/>
    <p:sldId id="263" r:id="rId4"/>
    <p:sldId id="264" r:id="rId5"/>
    <p:sldId id="291" r:id="rId6"/>
    <p:sldId id="292" r:id="rId7"/>
    <p:sldId id="293" r:id="rId8"/>
    <p:sldId id="294" r:id="rId9"/>
    <p:sldId id="295" r:id="rId10"/>
    <p:sldId id="296" r:id="rId11"/>
    <p:sldId id="297" r:id="rId12"/>
    <p:sldId id="298" r:id="rId13"/>
    <p:sldId id="299" r:id="rId14"/>
    <p:sldId id="300" r:id="rId15"/>
    <p:sldId id="301" r:id="rId16"/>
    <p:sldId id="302" r:id="rId17"/>
    <p:sldId id="303" r:id="rId18"/>
    <p:sldId id="304" r:id="rId19"/>
    <p:sldId id="305" r:id="rId20"/>
    <p:sldId id="306" r:id="rId21"/>
    <p:sldId id="307" r:id="rId22"/>
    <p:sldId id="308" r:id="rId23"/>
    <p:sldId id="309" r:id="rId24"/>
    <p:sldId id="310" r:id="rId25"/>
    <p:sldId id="311" r:id="rId26"/>
    <p:sldId id="312" r:id="rId27"/>
    <p:sldId id="313" r:id="rId28"/>
    <p:sldId id="314" r:id="rId29"/>
    <p:sldId id="315" r:id="rId30"/>
    <p:sldId id="316" r:id="rId31"/>
    <p:sldId id="317" r:id="rId32"/>
    <p:sldId id="318" r:id="rId33"/>
    <p:sldId id="319" r:id="rId34"/>
    <p:sldId id="320" r:id="rId35"/>
    <p:sldId id="321" r:id="rId36"/>
    <p:sldId id="322" r:id="rId37"/>
    <p:sldId id="323" r:id="rId38"/>
    <p:sldId id="324" r:id="rId39"/>
    <p:sldId id="325" r:id="rId40"/>
    <p:sldId id="326" r:id="rId41"/>
    <p:sldId id="327" r:id="rId42"/>
    <p:sldId id="328" r:id="rId43"/>
    <p:sldId id="329" r:id="rId44"/>
    <p:sldId id="330" r:id="rId45"/>
    <p:sldId id="331" r:id="rId46"/>
    <p:sldId id="332" r:id="rId47"/>
    <p:sldId id="333"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08" userDrawn="1">
          <p15:clr>
            <a:srgbClr val="A4A3A4"/>
          </p15:clr>
        </p15:guide>
        <p15:guide id="2" pos="288" userDrawn="1">
          <p15:clr>
            <a:srgbClr val="A4A3A4"/>
          </p15:clr>
        </p15:guide>
        <p15:guide id="3" pos="547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kesh Kumar" initials="RK" lastIdx="8" clrIdx="0">
    <p:extLst>
      <p:ext uri="{19B8F6BF-5375-455C-9EA6-DF929625EA0E}">
        <p15:presenceInfo xmlns:p15="http://schemas.microsoft.com/office/powerpoint/2012/main" userId="S-1-5-21-2752970185-40930380-1894245210-524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237" autoAdjust="0"/>
    <p:restoredTop sz="86881" autoAdjust="0"/>
  </p:normalViewPr>
  <p:slideViewPr>
    <p:cSldViewPr>
      <p:cViewPr varScale="1">
        <p:scale>
          <a:sx n="63" d="100"/>
          <a:sy n="63" d="100"/>
        </p:scale>
        <p:origin x="66" y="222"/>
      </p:cViewPr>
      <p:guideLst>
        <p:guide orient="horz" pos="1008"/>
        <p:guide pos="288"/>
        <p:guide pos="5472"/>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408"/>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5/8/2019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5/8/2019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a:t>
            </a:fld>
            <a:endParaRPr lang="en-US" dirty="0"/>
          </a:p>
        </p:txBody>
      </p:sp>
    </p:spTree>
    <p:extLst>
      <p:ext uri="{BB962C8B-B14F-4D97-AF65-F5344CB8AC3E}">
        <p14:creationId xmlns:p14="http://schemas.microsoft.com/office/powerpoint/2010/main" val="2030554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a:t>
            </a:fld>
            <a:endParaRPr lang="en-US" dirty="0"/>
          </a:p>
        </p:txBody>
      </p:sp>
    </p:spTree>
    <p:extLst>
      <p:ext uri="{BB962C8B-B14F-4D97-AF65-F5344CB8AC3E}">
        <p14:creationId xmlns:p14="http://schemas.microsoft.com/office/powerpoint/2010/main" val="1143696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a:t>If this slide</a:t>
            </a:r>
            <a:r>
              <a:rPr lang="en-US" baseline="0" dirty="0"/>
              <a:t> was not included in the original PPT, it should be added.</a:t>
            </a: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47</a:t>
            </a:fld>
            <a:endParaRPr lang="en-US"/>
          </a:p>
        </p:txBody>
      </p:sp>
    </p:spTree>
    <p:extLst>
      <p:ext uri="{BB962C8B-B14F-4D97-AF65-F5344CB8AC3E}">
        <p14:creationId xmlns:p14="http://schemas.microsoft.com/office/powerpoint/2010/main" val="27766944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5/8/2019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4"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6"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2 -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1" name="TextBox 10"/>
          <p:cNvSpPr txBox="1"/>
          <p:nvPr userDrawn="1"/>
        </p:nvSpPr>
        <p:spPr>
          <a:xfrm>
            <a:off x="1502228" y="6429974"/>
            <a:ext cx="6172200" cy="276999"/>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2020, 2015, 2011 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5/8/2019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1"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2"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2 -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9" name="TextBox 8"/>
          <p:cNvSpPr txBox="1"/>
          <p:nvPr userDrawn="1"/>
        </p:nvSpPr>
        <p:spPr>
          <a:xfrm>
            <a:off x="1502228" y="6429974"/>
            <a:ext cx="6172200" cy="276999"/>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2020, 2015, 2011 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711136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16" name="Text Placeholder 15"/>
          <p:cNvSpPr>
            <a:spLocks noGrp="1"/>
          </p:cNvSpPr>
          <p:nvPr>
            <p:ph type="body" sz="quarter" idx="18"/>
          </p:nvPr>
        </p:nvSpPr>
        <p:spPr>
          <a:xfrm>
            <a:off x="457200" y="1457450"/>
            <a:ext cx="82296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p:cNvSpPr>
            <a:spLocks noGrp="1"/>
          </p:cNvSpPr>
          <p:nvPr>
            <p:ph type="body" idx="1" hasCustomPrompt="1"/>
          </p:nvPr>
        </p:nvSpPr>
        <p:spPr>
          <a:xfrm>
            <a:off x="45720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4" name="Content Placeholder 3"/>
          <p:cNvSpPr>
            <a:spLocks noGrp="1"/>
          </p:cNvSpPr>
          <p:nvPr>
            <p:ph sz="half" idx="2" hasCustomPrompt="1"/>
          </p:nvPr>
        </p:nvSpPr>
        <p:spPr>
          <a:xfrm>
            <a:off x="3291114" y="160194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5" name="Text Placeholder 4"/>
          <p:cNvSpPr>
            <a:spLocks noGrp="1"/>
          </p:cNvSpPr>
          <p:nvPr>
            <p:ph type="body" sz="quarter" idx="3" hasCustomPrompt="1"/>
          </p:nvPr>
        </p:nvSpPr>
        <p:spPr>
          <a:xfrm>
            <a:off x="612648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6" name="Content Placeholder 5"/>
          <p:cNvSpPr>
            <a:spLocks noGrp="1"/>
          </p:cNvSpPr>
          <p:nvPr>
            <p:ph sz="quarter" idx="4" hasCustomPrompt="1"/>
          </p:nvPr>
        </p:nvSpPr>
        <p:spPr>
          <a:xfrm>
            <a:off x="457200" y="317565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0" name="Content Placeholder 3"/>
          <p:cNvSpPr>
            <a:spLocks noGrp="1"/>
          </p:cNvSpPr>
          <p:nvPr>
            <p:ph sz="half" idx="13" hasCustomPrompt="1"/>
          </p:nvPr>
        </p:nvSpPr>
        <p:spPr>
          <a:xfrm>
            <a:off x="3300984" y="317565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1" name="Content Placeholder 5"/>
          <p:cNvSpPr>
            <a:spLocks noGrp="1"/>
          </p:cNvSpPr>
          <p:nvPr>
            <p:ph sz="quarter" idx="14" hasCustomPrompt="1"/>
          </p:nvPr>
        </p:nvSpPr>
        <p:spPr>
          <a:xfrm>
            <a:off x="6128658" y="3171876"/>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2" name="Content Placeholder 5"/>
          <p:cNvSpPr>
            <a:spLocks noGrp="1"/>
          </p:cNvSpPr>
          <p:nvPr>
            <p:ph sz="quarter" idx="15" hasCustomPrompt="1"/>
          </p:nvPr>
        </p:nvSpPr>
        <p:spPr>
          <a:xfrm>
            <a:off x="457200" y="4761264"/>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3" name="Content Placeholder 5"/>
          <p:cNvSpPr>
            <a:spLocks noGrp="1"/>
          </p:cNvSpPr>
          <p:nvPr>
            <p:ph sz="quarter" idx="16" hasCustomPrompt="1"/>
          </p:nvPr>
        </p:nvSpPr>
        <p:spPr>
          <a:xfrm>
            <a:off x="3299388" y="4761264"/>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4" name="Content Placeholder 5"/>
          <p:cNvSpPr>
            <a:spLocks noGrp="1"/>
          </p:cNvSpPr>
          <p:nvPr>
            <p:ph sz="quarter" idx="17" hasCustomPrompt="1"/>
          </p:nvPr>
        </p:nvSpPr>
        <p:spPr>
          <a:xfrm>
            <a:off x="6128658" y="4764312"/>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8" name="Footer Placeholder 7"/>
          <p:cNvSpPr>
            <a:spLocks noGrp="1"/>
          </p:cNvSpPr>
          <p:nvPr>
            <p:ph type="ftr" sz="quarter" idx="11"/>
          </p:nvPr>
        </p:nvSpPr>
        <p:spPr/>
        <p:txBody>
          <a:bodyPr/>
          <a:lstStyle>
            <a:lvl1pPr>
              <a:buFont typeface="Arial" pitchFamily="34" charset="0"/>
              <a:buNone/>
              <a:defRPr/>
            </a:lvl1pPr>
          </a:lstStyle>
          <a:p>
            <a:endParaRPr lang="en-US"/>
          </a:p>
        </p:txBody>
      </p:sp>
      <p:sp>
        <p:nvSpPr>
          <p:cNvPr id="7" name="Date Placeholder 6"/>
          <p:cNvSpPr>
            <a:spLocks noGrp="1"/>
          </p:cNvSpPr>
          <p:nvPr>
            <p:ph type="dt" sz="half" idx="10"/>
          </p:nvPr>
        </p:nvSpPr>
        <p:spPr/>
        <p:txBody>
          <a:bodyPr/>
          <a:lstStyle/>
          <a:p>
            <a:fld id="{E0DBC1D4-5704-45BB-BA8B-9B7E98161C8B}" type="datetimeFigureOut">
              <a:rPr lang="en-US" smtClean="0"/>
              <a:pPr/>
              <a:t>5/8/2019</a:t>
            </a:fld>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Tree>
    <p:extLst>
      <p:ext uri="{BB962C8B-B14F-4D97-AF65-F5344CB8AC3E}">
        <p14:creationId xmlns:p14="http://schemas.microsoft.com/office/powerpoint/2010/main" val="21277165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5/8/2019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11" name="Text Placeholder 2"/>
          <p:cNvSpPr>
            <a:spLocks noGrp="1"/>
          </p:cNvSpPr>
          <p:nvPr>
            <p:ph type="body" idx="13"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2"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3"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Tree>
    <p:extLst>
      <p:ext uri="{BB962C8B-B14F-4D97-AF65-F5344CB8AC3E}">
        <p14:creationId xmlns:p14="http://schemas.microsoft.com/office/powerpoint/2010/main" val="12109093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5/8/2019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6" name="Text Placeholder 2"/>
          <p:cNvSpPr>
            <a:spLocks noGrp="1"/>
          </p:cNvSpPr>
          <p:nvPr>
            <p:ph type="body" idx="14"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7"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8"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Tree>
    <p:extLst>
      <p:ext uri="{BB962C8B-B14F-4D97-AF65-F5344CB8AC3E}">
        <p14:creationId xmlns:p14="http://schemas.microsoft.com/office/powerpoint/2010/main" val="31547999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5/8/2019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2" name="Text Placeholder 2"/>
          <p:cNvSpPr>
            <a:spLocks noGrp="1"/>
          </p:cNvSpPr>
          <p:nvPr>
            <p:ph type="body" idx="14"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3"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7"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pic>
        <p:nvPicPr>
          <p:cNvPr id="15"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9"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2 -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6" name="TextBox 15"/>
          <p:cNvSpPr txBox="1"/>
          <p:nvPr userDrawn="1"/>
        </p:nvSpPr>
        <p:spPr>
          <a:xfrm>
            <a:off x="1502228" y="6429974"/>
            <a:ext cx="6172200" cy="276999"/>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2020, 2015, 2011 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037960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Title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35256"/>
            <a:ext cx="8229600" cy="1097280"/>
          </a:xfr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457200" y="1869149"/>
            <a:ext cx="8229600" cy="4248459"/>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5/8/2019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12" name="Text Placeholder 11"/>
          <p:cNvSpPr>
            <a:spLocks noGrp="1"/>
          </p:cNvSpPr>
          <p:nvPr>
            <p:ph type="body" sz="quarter" idx="13" hasCustomPrompt="1"/>
          </p:nvPr>
        </p:nvSpPr>
        <p:spPr>
          <a:xfrm>
            <a:off x="457200" y="1183944"/>
            <a:ext cx="8229600" cy="457200"/>
          </a:xfrm>
        </p:spPr>
        <p:txBody>
          <a:bodyPr/>
          <a:lstStyle>
            <a:lvl1pPr algn="l" defTabSz="914400" rtl="0" eaLnBrk="1" latinLnBrk="0" hangingPunct="1">
              <a:lnSpc>
                <a:spcPct val="100000"/>
              </a:lnSpc>
              <a:spcBef>
                <a:spcPct val="0"/>
              </a:spcBef>
              <a:buNone/>
              <a:defRPr lang="en-US" sz="2400" b="1" kern="1200" dirty="0">
                <a:solidFill>
                  <a:srgbClr val="007FA3"/>
                </a:solidFill>
                <a:latin typeface="Times New Roman" panose="02020603050405020304" pitchFamily="18" charset="0"/>
                <a:ea typeface="+mj-ea"/>
                <a:cs typeface="Times New Roman" panose="02020603050405020304" pitchFamily="18" charset="0"/>
              </a:defRPr>
            </a:lvl1pPr>
          </a:lstStyle>
          <a:p>
            <a:pPr lvl="0"/>
            <a:r>
              <a:rPr lang="en-US" dirty="0"/>
              <a:t>Click to edit Master title style</a:t>
            </a:r>
          </a:p>
        </p:txBody>
      </p:sp>
      <p:sp>
        <p:nvSpPr>
          <p:cNvPr id="11" name="Rectangle 10"/>
          <p:cNvSpPr/>
          <p:nvPr userDrawn="1"/>
        </p:nvSpPr>
        <p:spPr>
          <a:xfrm>
            <a:off x="228600" y="1641144"/>
            <a:ext cx="45720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err="1"/>
          </a:p>
        </p:txBody>
      </p:sp>
    </p:spTree>
    <p:extLst>
      <p:ext uri="{BB962C8B-B14F-4D97-AF65-F5344CB8AC3E}">
        <p14:creationId xmlns:p14="http://schemas.microsoft.com/office/powerpoint/2010/main" val="12109093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3" name="Text Placeholder 2"/>
          <p:cNvSpPr>
            <a:spLocks noGrp="1"/>
          </p:cNvSpPr>
          <p:nvPr>
            <p:ph type="body" idx="1"/>
          </p:nvPr>
        </p:nvSpPr>
        <p:spPr>
          <a:xfrm>
            <a:off x="453288" y="1447800"/>
            <a:ext cx="3966312"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453288" y="2271712"/>
            <a:ext cx="3966312"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24401" y="1447800"/>
            <a:ext cx="3962400"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4724401" y="2271712"/>
            <a:ext cx="3962400"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0DBC1D4-5704-45BB-BA8B-9B7E98161C8B}" type="datetimeFigureOut">
              <a:rPr lang="en-US" smtClean="0"/>
              <a:pPr/>
              <a:t>5/8/2019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Tree>
    <p:extLst>
      <p:ext uri="{BB962C8B-B14F-4D97-AF65-F5344CB8AC3E}">
        <p14:creationId xmlns:p14="http://schemas.microsoft.com/office/powerpoint/2010/main" val="12505987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3" name="Text Placeholder 2"/>
          <p:cNvSpPr>
            <a:spLocks noGrp="1"/>
          </p:cNvSpPr>
          <p:nvPr>
            <p:ph type="body" idx="1"/>
          </p:nvPr>
        </p:nvSpPr>
        <p:spPr>
          <a:xfrm>
            <a:off x="457200" y="1447800"/>
            <a:ext cx="3962400"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457200" y="2271712"/>
            <a:ext cx="3962400" cy="16097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24401" y="1447800"/>
            <a:ext cx="3965124"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4724401" y="2271712"/>
            <a:ext cx="3965124" cy="16097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0DBC1D4-5704-45BB-BA8B-9B7E98161C8B}" type="datetimeFigureOut">
              <a:rPr lang="en-US" smtClean="0"/>
              <a:pPr/>
              <a:t>5/8/2019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
        <p:nvSpPr>
          <p:cNvPr id="10" name="Content Placeholder 3"/>
          <p:cNvSpPr>
            <a:spLocks noGrp="1"/>
          </p:cNvSpPr>
          <p:nvPr>
            <p:ph sz="half" idx="13"/>
          </p:nvPr>
        </p:nvSpPr>
        <p:spPr>
          <a:xfrm>
            <a:off x="458730" y="4044721"/>
            <a:ext cx="3962400" cy="18557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5"/>
          <p:cNvSpPr>
            <a:spLocks noGrp="1"/>
          </p:cNvSpPr>
          <p:nvPr>
            <p:ph sz="quarter" idx="14"/>
          </p:nvPr>
        </p:nvSpPr>
        <p:spPr>
          <a:xfrm>
            <a:off x="4732563" y="4055609"/>
            <a:ext cx="3965124" cy="18557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65103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3"/>
          </p:nvPr>
        </p:nvSpPr>
        <p:spPr>
          <a:xfrm>
            <a:off x="457200" y="2756648"/>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Content Placeholder 2"/>
          <p:cNvSpPr>
            <a:spLocks noGrp="1"/>
          </p:cNvSpPr>
          <p:nvPr>
            <p:ph idx="14"/>
          </p:nvPr>
        </p:nvSpPr>
        <p:spPr>
          <a:xfrm>
            <a:off x="457200" y="3886201"/>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3" name="Content Placeholder 2"/>
          <p:cNvSpPr>
            <a:spLocks noGrp="1"/>
          </p:cNvSpPr>
          <p:nvPr>
            <p:ph idx="15"/>
          </p:nvPr>
        </p:nvSpPr>
        <p:spPr>
          <a:xfrm>
            <a:off x="457200" y="5029201"/>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5/8/2019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Tree>
    <p:extLst>
      <p:ext uri="{BB962C8B-B14F-4D97-AF65-F5344CB8AC3E}">
        <p14:creationId xmlns:p14="http://schemas.microsoft.com/office/powerpoint/2010/main" val="2039380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903514"/>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447800"/>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5/8/2019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2"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3"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2 -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5/8/2019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5/8/2019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lang="en-US" sz="2800" kern="1200" dirty="0">
                <a:solidFill>
                  <a:schemeClr val="tx1"/>
                </a:solidFill>
                <a:latin typeface="+mn-lt"/>
                <a:ea typeface="+mn-ea"/>
                <a:cs typeface="+mn-cs"/>
              </a:defRPr>
            </a:lvl1pPr>
            <a:lvl2pPr marL="569913" indent="-285750">
              <a:buClr>
                <a:srgbClr val="007FA3"/>
              </a:buClr>
              <a:defRPr lang="en-US" sz="2400" kern="1200" dirty="0">
                <a:solidFill>
                  <a:schemeClr val="tx1"/>
                </a:solidFill>
                <a:latin typeface="+mn-lt"/>
                <a:ea typeface="+mn-ea"/>
                <a:cs typeface="+mn-cs"/>
              </a:defRPr>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marL="256032" lvl="0" indent="-256032" algn="l" defTabSz="914400" rtl="0" eaLnBrk="1" latinLnBrk="0" hangingPunct="1">
              <a:spcBef>
                <a:spcPts val="1500"/>
              </a:spcBef>
              <a:buClr>
                <a:srgbClr val="007FA3"/>
              </a:buClr>
              <a:buSzPct val="100000"/>
              <a:buFont typeface="Arial" panose="020B0604020202020204" pitchFamily="34" charset="0"/>
              <a:buChar char="•"/>
            </a:pPr>
            <a:r>
              <a:rPr lang="en-US" dirty="0"/>
              <a:t>Click to edit Master text styles</a:t>
            </a:r>
          </a:p>
          <a:p>
            <a:pPr marL="742950" lvl="1" indent="-285750" algn="l" defTabSz="914400" rtl="0" eaLnBrk="1" latinLnBrk="0" hangingPunct="1">
              <a:spcBef>
                <a:spcPts val="600"/>
              </a:spcBef>
              <a:buClr>
                <a:srgbClr val="007FA3"/>
              </a:buClr>
              <a:buFont typeface="Arial" panose="020B0604020202020204" pitchFamily="34" charset="0"/>
              <a:buChar char="–"/>
            </a:pPr>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5/8/2019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5/8/2019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4"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5"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2 -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2" name="TextBox 11"/>
          <p:cNvSpPr txBox="1"/>
          <p:nvPr userDrawn="1"/>
        </p:nvSpPr>
        <p:spPr>
          <a:xfrm>
            <a:off x="1502228" y="6429974"/>
            <a:ext cx="6172200" cy="276999"/>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2020, 2015, 2011 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5/8/2019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24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5/8/2019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pPr/>
              <a:t>5/8/2019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5/8/2019</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8" name="TextBox 7"/>
          <p:cNvSpPr txBox="1"/>
          <p:nvPr userDrawn="1"/>
        </p:nvSpPr>
        <p:spPr>
          <a:xfrm>
            <a:off x="1502228" y="6429974"/>
            <a:ext cx="6172200" cy="276999"/>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2020, 2015, 2011 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pic>
        <p:nvPicPr>
          <p:cNvPr id="9" name="Shape 15" descr="Pearson Logo"/>
          <p:cNvPicPr preferRelativeResize="0"/>
          <p:nvPr userDrawn="1"/>
        </p:nvPicPr>
        <p:blipFill rotWithShape="1">
          <a:blip r:embed="rId20" cstate="print">
            <a:alphaModFix/>
          </a:blip>
          <a:srcRect/>
          <a:stretch/>
        </p:blipFill>
        <p:spPr>
          <a:xfrm>
            <a:off x="443972" y="6429709"/>
            <a:ext cx="917999" cy="279914"/>
          </a:xfrm>
          <a:prstGeom prst="rect">
            <a:avLst/>
          </a:prstGeom>
          <a:noFill/>
          <a:ln>
            <a:noFill/>
          </a:ln>
        </p:spPr>
      </p:pic>
      <p:sp>
        <p:nvSpPr>
          <p:cNvPr id="10"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2 -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51" r:id="rId8"/>
    <p:sldLayoutId id="2147483654" r:id="rId9"/>
    <p:sldLayoutId id="2147483655" r:id="rId10"/>
    <p:sldLayoutId id="2147483662" r:id="rId11"/>
    <p:sldLayoutId id="2147483663" r:id="rId12"/>
    <p:sldLayoutId id="2147483664" r:id="rId13"/>
    <p:sldLayoutId id="2147483665" r:id="rId14"/>
    <p:sldLayoutId id="2147483668" r:id="rId15"/>
    <p:sldLayoutId id="2147483669" r:id="rId16"/>
    <p:sldLayoutId id="2147483670" r:id="rId17"/>
    <p:sldLayoutId id="2147483671" r:id="rId18"/>
  </p:sldLayoutIdLst>
  <p:txStyles>
    <p:titleStyle>
      <a:lvl1pPr algn="l" defTabSz="914400" rtl="0" eaLnBrk="1" latinLnBrk="0" hangingPunct="1">
        <a:lnSpc>
          <a:spcPct val="100000"/>
        </a:lnSpc>
        <a:spcBef>
          <a:spcPct val="0"/>
        </a:spcBef>
        <a:buNone/>
        <a:defRPr sz="3400" b="1" kern="1200">
          <a:solidFill>
            <a:srgbClr val="007FA3"/>
          </a:solidFill>
          <a:latin typeface="+mj-lt"/>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3.vml"/><Relationship Id="rId4" Type="http://schemas.openxmlformats.org/officeDocument/2006/relationships/image" Target="../media/image6.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4.xml"/><Relationship Id="rId1" Type="http://schemas.openxmlformats.org/officeDocument/2006/relationships/vmlDrawing" Target="../drawings/vmlDrawing4.vml"/><Relationship Id="rId4" Type="http://schemas.openxmlformats.org/officeDocument/2006/relationships/image" Target="../media/image7.wmf"/></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4.xml"/><Relationship Id="rId1" Type="http://schemas.openxmlformats.org/officeDocument/2006/relationships/vmlDrawing" Target="../drawings/vmlDrawing5.vml"/><Relationship Id="rId5" Type="http://schemas.openxmlformats.org/officeDocument/2006/relationships/image" Target="../media/image8.wmf"/><Relationship Id="rId4" Type="http://schemas.openxmlformats.org/officeDocument/2006/relationships/oleObject" Target="../embeddings/oleObject5.bin"/></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4.xml"/><Relationship Id="rId1" Type="http://schemas.openxmlformats.org/officeDocument/2006/relationships/vmlDrawing" Target="../drawings/vmlDrawing6.vml"/><Relationship Id="rId4" Type="http://schemas.openxmlformats.org/officeDocument/2006/relationships/image" Target="../media/image11.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4.xml"/><Relationship Id="rId1" Type="http://schemas.openxmlformats.org/officeDocument/2006/relationships/vmlDrawing" Target="../drawings/vmlDrawing7.vml"/><Relationship Id="rId4" Type="http://schemas.openxmlformats.org/officeDocument/2006/relationships/image" Target="../media/image15.wmf"/></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8.svg"/></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4.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1502228" y="6429974"/>
            <a:ext cx="6172200" cy="276999"/>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2020, 2015, 2011 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0" name="Text Placeholder 9"/>
          <p:cNvSpPr>
            <a:spLocks noGrp="1"/>
          </p:cNvSpPr>
          <p:nvPr>
            <p:ph type="body" sz="quarter" idx="15"/>
          </p:nvPr>
        </p:nvSpPr>
        <p:spPr/>
        <p:txBody>
          <a:bodyPr/>
          <a:lstStyle/>
          <a:p>
            <a:r>
              <a:rPr lang="en-CA" altLang="en-US" dirty="0"/>
              <a:t>x86 Processor Architecture</a:t>
            </a:r>
          </a:p>
        </p:txBody>
      </p:sp>
      <p:sp>
        <p:nvSpPr>
          <p:cNvPr id="9" name="Text Placeholder 8"/>
          <p:cNvSpPr>
            <a:spLocks noGrp="1"/>
          </p:cNvSpPr>
          <p:nvPr>
            <p:ph type="body" sz="quarter" idx="14"/>
          </p:nvPr>
        </p:nvSpPr>
        <p:spPr/>
        <p:txBody>
          <a:bodyPr/>
          <a:lstStyle/>
          <a:p>
            <a:r>
              <a:rPr lang="en-US" dirty="0"/>
              <a:t>Chapter 2</a:t>
            </a:r>
          </a:p>
        </p:txBody>
      </p:sp>
      <p:pic>
        <p:nvPicPr>
          <p:cNvPr id="12" name="Picture 11" descr="Assembly Language for x86 Processors, Eight Edition by KIP R. IRVINE.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474" y="1503111"/>
            <a:ext cx="3810000" cy="4766177"/>
          </a:xfrm>
          <a:prstGeom prst="rect">
            <a:avLst/>
          </a:prstGeom>
        </p:spPr>
      </p:pic>
      <p:sp>
        <p:nvSpPr>
          <p:cNvPr id="8" name="Text Placeholder 7"/>
          <p:cNvSpPr>
            <a:spLocks noGrp="1"/>
          </p:cNvSpPr>
          <p:nvPr>
            <p:ph type="body" sz="quarter" idx="13"/>
          </p:nvPr>
        </p:nvSpPr>
        <p:spPr>
          <a:xfrm>
            <a:off x="457200" y="903514"/>
            <a:ext cx="8229600" cy="478970"/>
          </a:xfrm>
        </p:spPr>
        <p:txBody>
          <a:bodyPr/>
          <a:lstStyle/>
          <a:p>
            <a:r>
              <a:rPr lang="en-US" dirty="0"/>
              <a:t>Eighth Edition</a:t>
            </a:r>
          </a:p>
        </p:txBody>
      </p:sp>
      <p:sp>
        <p:nvSpPr>
          <p:cNvPr id="7" name="Title 6" descr="Assembly Language for x86 Processors, "/>
          <p:cNvSpPr>
            <a:spLocks noGrp="1"/>
          </p:cNvSpPr>
          <p:nvPr>
            <p:ph type="title"/>
          </p:nvPr>
        </p:nvSpPr>
        <p:spPr>
          <a:xfrm>
            <a:off x="457200" y="215372"/>
            <a:ext cx="8229600" cy="622828"/>
          </a:xfrm>
        </p:spPr>
        <p:txBody>
          <a:bodyPr/>
          <a:lstStyle/>
          <a:p>
            <a:r>
              <a:rPr lang="en-US" dirty="0"/>
              <a:t>Assembly Language for x86 Processors</a:t>
            </a:r>
            <a:endParaRPr lang="en-AU" dirty="0"/>
          </a:p>
        </p:txBody>
      </p:sp>
    </p:spTree>
    <p:extLst>
      <p:ext uri="{BB962C8B-B14F-4D97-AF65-F5344CB8AC3E}">
        <p14:creationId xmlns:p14="http://schemas.microsoft.com/office/powerpoint/2010/main" val="1042221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2056" descr="A user sends program name to operating system.  The operating system gets starting cluster from director entry. The operating system loads and starts that program. The program in turn returns to the operating system. The operating system searches for program in both current directory and system path.">
            <a:extLst>
              <a:ext uri="{FF2B5EF4-FFF2-40B4-BE49-F238E27FC236}">
                <a16:creationId xmlns:a16="http://schemas.microsoft.com/office/drawing/2014/main" id="{67FB94B7-B24A-448F-8C5F-4AE90E545720}"/>
              </a:ext>
            </a:extLst>
          </p:cNvPr>
          <p:cNvGraphicFramePr>
            <a:graphicFrameLocks noChangeAspect="1"/>
          </p:cNvGraphicFramePr>
          <p:nvPr>
            <p:extLst>
              <p:ext uri="{D42A27DB-BD31-4B8C-83A1-F6EECF244321}">
                <p14:modId xmlns:p14="http://schemas.microsoft.com/office/powerpoint/2010/main" val="1990727114"/>
              </p:ext>
            </p:extLst>
          </p:nvPr>
        </p:nvGraphicFramePr>
        <p:xfrm>
          <a:off x="1905000" y="1752600"/>
          <a:ext cx="5410200" cy="4419600"/>
        </p:xfrm>
        <a:graphic>
          <a:graphicData uri="http://schemas.openxmlformats.org/presentationml/2006/ole">
            <mc:AlternateContent xmlns:mc="http://schemas.openxmlformats.org/markup-compatibility/2006">
              <mc:Choice xmlns:v="urn:schemas-microsoft-com:vml" Requires="v">
                <p:oleObj spid="_x0000_s10275" name="VISIO" r:id="rId3" imgW="3066288" imgH="2470404" progId="Visio.Drawing.6">
                  <p:embed/>
                </p:oleObj>
              </mc:Choice>
              <mc:Fallback>
                <p:oleObj name="VISIO" r:id="rId3" imgW="3066288" imgH="2470404"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l="-1450" t="-1794" r="-1450" b="-2319"/>
                      <a:stretch>
                        <a:fillRect/>
                      </a:stretch>
                    </p:blipFill>
                    <p:spPr bwMode="auto">
                      <a:xfrm>
                        <a:off x="1905000" y="1752600"/>
                        <a:ext cx="5410200" cy="4419600"/>
                      </a:xfrm>
                      <a:prstGeom prst="rect">
                        <a:avLst/>
                      </a:prstGeom>
                      <a:solidFill>
                        <a:srgbClr val="007FA3"/>
                      </a:solidFill>
                      <a:ln>
                        <a:noFill/>
                      </a:ln>
                      <a:effectLst/>
                      <a:extLst/>
                    </p:spPr>
                  </p:pic>
                </p:oleObj>
              </mc:Fallback>
            </mc:AlternateContent>
          </a:graphicData>
        </a:graphic>
      </p:graphicFrame>
      <p:sp>
        <p:nvSpPr>
          <p:cNvPr id="2" name="Title 1"/>
          <p:cNvSpPr>
            <a:spLocks noGrp="1"/>
          </p:cNvSpPr>
          <p:nvPr>
            <p:ph type="title"/>
          </p:nvPr>
        </p:nvSpPr>
        <p:spPr/>
        <p:txBody>
          <a:bodyPr/>
          <a:lstStyle/>
          <a:p>
            <a:r>
              <a:rPr lang="en-AU" dirty="0"/>
              <a:t>How a Program Runs</a:t>
            </a:r>
          </a:p>
        </p:txBody>
      </p:sp>
    </p:spTree>
    <p:extLst>
      <p:ext uri="{BB962C8B-B14F-4D97-AF65-F5344CB8AC3E}">
        <p14:creationId xmlns:p14="http://schemas.microsoft.com/office/powerpoint/2010/main" val="3661637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Modes of operation</a:t>
            </a:r>
          </a:p>
          <a:p>
            <a:r>
              <a:rPr lang="en-US" dirty="0"/>
              <a:t>Basic execution environment</a:t>
            </a:r>
          </a:p>
          <a:p>
            <a:r>
              <a:rPr lang="en-US" dirty="0"/>
              <a:t>Floating-point unit</a:t>
            </a:r>
          </a:p>
          <a:p>
            <a:r>
              <a:rPr lang="en-US" dirty="0"/>
              <a:t>Intel Microprocessor history</a:t>
            </a:r>
          </a:p>
        </p:txBody>
      </p:sp>
      <p:sp>
        <p:nvSpPr>
          <p:cNvPr id="2" name="Title 1"/>
          <p:cNvSpPr>
            <a:spLocks noGrp="1"/>
          </p:cNvSpPr>
          <p:nvPr>
            <p:ph type="title"/>
          </p:nvPr>
        </p:nvSpPr>
        <p:spPr/>
        <p:txBody>
          <a:bodyPr/>
          <a:lstStyle/>
          <a:p>
            <a:r>
              <a:rPr lang="en-AU" dirty="0"/>
              <a:t>IA-32 Processor Architecture</a:t>
            </a:r>
          </a:p>
        </p:txBody>
      </p:sp>
    </p:spTree>
    <p:extLst>
      <p:ext uri="{BB962C8B-B14F-4D97-AF65-F5344CB8AC3E}">
        <p14:creationId xmlns:p14="http://schemas.microsoft.com/office/powerpoint/2010/main" val="3996789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F42CF934-6919-4AEF-BC14-899F0DC356C1}"/>
              </a:ext>
            </a:extLst>
          </p:cNvPr>
          <p:cNvSpPr txBox="1">
            <a:spLocks noChangeArrowheads="1"/>
          </p:cNvSpPr>
          <p:nvPr/>
        </p:nvSpPr>
        <p:spPr bwMode="auto">
          <a:xfrm>
            <a:off x="457200" y="4797425"/>
            <a:ext cx="7467600" cy="145886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marL="231775" indent="-231775" eaLnBrk="0" hangingPunct="0">
              <a:spcBef>
                <a:spcPct val="20000"/>
              </a:spcBef>
              <a:buClr>
                <a:schemeClr val="tx1"/>
              </a:buClr>
              <a:buChar char="•"/>
              <a:defRPr sz="2400">
                <a:solidFill>
                  <a:schemeClr val="tx1"/>
                </a:solidFill>
                <a:latin typeface="Arial" panose="020B0604020202020204" pitchFamily="34" charset="0"/>
              </a:defRPr>
            </a:lvl1pPr>
            <a:lvl2pPr marL="684213" indent="-227013"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buClr>
                <a:srgbClr val="007FA3"/>
              </a:buClr>
            </a:pPr>
            <a:r>
              <a:rPr lang="en-US" altLang="en-US" dirty="0"/>
              <a:t>Virtual-8086 mode</a:t>
            </a:r>
          </a:p>
          <a:p>
            <a:pPr lvl="1" eaLnBrk="1" hangingPunct="1">
              <a:buClr>
                <a:srgbClr val="007FA3"/>
              </a:buClr>
              <a:buFont typeface="Arial" panose="020B0604020202020204" pitchFamily="34" charset="0"/>
              <a:buChar char="−"/>
            </a:pPr>
            <a:r>
              <a:rPr lang="en-US" altLang="en-US" dirty="0"/>
              <a:t>hybrid of Protected</a:t>
            </a:r>
          </a:p>
          <a:p>
            <a:pPr lvl="1" eaLnBrk="1" hangingPunct="1">
              <a:buClr>
                <a:srgbClr val="007FA3"/>
              </a:buClr>
              <a:buFont typeface="Arial" panose="020B0604020202020204" pitchFamily="34" charset="0"/>
              <a:buChar char="−"/>
            </a:pPr>
            <a:r>
              <a:rPr lang="en-US" altLang="en-US" dirty="0"/>
              <a:t>each program has its own 8086 computer</a:t>
            </a:r>
            <a:endParaRPr lang="en-US" altLang="en-US" sz="2100" dirty="0"/>
          </a:p>
        </p:txBody>
      </p:sp>
      <p:sp>
        <p:nvSpPr>
          <p:cNvPr id="3" name="Content Placeholder 2"/>
          <p:cNvSpPr>
            <a:spLocks noGrp="1"/>
          </p:cNvSpPr>
          <p:nvPr>
            <p:ph idx="1"/>
          </p:nvPr>
        </p:nvSpPr>
        <p:spPr>
          <a:xfrm>
            <a:off x="457200" y="1600201"/>
            <a:ext cx="8229600" cy="3200400"/>
          </a:xfrm>
        </p:spPr>
        <p:txBody>
          <a:bodyPr/>
          <a:lstStyle/>
          <a:p>
            <a:r>
              <a:rPr lang="en-AU" dirty="0"/>
              <a:t>Protected mode</a:t>
            </a:r>
          </a:p>
          <a:p>
            <a:pPr lvl="1"/>
            <a:r>
              <a:rPr lang="en-AU" dirty="0"/>
              <a:t>native mode (Windows, Linux)</a:t>
            </a:r>
          </a:p>
          <a:p>
            <a:r>
              <a:rPr lang="en-AU" dirty="0"/>
              <a:t>Real-address mode</a:t>
            </a:r>
          </a:p>
          <a:p>
            <a:pPr lvl="1"/>
            <a:r>
              <a:rPr lang="en-AU" dirty="0"/>
              <a:t>native MS-DOS</a:t>
            </a:r>
          </a:p>
          <a:p>
            <a:r>
              <a:rPr lang="en-AU" dirty="0"/>
              <a:t>System management mode</a:t>
            </a:r>
          </a:p>
          <a:p>
            <a:pPr lvl="1"/>
            <a:r>
              <a:rPr lang="en-AU" dirty="0"/>
              <a:t>power management, system security, diagnostics</a:t>
            </a:r>
          </a:p>
        </p:txBody>
      </p:sp>
      <p:sp>
        <p:nvSpPr>
          <p:cNvPr id="2" name="Title 1"/>
          <p:cNvSpPr>
            <a:spLocks noGrp="1"/>
          </p:cNvSpPr>
          <p:nvPr>
            <p:ph type="title"/>
          </p:nvPr>
        </p:nvSpPr>
        <p:spPr/>
        <p:txBody>
          <a:bodyPr/>
          <a:lstStyle/>
          <a:p>
            <a:r>
              <a:rPr lang="en-AU" dirty="0"/>
              <a:t>Modes of Operation</a:t>
            </a:r>
          </a:p>
        </p:txBody>
      </p:sp>
    </p:spTree>
    <p:extLst>
      <p:ext uri="{BB962C8B-B14F-4D97-AF65-F5344CB8AC3E}">
        <p14:creationId xmlns:p14="http://schemas.microsoft.com/office/powerpoint/2010/main" val="3970667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Addressable memory</a:t>
            </a:r>
          </a:p>
          <a:p>
            <a:r>
              <a:rPr lang="en-US" dirty="0"/>
              <a:t>General-purpose registers</a:t>
            </a:r>
          </a:p>
          <a:p>
            <a:r>
              <a:rPr lang="en-US" dirty="0"/>
              <a:t>Index and base registers</a:t>
            </a:r>
          </a:p>
          <a:p>
            <a:r>
              <a:rPr lang="en-US" dirty="0"/>
              <a:t>Specialized register uses</a:t>
            </a:r>
          </a:p>
          <a:p>
            <a:r>
              <a:rPr lang="en-US" dirty="0"/>
              <a:t>Status flags</a:t>
            </a:r>
          </a:p>
          <a:p>
            <a:r>
              <a:rPr lang="en-US" dirty="0"/>
              <a:t>Floating-point, MMX, XMM registers</a:t>
            </a:r>
          </a:p>
        </p:txBody>
      </p:sp>
      <p:sp>
        <p:nvSpPr>
          <p:cNvPr id="2" name="Title 1"/>
          <p:cNvSpPr>
            <a:spLocks noGrp="1"/>
          </p:cNvSpPr>
          <p:nvPr>
            <p:ph type="title"/>
          </p:nvPr>
        </p:nvSpPr>
        <p:spPr/>
        <p:txBody>
          <a:bodyPr/>
          <a:lstStyle/>
          <a:p>
            <a:r>
              <a:rPr lang="en-AU" dirty="0"/>
              <a:t>Basic Execution Environment</a:t>
            </a:r>
          </a:p>
        </p:txBody>
      </p:sp>
    </p:spTree>
    <p:extLst>
      <p:ext uri="{BB962C8B-B14F-4D97-AF65-F5344CB8AC3E}">
        <p14:creationId xmlns:p14="http://schemas.microsoft.com/office/powerpoint/2010/main" val="734992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spcBef>
                <a:spcPts val="1200"/>
              </a:spcBef>
            </a:pPr>
            <a:r>
              <a:rPr lang="en-US" dirty="0"/>
              <a:t>Protected mode</a:t>
            </a:r>
          </a:p>
          <a:p>
            <a:pPr lvl="1">
              <a:spcBef>
                <a:spcPts val="1200"/>
              </a:spcBef>
            </a:pPr>
            <a:r>
              <a:rPr lang="en-US" dirty="0"/>
              <a:t>4 GB</a:t>
            </a:r>
          </a:p>
          <a:p>
            <a:pPr lvl="1">
              <a:spcBef>
                <a:spcPts val="1200"/>
              </a:spcBef>
            </a:pPr>
            <a:r>
              <a:rPr lang="en-US" dirty="0"/>
              <a:t>32-bit address</a:t>
            </a:r>
          </a:p>
          <a:p>
            <a:pPr>
              <a:spcBef>
                <a:spcPts val="1200"/>
              </a:spcBef>
            </a:pPr>
            <a:r>
              <a:rPr lang="en-US" dirty="0"/>
              <a:t>Real-address and Virtual-8086 modes</a:t>
            </a:r>
          </a:p>
          <a:p>
            <a:pPr lvl="1">
              <a:spcBef>
                <a:spcPts val="1200"/>
              </a:spcBef>
            </a:pPr>
            <a:r>
              <a:rPr lang="en-US" dirty="0"/>
              <a:t>1 MB space</a:t>
            </a:r>
          </a:p>
          <a:p>
            <a:pPr lvl="1">
              <a:spcBef>
                <a:spcPts val="1200"/>
              </a:spcBef>
            </a:pPr>
            <a:r>
              <a:rPr lang="en-US" dirty="0"/>
              <a:t>20-bit address</a:t>
            </a:r>
          </a:p>
        </p:txBody>
      </p:sp>
      <p:sp>
        <p:nvSpPr>
          <p:cNvPr id="2" name="Title 1"/>
          <p:cNvSpPr>
            <a:spLocks noGrp="1"/>
          </p:cNvSpPr>
          <p:nvPr>
            <p:ph type="title"/>
          </p:nvPr>
        </p:nvSpPr>
        <p:spPr/>
        <p:txBody>
          <a:bodyPr/>
          <a:lstStyle/>
          <a:p>
            <a:r>
              <a:rPr lang="en-AU" dirty="0"/>
              <a:t>Addressable Memory</a:t>
            </a:r>
          </a:p>
        </p:txBody>
      </p:sp>
    </p:spTree>
    <p:extLst>
      <p:ext uri="{BB962C8B-B14F-4D97-AF65-F5344CB8AC3E}">
        <p14:creationId xmlns:p14="http://schemas.microsoft.com/office/powerpoint/2010/main" val="29974628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4" descr="Basic programming execution registers have four segments, 8 32-bit general-purpose registers, 6 16-bit segment registers, E Flags, and an instruction pointer. 32 bit registers, E A X, E B X, E C X, and E D X are listed on the left whereas E B P, E S P, E S I, and E D I are listed on the right. The 16 bit registers are C S, SS, D S, E S, F S, and G S. It also consists of E flags and an Instruction Pointer, E I P.">
            <a:extLst>
              <a:ext uri="{FF2B5EF4-FFF2-40B4-BE49-F238E27FC236}">
                <a16:creationId xmlns:a16="http://schemas.microsoft.com/office/drawing/2014/main" id="{0018E16B-0C90-4BA0-8026-739561551F9B}"/>
              </a:ext>
            </a:extLst>
          </p:cNvPr>
          <p:cNvGraphicFramePr>
            <a:graphicFrameLocks noChangeAspect="1"/>
          </p:cNvGraphicFramePr>
          <p:nvPr>
            <p:extLst>
              <p:ext uri="{D42A27DB-BD31-4B8C-83A1-F6EECF244321}">
                <p14:modId xmlns:p14="http://schemas.microsoft.com/office/powerpoint/2010/main" val="4054714763"/>
              </p:ext>
            </p:extLst>
          </p:nvPr>
        </p:nvGraphicFramePr>
        <p:xfrm>
          <a:off x="1752600" y="2667000"/>
          <a:ext cx="5638800" cy="3421063"/>
        </p:xfrm>
        <a:graphic>
          <a:graphicData uri="http://schemas.openxmlformats.org/presentationml/2006/ole">
            <mc:AlternateContent xmlns:mc="http://schemas.openxmlformats.org/markup-compatibility/2006">
              <mc:Choice xmlns:v="urn:schemas-microsoft-com:vml" Requires="v">
                <p:oleObj spid="_x0000_s11298" name="VISIO" r:id="rId3" imgW="4210812" imgH="2549652" progId="Visio.Drawing.6">
                  <p:embed/>
                </p:oleObj>
              </mc:Choice>
              <mc:Fallback>
                <p:oleObj name="VISIO" r:id="rId3" imgW="4210812" imgH="2549652"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2667000"/>
                        <a:ext cx="5638800" cy="3421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Content Placeholder 2"/>
          <p:cNvSpPr>
            <a:spLocks noGrp="1"/>
          </p:cNvSpPr>
          <p:nvPr>
            <p:ph idx="1"/>
          </p:nvPr>
        </p:nvSpPr>
        <p:spPr>
          <a:xfrm>
            <a:off x="457200" y="1600201"/>
            <a:ext cx="8229600" cy="990600"/>
          </a:xfrm>
        </p:spPr>
        <p:txBody>
          <a:bodyPr/>
          <a:lstStyle/>
          <a:p>
            <a:pPr marL="0" indent="0">
              <a:buNone/>
            </a:pPr>
            <a:r>
              <a:rPr lang="en-US" dirty="0"/>
              <a:t>Named storage locations inside the CPU, optimized for speed.</a:t>
            </a:r>
          </a:p>
        </p:txBody>
      </p:sp>
      <p:sp>
        <p:nvSpPr>
          <p:cNvPr id="2" name="Title 1"/>
          <p:cNvSpPr>
            <a:spLocks noGrp="1"/>
          </p:cNvSpPr>
          <p:nvPr>
            <p:ph type="title"/>
          </p:nvPr>
        </p:nvSpPr>
        <p:spPr/>
        <p:txBody>
          <a:bodyPr/>
          <a:lstStyle/>
          <a:p>
            <a:r>
              <a:rPr lang="en-AU" dirty="0"/>
              <a:t>General-Purpose Registers</a:t>
            </a:r>
          </a:p>
        </p:txBody>
      </p:sp>
    </p:spTree>
    <p:extLst>
      <p:ext uri="{BB962C8B-B14F-4D97-AF65-F5344CB8AC3E}">
        <p14:creationId xmlns:p14="http://schemas.microsoft.com/office/powerpoint/2010/main" val="17804745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descr="A table illustrates the overlapping relationship for the E A X, E B X, E C X, and E D X registers.">
            <a:extLst>
              <a:ext uri="{FF2B5EF4-FFF2-40B4-BE49-F238E27FC236}">
                <a16:creationId xmlns:a16="http://schemas.microsoft.com/office/drawing/2014/main" id="{A9879A8E-8726-4353-9011-F275D47A2D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4724400"/>
            <a:ext cx="4518025" cy="142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 name="Object 4" descr="The diagram consists of A H, A L, A X, and E A X. Two 8-bit registers, A H and A L, are placed above a 16-bit register, labeled A X. A X is placed above the right end of a 32-bit register, labeled E A X.">
            <a:extLst>
              <a:ext uri="{FF2B5EF4-FFF2-40B4-BE49-F238E27FC236}">
                <a16:creationId xmlns:a16="http://schemas.microsoft.com/office/drawing/2014/main" id="{0F9989EC-A90A-40C1-B154-D00BFDC23926}"/>
              </a:ext>
            </a:extLst>
          </p:cNvPr>
          <p:cNvGraphicFramePr>
            <a:graphicFrameLocks noChangeAspect="1"/>
          </p:cNvGraphicFramePr>
          <p:nvPr>
            <p:extLst>
              <p:ext uri="{D42A27DB-BD31-4B8C-83A1-F6EECF244321}">
                <p14:modId xmlns:p14="http://schemas.microsoft.com/office/powerpoint/2010/main" val="4184270880"/>
              </p:ext>
            </p:extLst>
          </p:nvPr>
        </p:nvGraphicFramePr>
        <p:xfrm>
          <a:off x="2667000" y="2838450"/>
          <a:ext cx="3200400" cy="1733550"/>
        </p:xfrm>
        <a:graphic>
          <a:graphicData uri="http://schemas.openxmlformats.org/presentationml/2006/ole">
            <mc:AlternateContent xmlns:mc="http://schemas.openxmlformats.org/markup-compatibility/2006">
              <mc:Choice xmlns:v="urn:schemas-microsoft-com:vml" Requires="v">
                <p:oleObj spid="_x0000_s12323" name="VISIO" r:id="rId4" imgW="2702052" imgH="1475232" progId="Visio.Drawing.6">
                  <p:embed/>
                </p:oleObj>
              </mc:Choice>
              <mc:Fallback>
                <p:oleObj name="VISIO" r:id="rId4" imgW="2702052" imgH="1475232"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l="-2127" b="-1216"/>
                      <a:stretch>
                        <a:fillRect/>
                      </a:stretch>
                    </p:blipFill>
                    <p:spPr bwMode="auto">
                      <a:xfrm>
                        <a:off x="2667000" y="2838450"/>
                        <a:ext cx="3200400" cy="1733550"/>
                      </a:xfrm>
                      <a:prstGeom prst="rect">
                        <a:avLst/>
                      </a:prstGeom>
                      <a:solidFill>
                        <a:srgbClr val="007FA3"/>
                      </a:solidFill>
                      <a:ln>
                        <a:noFill/>
                      </a:ln>
                      <a:effectLst/>
                      <a:extLst/>
                    </p:spPr>
                  </p:pic>
                </p:oleObj>
              </mc:Fallback>
            </mc:AlternateContent>
          </a:graphicData>
        </a:graphic>
      </p:graphicFrame>
      <p:sp>
        <p:nvSpPr>
          <p:cNvPr id="3" name="Content Placeholder 2"/>
          <p:cNvSpPr>
            <a:spLocks noGrp="1"/>
          </p:cNvSpPr>
          <p:nvPr>
            <p:ph idx="1"/>
          </p:nvPr>
        </p:nvSpPr>
        <p:spPr>
          <a:xfrm>
            <a:off x="457200" y="1600201"/>
            <a:ext cx="8229600" cy="1295400"/>
          </a:xfrm>
        </p:spPr>
        <p:txBody>
          <a:bodyPr/>
          <a:lstStyle/>
          <a:p>
            <a:r>
              <a:rPr lang="en-US" dirty="0"/>
              <a:t>Use 8-bit name,16-bit name, or 32-bit name</a:t>
            </a:r>
          </a:p>
          <a:p>
            <a:r>
              <a:rPr lang="en-US" dirty="0"/>
              <a:t>Applies to EAX, EBX, ECX, and EDX</a:t>
            </a:r>
          </a:p>
        </p:txBody>
      </p:sp>
      <p:sp>
        <p:nvSpPr>
          <p:cNvPr id="2" name="Title 1"/>
          <p:cNvSpPr>
            <a:spLocks noGrp="1"/>
          </p:cNvSpPr>
          <p:nvPr>
            <p:ph type="title"/>
          </p:nvPr>
        </p:nvSpPr>
        <p:spPr/>
        <p:txBody>
          <a:bodyPr/>
          <a:lstStyle/>
          <a:p>
            <a:r>
              <a:rPr lang="en-AU" dirty="0"/>
              <a:t>Accessing Parts of Registers</a:t>
            </a:r>
          </a:p>
        </p:txBody>
      </p:sp>
    </p:spTree>
    <p:extLst>
      <p:ext uri="{BB962C8B-B14F-4D97-AF65-F5344CB8AC3E}">
        <p14:creationId xmlns:p14="http://schemas.microsoft.com/office/powerpoint/2010/main" val="3962360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A table lists the 32 bit and 16-bit names to access the remaining general-purpose registers.">
            <a:extLst>
              <a:ext uri="{FF2B5EF4-FFF2-40B4-BE49-F238E27FC236}">
                <a16:creationId xmlns:a16="http://schemas.microsoft.com/office/drawing/2014/main" id="{746A555B-D4ED-46A9-956F-3FE5CDA0BA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5836" y="2819400"/>
            <a:ext cx="3952328"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idx="1"/>
          </p:nvPr>
        </p:nvSpPr>
        <p:spPr>
          <a:xfrm>
            <a:off x="457200" y="1600201"/>
            <a:ext cx="8229600" cy="1143000"/>
          </a:xfrm>
        </p:spPr>
        <p:txBody>
          <a:bodyPr/>
          <a:lstStyle/>
          <a:p>
            <a:r>
              <a:rPr lang="en-US" dirty="0"/>
              <a:t>Some registers have only a 16-bit name for their lower half:</a:t>
            </a:r>
          </a:p>
        </p:txBody>
      </p:sp>
      <p:sp>
        <p:nvSpPr>
          <p:cNvPr id="2" name="Title 1"/>
          <p:cNvSpPr>
            <a:spLocks noGrp="1"/>
          </p:cNvSpPr>
          <p:nvPr>
            <p:ph type="title"/>
          </p:nvPr>
        </p:nvSpPr>
        <p:spPr/>
        <p:txBody>
          <a:bodyPr/>
          <a:lstStyle/>
          <a:p>
            <a:r>
              <a:rPr lang="en-AU" dirty="0"/>
              <a:t>Index and Base Registers</a:t>
            </a:r>
          </a:p>
        </p:txBody>
      </p:sp>
    </p:spTree>
    <p:extLst>
      <p:ext uri="{BB962C8B-B14F-4D97-AF65-F5344CB8AC3E}">
        <p14:creationId xmlns:p14="http://schemas.microsoft.com/office/powerpoint/2010/main" val="25165399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800600"/>
          </a:xfrm>
        </p:spPr>
        <p:txBody>
          <a:bodyPr/>
          <a:lstStyle/>
          <a:p>
            <a:pPr>
              <a:spcBef>
                <a:spcPts val="500"/>
              </a:spcBef>
            </a:pPr>
            <a:r>
              <a:rPr lang="en-AU" dirty="0"/>
              <a:t>General-Purpose</a:t>
            </a:r>
          </a:p>
          <a:p>
            <a:pPr lvl="1">
              <a:spcBef>
                <a:spcPts val="500"/>
              </a:spcBef>
            </a:pPr>
            <a:r>
              <a:rPr lang="en-AU" dirty="0"/>
              <a:t>EAX – accumulator</a:t>
            </a:r>
          </a:p>
          <a:p>
            <a:pPr lvl="1">
              <a:spcBef>
                <a:spcPts val="500"/>
              </a:spcBef>
            </a:pPr>
            <a:r>
              <a:rPr lang="en-AU" dirty="0"/>
              <a:t>ECX – loop counter</a:t>
            </a:r>
          </a:p>
          <a:p>
            <a:pPr lvl="1">
              <a:spcBef>
                <a:spcPts val="500"/>
              </a:spcBef>
            </a:pPr>
            <a:r>
              <a:rPr lang="en-AU" dirty="0"/>
              <a:t>ESP – stack pointer</a:t>
            </a:r>
          </a:p>
          <a:p>
            <a:pPr lvl="1">
              <a:spcBef>
                <a:spcPts val="500"/>
              </a:spcBef>
            </a:pPr>
            <a:r>
              <a:rPr lang="en-AU" dirty="0"/>
              <a:t>ESI, EDI – index registers</a:t>
            </a:r>
          </a:p>
          <a:p>
            <a:pPr lvl="1">
              <a:spcBef>
                <a:spcPts val="500"/>
              </a:spcBef>
            </a:pPr>
            <a:r>
              <a:rPr lang="en-AU" dirty="0"/>
              <a:t>EBP – extended frame pointer (stack)</a:t>
            </a:r>
          </a:p>
          <a:p>
            <a:pPr>
              <a:spcBef>
                <a:spcPts val="500"/>
              </a:spcBef>
            </a:pPr>
            <a:r>
              <a:rPr lang="en-AU" dirty="0"/>
              <a:t>Segment</a:t>
            </a:r>
          </a:p>
          <a:p>
            <a:pPr lvl="1">
              <a:spcBef>
                <a:spcPts val="500"/>
              </a:spcBef>
            </a:pPr>
            <a:r>
              <a:rPr lang="en-AU" dirty="0"/>
              <a:t>CS – code segment</a:t>
            </a:r>
          </a:p>
          <a:p>
            <a:pPr lvl="1">
              <a:spcBef>
                <a:spcPts val="500"/>
              </a:spcBef>
            </a:pPr>
            <a:r>
              <a:rPr lang="en-AU" dirty="0"/>
              <a:t>DS – data segment</a:t>
            </a:r>
          </a:p>
          <a:p>
            <a:pPr lvl="1">
              <a:spcBef>
                <a:spcPts val="500"/>
              </a:spcBef>
            </a:pPr>
            <a:r>
              <a:rPr lang="en-AU" dirty="0"/>
              <a:t>SS – stack segment</a:t>
            </a:r>
          </a:p>
          <a:p>
            <a:pPr lvl="1">
              <a:spcBef>
                <a:spcPts val="500"/>
              </a:spcBef>
            </a:pPr>
            <a:r>
              <a:rPr lang="en-AU" dirty="0"/>
              <a:t>ES, FS, GS - additional segments</a:t>
            </a:r>
          </a:p>
        </p:txBody>
      </p:sp>
      <p:sp>
        <p:nvSpPr>
          <p:cNvPr id="2" name="Title 1"/>
          <p:cNvSpPr>
            <a:spLocks noGrp="1"/>
          </p:cNvSpPr>
          <p:nvPr>
            <p:ph type="title"/>
          </p:nvPr>
        </p:nvSpPr>
        <p:spPr/>
        <p:txBody>
          <a:bodyPr/>
          <a:lstStyle/>
          <a:p>
            <a:r>
              <a:rPr lang="en-US" dirty="0"/>
              <a:t>Some Specialized Register Uses</a:t>
            </a:r>
            <a:r>
              <a:rPr lang="en-US" sz="2000" dirty="0"/>
              <a:t> </a:t>
            </a:r>
            <a:r>
              <a:rPr lang="en-US" sz="2000" b="0" dirty="0"/>
              <a:t>(1 of 2)</a:t>
            </a:r>
            <a:endParaRPr lang="en-AU" sz="2000" b="0" dirty="0"/>
          </a:p>
        </p:txBody>
      </p:sp>
    </p:spTree>
    <p:extLst>
      <p:ext uri="{BB962C8B-B14F-4D97-AF65-F5344CB8AC3E}">
        <p14:creationId xmlns:p14="http://schemas.microsoft.com/office/powerpoint/2010/main" val="41562387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EIP – instruction pointer</a:t>
            </a:r>
          </a:p>
          <a:p>
            <a:r>
              <a:rPr lang="en-US" dirty="0"/>
              <a:t>EFLAGS</a:t>
            </a:r>
          </a:p>
          <a:p>
            <a:pPr lvl="1"/>
            <a:r>
              <a:rPr lang="en-US" dirty="0"/>
              <a:t>status and control flags</a:t>
            </a:r>
          </a:p>
          <a:p>
            <a:pPr lvl="1"/>
            <a:r>
              <a:rPr lang="en-US" dirty="0"/>
              <a:t>each flag is a single binary bit</a:t>
            </a:r>
          </a:p>
          <a:p>
            <a:pPr lvl="1"/>
            <a:endParaRPr lang="en-AU" dirty="0"/>
          </a:p>
        </p:txBody>
      </p:sp>
      <p:sp>
        <p:nvSpPr>
          <p:cNvPr id="2" name="Title 1"/>
          <p:cNvSpPr>
            <a:spLocks noGrp="1"/>
          </p:cNvSpPr>
          <p:nvPr>
            <p:ph type="title"/>
          </p:nvPr>
        </p:nvSpPr>
        <p:spPr/>
        <p:txBody>
          <a:bodyPr/>
          <a:lstStyle/>
          <a:p>
            <a:r>
              <a:rPr lang="en-US" dirty="0"/>
              <a:t>Some Specialized Register Uses</a:t>
            </a:r>
            <a:r>
              <a:rPr lang="en-US" sz="2000" dirty="0"/>
              <a:t> </a:t>
            </a:r>
            <a:r>
              <a:rPr lang="en-US" sz="2000" b="0" dirty="0"/>
              <a:t>(2 of 2)</a:t>
            </a:r>
            <a:endParaRPr lang="en-AU" sz="2000" b="0" dirty="0"/>
          </a:p>
        </p:txBody>
      </p:sp>
    </p:spTree>
    <p:extLst>
      <p:ext uri="{BB962C8B-B14F-4D97-AF65-F5344CB8AC3E}">
        <p14:creationId xmlns:p14="http://schemas.microsoft.com/office/powerpoint/2010/main" val="4198624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ltLang="en-US" dirty="0"/>
              <a:t>General Concepts</a:t>
            </a:r>
          </a:p>
          <a:p>
            <a:r>
              <a:rPr lang="en-US" altLang="en-US" dirty="0"/>
              <a:t>IA-32 Processor Architecture</a:t>
            </a:r>
          </a:p>
          <a:p>
            <a:r>
              <a:rPr lang="en-US" altLang="en-US" dirty="0"/>
              <a:t>IA-32 Memory Management</a:t>
            </a:r>
          </a:p>
          <a:p>
            <a:r>
              <a:rPr lang="en-US" altLang="en-US" dirty="0"/>
              <a:t>64-bit Processors</a:t>
            </a:r>
          </a:p>
          <a:p>
            <a:r>
              <a:rPr lang="en-US" altLang="en-US" dirty="0"/>
              <a:t>Components of an IA-32 Microcomputer</a:t>
            </a:r>
          </a:p>
          <a:p>
            <a:r>
              <a:rPr lang="en-US" altLang="en-US" dirty="0"/>
              <a:t>Input-Output System</a:t>
            </a:r>
          </a:p>
        </p:txBody>
      </p:sp>
      <p:sp>
        <p:nvSpPr>
          <p:cNvPr id="2" name="Title 1"/>
          <p:cNvSpPr>
            <a:spLocks noGrp="1"/>
          </p:cNvSpPr>
          <p:nvPr>
            <p:ph type="title"/>
          </p:nvPr>
        </p:nvSpPr>
        <p:spPr/>
        <p:txBody>
          <a:bodyPr/>
          <a:lstStyle/>
          <a:p>
            <a:r>
              <a:rPr lang="en-US" altLang="en-US" dirty="0"/>
              <a:t>Chapter Overview</a:t>
            </a:r>
            <a:endParaRPr lang="en-US" b="0" dirty="0"/>
          </a:p>
        </p:txBody>
      </p:sp>
    </p:spTree>
    <p:extLst>
      <p:ext uri="{BB962C8B-B14F-4D97-AF65-F5344CB8AC3E}">
        <p14:creationId xmlns:p14="http://schemas.microsoft.com/office/powerpoint/2010/main" val="30106995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800600"/>
          </a:xfrm>
        </p:spPr>
        <p:txBody>
          <a:bodyPr/>
          <a:lstStyle/>
          <a:p>
            <a:pPr>
              <a:spcBef>
                <a:spcPts val="0"/>
              </a:spcBef>
            </a:pPr>
            <a:r>
              <a:rPr lang="en-US" dirty="0"/>
              <a:t>Carry</a:t>
            </a:r>
          </a:p>
          <a:p>
            <a:pPr lvl="1">
              <a:spcBef>
                <a:spcPts val="0"/>
              </a:spcBef>
            </a:pPr>
            <a:r>
              <a:rPr lang="en-US" dirty="0"/>
              <a:t>unsigned arithmetic out of range</a:t>
            </a:r>
          </a:p>
          <a:p>
            <a:pPr>
              <a:spcBef>
                <a:spcPts val="0"/>
              </a:spcBef>
            </a:pPr>
            <a:r>
              <a:rPr lang="en-US" dirty="0"/>
              <a:t>Overflow</a:t>
            </a:r>
          </a:p>
          <a:p>
            <a:pPr lvl="1">
              <a:spcBef>
                <a:spcPts val="0"/>
              </a:spcBef>
            </a:pPr>
            <a:r>
              <a:rPr lang="en-US" dirty="0"/>
              <a:t>signed arithmetic out of range</a:t>
            </a:r>
          </a:p>
          <a:p>
            <a:pPr>
              <a:spcBef>
                <a:spcPts val="0"/>
              </a:spcBef>
            </a:pPr>
            <a:r>
              <a:rPr lang="en-US" dirty="0"/>
              <a:t>Sign</a:t>
            </a:r>
          </a:p>
          <a:p>
            <a:pPr lvl="1">
              <a:spcBef>
                <a:spcPts val="0"/>
              </a:spcBef>
            </a:pPr>
            <a:r>
              <a:rPr lang="en-US" dirty="0"/>
              <a:t>result is negative</a:t>
            </a:r>
          </a:p>
          <a:p>
            <a:pPr>
              <a:spcBef>
                <a:spcPts val="0"/>
              </a:spcBef>
            </a:pPr>
            <a:r>
              <a:rPr lang="en-US" dirty="0"/>
              <a:t>Zero</a:t>
            </a:r>
          </a:p>
          <a:p>
            <a:pPr lvl="1">
              <a:spcBef>
                <a:spcPts val="0"/>
              </a:spcBef>
            </a:pPr>
            <a:r>
              <a:rPr lang="en-US" dirty="0"/>
              <a:t>result is zero</a:t>
            </a:r>
          </a:p>
          <a:p>
            <a:pPr>
              <a:spcBef>
                <a:spcPts val="0"/>
              </a:spcBef>
            </a:pPr>
            <a:r>
              <a:rPr lang="en-US" dirty="0"/>
              <a:t>Auxiliary Carry</a:t>
            </a:r>
          </a:p>
          <a:p>
            <a:pPr lvl="1">
              <a:spcBef>
                <a:spcPts val="0"/>
              </a:spcBef>
            </a:pPr>
            <a:r>
              <a:rPr lang="en-US" dirty="0"/>
              <a:t>carry from bit 3 to bit 4</a:t>
            </a:r>
          </a:p>
          <a:p>
            <a:pPr>
              <a:spcBef>
                <a:spcPts val="0"/>
              </a:spcBef>
            </a:pPr>
            <a:r>
              <a:rPr lang="en-US" dirty="0"/>
              <a:t>Parity</a:t>
            </a:r>
          </a:p>
          <a:p>
            <a:pPr lvl="1">
              <a:spcBef>
                <a:spcPts val="0"/>
              </a:spcBef>
            </a:pPr>
            <a:r>
              <a:rPr lang="en-US" dirty="0"/>
              <a:t>sum of 1 bits is an even number</a:t>
            </a:r>
          </a:p>
        </p:txBody>
      </p:sp>
      <p:sp>
        <p:nvSpPr>
          <p:cNvPr id="2" name="Title 1"/>
          <p:cNvSpPr>
            <a:spLocks noGrp="1"/>
          </p:cNvSpPr>
          <p:nvPr>
            <p:ph type="title"/>
          </p:nvPr>
        </p:nvSpPr>
        <p:spPr/>
        <p:txBody>
          <a:bodyPr/>
          <a:lstStyle/>
          <a:p>
            <a:r>
              <a:rPr lang="en-AU" dirty="0"/>
              <a:t>Status Flags</a:t>
            </a:r>
          </a:p>
        </p:txBody>
      </p:sp>
    </p:spTree>
    <p:extLst>
      <p:ext uri="{BB962C8B-B14F-4D97-AF65-F5344CB8AC3E}">
        <p14:creationId xmlns:p14="http://schemas.microsoft.com/office/powerpoint/2010/main" val="2501155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4" descr="The diagram consists of 8 80-bit data registers ranging from S T, 0 to S T, 7, and an o p code register.">
            <a:extLst>
              <a:ext uri="{FF2B5EF4-FFF2-40B4-BE49-F238E27FC236}">
                <a16:creationId xmlns:a16="http://schemas.microsoft.com/office/drawing/2014/main" id="{381B95E3-A134-4D75-9F73-88E7554073F5}"/>
              </a:ext>
            </a:extLst>
          </p:cNvPr>
          <p:cNvGraphicFramePr>
            <a:graphicFrameLocks noChangeAspect="1"/>
          </p:cNvGraphicFramePr>
          <p:nvPr>
            <p:extLst>
              <p:ext uri="{D42A27DB-BD31-4B8C-83A1-F6EECF244321}">
                <p14:modId xmlns:p14="http://schemas.microsoft.com/office/powerpoint/2010/main" val="4041049131"/>
              </p:ext>
            </p:extLst>
          </p:nvPr>
        </p:nvGraphicFramePr>
        <p:xfrm>
          <a:off x="6248400" y="1981200"/>
          <a:ext cx="2438400" cy="3505200"/>
        </p:xfrm>
        <a:graphic>
          <a:graphicData uri="http://schemas.openxmlformats.org/presentationml/2006/ole">
            <mc:AlternateContent xmlns:mc="http://schemas.openxmlformats.org/markup-compatibility/2006">
              <mc:Choice xmlns:v="urn:schemas-microsoft-com:vml" Requires="v">
                <p:oleObj spid="_x0000_s13346" name="VISIO" r:id="rId3" imgW="4550664" imgH="2657856" progId="Visio.Drawing.6">
                  <p:embed/>
                </p:oleObj>
              </mc:Choice>
              <mc:Fallback>
                <p:oleObj name="VISIO" r:id="rId3" imgW="4550664" imgH="2657856"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l="12753" t="8989" r="58098" b="19446"/>
                      <a:stretch>
                        <a:fillRect/>
                      </a:stretch>
                    </p:blipFill>
                    <p:spPr bwMode="auto">
                      <a:xfrm>
                        <a:off x="6248400" y="1981200"/>
                        <a:ext cx="24384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Content Placeholder 2"/>
          <p:cNvSpPr>
            <a:spLocks noGrp="1"/>
          </p:cNvSpPr>
          <p:nvPr>
            <p:ph idx="1"/>
          </p:nvPr>
        </p:nvSpPr>
        <p:spPr>
          <a:xfrm>
            <a:off x="457200" y="1600200"/>
            <a:ext cx="5562600" cy="4525963"/>
          </a:xfrm>
        </p:spPr>
        <p:txBody>
          <a:bodyPr/>
          <a:lstStyle/>
          <a:p>
            <a:r>
              <a:rPr lang="en-US" dirty="0"/>
              <a:t>Eight 80-bit floating-point data registers</a:t>
            </a:r>
          </a:p>
          <a:p>
            <a:pPr lvl="1"/>
            <a:r>
              <a:rPr lang="en-US" dirty="0"/>
              <a:t>ST(0), ST(1), . . . , ST(7)</a:t>
            </a:r>
          </a:p>
          <a:p>
            <a:pPr lvl="1"/>
            <a:r>
              <a:rPr lang="en-US" dirty="0"/>
              <a:t>arranged in a stack</a:t>
            </a:r>
          </a:p>
          <a:p>
            <a:pPr lvl="1"/>
            <a:r>
              <a:rPr lang="en-US" dirty="0"/>
              <a:t>used for all floating-point arithmetic</a:t>
            </a:r>
          </a:p>
          <a:p>
            <a:r>
              <a:rPr lang="en-US" dirty="0"/>
              <a:t>Eight 64-bit MMX registers</a:t>
            </a:r>
          </a:p>
          <a:p>
            <a:r>
              <a:rPr lang="en-US" dirty="0"/>
              <a:t>Eight 128-bit XMM registers for single-instruction multiple-data (SIMD) operations</a:t>
            </a:r>
          </a:p>
        </p:txBody>
      </p:sp>
      <p:sp>
        <p:nvSpPr>
          <p:cNvPr id="2" name="Title 1"/>
          <p:cNvSpPr>
            <a:spLocks noGrp="1"/>
          </p:cNvSpPr>
          <p:nvPr>
            <p:ph type="title"/>
          </p:nvPr>
        </p:nvSpPr>
        <p:spPr/>
        <p:txBody>
          <a:bodyPr/>
          <a:lstStyle/>
          <a:p>
            <a:r>
              <a:rPr lang="en-AU" dirty="0"/>
              <a:t>Floating-Point, MMX, XMM Registers</a:t>
            </a:r>
          </a:p>
        </p:txBody>
      </p:sp>
    </p:spTree>
    <p:extLst>
      <p:ext uri="{BB962C8B-B14F-4D97-AF65-F5344CB8AC3E}">
        <p14:creationId xmlns:p14="http://schemas.microsoft.com/office/powerpoint/2010/main" val="8428449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General Concepts</a:t>
            </a:r>
          </a:p>
          <a:p>
            <a:r>
              <a:rPr lang="en-US" dirty="0"/>
              <a:t>IA-32 Processor Architecture</a:t>
            </a:r>
          </a:p>
          <a:p>
            <a:r>
              <a:rPr lang="en-US" b="1" dirty="0">
                <a:solidFill>
                  <a:srgbClr val="007FA3"/>
                </a:solidFill>
              </a:rPr>
              <a:t>IA-32 Memory Management</a:t>
            </a:r>
          </a:p>
          <a:p>
            <a:r>
              <a:rPr lang="en-US" dirty="0"/>
              <a:t>64-Bit Processors</a:t>
            </a:r>
          </a:p>
          <a:p>
            <a:r>
              <a:rPr lang="en-US" dirty="0"/>
              <a:t>Components of an IA-32 Microcomputer</a:t>
            </a:r>
          </a:p>
          <a:p>
            <a:r>
              <a:rPr lang="en-US" dirty="0"/>
              <a:t>Input-Output System</a:t>
            </a:r>
          </a:p>
        </p:txBody>
      </p:sp>
      <p:sp>
        <p:nvSpPr>
          <p:cNvPr id="2" name="Title 1"/>
          <p:cNvSpPr>
            <a:spLocks noGrp="1"/>
          </p:cNvSpPr>
          <p:nvPr>
            <p:ph type="title"/>
          </p:nvPr>
        </p:nvSpPr>
        <p:spPr/>
        <p:txBody>
          <a:bodyPr/>
          <a:lstStyle/>
          <a:p>
            <a:r>
              <a:rPr lang="en-AU" dirty="0"/>
              <a:t>What's Next</a:t>
            </a:r>
            <a:r>
              <a:rPr lang="en-AU" sz="2000" dirty="0"/>
              <a:t> </a:t>
            </a:r>
            <a:r>
              <a:rPr lang="en-AU" sz="2000" b="0" dirty="0"/>
              <a:t>(2 of 5)</a:t>
            </a:r>
          </a:p>
        </p:txBody>
      </p:sp>
    </p:spTree>
    <p:extLst>
      <p:ext uri="{BB962C8B-B14F-4D97-AF65-F5344CB8AC3E}">
        <p14:creationId xmlns:p14="http://schemas.microsoft.com/office/powerpoint/2010/main" val="20723991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Real-address mode</a:t>
            </a:r>
          </a:p>
          <a:p>
            <a:r>
              <a:rPr lang="en-US" dirty="0"/>
              <a:t>Calculating linear addresses</a:t>
            </a:r>
          </a:p>
          <a:p>
            <a:r>
              <a:rPr lang="en-US" dirty="0"/>
              <a:t>Protected mode</a:t>
            </a:r>
          </a:p>
          <a:p>
            <a:r>
              <a:rPr lang="en-US" dirty="0"/>
              <a:t>Multi-segment model</a:t>
            </a:r>
          </a:p>
          <a:p>
            <a:r>
              <a:rPr lang="en-US" dirty="0"/>
              <a:t>Paging</a:t>
            </a:r>
          </a:p>
        </p:txBody>
      </p:sp>
      <p:sp>
        <p:nvSpPr>
          <p:cNvPr id="2" name="Title 1"/>
          <p:cNvSpPr>
            <a:spLocks noGrp="1"/>
          </p:cNvSpPr>
          <p:nvPr>
            <p:ph type="title"/>
          </p:nvPr>
        </p:nvSpPr>
        <p:spPr/>
        <p:txBody>
          <a:bodyPr/>
          <a:lstStyle/>
          <a:p>
            <a:r>
              <a:rPr lang="en-AU" dirty="0"/>
              <a:t>IA-32 Memory Management</a:t>
            </a:r>
          </a:p>
        </p:txBody>
      </p:sp>
    </p:spTree>
    <p:extLst>
      <p:ext uri="{BB962C8B-B14F-4D97-AF65-F5344CB8AC3E}">
        <p14:creationId xmlns:p14="http://schemas.microsoft.com/office/powerpoint/2010/main" val="24994380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4 GB addressable RAM</a:t>
            </a:r>
          </a:p>
          <a:p>
            <a:pPr lvl="1"/>
            <a:r>
              <a:rPr lang="en-US" dirty="0"/>
              <a:t>(00000000 to </a:t>
            </a:r>
            <a:r>
              <a:rPr lang="en-US" dirty="0" err="1"/>
              <a:t>FFFFFFFFh</a:t>
            </a:r>
            <a:r>
              <a:rPr lang="en-US" dirty="0"/>
              <a:t>)</a:t>
            </a:r>
          </a:p>
          <a:p>
            <a:r>
              <a:rPr lang="en-US" dirty="0"/>
              <a:t>Each program assigned a memory partition which is protected from other programs</a:t>
            </a:r>
          </a:p>
          <a:p>
            <a:r>
              <a:rPr lang="en-US" dirty="0"/>
              <a:t>Designed for multitasking</a:t>
            </a:r>
          </a:p>
          <a:p>
            <a:r>
              <a:rPr lang="en-US" dirty="0"/>
              <a:t>Supported by Linux &amp; MS-Windows</a:t>
            </a:r>
          </a:p>
        </p:txBody>
      </p:sp>
      <p:sp>
        <p:nvSpPr>
          <p:cNvPr id="2" name="Title 1"/>
          <p:cNvSpPr>
            <a:spLocks noGrp="1"/>
          </p:cNvSpPr>
          <p:nvPr>
            <p:ph type="title"/>
          </p:nvPr>
        </p:nvSpPr>
        <p:spPr/>
        <p:txBody>
          <a:bodyPr/>
          <a:lstStyle/>
          <a:p>
            <a:r>
              <a:rPr lang="en-US" dirty="0"/>
              <a:t>Protected Mode</a:t>
            </a:r>
            <a:endParaRPr lang="en-AU" sz="2000" b="0" dirty="0"/>
          </a:p>
        </p:txBody>
      </p:sp>
    </p:spTree>
    <p:extLst>
      <p:ext uri="{BB962C8B-B14F-4D97-AF65-F5344CB8AC3E}">
        <p14:creationId xmlns:p14="http://schemas.microsoft.com/office/powerpoint/2010/main" val="16243337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General Concepts</a:t>
            </a:r>
          </a:p>
          <a:p>
            <a:r>
              <a:rPr lang="en-US" dirty="0"/>
              <a:t>IA-32 Processor Architecture</a:t>
            </a:r>
          </a:p>
          <a:p>
            <a:r>
              <a:rPr lang="en-US" dirty="0"/>
              <a:t>IA-32 Memory Management</a:t>
            </a:r>
          </a:p>
          <a:p>
            <a:r>
              <a:rPr lang="en-US" b="1" dirty="0">
                <a:solidFill>
                  <a:srgbClr val="007FA3"/>
                </a:solidFill>
              </a:rPr>
              <a:t>64-Bit Processors</a:t>
            </a:r>
          </a:p>
          <a:p>
            <a:r>
              <a:rPr lang="en-US" dirty="0"/>
              <a:t>Components of an IA-32 Microcomputer</a:t>
            </a:r>
          </a:p>
          <a:p>
            <a:r>
              <a:rPr lang="en-US" dirty="0"/>
              <a:t>Input-Output System</a:t>
            </a:r>
          </a:p>
        </p:txBody>
      </p:sp>
      <p:sp>
        <p:nvSpPr>
          <p:cNvPr id="2" name="Title 1"/>
          <p:cNvSpPr>
            <a:spLocks noGrp="1"/>
          </p:cNvSpPr>
          <p:nvPr>
            <p:ph type="title"/>
          </p:nvPr>
        </p:nvSpPr>
        <p:spPr/>
        <p:txBody>
          <a:bodyPr/>
          <a:lstStyle/>
          <a:p>
            <a:r>
              <a:rPr lang="en-AU" dirty="0"/>
              <a:t>What's Next</a:t>
            </a:r>
            <a:r>
              <a:rPr lang="en-AU" sz="2000" dirty="0"/>
              <a:t> </a:t>
            </a:r>
            <a:r>
              <a:rPr lang="en-AU" sz="2000" b="0" dirty="0"/>
              <a:t>(3 of 5)</a:t>
            </a:r>
          </a:p>
        </p:txBody>
      </p:sp>
    </p:spTree>
    <p:extLst>
      <p:ext uri="{BB962C8B-B14F-4D97-AF65-F5344CB8AC3E}">
        <p14:creationId xmlns:p14="http://schemas.microsoft.com/office/powerpoint/2010/main" val="1470889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64-Bit Operation Modes</a:t>
            </a:r>
          </a:p>
          <a:p>
            <a:pPr lvl="1"/>
            <a:r>
              <a:rPr lang="en-US" dirty="0"/>
              <a:t>Compatibility mode – can run existing 16-bit and 32-bit applications (Windows supports only 32-bit apps in this mode)</a:t>
            </a:r>
          </a:p>
          <a:p>
            <a:pPr lvl="1"/>
            <a:r>
              <a:rPr lang="en-US" dirty="0"/>
              <a:t>64-bit mode – Windows 64 uses this</a:t>
            </a:r>
          </a:p>
          <a:p>
            <a:r>
              <a:rPr lang="en-US" dirty="0"/>
              <a:t>Basic Execution Environment</a:t>
            </a:r>
          </a:p>
          <a:p>
            <a:pPr lvl="1"/>
            <a:r>
              <a:rPr lang="en-US" dirty="0"/>
              <a:t>addresses can be 64 bits (48 bits, in practice)</a:t>
            </a:r>
          </a:p>
          <a:p>
            <a:pPr lvl="1"/>
            <a:r>
              <a:rPr lang="en-US" dirty="0"/>
              <a:t>16 64-bit general purpose registers</a:t>
            </a:r>
          </a:p>
          <a:p>
            <a:pPr lvl="1"/>
            <a:r>
              <a:rPr lang="en-US" dirty="0"/>
              <a:t>64-bit instruction pointer named RIP</a:t>
            </a:r>
          </a:p>
        </p:txBody>
      </p:sp>
      <p:sp>
        <p:nvSpPr>
          <p:cNvPr id="2" name="Title 1"/>
          <p:cNvSpPr>
            <a:spLocks noGrp="1"/>
          </p:cNvSpPr>
          <p:nvPr>
            <p:ph type="title"/>
          </p:nvPr>
        </p:nvSpPr>
        <p:spPr/>
        <p:txBody>
          <a:bodyPr/>
          <a:lstStyle/>
          <a:p>
            <a:r>
              <a:rPr lang="en-AU" dirty="0"/>
              <a:t>64-Bit Processors</a:t>
            </a:r>
          </a:p>
        </p:txBody>
      </p:sp>
    </p:spTree>
    <p:extLst>
      <p:ext uri="{BB962C8B-B14F-4D97-AF65-F5344CB8AC3E}">
        <p14:creationId xmlns:p14="http://schemas.microsoft.com/office/powerpoint/2010/main" val="18095890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spcBef>
                <a:spcPts val="1200"/>
              </a:spcBef>
            </a:pPr>
            <a:r>
              <a:rPr lang="pt-BR" dirty="0"/>
              <a:t>32-bit general purpose registers: </a:t>
            </a:r>
          </a:p>
          <a:p>
            <a:pPr lvl="1">
              <a:spcBef>
                <a:spcPts val="1200"/>
              </a:spcBef>
            </a:pPr>
            <a:r>
              <a:rPr lang="pt-BR" dirty="0"/>
              <a:t>EAX, EBX, ECX, EDX, EDI, ESI, EBP, ESP, R8D, R9D, R10D, R11D, R12D, R13D, R14D, R15D</a:t>
            </a:r>
          </a:p>
          <a:p>
            <a:pPr>
              <a:spcBef>
                <a:spcPts val="1200"/>
              </a:spcBef>
            </a:pPr>
            <a:r>
              <a:rPr lang="pt-BR" dirty="0"/>
              <a:t>64-bit general purpose registers: </a:t>
            </a:r>
          </a:p>
          <a:p>
            <a:pPr lvl="1">
              <a:spcBef>
                <a:spcPts val="1200"/>
              </a:spcBef>
            </a:pPr>
            <a:r>
              <a:rPr lang="pt-BR" dirty="0"/>
              <a:t>RAX, RBX, RCX, RDX, RDI, RSI, RBP, RSP, R8, R9, R10, R11, R12, R13, R14, R15</a:t>
            </a:r>
          </a:p>
        </p:txBody>
      </p:sp>
      <p:sp>
        <p:nvSpPr>
          <p:cNvPr id="2" name="Title 1"/>
          <p:cNvSpPr>
            <a:spLocks noGrp="1"/>
          </p:cNvSpPr>
          <p:nvPr>
            <p:ph type="title"/>
          </p:nvPr>
        </p:nvSpPr>
        <p:spPr/>
        <p:txBody>
          <a:bodyPr/>
          <a:lstStyle/>
          <a:p>
            <a:r>
              <a:rPr lang="en-AU" dirty="0"/>
              <a:t>64-Bit General Purpose Registers</a:t>
            </a:r>
          </a:p>
        </p:txBody>
      </p:sp>
    </p:spTree>
    <p:extLst>
      <p:ext uri="{BB962C8B-B14F-4D97-AF65-F5344CB8AC3E}">
        <p14:creationId xmlns:p14="http://schemas.microsoft.com/office/powerpoint/2010/main" val="37019336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General Concepts</a:t>
            </a:r>
          </a:p>
          <a:p>
            <a:r>
              <a:rPr lang="en-US" dirty="0"/>
              <a:t>IA-32 Processor Architecture</a:t>
            </a:r>
          </a:p>
          <a:p>
            <a:r>
              <a:rPr lang="en-US" dirty="0"/>
              <a:t>IA-32 Memory Management</a:t>
            </a:r>
          </a:p>
          <a:p>
            <a:r>
              <a:rPr lang="en-US" dirty="0"/>
              <a:t>64-Bit Processors</a:t>
            </a:r>
          </a:p>
          <a:p>
            <a:r>
              <a:rPr lang="en-US" b="1" dirty="0">
                <a:solidFill>
                  <a:srgbClr val="007FA3"/>
                </a:solidFill>
              </a:rPr>
              <a:t>Components of an IA-32 Microcomputer</a:t>
            </a:r>
          </a:p>
          <a:p>
            <a:r>
              <a:rPr lang="en-US" dirty="0"/>
              <a:t>Input-Output System</a:t>
            </a:r>
          </a:p>
        </p:txBody>
      </p:sp>
      <p:sp>
        <p:nvSpPr>
          <p:cNvPr id="2" name="Title 1"/>
          <p:cNvSpPr>
            <a:spLocks noGrp="1"/>
          </p:cNvSpPr>
          <p:nvPr>
            <p:ph type="title"/>
          </p:nvPr>
        </p:nvSpPr>
        <p:spPr/>
        <p:txBody>
          <a:bodyPr/>
          <a:lstStyle/>
          <a:p>
            <a:r>
              <a:rPr lang="en-AU" dirty="0"/>
              <a:t>What's Next</a:t>
            </a:r>
            <a:r>
              <a:rPr lang="en-AU" sz="2000" dirty="0"/>
              <a:t> </a:t>
            </a:r>
            <a:r>
              <a:rPr lang="en-AU" sz="2000" b="0" dirty="0"/>
              <a:t>(4 of 5)</a:t>
            </a:r>
          </a:p>
        </p:txBody>
      </p:sp>
    </p:spTree>
    <p:extLst>
      <p:ext uri="{BB962C8B-B14F-4D97-AF65-F5344CB8AC3E}">
        <p14:creationId xmlns:p14="http://schemas.microsoft.com/office/powerpoint/2010/main" val="5994501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Motherboard</a:t>
            </a:r>
          </a:p>
          <a:p>
            <a:r>
              <a:rPr lang="en-US" dirty="0"/>
              <a:t>Video output</a:t>
            </a:r>
          </a:p>
          <a:p>
            <a:r>
              <a:rPr lang="en-US" dirty="0"/>
              <a:t>Memory</a:t>
            </a:r>
          </a:p>
          <a:p>
            <a:r>
              <a:rPr lang="en-US" dirty="0"/>
              <a:t>Input-output ports</a:t>
            </a:r>
          </a:p>
        </p:txBody>
      </p:sp>
      <p:sp>
        <p:nvSpPr>
          <p:cNvPr id="2" name="Title 1"/>
          <p:cNvSpPr>
            <a:spLocks noGrp="1"/>
          </p:cNvSpPr>
          <p:nvPr>
            <p:ph type="title"/>
          </p:nvPr>
        </p:nvSpPr>
        <p:spPr/>
        <p:txBody>
          <a:bodyPr/>
          <a:lstStyle/>
          <a:p>
            <a:r>
              <a:rPr lang="en-US" dirty="0"/>
              <a:t>Components of an IA-32 Microcomputer</a:t>
            </a:r>
            <a:endParaRPr lang="en-AU" dirty="0"/>
          </a:p>
        </p:txBody>
      </p:sp>
    </p:spTree>
    <p:extLst>
      <p:ext uri="{BB962C8B-B14F-4D97-AF65-F5344CB8AC3E}">
        <p14:creationId xmlns:p14="http://schemas.microsoft.com/office/powerpoint/2010/main" val="2932849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ltLang="en-US" dirty="0"/>
              <a:t>Basic microcomputer design</a:t>
            </a:r>
          </a:p>
          <a:p>
            <a:r>
              <a:rPr lang="en-US" altLang="en-US" dirty="0"/>
              <a:t>Instruction execution cycle</a:t>
            </a:r>
          </a:p>
          <a:p>
            <a:r>
              <a:rPr lang="en-US" altLang="en-US" dirty="0"/>
              <a:t>Reading from memory</a:t>
            </a:r>
          </a:p>
          <a:p>
            <a:r>
              <a:rPr lang="en-US" altLang="en-US" dirty="0"/>
              <a:t>How programs run</a:t>
            </a:r>
          </a:p>
        </p:txBody>
      </p:sp>
      <p:sp>
        <p:nvSpPr>
          <p:cNvPr id="2" name="Title 1"/>
          <p:cNvSpPr>
            <a:spLocks noGrp="1"/>
          </p:cNvSpPr>
          <p:nvPr>
            <p:ph type="title"/>
          </p:nvPr>
        </p:nvSpPr>
        <p:spPr/>
        <p:txBody>
          <a:bodyPr/>
          <a:lstStyle/>
          <a:p>
            <a:r>
              <a:rPr lang="en-US" altLang="en-US" dirty="0"/>
              <a:t>General Concepts</a:t>
            </a:r>
            <a:endParaRPr lang="en-US" dirty="0"/>
          </a:p>
        </p:txBody>
      </p:sp>
    </p:spTree>
    <p:extLst>
      <p:ext uri="{BB962C8B-B14F-4D97-AF65-F5344CB8AC3E}">
        <p14:creationId xmlns:p14="http://schemas.microsoft.com/office/powerpoint/2010/main" val="35360222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724400"/>
          </a:xfrm>
        </p:spPr>
        <p:txBody>
          <a:bodyPr/>
          <a:lstStyle/>
          <a:p>
            <a:r>
              <a:rPr lang="en-AU" sz="2400" dirty="0"/>
              <a:t>CPU socket</a:t>
            </a:r>
          </a:p>
          <a:p>
            <a:r>
              <a:rPr lang="en-AU" sz="2400" dirty="0"/>
              <a:t>External cache memory slots</a:t>
            </a:r>
          </a:p>
          <a:p>
            <a:r>
              <a:rPr lang="en-AU" sz="2400" dirty="0"/>
              <a:t>Main memory slots</a:t>
            </a:r>
          </a:p>
          <a:p>
            <a:r>
              <a:rPr lang="en-AU" sz="2400" dirty="0"/>
              <a:t>BIOS chips</a:t>
            </a:r>
          </a:p>
          <a:p>
            <a:r>
              <a:rPr lang="en-AU" sz="2400" dirty="0"/>
              <a:t>Sound synthesizer chip (optional)</a:t>
            </a:r>
          </a:p>
          <a:p>
            <a:r>
              <a:rPr lang="en-AU" sz="2400" dirty="0"/>
              <a:t>Video controller chip (optional)</a:t>
            </a:r>
          </a:p>
          <a:p>
            <a:r>
              <a:rPr lang="en-AU" sz="2400" dirty="0"/>
              <a:t>IDE, parallel, serial, USB, video, keyboard, joystick, network, and mouse connectors</a:t>
            </a:r>
          </a:p>
          <a:p>
            <a:r>
              <a:rPr lang="en-AU" sz="2400" dirty="0"/>
              <a:t>PCI bus connectors (expansion cards)</a:t>
            </a:r>
          </a:p>
        </p:txBody>
      </p:sp>
      <p:sp>
        <p:nvSpPr>
          <p:cNvPr id="2" name="Title 1"/>
          <p:cNvSpPr>
            <a:spLocks noGrp="1"/>
          </p:cNvSpPr>
          <p:nvPr>
            <p:ph type="title"/>
          </p:nvPr>
        </p:nvSpPr>
        <p:spPr/>
        <p:txBody>
          <a:bodyPr/>
          <a:lstStyle/>
          <a:p>
            <a:r>
              <a:rPr lang="en-AU" dirty="0"/>
              <a:t>Motherboard</a:t>
            </a:r>
          </a:p>
        </p:txBody>
      </p:sp>
    </p:spTree>
    <p:extLst>
      <p:ext uri="{BB962C8B-B14F-4D97-AF65-F5344CB8AC3E}">
        <p14:creationId xmlns:p14="http://schemas.microsoft.com/office/powerpoint/2010/main" val="24295445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 Box 39">
            <a:extLst>
              <a:ext uri="{FF2B5EF4-FFF2-40B4-BE49-F238E27FC236}">
                <a16:creationId xmlns:a16="http://schemas.microsoft.com/office/drawing/2014/main" id="{7CFCDF77-B70B-4775-995E-DF6B5F098342}"/>
              </a:ext>
            </a:extLst>
          </p:cNvPr>
          <p:cNvSpPr txBox="1">
            <a:spLocks noChangeArrowheads="1"/>
          </p:cNvSpPr>
          <p:nvPr/>
        </p:nvSpPr>
        <p:spPr bwMode="auto">
          <a:xfrm>
            <a:off x="457200" y="5791200"/>
            <a:ext cx="46482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ts val="0"/>
              </a:spcBef>
              <a:buClrTx/>
              <a:buFontTx/>
              <a:buNone/>
            </a:pPr>
            <a:r>
              <a:rPr lang="en-US" altLang="en-US" sz="1600" dirty="0">
                <a:solidFill>
                  <a:schemeClr val="tx2"/>
                </a:solidFill>
              </a:rPr>
              <a:t>Source: Intel® Desktop Board D850MD/D850MV Technical Product Specification</a:t>
            </a:r>
          </a:p>
        </p:txBody>
      </p:sp>
      <p:sp>
        <p:nvSpPr>
          <p:cNvPr id="36" name="Line 5" descr="line">
            <a:extLst>
              <a:ext uri="{FF2B5EF4-FFF2-40B4-BE49-F238E27FC236}">
                <a16:creationId xmlns:a16="http://schemas.microsoft.com/office/drawing/2014/main" id="{704B924D-6159-4413-A14D-450F5F047CA6}"/>
              </a:ext>
            </a:extLst>
          </p:cNvPr>
          <p:cNvSpPr>
            <a:spLocks noChangeShapeType="1"/>
          </p:cNvSpPr>
          <p:nvPr/>
        </p:nvSpPr>
        <p:spPr bwMode="auto">
          <a:xfrm flipH="1">
            <a:off x="6087208" y="4207047"/>
            <a:ext cx="773723" cy="0"/>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p>
        </p:txBody>
      </p:sp>
      <p:sp>
        <p:nvSpPr>
          <p:cNvPr id="37" name="Text Box 6">
            <a:extLst>
              <a:ext uri="{FF2B5EF4-FFF2-40B4-BE49-F238E27FC236}">
                <a16:creationId xmlns:a16="http://schemas.microsoft.com/office/drawing/2014/main" id="{D01BEBF4-75D6-44AE-9B1B-EBE33148FD7D}"/>
              </a:ext>
            </a:extLst>
          </p:cNvPr>
          <p:cNvSpPr txBox="1">
            <a:spLocks noChangeArrowheads="1"/>
          </p:cNvSpPr>
          <p:nvPr/>
        </p:nvSpPr>
        <p:spPr bwMode="auto">
          <a:xfrm>
            <a:off x="6860930" y="3961392"/>
            <a:ext cx="1444869"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1600" dirty="0"/>
              <a:t>dynamic RAM </a:t>
            </a:r>
          </a:p>
        </p:txBody>
      </p:sp>
      <p:sp>
        <p:nvSpPr>
          <p:cNvPr id="38" name="Line 7" descr="line">
            <a:extLst>
              <a:ext uri="{FF2B5EF4-FFF2-40B4-BE49-F238E27FC236}">
                <a16:creationId xmlns:a16="http://schemas.microsoft.com/office/drawing/2014/main" id="{C9963EC4-7524-4EE1-A552-B43E849236A2}"/>
              </a:ext>
            </a:extLst>
          </p:cNvPr>
          <p:cNvSpPr>
            <a:spLocks noChangeShapeType="1"/>
          </p:cNvSpPr>
          <p:nvPr/>
        </p:nvSpPr>
        <p:spPr bwMode="auto">
          <a:xfrm flipH="1">
            <a:off x="5700346" y="3452944"/>
            <a:ext cx="902677" cy="0"/>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p>
        </p:txBody>
      </p:sp>
      <p:sp>
        <p:nvSpPr>
          <p:cNvPr id="39" name="Text Box 8">
            <a:extLst>
              <a:ext uri="{FF2B5EF4-FFF2-40B4-BE49-F238E27FC236}">
                <a16:creationId xmlns:a16="http://schemas.microsoft.com/office/drawing/2014/main" id="{712B9B86-C4BC-4E08-B5FF-F06CEAF95272}"/>
              </a:ext>
            </a:extLst>
          </p:cNvPr>
          <p:cNvSpPr txBox="1">
            <a:spLocks noChangeArrowheads="1"/>
          </p:cNvSpPr>
          <p:nvPr/>
        </p:nvSpPr>
        <p:spPr bwMode="auto">
          <a:xfrm>
            <a:off x="6603023" y="3204433"/>
            <a:ext cx="1740877"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1600"/>
              <a:t>Pentium 4 socket</a:t>
            </a:r>
          </a:p>
        </p:txBody>
      </p:sp>
      <p:sp>
        <p:nvSpPr>
          <p:cNvPr id="40" name="Line 9" descr="line">
            <a:extLst>
              <a:ext uri="{FF2B5EF4-FFF2-40B4-BE49-F238E27FC236}">
                <a16:creationId xmlns:a16="http://schemas.microsoft.com/office/drawing/2014/main" id="{1B30D106-062B-4C8E-9BB1-EB4FCAA67A53}"/>
              </a:ext>
            </a:extLst>
          </p:cNvPr>
          <p:cNvSpPr>
            <a:spLocks noChangeShapeType="1"/>
          </p:cNvSpPr>
          <p:nvPr/>
        </p:nvSpPr>
        <p:spPr bwMode="auto">
          <a:xfrm>
            <a:off x="2154115" y="2904505"/>
            <a:ext cx="838200" cy="0"/>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p>
        </p:txBody>
      </p:sp>
      <p:sp>
        <p:nvSpPr>
          <p:cNvPr id="41" name="Text Box 10">
            <a:extLst>
              <a:ext uri="{FF2B5EF4-FFF2-40B4-BE49-F238E27FC236}">
                <a16:creationId xmlns:a16="http://schemas.microsoft.com/office/drawing/2014/main" id="{52CE7930-C42E-4C1D-B9B9-82BF92F73DCE}"/>
              </a:ext>
            </a:extLst>
          </p:cNvPr>
          <p:cNvSpPr txBox="1">
            <a:spLocks noChangeArrowheads="1"/>
          </p:cNvSpPr>
          <p:nvPr/>
        </p:nvSpPr>
        <p:spPr bwMode="auto">
          <a:xfrm>
            <a:off x="929054" y="5195378"/>
            <a:ext cx="96715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r" eaLnBrk="1" hangingPunct="1">
              <a:spcBef>
                <a:spcPct val="50000"/>
              </a:spcBef>
              <a:buClrTx/>
              <a:buFontTx/>
              <a:buNone/>
            </a:pPr>
            <a:r>
              <a:rPr lang="en-US" altLang="en-US" sz="1600" dirty="0"/>
              <a:t>Speaker</a:t>
            </a:r>
          </a:p>
        </p:txBody>
      </p:sp>
      <p:sp>
        <p:nvSpPr>
          <p:cNvPr id="42" name="Line 11" descr="line">
            <a:extLst>
              <a:ext uri="{FF2B5EF4-FFF2-40B4-BE49-F238E27FC236}">
                <a16:creationId xmlns:a16="http://schemas.microsoft.com/office/drawing/2014/main" id="{5C775760-16A1-4FE7-8A7F-AE8437A690AD}"/>
              </a:ext>
            </a:extLst>
          </p:cNvPr>
          <p:cNvSpPr>
            <a:spLocks noChangeShapeType="1"/>
          </p:cNvSpPr>
          <p:nvPr/>
        </p:nvSpPr>
        <p:spPr bwMode="auto">
          <a:xfrm flipH="1" flipV="1">
            <a:off x="4797669" y="5578142"/>
            <a:ext cx="193431" cy="479884"/>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p>
        </p:txBody>
      </p:sp>
      <p:sp>
        <p:nvSpPr>
          <p:cNvPr id="43" name="Text Box 12">
            <a:extLst>
              <a:ext uri="{FF2B5EF4-FFF2-40B4-BE49-F238E27FC236}">
                <a16:creationId xmlns:a16="http://schemas.microsoft.com/office/drawing/2014/main" id="{9932BBB3-1958-4004-9BD2-C44BB045D53F}"/>
              </a:ext>
            </a:extLst>
          </p:cNvPr>
          <p:cNvSpPr txBox="1">
            <a:spLocks noChangeArrowheads="1"/>
          </p:cNvSpPr>
          <p:nvPr/>
        </p:nvSpPr>
        <p:spPr bwMode="auto">
          <a:xfrm>
            <a:off x="4926622" y="5852362"/>
            <a:ext cx="208377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1600" dirty="0"/>
              <a:t>IDE drive connectors</a:t>
            </a:r>
          </a:p>
        </p:txBody>
      </p:sp>
      <p:sp>
        <p:nvSpPr>
          <p:cNvPr id="44" name="Line 15" descr="line">
            <a:extLst>
              <a:ext uri="{FF2B5EF4-FFF2-40B4-BE49-F238E27FC236}">
                <a16:creationId xmlns:a16="http://schemas.microsoft.com/office/drawing/2014/main" id="{8FC56C24-4FD6-4AF8-BF76-E37FAACB6351}"/>
              </a:ext>
            </a:extLst>
          </p:cNvPr>
          <p:cNvSpPr>
            <a:spLocks noChangeShapeType="1"/>
          </p:cNvSpPr>
          <p:nvPr/>
        </p:nvSpPr>
        <p:spPr bwMode="auto">
          <a:xfrm>
            <a:off x="2154115" y="3590053"/>
            <a:ext cx="1547446" cy="0"/>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p>
        </p:txBody>
      </p:sp>
      <p:sp>
        <p:nvSpPr>
          <p:cNvPr id="45" name="Text Box 16">
            <a:extLst>
              <a:ext uri="{FF2B5EF4-FFF2-40B4-BE49-F238E27FC236}">
                <a16:creationId xmlns:a16="http://schemas.microsoft.com/office/drawing/2014/main" id="{2001E8F2-409E-4DF6-ADF7-87C596B1DDC3}"/>
              </a:ext>
            </a:extLst>
          </p:cNvPr>
          <p:cNvSpPr txBox="1">
            <a:spLocks noChangeArrowheads="1"/>
          </p:cNvSpPr>
          <p:nvPr/>
        </p:nvSpPr>
        <p:spPr bwMode="auto">
          <a:xfrm>
            <a:off x="929054" y="3344399"/>
            <a:ext cx="122506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r" eaLnBrk="1" hangingPunct="1">
              <a:spcBef>
                <a:spcPct val="50000"/>
              </a:spcBef>
              <a:buClrTx/>
              <a:buFontTx/>
              <a:buNone/>
            </a:pPr>
            <a:r>
              <a:rPr lang="en-US" altLang="en-US" sz="1600" dirty="0"/>
              <a:t>AGP slot</a:t>
            </a:r>
          </a:p>
        </p:txBody>
      </p:sp>
      <p:sp>
        <p:nvSpPr>
          <p:cNvPr id="46" name="Line 17" descr="line">
            <a:extLst>
              <a:ext uri="{FF2B5EF4-FFF2-40B4-BE49-F238E27FC236}">
                <a16:creationId xmlns:a16="http://schemas.microsoft.com/office/drawing/2014/main" id="{8CF02810-49B3-4EBF-AF61-BB10BDC15390}"/>
              </a:ext>
            </a:extLst>
          </p:cNvPr>
          <p:cNvSpPr>
            <a:spLocks noChangeShapeType="1"/>
          </p:cNvSpPr>
          <p:nvPr/>
        </p:nvSpPr>
        <p:spPr bwMode="auto">
          <a:xfrm>
            <a:off x="2089638" y="5646697"/>
            <a:ext cx="322385" cy="0"/>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p>
        </p:txBody>
      </p:sp>
      <p:sp>
        <p:nvSpPr>
          <p:cNvPr id="47" name="Text Box 18">
            <a:extLst>
              <a:ext uri="{FF2B5EF4-FFF2-40B4-BE49-F238E27FC236}">
                <a16:creationId xmlns:a16="http://schemas.microsoft.com/office/drawing/2014/main" id="{14BC131B-F873-456A-AA9D-A3D85780DD09}"/>
              </a:ext>
            </a:extLst>
          </p:cNvPr>
          <p:cNvSpPr txBox="1">
            <a:spLocks noChangeArrowheads="1"/>
          </p:cNvSpPr>
          <p:nvPr/>
        </p:nvSpPr>
        <p:spPr bwMode="auto">
          <a:xfrm>
            <a:off x="1295400" y="5432464"/>
            <a:ext cx="794238"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r" eaLnBrk="1" hangingPunct="1">
              <a:spcBef>
                <a:spcPct val="50000"/>
              </a:spcBef>
              <a:buClrTx/>
              <a:buFontTx/>
              <a:buNone/>
            </a:pPr>
            <a:r>
              <a:rPr lang="en-US" altLang="en-US" sz="1500" dirty="0"/>
              <a:t>Battery</a:t>
            </a:r>
          </a:p>
        </p:txBody>
      </p:sp>
      <p:sp>
        <p:nvSpPr>
          <p:cNvPr id="48" name="Line 19" descr="line">
            <a:extLst>
              <a:ext uri="{FF2B5EF4-FFF2-40B4-BE49-F238E27FC236}">
                <a16:creationId xmlns:a16="http://schemas.microsoft.com/office/drawing/2014/main" id="{90B5CE68-C0A8-4659-BDBF-3A0A0B953D81}"/>
              </a:ext>
            </a:extLst>
          </p:cNvPr>
          <p:cNvSpPr>
            <a:spLocks noChangeShapeType="1"/>
          </p:cNvSpPr>
          <p:nvPr/>
        </p:nvSpPr>
        <p:spPr bwMode="auto">
          <a:xfrm>
            <a:off x="1960685" y="1464855"/>
            <a:ext cx="2063262" cy="0"/>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p>
        </p:txBody>
      </p:sp>
      <p:sp>
        <p:nvSpPr>
          <p:cNvPr id="49" name="Text Box 20">
            <a:extLst>
              <a:ext uri="{FF2B5EF4-FFF2-40B4-BE49-F238E27FC236}">
                <a16:creationId xmlns:a16="http://schemas.microsoft.com/office/drawing/2014/main" id="{C949A7B0-9E2E-48C0-B062-09A44947E577}"/>
              </a:ext>
            </a:extLst>
          </p:cNvPr>
          <p:cNvSpPr txBox="1">
            <a:spLocks noChangeArrowheads="1"/>
          </p:cNvSpPr>
          <p:nvPr/>
        </p:nvSpPr>
        <p:spPr bwMode="auto">
          <a:xfrm>
            <a:off x="1251438" y="1219200"/>
            <a:ext cx="70924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r" eaLnBrk="1" hangingPunct="1">
              <a:spcBef>
                <a:spcPct val="50000"/>
              </a:spcBef>
              <a:buClrTx/>
              <a:buFontTx/>
              <a:buNone/>
            </a:pPr>
            <a:r>
              <a:rPr lang="en-US" altLang="en-US" sz="1600" dirty="0"/>
              <a:t>Video</a:t>
            </a:r>
          </a:p>
        </p:txBody>
      </p:sp>
      <p:sp>
        <p:nvSpPr>
          <p:cNvPr id="50" name="Line 21" descr="line">
            <a:extLst>
              <a:ext uri="{FF2B5EF4-FFF2-40B4-BE49-F238E27FC236}">
                <a16:creationId xmlns:a16="http://schemas.microsoft.com/office/drawing/2014/main" id="{89A2C419-391A-469E-870C-F360D9532D39}"/>
              </a:ext>
            </a:extLst>
          </p:cNvPr>
          <p:cNvSpPr>
            <a:spLocks noChangeShapeType="1"/>
          </p:cNvSpPr>
          <p:nvPr/>
        </p:nvSpPr>
        <p:spPr bwMode="auto">
          <a:xfrm flipH="1" flipV="1">
            <a:off x="5764823" y="5509588"/>
            <a:ext cx="838200" cy="0"/>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p>
        </p:txBody>
      </p:sp>
      <p:sp>
        <p:nvSpPr>
          <p:cNvPr id="51" name="Text Box 22">
            <a:extLst>
              <a:ext uri="{FF2B5EF4-FFF2-40B4-BE49-F238E27FC236}">
                <a16:creationId xmlns:a16="http://schemas.microsoft.com/office/drawing/2014/main" id="{EC2298C1-3E99-492E-9144-501FDCEA0C3F}"/>
              </a:ext>
            </a:extLst>
          </p:cNvPr>
          <p:cNvSpPr txBox="1">
            <a:spLocks noChangeArrowheads="1"/>
          </p:cNvSpPr>
          <p:nvPr/>
        </p:nvSpPr>
        <p:spPr bwMode="auto">
          <a:xfrm>
            <a:off x="6603022" y="5263933"/>
            <a:ext cx="1702777"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1600" dirty="0"/>
              <a:t>Power connector</a:t>
            </a:r>
          </a:p>
        </p:txBody>
      </p:sp>
      <p:sp>
        <p:nvSpPr>
          <p:cNvPr id="52" name="Line 25" descr="line">
            <a:extLst>
              <a:ext uri="{FF2B5EF4-FFF2-40B4-BE49-F238E27FC236}">
                <a16:creationId xmlns:a16="http://schemas.microsoft.com/office/drawing/2014/main" id="{8CF16763-BAC4-4CDE-B1A7-6B1FDC272438}"/>
              </a:ext>
            </a:extLst>
          </p:cNvPr>
          <p:cNvSpPr>
            <a:spLocks noChangeShapeType="1"/>
          </p:cNvSpPr>
          <p:nvPr/>
        </p:nvSpPr>
        <p:spPr bwMode="auto">
          <a:xfrm flipH="1">
            <a:off x="4604238" y="3110170"/>
            <a:ext cx="1998785" cy="205664"/>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p>
        </p:txBody>
      </p:sp>
      <p:sp>
        <p:nvSpPr>
          <p:cNvPr id="53" name="Line 27" descr="line">
            <a:extLst>
              <a:ext uri="{FF2B5EF4-FFF2-40B4-BE49-F238E27FC236}">
                <a16:creationId xmlns:a16="http://schemas.microsoft.com/office/drawing/2014/main" id="{53C190EC-D3BB-4A8C-B517-BE72C5473962}"/>
              </a:ext>
            </a:extLst>
          </p:cNvPr>
          <p:cNvSpPr>
            <a:spLocks noChangeShapeType="1"/>
          </p:cNvSpPr>
          <p:nvPr/>
        </p:nvSpPr>
        <p:spPr bwMode="auto">
          <a:xfrm flipH="1">
            <a:off x="6087208" y="4207047"/>
            <a:ext cx="773723" cy="479884"/>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p>
        </p:txBody>
      </p:sp>
      <p:sp>
        <p:nvSpPr>
          <p:cNvPr id="54" name="Line 28" descr="line">
            <a:extLst>
              <a:ext uri="{FF2B5EF4-FFF2-40B4-BE49-F238E27FC236}">
                <a16:creationId xmlns:a16="http://schemas.microsoft.com/office/drawing/2014/main" id="{3C0CF677-F762-412E-ABCD-D995933EC5B7}"/>
              </a:ext>
            </a:extLst>
          </p:cNvPr>
          <p:cNvSpPr>
            <a:spLocks noChangeShapeType="1"/>
          </p:cNvSpPr>
          <p:nvPr/>
        </p:nvSpPr>
        <p:spPr bwMode="auto">
          <a:xfrm flipH="1" flipV="1">
            <a:off x="5764823" y="5715252"/>
            <a:ext cx="838200" cy="177100"/>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p>
        </p:txBody>
      </p:sp>
      <p:sp>
        <p:nvSpPr>
          <p:cNvPr id="55" name="Text Box 29">
            <a:extLst>
              <a:ext uri="{FF2B5EF4-FFF2-40B4-BE49-F238E27FC236}">
                <a16:creationId xmlns:a16="http://schemas.microsoft.com/office/drawing/2014/main" id="{BFF5FD65-1DC8-45ED-9522-8FF4CEE77CA0}"/>
              </a:ext>
            </a:extLst>
          </p:cNvPr>
          <p:cNvSpPr txBox="1">
            <a:spLocks noChangeArrowheads="1"/>
          </p:cNvSpPr>
          <p:nvPr/>
        </p:nvSpPr>
        <p:spPr bwMode="auto">
          <a:xfrm>
            <a:off x="6603022" y="5715000"/>
            <a:ext cx="208377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ts val="0"/>
              </a:spcBef>
              <a:buClrTx/>
              <a:buFontTx/>
              <a:buNone/>
            </a:pPr>
            <a:r>
              <a:rPr lang="en-US" altLang="en-US" sz="1600" dirty="0"/>
              <a:t>Diskette connector</a:t>
            </a:r>
          </a:p>
        </p:txBody>
      </p:sp>
      <p:sp>
        <p:nvSpPr>
          <p:cNvPr id="56" name="Line 30" descr="line">
            <a:extLst>
              <a:ext uri="{FF2B5EF4-FFF2-40B4-BE49-F238E27FC236}">
                <a16:creationId xmlns:a16="http://schemas.microsoft.com/office/drawing/2014/main" id="{4A1A67A4-BF9C-4A11-BC69-EADEE28BB9CE}"/>
              </a:ext>
            </a:extLst>
          </p:cNvPr>
          <p:cNvSpPr>
            <a:spLocks noChangeShapeType="1"/>
          </p:cNvSpPr>
          <p:nvPr/>
        </p:nvSpPr>
        <p:spPr bwMode="auto">
          <a:xfrm>
            <a:off x="1896208" y="5441033"/>
            <a:ext cx="838200" cy="0"/>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p>
        </p:txBody>
      </p:sp>
      <p:sp>
        <p:nvSpPr>
          <p:cNvPr id="57" name="Text Box 31">
            <a:extLst>
              <a:ext uri="{FF2B5EF4-FFF2-40B4-BE49-F238E27FC236}">
                <a16:creationId xmlns:a16="http://schemas.microsoft.com/office/drawing/2014/main" id="{36197FE2-DD20-42CF-BDCA-09B0B1239E1C}"/>
              </a:ext>
            </a:extLst>
          </p:cNvPr>
          <p:cNvSpPr txBox="1">
            <a:spLocks noChangeArrowheads="1"/>
          </p:cNvSpPr>
          <p:nvPr/>
        </p:nvSpPr>
        <p:spPr bwMode="auto">
          <a:xfrm>
            <a:off x="929054" y="2647425"/>
            <a:ext cx="122506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r" eaLnBrk="1" hangingPunct="1">
              <a:spcBef>
                <a:spcPct val="50000"/>
              </a:spcBef>
              <a:buClrTx/>
              <a:buFontTx/>
              <a:buNone/>
            </a:pPr>
            <a:r>
              <a:rPr lang="en-US" altLang="en-US" sz="1600" dirty="0"/>
              <a:t>PCI slots</a:t>
            </a:r>
          </a:p>
        </p:txBody>
      </p:sp>
      <p:sp>
        <p:nvSpPr>
          <p:cNvPr id="58" name="Line 32" descr="line">
            <a:extLst>
              <a:ext uri="{FF2B5EF4-FFF2-40B4-BE49-F238E27FC236}">
                <a16:creationId xmlns:a16="http://schemas.microsoft.com/office/drawing/2014/main" id="{18B0A711-2AD1-4F64-9EB0-645FEECCFB01}"/>
              </a:ext>
            </a:extLst>
          </p:cNvPr>
          <p:cNvSpPr>
            <a:spLocks noChangeShapeType="1"/>
          </p:cNvSpPr>
          <p:nvPr/>
        </p:nvSpPr>
        <p:spPr bwMode="auto">
          <a:xfrm>
            <a:off x="1896208" y="5166814"/>
            <a:ext cx="1547446" cy="0"/>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p>
        </p:txBody>
      </p:sp>
      <p:sp>
        <p:nvSpPr>
          <p:cNvPr id="59" name="Line 34" descr="line">
            <a:extLst>
              <a:ext uri="{FF2B5EF4-FFF2-40B4-BE49-F238E27FC236}">
                <a16:creationId xmlns:a16="http://schemas.microsoft.com/office/drawing/2014/main" id="{34290739-16D5-445F-9CF7-0CEAF45FEBCA}"/>
              </a:ext>
            </a:extLst>
          </p:cNvPr>
          <p:cNvSpPr>
            <a:spLocks noChangeShapeType="1"/>
          </p:cNvSpPr>
          <p:nvPr/>
        </p:nvSpPr>
        <p:spPr bwMode="auto">
          <a:xfrm>
            <a:off x="4217377" y="1396300"/>
            <a:ext cx="2385646" cy="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p>
        </p:txBody>
      </p:sp>
      <p:sp>
        <p:nvSpPr>
          <p:cNvPr id="60" name="Line 35" descr="line">
            <a:extLst>
              <a:ext uri="{FF2B5EF4-FFF2-40B4-BE49-F238E27FC236}">
                <a16:creationId xmlns:a16="http://schemas.microsoft.com/office/drawing/2014/main" id="{9B939689-03FB-41A0-94BA-68EA20FBFB22}"/>
              </a:ext>
            </a:extLst>
          </p:cNvPr>
          <p:cNvSpPr>
            <a:spLocks noChangeShapeType="1"/>
          </p:cNvSpPr>
          <p:nvPr/>
        </p:nvSpPr>
        <p:spPr bwMode="auto">
          <a:xfrm>
            <a:off x="2089638" y="4549821"/>
            <a:ext cx="1096108" cy="0"/>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p>
        </p:txBody>
      </p:sp>
      <p:sp>
        <p:nvSpPr>
          <p:cNvPr id="61" name="Text Box 36">
            <a:extLst>
              <a:ext uri="{FF2B5EF4-FFF2-40B4-BE49-F238E27FC236}">
                <a16:creationId xmlns:a16="http://schemas.microsoft.com/office/drawing/2014/main" id="{E9E19426-E5C2-4611-8175-8CC193884203}"/>
              </a:ext>
            </a:extLst>
          </p:cNvPr>
          <p:cNvSpPr txBox="1">
            <a:spLocks noChangeArrowheads="1"/>
          </p:cNvSpPr>
          <p:nvPr/>
        </p:nvSpPr>
        <p:spPr bwMode="auto">
          <a:xfrm>
            <a:off x="864577" y="4304166"/>
            <a:ext cx="1225062"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r" eaLnBrk="1" hangingPunct="1">
              <a:spcBef>
                <a:spcPct val="50000"/>
              </a:spcBef>
              <a:buClrTx/>
              <a:buFontTx/>
              <a:buNone/>
            </a:pPr>
            <a:r>
              <a:rPr lang="en-US" altLang="en-US" sz="1600" dirty="0"/>
              <a:t>Firmware hub</a:t>
            </a:r>
          </a:p>
        </p:txBody>
      </p:sp>
      <p:sp>
        <p:nvSpPr>
          <p:cNvPr id="62" name="Line 37" descr="line">
            <a:extLst>
              <a:ext uri="{FF2B5EF4-FFF2-40B4-BE49-F238E27FC236}">
                <a16:creationId xmlns:a16="http://schemas.microsoft.com/office/drawing/2014/main" id="{D22A5CE1-A69F-4A67-A5BC-CF348DD3A04B}"/>
              </a:ext>
            </a:extLst>
          </p:cNvPr>
          <p:cNvSpPr>
            <a:spLocks noChangeShapeType="1"/>
          </p:cNvSpPr>
          <p:nvPr/>
        </p:nvSpPr>
        <p:spPr bwMode="auto">
          <a:xfrm>
            <a:off x="2089638" y="1876183"/>
            <a:ext cx="515815" cy="0"/>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p>
        </p:txBody>
      </p:sp>
      <p:sp>
        <p:nvSpPr>
          <p:cNvPr id="63" name="Text Box 38">
            <a:extLst>
              <a:ext uri="{FF2B5EF4-FFF2-40B4-BE49-F238E27FC236}">
                <a16:creationId xmlns:a16="http://schemas.microsoft.com/office/drawing/2014/main" id="{E9DB01D3-813B-4B63-B482-AC915B3C193F}"/>
              </a:ext>
            </a:extLst>
          </p:cNvPr>
          <p:cNvSpPr txBox="1">
            <a:spLocks noChangeArrowheads="1"/>
          </p:cNvSpPr>
          <p:nvPr/>
        </p:nvSpPr>
        <p:spPr bwMode="auto">
          <a:xfrm>
            <a:off x="990600" y="1630529"/>
            <a:ext cx="1099039"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r" eaLnBrk="1" hangingPunct="1">
              <a:spcBef>
                <a:spcPct val="50000"/>
              </a:spcBef>
              <a:buClrTx/>
              <a:buFontTx/>
              <a:buNone/>
            </a:pPr>
            <a:r>
              <a:rPr lang="en-US" altLang="en-US" sz="1600" dirty="0"/>
              <a:t>Audio chip</a:t>
            </a:r>
          </a:p>
        </p:txBody>
      </p:sp>
      <p:sp>
        <p:nvSpPr>
          <p:cNvPr id="33" name="Text Box 14">
            <a:extLst>
              <a:ext uri="{FF2B5EF4-FFF2-40B4-BE49-F238E27FC236}">
                <a16:creationId xmlns:a16="http://schemas.microsoft.com/office/drawing/2014/main" id="{2B201B30-0D31-4147-93D4-78FEFA5DDC08}"/>
              </a:ext>
            </a:extLst>
          </p:cNvPr>
          <p:cNvSpPr txBox="1">
            <a:spLocks noChangeArrowheads="1"/>
          </p:cNvSpPr>
          <p:nvPr/>
        </p:nvSpPr>
        <p:spPr bwMode="auto">
          <a:xfrm>
            <a:off x="6629400" y="1143000"/>
            <a:ext cx="20574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1600" dirty="0"/>
              <a:t>mouse, keyboard, parallel, serial, and USB connectors</a:t>
            </a:r>
          </a:p>
        </p:txBody>
      </p:sp>
      <p:sp>
        <p:nvSpPr>
          <p:cNvPr id="34" name="Text Box 26">
            <a:extLst>
              <a:ext uri="{FF2B5EF4-FFF2-40B4-BE49-F238E27FC236}">
                <a16:creationId xmlns:a16="http://schemas.microsoft.com/office/drawing/2014/main" id="{7B01B19D-761E-47EB-9E22-84ADEB529360}"/>
              </a:ext>
            </a:extLst>
          </p:cNvPr>
          <p:cNvSpPr txBox="1">
            <a:spLocks noChangeArrowheads="1"/>
          </p:cNvSpPr>
          <p:nvPr/>
        </p:nvSpPr>
        <p:spPr bwMode="auto">
          <a:xfrm>
            <a:off x="6553200" y="2819400"/>
            <a:ext cx="2209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1600" dirty="0"/>
              <a:t>memory controller hub</a:t>
            </a:r>
          </a:p>
        </p:txBody>
      </p:sp>
      <p:pic>
        <p:nvPicPr>
          <p:cNvPr id="35" name="Picture 4" descr="The motherboard is in square shape where the top center portion contains a video jack. The left top portion contains an audio chip. The right corner at the top provides connectors for mouse, keyboard, parallel, serial and USB connectors. There are three P C I slots below the audio chip. An A G P slot is at the right of the P C I slots. A firmware hub is below the third P C I slot that is square shaped. An input and output controller below the firmware hub. A speaker and battery are present at the left bottom corner of the motherboard. I D E drive connectors are present at the right bottom of the motherboard. Power connector and diskette connector are present at the right bottom corner of the motherboard. Opposite to the firmware hub at the right side two dynamic R A M are present. A memory controller hub is present at the center of the motherboard. A Pentium 4 socket is present above the dynamic R A M.">
            <a:extLst>
              <a:ext uri="{FF2B5EF4-FFF2-40B4-BE49-F238E27FC236}">
                <a16:creationId xmlns:a16="http://schemas.microsoft.com/office/drawing/2014/main" id="{2CDFD85D-0D9E-4A72-896A-AEC98FED96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3069" y="1327745"/>
            <a:ext cx="4201746" cy="4593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AU" dirty="0"/>
              <a:t>Intel D850MD Motherboard</a:t>
            </a:r>
          </a:p>
        </p:txBody>
      </p:sp>
    </p:spTree>
    <p:extLst>
      <p:ext uri="{BB962C8B-B14F-4D97-AF65-F5344CB8AC3E}">
        <p14:creationId xmlns:p14="http://schemas.microsoft.com/office/powerpoint/2010/main" val="17551112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The image consists of 2 Controller hubs, namely Memory Controller Hub, MCH, and Input Output Controller Hub, ICH. The Intel core 2 duo processor transfers data to the P 965 M C H at the rate of 8.5 gigabytes per second. P 965 M C H has the Peripheral Component Interconnect, P C I Express x 16 graphics in which the data flows at the rate of 8 gigabytes per second. There are 2 Double Data Rate 2, D D R 2, and an Intel Fast Memory Access connected to P 965 M C H. The data from the Memory Controller Hub flows to one D D R 2 at the rate of 12.8 gigabytes per second. P 965 I C H B is directly connected to P 965 M C H in which the data flows at the rate of 2 gigabytes per second. Intel High definition audio and Intel Quiet System Technology are also linked to the Input Output Controller Hub. 6 serial A T A ports that is connected to Intel Matrix storage technology. The data transfer between P 965 I C H B and 6 serial A T A ports take place at the data rate of 3 gigabytes per second each. The Basic Input Output System, B I O S, or Firmware is directly connected to P 965 I C H B via Low Pin Count, L P I, bus or Serial Peripheral Interface, S P I, bus. 10 Hi speed U S B 2.0 ports and Dual Enhanced Host Controller Interface, E C H I, in which U S B is disabled, transfers data at the rate of 60 megabytes per second. 6 P C I express x 1 which is connected to Intel G b E L A N also transfers data at the rate of 500 megabytes per second each.">
            <a:extLst>
              <a:ext uri="{FF2B5EF4-FFF2-40B4-BE49-F238E27FC236}">
                <a16:creationId xmlns:a16="http://schemas.microsoft.com/office/drawing/2014/main" id="{35EBD808-6EA0-4F63-8267-90702C2C46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2000" y="1676400"/>
            <a:ext cx="5080000" cy="446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AU" dirty="0"/>
              <a:t>Intel 965 Express Chipset</a:t>
            </a:r>
          </a:p>
        </p:txBody>
      </p:sp>
    </p:spTree>
    <p:extLst>
      <p:ext uri="{BB962C8B-B14F-4D97-AF65-F5344CB8AC3E}">
        <p14:creationId xmlns:p14="http://schemas.microsoft.com/office/powerpoint/2010/main" val="20097653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BC0E29B8-FD06-48B3-A320-59A0EED5457F}"/>
              </a:ext>
            </a:extLst>
          </p:cNvPr>
          <p:cNvSpPr txBox="1">
            <a:spLocks noChangeArrowheads="1"/>
          </p:cNvSpPr>
          <p:nvPr/>
        </p:nvSpPr>
        <p:spPr bwMode="auto">
          <a:xfrm>
            <a:off x="457200" y="5822950"/>
            <a:ext cx="7391400"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1500" dirty="0"/>
              <a:t>* This link may change over time.</a:t>
            </a:r>
          </a:p>
        </p:txBody>
      </p:sp>
      <p:sp>
        <p:nvSpPr>
          <p:cNvPr id="3" name="Content Placeholder 2"/>
          <p:cNvSpPr>
            <a:spLocks noGrp="1"/>
          </p:cNvSpPr>
          <p:nvPr>
            <p:ph idx="1"/>
          </p:nvPr>
        </p:nvSpPr>
        <p:spPr>
          <a:xfrm>
            <a:off x="457200" y="1600201"/>
            <a:ext cx="8229600" cy="4191000"/>
          </a:xfrm>
        </p:spPr>
        <p:txBody>
          <a:bodyPr/>
          <a:lstStyle/>
          <a:p>
            <a:pPr>
              <a:spcBef>
                <a:spcPts val="300"/>
              </a:spcBef>
            </a:pPr>
            <a:r>
              <a:rPr lang="en-AU" dirty="0"/>
              <a:t>Video controller</a:t>
            </a:r>
          </a:p>
          <a:p>
            <a:pPr lvl="1">
              <a:spcBef>
                <a:spcPts val="300"/>
              </a:spcBef>
            </a:pPr>
            <a:r>
              <a:rPr lang="en-AU" dirty="0"/>
              <a:t>on motherboard, or on expansion card</a:t>
            </a:r>
          </a:p>
          <a:p>
            <a:pPr lvl="1">
              <a:spcBef>
                <a:spcPts val="300"/>
              </a:spcBef>
            </a:pPr>
            <a:r>
              <a:rPr lang="en-AU" dirty="0"/>
              <a:t>AGP (</a:t>
            </a:r>
            <a:r>
              <a:rPr lang="en-AU" u="sng" dirty="0">
                <a:solidFill>
                  <a:srgbClr val="007FA3"/>
                </a:solidFill>
              </a:rPr>
              <a:t>accelerated graphics port technology</a:t>
            </a:r>
            <a:r>
              <a:rPr lang="en-AU" dirty="0"/>
              <a:t>)*</a:t>
            </a:r>
          </a:p>
          <a:p>
            <a:pPr>
              <a:spcBef>
                <a:spcPts val="300"/>
              </a:spcBef>
            </a:pPr>
            <a:r>
              <a:rPr lang="en-AU" dirty="0"/>
              <a:t>Video memory (VRAM)</a:t>
            </a:r>
          </a:p>
          <a:p>
            <a:pPr>
              <a:spcBef>
                <a:spcPts val="300"/>
              </a:spcBef>
            </a:pPr>
            <a:r>
              <a:rPr lang="en-AU" dirty="0"/>
              <a:t>Video CRT Display</a:t>
            </a:r>
          </a:p>
          <a:p>
            <a:pPr lvl="1">
              <a:spcBef>
                <a:spcPts val="300"/>
              </a:spcBef>
            </a:pPr>
            <a:r>
              <a:rPr lang="en-AU" dirty="0"/>
              <a:t>uses raster scanning</a:t>
            </a:r>
          </a:p>
          <a:p>
            <a:pPr lvl="1">
              <a:spcBef>
                <a:spcPts val="300"/>
              </a:spcBef>
            </a:pPr>
            <a:r>
              <a:rPr lang="en-AU" dirty="0"/>
              <a:t>horizontal retrace</a:t>
            </a:r>
          </a:p>
          <a:p>
            <a:pPr lvl="1">
              <a:spcBef>
                <a:spcPts val="300"/>
              </a:spcBef>
            </a:pPr>
            <a:r>
              <a:rPr lang="en-AU" dirty="0"/>
              <a:t>vertical retrace</a:t>
            </a:r>
          </a:p>
          <a:p>
            <a:pPr>
              <a:spcBef>
                <a:spcPts val="300"/>
              </a:spcBef>
            </a:pPr>
            <a:r>
              <a:rPr lang="en-AU" dirty="0"/>
              <a:t>Direct digital LCD monitors</a:t>
            </a:r>
          </a:p>
          <a:p>
            <a:pPr lvl="1">
              <a:spcBef>
                <a:spcPts val="300"/>
              </a:spcBef>
            </a:pPr>
            <a:r>
              <a:rPr lang="en-AU" dirty="0"/>
              <a:t>no raster scanning required	</a:t>
            </a:r>
          </a:p>
        </p:txBody>
      </p:sp>
      <p:sp>
        <p:nvSpPr>
          <p:cNvPr id="2" name="Title 1"/>
          <p:cNvSpPr>
            <a:spLocks noGrp="1"/>
          </p:cNvSpPr>
          <p:nvPr>
            <p:ph type="title"/>
          </p:nvPr>
        </p:nvSpPr>
        <p:spPr/>
        <p:txBody>
          <a:bodyPr/>
          <a:lstStyle/>
          <a:p>
            <a:r>
              <a:rPr lang="en-AU" dirty="0"/>
              <a:t>Video Output</a:t>
            </a:r>
          </a:p>
        </p:txBody>
      </p:sp>
    </p:spTree>
    <p:extLst>
      <p:ext uri="{BB962C8B-B14F-4D97-AF65-F5344CB8AC3E}">
        <p14:creationId xmlns:p14="http://schemas.microsoft.com/office/powerpoint/2010/main" val="36365086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spcBef>
                <a:spcPts val="600"/>
              </a:spcBef>
            </a:pPr>
            <a:r>
              <a:rPr lang="en-AU" sz="2600" dirty="0"/>
              <a:t>128-bit 3D graphics performance powered by RAGE™ 128 PRO </a:t>
            </a:r>
          </a:p>
          <a:p>
            <a:pPr>
              <a:spcBef>
                <a:spcPts val="600"/>
              </a:spcBef>
            </a:pPr>
            <a:r>
              <a:rPr lang="en-AU" sz="2600" dirty="0"/>
              <a:t>3D graphics performance </a:t>
            </a:r>
          </a:p>
          <a:p>
            <a:pPr>
              <a:spcBef>
                <a:spcPts val="600"/>
              </a:spcBef>
            </a:pPr>
            <a:r>
              <a:rPr lang="en-AU" sz="2600" dirty="0"/>
              <a:t>Intelligent TV-Tuner with Digital VCR </a:t>
            </a:r>
          </a:p>
          <a:p>
            <a:pPr>
              <a:spcBef>
                <a:spcPts val="600"/>
              </a:spcBef>
            </a:pPr>
            <a:r>
              <a:rPr lang="en-AU" sz="2600" dirty="0"/>
              <a:t>TV-ON-DEMAND™ </a:t>
            </a:r>
          </a:p>
          <a:p>
            <a:pPr>
              <a:spcBef>
                <a:spcPts val="600"/>
              </a:spcBef>
            </a:pPr>
            <a:r>
              <a:rPr lang="en-AU" sz="2600" dirty="0"/>
              <a:t>Interactive Program Guide </a:t>
            </a:r>
          </a:p>
          <a:p>
            <a:pPr>
              <a:spcBef>
                <a:spcPts val="600"/>
              </a:spcBef>
            </a:pPr>
            <a:r>
              <a:rPr lang="en-AU" sz="2600" dirty="0"/>
              <a:t>Still image and MPEG-2 motion video capture </a:t>
            </a:r>
          </a:p>
          <a:p>
            <a:pPr>
              <a:spcBef>
                <a:spcPts val="600"/>
              </a:spcBef>
            </a:pPr>
            <a:r>
              <a:rPr lang="en-AU" sz="2600" dirty="0"/>
              <a:t>Video editing </a:t>
            </a:r>
          </a:p>
          <a:p>
            <a:pPr>
              <a:spcBef>
                <a:spcPts val="600"/>
              </a:spcBef>
            </a:pPr>
            <a:r>
              <a:rPr lang="en-AU" sz="2600" dirty="0"/>
              <a:t>Hardware DVD video playback </a:t>
            </a:r>
          </a:p>
          <a:p>
            <a:pPr>
              <a:spcBef>
                <a:spcPts val="600"/>
              </a:spcBef>
            </a:pPr>
            <a:r>
              <a:rPr lang="en-AU" sz="2600" dirty="0"/>
              <a:t>Video output to TV or VCR </a:t>
            </a:r>
          </a:p>
        </p:txBody>
      </p:sp>
      <p:sp>
        <p:nvSpPr>
          <p:cNvPr id="2" name="Title 1"/>
          <p:cNvSpPr>
            <a:spLocks noGrp="1"/>
          </p:cNvSpPr>
          <p:nvPr>
            <p:ph type="title"/>
          </p:nvPr>
        </p:nvSpPr>
        <p:spPr/>
        <p:txBody>
          <a:bodyPr/>
          <a:lstStyle/>
          <a:p>
            <a:r>
              <a:rPr lang="it-IT" dirty="0"/>
              <a:t>Sample Video Controller (ATI Corp.)</a:t>
            </a:r>
            <a:r>
              <a:rPr lang="it-IT" sz="2000" dirty="0"/>
              <a:t> </a:t>
            </a:r>
            <a:r>
              <a:rPr lang="it-IT" sz="2000" b="0" dirty="0"/>
              <a:t>(1 of 2)</a:t>
            </a:r>
            <a:endParaRPr lang="en-AU" sz="2000" b="0" dirty="0"/>
          </a:p>
        </p:txBody>
      </p:sp>
    </p:spTree>
    <p:extLst>
      <p:ext uri="{BB962C8B-B14F-4D97-AF65-F5344CB8AC3E}">
        <p14:creationId xmlns:p14="http://schemas.microsoft.com/office/powerpoint/2010/main" val="11901836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036" descr="An A i W 128 P R O video controller.">
            <a:extLst>
              <a:ext uri="{FF2B5EF4-FFF2-40B4-BE49-F238E27FC236}">
                <a16:creationId xmlns:a16="http://schemas.microsoft.com/office/drawing/2014/main" id="{B7F7F883-EB52-425D-8F51-F2C650B94B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752600"/>
            <a:ext cx="5181600" cy="4577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it-IT" dirty="0"/>
              <a:t>Sample Video Controller (ATI Corp.)</a:t>
            </a:r>
            <a:r>
              <a:rPr lang="it-IT" sz="2000" dirty="0"/>
              <a:t> </a:t>
            </a:r>
            <a:r>
              <a:rPr lang="it-IT" sz="2000" b="0" dirty="0"/>
              <a:t>(2 of 2)</a:t>
            </a:r>
            <a:endParaRPr lang="en-AU" sz="2000" dirty="0"/>
          </a:p>
        </p:txBody>
      </p:sp>
    </p:spTree>
    <p:extLst>
      <p:ext uri="{BB962C8B-B14F-4D97-AF65-F5344CB8AC3E}">
        <p14:creationId xmlns:p14="http://schemas.microsoft.com/office/powerpoint/2010/main" val="42585337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ROM</a:t>
            </a:r>
          </a:p>
          <a:p>
            <a:pPr lvl="1"/>
            <a:r>
              <a:rPr lang="en-US" dirty="0"/>
              <a:t>read-only memory</a:t>
            </a:r>
          </a:p>
          <a:p>
            <a:r>
              <a:rPr lang="en-US" dirty="0"/>
              <a:t>EPROM</a:t>
            </a:r>
          </a:p>
          <a:p>
            <a:pPr lvl="1"/>
            <a:r>
              <a:rPr lang="en-US" dirty="0"/>
              <a:t>erasable programmable read-only memory</a:t>
            </a:r>
          </a:p>
          <a:p>
            <a:r>
              <a:rPr lang="en-US" dirty="0"/>
              <a:t>Dynamic RAM (DRAM)</a:t>
            </a:r>
          </a:p>
          <a:p>
            <a:pPr lvl="1"/>
            <a:r>
              <a:rPr lang="en-US" dirty="0"/>
              <a:t>inexpensive; must be refreshed constantly</a:t>
            </a:r>
          </a:p>
          <a:p>
            <a:r>
              <a:rPr lang="en-US" dirty="0"/>
              <a:t>Static RAM (SRAM)</a:t>
            </a:r>
          </a:p>
          <a:p>
            <a:pPr lvl="1"/>
            <a:r>
              <a:rPr lang="en-US" dirty="0"/>
              <a:t>expensive; used for cache memory; no refresh required</a:t>
            </a:r>
          </a:p>
        </p:txBody>
      </p:sp>
      <p:sp>
        <p:nvSpPr>
          <p:cNvPr id="2" name="Title 1"/>
          <p:cNvSpPr>
            <a:spLocks noGrp="1"/>
          </p:cNvSpPr>
          <p:nvPr>
            <p:ph type="title"/>
          </p:nvPr>
        </p:nvSpPr>
        <p:spPr/>
        <p:txBody>
          <a:bodyPr/>
          <a:lstStyle/>
          <a:p>
            <a:r>
              <a:rPr lang="en-AU" dirty="0"/>
              <a:t>Memory</a:t>
            </a:r>
            <a:r>
              <a:rPr lang="en-AU" sz="2000" dirty="0"/>
              <a:t> </a:t>
            </a:r>
            <a:r>
              <a:rPr lang="en-AU" sz="2000" b="0" dirty="0"/>
              <a:t>(1 of 2)</a:t>
            </a:r>
          </a:p>
        </p:txBody>
      </p:sp>
    </p:spTree>
    <p:extLst>
      <p:ext uri="{BB962C8B-B14F-4D97-AF65-F5344CB8AC3E}">
        <p14:creationId xmlns:p14="http://schemas.microsoft.com/office/powerpoint/2010/main" val="4396873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Video RAM (VRAM)</a:t>
            </a:r>
          </a:p>
          <a:p>
            <a:pPr lvl="1"/>
            <a:r>
              <a:rPr lang="en-US" dirty="0"/>
              <a:t>dual ported; optimized for constant video refresh</a:t>
            </a:r>
          </a:p>
          <a:p>
            <a:r>
              <a:rPr lang="en-US" dirty="0"/>
              <a:t>CMOS RAM</a:t>
            </a:r>
          </a:p>
          <a:p>
            <a:pPr lvl="1"/>
            <a:r>
              <a:rPr lang="en-US" dirty="0"/>
              <a:t>complimentary metal-oxide semiconductor</a:t>
            </a:r>
          </a:p>
          <a:p>
            <a:pPr lvl="1"/>
            <a:r>
              <a:rPr lang="en-US" dirty="0"/>
              <a:t>system setup information</a:t>
            </a:r>
          </a:p>
          <a:p>
            <a:r>
              <a:rPr lang="en-US" dirty="0"/>
              <a:t>See: </a:t>
            </a:r>
            <a:r>
              <a:rPr lang="en-US" u="sng" dirty="0">
                <a:solidFill>
                  <a:srgbClr val="007FA3"/>
                </a:solidFill>
              </a:rPr>
              <a:t>Intel platform memory </a:t>
            </a:r>
            <a:r>
              <a:rPr lang="en-US" dirty="0"/>
              <a:t>(Intel technology brief: link address may change)</a:t>
            </a:r>
          </a:p>
        </p:txBody>
      </p:sp>
      <p:sp>
        <p:nvSpPr>
          <p:cNvPr id="2" name="Title 1"/>
          <p:cNvSpPr>
            <a:spLocks noGrp="1"/>
          </p:cNvSpPr>
          <p:nvPr>
            <p:ph type="title"/>
          </p:nvPr>
        </p:nvSpPr>
        <p:spPr/>
        <p:txBody>
          <a:bodyPr/>
          <a:lstStyle/>
          <a:p>
            <a:r>
              <a:rPr lang="en-AU" dirty="0"/>
              <a:t>Memory</a:t>
            </a:r>
            <a:r>
              <a:rPr lang="en-AU" sz="2000" dirty="0"/>
              <a:t> </a:t>
            </a:r>
            <a:r>
              <a:rPr lang="en-AU" sz="2000" b="0" dirty="0"/>
              <a:t>(2 of 2)</a:t>
            </a:r>
          </a:p>
        </p:txBody>
      </p:sp>
    </p:spTree>
    <p:extLst>
      <p:ext uri="{BB962C8B-B14F-4D97-AF65-F5344CB8AC3E}">
        <p14:creationId xmlns:p14="http://schemas.microsoft.com/office/powerpoint/2010/main" val="42739082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800600"/>
          </a:xfrm>
        </p:spPr>
        <p:txBody>
          <a:bodyPr/>
          <a:lstStyle/>
          <a:p>
            <a:pPr>
              <a:spcBef>
                <a:spcPts val="500"/>
              </a:spcBef>
            </a:pPr>
            <a:r>
              <a:rPr lang="en-US" dirty="0"/>
              <a:t>USB (universal serial bus)</a:t>
            </a:r>
          </a:p>
          <a:p>
            <a:pPr lvl="1">
              <a:spcBef>
                <a:spcPts val="500"/>
              </a:spcBef>
            </a:pPr>
            <a:r>
              <a:rPr lang="en-US" dirty="0"/>
              <a:t>intelligent high-speed connection to devices</a:t>
            </a:r>
          </a:p>
          <a:p>
            <a:pPr lvl="1">
              <a:spcBef>
                <a:spcPts val="500"/>
              </a:spcBef>
            </a:pPr>
            <a:r>
              <a:rPr lang="en-US" dirty="0"/>
              <a:t>up to 12 megabits/second</a:t>
            </a:r>
          </a:p>
          <a:p>
            <a:pPr lvl="1">
              <a:spcBef>
                <a:spcPts val="500"/>
              </a:spcBef>
            </a:pPr>
            <a:r>
              <a:rPr lang="en-US" dirty="0"/>
              <a:t>USB hub connects multiple devices</a:t>
            </a:r>
          </a:p>
          <a:p>
            <a:pPr lvl="1">
              <a:spcBef>
                <a:spcPts val="500"/>
              </a:spcBef>
            </a:pPr>
            <a:r>
              <a:rPr lang="en-US" i="1" dirty="0"/>
              <a:t>enumeration:</a:t>
            </a:r>
            <a:r>
              <a:rPr lang="en-US" dirty="0"/>
              <a:t> computer queries devices</a:t>
            </a:r>
          </a:p>
          <a:p>
            <a:pPr lvl="1">
              <a:spcBef>
                <a:spcPts val="500"/>
              </a:spcBef>
            </a:pPr>
            <a:r>
              <a:rPr lang="en-US" dirty="0"/>
              <a:t>supports </a:t>
            </a:r>
            <a:r>
              <a:rPr lang="en-US" i="1" dirty="0"/>
              <a:t>hot</a:t>
            </a:r>
            <a:r>
              <a:rPr lang="en-US" dirty="0"/>
              <a:t> connections</a:t>
            </a:r>
          </a:p>
          <a:p>
            <a:pPr>
              <a:spcBef>
                <a:spcPts val="500"/>
              </a:spcBef>
            </a:pPr>
            <a:r>
              <a:rPr lang="en-US" dirty="0"/>
              <a:t>Parallel</a:t>
            </a:r>
          </a:p>
          <a:p>
            <a:pPr lvl="1">
              <a:spcBef>
                <a:spcPts val="500"/>
              </a:spcBef>
            </a:pPr>
            <a:r>
              <a:rPr lang="en-US" dirty="0"/>
              <a:t>short cable, high speed</a:t>
            </a:r>
          </a:p>
          <a:p>
            <a:pPr lvl="1">
              <a:spcBef>
                <a:spcPts val="500"/>
              </a:spcBef>
            </a:pPr>
            <a:r>
              <a:rPr lang="en-US" dirty="0"/>
              <a:t>common for printers</a:t>
            </a:r>
          </a:p>
          <a:p>
            <a:pPr lvl="1">
              <a:spcBef>
                <a:spcPts val="500"/>
              </a:spcBef>
            </a:pPr>
            <a:r>
              <a:rPr lang="en-US" dirty="0"/>
              <a:t>bidirectional, parallel data transfer</a:t>
            </a:r>
          </a:p>
          <a:p>
            <a:pPr lvl="1">
              <a:spcBef>
                <a:spcPts val="500"/>
              </a:spcBef>
            </a:pPr>
            <a:r>
              <a:rPr lang="en-US" dirty="0"/>
              <a:t>Intel 8255 controller chip</a:t>
            </a:r>
          </a:p>
          <a:p>
            <a:pPr lvl="1">
              <a:spcBef>
                <a:spcPts val="0"/>
              </a:spcBef>
            </a:pPr>
            <a:endParaRPr lang="en-AU" dirty="0"/>
          </a:p>
        </p:txBody>
      </p:sp>
      <p:sp>
        <p:nvSpPr>
          <p:cNvPr id="2" name="Title 1"/>
          <p:cNvSpPr>
            <a:spLocks noGrp="1"/>
          </p:cNvSpPr>
          <p:nvPr>
            <p:ph type="title"/>
          </p:nvPr>
        </p:nvSpPr>
        <p:spPr/>
        <p:txBody>
          <a:bodyPr/>
          <a:lstStyle/>
          <a:p>
            <a:r>
              <a:rPr lang="en-AU" dirty="0"/>
              <a:t>Input-Output Ports</a:t>
            </a:r>
          </a:p>
        </p:txBody>
      </p:sp>
    </p:spTree>
    <p:extLst>
      <p:ext uri="{BB962C8B-B14F-4D97-AF65-F5344CB8AC3E}">
        <p14:creationId xmlns:p14="http://schemas.microsoft.com/office/powerpoint/2010/main" val="14924189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spcBef>
                <a:spcPts val="1200"/>
              </a:spcBef>
            </a:pPr>
            <a:r>
              <a:rPr lang="en-US" dirty="0"/>
              <a:t>Serial</a:t>
            </a:r>
          </a:p>
          <a:p>
            <a:pPr lvl="1">
              <a:spcBef>
                <a:spcPts val="1200"/>
              </a:spcBef>
            </a:pPr>
            <a:r>
              <a:rPr lang="en-US" dirty="0"/>
              <a:t>RS-232 serial port</a:t>
            </a:r>
          </a:p>
          <a:p>
            <a:pPr lvl="1">
              <a:spcBef>
                <a:spcPts val="1200"/>
              </a:spcBef>
            </a:pPr>
            <a:r>
              <a:rPr lang="en-US" dirty="0"/>
              <a:t>one bit at a time</a:t>
            </a:r>
          </a:p>
          <a:p>
            <a:pPr lvl="1">
              <a:spcBef>
                <a:spcPts val="1200"/>
              </a:spcBef>
            </a:pPr>
            <a:r>
              <a:rPr lang="en-US" dirty="0"/>
              <a:t>uses long cables and modems</a:t>
            </a:r>
          </a:p>
          <a:p>
            <a:pPr lvl="1">
              <a:spcBef>
                <a:spcPts val="1200"/>
              </a:spcBef>
            </a:pPr>
            <a:r>
              <a:rPr lang="en-US" dirty="0"/>
              <a:t>16550 UART (universal asynchronous receiver transmitter)</a:t>
            </a:r>
          </a:p>
          <a:p>
            <a:pPr lvl="1">
              <a:spcBef>
                <a:spcPts val="1200"/>
              </a:spcBef>
            </a:pPr>
            <a:r>
              <a:rPr lang="en-US" dirty="0"/>
              <a:t>programmable in assembly language</a:t>
            </a:r>
          </a:p>
        </p:txBody>
      </p:sp>
      <p:sp>
        <p:nvSpPr>
          <p:cNvPr id="2" name="Title 1"/>
          <p:cNvSpPr>
            <a:spLocks noGrp="1"/>
          </p:cNvSpPr>
          <p:nvPr>
            <p:ph type="title"/>
          </p:nvPr>
        </p:nvSpPr>
        <p:spPr/>
        <p:txBody>
          <a:bodyPr/>
          <a:lstStyle/>
          <a:p>
            <a:r>
              <a:rPr lang="en-AU" dirty="0"/>
              <a:t>Input-Output Ports (</a:t>
            </a:r>
            <a:r>
              <a:rPr lang="en-AU" dirty="0" err="1"/>
              <a:t>cont</a:t>
            </a:r>
            <a:r>
              <a:rPr lang="en-AU" dirty="0"/>
              <a:t>)</a:t>
            </a:r>
          </a:p>
        </p:txBody>
      </p:sp>
    </p:spTree>
    <p:extLst>
      <p:ext uri="{BB962C8B-B14F-4D97-AF65-F5344CB8AC3E}">
        <p14:creationId xmlns:p14="http://schemas.microsoft.com/office/powerpoint/2010/main" val="564884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descr="The central processing unit or C P U includes registers, the arithmetic logic unit or A L U, the control unit or C U, and the clock. The data bus, I O bus, address bus, and control bus connect the C P U to the memory storage unit and multiple I O devices.">
            <a:extLst>
              <a:ext uri="{FF2B5EF4-FFF2-40B4-BE49-F238E27FC236}">
                <a16:creationId xmlns:a16="http://schemas.microsoft.com/office/drawing/2014/main" id="{3F955594-1BB4-4A7D-A1DB-0CB8A842D7FA}"/>
              </a:ext>
            </a:extLst>
          </p:cNvPr>
          <p:cNvGraphicFramePr>
            <a:graphicFrameLocks noChangeAspect="1"/>
          </p:cNvGraphicFramePr>
          <p:nvPr>
            <p:extLst>
              <p:ext uri="{D42A27DB-BD31-4B8C-83A1-F6EECF244321}">
                <p14:modId xmlns:p14="http://schemas.microsoft.com/office/powerpoint/2010/main" val="1720600516"/>
              </p:ext>
            </p:extLst>
          </p:nvPr>
        </p:nvGraphicFramePr>
        <p:xfrm>
          <a:off x="1981200" y="3886200"/>
          <a:ext cx="4724400" cy="2298357"/>
        </p:xfrm>
        <a:graphic>
          <a:graphicData uri="http://schemas.openxmlformats.org/presentationml/2006/ole">
            <mc:AlternateContent xmlns:mc="http://schemas.openxmlformats.org/markup-compatibility/2006">
              <mc:Choice xmlns:v="urn:schemas-microsoft-com:vml" Requires="v">
                <p:oleObj spid="_x0000_s1070" name="VISIO" r:id="rId4" imgW="4395216" imgH="2031492" progId="Visio.Drawing.6">
                  <p:embed/>
                </p:oleObj>
              </mc:Choice>
              <mc:Fallback>
                <p:oleObj name="VISIO" r:id="rId4" imgW="4395216" imgH="2031492"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l="-2817" t="-3040" r="-1408" b="-6396"/>
                      <a:stretch>
                        <a:fillRect/>
                      </a:stretch>
                    </p:blipFill>
                    <p:spPr bwMode="auto">
                      <a:xfrm>
                        <a:off x="1981200" y="3886200"/>
                        <a:ext cx="4724400" cy="2298357"/>
                      </a:xfrm>
                      <a:prstGeom prst="rect">
                        <a:avLst/>
                      </a:prstGeom>
                      <a:solidFill>
                        <a:srgbClr val="007FA3"/>
                      </a:solidFill>
                      <a:ln>
                        <a:noFill/>
                      </a:ln>
                      <a:effectLst/>
                      <a:extLst/>
                    </p:spPr>
                  </p:pic>
                </p:oleObj>
              </mc:Fallback>
            </mc:AlternateContent>
          </a:graphicData>
        </a:graphic>
      </p:graphicFrame>
      <p:sp>
        <p:nvSpPr>
          <p:cNvPr id="3" name="Content Placeholder 2"/>
          <p:cNvSpPr>
            <a:spLocks noGrp="1"/>
          </p:cNvSpPr>
          <p:nvPr>
            <p:ph idx="1"/>
          </p:nvPr>
        </p:nvSpPr>
        <p:spPr>
          <a:xfrm>
            <a:off x="457200" y="1600201"/>
            <a:ext cx="8229600" cy="2133600"/>
          </a:xfrm>
        </p:spPr>
        <p:txBody>
          <a:bodyPr/>
          <a:lstStyle/>
          <a:p>
            <a:r>
              <a:rPr lang="en-US" altLang="en-US" dirty="0"/>
              <a:t>clock synchronizes CPU operations</a:t>
            </a:r>
          </a:p>
          <a:p>
            <a:r>
              <a:rPr lang="en-US" altLang="en-US" dirty="0"/>
              <a:t>control unit (CU) coordinates sequence of execution steps</a:t>
            </a:r>
          </a:p>
          <a:p>
            <a:r>
              <a:rPr lang="en-US" altLang="en-US" dirty="0"/>
              <a:t>ALU performs arithmetic and bitwise processing</a:t>
            </a:r>
          </a:p>
        </p:txBody>
      </p:sp>
      <p:sp>
        <p:nvSpPr>
          <p:cNvPr id="2" name="Title 1"/>
          <p:cNvSpPr>
            <a:spLocks noGrp="1"/>
          </p:cNvSpPr>
          <p:nvPr>
            <p:ph type="title"/>
          </p:nvPr>
        </p:nvSpPr>
        <p:spPr/>
        <p:txBody>
          <a:bodyPr/>
          <a:lstStyle/>
          <a:p>
            <a:r>
              <a:rPr lang="en-US" altLang="en-US" dirty="0"/>
              <a:t>Basic Microcomputer Design</a:t>
            </a:r>
            <a:endParaRPr lang="en-US" sz="2000" b="0" dirty="0"/>
          </a:p>
        </p:txBody>
      </p:sp>
    </p:spTree>
    <p:extLst>
      <p:ext uri="{BB962C8B-B14F-4D97-AF65-F5344CB8AC3E}">
        <p14:creationId xmlns:p14="http://schemas.microsoft.com/office/powerpoint/2010/main" val="35360222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800600"/>
          </a:xfrm>
        </p:spPr>
        <p:txBody>
          <a:bodyPr/>
          <a:lstStyle/>
          <a:p>
            <a:pPr>
              <a:spcBef>
                <a:spcPts val="400"/>
              </a:spcBef>
            </a:pPr>
            <a:r>
              <a:rPr lang="en-AU" dirty="0"/>
              <a:t>ATA host adapters</a:t>
            </a:r>
          </a:p>
          <a:p>
            <a:pPr lvl="1">
              <a:spcBef>
                <a:spcPts val="400"/>
              </a:spcBef>
            </a:pPr>
            <a:r>
              <a:rPr lang="en-AU" dirty="0"/>
              <a:t>intelligent drive electronics (hard drive, CDROM)</a:t>
            </a:r>
          </a:p>
          <a:p>
            <a:pPr>
              <a:spcBef>
                <a:spcPts val="400"/>
              </a:spcBef>
            </a:pPr>
            <a:r>
              <a:rPr lang="en-AU" dirty="0"/>
              <a:t>SATA (Serial ATA)</a:t>
            </a:r>
          </a:p>
          <a:p>
            <a:pPr lvl="1">
              <a:spcBef>
                <a:spcPts val="400"/>
              </a:spcBef>
            </a:pPr>
            <a:r>
              <a:rPr lang="en-AU" dirty="0"/>
              <a:t>inexpensive, fast, bidirectional</a:t>
            </a:r>
          </a:p>
          <a:p>
            <a:pPr>
              <a:spcBef>
                <a:spcPts val="400"/>
              </a:spcBef>
            </a:pPr>
            <a:r>
              <a:rPr lang="en-AU" dirty="0"/>
              <a:t>FireWire</a:t>
            </a:r>
          </a:p>
          <a:p>
            <a:pPr lvl="1">
              <a:spcBef>
                <a:spcPts val="400"/>
              </a:spcBef>
            </a:pPr>
            <a:r>
              <a:rPr lang="en-AU" dirty="0"/>
              <a:t>high speed (800 MB/sec), many devices at once</a:t>
            </a:r>
          </a:p>
          <a:p>
            <a:pPr>
              <a:spcBef>
                <a:spcPts val="400"/>
              </a:spcBef>
            </a:pPr>
            <a:r>
              <a:rPr lang="en-AU" dirty="0"/>
              <a:t>Bluetooth</a:t>
            </a:r>
          </a:p>
          <a:p>
            <a:pPr lvl="1">
              <a:spcBef>
                <a:spcPts val="400"/>
              </a:spcBef>
            </a:pPr>
            <a:r>
              <a:rPr lang="en-AU" dirty="0"/>
              <a:t>small amounts of data, short distances, low power usage</a:t>
            </a:r>
          </a:p>
          <a:p>
            <a:pPr>
              <a:spcBef>
                <a:spcPts val="400"/>
              </a:spcBef>
            </a:pPr>
            <a:r>
              <a:rPr lang="en-AU" dirty="0"/>
              <a:t>Wi-Fi (wireless Ethernet)</a:t>
            </a:r>
          </a:p>
          <a:p>
            <a:pPr lvl="1">
              <a:spcBef>
                <a:spcPts val="400"/>
              </a:spcBef>
            </a:pPr>
            <a:r>
              <a:rPr lang="en-AU" dirty="0"/>
              <a:t>IEEE 802.11 standard, faster than Bluetooth</a:t>
            </a:r>
          </a:p>
        </p:txBody>
      </p:sp>
      <p:sp>
        <p:nvSpPr>
          <p:cNvPr id="2" name="Title 1"/>
          <p:cNvSpPr>
            <a:spLocks noGrp="1"/>
          </p:cNvSpPr>
          <p:nvPr>
            <p:ph type="title"/>
          </p:nvPr>
        </p:nvSpPr>
        <p:spPr/>
        <p:txBody>
          <a:bodyPr/>
          <a:lstStyle/>
          <a:p>
            <a:r>
              <a:rPr lang="en-AU" dirty="0"/>
              <a:t>Device Interfaces</a:t>
            </a:r>
          </a:p>
        </p:txBody>
      </p:sp>
    </p:spTree>
    <p:extLst>
      <p:ext uri="{BB962C8B-B14F-4D97-AF65-F5344CB8AC3E}">
        <p14:creationId xmlns:p14="http://schemas.microsoft.com/office/powerpoint/2010/main" val="28531399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General Concepts</a:t>
            </a:r>
          </a:p>
          <a:p>
            <a:r>
              <a:rPr lang="en-US" dirty="0"/>
              <a:t>IA-32 Processor Architecture</a:t>
            </a:r>
          </a:p>
          <a:p>
            <a:r>
              <a:rPr lang="en-US" dirty="0"/>
              <a:t>IA-32 Memory Management</a:t>
            </a:r>
          </a:p>
          <a:p>
            <a:r>
              <a:rPr lang="en-US" dirty="0"/>
              <a:t>Components of an IA-32 Microcomputer</a:t>
            </a:r>
          </a:p>
          <a:p>
            <a:r>
              <a:rPr lang="en-US" b="1" dirty="0">
                <a:solidFill>
                  <a:srgbClr val="007FA3"/>
                </a:solidFill>
              </a:rPr>
              <a:t>Input-Output System</a:t>
            </a:r>
          </a:p>
        </p:txBody>
      </p:sp>
      <p:sp>
        <p:nvSpPr>
          <p:cNvPr id="2" name="Title 1"/>
          <p:cNvSpPr>
            <a:spLocks noGrp="1"/>
          </p:cNvSpPr>
          <p:nvPr>
            <p:ph type="title"/>
          </p:nvPr>
        </p:nvSpPr>
        <p:spPr/>
        <p:txBody>
          <a:bodyPr/>
          <a:lstStyle/>
          <a:p>
            <a:r>
              <a:rPr lang="en-AU" dirty="0"/>
              <a:t>What's Next</a:t>
            </a:r>
            <a:r>
              <a:rPr lang="en-AU" sz="2000" dirty="0"/>
              <a:t> </a:t>
            </a:r>
            <a:r>
              <a:rPr lang="en-AU" sz="2000" b="0" dirty="0"/>
              <a:t>(5 of 5)</a:t>
            </a:r>
          </a:p>
        </p:txBody>
      </p:sp>
    </p:spTree>
    <p:extLst>
      <p:ext uri="{BB962C8B-B14F-4D97-AF65-F5344CB8AC3E}">
        <p14:creationId xmlns:p14="http://schemas.microsoft.com/office/powerpoint/2010/main" val="14176291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724400"/>
          </a:xfrm>
        </p:spPr>
        <p:txBody>
          <a:bodyPr/>
          <a:lstStyle/>
          <a:p>
            <a:r>
              <a:rPr lang="en-US" dirty="0"/>
              <a:t>Level 3: High-level language function</a:t>
            </a:r>
          </a:p>
          <a:p>
            <a:pPr lvl="1"/>
            <a:r>
              <a:rPr lang="en-US" dirty="0"/>
              <a:t>examples: C++, Java</a:t>
            </a:r>
          </a:p>
          <a:p>
            <a:pPr lvl="1"/>
            <a:r>
              <a:rPr lang="en-US" dirty="0"/>
              <a:t>portable, convenient, not always the fastest</a:t>
            </a:r>
          </a:p>
          <a:p>
            <a:r>
              <a:rPr lang="en-US" dirty="0"/>
              <a:t>Level 2: Operating system</a:t>
            </a:r>
          </a:p>
          <a:p>
            <a:pPr lvl="1"/>
            <a:r>
              <a:rPr lang="en-US" dirty="0"/>
              <a:t>Application Programming Interface (API)</a:t>
            </a:r>
          </a:p>
          <a:p>
            <a:pPr lvl="1"/>
            <a:r>
              <a:rPr lang="en-US" dirty="0"/>
              <a:t>extended capabilities, lots of details to master</a:t>
            </a:r>
          </a:p>
          <a:p>
            <a:r>
              <a:rPr lang="en-US" dirty="0"/>
              <a:t>Level 1: BIOS</a:t>
            </a:r>
          </a:p>
          <a:p>
            <a:pPr lvl="1"/>
            <a:r>
              <a:rPr lang="en-US" dirty="0"/>
              <a:t>drivers that communicate directly with devices</a:t>
            </a:r>
          </a:p>
          <a:p>
            <a:pPr lvl="1"/>
            <a:r>
              <a:rPr lang="en-US" dirty="0"/>
              <a:t>OS security may prevent application-level code from working at this level</a:t>
            </a:r>
          </a:p>
        </p:txBody>
      </p:sp>
      <p:sp>
        <p:nvSpPr>
          <p:cNvPr id="2" name="Title 1"/>
          <p:cNvSpPr>
            <a:spLocks noGrp="1"/>
          </p:cNvSpPr>
          <p:nvPr>
            <p:ph type="title"/>
          </p:nvPr>
        </p:nvSpPr>
        <p:spPr/>
        <p:txBody>
          <a:bodyPr/>
          <a:lstStyle/>
          <a:p>
            <a:r>
              <a:rPr lang="en-AU" dirty="0"/>
              <a:t>Levels of Input-Output</a:t>
            </a:r>
          </a:p>
        </p:txBody>
      </p:sp>
    </p:spTree>
    <p:extLst>
      <p:ext uri="{BB962C8B-B14F-4D97-AF65-F5344CB8AC3E}">
        <p14:creationId xmlns:p14="http://schemas.microsoft.com/office/powerpoint/2010/main" val="3718306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4" descr="The four access levels are connected in descending order from top to bottom. The four access levels for input output operations are as follows. Application program in level 3, O S function in level 2, BIOS function in level 1, and Hardware in level 0.">
            <a:extLst>
              <a:ext uri="{FF2B5EF4-FFF2-40B4-BE49-F238E27FC236}">
                <a16:creationId xmlns:a16="http://schemas.microsoft.com/office/drawing/2014/main" id="{17CC5B91-F557-44ED-AB2D-62AE9BB54F1D}"/>
              </a:ext>
            </a:extLst>
          </p:cNvPr>
          <p:cNvGraphicFramePr>
            <a:graphicFrameLocks noChangeAspect="1"/>
          </p:cNvGraphicFramePr>
          <p:nvPr>
            <p:extLst>
              <p:ext uri="{D42A27DB-BD31-4B8C-83A1-F6EECF244321}">
                <p14:modId xmlns:p14="http://schemas.microsoft.com/office/powerpoint/2010/main" val="4148646970"/>
              </p:ext>
            </p:extLst>
          </p:nvPr>
        </p:nvGraphicFramePr>
        <p:xfrm>
          <a:off x="3048000" y="2667000"/>
          <a:ext cx="2852928" cy="3657600"/>
        </p:xfrm>
        <a:graphic>
          <a:graphicData uri="http://schemas.openxmlformats.org/presentationml/2006/ole">
            <mc:AlternateContent xmlns:mc="http://schemas.openxmlformats.org/markup-compatibility/2006">
              <mc:Choice xmlns:v="urn:schemas-microsoft-com:vml" Requires="v">
                <p:oleObj spid="_x0000_s14370" name="VISIO" r:id="rId3" imgW="2042160" imgH="2374392" progId="Visio.Drawing.6">
                  <p:embed/>
                </p:oleObj>
              </mc:Choice>
              <mc:Fallback>
                <p:oleObj name="VISIO" r:id="rId3" imgW="2042160" imgH="2374392"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l="-2478" t="-2127" r="5833" b="-4256"/>
                      <a:stretch>
                        <a:fillRect/>
                      </a:stretch>
                    </p:blipFill>
                    <p:spPr bwMode="auto">
                      <a:xfrm>
                        <a:off x="3048000" y="2667000"/>
                        <a:ext cx="2852928" cy="3657600"/>
                      </a:xfrm>
                      <a:prstGeom prst="rect">
                        <a:avLst/>
                      </a:prstGeom>
                      <a:solidFill>
                        <a:srgbClr val="007FA3"/>
                      </a:solidFill>
                      <a:ln>
                        <a:noFill/>
                      </a:ln>
                      <a:effectLst/>
                      <a:extLst/>
                    </p:spPr>
                  </p:pic>
                </p:oleObj>
              </mc:Fallback>
            </mc:AlternateContent>
          </a:graphicData>
        </a:graphic>
      </p:graphicFrame>
      <p:sp>
        <p:nvSpPr>
          <p:cNvPr id="3" name="Content Placeholder 2"/>
          <p:cNvSpPr>
            <a:spLocks noGrp="1"/>
          </p:cNvSpPr>
          <p:nvPr>
            <p:ph idx="1"/>
          </p:nvPr>
        </p:nvSpPr>
        <p:spPr>
          <a:xfrm>
            <a:off x="457200" y="1600201"/>
            <a:ext cx="8229600" cy="1066800"/>
          </a:xfrm>
        </p:spPr>
        <p:txBody>
          <a:bodyPr/>
          <a:lstStyle/>
          <a:p>
            <a:pPr marL="0" indent="0">
              <a:buNone/>
            </a:pPr>
            <a:r>
              <a:rPr lang="en-US" dirty="0"/>
              <a:t>When a HLL program displays a string of characters, the following steps take place:</a:t>
            </a:r>
          </a:p>
        </p:txBody>
      </p:sp>
      <p:sp>
        <p:nvSpPr>
          <p:cNvPr id="2" name="Title 1"/>
          <p:cNvSpPr>
            <a:spLocks noGrp="1"/>
          </p:cNvSpPr>
          <p:nvPr>
            <p:ph type="title"/>
          </p:nvPr>
        </p:nvSpPr>
        <p:spPr/>
        <p:txBody>
          <a:bodyPr/>
          <a:lstStyle/>
          <a:p>
            <a:r>
              <a:rPr lang="en-US" dirty="0"/>
              <a:t>Displaying a String of Characters</a:t>
            </a:r>
            <a:endParaRPr lang="en-AU" dirty="0"/>
          </a:p>
        </p:txBody>
      </p:sp>
    </p:spTree>
    <p:extLst>
      <p:ext uri="{BB962C8B-B14F-4D97-AF65-F5344CB8AC3E}">
        <p14:creationId xmlns:p14="http://schemas.microsoft.com/office/powerpoint/2010/main" val="25229125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Assembly Language Program, A S M, is subdivided into 4 levels, ranging from level 0 to level 3, in descending order. Level 3 is labeled, Library, level 2 is labeled, O S function, Level 1 is labeled, BIOS Function, and level 0 is labeled, Hardware.">
            <a:extLst>
              <a:ext uri="{FF2B5EF4-FFF2-40B4-BE49-F238E27FC236}">
                <a16:creationId xmlns:a16="http://schemas.microsoft.com/office/drawing/2014/main" id="{06E81848-0244-4937-B8C7-BEF005096B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1658" y="2971800"/>
            <a:ext cx="6760684"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idx="1"/>
          </p:nvPr>
        </p:nvSpPr>
        <p:spPr>
          <a:xfrm>
            <a:off x="457200" y="1600201"/>
            <a:ext cx="8229600" cy="1066800"/>
          </a:xfrm>
        </p:spPr>
        <p:txBody>
          <a:bodyPr/>
          <a:lstStyle/>
          <a:p>
            <a:pPr marL="0" indent="0">
              <a:buNone/>
            </a:pPr>
            <a:r>
              <a:rPr lang="en-US" dirty="0"/>
              <a:t>Assembly language programs can perform input-output at each of the following levels:</a:t>
            </a:r>
          </a:p>
        </p:txBody>
      </p:sp>
      <p:sp>
        <p:nvSpPr>
          <p:cNvPr id="2" name="Title 1"/>
          <p:cNvSpPr>
            <a:spLocks noGrp="1"/>
          </p:cNvSpPr>
          <p:nvPr>
            <p:ph type="title"/>
          </p:nvPr>
        </p:nvSpPr>
        <p:spPr/>
        <p:txBody>
          <a:bodyPr/>
          <a:lstStyle/>
          <a:p>
            <a:r>
              <a:rPr lang="en-AU" dirty="0"/>
              <a:t>Programming levels</a:t>
            </a:r>
          </a:p>
        </p:txBody>
      </p:sp>
    </p:spTree>
    <p:extLst>
      <p:ext uri="{BB962C8B-B14F-4D97-AF65-F5344CB8AC3E}">
        <p14:creationId xmlns:p14="http://schemas.microsoft.com/office/powerpoint/2010/main" val="13022962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724400"/>
          </a:xfrm>
        </p:spPr>
        <p:txBody>
          <a:bodyPr/>
          <a:lstStyle/>
          <a:p>
            <a:pPr>
              <a:spcBef>
                <a:spcPts val="600"/>
              </a:spcBef>
            </a:pPr>
            <a:r>
              <a:rPr lang="en-AU" sz="2600" dirty="0"/>
              <a:t>Central Processing Unit (CPU)</a:t>
            </a:r>
          </a:p>
          <a:p>
            <a:pPr>
              <a:spcBef>
                <a:spcPts val="600"/>
              </a:spcBef>
            </a:pPr>
            <a:r>
              <a:rPr lang="en-AU" sz="2600" dirty="0"/>
              <a:t>Arithmetic Logic Unit (ALU)</a:t>
            </a:r>
          </a:p>
          <a:p>
            <a:pPr>
              <a:spcBef>
                <a:spcPts val="600"/>
              </a:spcBef>
            </a:pPr>
            <a:r>
              <a:rPr lang="en-AU" sz="2600" dirty="0"/>
              <a:t>Instruction execution cycle</a:t>
            </a:r>
          </a:p>
          <a:p>
            <a:pPr>
              <a:spcBef>
                <a:spcPts val="600"/>
              </a:spcBef>
            </a:pPr>
            <a:r>
              <a:rPr lang="en-AU" sz="2600" dirty="0"/>
              <a:t>Multitasking</a:t>
            </a:r>
          </a:p>
          <a:p>
            <a:pPr>
              <a:spcBef>
                <a:spcPts val="600"/>
              </a:spcBef>
            </a:pPr>
            <a:r>
              <a:rPr lang="en-AU" sz="2600" dirty="0"/>
              <a:t>Floating Point Unit (FPU)</a:t>
            </a:r>
          </a:p>
          <a:p>
            <a:pPr>
              <a:spcBef>
                <a:spcPts val="600"/>
              </a:spcBef>
            </a:pPr>
            <a:r>
              <a:rPr lang="en-AU" sz="2600" dirty="0"/>
              <a:t>Complex Instruction Set</a:t>
            </a:r>
          </a:p>
          <a:p>
            <a:pPr>
              <a:spcBef>
                <a:spcPts val="600"/>
              </a:spcBef>
            </a:pPr>
            <a:r>
              <a:rPr lang="en-AU" sz="2600" dirty="0"/>
              <a:t>Real mode and Protected mode</a:t>
            </a:r>
          </a:p>
          <a:p>
            <a:pPr>
              <a:spcBef>
                <a:spcPts val="600"/>
              </a:spcBef>
            </a:pPr>
            <a:r>
              <a:rPr lang="en-AU" sz="2600" dirty="0"/>
              <a:t>Motherboard components</a:t>
            </a:r>
          </a:p>
          <a:p>
            <a:pPr>
              <a:spcBef>
                <a:spcPts val="600"/>
              </a:spcBef>
            </a:pPr>
            <a:r>
              <a:rPr lang="en-AU" sz="2600" dirty="0"/>
              <a:t>Memory types</a:t>
            </a:r>
          </a:p>
          <a:p>
            <a:pPr>
              <a:spcBef>
                <a:spcPts val="600"/>
              </a:spcBef>
            </a:pPr>
            <a:r>
              <a:rPr lang="en-AU" sz="2600" dirty="0"/>
              <a:t>Input/Output and access levels</a:t>
            </a:r>
          </a:p>
        </p:txBody>
      </p:sp>
      <p:sp>
        <p:nvSpPr>
          <p:cNvPr id="2" name="Title 1"/>
          <p:cNvSpPr>
            <a:spLocks noGrp="1"/>
          </p:cNvSpPr>
          <p:nvPr>
            <p:ph type="title"/>
          </p:nvPr>
        </p:nvSpPr>
        <p:spPr/>
        <p:txBody>
          <a:bodyPr/>
          <a:lstStyle/>
          <a:p>
            <a:r>
              <a:rPr lang="en-AU" dirty="0"/>
              <a:t>Summary</a:t>
            </a:r>
          </a:p>
        </p:txBody>
      </p:sp>
    </p:spTree>
    <p:extLst>
      <p:ext uri="{BB962C8B-B14F-4D97-AF65-F5344CB8AC3E}">
        <p14:creationId xmlns:p14="http://schemas.microsoft.com/office/powerpoint/2010/main" val="8452043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6">
            <a:extLst>
              <a:ext uri="{FF2B5EF4-FFF2-40B4-BE49-F238E27FC236}">
                <a16:creationId xmlns:a16="http://schemas.microsoft.com/office/drawing/2014/main" id="{5604A673-674C-4C74-8C62-27608C1A99D1}"/>
              </a:ext>
            </a:extLst>
          </p:cNvPr>
          <p:cNvSpPr txBox="1">
            <a:spLocks noChangeArrowheads="1"/>
          </p:cNvSpPr>
          <p:nvPr/>
        </p:nvSpPr>
        <p:spPr bwMode="auto">
          <a:xfrm>
            <a:off x="2971800" y="3330714"/>
            <a:ext cx="34671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ctr" eaLnBrk="1" hangingPunct="1">
              <a:spcBef>
                <a:spcPct val="50000"/>
              </a:spcBef>
              <a:buClrTx/>
              <a:buFontTx/>
              <a:buNone/>
            </a:pPr>
            <a:r>
              <a:rPr lang="en-US" altLang="en-US" sz="2800" dirty="0"/>
              <a:t>What does this say?</a:t>
            </a:r>
          </a:p>
        </p:txBody>
      </p:sp>
      <p:sp>
        <p:nvSpPr>
          <p:cNvPr id="4" name="Rectangle 2">
            <a:extLst>
              <a:ext uri="{FF2B5EF4-FFF2-40B4-BE49-F238E27FC236}">
                <a16:creationId xmlns:a16="http://schemas.microsoft.com/office/drawing/2014/main" id="{A9798021-C4A5-482A-AB22-9BA168AF2F95}"/>
              </a:ext>
            </a:extLst>
          </p:cNvPr>
          <p:cNvSpPr>
            <a:spLocks noGrp="1" noChangeArrowheads="1"/>
          </p:cNvSpPr>
          <p:nvPr>
            <p:ph type="title"/>
          </p:nvPr>
        </p:nvSpPr>
        <p:spPr>
          <a:xfrm>
            <a:off x="2819400" y="2667000"/>
            <a:ext cx="3886200" cy="609600"/>
          </a:xfrm>
        </p:spPr>
        <p:txBody>
          <a:bodyPr tIns="137160"/>
          <a:lstStyle/>
          <a:p>
            <a:pPr algn="ctr" eaLnBrk="1" hangingPunct="1">
              <a:defRPr/>
            </a:pPr>
            <a:r>
              <a:rPr lang="en-US" altLang="en-US" dirty="0">
                <a:latin typeface="+mn-lt"/>
              </a:rPr>
              <a:t>42 69 6E 61 72 79</a:t>
            </a:r>
          </a:p>
        </p:txBody>
      </p:sp>
    </p:spTree>
    <p:extLst>
      <p:ext uri="{BB962C8B-B14F-4D97-AF65-F5344CB8AC3E}">
        <p14:creationId xmlns:p14="http://schemas.microsoft.com/office/powerpoint/2010/main" val="56232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6" name="Text Placeholder 1">
            <a:extLst>
              <a:ext uri="{FF2B5EF4-FFF2-40B4-BE49-F238E27FC236}">
                <a16:creationId xmlns:a16="http://schemas.microsoft.com/office/drawing/2014/main" id="{AD5FAE7B-F718-4307-B112-AD6256157E8F}"/>
              </a:ext>
            </a:extLst>
          </p:cNvPr>
          <p:cNvSpPr txBox="1">
            <a:spLocks/>
          </p:cNvSpPr>
          <p:nvPr/>
        </p:nvSpPr>
        <p:spPr>
          <a:xfrm>
            <a:off x="1606061" y="1852246"/>
            <a:ext cx="6858001" cy="2854836"/>
          </a:xfrm>
          <a:prstGeom prst="rect">
            <a:avLst/>
          </a:prstGeom>
        </p:spPr>
        <p:style>
          <a:lnRef idx="2">
            <a:schemeClr val="dk1"/>
          </a:lnRef>
          <a:fillRef idx="1">
            <a:schemeClr val="lt1"/>
          </a:fillRef>
          <a:effectRef idx="0">
            <a:schemeClr val="dk1"/>
          </a:effectRef>
          <a:fontRef idx="minor">
            <a:schemeClr val="dk1"/>
          </a:fontRef>
        </p:style>
        <p:txBody>
          <a:bodyPr vert="horz" lIns="182880" tIns="182880" rIns="182880" bIns="182880" rtlCol="0" anchor="ctr">
            <a:no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2800" kern="1200">
                <a:solidFill>
                  <a:schemeClr val="dk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dk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dk1"/>
                </a:solidFill>
                <a:latin typeface="+mn-lt"/>
                <a:ea typeface="+mn-ea"/>
                <a:cs typeface="+mn-cs"/>
              </a:defRPr>
            </a:lvl9pPr>
          </a:lstStyle>
          <a:p>
            <a:pPr marL="101600" indent="0">
              <a:buFont typeface="Arial" panose="020B0604020202020204" pitchFamily="34" charset="0"/>
              <a:buNone/>
            </a:pPr>
            <a:r>
              <a:rPr lang="en-US" sz="1600" b="1" dirty="0"/>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pic>
        <p:nvPicPr>
          <p:cNvPr id="7" name="Graphic 6" descr="Warning">
            <a:extLst>
              <a:ext uri="{FF2B5EF4-FFF2-40B4-BE49-F238E27FC236}">
                <a16:creationId xmlns:a16="http://schemas.microsoft.com/office/drawing/2014/main" id="{C06FB2D2-3F36-42C9-A5A6-B6234DC54C9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6184" y="2317359"/>
            <a:ext cx="1277815" cy="1434026"/>
          </a:xfrm>
          <a:prstGeom prst="rect">
            <a:avLst/>
          </a:prstGeom>
        </p:spPr>
      </p:pic>
      <p:sp>
        <p:nvSpPr>
          <p:cNvPr id="5" name="Title 4">
            <a:extLst>
              <a:ext uri="{FF2B5EF4-FFF2-40B4-BE49-F238E27FC236}">
                <a16:creationId xmlns:a16="http://schemas.microsoft.com/office/drawing/2014/main" id="{E47FF819-0D5D-491A-BF8F-B42813E7390C}"/>
              </a:ext>
            </a:extLst>
          </p:cNvPr>
          <p:cNvSpPr>
            <a:spLocks noGrp="1"/>
          </p:cNvSpPr>
          <p:nvPr>
            <p:ph type="title"/>
          </p:nvPr>
        </p:nvSpPr>
        <p:spPr/>
        <p:txBody>
          <a:bodyPr/>
          <a:lstStyle/>
          <a:p>
            <a:r>
              <a:rPr lang="en-US" dirty="0"/>
              <a:t>Copyright</a:t>
            </a:r>
          </a:p>
        </p:txBody>
      </p:sp>
    </p:spTree>
    <p:extLst>
      <p:ext uri="{BB962C8B-B14F-4D97-AF65-F5344CB8AC3E}">
        <p14:creationId xmlns:p14="http://schemas.microsoft.com/office/powerpoint/2010/main" val="204215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4" descr="The clock signal graph is a square wave form that oscillates between 0 and 1. Each repeating segment of the graph represents one complete clock pulse. The clock pulse remains at 0 for one half clock cycle, before rising to 1. The pulse then remains at 1 for one half clock cycle, before falling to 0. The rising segment of the pulse is the rising edge, and the falling segment of the pulse is the falling edge. The distance between two consecutive falling edges represents one complete clock cycle.">
            <a:extLst>
              <a:ext uri="{FF2B5EF4-FFF2-40B4-BE49-F238E27FC236}">
                <a16:creationId xmlns:a16="http://schemas.microsoft.com/office/drawing/2014/main" id="{67FA34A1-DAD3-44B9-A759-98381BECF796}"/>
              </a:ext>
            </a:extLst>
          </p:cNvPr>
          <p:cNvGraphicFramePr>
            <a:graphicFrameLocks noChangeAspect="1"/>
          </p:cNvGraphicFramePr>
          <p:nvPr>
            <p:extLst>
              <p:ext uri="{D42A27DB-BD31-4B8C-83A1-F6EECF244321}">
                <p14:modId xmlns:p14="http://schemas.microsoft.com/office/powerpoint/2010/main" val="2195443959"/>
              </p:ext>
            </p:extLst>
          </p:nvPr>
        </p:nvGraphicFramePr>
        <p:xfrm>
          <a:off x="984422" y="4114800"/>
          <a:ext cx="7175157" cy="1981200"/>
        </p:xfrm>
        <a:graphic>
          <a:graphicData uri="http://schemas.openxmlformats.org/presentationml/2006/ole">
            <mc:AlternateContent xmlns:mc="http://schemas.openxmlformats.org/markup-compatibility/2006">
              <mc:Choice xmlns:v="urn:schemas-microsoft-com:vml" Requires="v">
                <p:oleObj spid="_x0000_s9250" name="VISIO" r:id="rId3" imgW="2072640" imgH="569976" progId="Visio.Drawing.6">
                  <p:embed/>
                </p:oleObj>
              </mc:Choice>
              <mc:Fallback>
                <p:oleObj name="VISIO" r:id="rId3" imgW="2072640" imgH="569976"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4422" y="4114800"/>
                        <a:ext cx="7175157" cy="1981200"/>
                      </a:xfrm>
                      <a:prstGeom prst="rect">
                        <a:avLst/>
                      </a:prstGeom>
                      <a:solidFill>
                        <a:srgbClr val="007FA3"/>
                      </a:solidFill>
                      <a:ln>
                        <a:noFill/>
                      </a:ln>
                      <a:effectLst/>
                      <a:extLst/>
                    </p:spPr>
                  </p:pic>
                </p:oleObj>
              </mc:Fallback>
            </mc:AlternateContent>
          </a:graphicData>
        </a:graphic>
      </p:graphicFrame>
      <p:sp>
        <p:nvSpPr>
          <p:cNvPr id="3" name="Content Placeholder 2"/>
          <p:cNvSpPr>
            <a:spLocks noGrp="1"/>
          </p:cNvSpPr>
          <p:nvPr>
            <p:ph idx="1"/>
          </p:nvPr>
        </p:nvSpPr>
        <p:spPr>
          <a:xfrm>
            <a:off x="457200" y="1600201"/>
            <a:ext cx="8229600" cy="2209800"/>
          </a:xfrm>
        </p:spPr>
        <p:txBody>
          <a:bodyPr/>
          <a:lstStyle/>
          <a:p>
            <a:r>
              <a:rPr lang="en-US" dirty="0"/>
              <a:t>synchronizes all CPU and BUS operations</a:t>
            </a:r>
          </a:p>
          <a:p>
            <a:r>
              <a:rPr lang="en-US" dirty="0"/>
              <a:t>machine (clock) cycle measures time of a single operation</a:t>
            </a:r>
          </a:p>
          <a:p>
            <a:r>
              <a:rPr lang="en-US" dirty="0"/>
              <a:t>clock is used to trigger events</a:t>
            </a:r>
          </a:p>
        </p:txBody>
      </p:sp>
      <p:sp>
        <p:nvSpPr>
          <p:cNvPr id="2" name="Title 1"/>
          <p:cNvSpPr>
            <a:spLocks noGrp="1"/>
          </p:cNvSpPr>
          <p:nvPr>
            <p:ph type="title"/>
          </p:nvPr>
        </p:nvSpPr>
        <p:spPr/>
        <p:txBody>
          <a:bodyPr/>
          <a:lstStyle/>
          <a:p>
            <a:r>
              <a:rPr lang="en-AU" dirty="0"/>
              <a:t>Clock</a:t>
            </a:r>
          </a:p>
        </p:txBody>
      </p:sp>
    </p:spTree>
    <p:extLst>
      <p:ext uri="{BB962C8B-B14F-4D97-AF65-F5344CB8AC3E}">
        <p14:creationId xmlns:p14="http://schemas.microsoft.com/office/powerpoint/2010/main" val="995629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General Concepts</a:t>
            </a:r>
          </a:p>
          <a:p>
            <a:r>
              <a:rPr lang="en-US" b="1" dirty="0">
                <a:solidFill>
                  <a:srgbClr val="007FA3"/>
                </a:solidFill>
              </a:rPr>
              <a:t>IA-32 Processor Architecture</a:t>
            </a:r>
          </a:p>
          <a:p>
            <a:r>
              <a:rPr lang="en-US" dirty="0"/>
              <a:t>IA-32 Memory Management</a:t>
            </a:r>
          </a:p>
          <a:p>
            <a:r>
              <a:rPr lang="en-US" dirty="0"/>
              <a:t>64-Bit Processors</a:t>
            </a:r>
          </a:p>
          <a:p>
            <a:r>
              <a:rPr lang="en-US" dirty="0"/>
              <a:t>Components of an IA-32 Microcomputer</a:t>
            </a:r>
          </a:p>
          <a:p>
            <a:r>
              <a:rPr lang="en-US" dirty="0"/>
              <a:t>Input-Output System</a:t>
            </a:r>
          </a:p>
        </p:txBody>
      </p:sp>
      <p:sp>
        <p:nvSpPr>
          <p:cNvPr id="2" name="Title 1"/>
          <p:cNvSpPr>
            <a:spLocks noGrp="1"/>
          </p:cNvSpPr>
          <p:nvPr>
            <p:ph type="title"/>
          </p:nvPr>
        </p:nvSpPr>
        <p:spPr/>
        <p:txBody>
          <a:bodyPr/>
          <a:lstStyle/>
          <a:p>
            <a:r>
              <a:rPr lang="en-AU" dirty="0"/>
              <a:t>What's Next</a:t>
            </a:r>
            <a:r>
              <a:rPr lang="en-AU" sz="2000" dirty="0"/>
              <a:t> </a:t>
            </a:r>
            <a:r>
              <a:rPr lang="en-AU" sz="2000" b="0" dirty="0"/>
              <a:t>(1 of 5)</a:t>
            </a:r>
          </a:p>
        </p:txBody>
      </p:sp>
    </p:spTree>
    <p:extLst>
      <p:ext uri="{BB962C8B-B14F-4D97-AF65-F5344CB8AC3E}">
        <p14:creationId xmlns:p14="http://schemas.microsoft.com/office/powerpoint/2010/main" val="3346663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9" descr="The code and data in memory are stored in the code and data caches through the address and data busses. The instruction pointer points to the code to be executed in the code cache. This instruction enters the instruction decoder which decodes it and sends it to the control unit. The control unit then coordinates with the data cache, the A L U and its registers, and the floating point unit to process the instruction">
            <a:extLst>
              <a:ext uri="{FF2B5EF4-FFF2-40B4-BE49-F238E27FC236}">
                <a16:creationId xmlns:a16="http://schemas.microsoft.com/office/drawing/2014/main" id="{58C86F7F-DB40-43DB-B862-3DF1A4B021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1752600"/>
            <a:ext cx="5360069" cy="4191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457200" y="1600201"/>
            <a:ext cx="2819400" cy="3810000"/>
          </a:xfrm>
        </p:spPr>
        <p:txBody>
          <a:bodyPr/>
          <a:lstStyle/>
          <a:p>
            <a:r>
              <a:rPr lang="en-US" dirty="0"/>
              <a:t>Fetch</a:t>
            </a:r>
          </a:p>
          <a:p>
            <a:r>
              <a:rPr lang="en-US" dirty="0"/>
              <a:t>Decode</a:t>
            </a:r>
          </a:p>
          <a:p>
            <a:r>
              <a:rPr lang="en-US" dirty="0"/>
              <a:t>Fetch operands</a:t>
            </a:r>
          </a:p>
          <a:p>
            <a:r>
              <a:rPr lang="en-US" dirty="0"/>
              <a:t>Execute </a:t>
            </a:r>
          </a:p>
          <a:p>
            <a:r>
              <a:rPr lang="en-US" dirty="0"/>
              <a:t>Store output</a:t>
            </a:r>
          </a:p>
        </p:txBody>
      </p:sp>
      <p:sp>
        <p:nvSpPr>
          <p:cNvPr id="2" name="Title 1"/>
          <p:cNvSpPr>
            <a:spLocks noGrp="1"/>
          </p:cNvSpPr>
          <p:nvPr>
            <p:ph type="title"/>
          </p:nvPr>
        </p:nvSpPr>
        <p:spPr/>
        <p:txBody>
          <a:bodyPr/>
          <a:lstStyle/>
          <a:p>
            <a:r>
              <a:rPr lang="en-AU" dirty="0"/>
              <a:t>Instruction Execution Cycle</a:t>
            </a:r>
          </a:p>
        </p:txBody>
      </p:sp>
    </p:spTree>
    <p:extLst>
      <p:ext uri="{BB962C8B-B14F-4D97-AF65-F5344CB8AC3E}">
        <p14:creationId xmlns:p14="http://schemas.microsoft.com/office/powerpoint/2010/main" val="1696604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Multiple machine cycles are required when reading from memory, because it responds much more slowly than the CPU. The steps are:</a:t>
            </a:r>
          </a:p>
          <a:p>
            <a:pPr marL="914400" lvl="1" indent="-457200">
              <a:buFont typeface="+mj-lt"/>
              <a:buAutoNum type="arabicPeriod"/>
            </a:pPr>
            <a:r>
              <a:rPr lang="en-US" dirty="0"/>
              <a:t>Place the address of the value you want to read on the address bus.</a:t>
            </a:r>
          </a:p>
          <a:p>
            <a:pPr marL="914400" lvl="1" indent="-457200">
              <a:buFont typeface="+mj-lt"/>
              <a:buAutoNum type="arabicPeriod"/>
            </a:pPr>
            <a:r>
              <a:rPr lang="en-US" dirty="0"/>
              <a:t>Assert (changing the value of) the processor’s RD (read) pin.</a:t>
            </a:r>
          </a:p>
          <a:p>
            <a:pPr marL="914400" lvl="1" indent="-457200">
              <a:buFont typeface="+mj-lt"/>
              <a:buAutoNum type="arabicPeriod"/>
            </a:pPr>
            <a:r>
              <a:rPr lang="en-US" dirty="0"/>
              <a:t>Wait one clock cycle for the memory chips to respond.</a:t>
            </a:r>
          </a:p>
          <a:p>
            <a:pPr marL="914400" lvl="1" indent="-457200">
              <a:buFont typeface="+mj-lt"/>
              <a:buAutoNum type="arabicPeriod"/>
            </a:pPr>
            <a:r>
              <a:rPr lang="en-US" dirty="0"/>
              <a:t>Copy the data from the data bus into the destination operand</a:t>
            </a:r>
          </a:p>
          <a:p>
            <a:endParaRPr lang="en-AU" dirty="0"/>
          </a:p>
        </p:txBody>
      </p:sp>
      <p:sp>
        <p:nvSpPr>
          <p:cNvPr id="2" name="Title 1"/>
          <p:cNvSpPr>
            <a:spLocks noGrp="1"/>
          </p:cNvSpPr>
          <p:nvPr>
            <p:ph type="title"/>
          </p:nvPr>
        </p:nvSpPr>
        <p:spPr/>
        <p:txBody>
          <a:bodyPr/>
          <a:lstStyle/>
          <a:p>
            <a:r>
              <a:rPr lang="en-AU" dirty="0"/>
              <a:t>Reading from Memory</a:t>
            </a:r>
          </a:p>
        </p:txBody>
      </p:sp>
    </p:spTree>
    <p:extLst>
      <p:ext uri="{BB962C8B-B14F-4D97-AF65-F5344CB8AC3E}">
        <p14:creationId xmlns:p14="http://schemas.microsoft.com/office/powerpoint/2010/main" val="1170597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spcBef>
                <a:spcPts val="1200"/>
              </a:spcBef>
            </a:pPr>
            <a:r>
              <a:rPr lang="en-US" dirty="0"/>
              <a:t>High-speed expensive static RAM both inside and outside the CPU.</a:t>
            </a:r>
          </a:p>
          <a:p>
            <a:pPr lvl="1">
              <a:spcBef>
                <a:spcPts val="1200"/>
              </a:spcBef>
            </a:pPr>
            <a:r>
              <a:rPr lang="en-US" dirty="0"/>
              <a:t>Level-1 cache: inside the CPU</a:t>
            </a:r>
          </a:p>
          <a:p>
            <a:pPr lvl="1">
              <a:spcBef>
                <a:spcPts val="1200"/>
              </a:spcBef>
            </a:pPr>
            <a:r>
              <a:rPr lang="en-US" dirty="0"/>
              <a:t>Level-2 cache: outside the CPU</a:t>
            </a:r>
          </a:p>
          <a:p>
            <a:pPr>
              <a:spcBef>
                <a:spcPts val="1200"/>
              </a:spcBef>
            </a:pPr>
            <a:r>
              <a:rPr lang="en-US" dirty="0"/>
              <a:t>Cache hit: when data to be read is already in cache memory</a:t>
            </a:r>
          </a:p>
          <a:p>
            <a:pPr>
              <a:spcBef>
                <a:spcPts val="1200"/>
              </a:spcBef>
            </a:pPr>
            <a:r>
              <a:rPr lang="en-US" dirty="0"/>
              <a:t>Cache miss: when data to be read is not in cache memory.</a:t>
            </a:r>
          </a:p>
        </p:txBody>
      </p:sp>
      <p:sp>
        <p:nvSpPr>
          <p:cNvPr id="2" name="Title 1"/>
          <p:cNvSpPr>
            <a:spLocks noGrp="1"/>
          </p:cNvSpPr>
          <p:nvPr>
            <p:ph type="title"/>
          </p:nvPr>
        </p:nvSpPr>
        <p:spPr/>
        <p:txBody>
          <a:bodyPr/>
          <a:lstStyle/>
          <a:p>
            <a:r>
              <a:rPr lang="en-AU" dirty="0"/>
              <a:t>Cache Memory</a:t>
            </a:r>
          </a:p>
        </p:txBody>
      </p:sp>
    </p:spTree>
    <p:extLst>
      <p:ext uri="{BB962C8B-B14F-4D97-AF65-F5344CB8AC3E}">
        <p14:creationId xmlns:p14="http://schemas.microsoft.com/office/powerpoint/2010/main" val="3030726957"/>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7817</TotalTime>
  <Words>1600</Words>
  <Application>Microsoft Office PowerPoint</Application>
  <PresentationFormat>On-screen Show (4:3)</PresentationFormat>
  <Paragraphs>309</Paragraphs>
  <Slides>47</Slides>
  <Notes>3</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47</vt:i4>
      </vt:variant>
    </vt:vector>
  </HeadingPairs>
  <TitlesOfParts>
    <vt:vector size="53" baseType="lpstr">
      <vt:lpstr>Arial</vt:lpstr>
      <vt:lpstr>Times New Roman</vt:lpstr>
      <vt:lpstr>Verdana</vt:lpstr>
      <vt:lpstr>Wingdings</vt:lpstr>
      <vt:lpstr>508 Lecture</vt:lpstr>
      <vt:lpstr>VISIO</vt:lpstr>
      <vt:lpstr>Assembly Language for x86 Processors</vt:lpstr>
      <vt:lpstr>Chapter Overview</vt:lpstr>
      <vt:lpstr>General Concepts</vt:lpstr>
      <vt:lpstr>Basic Microcomputer Design</vt:lpstr>
      <vt:lpstr>Clock</vt:lpstr>
      <vt:lpstr>What's Next (1 of 5)</vt:lpstr>
      <vt:lpstr>Instruction Execution Cycle</vt:lpstr>
      <vt:lpstr>Reading from Memory</vt:lpstr>
      <vt:lpstr>Cache Memory</vt:lpstr>
      <vt:lpstr>How a Program Runs</vt:lpstr>
      <vt:lpstr>IA-32 Processor Architecture</vt:lpstr>
      <vt:lpstr>Modes of Operation</vt:lpstr>
      <vt:lpstr>Basic Execution Environment</vt:lpstr>
      <vt:lpstr>Addressable Memory</vt:lpstr>
      <vt:lpstr>General-Purpose Registers</vt:lpstr>
      <vt:lpstr>Accessing Parts of Registers</vt:lpstr>
      <vt:lpstr>Index and Base Registers</vt:lpstr>
      <vt:lpstr>Some Specialized Register Uses (1 of 2)</vt:lpstr>
      <vt:lpstr>Some Specialized Register Uses (2 of 2)</vt:lpstr>
      <vt:lpstr>Status Flags</vt:lpstr>
      <vt:lpstr>Floating-Point, MMX, XMM Registers</vt:lpstr>
      <vt:lpstr>What's Next (2 of 5)</vt:lpstr>
      <vt:lpstr>IA-32 Memory Management</vt:lpstr>
      <vt:lpstr>Protected Mode</vt:lpstr>
      <vt:lpstr>What's Next (3 of 5)</vt:lpstr>
      <vt:lpstr>64-Bit Processors</vt:lpstr>
      <vt:lpstr>64-Bit General Purpose Registers</vt:lpstr>
      <vt:lpstr>What's Next (4 of 5)</vt:lpstr>
      <vt:lpstr>Components of an IA-32 Microcomputer</vt:lpstr>
      <vt:lpstr>Motherboard</vt:lpstr>
      <vt:lpstr>Intel D850MD Motherboard</vt:lpstr>
      <vt:lpstr>Intel 965 Express Chipset</vt:lpstr>
      <vt:lpstr>Video Output</vt:lpstr>
      <vt:lpstr>Sample Video Controller (ATI Corp.) (1 of 2)</vt:lpstr>
      <vt:lpstr>Sample Video Controller (ATI Corp.) (2 of 2)</vt:lpstr>
      <vt:lpstr>Memory (1 of 2)</vt:lpstr>
      <vt:lpstr>Memory (2 of 2)</vt:lpstr>
      <vt:lpstr>Input-Output Ports</vt:lpstr>
      <vt:lpstr>Input-Output Ports (cont)</vt:lpstr>
      <vt:lpstr>Device Interfaces</vt:lpstr>
      <vt:lpstr>What's Next (5 of 5)</vt:lpstr>
      <vt:lpstr>Levels of Input-Output</vt:lpstr>
      <vt:lpstr>Displaying a String of Characters</vt:lpstr>
      <vt:lpstr>Programming levels</vt:lpstr>
      <vt:lpstr>Summary</vt:lpstr>
      <vt:lpstr>42 69 6E 61 72 79</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Assembly Language for x86 Processors, Eight Edition</dc:title>
  <dc:subject>Computer Science</dc:subject>
  <dc:creator>KIP R. IRVINE</dc:creator>
  <cp:keywords>Computer Science</cp:keywords>
  <cp:lastModifiedBy>Jacoby, Meghan</cp:lastModifiedBy>
  <cp:revision>572</cp:revision>
  <dcterms:created xsi:type="dcterms:W3CDTF">2014-07-14T20:04:21Z</dcterms:created>
  <dcterms:modified xsi:type="dcterms:W3CDTF">2019-05-08T14:56:28Z</dcterms:modified>
  <cp:category>IT</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682740</vt:lpwstr>
  </property>
  <property fmtid="{D5CDD505-2E9C-101B-9397-08002B2CF9AE}" pid="3" name="Offisync_UpdateToken">
    <vt:lpwstr>1</vt:lpwstr>
  </property>
  <property fmtid="{D5CDD505-2E9C-101B-9397-08002B2CF9AE}" pid="4" name="Jive_VersionGuid">
    <vt:lpwstr>7b502893-ac4a-4309-967d-6eb652f6b574</vt:lpwstr>
  </property>
  <property fmtid="{D5CDD505-2E9C-101B-9397-08002B2CF9AE}" pid="5" name="Offisync_ProviderInitializationData">
    <vt:lpwstr>https://neo.pearson.com</vt:lpwstr>
  </property>
  <property fmtid="{D5CDD505-2E9C-101B-9397-08002B2CF9AE}" pid="6" name="Offisync_ServerID">
    <vt:lpwstr>7e960520-0e88-4f05-9fa0-24079b61e486</vt:lpwstr>
  </property>
  <property fmtid="{D5CDD505-2E9C-101B-9397-08002B2CF9AE}" pid="7" name="Jive_LatestUserAccountName">
    <vt:lpwstr>sumit.gupta</vt:lpwstr>
  </property>
</Properties>
</file>