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90" r:id="rId2"/>
    <p:sldId id="262" r:id="rId3"/>
    <p:sldId id="263" r:id="rId4"/>
    <p:sldId id="264"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0" autoAdjust="0"/>
    <p:restoredTop sz="86881" autoAdjust="0"/>
  </p:normalViewPr>
  <p:slideViewPr>
    <p:cSldViewPr>
      <p:cViewPr varScale="1">
        <p:scale>
          <a:sx n="63" d="100"/>
          <a:sy n="63" d="100"/>
        </p:scale>
        <p:origin x="66" y="222"/>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14369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If this slide</a:t>
            </a:r>
            <a:r>
              <a:rPr lang="en-US" baseline="0" dirty="0"/>
              <a:t> was not included in the original PPT, it should be added.</a:t>
            </a: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58</a:t>
            </a:fld>
            <a:endParaRPr lang="en-US"/>
          </a:p>
        </p:txBody>
      </p:sp>
    </p:spTree>
    <p:extLst>
      <p:ext uri="{BB962C8B-B14F-4D97-AF65-F5344CB8AC3E}">
        <p14:creationId xmlns:p14="http://schemas.microsoft.com/office/powerpoint/2010/main" val="3068583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5/8/2019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5/8/2019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9"/>
          <p:cNvSpPr>
            <a:spLocks noGrp="1"/>
          </p:cNvSpPr>
          <p:nvPr>
            <p:ph type="body" sz="quarter" idx="15"/>
          </p:nvPr>
        </p:nvSpPr>
        <p:spPr/>
        <p:txBody>
          <a:bodyPr/>
          <a:lstStyle/>
          <a:p>
            <a:r>
              <a:rPr lang="en-CA" altLang="en-US" dirty="0"/>
              <a:t>Assembly Language Fundamentals</a:t>
            </a:r>
          </a:p>
        </p:txBody>
      </p:sp>
      <p:sp>
        <p:nvSpPr>
          <p:cNvPr id="9" name="Text Placeholder 8"/>
          <p:cNvSpPr>
            <a:spLocks noGrp="1"/>
          </p:cNvSpPr>
          <p:nvPr>
            <p:ph type="body" sz="quarter" idx="14"/>
          </p:nvPr>
        </p:nvSpPr>
        <p:spPr/>
        <p:txBody>
          <a:bodyPr/>
          <a:lstStyle/>
          <a:p>
            <a:r>
              <a:rPr lang="en-US" dirty="0"/>
              <a:t>Chapter 3</a:t>
            </a:r>
          </a:p>
        </p:txBody>
      </p:sp>
      <p:pic>
        <p:nvPicPr>
          <p:cNvPr id="12" name="Picture 11" descr="Assembly Language for x86 Processors, Eight Edition by KIP R. IRVIN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4" y="1503111"/>
            <a:ext cx="3810000" cy="4766177"/>
          </a:xfrm>
          <a:prstGeom prst="rect">
            <a:avLst/>
          </a:prstGeom>
        </p:spPr>
      </p:pic>
      <p:sp>
        <p:nvSpPr>
          <p:cNvPr id="8" name="Text Placeholder 7"/>
          <p:cNvSpPr>
            <a:spLocks noGrp="1"/>
          </p:cNvSpPr>
          <p:nvPr>
            <p:ph type="body" sz="quarter" idx="13"/>
          </p:nvPr>
        </p:nvSpPr>
        <p:spPr>
          <a:xfrm>
            <a:off x="457200" y="903514"/>
            <a:ext cx="8229600" cy="478970"/>
          </a:xfrm>
        </p:spPr>
        <p:txBody>
          <a:bodyPr/>
          <a:lstStyle/>
          <a:p>
            <a:r>
              <a:rPr lang="en-US" dirty="0"/>
              <a:t>Eighth Edition</a:t>
            </a:r>
          </a:p>
        </p:txBody>
      </p:sp>
      <p:sp>
        <p:nvSpPr>
          <p:cNvPr id="7" name="Title 6" descr="Assembly Language for x86 Processors, "/>
          <p:cNvSpPr>
            <a:spLocks noGrp="1"/>
          </p:cNvSpPr>
          <p:nvPr>
            <p:ph type="title"/>
          </p:nvPr>
        </p:nvSpPr>
        <p:spPr>
          <a:xfrm>
            <a:off x="457200" y="215372"/>
            <a:ext cx="8229600" cy="622828"/>
          </a:xfrm>
        </p:spPr>
        <p:txBody>
          <a:bodyPr/>
          <a:lstStyle/>
          <a:p>
            <a:r>
              <a:rPr lang="en-US" dirty="0"/>
              <a:t>Assembly Language for x86 Processors</a:t>
            </a:r>
            <a:endParaRPr lang="en-AU" dirty="0"/>
          </a:p>
        </p:txBody>
      </p:sp>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Act as place markers</a:t>
            </a:r>
          </a:p>
          <a:p>
            <a:pPr lvl="1"/>
            <a:r>
              <a:rPr lang="en-US" dirty="0"/>
              <a:t>marks the address (offset) of code and data</a:t>
            </a:r>
          </a:p>
          <a:p>
            <a:r>
              <a:rPr lang="en-US" dirty="0"/>
              <a:t>Follow identifer rules</a:t>
            </a:r>
          </a:p>
          <a:p>
            <a:r>
              <a:rPr lang="en-US" dirty="0"/>
              <a:t>Data label</a:t>
            </a:r>
          </a:p>
          <a:p>
            <a:pPr lvl="1"/>
            <a:r>
              <a:rPr lang="en-US" dirty="0"/>
              <a:t>must be unique</a:t>
            </a:r>
          </a:p>
          <a:p>
            <a:pPr lvl="1"/>
            <a:r>
              <a:rPr lang="en-US" dirty="0" err="1"/>
              <a:t>example:</a:t>
            </a:r>
            <a:r>
              <a:rPr lang="en-US" b="1" dirty="0" err="1">
                <a:solidFill>
                  <a:srgbClr val="007FA3"/>
                </a:solidFill>
              </a:rPr>
              <a:t>myArray</a:t>
            </a:r>
            <a:r>
              <a:rPr lang="en-US" dirty="0">
                <a:solidFill>
                  <a:srgbClr val="007FA3"/>
                </a:solidFill>
              </a:rPr>
              <a:t>	</a:t>
            </a:r>
            <a:r>
              <a:rPr lang="en-US" dirty="0"/>
              <a:t>	(not followed by colon)</a:t>
            </a:r>
          </a:p>
          <a:p>
            <a:r>
              <a:rPr lang="en-US" dirty="0"/>
              <a:t>Code label</a:t>
            </a:r>
          </a:p>
          <a:p>
            <a:pPr lvl="1"/>
            <a:r>
              <a:rPr lang="en-US" dirty="0"/>
              <a:t>target of jump and loop instructions</a:t>
            </a:r>
          </a:p>
          <a:p>
            <a:pPr lvl="1"/>
            <a:r>
              <a:rPr lang="en-US" dirty="0"/>
              <a:t>example: </a:t>
            </a:r>
            <a:r>
              <a:rPr lang="en-US" b="1" dirty="0">
                <a:solidFill>
                  <a:srgbClr val="007FA3"/>
                </a:solidFill>
              </a:rPr>
              <a:t>L1:</a:t>
            </a:r>
            <a:r>
              <a:rPr lang="en-US" b="1" dirty="0"/>
              <a:t>	</a:t>
            </a:r>
            <a:r>
              <a:rPr lang="en-US" dirty="0"/>
              <a:t>		(followed by colon)</a:t>
            </a:r>
          </a:p>
        </p:txBody>
      </p:sp>
      <p:sp>
        <p:nvSpPr>
          <p:cNvPr id="2" name="Title 1"/>
          <p:cNvSpPr>
            <a:spLocks noGrp="1"/>
          </p:cNvSpPr>
          <p:nvPr>
            <p:ph type="title"/>
          </p:nvPr>
        </p:nvSpPr>
        <p:spPr/>
        <p:txBody>
          <a:bodyPr/>
          <a:lstStyle/>
          <a:p>
            <a:r>
              <a:rPr lang="en-AU" dirty="0"/>
              <a:t>Labels</a:t>
            </a:r>
          </a:p>
        </p:txBody>
      </p:sp>
    </p:spTree>
    <p:extLst>
      <p:ext uri="{BB962C8B-B14F-4D97-AF65-F5344CB8AC3E}">
        <p14:creationId xmlns:p14="http://schemas.microsoft.com/office/powerpoint/2010/main" val="105096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r>
              <a:rPr lang="en-US" dirty="0"/>
              <a:t>Instruction Mnemonics</a:t>
            </a:r>
          </a:p>
          <a:p>
            <a:pPr lvl="1"/>
            <a:r>
              <a:rPr lang="en-US" dirty="0"/>
              <a:t>memory aid</a:t>
            </a:r>
          </a:p>
          <a:p>
            <a:pPr lvl="1"/>
            <a:r>
              <a:rPr lang="en-US" dirty="0"/>
              <a:t>examples: MOV, ADD, SUB, MUL, INC, DEC</a:t>
            </a:r>
          </a:p>
          <a:p>
            <a:r>
              <a:rPr lang="en-US" dirty="0"/>
              <a:t>Operands</a:t>
            </a:r>
          </a:p>
          <a:p>
            <a:pPr lvl="1"/>
            <a:r>
              <a:rPr lang="en-US" dirty="0"/>
              <a:t>constant</a:t>
            </a:r>
          </a:p>
          <a:p>
            <a:pPr lvl="1"/>
            <a:r>
              <a:rPr lang="en-US" dirty="0"/>
              <a:t>constant expression</a:t>
            </a:r>
          </a:p>
          <a:p>
            <a:pPr lvl="1"/>
            <a:r>
              <a:rPr lang="en-US" dirty="0"/>
              <a:t>register</a:t>
            </a:r>
          </a:p>
          <a:p>
            <a:pPr lvl="1"/>
            <a:r>
              <a:rPr lang="en-US" dirty="0"/>
              <a:t>memory (data label)</a:t>
            </a:r>
          </a:p>
          <a:p>
            <a:pPr marL="0" indent="0">
              <a:buNone/>
            </a:pPr>
            <a:r>
              <a:rPr lang="en-US" dirty="0"/>
              <a:t>Constants and constant expressions are often called </a:t>
            </a:r>
            <a:r>
              <a:rPr lang="en-US" dirty="0">
                <a:solidFill>
                  <a:srgbClr val="007FA3"/>
                </a:solidFill>
              </a:rPr>
              <a:t>immediate values</a:t>
            </a:r>
          </a:p>
          <a:p>
            <a:endParaRPr lang="en-AU" dirty="0"/>
          </a:p>
        </p:txBody>
      </p:sp>
      <p:sp>
        <p:nvSpPr>
          <p:cNvPr id="2" name="Title 1"/>
          <p:cNvSpPr>
            <a:spLocks noGrp="1"/>
          </p:cNvSpPr>
          <p:nvPr>
            <p:ph type="title"/>
          </p:nvPr>
        </p:nvSpPr>
        <p:spPr/>
        <p:txBody>
          <a:bodyPr/>
          <a:lstStyle/>
          <a:p>
            <a:r>
              <a:rPr lang="en-AU" dirty="0"/>
              <a:t>Mnemonics and Operands</a:t>
            </a:r>
          </a:p>
        </p:txBody>
      </p:sp>
    </p:spTree>
    <p:extLst>
      <p:ext uri="{BB962C8B-B14F-4D97-AF65-F5344CB8AC3E}">
        <p14:creationId xmlns:p14="http://schemas.microsoft.com/office/powerpoint/2010/main" val="156520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Comments are good!</a:t>
            </a:r>
          </a:p>
          <a:p>
            <a:pPr lvl="1"/>
            <a:r>
              <a:rPr lang="en-US" dirty="0"/>
              <a:t>explain the program's purpose</a:t>
            </a:r>
          </a:p>
          <a:p>
            <a:pPr lvl="1"/>
            <a:r>
              <a:rPr lang="en-US" dirty="0"/>
              <a:t>when it was written, and by whom</a:t>
            </a:r>
          </a:p>
          <a:p>
            <a:pPr lvl="1"/>
            <a:r>
              <a:rPr lang="en-US" dirty="0"/>
              <a:t>revision information</a:t>
            </a:r>
          </a:p>
          <a:p>
            <a:pPr lvl="1"/>
            <a:r>
              <a:rPr lang="en-US" dirty="0"/>
              <a:t>tricky coding techniques</a:t>
            </a:r>
          </a:p>
          <a:p>
            <a:pPr lvl="1"/>
            <a:r>
              <a:rPr lang="en-US" dirty="0"/>
              <a:t>application-specific explanations</a:t>
            </a:r>
          </a:p>
          <a:p>
            <a:r>
              <a:rPr lang="en-US" dirty="0"/>
              <a:t>Single-line comments</a:t>
            </a:r>
          </a:p>
          <a:p>
            <a:pPr lvl="1"/>
            <a:r>
              <a:rPr lang="en-US" dirty="0"/>
              <a:t>begin with semicolon (;)</a:t>
            </a:r>
          </a:p>
        </p:txBody>
      </p:sp>
      <p:sp>
        <p:nvSpPr>
          <p:cNvPr id="2" name="Title 1"/>
          <p:cNvSpPr>
            <a:spLocks noGrp="1"/>
          </p:cNvSpPr>
          <p:nvPr>
            <p:ph type="title"/>
          </p:nvPr>
        </p:nvSpPr>
        <p:spPr/>
        <p:txBody>
          <a:bodyPr/>
          <a:lstStyle/>
          <a:p>
            <a:r>
              <a:rPr lang="en-AU" dirty="0"/>
              <a:t>Comments</a:t>
            </a:r>
            <a:r>
              <a:rPr lang="en-AU" sz="2000" dirty="0"/>
              <a:t> </a:t>
            </a:r>
            <a:r>
              <a:rPr lang="en-AU" sz="2000" b="0" dirty="0"/>
              <a:t>(1 of 2)</a:t>
            </a:r>
          </a:p>
        </p:txBody>
      </p:sp>
    </p:spTree>
    <p:extLst>
      <p:ext uri="{BB962C8B-B14F-4D97-AF65-F5344CB8AC3E}">
        <p14:creationId xmlns:p14="http://schemas.microsoft.com/office/powerpoint/2010/main" val="258551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Multi-line comments</a:t>
            </a:r>
          </a:p>
          <a:p>
            <a:pPr lvl="1"/>
            <a:r>
              <a:rPr lang="en-US" dirty="0"/>
              <a:t>begin with COMMENT directive and a programmer-chosen character</a:t>
            </a:r>
          </a:p>
          <a:p>
            <a:pPr lvl="1"/>
            <a:r>
              <a:rPr lang="en-US" dirty="0"/>
              <a:t>end with the same programmer-chosen character</a:t>
            </a:r>
          </a:p>
        </p:txBody>
      </p:sp>
      <p:sp>
        <p:nvSpPr>
          <p:cNvPr id="2" name="Title 1"/>
          <p:cNvSpPr>
            <a:spLocks noGrp="1"/>
          </p:cNvSpPr>
          <p:nvPr>
            <p:ph type="title"/>
          </p:nvPr>
        </p:nvSpPr>
        <p:spPr/>
        <p:txBody>
          <a:bodyPr/>
          <a:lstStyle/>
          <a:p>
            <a:r>
              <a:rPr lang="en-AU" dirty="0"/>
              <a:t>Comments</a:t>
            </a:r>
            <a:r>
              <a:rPr lang="en-AU" sz="2000" dirty="0"/>
              <a:t> </a:t>
            </a:r>
            <a:r>
              <a:rPr lang="en-AU" sz="2000" b="0" dirty="0"/>
              <a:t>(2 of 2)</a:t>
            </a:r>
          </a:p>
        </p:txBody>
      </p:sp>
    </p:spTree>
    <p:extLst>
      <p:ext uri="{BB962C8B-B14F-4D97-AF65-F5344CB8AC3E}">
        <p14:creationId xmlns:p14="http://schemas.microsoft.com/office/powerpoint/2010/main" val="370333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r>
              <a:rPr lang="en-AU" dirty="0"/>
              <a:t>No operands</a:t>
            </a:r>
          </a:p>
          <a:p>
            <a:pPr lvl="1"/>
            <a:r>
              <a:rPr lang="en-AU" dirty="0" err="1"/>
              <a:t>stc</a:t>
            </a:r>
            <a:r>
              <a:rPr lang="en-AU" dirty="0"/>
              <a:t>			; set Carry flag</a:t>
            </a:r>
          </a:p>
          <a:p>
            <a:r>
              <a:rPr lang="en-AU" dirty="0"/>
              <a:t>One operand</a:t>
            </a:r>
          </a:p>
          <a:p>
            <a:pPr lvl="1"/>
            <a:r>
              <a:rPr lang="en-AU" dirty="0" err="1"/>
              <a:t>inc</a:t>
            </a:r>
            <a:r>
              <a:rPr lang="en-AU" dirty="0"/>
              <a:t> </a:t>
            </a:r>
            <a:r>
              <a:rPr lang="en-AU" dirty="0" err="1"/>
              <a:t>eax</a:t>
            </a:r>
            <a:r>
              <a:rPr lang="en-AU" dirty="0"/>
              <a:t>			; register</a:t>
            </a:r>
          </a:p>
          <a:p>
            <a:pPr lvl="1"/>
            <a:r>
              <a:rPr lang="en-AU" dirty="0" err="1"/>
              <a:t>inc</a:t>
            </a:r>
            <a:r>
              <a:rPr lang="en-AU" dirty="0"/>
              <a:t> </a:t>
            </a:r>
            <a:r>
              <a:rPr lang="en-AU" dirty="0" err="1"/>
              <a:t>myByte</a:t>
            </a:r>
            <a:r>
              <a:rPr lang="en-AU" dirty="0"/>
              <a:t>		; memory</a:t>
            </a:r>
          </a:p>
          <a:p>
            <a:r>
              <a:rPr lang="en-AU" dirty="0"/>
              <a:t>Two operands</a:t>
            </a:r>
          </a:p>
          <a:p>
            <a:pPr lvl="1"/>
            <a:r>
              <a:rPr lang="en-AU" dirty="0"/>
              <a:t>add </a:t>
            </a:r>
            <a:r>
              <a:rPr lang="en-AU" dirty="0" err="1"/>
              <a:t>ebx,ecx</a:t>
            </a:r>
            <a:r>
              <a:rPr lang="en-AU" dirty="0"/>
              <a:t>		; register, register</a:t>
            </a:r>
          </a:p>
          <a:p>
            <a:pPr lvl="1"/>
            <a:r>
              <a:rPr lang="en-AU" dirty="0"/>
              <a:t>sub myByte,25	; memory, constant</a:t>
            </a:r>
          </a:p>
          <a:p>
            <a:pPr lvl="1"/>
            <a:r>
              <a:rPr lang="en-AU" dirty="0"/>
              <a:t>add eax,36 * 25	; register, constant-expression	</a:t>
            </a:r>
          </a:p>
        </p:txBody>
      </p:sp>
      <p:sp>
        <p:nvSpPr>
          <p:cNvPr id="2" name="Title 1"/>
          <p:cNvSpPr>
            <a:spLocks noGrp="1"/>
          </p:cNvSpPr>
          <p:nvPr>
            <p:ph type="title"/>
          </p:nvPr>
        </p:nvSpPr>
        <p:spPr/>
        <p:txBody>
          <a:bodyPr/>
          <a:lstStyle/>
          <a:p>
            <a:r>
              <a:rPr lang="en-AU" dirty="0"/>
              <a:t>Instruction Format Examples</a:t>
            </a:r>
          </a:p>
        </p:txBody>
      </p:sp>
    </p:spTree>
    <p:extLst>
      <p:ext uri="{BB962C8B-B14F-4D97-AF65-F5344CB8AC3E}">
        <p14:creationId xmlns:p14="http://schemas.microsoft.com/office/powerpoint/2010/main" val="636214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Basic Elements of Assembly Language</a:t>
            </a:r>
          </a:p>
          <a:p>
            <a:r>
              <a:rPr lang="en-US" b="1" dirty="0">
                <a:solidFill>
                  <a:srgbClr val="007FA3"/>
                </a:solidFill>
              </a:rPr>
              <a:t>Example: Adding and Subtracting Integers</a:t>
            </a:r>
          </a:p>
          <a:p>
            <a:r>
              <a:rPr lang="en-US" dirty="0"/>
              <a:t>Assembling, Linking, and Running Programs</a:t>
            </a:r>
          </a:p>
          <a:p>
            <a:r>
              <a:rPr lang="en-US" dirty="0"/>
              <a:t>Defining Data</a:t>
            </a:r>
          </a:p>
          <a:p>
            <a:r>
              <a:rPr lang="en-US" dirty="0"/>
              <a:t>Symbolic Constants</a:t>
            </a:r>
          </a:p>
          <a:p>
            <a:r>
              <a:rPr lang="en-US" dirty="0"/>
              <a:t>64-Bit Programming</a:t>
            </a:r>
          </a:p>
        </p:txBody>
      </p:sp>
      <p:sp>
        <p:nvSpPr>
          <p:cNvPr id="2" name="Title 1"/>
          <p:cNvSpPr>
            <a:spLocks noGrp="1"/>
          </p:cNvSpPr>
          <p:nvPr>
            <p:ph type="title"/>
          </p:nvPr>
        </p:nvSpPr>
        <p:spPr/>
        <p:txBody>
          <a:bodyPr/>
          <a:lstStyle/>
          <a:p>
            <a:r>
              <a:rPr lang="en-AU" dirty="0"/>
              <a:t>What's Next</a:t>
            </a:r>
            <a:r>
              <a:rPr lang="en-AU" sz="2000" dirty="0"/>
              <a:t> </a:t>
            </a:r>
            <a:r>
              <a:rPr lang="en-AU" sz="2000" b="0" dirty="0"/>
              <a:t>(1 of 5)</a:t>
            </a:r>
          </a:p>
        </p:txBody>
      </p:sp>
    </p:spTree>
    <p:extLst>
      <p:ext uri="{BB962C8B-B14F-4D97-AF65-F5344CB8AC3E}">
        <p14:creationId xmlns:p14="http://schemas.microsoft.com/office/powerpoint/2010/main" val="2975994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Bef>
                <a:spcPts val="0"/>
              </a:spcBef>
              <a:buNone/>
            </a:pPr>
            <a:r>
              <a:rPr lang="en-AU" sz="2500" dirty="0">
                <a:latin typeface="Arial" panose="020B0604020202020204" pitchFamily="34" charset="0"/>
                <a:cs typeface="Arial" panose="020B0604020202020204" pitchFamily="34" charset="0"/>
              </a:rPr>
              <a:t>; AddTwo.asm – adds two 32-bit integers</a:t>
            </a:r>
          </a:p>
          <a:p>
            <a:pPr marL="0" indent="0">
              <a:spcBef>
                <a:spcPts val="0"/>
              </a:spcBef>
              <a:buNone/>
            </a:pPr>
            <a:r>
              <a:rPr lang="en-AU" sz="2500" dirty="0">
                <a:latin typeface="Arial" panose="020B0604020202020204" pitchFamily="34" charset="0"/>
                <a:cs typeface="Arial" panose="020B0604020202020204" pitchFamily="34" charset="0"/>
              </a:rPr>
              <a:t>.386</a:t>
            </a:r>
          </a:p>
          <a:p>
            <a:pPr marL="0" indent="0">
              <a:spcBef>
                <a:spcPts val="0"/>
              </a:spcBef>
              <a:buNone/>
            </a:pPr>
            <a:r>
              <a:rPr lang="en-AU" sz="2500" dirty="0">
                <a:latin typeface="Arial" panose="020B0604020202020204" pitchFamily="34" charset="0"/>
                <a:cs typeface="Arial" panose="020B0604020202020204" pitchFamily="34" charset="0"/>
              </a:rPr>
              <a:t>.model flat,stdcall</a:t>
            </a:r>
          </a:p>
          <a:p>
            <a:pPr marL="0" indent="0">
              <a:spcBef>
                <a:spcPts val="0"/>
              </a:spcBef>
              <a:buNone/>
            </a:pPr>
            <a:r>
              <a:rPr lang="en-AU" sz="2500" dirty="0">
                <a:latin typeface="Arial" panose="020B0604020202020204" pitchFamily="34" charset="0"/>
                <a:cs typeface="Arial" panose="020B0604020202020204" pitchFamily="34" charset="0"/>
              </a:rPr>
              <a:t>.stack 4096</a:t>
            </a:r>
          </a:p>
          <a:p>
            <a:pPr marL="0" indent="0">
              <a:spcBef>
                <a:spcPts val="0"/>
              </a:spcBef>
              <a:buNone/>
            </a:pPr>
            <a:r>
              <a:rPr lang="en-AU" sz="2500" dirty="0">
                <a:latin typeface="Arial" panose="020B0604020202020204" pitchFamily="34" charset="0"/>
                <a:cs typeface="Arial" panose="020B0604020202020204" pitchFamily="34" charset="0"/>
              </a:rPr>
              <a:t>ExitProcess PROTO, dwExitCode:DWORD</a:t>
            </a:r>
          </a:p>
          <a:p>
            <a:pPr marL="0" indent="0">
              <a:spcBef>
                <a:spcPts val="0"/>
              </a:spcBef>
              <a:buNone/>
            </a:pPr>
            <a:r>
              <a:rPr lang="en-AU" sz="2500" dirty="0">
                <a:latin typeface="Arial" panose="020B0604020202020204" pitchFamily="34" charset="0"/>
                <a:cs typeface="Arial" panose="020B0604020202020204" pitchFamily="34" charset="0"/>
              </a:rPr>
              <a:t>.code</a:t>
            </a:r>
          </a:p>
          <a:p>
            <a:pPr marL="0" indent="0">
              <a:spcBef>
                <a:spcPts val="0"/>
              </a:spcBef>
              <a:buNone/>
            </a:pPr>
            <a:r>
              <a:rPr lang="en-AU" sz="2500" dirty="0">
                <a:latin typeface="Arial" panose="020B0604020202020204" pitchFamily="34" charset="0"/>
                <a:cs typeface="Arial" panose="020B0604020202020204" pitchFamily="34" charset="0"/>
              </a:rPr>
              <a:t>main PROC</a:t>
            </a:r>
          </a:p>
          <a:p>
            <a:pPr marL="0" indent="0">
              <a:spcBef>
                <a:spcPts val="0"/>
              </a:spcBef>
              <a:buNone/>
            </a:pPr>
            <a:r>
              <a:rPr lang="en-AU" sz="2500" dirty="0">
                <a:latin typeface="Arial" panose="020B0604020202020204" pitchFamily="34" charset="0"/>
                <a:cs typeface="Arial" panose="020B0604020202020204" pitchFamily="34" charset="0"/>
              </a:rPr>
              <a:t>	</a:t>
            </a:r>
            <a:r>
              <a:rPr lang="en-AU" sz="2500" dirty="0" err="1">
                <a:latin typeface="Arial" panose="020B0604020202020204" pitchFamily="34" charset="0"/>
                <a:cs typeface="Arial" panose="020B0604020202020204" pitchFamily="34" charset="0"/>
              </a:rPr>
              <a:t>mov</a:t>
            </a:r>
            <a:r>
              <a:rPr lang="en-AU" sz="2500" dirty="0">
                <a:latin typeface="Arial" panose="020B0604020202020204" pitchFamily="34" charset="0"/>
                <a:cs typeface="Arial" panose="020B0604020202020204" pitchFamily="34" charset="0"/>
              </a:rPr>
              <a:t> eax,5	; move 5 to the EAX register</a:t>
            </a:r>
          </a:p>
          <a:p>
            <a:pPr marL="0" indent="0">
              <a:spcBef>
                <a:spcPts val="0"/>
              </a:spcBef>
              <a:buNone/>
            </a:pPr>
            <a:r>
              <a:rPr lang="en-AU" sz="2500" dirty="0">
                <a:latin typeface="Arial" panose="020B0604020202020204" pitchFamily="34" charset="0"/>
                <a:cs typeface="Arial" panose="020B0604020202020204" pitchFamily="34" charset="0"/>
              </a:rPr>
              <a:t>	add eax,6	; add6 to the EAX register</a:t>
            </a:r>
          </a:p>
          <a:p>
            <a:pPr marL="0" indent="0">
              <a:spcBef>
                <a:spcPts val="0"/>
              </a:spcBef>
              <a:buNone/>
            </a:pPr>
            <a:r>
              <a:rPr lang="en-AU" sz="2500" dirty="0">
                <a:latin typeface="Arial" panose="020B0604020202020204" pitchFamily="34" charset="0"/>
                <a:cs typeface="Arial" panose="020B0604020202020204" pitchFamily="34" charset="0"/>
              </a:rPr>
              <a:t>	INVOKE ExitProcess,0</a:t>
            </a:r>
          </a:p>
          <a:p>
            <a:pPr marL="0" indent="0">
              <a:spcBef>
                <a:spcPts val="0"/>
              </a:spcBef>
              <a:buNone/>
            </a:pPr>
            <a:r>
              <a:rPr lang="en-AU" sz="2500" dirty="0">
                <a:latin typeface="Arial" panose="020B0604020202020204" pitchFamily="34" charset="0"/>
                <a:cs typeface="Arial" panose="020B0604020202020204" pitchFamily="34" charset="0"/>
              </a:rPr>
              <a:t>main ENDP</a:t>
            </a:r>
          </a:p>
          <a:p>
            <a:pPr marL="0" indent="0">
              <a:spcBef>
                <a:spcPts val="0"/>
              </a:spcBef>
              <a:buNone/>
            </a:pPr>
            <a:r>
              <a:rPr lang="en-AU" sz="2500" dirty="0">
                <a:latin typeface="Arial" panose="020B0604020202020204" pitchFamily="34" charset="0"/>
                <a:cs typeface="Arial" panose="020B0604020202020204" pitchFamily="34" charset="0"/>
              </a:rPr>
              <a:t>END main</a:t>
            </a:r>
          </a:p>
          <a:p>
            <a:pPr marL="0" indent="0">
              <a:spcBef>
                <a:spcPts val="0"/>
              </a:spcBef>
              <a:buNone/>
            </a:pPr>
            <a:endParaRPr lang="en-AU" sz="20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a:t>Example: Adding and Subtracting Integers</a:t>
            </a:r>
            <a:endParaRPr lang="en-AU" dirty="0"/>
          </a:p>
        </p:txBody>
      </p:sp>
    </p:spTree>
    <p:extLst>
      <p:ext uri="{BB962C8B-B14F-4D97-AF65-F5344CB8AC3E}">
        <p14:creationId xmlns:p14="http://schemas.microsoft.com/office/powerpoint/2010/main" val="2732482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9">
            <a:extLst>
              <a:ext uri="{FF2B5EF4-FFF2-40B4-BE49-F238E27FC236}">
                <a16:creationId xmlns:a16="http://schemas.microsoft.com/office/drawing/2014/main" id="{2A1180B4-6F1B-4432-A76A-92003632AB04}"/>
              </a:ext>
            </a:extLst>
          </p:cNvPr>
          <p:cNvSpPr txBox="1">
            <a:spLocks noChangeArrowheads="1"/>
          </p:cNvSpPr>
          <p:nvPr/>
        </p:nvSpPr>
        <p:spPr bwMode="auto">
          <a:xfrm>
            <a:off x="762000" y="2286000"/>
            <a:ext cx="74676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600" bIns="228600"/>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80000"/>
              </a:lnSpc>
              <a:spcBef>
                <a:spcPct val="50000"/>
              </a:spcBef>
              <a:buClrTx/>
              <a:buFontTx/>
              <a:buNone/>
            </a:pPr>
            <a:r>
              <a:rPr lang="en-US" altLang="en-US" sz="1700" dirty="0">
                <a:solidFill>
                  <a:srgbClr val="007FA3"/>
                </a:solidFill>
                <a:cs typeface="Arial" panose="020B0604020202020204" pitchFamily="34" charset="0"/>
              </a:rPr>
              <a:t>EAX=00030000</a:t>
            </a:r>
            <a:r>
              <a:rPr lang="en-US" altLang="en-US" sz="1700" dirty="0">
                <a:cs typeface="Arial" panose="020B0604020202020204" pitchFamily="34" charset="0"/>
              </a:rPr>
              <a:t>EBX=7FFDF000 ECX=00000101 EDX=FFFFFFFF</a:t>
            </a:r>
          </a:p>
          <a:p>
            <a:pPr eaLnBrk="1" hangingPunct="1">
              <a:lnSpc>
                <a:spcPct val="80000"/>
              </a:lnSpc>
              <a:spcBef>
                <a:spcPct val="50000"/>
              </a:spcBef>
              <a:buClrTx/>
              <a:buFontTx/>
              <a:buNone/>
            </a:pPr>
            <a:r>
              <a:rPr lang="en-US" altLang="en-US" sz="1700" dirty="0">
                <a:cs typeface="Arial" panose="020B0604020202020204" pitchFamily="34" charset="0"/>
              </a:rPr>
              <a:t>ESI=00000000EDI=00000000 EBP=0012FFF0 ESP=0012FFC4</a:t>
            </a:r>
          </a:p>
          <a:p>
            <a:pPr eaLnBrk="1" hangingPunct="1">
              <a:lnSpc>
                <a:spcPct val="80000"/>
              </a:lnSpc>
              <a:spcBef>
                <a:spcPct val="50000"/>
              </a:spcBef>
              <a:buClrTx/>
              <a:buFontTx/>
              <a:buNone/>
            </a:pPr>
            <a:r>
              <a:rPr lang="en-US" altLang="en-US" sz="1700" dirty="0">
                <a:cs typeface="Arial" panose="020B0604020202020204" pitchFamily="34" charset="0"/>
              </a:rPr>
              <a:t>EIP=00401024EFL=00000206CF=0 SF=0ZF=0OF=0</a:t>
            </a:r>
          </a:p>
          <a:p>
            <a:pPr eaLnBrk="1" hangingPunct="1">
              <a:spcBef>
                <a:spcPct val="50000"/>
              </a:spcBef>
              <a:buClrTx/>
              <a:buFontTx/>
              <a:buNone/>
            </a:pPr>
            <a:endParaRPr lang="en-US" altLang="en-US" sz="1700" dirty="0">
              <a:latin typeface="+mj-lt"/>
            </a:endParaRPr>
          </a:p>
        </p:txBody>
      </p:sp>
      <p:sp>
        <p:nvSpPr>
          <p:cNvPr id="3" name="Content Placeholder 2"/>
          <p:cNvSpPr>
            <a:spLocks noGrp="1"/>
          </p:cNvSpPr>
          <p:nvPr>
            <p:ph idx="1"/>
          </p:nvPr>
        </p:nvSpPr>
        <p:spPr>
          <a:xfrm>
            <a:off x="457200" y="1600201"/>
            <a:ext cx="8229600" cy="609600"/>
          </a:xfrm>
        </p:spPr>
        <p:txBody>
          <a:bodyPr/>
          <a:lstStyle/>
          <a:p>
            <a:pPr marL="0" indent="0">
              <a:buNone/>
            </a:pPr>
            <a:r>
              <a:rPr lang="en-US" dirty="0"/>
              <a:t>Showing registers and flags in the debugger:</a:t>
            </a:r>
          </a:p>
        </p:txBody>
      </p:sp>
      <p:sp>
        <p:nvSpPr>
          <p:cNvPr id="2" name="Title 1"/>
          <p:cNvSpPr>
            <a:spLocks noGrp="1"/>
          </p:cNvSpPr>
          <p:nvPr>
            <p:ph type="title"/>
          </p:nvPr>
        </p:nvSpPr>
        <p:spPr/>
        <p:txBody>
          <a:bodyPr/>
          <a:lstStyle/>
          <a:p>
            <a:r>
              <a:rPr lang="en-AU" dirty="0"/>
              <a:t>Example Output</a:t>
            </a:r>
          </a:p>
        </p:txBody>
      </p:sp>
    </p:spTree>
    <p:extLst>
      <p:ext uri="{BB962C8B-B14F-4D97-AF65-F5344CB8AC3E}">
        <p14:creationId xmlns:p14="http://schemas.microsoft.com/office/powerpoint/2010/main" val="2686455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US" dirty="0"/>
              <a:t>Some approaches to capitalization</a:t>
            </a:r>
          </a:p>
          <a:p>
            <a:pPr lvl="1"/>
            <a:r>
              <a:rPr lang="en-US" dirty="0"/>
              <a:t>capitalize nothing</a:t>
            </a:r>
          </a:p>
          <a:p>
            <a:pPr lvl="1"/>
            <a:r>
              <a:rPr lang="en-US" dirty="0"/>
              <a:t>capitalize everything</a:t>
            </a:r>
          </a:p>
          <a:p>
            <a:pPr lvl="1"/>
            <a:r>
              <a:rPr lang="en-US" dirty="0"/>
              <a:t>capitalize all reserved words, including instruction mnemonics and register names</a:t>
            </a:r>
          </a:p>
          <a:p>
            <a:pPr lvl="1"/>
            <a:r>
              <a:rPr lang="en-US" dirty="0"/>
              <a:t>capitalize only directives and operators</a:t>
            </a:r>
          </a:p>
          <a:p>
            <a:r>
              <a:rPr lang="en-US" dirty="0"/>
              <a:t>Other suggestions</a:t>
            </a:r>
          </a:p>
          <a:p>
            <a:pPr lvl="1"/>
            <a:r>
              <a:rPr lang="en-US" dirty="0"/>
              <a:t>descriptive identifier names</a:t>
            </a:r>
          </a:p>
          <a:p>
            <a:pPr lvl="1"/>
            <a:r>
              <a:rPr lang="en-US" dirty="0"/>
              <a:t>spaces surrounding arithmetic operators</a:t>
            </a:r>
          </a:p>
          <a:p>
            <a:pPr lvl="1"/>
            <a:r>
              <a:rPr lang="en-US" dirty="0"/>
              <a:t>blank lines between procedures</a:t>
            </a:r>
          </a:p>
        </p:txBody>
      </p:sp>
      <p:sp>
        <p:nvSpPr>
          <p:cNvPr id="2" name="Title 1"/>
          <p:cNvSpPr>
            <a:spLocks noGrp="1"/>
          </p:cNvSpPr>
          <p:nvPr>
            <p:ph type="title"/>
          </p:nvPr>
        </p:nvSpPr>
        <p:spPr/>
        <p:txBody>
          <a:bodyPr/>
          <a:lstStyle/>
          <a:p>
            <a:r>
              <a:rPr lang="en-US" dirty="0"/>
              <a:t>Suggested Coding Standards</a:t>
            </a:r>
            <a:r>
              <a:rPr lang="en-US" sz="2000" dirty="0"/>
              <a:t> </a:t>
            </a:r>
            <a:r>
              <a:rPr lang="en-US" sz="2000" b="0" dirty="0"/>
              <a:t>(1 of 2)</a:t>
            </a:r>
            <a:endParaRPr lang="en-AU" sz="2000" b="0" dirty="0"/>
          </a:p>
        </p:txBody>
      </p:sp>
    </p:spTree>
    <p:extLst>
      <p:ext uri="{BB962C8B-B14F-4D97-AF65-F5344CB8AC3E}">
        <p14:creationId xmlns:p14="http://schemas.microsoft.com/office/powerpoint/2010/main" val="3873671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Indentation and spacing</a:t>
            </a:r>
          </a:p>
          <a:p>
            <a:pPr lvl="1"/>
            <a:r>
              <a:rPr lang="en-US" dirty="0"/>
              <a:t>code and data labels – no indentation</a:t>
            </a:r>
          </a:p>
          <a:p>
            <a:pPr lvl="1"/>
            <a:r>
              <a:rPr lang="en-US" dirty="0"/>
              <a:t>executable instructions – indent 4-5 spaces</a:t>
            </a:r>
          </a:p>
          <a:p>
            <a:pPr lvl="1"/>
            <a:r>
              <a:rPr lang="en-US" dirty="0"/>
              <a:t>comments: right side of page, aligned vertically</a:t>
            </a:r>
          </a:p>
          <a:p>
            <a:pPr lvl="1"/>
            <a:r>
              <a:rPr lang="en-US" dirty="0"/>
              <a:t>1-3 spaces between instruction and its operands</a:t>
            </a:r>
          </a:p>
          <a:p>
            <a:pPr lvl="2"/>
            <a:r>
              <a:rPr lang="en-US" dirty="0"/>
              <a:t>ex: </a:t>
            </a:r>
            <a:r>
              <a:rPr lang="en-US" dirty="0" err="1"/>
              <a:t>movax,bx</a:t>
            </a:r>
            <a:endParaRPr lang="en-US" dirty="0"/>
          </a:p>
          <a:p>
            <a:pPr lvl="1"/>
            <a:r>
              <a:rPr lang="en-US" dirty="0"/>
              <a:t>1-2 blank lines between procedures</a:t>
            </a:r>
          </a:p>
        </p:txBody>
      </p:sp>
      <p:sp>
        <p:nvSpPr>
          <p:cNvPr id="2" name="Title 1"/>
          <p:cNvSpPr>
            <a:spLocks noGrp="1"/>
          </p:cNvSpPr>
          <p:nvPr>
            <p:ph type="title"/>
          </p:nvPr>
        </p:nvSpPr>
        <p:spPr/>
        <p:txBody>
          <a:bodyPr/>
          <a:lstStyle/>
          <a:p>
            <a:r>
              <a:rPr lang="en-US" dirty="0"/>
              <a:t>Suggested Coding Standards</a:t>
            </a:r>
            <a:r>
              <a:rPr lang="en-US" sz="2000" dirty="0"/>
              <a:t> </a:t>
            </a:r>
            <a:r>
              <a:rPr lang="en-US" sz="2000" b="0" dirty="0"/>
              <a:t>(2 of 2)</a:t>
            </a:r>
            <a:endParaRPr lang="en-AU" sz="2000" b="0" dirty="0"/>
          </a:p>
        </p:txBody>
      </p:sp>
    </p:spTree>
    <p:extLst>
      <p:ext uri="{BB962C8B-B14F-4D97-AF65-F5344CB8AC3E}">
        <p14:creationId xmlns:p14="http://schemas.microsoft.com/office/powerpoint/2010/main" val="65790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Basic Elements of Assembly Language</a:t>
            </a:r>
          </a:p>
          <a:p>
            <a:r>
              <a:rPr lang="en-US" altLang="en-US" dirty="0"/>
              <a:t>Example: Adding and Subtracting Integers</a:t>
            </a:r>
          </a:p>
          <a:p>
            <a:r>
              <a:rPr lang="en-US" altLang="en-US" dirty="0"/>
              <a:t>Assembling, Linking, and Running Programs</a:t>
            </a:r>
          </a:p>
          <a:p>
            <a:r>
              <a:rPr lang="en-US" altLang="en-US" dirty="0"/>
              <a:t>Defining Data</a:t>
            </a:r>
          </a:p>
          <a:p>
            <a:r>
              <a:rPr lang="en-US" altLang="en-US" dirty="0"/>
              <a:t>Symbolic Constants</a:t>
            </a:r>
          </a:p>
          <a:p>
            <a:r>
              <a:rPr lang="en-US" altLang="en-US" dirty="0"/>
              <a:t>64-Bit Programming</a:t>
            </a:r>
          </a:p>
        </p:txBody>
      </p:sp>
      <p:sp>
        <p:nvSpPr>
          <p:cNvPr id="2" name="Title 1"/>
          <p:cNvSpPr>
            <a:spLocks noGrp="1"/>
          </p:cNvSpPr>
          <p:nvPr>
            <p:ph type="title"/>
          </p:nvPr>
        </p:nvSpPr>
        <p:spPr/>
        <p:txBody>
          <a:bodyPr/>
          <a:lstStyle/>
          <a:p>
            <a:r>
              <a:rPr lang="en-US" altLang="en-US" dirty="0"/>
              <a:t>Chapter Overview</a:t>
            </a:r>
            <a:endParaRPr lang="en-US" b="0"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be filled in by the professor)</a:t>
            </a:r>
          </a:p>
        </p:txBody>
      </p:sp>
      <p:sp>
        <p:nvSpPr>
          <p:cNvPr id="2" name="Title 1"/>
          <p:cNvSpPr>
            <a:spLocks noGrp="1"/>
          </p:cNvSpPr>
          <p:nvPr>
            <p:ph type="title"/>
          </p:nvPr>
        </p:nvSpPr>
        <p:spPr/>
        <p:txBody>
          <a:bodyPr/>
          <a:lstStyle/>
          <a:p>
            <a:r>
              <a:rPr lang="en-AU" dirty="0"/>
              <a:t>Required Coding Standards</a:t>
            </a:r>
          </a:p>
        </p:txBody>
      </p:sp>
    </p:spTree>
    <p:extLst>
      <p:ext uri="{BB962C8B-B14F-4D97-AF65-F5344CB8AC3E}">
        <p14:creationId xmlns:p14="http://schemas.microsoft.com/office/powerpoint/2010/main" val="262480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lstStyle/>
          <a:p>
            <a:pPr marL="0" indent="0">
              <a:spcBef>
                <a:spcPts val="0"/>
              </a:spcBef>
              <a:buNone/>
            </a:pPr>
            <a:r>
              <a:rPr lang="en-AU" sz="1600" dirty="0">
                <a:latin typeface="Arial" panose="020B0604020202020204" pitchFamily="34" charset="0"/>
                <a:cs typeface="Arial" panose="020B0604020202020204" pitchFamily="34" charset="0"/>
              </a:rPr>
              <a:t>; Program Template (Template.asm)</a:t>
            </a:r>
          </a:p>
          <a:p>
            <a:pPr marL="0" indent="0">
              <a:spcBef>
                <a:spcPts val="0"/>
              </a:spcBef>
              <a:buNone/>
            </a:pPr>
            <a:r>
              <a:rPr lang="en-AU" sz="1600" dirty="0">
                <a:latin typeface="Arial" panose="020B0604020202020204" pitchFamily="34" charset="0"/>
                <a:cs typeface="Arial" panose="020B0604020202020204" pitchFamily="34" charset="0"/>
              </a:rPr>
              <a:t>; Program Description:</a:t>
            </a:r>
          </a:p>
          <a:p>
            <a:pPr marL="0" indent="0">
              <a:spcBef>
                <a:spcPts val="0"/>
              </a:spcBef>
              <a:buNone/>
            </a:pPr>
            <a:r>
              <a:rPr lang="en-AU" sz="1600" dirty="0">
                <a:latin typeface="Arial" panose="020B0604020202020204" pitchFamily="34" charset="0"/>
                <a:cs typeface="Arial" panose="020B0604020202020204" pitchFamily="34" charset="0"/>
              </a:rPr>
              <a:t>; Author:</a:t>
            </a:r>
          </a:p>
          <a:p>
            <a:pPr marL="0" indent="0">
              <a:spcBef>
                <a:spcPts val="0"/>
              </a:spcBef>
              <a:buNone/>
            </a:pPr>
            <a:r>
              <a:rPr lang="en-AU" sz="1600" dirty="0">
                <a:latin typeface="Arial" panose="020B0604020202020204" pitchFamily="34" charset="0"/>
                <a:cs typeface="Arial" panose="020B0604020202020204" pitchFamily="34" charset="0"/>
              </a:rPr>
              <a:t>; Creation Date:</a:t>
            </a:r>
          </a:p>
          <a:p>
            <a:pPr marL="0" indent="0">
              <a:spcBef>
                <a:spcPts val="0"/>
              </a:spcBef>
              <a:buNone/>
            </a:pPr>
            <a:r>
              <a:rPr lang="en-AU" sz="1600" dirty="0">
                <a:latin typeface="Arial" panose="020B0604020202020204" pitchFamily="34" charset="0"/>
                <a:cs typeface="Arial" panose="020B0604020202020204" pitchFamily="34" charset="0"/>
              </a:rPr>
              <a:t>; Revisions: </a:t>
            </a:r>
          </a:p>
          <a:p>
            <a:pPr marL="0" indent="0">
              <a:spcBef>
                <a:spcPts val="0"/>
              </a:spcBef>
              <a:buNone/>
            </a:pPr>
            <a:r>
              <a:rPr lang="en-AU" sz="1600" dirty="0">
                <a:latin typeface="Arial" panose="020B0604020202020204" pitchFamily="34" charset="0"/>
                <a:cs typeface="Arial" panose="020B0604020202020204" pitchFamily="34" charset="0"/>
              </a:rPr>
              <a:t>; </a:t>
            </a:r>
            <a:r>
              <a:rPr lang="en-AU" sz="1600" dirty="0" err="1">
                <a:latin typeface="Arial" panose="020B0604020202020204" pitchFamily="34" charset="0"/>
                <a:cs typeface="Arial" panose="020B0604020202020204" pitchFamily="34" charset="0"/>
              </a:rPr>
              <a:t>Date:Modified</a:t>
            </a:r>
            <a:r>
              <a:rPr lang="en-AU" sz="1600" dirty="0">
                <a:latin typeface="Arial" panose="020B0604020202020204" pitchFamily="34" charset="0"/>
                <a:cs typeface="Arial" panose="020B0604020202020204" pitchFamily="34" charset="0"/>
              </a:rPr>
              <a:t> by:</a:t>
            </a:r>
          </a:p>
          <a:p>
            <a:pPr marL="0" indent="0">
              <a:spcBef>
                <a:spcPts val="0"/>
              </a:spcBef>
              <a:buNone/>
            </a:pPr>
            <a:r>
              <a:rPr lang="en-AU" sz="1600" dirty="0">
                <a:latin typeface="Arial" panose="020B0604020202020204" pitchFamily="34" charset="0"/>
                <a:cs typeface="Arial" panose="020B0604020202020204" pitchFamily="34" charset="0"/>
              </a:rPr>
              <a:t>.386</a:t>
            </a:r>
          </a:p>
          <a:p>
            <a:pPr marL="0" indent="0">
              <a:spcBef>
                <a:spcPts val="0"/>
              </a:spcBef>
              <a:buNone/>
            </a:pPr>
            <a:r>
              <a:rPr lang="en-AU" sz="1600" dirty="0">
                <a:latin typeface="Arial" panose="020B0604020202020204" pitchFamily="34" charset="0"/>
                <a:cs typeface="Arial" panose="020B0604020202020204" pitchFamily="34" charset="0"/>
              </a:rPr>
              <a:t>.model flat,stdcall</a:t>
            </a:r>
          </a:p>
          <a:p>
            <a:pPr marL="0" indent="0">
              <a:spcBef>
                <a:spcPts val="0"/>
              </a:spcBef>
              <a:buNone/>
            </a:pPr>
            <a:r>
              <a:rPr lang="en-AU" sz="1600" dirty="0">
                <a:latin typeface="Arial" panose="020B0604020202020204" pitchFamily="34" charset="0"/>
                <a:cs typeface="Arial" panose="020B0604020202020204" pitchFamily="34" charset="0"/>
              </a:rPr>
              <a:t>.stack 4096</a:t>
            </a:r>
          </a:p>
          <a:p>
            <a:pPr marL="0" indent="0">
              <a:spcBef>
                <a:spcPts val="0"/>
              </a:spcBef>
              <a:buNone/>
            </a:pPr>
            <a:r>
              <a:rPr lang="en-AU" sz="1600" dirty="0">
                <a:latin typeface="Arial" panose="020B0604020202020204" pitchFamily="34" charset="0"/>
                <a:cs typeface="Arial" panose="020B0604020202020204" pitchFamily="34" charset="0"/>
              </a:rPr>
              <a:t>ExitProcess PROTO, dwExitCode:DWORD</a:t>
            </a:r>
          </a:p>
          <a:p>
            <a:pPr marL="0" indent="0">
              <a:spcBef>
                <a:spcPts val="0"/>
              </a:spcBef>
              <a:buNone/>
            </a:pPr>
            <a:r>
              <a:rPr lang="en-AU" sz="1600" dirty="0">
                <a:latin typeface="Arial" panose="020B0604020202020204" pitchFamily="34" charset="0"/>
                <a:cs typeface="Arial" panose="020B0604020202020204" pitchFamily="34" charset="0"/>
              </a:rPr>
              <a:t>.data</a:t>
            </a:r>
          </a:p>
          <a:p>
            <a:pPr marL="0" indent="0">
              <a:spcBef>
                <a:spcPts val="0"/>
              </a:spcBef>
              <a:buNone/>
            </a:pPr>
            <a:r>
              <a:rPr lang="en-AU" sz="1600" dirty="0">
                <a:latin typeface="Arial" panose="020B0604020202020204" pitchFamily="34" charset="0"/>
                <a:cs typeface="Arial" panose="020B0604020202020204" pitchFamily="34" charset="0"/>
              </a:rPr>
              <a:t>; declare variables here</a:t>
            </a:r>
          </a:p>
          <a:p>
            <a:pPr marL="0" indent="0">
              <a:spcBef>
                <a:spcPts val="0"/>
              </a:spcBef>
              <a:buNone/>
            </a:pPr>
            <a:r>
              <a:rPr lang="en-AU" sz="1600" dirty="0">
                <a:latin typeface="Arial" panose="020B0604020202020204" pitchFamily="34" charset="0"/>
                <a:cs typeface="Arial" panose="020B0604020202020204" pitchFamily="34" charset="0"/>
              </a:rPr>
              <a:t>.code</a:t>
            </a:r>
          </a:p>
          <a:p>
            <a:pPr marL="0" indent="0">
              <a:spcBef>
                <a:spcPts val="0"/>
              </a:spcBef>
              <a:buNone/>
            </a:pPr>
            <a:r>
              <a:rPr lang="en-AU" sz="1600" dirty="0">
                <a:latin typeface="Arial" panose="020B0604020202020204" pitchFamily="34" charset="0"/>
                <a:cs typeface="Arial" panose="020B0604020202020204" pitchFamily="34" charset="0"/>
              </a:rPr>
              <a:t>main PROC</a:t>
            </a:r>
          </a:p>
          <a:p>
            <a:pPr marL="0" indent="0">
              <a:spcBef>
                <a:spcPts val="0"/>
              </a:spcBef>
              <a:buNone/>
            </a:pPr>
            <a:r>
              <a:rPr lang="en-AU" sz="1600" dirty="0">
                <a:latin typeface="Arial" panose="020B0604020202020204" pitchFamily="34" charset="0"/>
                <a:cs typeface="Arial" panose="020B0604020202020204" pitchFamily="34" charset="0"/>
              </a:rPr>
              <a:t> ; write your code here</a:t>
            </a:r>
          </a:p>
          <a:p>
            <a:pPr marL="0" indent="0">
              <a:spcBef>
                <a:spcPts val="0"/>
              </a:spcBef>
              <a:buNone/>
            </a:pPr>
            <a:r>
              <a:rPr lang="en-AU" sz="1600" dirty="0">
                <a:latin typeface="Arial" panose="020B0604020202020204" pitchFamily="34" charset="0"/>
                <a:cs typeface="Arial" panose="020B0604020202020204" pitchFamily="34" charset="0"/>
              </a:rPr>
              <a:t> INVOKE ExitProcess,0</a:t>
            </a:r>
          </a:p>
          <a:p>
            <a:pPr marL="0" indent="0">
              <a:spcBef>
                <a:spcPts val="0"/>
              </a:spcBef>
              <a:buNone/>
            </a:pPr>
            <a:r>
              <a:rPr lang="en-AU" sz="1600" dirty="0">
                <a:latin typeface="Arial" panose="020B0604020202020204" pitchFamily="34" charset="0"/>
                <a:cs typeface="Arial" panose="020B0604020202020204" pitchFamily="34" charset="0"/>
              </a:rPr>
              <a:t>main ENDP</a:t>
            </a:r>
          </a:p>
          <a:p>
            <a:pPr marL="0" indent="0">
              <a:spcBef>
                <a:spcPts val="0"/>
              </a:spcBef>
              <a:buNone/>
            </a:pPr>
            <a:r>
              <a:rPr lang="en-AU" sz="1600" dirty="0">
                <a:latin typeface="Arial" panose="020B0604020202020204" pitchFamily="34" charset="0"/>
                <a:cs typeface="Arial" panose="020B0604020202020204" pitchFamily="34" charset="0"/>
              </a:rPr>
              <a:t>; (insert additional procedures here)</a:t>
            </a:r>
          </a:p>
          <a:p>
            <a:pPr marL="0" indent="0">
              <a:spcBef>
                <a:spcPts val="0"/>
              </a:spcBef>
              <a:buNone/>
            </a:pPr>
            <a:r>
              <a:rPr lang="en-AU" sz="1600" dirty="0">
                <a:latin typeface="Arial" panose="020B0604020202020204" pitchFamily="34" charset="0"/>
                <a:cs typeface="Arial" panose="020B0604020202020204" pitchFamily="34" charset="0"/>
              </a:rPr>
              <a:t>END main</a:t>
            </a:r>
          </a:p>
          <a:p>
            <a:pPr marL="0" indent="0">
              <a:spcBef>
                <a:spcPts val="0"/>
              </a:spcBef>
              <a:buNone/>
            </a:pPr>
            <a:endParaRPr lang="en-AU" sz="16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AU" dirty="0"/>
              <a:t>Program Template</a:t>
            </a:r>
          </a:p>
        </p:txBody>
      </p:sp>
    </p:spTree>
    <p:extLst>
      <p:ext uri="{BB962C8B-B14F-4D97-AF65-F5344CB8AC3E}">
        <p14:creationId xmlns:p14="http://schemas.microsoft.com/office/powerpoint/2010/main" val="2487352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Basic Elements of Assembly Language</a:t>
            </a:r>
          </a:p>
          <a:p>
            <a:r>
              <a:rPr lang="en-US" dirty="0"/>
              <a:t>Example: Adding and Subtracting Integers</a:t>
            </a:r>
          </a:p>
          <a:p>
            <a:r>
              <a:rPr lang="en-US" b="1" dirty="0">
                <a:solidFill>
                  <a:srgbClr val="007FA3"/>
                </a:solidFill>
              </a:rPr>
              <a:t>Assembling, Linking, and Running Programs</a:t>
            </a:r>
          </a:p>
          <a:p>
            <a:r>
              <a:rPr lang="en-US" dirty="0"/>
              <a:t>Defining Data</a:t>
            </a:r>
          </a:p>
          <a:p>
            <a:r>
              <a:rPr lang="en-US" dirty="0"/>
              <a:t>Symbolic Constants</a:t>
            </a:r>
          </a:p>
          <a:p>
            <a:r>
              <a:rPr lang="en-US" dirty="0"/>
              <a:t>64-Bit Programming</a:t>
            </a:r>
          </a:p>
        </p:txBody>
      </p:sp>
      <p:sp>
        <p:nvSpPr>
          <p:cNvPr id="2" name="Title 1"/>
          <p:cNvSpPr>
            <a:spLocks noGrp="1"/>
          </p:cNvSpPr>
          <p:nvPr>
            <p:ph type="title"/>
          </p:nvPr>
        </p:nvSpPr>
        <p:spPr/>
        <p:txBody>
          <a:bodyPr/>
          <a:lstStyle/>
          <a:p>
            <a:r>
              <a:rPr lang="en-AU" dirty="0"/>
              <a:t>What's Next</a:t>
            </a:r>
            <a:r>
              <a:rPr lang="en-AU" sz="2000" dirty="0"/>
              <a:t> </a:t>
            </a:r>
            <a:r>
              <a:rPr lang="en-AU" sz="2000" b="0" dirty="0"/>
              <a:t>(2 of 5)</a:t>
            </a:r>
          </a:p>
        </p:txBody>
      </p:sp>
    </p:spTree>
    <p:extLst>
      <p:ext uri="{BB962C8B-B14F-4D97-AF65-F5344CB8AC3E}">
        <p14:creationId xmlns:p14="http://schemas.microsoft.com/office/powerpoint/2010/main" val="2471214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Assemble-Link-Execute Cycle</a:t>
            </a:r>
          </a:p>
          <a:p>
            <a:r>
              <a:rPr lang="en-AU" dirty="0"/>
              <a:t>Listing File</a:t>
            </a:r>
          </a:p>
          <a:p>
            <a:r>
              <a:rPr lang="en-AU" dirty="0"/>
              <a:t>Map File</a:t>
            </a:r>
          </a:p>
        </p:txBody>
      </p:sp>
      <p:sp>
        <p:nvSpPr>
          <p:cNvPr id="2" name="Title 1"/>
          <p:cNvSpPr>
            <a:spLocks noGrp="1"/>
          </p:cNvSpPr>
          <p:nvPr>
            <p:ph type="title"/>
          </p:nvPr>
        </p:nvSpPr>
        <p:spPr/>
        <p:txBody>
          <a:bodyPr/>
          <a:lstStyle/>
          <a:p>
            <a:r>
              <a:rPr lang="en-AU" dirty="0"/>
              <a:t>Assembling, Linking, and Running Programs</a:t>
            </a:r>
          </a:p>
        </p:txBody>
      </p:sp>
    </p:spTree>
    <p:extLst>
      <p:ext uri="{BB962C8B-B14F-4D97-AF65-F5344CB8AC3E}">
        <p14:creationId xmlns:p14="http://schemas.microsoft.com/office/powerpoint/2010/main" val="149563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descr="The steps in the process are as follows. Step 1, A text editor leads to the source file. Step 2, An assembler leads from the source file to the object file and the listing file. Step 3, A linker leads from the object file to the executable file. The link library is part of this step. Step 4, An O S loader leads from the executable file to the output.">
            <a:extLst>
              <a:ext uri="{FF2B5EF4-FFF2-40B4-BE49-F238E27FC236}">
                <a16:creationId xmlns:a16="http://schemas.microsoft.com/office/drawing/2014/main" id="{A4BF87D2-4F52-4C59-857B-4DE416384BFE}"/>
              </a:ext>
            </a:extLst>
          </p:cNvPr>
          <p:cNvGraphicFramePr>
            <a:graphicFrameLocks noChangeAspect="1"/>
          </p:cNvGraphicFramePr>
          <p:nvPr>
            <p:extLst>
              <p:ext uri="{D42A27DB-BD31-4B8C-83A1-F6EECF244321}">
                <p14:modId xmlns:p14="http://schemas.microsoft.com/office/powerpoint/2010/main" val="1871028069"/>
              </p:ext>
            </p:extLst>
          </p:nvPr>
        </p:nvGraphicFramePr>
        <p:xfrm>
          <a:off x="838200" y="4038600"/>
          <a:ext cx="7391400" cy="2141434"/>
        </p:xfrm>
        <a:graphic>
          <a:graphicData uri="http://schemas.openxmlformats.org/presentationml/2006/ole">
            <mc:AlternateContent xmlns:mc="http://schemas.openxmlformats.org/markup-compatibility/2006">
              <mc:Choice xmlns:v="urn:schemas-microsoft-com:vml" Requires="v">
                <p:oleObj spid="_x0000_s15376" name="VISIO" r:id="rId3" imgW="4828032" imgH="1298448" progId="Visio.Drawing.6">
                  <p:embed/>
                </p:oleObj>
              </mc:Choice>
              <mc:Fallback>
                <p:oleObj name="VISIO" r:id="rId3" imgW="4828032" imgH="129844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3534" r="-1904" b="-6038"/>
                      <a:stretch>
                        <a:fillRect/>
                      </a:stretch>
                    </p:blipFill>
                    <p:spPr bwMode="auto">
                      <a:xfrm>
                        <a:off x="838200" y="4038600"/>
                        <a:ext cx="7391400" cy="2141434"/>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2362200"/>
          </a:xfrm>
        </p:spPr>
        <p:txBody>
          <a:bodyPr/>
          <a:lstStyle/>
          <a:p>
            <a:r>
              <a:rPr lang="en-US" dirty="0"/>
              <a:t>The following diagram describes the steps from creating a source program through executing the compiled program.</a:t>
            </a:r>
          </a:p>
          <a:p>
            <a:r>
              <a:rPr lang="en-US" dirty="0"/>
              <a:t>If the source code is modified, Steps 2 through 4 must be repeated.</a:t>
            </a:r>
          </a:p>
        </p:txBody>
      </p:sp>
      <p:sp>
        <p:nvSpPr>
          <p:cNvPr id="2" name="Title 1"/>
          <p:cNvSpPr>
            <a:spLocks noGrp="1"/>
          </p:cNvSpPr>
          <p:nvPr>
            <p:ph type="title"/>
          </p:nvPr>
        </p:nvSpPr>
        <p:spPr/>
        <p:txBody>
          <a:bodyPr/>
          <a:lstStyle/>
          <a:p>
            <a:r>
              <a:rPr lang="en-AU" dirty="0"/>
              <a:t>Assemble-Link Execute Cycle</a:t>
            </a:r>
          </a:p>
        </p:txBody>
      </p:sp>
    </p:spTree>
    <p:extLst>
      <p:ext uri="{BB962C8B-B14F-4D97-AF65-F5344CB8AC3E}">
        <p14:creationId xmlns:p14="http://schemas.microsoft.com/office/powerpoint/2010/main" val="1212981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 it to see how your program is compiled</a:t>
            </a:r>
          </a:p>
          <a:p>
            <a:r>
              <a:rPr lang="en-US" dirty="0"/>
              <a:t>Contains </a:t>
            </a:r>
          </a:p>
          <a:p>
            <a:pPr lvl="1"/>
            <a:r>
              <a:rPr lang="en-US" dirty="0"/>
              <a:t>source code</a:t>
            </a:r>
          </a:p>
          <a:p>
            <a:pPr lvl="1"/>
            <a:r>
              <a:rPr lang="en-US" dirty="0"/>
              <a:t>addresses</a:t>
            </a:r>
          </a:p>
          <a:p>
            <a:pPr lvl="1"/>
            <a:r>
              <a:rPr lang="en-US" dirty="0"/>
              <a:t>object code (machine language)</a:t>
            </a:r>
          </a:p>
          <a:p>
            <a:pPr lvl="1"/>
            <a:r>
              <a:rPr lang="en-US" dirty="0"/>
              <a:t>segment names</a:t>
            </a:r>
          </a:p>
          <a:p>
            <a:pPr lvl="1"/>
            <a:r>
              <a:rPr lang="en-US" dirty="0"/>
              <a:t>symbols (variables, procedures, and constants)</a:t>
            </a:r>
          </a:p>
        </p:txBody>
      </p:sp>
      <p:sp>
        <p:nvSpPr>
          <p:cNvPr id="2" name="Title 1"/>
          <p:cNvSpPr>
            <a:spLocks noGrp="1"/>
          </p:cNvSpPr>
          <p:nvPr>
            <p:ph type="title"/>
          </p:nvPr>
        </p:nvSpPr>
        <p:spPr/>
        <p:txBody>
          <a:bodyPr/>
          <a:lstStyle/>
          <a:p>
            <a:r>
              <a:rPr lang="en-AU" dirty="0"/>
              <a:t>Listing File</a:t>
            </a:r>
          </a:p>
        </p:txBody>
      </p:sp>
    </p:spTree>
    <p:extLst>
      <p:ext uri="{BB962C8B-B14F-4D97-AF65-F5344CB8AC3E}">
        <p14:creationId xmlns:p14="http://schemas.microsoft.com/office/powerpoint/2010/main" val="1320914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Basic Elements of Assembly Language</a:t>
            </a:r>
          </a:p>
          <a:p>
            <a:r>
              <a:rPr lang="en-US" dirty="0"/>
              <a:t>Example: Adding and Subtracting Integers</a:t>
            </a:r>
          </a:p>
          <a:p>
            <a:r>
              <a:rPr lang="en-US" dirty="0"/>
              <a:t>Assembling, Linking, and Running Programs</a:t>
            </a:r>
          </a:p>
          <a:p>
            <a:r>
              <a:rPr lang="en-US" b="1" dirty="0">
                <a:solidFill>
                  <a:srgbClr val="007FA3"/>
                </a:solidFill>
              </a:rPr>
              <a:t>Defining Data</a:t>
            </a:r>
          </a:p>
          <a:p>
            <a:r>
              <a:rPr lang="en-US" dirty="0"/>
              <a:t>Symbolic Constants</a:t>
            </a:r>
          </a:p>
          <a:p>
            <a:r>
              <a:rPr lang="en-US" dirty="0"/>
              <a:t>64-Bit Programming</a:t>
            </a:r>
          </a:p>
        </p:txBody>
      </p:sp>
      <p:sp>
        <p:nvSpPr>
          <p:cNvPr id="2" name="Title 1"/>
          <p:cNvSpPr>
            <a:spLocks noGrp="1"/>
          </p:cNvSpPr>
          <p:nvPr>
            <p:ph type="title"/>
          </p:nvPr>
        </p:nvSpPr>
        <p:spPr/>
        <p:txBody>
          <a:bodyPr/>
          <a:lstStyle/>
          <a:p>
            <a:r>
              <a:rPr lang="en-AU" dirty="0"/>
              <a:t>What's Next</a:t>
            </a:r>
            <a:r>
              <a:rPr lang="en-AU" sz="2000" dirty="0"/>
              <a:t> </a:t>
            </a:r>
            <a:r>
              <a:rPr lang="en-AU" sz="2000" b="0" dirty="0"/>
              <a:t>(3 of 5)</a:t>
            </a:r>
          </a:p>
        </p:txBody>
      </p:sp>
    </p:spTree>
    <p:extLst>
      <p:ext uri="{BB962C8B-B14F-4D97-AF65-F5344CB8AC3E}">
        <p14:creationId xmlns:p14="http://schemas.microsoft.com/office/powerpoint/2010/main" val="93757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Intrinsic Data Types</a:t>
            </a:r>
          </a:p>
          <a:p>
            <a:r>
              <a:rPr lang="en-AU" dirty="0"/>
              <a:t>Data Definition Statement</a:t>
            </a:r>
          </a:p>
          <a:p>
            <a:r>
              <a:rPr lang="en-AU" dirty="0"/>
              <a:t>Defining BYTE and SBYTE Data</a:t>
            </a:r>
          </a:p>
          <a:p>
            <a:r>
              <a:rPr lang="en-AU" dirty="0"/>
              <a:t>Defining WORD and SWORD Data</a:t>
            </a:r>
          </a:p>
          <a:p>
            <a:r>
              <a:rPr lang="en-AU" dirty="0"/>
              <a:t>Defining DWORD and SDWORD Data</a:t>
            </a:r>
          </a:p>
          <a:p>
            <a:r>
              <a:rPr lang="en-AU" dirty="0"/>
              <a:t>Defining QWORD Data</a:t>
            </a:r>
          </a:p>
          <a:p>
            <a:r>
              <a:rPr lang="en-AU" dirty="0"/>
              <a:t>Defining TBYTE Data</a:t>
            </a:r>
          </a:p>
        </p:txBody>
      </p:sp>
      <p:sp>
        <p:nvSpPr>
          <p:cNvPr id="2" name="Title 1"/>
          <p:cNvSpPr>
            <a:spLocks noGrp="1"/>
          </p:cNvSpPr>
          <p:nvPr>
            <p:ph type="title"/>
          </p:nvPr>
        </p:nvSpPr>
        <p:spPr/>
        <p:txBody>
          <a:bodyPr/>
          <a:lstStyle/>
          <a:p>
            <a:r>
              <a:rPr lang="en-AU" dirty="0"/>
              <a:t>Defining Data</a:t>
            </a:r>
            <a:r>
              <a:rPr lang="en-AU" sz="2000" dirty="0"/>
              <a:t> </a:t>
            </a:r>
            <a:r>
              <a:rPr lang="en-AU" sz="2000" b="0" dirty="0"/>
              <a:t>(1 of 2)</a:t>
            </a:r>
          </a:p>
        </p:txBody>
      </p:sp>
    </p:spTree>
    <p:extLst>
      <p:ext uri="{BB962C8B-B14F-4D97-AF65-F5344CB8AC3E}">
        <p14:creationId xmlns:p14="http://schemas.microsoft.com/office/powerpoint/2010/main" val="4188467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Defining Real Number Data</a:t>
            </a:r>
          </a:p>
          <a:p>
            <a:r>
              <a:rPr lang="en-US" dirty="0"/>
              <a:t>Little Endian Order</a:t>
            </a:r>
          </a:p>
          <a:p>
            <a:r>
              <a:rPr lang="en-US" dirty="0"/>
              <a:t>Adding Variables to the </a:t>
            </a:r>
            <a:r>
              <a:rPr lang="en-US" dirty="0" err="1"/>
              <a:t>AddSub</a:t>
            </a:r>
            <a:r>
              <a:rPr lang="en-US" dirty="0"/>
              <a:t> Program</a:t>
            </a:r>
          </a:p>
          <a:p>
            <a:r>
              <a:rPr lang="en-US" dirty="0"/>
              <a:t>Declaring Uninitialized Data</a:t>
            </a:r>
          </a:p>
        </p:txBody>
      </p:sp>
      <p:sp>
        <p:nvSpPr>
          <p:cNvPr id="2" name="Title 1"/>
          <p:cNvSpPr>
            <a:spLocks noGrp="1"/>
          </p:cNvSpPr>
          <p:nvPr>
            <p:ph type="title"/>
          </p:nvPr>
        </p:nvSpPr>
        <p:spPr/>
        <p:txBody>
          <a:bodyPr/>
          <a:lstStyle/>
          <a:p>
            <a:r>
              <a:rPr lang="en-AU" dirty="0"/>
              <a:t>Defining Data</a:t>
            </a:r>
            <a:r>
              <a:rPr lang="en-AU" sz="2000" dirty="0"/>
              <a:t> </a:t>
            </a:r>
            <a:r>
              <a:rPr lang="en-AU" sz="2000" b="0" dirty="0"/>
              <a:t>(2 of 2)</a:t>
            </a:r>
          </a:p>
        </p:txBody>
      </p:sp>
    </p:spTree>
    <p:extLst>
      <p:ext uri="{BB962C8B-B14F-4D97-AF65-F5344CB8AC3E}">
        <p14:creationId xmlns:p14="http://schemas.microsoft.com/office/powerpoint/2010/main" val="523612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700"/>
              </a:spcBef>
            </a:pPr>
            <a:r>
              <a:rPr lang="en-AU" dirty="0"/>
              <a:t>BYTE, SBYTE</a:t>
            </a:r>
          </a:p>
          <a:p>
            <a:pPr lvl="1">
              <a:spcBef>
                <a:spcPts val="700"/>
              </a:spcBef>
            </a:pPr>
            <a:r>
              <a:rPr lang="en-AU" dirty="0"/>
              <a:t>8-bit unsigned integer; 8-bit signed integer</a:t>
            </a:r>
          </a:p>
          <a:p>
            <a:pPr>
              <a:spcBef>
                <a:spcPts val="700"/>
              </a:spcBef>
            </a:pPr>
            <a:r>
              <a:rPr lang="en-AU" dirty="0"/>
              <a:t>WORD, SWORD</a:t>
            </a:r>
          </a:p>
          <a:p>
            <a:pPr lvl="1">
              <a:spcBef>
                <a:spcPts val="700"/>
              </a:spcBef>
            </a:pPr>
            <a:r>
              <a:rPr lang="en-AU" dirty="0"/>
              <a:t>16-bit unsigned &amp; signed integer</a:t>
            </a:r>
          </a:p>
          <a:p>
            <a:pPr>
              <a:spcBef>
                <a:spcPts val="700"/>
              </a:spcBef>
            </a:pPr>
            <a:r>
              <a:rPr lang="en-AU" dirty="0"/>
              <a:t>DWORD, SDWORD</a:t>
            </a:r>
          </a:p>
          <a:p>
            <a:pPr lvl="1">
              <a:spcBef>
                <a:spcPts val="700"/>
              </a:spcBef>
            </a:pPr>
            <a:r>
              <a:rPr lang="en-AU" dirty="0"/>
              <a:t>32-bit unsigned &amp; signed integer</a:t>
            </a:r>
          </a:p>
          <a:p>
            <a:pPr>
              <a:spcBef>
                <a:spcPts val="700"/>
              </a:spcBef>
            </a:pPr>
            <a:r>
              <a:rPr lang="en-AU" dirty="0"/>
              <a:t>QWORD</a:t>
            </a:r>
          </a:p>
          <a:p>
            <a:pPr lvl="1">
              <a:spcBef>
                <a:spcPts val="700"/>
              </a:spcBef>
            </a:pPr>
            <a:r>
              <a:rPr lang="en-AU" dirty="0"/>
              <a:t>64-bit integer</a:t>
            </a:r>
          </a:p>
          <a:p>
            <a:pPr>
              <a:spcBef>
                <a:spcPts val="700"/>
              </a:spcBef>
            </a:pPr>
            <a:r>
              <a:rPr lang="en-AU" dirty="0"/>
              <a:t>TBYTE</a:t>
            </a:r>
          </a:p>
          <a:p>
            <a:pPr lvl="1">
              <a:spcBef>
                <a:spcPts val="700"/>
              </a:spcBef>
            </a:pPr>
            <a:r>
              <a:rPr lang="en-AU" dirty="0"/>
              <a:t>80-bit integer</a:t>
            </a:r>
          </a:p>
        </p:txBody>
      </p:sp>
      <p:sp>
        <p:nvSpPr>
          <p:cNvPr id="2" name="Title 1"/>
          <p:cNvSpPr>
            <a:spLocks noGrp="1"/>
          </p:cNvSpPr>
          <p:nvPr>
            <p:ph type="title"/>
          </p:nvPr>
        </p:nvSpPr>
        <p:spPr/>
        <p:txBody>
          <a:bodyPr/>
          <a:lstStyle/>
          <a:p>
            <a:r>
              <a:rPr lang="en-US" dirty="0"/>
              <a:t>Intrinsic Data Types</a:t>
            </a:r>
            <a:r>
              <a:rPr lang="en-US" sz="2000" dirty="0"/>
              <a:t> </a:t>
            </a:r>
            <a:r>
              <a:rPr lang="en-US" sz="2000" b="0" dirty="0"/>
              <a:t>(1 of 2)</a:t>
            </a:r>
            <a:endParaRPr lang="en-AU" sz="2000" b="0" dirty="0"/>
          </a:p>
        </p:txBody>
      </p:sp>
    </p:spTree>
    <p:extLst>
      <p:ext uri="{BB962C8B-B14F-4D97-AF65-F5344CB8AC3E}">
        <p14:creationId xmlns:p14="http://schemas.microsoft.com/office/powerpoint/2010/main" val="190946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900"/>
              </a:spcBef>
            </a:pPr>
            <a:r>
              <a:rPr lang="en-US" altLang="en-US" dirty="0"/>
              <a:t>Integer constants</a:t>
            </a:r>
          </a:p>
          <a:p>
            <a:pPr>
              <a:spcBef>
                <a:spcPts val="900"/>
              </a:spcBef>
            </a:pPr>
            <a:r>
              <a:rPr lang="en-US" altLang="en-US" dirty="0"/>
              <a:t>Integer expressions</a:t>
            </a:r>
          </a:p>
          <a:p>
            <a:pPr>
              <a:spcBef>
                <a:spcPts val="900"/>
              </a:spcBef>
            </a:pPr>
            <a:r>
              <a:rPr lang="en-US" altLang="en-US" dirty="0"/>
              <a:t>Character and string constants</a:t>
            </a:r>
          </a:p>
          <a:p>
            <a:pPr>
              <a:spcBef>
                <a:spcPts val="900"/>
              </a:spcBef>
            </a:pPr>
            <a:r>
              <a:rPr lang="en-US" altLang="en-US" dirty="0"/>
              <a:t>Reserved words and identifiers</a:t>
            </a:r>
          </a:p>
          <a:p>
            <a:pPr>
              <a:spcBef>
                <a:spcPts val="900"/>
              </a:spcBef>
            </a:pPr>
            <a:r>
              <a:rPr lang="en-US" altLang="en-US" dirty="0"/>
              <a:t>Directives and instructions</a:t>
            </a:r>
          </a:p>
          <a:p>
            <a:pPr>
              <a:spcBef>
                <a:spcPts val="900"/>
              </a:spcBef>
            </a:pPr>
            <a:r>
              <a:rPr lang="en-US" altLang="en-US" dirty="0"/>
              <a:t>Labels</a:t>
            </a:r>
          </a:p>
          <a:p>
            <a:pPr>
              <a:spcBef>
                <a:spcPts val="900"/>
              </a:spcBef>
            </a:pPr>
            <a:r>
              <a:rPr lang="en-US" altLang="en-US" dirty="0"/>
              <a:t>Mnemonics and Operands</a:t>
            </a:r>
          </a:p>
          <a:p>
            <a:pPr>
              <a:spcBef>
                <a:spcPts val="900"/>
              </a:spcBef>
            </a:pPr>
            <a:r>
              <a:rPr lang="en-US" altLang="en-US" dirty="0"/>
              <a:t>Comments</a:t>
            </a:r>
          </a:p>
          <a:p>
            <a:pPr>
              <a:spcBef>
                <a:spcPts val="900"/>
              </a:spcBef>
            </a:pPr>
            <a:r>
              <a:rPr lang="en-US" altLang="en-US" dirty="0"/>
              <a:t>Examples</a:t>
            </a:r>
          </a:p>
        </p:txBody>
      </p:sp>
      <p:sp>
        <p:nvSpPr>
          <p:cNvPr id="2" name="Title 1"/>
          <p:cNvSpPr>
            <a:spLocks noGrp="1"/>
          </p:cNvSpPr>
          <p:nvPr>
            <p:ph type="title"/>
          </p:nvPr>
        </p:nvSpPr>
        <p:spPr/>
        <p:txBody>
          <a:bodyPr/>
          <a:lstStyle/>
          <a:p>
            <a:r>
              <a:rPr lang="en-US" altLang="en-US" dirty="0"/>
              <a:t>Basic Elements of Assembly Language</a:t>
            </a:r>
            <a:endParaRPr lang="en-US" dirty="0"/>
          </a:p>
        </p:txBody>
      </p:sp>
    </p:spTree>
    <p:extLst>
      <p:ext uri="{BB962C8B-B14F-4D97-AF65-F5344CB8AC3E}">
        <p14:creationId xmlns:p14="http://schemas.microsoft.com/office/powerpoint/2010/main" val="3536022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REAL4</a:t>
            </a:r>
          </a:p>
          <a:p>
            <a:pPr lvl="1"/>
            <a:r>
              <a:rPr lang="en-US" dirty="0"/>
              <a:t>4-byte IEEE short real</a:t>
            </a:r>
          </a:p>
          <a:p>
            <a:r>
              <a:rPr lang="en-US" dirty="0"/>
              <a:t>REAL8</a:t>
            </a:r>
          </a:p>
          <a:p>
            <a:pPr lvl="1"/>
            <a:r>
              <a:rPr lang="en-US" dirty="0"/>
              <a:t>8-byte IEEE long real</a:t>
            </a:r>
          </a:p>
          <a:p>
            <a:r>
              <a:rPr lang="en-US" dirty="0"/>
              <a:t>REAL10</a:t>
            </a:r>
          </a:p>
          <a:p>
            <a:pPr lvl="1"/>
            <a:r>
              <a:rPr lang="en-US" dirty="0"/>
              <a:t>10-byte IEEE extended real</a:t>
            </a:r>
          </a:p>
        </p:txBody>
      </p:sp>
      <p:sp>
        <p:nvSpPr>
          <p:cNvPr id="2" name="Title 1"/>
          <p:cNvSpPr>
            <a:spLocks noGrp="1"/>
          </p:cNvSpPr>
          <p:nvPr>
            <p:ph type="title"/>
          </p:nvPr>
        </p:nvSpPr>
        <p:spPr/>
        <p:txBody>
          <a:bodyPr/>
          <a:lstStyle/>
          <a:p>
            <a:r>
              <a:rPr lang="en-US" dirty="0"/>
              <a:t>Intrinsic Data Types</a:t>
            </a:r>
            <a:r>
              <a:rPr lang="en-US" sz="2000" dirty="0"/>
              <a:t> </a:t>
            </a:r>
            <a:r>
              <a:rPr lang="en-US" sz="2000" b="0" dirty="0"/>
              <a:t>(2 of 2)</a:t>
            </a:r>
            <a:endParaRPr lang="en-AU" sz="2000" b="0" dirty="0"/>
          </a:p>
        </p:txBody>
      </p:sp>
    </p:spTree>
    <p:extLst>
      <p:ext uri="{BB962C8B-B14F-4D97-AF65-F5344CB8AC3E}">
        <p14:creationId xmlns:p14="http://schemas.microsoft.com/office/powerpoint/2010/main" val="1745118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en-US" sz="2500" dirty="0"/>
              <a:t>A data definition statement sets aside storage in memory for a variable.</a:t>
            </a:r>
          </a:p>
          <a:p>
            <a:pPr>
              <a:spcBef>
                <a:spcPts val="1200"/>
              </a:spcBef>
            </a:pPr>
            <a:r>
              <a:rPr lang="en-US" sz="2500" dirty="0"/>
              <a:t>May optionally assign a name (label) to the data</a:t>
            </a:r>
          </a:p>
          <a:p>
            <a:pPr>
              <a:spcBef>
                <a:spcPts val="1200"/>
              </a:spcBef>
            </a:pPr>
            <a:r>
              <a:rPr lang="en-US" sz="2500" dirty="0"/>
              <a:t>Syntax:</a:t>
            </a:r>
          </a:p>
          <a:p>
            <a:pPr marL="0" indent="0">
              <a:spcBef>
                <a:spcPts val="1200"/>
              </a:spcBef>
              <a:buNone/>
            </a:pPr>
            <a:r>
              <a:rPr lang="en-US" sz="2500" dirty="0"/>
              <a:t>[</a:t>
            </a:r>
            <a:r>
              <a:rPr lang="en-US" sz="2500" i="1" dirty="0"/>
              <a:t>name</a:t>
            </a:r>
            <a:r>
              <a:rPr lang="en-US" sz="2500" dirty="0"/>
              <a:t>] </a:t>
            </a:r>
            <a:r>
              <a:rPr lang="en-US" sz="2500" i="1" dirty="0"/>
              <a:t>directive initializer </a:t>
            </a:r>
            <a:r>
              <a:rPr lang="en-US" sz="2500" dirty="0"/>
              <a:t>[,</a:t>
            </a:r>
            <a:r>
              <a:rPr lang="en-US" sz="2500" i="1" dirty="0"/>
              <a:t>initializer</a:t>
            </a:r>
            <a:r>
              <a:rPr lang="en-US" sz="2500" dirty="0"/>
              <a:t>] . . .</a:t>
            </a:r>
          </a:p>
          <a:p>
            <a:pPr>
              <a:spcBef>
                <a:spcPts val="1200"/>
              </a:spcBef>
            </a:pPr>
            <a:endParaRPr lang="en-US" sz="2500" dirty="0"/>
          </a:p>
          <a:p>
            <a:pPr>
              <a:spcBef>
                <a:spcPts val="1200"/>
              </a:spcBef>
            </a:pPr>
            <a:endParaRPr lang="en-US" sz="2500" dirty="0"/>
          </a:p>
          <a:p>
            <a:pPr marL="0" indent="0">
              <a:spcBef>
                <a:spcPts val="1200"/>
              </a:spcBef>
              <a:buNone/>
            </a:pPr>
            <a:r>
              <a:rPr lang="en-US" sz="2500" dirty="0">
                <a:latin typeface="Arial" panose="020B0604020202020204" pitchFamily="34" charset="0"/>
                <a:cs typeface="Arial" panose="020B0604020202020204" pitchFamily="34" charset="0"/>
              </a:rPr>
              <a:t>value1 BYTE 10</a:t>
            </a:r>
          </a:p>
          <a:p>
            <a:pPr>
              <a:spcBef>
                <a:spcPts val="1200"/>
              </a:spcBef>
            </a:pPr>
            <a:r>
              <a:rPr lang="en-US" sz="2500" dirty="0"/>
              <a:t>All initializers become binary data in memory</a:t>
            </a:r>
          </a:p>
        </p:txBody>
      </p:sp>
      <p:sp>
        <p:nvSpPr>
          <p:cNvPr id="2" name="Title 1"/>
          <p:cNvSpPr>
            <a:spLocks noGrp="1"/>
          </p:cNvSpPr>
          <p:nvPr>
            <p:ph type="title"/>
          </p:nvPr>
        </p:nvSpPr>
        <p:spPr/>
        <p:txBody>
          <a:bodyPr/>
          <a:lstStyle/>
          <a:p>
            <a:r>
              <a:rPr lang="en-AU" dirty="0"/>
              <a:t>Data Definition Statement</a:t>
            </a:r>
          </a:p>
        </p:txBody>
      </p:sp>
    </p:spTree>
    <p:extLst>
      <p:ext uri="{BB962C8B-B14F-4D97-AF65-F5344CB8AC3E}">
        <p14:creationId xmlns:p14="http://schemas.microsoft.com/office/powerpoint/2010/main" val="2810643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FED48812-C89B-4383-8F6A-152AA747E187}"/>
              </a:ext>
            </a:extLst>
          </p:cNvPr>
          <p:cNvSpPr txBox="1">
            <a:spLocks noChangeArrowheads="1"/>
          </p:cNvSpPr>
          <p:nvPr/>
        </p:nvSpPr>
        <p:spPr bwMode="auto">
          <a:xfrm>
            <a:off x="457200" y="4741862"/>
            <a:ext cx="8229600" cy="158273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marL="227013" indent="-227013"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
                <a:srgbClr val="007FA3"/>
              </a:buClr>
            </a:pPr>
            <a:r>
              <a:rPr lang="en-US" altLang="en-US" sz="1900" dirty="0"/>
              <a:t>MASM does not prevent you from initializing a BYTE with a negative value, but it's considered poor style.</a:t>
            </a:r>
          </a:p>
          <a:p>
            <a:pPr eaLnBrk="1" hangingPunct="1">
              <a:spcBef>
                <a:spcPct val="50000"/>
              </a:spcBef>
              <a:buClr>
                <a:srgbClr val="007FA3"/>
              </a:buClr>
            </a:pPr>
            <a:r>
              <a:rPr lang="en-US" altLang="en-US" sz="1900" dirty="0"/>
              <a:t>If you declare a SBYTE variable, the Microsoft debugger will automatically display its value in decimal with a leading sign.</a:t>
            </a:r>
          </a:p>
        </p:txBody>
      </p:sp>
      <p:sp>
        <p:nvSpPr>
          <p:cNvPr id="3" name="Content Placeholder 2"/>
          <p:cNvSpPr>
            <a:spLocks noGrp="1"/>
          </p:cNvSpPr>
          <p:nvPr>
            <p:ph idx="1"/>
          </p:nvPr>
        </p:nvSpPr>
        <p:spPr>
          <a:xfrm>
            <a:off x="457200" y="1600201"/>
            <a:ext cx="8229600" cy="3124200"/>
          </a:xfrm>
        </p:spPr>
        <p:txBody>
          <a:bodyPr/>
          <a:lstStyle/>
          <a:p>
            <a:pPr marL="0" indent="0">
              <a:spcBef>
                <a:spcPts val="600"/>
              </a:spcBef>
              <a:buNone/>
            </a:pPr>
            <a:r>
              <a:rPr lang="en-US" sz="2500" dirty="0"/>
              <a:t>Each of the following defines a single byte of storage:</a:t>
            </a:r>
          </a:p>
          <a:p>
            <a:pPr marL="0" indent="0">
              <a:spcBef>
                <a:spcPts val="600"/>
              </a:spcBef>
              <a:buNone/>
            </a:pPr>
            <a:r>
              <a:rPr lang="en-AU" sz="2500" dirty="0">
                <a:latin typeface="Arial" panose="020B0604020202020204" pitchFamily="34" charset="0"/>
                <a:cs typeface="Arial" panose="020B0604020202020204" pitchFamily="34" charset="0"/>
              </a:rPr>
              <a:t>value1 BYTE 'A'	; character constant</a:t>
            </a:r>
          </a:p>
          <a:p>
            <a:pPr marL="0" indent="0">
              <a:spcBef>
                <a:spcPts val="600"/>
              </a:spcBef>
              <a:buNone/>
            </a:pPr>
            <a:r>
              <a:rPr lang="en-AU" sz="2500" dirty="0">
                <a:latin typeface="Arial" panose="020B0604020202020204" pitchFamily="34" charset="0"/>
                <a:cs typeface="Arial" panose="020B0604020202020204" pitchFamily="34" charset="0"/>
              </a:rPr>
              <a:t>value2 BYTE 0	; smallest unsigned byte</a:t>
            </a:r>
          </a:p>
          <a:p>
            <a:pPr marL="0" indent="0">
              <a:spcBef>
                <a:spcPts val="600"/>
              </a:spcBef>
              <a:buNone/>
            </a:pPr>
            <a:r>
              <a:rPr lang="en-AU" sz="2500" dirty="0">
                <a:latin typeface="Arial" panose="020B0604020202020204" pitchFamily="34" charset="0"/>
                <a:cs typeface="Arial" panose="020B0604020202020204" pitchFamily="34" charset="0"/>
              </a:rPr>
              <a:t>value3 BYTE 255	; largest unsigned byte</a:t>
            </a:r>
          </a:p>
          <a:p>
            <a:pPr marL="0" indent="0">
              <a:spcBef>
                <a:spcPts val="600"/>
              </a:spcBef>
              <a:buNone/>
            </a:pPr>
            <a:r>
              <a:rPr lang="en-AU" sz="2500" dirty="0">
                <a:latin typeface="Arial" panose="020B0604020202020204" pitchFamily="34" charset="0"/>
                <a:cs typeface="Arial" panose="020B0604020202020204" pitchFamily="34" charset="0"/>
              </a:rPr>
              <a:t>value4 SBYTE -128; smallest signed byte</a:t>
            </a:r>
          </a:p>
          <a:p>
            <a:pPr marL="0" indent="0">
              <a:spcBef>
                <a:spcPts val="600"/>
              </a:spcBef>
              <a:buNone/>
            </a:pPr>
            <a:r>
              <a:rPr lang="en-AU" sz="2500" dirty="0">
                <a:latin typeface="Arial" panose="020B0604020202020204" pitchFamily="34" charset="0"/>
                <a:cs typeface="Arial" panose="020B0604020202020204" pitchFamily="34" charset="0"/>
              </a:rPr>
              <a:t>value5 SBYTE +127 ; largest signed byte</a:t>
            </a:r>
          </a:p>
          <a:p>
            <a:pPr marL="0" indent="0">
              <a:spcBef>
                <a:spcPts val="600"/>
              </a:spcBef>
              <a:buNone/>
            </a:pPr>
            <a:r>
              <a:rPr lang="en-AU" sz="2500" dirty="0">
                <a:latin typeface="Arial" panose="020B0604020202020204" pitchFamily="34" charset="0"/>
                <a:cs typeface="Arial" panose="020B0604020202020204" pitchFamily="34" charset="0"/>
              </a:rPr>
              <a:t>value6 BYTE ?	; uninitialized byte</a:t>
            </a:r>
          </a:p>
          <a:p>
            <a:pPr marL="0" indent="0">
              <a:buNone/>
            </a:pPr>
            <a:endParaRPr lang="en-AU" dirty="0"/>
          </a:p>
        </p:txBody>
      </p:sp>
      <p:sp>
        <p:nvSpPr>
          <p:cNvPr id="2" name="Title 1"/>
          <p:cNvSpPr>
            <a:spLocks noGrp="1"/>
          </p:cNvSpPr>
          <p:nvPr>
            <p:ph type="title"/>
          </p:nvPr>
        </p:nvSpPr>
        <p:spPr/>
        <p:txBody>
          <a:bodyPr/>
          <a:lstStyle/>
          <a:p>
            <a:r>
              <a:rPr lang="en-AU" dirty="0"/>
              <a:t>Defining BYTE and SBYTE Data</a:t>
            </a:r>
          </a:p>
        </p:txBody>
      </p:sp>
    </p:spTree>
    <p:extLst>
      <p:ext uri="{BB962C8B-B14F-4D97-AF65-F5344CB8AC3E}">
        <p14:creationId xmlns:p14="http://schemas.microsoft.com/office/powerpoint/2010/main" val="304504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Examples that use multiple initializers:</a:t>
            </a:r>
          </a:p>
          <a:p>
            <a:pPr marL="0" indent="0">
              <a:buNone/>
            </a:pPr>
            <a:r>
              <a:rPr lang="en-AU" dirty="0">
                <a:latin typeface="Arial" panose="020B0604020202020204" pitchFamily="34" charset="0"/>
                <a:cs typeface="Arial" panose="020B0604020202020204" pitchFamily="34" charset="0"/>
              </a:rPr>
              <a:t>list1</a:t>
            </a:r>
            <a:r>
              <a:rPr lang="en-AU" sz="2000" dirty="0">
                <a:latin typeface="Arial" panose="020B0604020202020204" pitchFamily="34" charset="0"/>
                <a:cs typeface="Arial" panose="020B0604020202020204" pitchFamily="34" charset="0"/>
              </a:rPr>
              <a:t> </a:t>
            </a:r>
            <a:r>
              <a:rPr lang="en-AU" dirty="0">
                <a:latin typeface="Arial" panose="020B0604020202020204" pitchFamily="34" charset="0"/>
                <a:cs typeface="Arial" panose="020B0604020202020204" pitchFamily="34" charset="0"/>
              </a:rPr>
              <a:t>BYTE 10,20,30,40</a:t>
            </a:r>
          </a:p>
          <a:p>
            <a:pPr marL="0" indent="0">
              <a:buNone/>
            </a:pPr>
            <a:r>
              <a:rPr lang="en-AU" dirty="0">
                <a:latin typeface="Arial" panose="020B0604020202020204" pitchFamily="34" charset="0"/>
                <a:cs typeface="Arial" panose="020B0604020202020204" pitchFamily="34" charset="0"/>
              </a:rPr>
              <a:t>list2</a:t>
            </a:r>
            <a:r>
              <a:rPr lang="en-AU" sz="2000" dirty="0">
                <a:latin typeface="Arial" panose="020B0604020202020204" pitchFamily="34" charset="0"/>
                <a:cs typeface="Arial" panose="020B0604020202020204" pitchFamily="34" charset="0"/>
              </a:rPr>
              <a:t> </a:t>
            </a:r>
            <a:r>
              <a:rPr lang="en-AU" dirty="0">
                <a:latin typeface="Arial" panose="020B0604020202020204" pitchFamily="34" charset="0"/>
                <a:cs typeface="Arial" panose="020B0604020202020204" pitchFamily="34" charset="0"/>
              </a:rPr>
              <a:t>BYTE 10,20,30,40</a:t>
            </a:r>
          </a:p>
          <a:p>
            <a:pPr marL="0" indent="0">
              <a:buNone/>
            </a:pPr>
            <a:r>
              <a:rPr lang="en-AU" dirty="0">
                <a:latin typeface="Arial" panose="020B0604020202020204" pitchFamily="34" charset="0"/>
                <a:cs typeface="Arial" panose="020B0604020202020204" pitchFamily="34" charset="0"/>
              </a:rPr>
              <a:t> BYTE 50,60,70,80</a:t>
            </a:r>
          </a:p>
          <a:p>
            <a:pPr marL="0" indent="0">
              <a:buNone/>
            </a:pPr>
            <a:r>
              <a:rPr lang="en-AU" dirty="0">
                <a:latin typeface="Arial" panose="020B0604020202020204" pitchFamily="34" charset="0"/>
                <a:cs typeface="Arial" panose="020B0604020202020204" pitchFamily="34" charset="0"/>
              </a:rPr>
              <a:t> BYTE 81,82,83,84</a:t>
            </a:r>
          </a:p>
          <a:p>
            <a:pPr marL="0" indent="0">
              <a:buNone/>
            </a:pPr>
            <a:r>
              <a:rPr lang="en-AU" dirty="0">
                <a:latin typeface="Arial" panose="020B0604020202020204" pitchFamily="34" charset="0"/>
                <a:cs typeface="Arial" panose="020B0604020202020204" pitchFamily="34" charset="0"/>
              </a:rPr>
              <a:t>list3</a:t>
            </a:r>
            <a:r>
              <a:rPr lang="en-AU" sz="2000" dirty="0">
                <a:latin typeface="Arial" panose="020B0604020202020204" pitchFamily="34" charset="0"/>
                <a:cs typeface="Arial" panose="020B0604020202020204" pitchFamily="34" charset="0"/>
              </a:rPr>
              <a:t> </a:t>
            </a:r>
            <a:r>
              <a:rPr lang="en-AU" dirty="0">
                <a:latin typeface="Arial" panose="020B0604020202020204" pitchFamily="34" charset="0"/>
                <a:cs typeface="Arial" panose="020B0604020202020204" pitchFamily="34" charset="0"/>
              </a:rPr>
              <a:t>BYTE ?,32,41h,00100010b</a:t>
            </a:r>
          </a:p>
          <a:p>
            <a:pPr marL="0" indent="0">
              <a:buNone/>
            </a:pPr>
            <a:r>
              <a:rPr lang="en-AU" dirty="0">
                <a:latin typeface="Arial" panose="020B0604020202020204" pitchFamily="34" charset="0"/>
                <a:cs typeface="Arial" panose="020B0604020202020204" pitchFamily="34" charset="0"/>
              </a:rPr>
              <a:t>list4</a:t>
            </a:r>
            <a:r>
              <a:rPr lang="en-AU" sz="2000" dirty="0">
                <a:latin typeface="Arial" panose="020B0604020202020204" pitchFamily="34" charset="0"/>
                <a:cs typeface="Arial" panose="020B0604020202020204" pitchFamily="34" charset="0"/>
              </a:rPr>
              <a:t> </a:t>
            </a:r>
            <a:r>
              <a:rPr lang="en-AU" dirty="0">
                <a:latin typeface="Arial" panose="020B0604020202020204" pitchFamily="34" charset="0"/>
                <a:cs typeface="Arial" panose="020B0604020202020204" pitchFamily="34" charset="0"/>
              </a:rPr>
              <a:t>BYTE 0Ah,20h,‘A’,22h</a:t>
            </a:r>
          </a:p>
        </p:txBody>
      </p:sp>
      <p:sp>
        <p:nvSpPr>
          <p:cNvPr id="2" name="Title 1"/>
          <p:cNvSpPr>
            <a:spLocks noGrp="1"/>
          </p:cNvSpPr>
          <p:nvPr>
            <p:ph type="title"/>
          </p:nvPr>
        </p:nvSpPr>
        <p:spPr/>
        <p:txBody>
          <a:bodyPr/>
          <a:lstStyle/>
          <a:p>
            <a:r>
              <a:rPr lang="en-AU" dirty="0"/>
              <a:t>Defining Byte Arrays</a:t>
            </a:r>
          </a:p>
        </p:txBody>
      </p:sp>
    </p:spTree>
    <p:extLst>
      <p:ext uri="{BB962C8B-B14F-4D97-AF65-F5344CB8AC3E}">
        <p14:creationId xmlns:p14="http://schemas.microsoft.com/office/powerpoint/2010/main" val="138321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900"/>
              </a:spcBef>
            </a:pPr>
            <a:r>
              <a:rPr lang="en-US" sz="2500" dirty="0"/>
              <a:t>A string is implemented as an array of characters</a:t>
            </a:r>
          </a:p>
          <a:p>
            <a:pPr lvl="1">
              <a:spcBef>
                <a:spcPts val="900"/>
              </a:spcBef>
            </a:pPr>
            <a:r>
              <a:rPr lang="en-US" sz="2100" dirty="0"/>
              <a:t>For convenience, it is usually enclosed in quotation marks</a:t>
            </a:r>
          </a:p>
          <a:p>
            <a:pPr lvl="1">
              <a:spcBef>
                <a:spcPts val="900"/>
              </a:spcBef>
            </a:pPr>
            <a:r>
              <a:rPr lang="en-US" sz="2100" dirty="0"/>
              <a:t>It often will be </a:t>
            </a:r>
            <a:r>
              <a:rPr lang="en-US" sz="2100" dirty="0">
                <a:solidFill>
                  <a:srgbClr val="007FA3"/>
                </a:solidFill>
              </a:rPr>
              <a:t>null-terminated</a:t>
            </a:r>
          </a:p>
          <a:p>
            <a:pPr>
              <a:spcBef>
                <a:spcPts val="900"/>
              </a:spcBef>
            </a:pPr>
            <a:r>
              <a:rPr lang="en-US" sz="2500" dirty="0"/>
              <a:t>Examples:</a:t>
            </a:r>
            <a:endParaRPr lang="en-AU" sz="2500" dirty="0"/>
          </a:p>
          <a:p>
            <a:pPr marL="0" indent="0">
              <a:spcBef>
                <a:spcPts val="900"/>
              </a:spcBef>
              <a:buNone/>
            </a:pPr>
            <a:r>
              <a:rPr lang="en-US" sz="2500" dirty="0"/>
              <a:t>str1 BYTE "Enter your name",0</a:t>
            </a:r>
          </a:p>
          <a:p>
            <a:pPr marL="0" indent="0">
              <a:spcBef>
                <a:spcPts val="900"/>
              </a:spcBef>
              <a:buNone/>
            </a:pPr>
            <a:r>
              <a:rPr lang="en-US" sz="2500" dirty="0"/>
              <a:t>str2 BYTE 'Error: halting program',0</a:t>
            </a:r>
          </a:p>
          <a:p>
            <a:pPr marL="0" indent="0">
              <a:spcBef>
                <a:spcPts val="900"/>
              </a:spcBef>
              <a:buNone/>
            </a:pPr>
            <a:r>
              <a:rPr lang="en-US" sz="2500" dirty="0"/>
              <a:t>str3 BYTE 'A','E','I','O','U'</a:t>
            </a:r>
          </a:p>
          <a:p>
            <a:pPr marL="0" indent="0">
              <a:spcBef>
                <a:spcPts val="900"/>
              </a:spcBef>
              <a:buNone/>
            </a:pPr>
            <a:r>
              <a:rPr lang="en-US" sz="2500" dirty="0"/>
              <a:t>greeting BYTE "Welcome to the Encryption Demo</a:t>
            </a:r>
          </a:p>
          <a:p>
            <a:pPr marL="0" indent="0">
              <a:spcBef>
                <a:spcPts val="900"/>
              </a:spcBef>
              <a:buNone/>
            </a:pPr>
            <a:r>
              <a:rPr lang="en-US" sz="2500" dirty="0"/>
              <a:t>program "</a:t>
            </a:r>
          </a:p>
          <a:p>
            <a:pPr marL="0" indent="0">
              <a:spcBef>
                <a:spcPts val="900"/>
              </a:spcBef>
              <a:buNone/>
            </a:pPr>
            <a:r>
              <a:rPr lang="en-US" sz="2500" dirty="0"/>
              <a:t> BYTE "created by Kip Irvine.",0</a:t>
            </a:r>
          </a:p>
        </p:txBody>
      </p:sp>
      <p:sp>
        <p:nvSpPr>
          <p:cNvPr id="2" name="Title 1"/>
          <p:cNvSpPr>
            <a:spLocks noGrp="1"/>
          </p:cNvSpPr>
          <p:nvPr>
            <p:ph type="title"/>
          </p:nvPr>
        </p:nvSpPr>
        <p:spPr/>
        <p:txBody>
          <a:bodyPr/>
          <a:lstStyle/>
          <a:p>
            <a:r>
              <a:rPr lang="en-US" dirty="0"/>
              <a:t>Defining Strings</a:t>
            </a:r>
            <a:r>
              <a:rPr lang="en-US" sz="2000" dirty="0"/>
              <a:t> </a:t>
            </a:r>
            <a:r>
              <a:rPr lang="en-US" sz="2000" b="0" dirty="0"/>
              <a:t>(1 of 3)</a:t>
            </a:r>
            <a:endParaRPr lang="en-AU" sz="2000" b="0" dirty="0"/>
          </a:p>
        </p:txBody>
      </p:sp>
    </p:spTree>
    <p:extLst>
      <p:ext uri="{BB962C8B-B14F-4D97-AF65-F5344CB8AC3E}">
        <p14:creationId xmlns:p14="http://schemas.microsoft.com/office/powerpoint/2010/main" val="896859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pPr>
              <a:spcBef>
                <a:spcPts val="1200"/>
              </a:spcBef>
            </a:pPr>
            <a:r>
              <a:rPr lang="en-US" sz="2600" dirty="0"/>
              <a:t>To continue a single string across multiple lines, end each line with a comma:</a:t>
            </a:r>
            <a:endParaRPr lang="en-AU" sz="2600" dirty="0"/>
          </a:p>
          <a:p>
            <a:pPr marL="0" indent="0">
              <a:spcBef>
                <a:spcPts val="1200"/>
              </a:spcBef>
              <a:buNone/>
            </a:pPr>
            <a:r>
              <a:rPr lang="en-US" sz="2600" dirty="0"/>
              <a:t>menu BYTE "Checking Account",0dh,0ah,0dh,0ah,</a:t>
            </a:r>
          </a:p>
          <a:p>
            <a:pPr marL="0" indent="0">
              <a:spcBef>
                <a:spcPts val="1200"/>
              </a:spcBef>
              <a:buNone/>
            </a:pPr>
            <a:r>
              <a:rPr lang="en-US" sz="2600" dirty="0"/>
              <a:t>	"1. Create a new account",0dh,0ah,</a:t>
            </a:r>
          </a:p>
          <a:p>
            <a:pPr marL="0" indent="0">
              <a:spcBef>
                <a:spcPts val="1200"/>
              </a:spcBef>
              <a:buNone/>
            </a:pPr>
            <a:r>
              <a:rPr lang="en-US" sz="2600" dirty="0"/>
              <a:t>	"2. Open an existing account",0dh,0ah,</a:t>
            </a:r>
          </a:p>
          <a:p>
            <a:pPr marL="0" indent="0">
              <a:spcBef>
                <a:spcPts val="1200"/>
              </a:spcBef>
              <a:buNone/>
            </a:pPr>
            <a:r>
              <a:rPr lang="en-US" sz="2600" dirty="0"/>
              <a:t>	"3. Credit the account",0dh,0ah,</a:t>
            </a:r>
          </a:p>
          <a:p>
            <a:pPr marL="0" indent="0">
              <a:spcBef>
                <a:spcPts val="1200"/>
              </a:spcBef>
              <a:buNone/>
            </a:pPr>
            <a:r>
              <a:rPr lang="en-US" sz="2600" dirty="0"/>
              <a:t>	"4. Debit the account",0dh,0ah,</a:t>
            </a:r>
          </a:p>
          <a:p>
            <a:pPr marL="0" indent="0">
              <a:spcBef>
                <a:spcPts val="1200"/>
              </a:spcBef>
              <a:buNone/>
            </a:pPr>
            <a:r>
              <a:rPr lang="en-US" sz="2600" dirty="0"/>
              <a:t>	"5. Exit",0ah,0ah,</a:t>
            </a:r>
          </a:p>
          <a:p>
            <a:pPr marL="0" indent="0">
              <a:spcBef>
                <a:spcPts val="1200"/>
              </a:spcBef>
              <a:buNone/>
            </a:pPr>
            <a:r>
              <a:rPr lang="en-US" sz="2600" dirty="0"/>
              <a:t>	"Choice&gt; ",0</a:t>
            </a:r>
          </a:p>
        </p:txBody>
      </p:sp>
      <p:sp>
        <p:nvSpPr>
          <p:cNvPr id="2" name="Title 1"/>
          <p:cNvSpPr>
            <a:spLocks noGrp="1"/>
          </p:cNvSpPr>
          <p:nvPr>
            <p:ph type="title"/>
          </p:nvPr>
        </p:nvSpPr>
        <p:spPr/>
        <p:txBody>
          <a:bodyPr/>
          <a:lstStyle/>
          <a:p>
            <a:r>
              <a:rPr lang="en-US" dirty="0"/>
              <a:t>Defining Strings</a:t>
            </a:r>
            <a:r>
              <a:rPr lang="en-US" sz="2000" dirty="0"/>
              <a:t> </a:t>
            </a:r>
            <a:r>
              <a:rPr lang="en-US" sz="2000" b="0" dirty="0"/>
              <a:t>(2 of 3)</a:t>
            </a:r>
            <a:endParaRPr lang="en-AU" sz="2000" b="0" dirty="0"/>
          </a:p>
        </p:txBody>
      </p:sp>
    </p:spTree>
    <p:extLst>
      <p:ext uri="{BB962C8B-B14F-4D97-AF65-F5344CB8AC3E}">
        <p14:creationId xmlns:p14="http://schemas.microsoft.com/office/powerpoint/2010/main" val="1922447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80387E71-53A7-4BF0-97DF-BE6E64534FCF}"/>
              </a:ext>
            </a:extLst>
          </p:cNvPr>
          <p:cNvSpPr txBox="1">
            <a:spLocks noChangeArrowheads="1"/>
          </p:cNvSpPr>
          <p:nvPr/>
        </p:nvSpPr>
        <p:spPr bwMode="auto">
          <a:xfrm>
            <a:off x="533400" y="5257800"/>
            <a:ext cx="8153400" cy="923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i="1"/>
              <a:t>Idea:</a:t>
            </a:r>
            <a:r>
              <a:rPr lang="en-US" altLang="en-US" sz="2100"/>
              <a:t> Define all strings used by your program in the same area of the data segment.</a:t>
            </a:r>
          </a:p>
        </p:txBody>
      </p:sp>
      <p:sp>
        <p:nvSpPr>
          <p:cNvPr id="3" name="Content Placeholder 2"/>
          <p:cNvSpPr>
            <a:spLocks noGrp="1"/>
          </p:cNvSpPr>
          <p:nvPr>
            <p:ph idx="1"/>
          </p:nvPr>
        </p:nvSpPr>
        <p:spPr>
          <a:xfrm>
            <a:off x="457200" y="1600201"/>
            <a:ext cx="8229600" cy="3505200"/>
          </a:xfrm>
        </p:spPr>
        <p:txBody>
          <a:bodyPr/>
          <a:lstStyle/>
          <a:p>
            <a:r>
              <a:rPr lang="en-US" dirty="0"/>
              <a:t>End-of-line character sequence:</a:t>
            </a:r>
          </a:p>
          <a:p>
            <a:pPr lvl="1"/>
            <a:r>
              <a:rPr lang="en-US" dirty="0"/>
              <a:t>0Dh = carriage return</a:t>
            </a:r>
          </a:p>
          <a:p>
            <a:pPr lvl="1"/>
            <a:r>
              <a:rPr lang="en-US" dirty="0"/>
              <a:t>0Ah = line feed</a:t>
            </a:r>
          </a:p>
          <a:p>
            <a:pPr marL="0" indent="0">
              <a:buNone/>
            </a:pPr>
            <a:r>
              <a:rPr lang="en-US" dirty="0">
                <a:latin typeface="Arial" panose="020B0604020202020204" pitchFamily="34" charset="0"/>
                <a:cs typeface="Arial" panose="020B0604020202020204" pitchFamily="34" charset="0"/>
              </a:rPr>
              <a:t>str1 BYTE "Enter your name: ",0Dh,0Ah</a:t>
            </a:r>
          </a:p>
          <a:p>
            <a:pPr marL="0" indent="0">
              <a:buNone/>
            </a:pPr>
            <a:r>
              <a:rPr lang="en-US" dirty="0">
                <a:latin typeface="Arial" panose="020B0604020202020204" pitchFamily="34" charset="0"/>
                <a:cs typeface="Arial" panose="020B0604020202020204" pitchFamily="34" charset="0"/>
              </a:rPr>
              <a:t> BYTE "Enter your address: ",0</a:t>
            </a:r>
          </a:p>
          <a:p>
            <a:pPr marL="0" indent="0">
              <a:buNone/>
            </a:pPr>
            <a:r>
              <a:rPr lang="en-US" dirty="0">
                <a:latin typeface="Arial" panose="020B0604020202020204" pitchFamily="34" charset="0"/>
                <a:cs typeface="Arial" panose="020B0604020202020204" pitchFamily="34" charset="0"/>
              </a:rPr>
              <a:t>newLine BYTE 0Dh,0Ah,0</a:t>
            </a:r>
          </a:p>
          <a:p>
            <a:pPr marL="0" indent="0">
              <a:buNone/>
            </a:pPr>
            <a:endParaRPr lang="en-US" dirty="0"/>
          </a:p>
        </p:txBody>
      </p:sp>
      <p:sp>
        <p:nvSpPr>
          <p:cNvPr id="2" name="Title 1"/>
          <p:cNvSpPr>
            <a:spLocks noGrp="1"/>
          </p:cNvSpPr>
          <p:nvPr>
            <p:ph type="title"/>
          </p:nvPr>
        </p:nvSpPr>
        <p:spPr/>
        <p:txBody>
          <a:bodyPr/>
          <a:lstStyle/>
          <a:p>
            <a:r>
              <a:rPr lang="en-US" dirty="0"/>
              <a:t>Defining Strings</a:t>
            </a:r>
            <a:r>
              <a:rPr lang="en-US" sz="2000" dirty="0"/>
              <a:t> </a:t>
            </a:r>
            <a:r>
              <a:rPr lang="en-US" sz="2000" b="0" dirty="0"/>
              <a:t>(3 of 3)</a:t>
            </a:r>
            <a:endParaRPr lang="en-AU" sz="2000" b="0" dirty="0"/>
          </a:p>
        </p:txBody>
      </p:sp>
    </p:spTree>
    <p:extLst>
      <p:ext uri="{BB962C8B-B14F-4D97-AF65-F5344CB8AC3E}">
        <p14:creationId xmlns:p14="http://schemas.microsoft.com/office/powerpoint/2010/main" val="19013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1200"/>
              </a:spcBef>
            </a:pPr>
            <a:r>
              <a:rPr lang="en-US" dirty="0"/>
              <a:t>Use DUP to allocate (create space for) an array or string. Syntax: </a:t>
            </a:r>
            <a:r>
              <a:rPr lang="en-US" i="1" dirty="0">
                <a:solidFill>
                  <a:srgbClr val="007FA3"/>
                </a:solidFill>
              </a:rPr>
              <a:t>counter</a:t>
            </a:r>
            <a:r>
              <a:rPr lang="en-US" dirty="0">
                <a:solidFill>
                  <a:srgbClr val="007FA3"/>
                </a:solidFill>
              </a:rPr>
              <a:t> DUP (</a:t>
            </a:r>
            <a:r>
              <a:rPr lang="en-US" i="1" dirty="0">
                <a:solidFill>
                  <a:srgbClr val="007FA3"/>
                </a:solidFill>
              </a:rPr>
              <a:t>argument</a:t>
            </a:r>
            <a:r>
              <a:rPr lang="en-US" dirty="0">
                <a:solidFill>
                  <a:srgbClr val="007FA3"/>
                </a:solidFill>
              </a:rPr>
              <a:t>)</a:t>
            </a:r>
          </a:p>
          <a:p>
            <a:pPr>
              <a:spcBef>
                <a:spcPts val="1200"/>
              </a:spcBef>
            </a:pPr>
            <a:r>
              <a:rPr lang="en-US" i="1" dirty="0"/>
              <a:t>Counter</a:t>
            </a:r>
            <a:r>
              <a:rPr lang="en-US" dirty="0"/>
              <a:t> and </a:t>
            </a:r>
            <a:r>
              <a:rPr lang="en-US" i="1" dirty="0"/>
              <a:t>argument </a:t>
            </a:r>
            <a:r>
              <a:rPr lang="en-US" dirty="0"/>
              <a:t>must be constants or constant expressions</a:t>
            </a:r>
          </a:p>
          <a:p>
            <a:pPr marL="0" indent="0">
              <a:spcBef>
                <a:spcPts val="1200"/>
              </a:spcBef>
              <a:buNone/>
            </a:pPr>
            <a:r>
              <a:rPr lang="en-US" sz="2400" dirty="0"/>
              <a:t>var1 BYTE 20 DUP(0)	 ; 20 bytes, all equal to zero</a:t>
            </a:r>
          </a:p>
          <a:p>
            <a:pPr marL="0" indent="0">
              <a:spcBef>
                <a:spcPts val="1200"/>
              </a:spcBef>
              <a:buNone/>
            </a:pPr>
            <a:r>
              <a:rPr lang="en-US" sz="2400" dirty="0"/>
              <a:t>var2 BYTE 20 DUP(?)	 ; 20 bytes, uninitialized</a:t>
            </a:r>
          </a:p>
          <a:p>
            <a:pPr marL="0" indent="0">
              <a:spcBef>
                <a:spcPts val="1200"/>
              </a:spcBef>
              <a:buNone/>
            </a:pPr>
            <a:r>
              <a:rPr lang="en-US" sz="2400" dirty="0"/>
              <a:t>var3 BYTE 4 DUP("STACK"); 20 bytes:</a:t>
            </a:r>
          </a:p>
          <a:p>
            <a:pPr marL="0" indent="0">
              <a:spcBef>
                <a:spcPts val="1200"/>
              </a:spcBef>
              <a:buNone/>
            </a:pPr>
            <a:r>
              <a:rPr lang="en-US" sz="2400" dirty="0"/>
              <a:t>"STACKSTACKSTACKSTACK"</a:t>
            </a:r>
          </a:p>
          <a:p>
            <a:pPr marL="0" indent="0">
              <a:spcBef>
                <a:spcPts val="1200"/>
              </a:spcBef>
              <a:buNone/>
            </a:pPr>
            <a:r>
              <a:rPr lang="en-US" sz="2400" dirty="0"/>
              <a:t>var4 BYTE 10,3 DUP(0),20; 5 bytes</a:t>
            </a:r>
          </a:p>
          <a:p>
            <a:endParaRPr lang="en-AU" dirty="0"/>
          </a:p>
        </p:txBody>
      </p:sp>
      <p:sp>
        <p:nvSpPr>
          <p:cNvPr id="2" name="Title 1"/>
          <p:cNvSpPr>
            <a:spLocks noGrp="1"/>
          </p:cNvSpPr>
          <p:nvPr>
            <p:ph type="title"/>
          </p:nvPr>
        </p:nvSpPr>
        <p:spPr/>
        <p:txBody>
          <a:bodyPr/>
          <a:lstStyle/>
          <a:p>
            <a:r>
              <a:rPr lang="en-AU" dirty="0"/>
              <a:t>Using the DUP Operator</a:t>
            </a:r>
          </a:p>
        </p:txBody>
      </p:sp>
    </p:spTree>
    <p:extLst>
      <p:ext uri="{BB962C8B-B14F-4D97-AF65-F5344CB8AC3E}">
        <p14:creationId xmlns:p14="http://schemas.microsoft.com/office/powerpoint/2010/main" val="2510589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en-US" sz="2500" dirty="0"/>
              <a:t>Define storage for 16-bit integers</a:t>
            </a:r>
          </a:p>
          <a:p>
            <a:pPr lvl="1">
              <a:spcBef>
                <a:spcPts val="1200"/>
              </a:spcBef>
            </a:pPr>
            <a:r>
              <a:rPr lang="en-US" sz="2100" dirty="0"/>
              <a:t>or double characters</a:t>
            </a:r>
          </a:p>
          <a:p>
            <a:pPr lvl="1">
              <a:spcBef>
                <a:spcPts val="1200"/>
              </a:spcBef>
            </a:pPr>
            <a:r>
              <a:rPr lang="en-US" sz="2100" dirty="0"/>
              <a:t>single value or multiple values</a:t>
            </a:r>
          </a:p>
          <a:p>
            <a:pPr marL="0" indent="0">
              <a:spcBef>
                <a:spcPts val="1200"/>
              </a:spcBef>
              <a:buNone/>
            </a:pPr>
            <a:r>
              <a:rPr lang="en-US" sz="2500" dirty="0"/>
              <a:t>word1WORD65535 	; largest unsigned value</a:t>
            </a:r>
          </a:p>
          <a:p>
            <a:pPr marL="0" indent="0">
              <a:spcBef>
                <a:spcPts val="1200"/>
              </a:spcBef>
              <a:buNone/>
            </a:pPr>
            <a:r>
              <a:rPr lang="en-US" sz="2500" dirty="0"/>
              <a:t>word2SWORD –32768	; smallest signed value</a:t>
            </a:r>
          </a:p>
          <a:p>
            <a:pPr marL="0" indent="0">
              <a:spcBef>
                <a:spcPts val="1200"/>
              </a:spcBef>
              <a:buNone/>
            </a:pPr>
            <a:r>
              <a:rPr lang="en-US" sz="2500" dirty="0"/>
              <a:t>word3WORD?	; uninitialized, unsigned</a:t>
            </a:r>
          </a:p>
          <a:p>
            <a:pPr marL="0" indent="0">
              <a:spcBef>
                <a:spcPts val="1200"/>
              </a:spcBef>
              <a:buNone/>
            </a:pPr>
            <a:r>
              <a:rPr lang="en-US" sz="2500" dirty="0"/>
              <a:t>word4WORD"AB"	; double characters</a:t>
            </a:r>
          </a:p>
          <a:p>
            <a:pPr marL="0" indent="0">
              <a:spcBef>
                <a:spcPts val="1200"/>
              </a:spcBef>
              <a:buNone/>
            </a:pPr>
            <a:r>
              <a:rPr lang="en-US" sz="2500" dirty="0" err="1"/>
              <a:t>myList</a:t>
            </a:r>
            <a:r>
              <a:rPr lang="en-US" sz="2500" dirty="0"/>
              <a:t> WORD1,2,3,4,5	; array of words</a:t>
            </a:r>
          </a:p>
          <a:p>
            <a:pPr marL="0" indent="0">
              <a:spcBef>
                <a:spcPts val="1200"/>
              </a:spcBef>
              <a:buNone/>
            </a:pPr>
            <a:r>
              <a:rPr lang="en-US" sz="2500" dirty="0"/>
              <a:t>arrayWORD5 DUP(?)	; uninitialized array</a:t>
            </a:r>
          </a:p>
        </p:txBody>
      </p:sp>
      <p:sp>
        <p:nvSpPr>
          <p:cNvPr id="2" name="Title 1"/>
          <p:cNvSpPr>
            <a:spLocks noGrp="1"/>
          </p:cNvSpPr>
          <p:nvPr>
            <p:ph type="title"/>
          </p:nvPr>
        </p:nvSpPr>
        <p:spPr/>
        <p:txBody>
          <a:bodyPr/>
          <a:lstStyle/>
          <a:p>
            <a:r>
              <a:rPr lang="en-US" dirty="0"/>
              <a:t>Defining WORD and SWORD Data</a:t>
            </a:r>
            <a:endParaRPr lang="en-AU" dirty="0"/>
          </a:p>
        </p:txBody>
      </p:sp>
    </p:spTree>
    <p:extLst>
      <p:ext uri="{BB962C8B-B14F-4D97-AF65-F5344CB8AC3E}">
        <p14:creationId xmlns:p14="http://schemas.microsoft.com/office/powerpoint/2010/main" val="1953047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AU" dirty="0"/>
              <a:t>Storage definitions for signed and unsigned 32-bit integers:</a:t>
            </a:r>
          </a:p>
          <a:p>
            <a:pPr marL="0" indent="0">
              <a:buNone/>
            </a:pPr>
            <a:r>
              <a:rPr lang="en-AU" dirty="0"/>
              <a:t>val1 DWORD12345678h 		; unsigned</a:t>
            </a:r>
          </a:p>
          <a:p>
            <a:pPr marL="0" indent="0">
              <a:buNone/>
            </a:pPr>
            <a:r>
              <a:rPr lang="en-AU" dirty="0"/>
              <a:t>val2 SDWORD –2147483648 	; signed</a:t>
            </a:r>
          </a:p>
          <a:p>
            <a:pPr marL="0" indent="0">
              <a:buNone/>
            </a:pPr>
            <a:r>
              <a:rPr lang="en-AU" dirty="0"/>
              <a:t>val3 DWORD20 DUP(?) 		; unsigned array</a:t>
            </a:r>
          </a:p>
          <a:p>
            <a:pPr marL="0" indent="0">
              <a:buNone/>
            </a:pPr>
            <a:r>
              <a:rPr lang="en-AU" dirty="0"/>
              <a:t>val4 SDWORD –3,–2,–1,0,1		; signed array</a:t>
            </a:r>
          </a:p>
        </p:txBody>
      </p:sp>
      <p:sp>
        <p:nvSpPr>
          <p:cNvPr id="2" name="Title 1"/>
          <p:cNvSpPr>
            <a:spLocks noGrp="1"/>
          </p:cNvSpPr>
          <p:nvPr>
            <p:ph type="title"/>
          </p:nvPr>
        </p:nvSpPr>
        <p:spPr/>
        <p:txBody>
          <a:bodyPr/>
          <a:lstStyle/>
          <a:p>
            <a:r>
              <a:rPr lang="en-US" dirty="0"/>
              <a:t>Defining DWORD and SDWORD Data</a:t>
            </a:r>
            <a:endParaRPr lang="en-AU" dirty="0"/>
          </a:p>
        </p:txBody>
      </p:sp>
    </p:spTree>
    <p:extLst>
      <p:ext uri="{BB962C8B-B14F-4D97-AF65-F5344CB8AC3E}">
        <p14:creationId xmlns:p14="http://schemas.microsoft.com/office/powerpoint/2010/main" val="300309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399"/>
          </a:xfrm>
        </p:spPr>
        <p:txBody>
          <a:bodyPr/>
          <a:lstStyle/>
          <a:p>
            <a:r>
              <a:rPr lang="en-US" altLang="en-US" dirty="0"/>
              <a:t>Optional leading + or – sign</a:t>
            </a:r>
          </a:p>
          <a:p>
            <a:r>
              <a:rPr lang="en-US" altLang="en-US" dirty="0"/>
              <a:t>binary, decimal, hexadecimal, or octal digits</a:t>
            </a:r>
          </a:p>
          <a:p>
            <a:r>
              <a:rPr lang="en-US" altLang="en-US" dirty="0"/>
              <a:t>Common radix characters:</a:t>
            </a:r>
          </a:p>
          <a:p>
            <a:pPr lvl="1"/>
            <a:r>
              <a:rPr lang="en-US" altLang="en-US" dirty="0"/>
              <a:t>h – hexadecimal</a:t>
            </a:r>
          </a:p>
          <a:p>
            <a:pPr lvl="1"/>
            <a:r>
              <a:rPr lang="en-US" altLang="en-US" dirty="0"/>
              <a:t>d – decimal</a:t>
            </a:r>
          </a:p>
          <a:p>
            <a:pPr lvl="1"/>
            <a:r>
              <a:rPr lang="en-US" altLang="en-US" dirty="0"/>
              <a:t>b – binary</a:t>
            </a:r>
          </a:p>
          <a:p>
            <a:pPr lvl="1"/>
            <a:r>
              <a:rPr lang="en-US" altLang="en-US" dirty="0"/>
              <a:t>r – encoded real</a:t>
            </a:r>
          </a:p>
          <a:p>
            <a:pPr marL="0" indent="0">
              <a:buNone/>
            </a:pPr>
            <a:r>
              <a:rPr lang="en-US" altLang="en-US" dirty="0"/>
              <a:t>Examples: 30d, 6Ah, 42, 1101b</a:t>
            </a:r>
          </a:p>
          <a:p>
            <a:pPr marL="0" indent="0">
              <a:buNone/>
            </a:pPr>
            <a:r>
              <a:rPr lang="en-US" altLang="en-US" dirty="0"/>
              <a:t>Hexadecimal beginning with letter: 0A5h</a:t>
            </a:r>
          </a:p>
        </p:txBody>
      </p:sp>
      <p:sp>
        <p:nvSpPr>
          <p:cNvPr id="2" name="Title 1"/>
          <p:cNvSpPr>
            <a:spLocks noGrp="1"/>
          </p:cNvSpPr>
          <p:nvPr>
            <p:ph type="title"/>
          </p:nvPr>
        </p:nvSpPr>
        <p:spPr/>
        <p:txBody>
          <a:bodyPr/>
          <a:lstStyle/>
          <a:p>
            <a:r>
              <a:rPr lang="en-US" altLang="en-US" dirty="0"/>
              <a:t>Integer Constants</a:t>
            </a:r>
            <a:endParaRPr lang="en-US" sz="2000" b="0" dirty="0"/>
          </a:p>
        </p:txBody>
      </p:sp>
    </p:spTree>
    <p:extLst>
      <p:ext uri="{BB962C8B-B14F-4D97-AF65-F5344CB8AC3E}">
        <p14:creationId xmlns:p14="http://schemas.microsoft.com/office/powerpoint/2010/main" val="3536022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Storage definitions for quadwords, tenbyte values, and real numbers:</a:t>
            </a:r>
          </a:p>
          <a:p>
            <a:pPr marL="0" indent="0">
              <a:buNone/>
            </a:pPr>
            <a:r>
              <a:rPr lang="en-US" dirty="0"/>
              <a:t>quad1 QWORD1234567812345678h</a:t>
            </a:r>
          </a:p>
          <a:p>
            <a:pPr marL="0" indent="0">
              <a:buNone/>
            </a:pPr>
            <a:r>
              <a:rPr lang="en-US" dirty="0"/>
              <a:t>val1TBYTE 1000000000123456789Ah</a:t>
            </a:r>
          </a:p>
          <a:p>
            <a:pPr marL="0" indent="0">
              <a:buNone/>
            </a:pPr>
            <a:r>
              <a:rPr lang="en-US" dirty="0"/>
              <a:t>rVal1 REAL4	-2.1</a:t>
            </a:r>
          </a:p>
          <a:p>
            <a:pPr marL="0" indent="0">
              <a:buNone/>
            </a:pPr>
            <a:r>
              <a:rPr lang="en-US" dirty="0"/>
              <a:t>rVal2 REAL8 3.2E-260</a:t>
            </a:r>
          </a:p>
          <a:p>
            <a:pPr marL="0" indent="0">
              <a:buNone/>
            </a:pPr>
            <a:r>
              <a:rPr lang="en-US" dirty="0"/>
              <a:t>rVal3 REAL10 4.6E+4096</a:t>
            </a:r>
          </a:p>
          <a:p>
            <a:pPr marL="0" indent="0">
              <a:buNone/>
            </a:pPr>
            <a:r>
              <a:rPr lang="en-US" dirty="0"/>
              <a:t>ShortArray REAL4 20 DUP(0.0)</a:t>
            </a:r>
          </a:p>
          <a:p>
            <a:pPr marL="0" indent="0">
              <a:buNone/>
            </a:pPr>
            <a:endParaRPr lang="en-AU" dirty="0"/>
          </a:p>
        </p:txBody>
      </p:sp>
      <p:sp>
        <p:nvSpPr>
          <p:cNvPr id="2" name="Title 1"/>
          <p:cNvSpPr>
            <a:spLocks noGrp="1"/>
          </p:cNvSpPr>
          <p:nvPr>
            <p:ph type="title"/>
          </p:nvPr>
        </p:nvSpPr>
        <p:spPr/>
        <p:txBody>
          <a:bodyPr/>
          <a:lstStyle/>
          <a:p>
            <a:r>
              <a:rPr lang="en-US" dirty="0"/>
              <a:t>Defining QWORD, TBYTE, Real Data</a:t>
            </a:r>
            <a:endParaRPr lang="en-AU" dirty="0"/>
          </a:p>
        </p:txBody>
      </p:sp>
    </p:spTree>
    <p:extLst>
      <p:ext uri="{BB962C8B-B14F-4D97-AF65-F5344CB8AC3E}">
        <p14:creationId xmlns:p14="http://schemas.microsoft.com/office/powerpoint/2010/main" val="679709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A table lists the offset values in the memory layout of a byte sequence.">
            <a:extLst>
              <a:ext uri="{FF2B5EF4-FFF2-40B4-BE49-F238E27FC236}">
                <a16:creationId xmlns:a16="http://schemas.microsoft.com/office/drawing/2014/main" id="{015605E0-413A-423C-8C72-2D521AC38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262"/>
          <a:stretch>
            <a:fillRect/>
          </a:stretch>
        </p:blipFill>
        <p:spPr bwMode="auto">
          <a:xfrm>
            <a:off x="5715000" y="3352800"/>
            <a:ext cx="2438400" cy="2784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2971800"/>
          </a:xfrm>
        </p:spPr>
        <p:txBody>
          <a:bodyPr/>
          <a:lstStyle/>
          <a:p>
            <a:r>
              <a:rPr lang="en-US" dirty="0"/>
              <a:t>All data types larger than a byte store their individual bytes in reverse order. The least significant byte occurs at the first (lowest) memory address.</a:t>
            </a:r>
          </a:p>
          <a:p>
            <a:r>
              <a:rPr lang="en-US" dirty="0"/>
              <a:t>Example:</a:t>
            </a:r>
          </a:p>
          <a:p>
            <a:pPr marL="0" indent="0">
              <a:buNone/>
            </a:pPr>
            <a:r>
              <a:rPr lang="en-US" dirty="0"/>
              <a:t> </a:t>
            </a:r>
            <a:r>
              <a:rPr lang="en-US" dirty="0">
                <a:latin typeface="Arial" panose="020B0604020202020204" pitchFamily="34" charset="0"/>
                <a:cs typeface="Arial" panose="020B0604020202020204" pitchFamily="34" charset="0"/>
              </a:rPr>
              <a:t>val1 DWORD 12345678h</a:t>
            </a:r>
          </a:p>
        </p:txBody>
      </p:sp>
      <p:sp>
        <p:nvSpPr>
          <p:cNvPr id="2" name="Title 1"/>
          <p:cNvSpPr>
            <a:spLocks noGrp="1"/>
          </p:cNvSpPr>
          <p:nvPr>
            <p:ph type="title"/>
          </p:nvPr>
        </p:nvSpPr>
        <p:spPr/>
        <p:txBody>
          <a:bodyPr/>
          <a:lstStyle/>
          <a:p>
            <a:r>
              <a:rPr lang="en-AU" dirty="0"/>
              <a:t>Little Endian Order</a:t>
            </a:r>
          </a:p>
        </p:txBody>
      </p:sp>
    </p:spTree>
    <p:extLst>
      <p:ext uri="{BB962C8B-B14F-4D97-AF65-F5344CB8AC3E}">
        <p14:creationId xmlns:p14="http://schemas.microsoft.com/office/powerpoint/2010/main" val="3187740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marL="0" indent="0">
              <a:spcBef>
                <a:spcPts val="0"/>
              </a:spcBef>
              <a:buNone/>
            </a:pPr>
            <a:r>
              <a:rPr lang="en-AU" sz="1600" dirty="0">
                <a:latin typeface="Arial" panose="020B0604020202020204" pitchFamily="34" charset="0"/>
                <a:cs typeface="Arial" panose="020B0604020202020204" pitchFamily="34" charset="0"/>
              </a:rPr>
              <a:t>TITLE Add and Subtract, Version 2(AddSub2.asm)</a:t>
            </a:r>
          </a:p>
          <a:p>
            <a:pPr marL="0" indent="0">
              <a:spcBef>
                <a:spcPts val="0"/>
              </a:spcBef>
              <a:buNone/>
            </a:pPr>
            <a:r>
              <a:rPr lang="en-AU" sz="1600" dirty="0">
                <a:latin typeface="Arial" panose="020B0604020202020204" pitchFamily="34" charset="0"/>
                <a:cs typeface="Arial" panose="020B0604020202020204" pitchFamily="34" charset="0"/>
              </a:rPr>
              <a:t>; This program adds and subtracts 32-bit unsigned</a:t>
            </a:r>
          </a:p>
          <a:p>
            <a:pPr marL="0" indent="0">
              <a:spcBef>
                <a:spcPts val="0"/>
              </a:spcBef>
              <a:buNone/>
            </a:pPr>
            <a:r>
              <a:rPr lang="en-AU" sz="1600" dirty="0">
                <a:latin typeface="Arial" panose="020B0604020202020204" pitchFamily="34" charset="0"/>
                <a:cs typeface="Arial" panose="020B0604020202020204" pitchFamily="34" charset="0"/>
              </a:rPr>
              <a:t>; integers and stores the sum in a variable.</a:t>
            </a:r>
          </a:p>
          <a:p>
            <a:pPr marL="0" indent="0">
              <a:spcBef>
                <a:spcPts val="0"/>
              </a:spcBef>
              <a:buNone/>
            </a:pPr>
            <a:r>
              <a:rPr lang="en-AU" sz="1600" dirty="0">
                <a:latin typeface="Arial" panose="020B0604020202020204" pitchFamily="34" charset="0"/>
                <a:cs typeface="Arial" panose="020B0604020202020204" pitchFamily="34" charset="0"/>
              </a:rPr>
              <a:t>INCLUDE Irvine32.inc</a:t>
            </a:r>
          </a:p>
          <a:p>
            <a:pPr marL="0" indent="0">
              <a:spcBef>
                <a:spcPts val="0"/>
              </a:spcBef>
              <a:buNone/>
            </a:pPr>
            <a:r>
              <a:rPr lang="en-AU" sz="1600" dirty="0">
                <a:latin typeface="Arial" panose="020B0604020202020204" pitchFamily="34" charset="0"/>
                <a:cs typeface="Arial" panose="020B0604020202020204" pitchFamily="34" charset="0"/>
              </a:rPr>
              <a:t>.data</a:t>
            </a:r>
          </a:p>
          <a:p>
            <a:pPr marL="0" indent="0">
              <a:spcBef>
                <a:spcPts val="0"/>
              </a:spcBef>
              <a:buNone/>
            </a:pPr>
            <a:r>
              <a:rPr lang="en-AU" sz="1600" dirty="0">
                <a:solidFill>
                  <a:srgbClr val="007FA3"/>
                </a:solidFill>
                <a:latin typeface="Arial" panose="020B0604020202020204" pitchFamily="34" charset="0"/>
                <a:cs typeface="Arial" panose="020B0604020202020204" pitchFamily="34" charset="0"/>
              </a:rPr>
              <a:t>val1 DWORD 10000h</a:t>
            </a:r>
          </a:p>
          <a:p>
            <a:pPr marL="0" indent="0">
              <a:spcBef>
                <a:spcPts val="0"/>
              </a:spcBef>
              <a:buNone/>
            </a:pPr>
            <a:r>
              <a:rPr lang="en-AU" sz="1600" dirty="0">
                <a:solidFill>
                  <a:srgbClr val="007FA3"/>
                </a:solidFill>
                <a:latin typeface="Arial" panose="020B0604020202020204" pitchFamily="34" charset="0"/>
                <a:cs typeface="Arial" panose="020B0604020202020204" pitchFamily="34" charset="0"/>
              </a:rPr>
              <a:t>val2 DWORD 40000h</a:t>
            </a:r>
          </a:p>
          <a:p>
            <a:pPr marL="0" indent="0">
              <a:spcBef>
                <a:spcPts val="0"/>
              </a:spcBef>
              <a:buNone/>
            </a:pPr>
            <a:r>
              <a:rPr lang="en-AU" sz="1600" dirty="0">
                <a:solidFill>
                  <a:srgbClr val="007FA3"/>
                </a:solidFill>
                <a:latin typeface="Arial" panose="020B0604020202020204" pitchFamily="34" charset="0"/>
                <a:cs typeface="Arial" panose="020B0604020202020204" pitchFamily="34" charset="0"/>
              </a:rPr>
              <a:t>val3 DWORD 20000h</a:t>
            </a:r>
          </a:p>
          <a:p>
            <a:pPr marL="0" indent="0">
              <a:spcBef>
                <a:spcPts val="0"/>
              </a:spcBef>
              <a:buNone/>
            </a:pPr>
            <a:r>
              <a:rPr lang="en-AU" sz="1600" dirty="0" err="1">
                <a:solidFill>
                  <a:srgbClr val="007FA3"/>
                </a:solidFill>
                <a:latin typeface="Arial" panose="020B0604020202020204" pitchFamily="34" charset="0"/>
                <a:cs typeface="Arial" panose="020B0604020202020204" pitchFamily="34" charset="0"/>
              </a:rPr>
              <a:t>finalVal</a:t>
            </a:r>
            <a:r>
              <a:rPr lang="en-AU" sz="1600" dirty="0">
                <a:solidFill>
                  <a:srgbClr val="007FA3"/>
                </a:solidFill>
                <a:latin typeface="Arial" panose="020B0604020202020204" pitchFamily="34" charset="0"/>
                <a:cs typeface="Arial" panose="020B0604020202020204" pitchFamily="34" charset="0"/>
              </a:rPr>
              <a:t> DWORD ?</a:t>
            </a:r>
          </a:p>
          <a:p>
            <a:pPr marL="0" indent="0">
              <a:spcBef>
                <a:spcPts val="0"/>
              </a:spcBef>
              <a:buNone/>
            </a:pPr>
            <a:r>
              <a:rPr lang="en-AU" sz="1600" dirty="0">
                <a:latin typeface="Arial" panose="020B0604020202020204" pitchFamily="34" charset="0"/>
                <a:cs typeface="Arial" panose="020B0604020202020204" pitchFamily="34" charset="0"/>
              </a:rPr>
              <a:t>.code</a:t>
            </a:r>
          </a:p>
          <a:p>
            <a:pPr marL="0" indent="0">
              <a:spcBef>
                <a:spcPts val="0"/>
              </a:spcBef>
              <a:buNone/>
            </a:pPr>
            <a:r>
              <a:rPr lang="en-AU" sz="1600" dirty="0">
                <a:latin typeface="Arial" panose="020B0604020202020204" pitchFamily="34" charset="0"/>
                <a:cs typeface="Arial" panose="020B0604020202020204" pitchFamily="34" charset="0"/>
              </a:rPr>
              <a:t>main PROC</a:t>
            </a:r>
          </a:p>
          <a:p>
            <a:pPr marL="0" indent="0">
              <a:spcBef>
                <a:spcPts val="0"/>
              </a:spcBef>
              <a:buNone/>
            </a:pPr>
            <a:r>
              <a:rPr lang="en-AU" sz="1600" dirty="0" err="1">
                <a:latin typeface="Arial" panose="020B0604020202020204" pitchFamily="34" charset="0"/>
                <a:cs typeface="Arial" panose="020B0604020202020204" pitchFamily="34" charset="0"/>
              </a:rPr>
              <a:t>mov</a:t>
            </a:r>
            <a:r>
              <a:rPr lang="en-AU" sz="1600" dirty="0">
                <a:latin typeface="Arial" panose="020B0604020202020204" pitchFamily="34" charset="0"/>
                <a:cs typeface="Arial" panose="020B0604020202020204" pitchFamily="34" charset="0"/>
              </a:rPr>
              <a:t> eax,val1	; start with 10000h</a:t>
            </a:r>
          </a:p>
          <a:p>
            <a:pPr marL="0" indent="0">
              <a:spcBef>
                <a:spcPts val="0"/>
              </a:spcBef>
              <a:buNone/>
            </a:pPr>
            <a:r>
              <a:rPr lang="en-AU" sz="1600" dirty="0">
                <a:latin typeface="Arial" panose="020B0604020202020204" pitchFamily="34" charset="0"/>
                <a:cs typeface="Arial" panose="020B0604020202020204" pitchFamily="34" charset="0"/>
              </a:rPr>
              <a:t>add eax,val2	; add 40000h</a:t>
            </a:r>
          </a:p>
          <a:p>
            <a:pPr marL="0" indent="0">
              <a:spcBef>
                <a:spcPts val="0"/>
              </a:spcBef>
              <a:buNone/>
            </a:pPr>
            <a:r>
              <a:rPr lang="en-AU" sz="1600" dirty="0">
                <a:latin typeface="Arial" panose="020B0604020202020204" pitchFamily="34" charset="0"/>
                <a:cs typeface="Arial" panose="020B0604020202020204" pitchFamily="34" charset="0"/>
              </a:rPr>
              <a:t>sub eax,val3	; subtract 20000h</a:t>
            </a:r>
          </a:p>
          <a:p>
            <a:pPr marL="0" indent="0">
              <a:spcBef>
                <a:spcPts val="0"/>
              </a:spcBef>
              <a:buNone/>
            </a:pPr>
            <a:r>
              <a:rPr lang="en-AU" sz="1600" dirty="0" err="1">
                <a:latin typeface="Arial" panose="020B0604020202020204" pitchFamily="34" charset="0"/>
                <a:cs typeface="Arial" panose="020B0604020202020204" pitchFamily="34" charset="0"/>
              </a:rPr>
              <a:t>mov</a:t>
            </a:r>
            <a:r>
              <a:rPr lang="en-AU" sz="1600" dirty="0">
                <a:latin typeface="Arial" panose="020B0604020202020204" pitchFamily="34" charset="0"/>
                <a:cs typeface="Arial" panose="020B0604020202020204" pitchFamily="34" charset="0"/>
              </a:rPr>
              <a:t> </a:t>
            </a:r>
            <a:r>
              <a:rPr lang="en-AU" sz="1600" dirty="0" err="1">
                <a:latin typeface="Arial" panose="020B0604020202020204" pitchFamily="34" charset="0"/>
                <a:cs typeface="Arial" panose="020B0604020202020204" pitchFamily="34" charset="0"/>
              </a:rPr>
              <a:t>finalVal,eax</a:t>
            </a:r>
            <a:r>
              <a:rPr lang="en-AU" sz="1600" dirty="0">
                <a:latin typeface="Arial" panose="020B0604020202020204" pitchFamily="34" charset="0"/>
                <a:cs typeface="Arial" panose="020B0604020202020204" pitchFamily="34" charset="0"/>
              </a:rPr>
              <a:t>	; store the result (30000h)</a:t>
            </a:r>
          </a:p>
          <a:p>
            <a:pPr marL="0" indent="0">
              <a:spcBef>
                <a:spcPts val="0"/>
              </a:spcBef>
              <a:buNone/>
            </a:pPr>
            <a:r>
              <a:rPr lang="en-AU" sz="1600" dirty="0">
                <a:latin typeface="Arial" panose="020B0604020202020204" pitchFamily="34" charset="0"/>
                <a:cs typeface="Arial" panose="020B0604020202020204" pitchFamily="34" charset="0"/>
              </a:rPr>
              <a:t>call </a:t>
            </a:r>
            <a:r>
              <a:rPr lang="en-AU" sz="1600" dirty="0" err="1">
                <a:latin typeface="Arial" panose="020B0604020202020204" pitchFamily="34" charset="0"/>
                <a:cs typeface="Arial" panose="020B0604020202020204" pitchFamily="34" charset="0"/>
              </a:rPr>
              <a:t>DumpRegs</a:t>
            </a:r>
            <a:r>
              <a:rPr lang="en-AU" sz="1600" dirty="0">
                <a:latin typeface="Arial" panose="020B0604020202020204" pitchFamily="34" charset="0"/>
                <a:cs typeface="Arial" panose="020B0604020202020204" pitchFamily="34" charset="0"/>
              </a:rPr>
              <a:t>	; display the registers</a:t>
            </a:r>
          </a:p>
          <a:p>
            <a:pPr marL="0" indent="0">
              <a:spcBef>
                <a:spcPts val="0"/>
              </a:spcBef>
              <a:buNone/>
            </a:pPr>
            <a:r>
              <a:rPr lang="en-AU" sz="1600" dirty="0">
                <a:latin typeface="Arial" panose="020B0604020202020204" pitchFamily="34" charset="0"/>
                <a:cs typeface="Arial" panose="020B0604020202020204" pitchFamily="34" charset="0"/>
              </a:rPr>
              <a:t>exit</a:t>
            </a:r>
          </a:p>
          <a:p>
            <a:pPr marL="0" indent="0">
              <a:spcBef>
                <a:spcPts val="0"/>
              </a:spcBef>
              <a:buNone/>
            </a:pPr>
            <a:r>
              <a:rPr lang="en-AU" sz="1600" dirty="0">
                <a:latin typeface="Arial" panose="020B0604020202020204" pitchFamily="34" charset="0"/>
                <a:cs typeface="Arial" panose="020B0604020202020204" pitchFamily="34" charset="0"/>
              </a:rPr>
              <a:t>main ENDP</a:t>
            </a:r>
          </a:p>
          <a:p>
            <a:pPr marL="0" indent="0">
              <a:spcBef>
                <a:spcPts val="0"/>
              </a:spcBef>
              <a:buNone/>
            </a:pPr>
            <a:r>
              <a:rPr lang="en-AU" sz="1600" dirty="0">
                <a:latin typeface="Arial" panose="020B0604020202020204" pitchFamily="34" charset="0"/>
                <a:cs typeface="Arial" panose="020B0604020202020204" pitchFamily="34" charset="0"/>
              </a:rPr>
              <a:t>END main</a:t>
            </a:r>
          </a:p>
          <a:p>
            <a:pPr marL="0" indent="0">
              <a:spcBef>
                <a:spcPts val="0"/>
              </a:spcBef>
              <a:buNone/>
            </a:pPr>
            <a:endParaRPr lang="en-AU" sz="1600" dirty="0"/>
          </a:p>
          <a:p>
            <a:pPr marL="0" indent="0">
              <a:spcBef>
                <a:spcPts val="0"/>
              </a:spcBef>
              <a:buNone/>
            </a:pPr>
            <a:endParaRPr lang="en-AU" sz="1600" dirty="0"/>
          </a:p>
        </p:txBody>
      </p:sp>
      <p:sp>
        <p:nvSpPr>
          <p:cNvPr id="2" name="Title 1"/>
          <p:cNvSpPr>
            <a:spLocks noGrp="1"/>
          </p:cNvSpPr>
          <p:nvPr>
            <p:ph type="title"/>
          </p:nvPr>
        </p:nvSpPr>
        <p:spPr/>
        <p:txBody>
          <a:bodyPr/>
          <a:lstStyle/>
          <a:p>
            <a:r>
              <a:rPr lang="en-AU" dirty="0"/>
              <a:t>Adding Variables to </a:t>
            </a:r>
            <a:r>
              <a:rPr lang="en-AU" dirty="0" err="1"/>
              <a:t>AddSub</a:t>
            </a:r>
            <a:endParaRPr lang="en-AU" dirty="0"/>
          </a:p>
        </p:txBody>
      </p:sp>
    </p:spTree>
    <p:extLst>
      <p:ext uri="{BB962C8B-B14F-4D97-AF65-F5344CB8AC3E}">
        <p14:creationId xmlns:p14="http://schemas.microsoft.com/office/powerpoint/2010/main" val="2916563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616BEEF8-8725-4A4D-A793-0823FBD76F5D}"/>
              </a:ext>
            </a:extLst>
          </p:cNvPr>
          <p:cNvSpPr txBox="1">
            <a:spLocks noChangeArrowheads="1"/>
          </p:cNvSpPr>
          <p:nvPr/>
        </p:nvSpPr>
        <p:spPr bwMode="auto">
          <a:xfrm>
            <a:off x="990600" y="5105400"/>
            <a:ext cx="69342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Advantage: the program's EXE file size is reduced.</a:t>
            </a:r>
          </a:p>
        </p:txBody>
      </p:sp>
      <p:sp>
        <p:nvSpPr>
          <p:cNvPr id="3" name="Content Placeholder 2"/>
          <p:cNvSpPr>
            <a:spLocks noGrp="1"/>
          </p:cNvSpPr>
          <p:nvPr>
            <p:ph idx="1"/>
          </p:nvPr>
        </p:nvSpPr>
        <p:spPr>
          <a:xfrm>
            <a:off x="457200" y="1600201"/>
            <a:ext cx="8229600" cy="3276600"/>
          </a:xfrm>
        </p:spPr>
        <p:txBody>
          <a:bodyPr/>
          <a:lstStyle/>
          <a:p>
            <a:r>
              <a:rPr lang="en-US" dirty="0"/>
              <a:t>Use the .data? directive to declare an unintialized data segment:</a:t>
            </a:r>
          </a:p>
          <a:p>
            <a:pPr marL="0" indent="0">
              <a:buNone/>
            </a:pPr>
            <a:r>
              <a:rPr lang="en-US" dirty="0"/>
              <a:t> .data?</a:t>
            </a:r>
          </a:p>
          <a:p>
            <a:r>
              <a:rPr lang="en-US" dirty="0"/>
              <a:t>Within the segment, declare variables with "?" initializers:</a:t>
            </a:r>
          </a:p>
          <a:p>
            <a:pPr marL="0" indent="0">
              <a:buNone/>
            </a:pPr>
            <a:r>
              <a:rPr lang="en-US" dirty="0" err="1"/>
              <a:t>smallArray</a:t>
            </a:r>
            <a:r>
              <a:rPr lang="en-US" dirty="0"/>
              <a:t> DWORD 10 DUP(?)</a:t>
            </a:r>
          </a:p>
        </p:txBody>
      </p:sp>
      <p:sp>
        <p:nvSpPr>
          <p:cNvPr id="2" name="Title 1"/>
          <p:cNvSpPr>
            <a:spLocks noGrp="1"/>
          </p:cNvSpPr>
          <p:nvPr>
            <p:ph type="title"/>
          </p:nvPr>
        </p:nvSpPr>
        <p:spPr/>
        <p:txBody>
          <a:bodyPr/>
          <a:lstStyle/>
          <a:p>
            <a:r>
              <a:rPr lang="en-AU" dirty="0"/>
              <a:t>Declaring Unitialized Data</a:t>
            </a:r>
          </a:p>
        </p:txBody>
      </p:sp>
    </p:spTree>
    <p:extLst>
      <p:ext uri="{BB962C8B-B14F-4D97-AF65-F5344CB8AC3E}">
        <p14:creationId xmlns:p14="http://schemas.microsoft.com/office/powerpoint/2010/main" val="26614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Basic Elements of Assembly Language</a:t>
            </a:r>
          </a:p>
          <a:p>
            <a:r>
              <a:rPr lang="en-US" dirty="0"/>
              <a:t>Example: Adding and Subtracting Integers</a:t>
            </a:r>
          </a:p>
          <a:p>
            <a:r>
              <a:rPr lang="en-US" dirty="0"/>
              <a:t>Assembling, Linking, and Running Programs</a:t>
            </a:r>
          </a:p>
          <a:p>
            <a:r>
              <a:rPr lang="en-US" dirty="0"/>
              <a:t>Defining Data</a:t>
            </a:r>
          </a:p>
          <a:p>
            <a:r>
              <a:rPr lang="en-US" b="1" dirty="0">
                <a:solidFill>
                  <a:srgbClr val="007FA3"/>
                </a:solidFill>
              </a:rPr>
              <a:t>Symbolic Constants</a:t>
            </a:r>
          </a:p>
          <a:p>
            <a:r>
              <a:rPr lang="en-US" dirty="0"/>
              <a:t>64-Bit Programming</a:t>
            </a:r>
          </a:p>
        </p:txBody>
      </p:sp>
      <p:sp>
        <p:nvSpPr>
          <p:cNvPr id="2" name="Title 1"/>
          <p:cNvSpPr>
            <a:spLocks noGrp="1"/>
          </p:cNvSpPr>
          <p:nvPr>
            <p:ph type="title"/>
          </p:nvPr>
        </p:nvSpPr>
        <p:spPr/>
        <p:txBody>
          <a:bodyPr/>
          <a:lstStyle/>
          <a:p>
            <a:r>
              <a:rPr lang="en-AU" dirty="0"/>
              <a:t>What's Next</a:t>
            </a:r>
            <a:r>
              <a:rPr lang="en-AU" sz="2000" dirty="0"/>
              <a:t> </a:t>
            </a:r>
            <a:r>
              <a:rPr lang="en-AU" sz="2000" b="0" dirty="0"/>
              <a:t>(4 of 5)</a:t>
            </a:r>
          </a:p>
        </p:txBody>
      </p:sp>
    </p:spTree>
    <p:extLst>
      <p:ext uri="{BB962C8B-B14F-4D97-AF65-F5344CB8AC3E}">
        <p14:creationId xmlns:p14="http://schemas.microsoft.com/office/powerpoint/2010/main" val="1705213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Equal-Sign Directive</a:t>
            </a:r>
          </a:p>
          <a:p>
            <a:r>
              <a:rPr lang="en-US" dirty="0"/>
              <a:t>Calculating the Sizes of Arrays and Strings</a:t>
            </a:r>
          </a:p>
          <a:p>
            <a:r>
              <a:rPr lang="en-US" dirty="0"/>
              <a:t>EQU Directive</a:t>
            </a:r>
          </a:p>
          <a:p>
            <a:r>
              <a:rPr lang="en-US" dirty="0"/>
              <a:t>TEXTEQU Directive</a:t>
            </a:r>
          </a:p>
        </p:txBody>
      </p:sp>
      <p:sp>
        <p:nvSpPr>
          <p:cNvPr id="2" name="Title 1"/>
          <p:cNvSpPr>
            <a:spLocks noGrp="1"/>
          </p:cNvSpPr>
          <p:nvPr>
            <p:ph type="title"/>
          </p:nvPr>
        </p:nvSpPr>
        <p:spPr/>
        <p:txBody>
          <a:bodyPr/>
          <a:lstStyle/>
          <a:p>
            <a:r>
              <a:rPr lang="en-AU" dirty="0"/>
              <a:t>Symbolic Constants</a:t>
            </a:r>
          </a:p>
        </p:txBody>
      </p:sp>
    </p:spTree>
    <p:extLst>
      <p:ext uri="{BB962C8B-B14F-4D97-AF65-F5344CB8AC3E}">
        <p14:creationId xmlns:p14="http://schemas.microsoft.com/office/powerpoint/2010/main" val="2430681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en-US" sz="2600" i="1" dirty="0"/>
              <a:t>name</a:t>
            </a:r>
            <a:r>
              <a:rPr lang="en-US" sz="2600" dirty="0"/>
              <a:t> = </a:t>
            </a:r>
            <a:r>
              <a:rPr lang="en-US" sz="2600" i="1" dirty="0"/>
              <a:t>expression</a:t>
            </a:r>
          </a:p>
          <a:p>
            <a:pPr>
              <a:spcBef>
                <a:spcPts val="1200"/>
              </a:spcBef>
            </a:pPr>
            <a:r>
              <a:rPr lang="en-US" sz="2600" dirty="0"/>
              <a:t>expression is a 32-bit integer (expression or constant)</a:t>
            </a:r>
          </a:p>
          <a:p>
            <a:pPr>
              <a:spcBef>
                <a:spcPts val="1200"/>
              </a:spcBef>
            </a:pPr>
            <a:r>
              <a:rPr lang="en-US" sz="2600" dirty="0"/>
              <a:t>may be redefined</a:t>
            </a:r>
          </a:p>
          <a:p>
            <a:pPr>
              <a:spcBef>
                <a:spcPts val="1200"/>
              </a:spcBef>
            </a:pPr>
            <a:r>
              <a:rPr lang="en-US" sz="2600" i="1" dirty="0"/>
              <a:t>name</a:t>
            </a:r>
            <a:r>
              <a:rPr lang="en-US" sz="2600" dirty="0"/>
              <a:t> is called a </a:t>
            </a:r>
            <a:r>
              <a:rPr lang="en-US" sz="2600" dirty="0">
                <a:solidFill>
                  <a:srgbClr val="007FA3"/>
                </a:solidFill>
              </a:rPr>
              <a:t>symbolic constant</a:t>
            </a:r>
          </a:p>
          <a:p>
            <a:pPr>
              <a:spcBef>
                <a:spcPts val="1200"/>
              </a:spcBef>
            </a:pPr>
            <a:r>
              <a:rPr lang="en-US" sz="2600" dirty="0"/>
              <a:t>good programming style to use symbols</a:t>
            </a:r>
          </a:p>
          <a:p>
            <a:pPr marL="886968" lvl="2" indent="0">
              <a:spcBef>
                <a:spcPts val="1200"/>
              </a:spcBef>
              <a:buNone/>
            </a:pPr>
            <a:r>
              <a:rPr lang="en-US" dirty="0">
                <a:latin typeface="Arial" panose="020B0604020202020204" pitchFamily="34" charset="0"/>
                <a:cs typeface="Arial" panose="020B0604020202020204" pitchFamily="34" charset="0"/>
              </a:rPr>
              <a:t>COUNT = 500</a:t>
            </a:r>
          </a:p>
          <a:p>
            <a:pPr marL="886968" lvl="2" indent="0">
              <a:spcBef>
                <a:spcPts val="1200"/>
              </a:spcBef>
              <a:buNone/>
            </a:pPr>
            <a:r>
              <a:rPr lang="en-US" dirty="0">
                <a:latin typeface="Arial" panose="020B0604020202020204" pitchFamily="34" charset="0"/>
                <a:cs typeface="Arial" panose="020B0604020202020204" pitchFamily="34" charset="0"/>
              </a:rPr>
              <a:t>.</a:t>
            </a:r>
          </a:p>
          <a:p>
            <a:pPr marL="886968" lvl="2" indent="0">
              <a:spcBef>
                <a:spcPts val="1200"/>
              </a:spcBef>
              <a:buNone/>
            </a:pPr>
            <a:r>
              <a:rPr lang="en-US" dirty="0">
                <a:latin typeface="Arial" panose="020B0604020202020204" pitchFamily="34" charset="0"/>
                <a:cs typeface="Arial" panose="020B0604020202020204" pitchFamily="34" charset="0"/>
              </a:rPr>
              <a:t>.</a:t>
            </a:r>
          </a:p>
          <a:p>
            <a:pPr marL="886968" lvl="2" indent="0">
              <a:spcBef>
                <a:spcPts val="1200"/>
              </a:spcBef>
              <a:buNone/>
            </a:pPr>
            <a:r>
              <a:rPr lang="en-US" dirty="0" err="1">
                <a:latin typeface="Arial" panose="020B0604020202020204" pitchFamily="34" charset="0"/>
                <a:cs typeface="Arial" panose="020B0604020202020204" pitchFamily="34" charset="0"/>
              </a:rPr>
              <a:t>mov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ax,COUNT</a:t>
            </a:r>
            <a:endParaRPr lang="en-US" dirty="0">
              <a:latin typeface="Arial" panose="020B0604020202020204" pitchFamily="34" charset="0"/>
              <a:cs typeface="Arial" panose="020B0604020202020204" pitchFamily="34" charset="0"/>
            </a:endParaRPr>
          </a:p>
          <a:p>
            <a:pPr marL="0" indent="0">
              <a:spcBef>
                <a:spcPts val="600"/>
              </a:spcBef>
              <a:buNone/>
            </a:pPr>
            <a:endParaRPr lang="en-US" sz="2600" dirty="0"/>
          </a:p>
        </p:txBody>
      </p:sp>
      <p:sp>
        <p:nvSpPr>
          <p:cNvPr id="2" name="Title 1"/>
          <p:cNvSpPr>
            <a:spLocks noGrp="1"/>
          </p:cNvSpPr>
          <p:nvPr>
            <p:ph type="title"/>
          </p:nvPr>
        </p:nvSpPr>
        <p:spPr/>
        <p:txBody>
          <a:bodyPr/>
          <a:lstStyle/>
          <a:p>
            <a:r>
              <a:rPr lang="en-AU" dirty="0"/>
              <a:t>Equal-Sign Directive</a:t>
            </a:r>
          </a:p>
        </p:txBody>
      </p:sp>
    </p:spTree>
    <p:extLst>
      <p:ext uri="{BB962C8B-B14F-4D97-AF65-F5344CB8AC3E}">
        <p14:creationId xmlns:p14="http://schemas.microsoft.com/office/powerpoint/2010/main" val="4278155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current location counter: $</a:t>
            </a:r>
          </a:p>
          <a:p>
            <a:pPr lvl="1"/>
            <a:r>
              <a:rPr lang="en-US" dirty="0"/>
              <a:t>subtract address of list</a:t>
            </a:r>
          </a:p>
          <a:p>
            <a:pPr lvl="1"/>
            <a:r>
              <a:rPr lang="en-US" dirty="0"/>
              <a:t>difference is the number of bytes</a:t>
            </a:r>
          </a:p>
          <a:p>
            <a:pPr marL="0" indent="0">
              <a:buNone/>
            </a:pPr>
            <a:r>
              <a:rPr lang="en-US" dirty="0"/>
              <a:t>list BYTE 10,20,30,40</a:t>
            </a:r>
          </a:p>
          <a:p>
            <a:pPr marL="0" indent="0">
              <a:buNone/>
            </a:pPr>
            <a:r>
              <a:rPr lang="en-US" dirty="0" err="1"/>
              <a:t>ListSize</a:t>
            </a:r>
            <a:r>
              <a:rPr lang="en-US" dirty="0"/>
              <a:t> = ($ - list)</a:t>
            </a:r>
          </a:p>
          <a:p>
            <a:endParaRPr lang="en-AU" dirty="0"/>
          </a:p>
        </p:txBody>
      </p:sp>
      <p:sp>
        <p:nvSpPr>
          <p:cNvPr id="2" name="Title 1"/>
          <p:cNvSpPr>
            <a:spLocks noGrp="1"/>
          </p:cNvSpPr>
          <p:nvPr>
            <p:ph type="title"/>
          </p:nvPr>
        </p:nvSpPr>
        <p:spPr/>
        <p:txBody>
          <a:bodyPr/>
          <a:lstStyle/>
          <a:p>
            <a:r>
              <a:rPr lang="en-US" dirty="0"/>
              <a:t>Calculating the Size of a Byte Array</a:t>
            </a:r>
            <a:endParaRPr lang="en-AU" dirty="0"/>
          </a:p>
        </p:txBody>
      </p:sp>
    </p:spTree>
    <p:extLst>
      <p:ext uri="{BB962C8B-B14F-4D97-AF65-F5344CB8AC3E}">
        <p14:creationId xmlns:p14="http://schemas.microsoft.com/office/powerpoint/2010/main" val="1460541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Divide total number of bytes by 2 (the size of a word)</a:t>
            </a:r>
          </a:p>
          <a:p>
            <a:pPr marL="0" indent="0">
              <a:buNone/>
            </a:pPr>
            <a:r>
              <a:rPr lang="pt-BR" dirty="0">
                <a:latin typeface="Arial" panose="020B0604020202020204" pitchFamily="34" charset="0"/>
                <a:cs typeface="Arial" panose="020B0604020202020204" pitchFamily="34" charset="0"/>
              </a:rPr>
              <a:t>list WORD 1000h,2000h,3000h,4000h</a:t>
            </a:r>
          </a:p>
          <a:p>
            <a:pPr marL="0" indent="0">
              <a:buNone/>
            </a:pPr>
            <a:r>
              <a:rPr lang="pt-BR" dirty="0">
                <a:latin typeface="Arial" panose="020B0604020202020204" pitchFamily="34" charset="0"/>
                <a:cs typeface="Arial" panose="020B0604020202020204" pitchFamily="34" charset="0"/>
              </a:rPr>
              <a:t>ListSize = ($ - list) / 2</a:t>
            </a:r>
          </a:p>
        </p:txBody>
      </p:sp>
      <p:sp>
        <p:nvSpPr>
          <p:cNvPr id="2" name="Title 1"/>
          <p:cNvSpPr>
            <a:spLocks noGrp="1"/>
          </p:cNvSpPr>
          <p:nvPr>
            <p:ph type="title"/>
          </p:nvPr>
        </p:nvSpPr>
        <p:spPr/>
        <p:txBody>
          <a:bodyPr/>
          <a:lstStyle/>
          <a:p>
            <a:r>
              <a:rPr lang="en-US" dirty="0"/>
              <a:t>Calculating the Size of a Word Array</a:t>
            </a:r>
            <a:endParaRPr lang="en-AU" dirty="0"/>
          </a:p>
        </p:txBody>
      </p:sp>
    </p:spTree>
    <p:extLst>
      <p:ext uri="{BB962C8B-B14F-4D97-AF65-F5344CB8AC3E}">
        <p14:creationId xmlns:p14="http://schemas.microsoft.com/office/powerpoint/2010/main" val="7066489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Divide total number of bytes by 4 (the size of a </a:t>
            </a:r>
            <a:r>
              <a:rPr lang="en-US" dirty="0" err="1"/>
              <a:t>doubleword</a:t>
            </a:r>
            <a:r>
              <a:rPr lang="en-US" dirty="0"/>
              <a:t>)</a:t>
            </a:r>
          </a:p>
          <a:p>
            <a:pPr marL="0" indent="0">
              <a:buNone/>
            </a:pPr>
            <a:r>
              <a:rPr lang="en-US" dirty="0"/>
              <a:t>list DWORD 1,2,3,4</a:t>
            </a:r>
          </a:p>
          <a:p>
            <a:pPr marL="0" indent="0">
              <a:buNone/>
            </a:pPr>
            <a:r>
              <a:rPr lang="en-US" dirty="0" err="1"/>
              <a:t>ListSize</a:t>
            </a:r>
            <a:r>
              <a:rPr lang="en-US" dirty="0"/>
              <a:t> = ($ - list) / 4</a:t>
            </a:r>
          </a:p>
        </p:txBody>
      </p:sp>
      <p:sp>
        <p:nvSpPr>
          <p:cNvPr id="2" name="Title 1"/>
          <p:cNvSpPr>
            <a:spLocks noGrp="1"/>
          </p:cNvSpPr>
          <p:nvPr>
            <p:ph type="title"/>
          </p:nvPr>
        </p:nvSpPr>
        <p:spPr/>
        <p:txBody>
          <a:bodyPr/>
          <a:lstStyle/>
          <a:p>
            <a:r>
              <a:rPr lang="en-US" dirty="0"/>
              <a:t>Calculating the Size of a </a:t>
            </a:r>
            <a:r>
              <a:rPr lang="en-US" dirty="0" err="1"/>
              <a:t>Doubleword</a:t>
            </a:r>
            <a:r>
              <a:rPr lang="en-US" dirty="0"/>
              <a:t> Array</a:t>
            </a:r>
            <a:endParaRPr lang="en-AU" dirty="0"/>
          </a:p>
        </p:txBody>
      </p:sp>
    </p:spTree>
    <p:extLst>
      <p:ext uri="{BB962C8B-B14F-4D97-AF65-F5344CB8AC3E}">
        <p14:creationId xmlns:p14="http://schemas.microsoft.com/office/powerpoint/2010/main" val="1535504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table lists the expressions and their corresponding values.">
            <a:extLst>
              <a:ext uri="{FF2B5EF4-FFF2-40B4-BE49-F238E27FC236}">
                <a16:creationId xmlns:a16="http://schemas.microsoft.com/office/drawing/2014/main" id="{31C98BA7-8727-4040-99EE-FBE75AD8D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724400"/>
            <a:ext cx="3336925"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a:spLocks/>
          </p:cNvSpPr>
          <p:nvPr/>
        </p:nvSpPr>
        <p:spPr>
          <a:xfrm>
            <a:off x="457200" y="4191001"/>
            <a:ext cx="8229600" cy="45719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r>
              <a:rPr lang="en-AU" dirty="0"/>
              <a:t>Examples:</a:t>
            </a:r>
          </a:p>
        </p:txBody>
      </p:sp>
      <p:pic>
        <p:nvPicPr>
          <p:cNvPr id="5" name="Picture 4" descr="A table lists the operators, their names, and their precedence levels.">
            <a:extLst>
              <a:ext uri="{FF2B5EF4-FFF2-40B4-BE49-F238E27FC236}">
                <a16:creationId xmlns:a16="http://schemas.microsoft.com/office/drawing/2014/main" id="{E77C94BC-8712-414F-BEE1-A6EE862A3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263775"/>
            <a:ext cx="4289425"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457199"/>
          </a:xfrm>
        </p:spPr>
        <p:txBody>
          <a:bodyPr/>
          <a:lstStyle/>
          <a:p>
            <a:r>
              <a:rPr lang="en-AU" dirty="0"/>
              <a:t>Operators and precedence levels:</a:t>
            </a:r>
          </a:p>
        </p:txBody>
      </p:sp>
      <p:sp>
        <p:nvSpPr>
          <p:cNvPr id="2" name="Title 1"/>
          <p:cNvSpPr>
            <a:spLocks noGrp="1"/>
          </p:cNvSpPr>
          <p:nvPr>
            <p:ph type="title"/>
          </p:nvPr>
        </p:nvSpPr>
        <p:spPr/>
        <p:txBody>
          <a:bodyPr/>
          <a:lstStyle/>
          <a:p>
            <a:r>
              <a:rPr lang="en-AU" dirty="0"/>
              <a:t>Integer Expressions</a:t>
            </a:r>
          </a:p>
        </p:txBody>
      </p:sp>
    </p:spTree>
    <p:extLst>
      <p:ext uri="{BB962C8B-B14F-4D97-AF65-F5344CB8AC3E}">
        <p14:creationId xmlns:p14="http://schemas.microsoft.com/office/powerpoint/2010/main" val="3179774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Define a symbol as either an integer or text expression.</a:t>
            </a:r>
          </a:p>
          <a:p>
            <a:r>
              <a:rPr lang="en-US" dirty="0"/>
              <a:t>Cannot be redefined</a:t>
            </a:r>
          </a:p>
          <a:p>
            <a:pPr marL="0" indent="0">
              <a:buNone/>
            </a:pPr>
            <a:r>
              <a:rPr lang="en-US" dirty="0">
                <a:latin typeface="Arial" panose="020B0604020202020204" pitchFamily="34" charset="0"/>
                <a:cs typeface="Arial" panose="020B0604020202020204" pitchFamily="34" charset="0"/>
              </a:rPr>
              <a:t>PI EQU &lt;3.1416&gt;</a:t>
            </a:r>
          </a:p>
          <a:p>
            <a:pPr marL="0" indent="0">
              <a:buNone/>
            </a:pPr>
            <a:r>
              <a:rPr lang="en-US" dirty="0" err="1">
                <a:latin typeface="Arial" panose="020B0604020202020204" pitchFamily="34" charset="0"/>
                <a:cs typeface="Arial" panose="020B0604020202020204" pitchFamily="34" charset="0"/>
              </a:rPr>
              <a:t>pressKey</a:t>
            </a:r>
            <a:r>
              <a:rPr lang="en-US" dirty="0">
                <a:latin typeface="Arial" panose="020B0604020202020204" pitchFamily="34" charset="0"/>
                <a:cs typeface="Arial" panose="020B0604020202020204" pitchFamily="34" charset="0"/>
              </a:rPr>
              <a:t> EQU &lt;"Press any key to continue...",0&gt;</a:t>
            </a:r>
          </a:p>
          <a:p>
            <a:pPr marL="0" indent="0">
              <a:buNone/>
            </a:pPr>
            <a:r>
              <a:rPr lang="en-US" dirty="0">
                <a:latin typeface="Arial" panose="020B0604020202020204" pitchFamily="34" charset="0"/>
                <a:cs typeface="Arial" panose="020B0604020202020204" pitchFamily="34" charset="0"/>
              </a:rPr>
              <a:t>.data</a:t>
            </a:r>
          </a:p>
          <a:p>
            <a:pPr marL="0" indent="0">
              <a:buNone/>
            </a:pPr>
            <a:r>
              <a:rPr lang="en-US" dirty="0">
                <a:latin typeface="Arial" panose="020B0604020202020204" pitchFamily="34" charset="0"/>
                <a:cs typeface="Arial" panose="020B0604020202020204" pitchFamily="34" charset="0"/>
              </a:rPr>
              <a:t>prompt BYTE </a:t>
            </a:r>
            <a:r>
              <a:rPr lang="en-US" dirty="0" err="1">
                <a:latin typeface="Arial" panose="020B0604020202020204" pitchFamily="34" charset="0"/>
                <a:cs typeface="Arial" panose="020B0604020202020204" pitchFamily="34" charset="0"/>
              </a:rPr>
              <a:t>pressKey</a:t>
            </a:r>
            <a:endParaRPr lang="en-US" dirty="0">
              <a:latin typeface="Arial" panose="020B0604020202020204" pitchFamily="34" charset="0"/>
              <a:cs typeface="Arial" panose="020B0604020202020204" pitchFamily="34" charset="0"/>
            </a:endParaRPr>
          </a:p>
          <a:p>
            <a:pPr marL="0" indent="0">
              <a:buNone/>
            </a:pPr>
            <a:endParaRPr lang="en-US" dirty="0"/>
          </a:p>
          <a:p>
            <a:pPr marL="0" indent="0">
              <a:buNone/>
            </a:pPr>
            <a:endParaRPr lang="en-AU" dirty="0"/>
          </a:p>
        </p:txBody>
      </p:sp>
      <p:sp>
        <p:nvSpPr>
          <p:cNvPr id="2" name="Title 1"/>
          <p:cNvSpPr>
            <a:spLocks noGrp="1"/>
          </p:cNvSpPr>
          <p:nvPr>
            <p:ph type="title"/>
          </p:nvPr>
        </p:nvSpPr>
        <p:spPr/>
        <p:txBody>
          <a:bodyPr/>
          <a:lstStyle/>
          <a:p>
            <a:r>
              <a:rPr lang="en-AU" dirty="0"/>
              <a:t>EQU Directive</a:t>
            </a:r>
          </a:p>
        </p:txBody>
      </p:sp>
    </p:spTree>
    <p:extLst>
      <p:ext uri="{BB962C8B-B14F-4D97-AF65-F5344CB8AC3E}">
        <p14:creationId xmlns:p14="http://schemas.microsoft.com/office/powerpoint/2010/main" val="1255060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600"/>
              </a:spcBef>
            </a:pPr>
            <a:r>
              <a:rPr lang="en-US" sz="2400" dirty="0"/>
              <a:t>Define a symbol as either an integer or text expression.</a:t>
            </a:r>
          </a:p>
          <a:p>
            <a:pPr>
              <a:spcBef>
                <a:spcPts val="600"/>
              </a:spcBef>
            </a:pPr>
            <a:r>
              <a:rPr lang="en-US" sz="2400" dirty="0"/>
              <a:t>Called a </a:t>
            </a:r>
            <a:r>
              <a:rPr lang="en-US" sz="2400" dirty="0">
                <a:solidFill>
                  <a:srgbClr val="007FA3"/>
                </a:solidFill>
              </a:rPr>
              <a:t>text macro</a:t>
            </a:r>
          </a:p>
          <a:p>
            <a:pPr>
              <a:spcBef>
                <a:spcPts val="600"/>
              </a:spcBef>
            </a:pPr>
            <a:r>
              <a:rPr lang="en-US" sz="2400" dirty="0"/>
              <a:t>Can be redefined</a:t>
            </a:r>
          </a:p>
          <a:p>
            <a:pPr marL="0" indent="0">
              <a:spcBef>
                <a:spcPts val="600"/>
              </a:spcBef>
              <a:buNone/>
            </a:pPr>
            <a:r>
              <a:rPr lang="en-US" sz="2400" dirty="0" err="1"/>
              <a:t>continueMsg</a:t>
            </a:r>
            <a:r>
              <a:rPr lang="en-US" sz="2400" dirty="0"/>
              <a:t> TEXTEQU &lt;"Do you wish to continue (Y/N)?"&gt;</a:t>
            </a:r>
          </a:p>
          <a:p>
            <a:pPr marL="0" indent="0">
              <a:spcBef>
                <a:spcPts val="600"/>
              </a:spcBef>
              <a:buNone/>
            </a:pPr>
            <a:r>
              <a:rPr lang="en-US" sz="2400" dirty="0" err="1"/>
              <a:t>rowSize</a:t>
            </a:r>
            <a:r>
              <a:rPr lang="en-US" sz="2400" dirty="0"/>
              <a:t> = 5</a:t>
            </a:r>
          </a:p>
          <a:p>
            <a:pPr marL="0" indent="0">
              <a:spcBef>
                <a:spcPts val="600"/>
              </a:spcBef>
              <a:buNone/>
            </a:pPr>
            <a:r>
              <a:rPr lang="en-US" sz="2400" dirty="0"/>
              <a:t>.data</a:t>
            </a:r>
          </a:p>
          <a:p>
            <a:pPr marL="0" indent="0">
              <a:spcBef>
                <a:spcPts val="600"/>
              </a:spcBef>
              <a:buNone/>
            </a:pPr>
            <a:r>
              <a:rPr lang="en-US" sz="2400" dirty="0"/>
              <a:t>prompt1 BYTE </a:t>
            </a:r>
            <a:r>
              <a:rPr lang="en-US" sz="2400" dirty="0" err="1"/>
              <a:t>continueMsg</a:t>
            </a:r>
            <a:endParaRPr lang="en-US" sz="2400" dirty="0"/>
          </a:p>
          <a:p>
            <a:pPr marL="0" indent="0">
              <a:spcBef>
                <a:spcPts val="600"/>
              </a:spcBef>
              <a:buNone/>
            </a:pPr>
            <a:r>
              <a:rPr lang="en-US" sz="2400" dirty="0"/>
              <a:t>count TEXTEQU %(</a:t>
            </a:r>
            <a:r>
              <a:rPr lang="en-US" sz="2400" dirty="0" err="1"/>
              <a:t>rowSize</a:t>
            </a:r>
            <a:r>
              <a:rPr lang="en-US" sz="2400" dirty="0"/>
              <a:t> * 2) ; evaluates the expression</a:t>
            </a:r>
          </a:p>
          <a:p>
            <a:pPr marL="0" indent="0">
              <a:spcBef>
                <a:spcPts val="600"/>
              </a:spcBef>
              <a:buNone/>
            </a:pPr>
            <a:r>
              <a:rPr lang="en-US" sz="2400" dirty="0" err="1"/>
              <a:t>setupAL</a:t>
            </a:r>
            <a:r>
              <a:rPr lang="en-US" sz="2400" dirty="0"/>
              <a:t> TEXTEQU &lt;</a:t>
            </a:r>
            <a:r>
              <a:rPr lang="en-US" sz="2400" dirty="0" err="1"/>
              <a:t>mov</a:t>
            </a:r>
            <a:r>
              <a:rPr lang="en-US" sz="2400" dirty="0"/>
              <a:t> </a:t>
            </a:r>
            <a:r>
              <a:rPr lang="en-US" sz="2400" dirty="0" err="1"/>
              <a:t>al,count</a:t>
            </a:r>
            <a:r>
              <a:rPr lang="en-US" sz="2400" dirty="0"/>
              <a:t>&gt;</a:t>
            </a:r>
          </a:p>
          <a:p>
            <a:pPr marL="0" indent="0">
              <a:spcBef>
                <a:spcPts val="600"/>
              </a:spcBef>
              <a:buNone/>
            </a:pPr>
            <a:r>
              <a:rPr lang="en-US" sz="2400" dirty="0"/>
              <a:t>.code</a:t>
            </a:r>
          </a:p>
          <a:p>
            <a:pPr marL="0" indent="0">
              <a:spcBef>
                <a:spcPts val="600"/>
              </a:spcBef>
              <a:buNone/>
            </a:pPr>
            <a:r>
              <a:rPr lang="en-US" sz="2400" dirty="0" err="1"/>
              <a:t>setupAL</a:t>
            </a:r>
            <a:r>
              <a:rPr lang="en-US" sz="2400" dirty="0"/>
              <a:t>		; generates: "</a:t>
            </a:r>
            <a:r>
              <a:rPr lang="en-US" sz="2400" dirty="0" err="1"/>
              <a:t>mov</a:t>
            </a:r>
            <a:r>
              <a:rPr lang="en-US" sz="2400" dirty="0"/>
              <a:t> al,10"</a:t>
            </a:r>
          </a:p>
        </p:txBody>
      </p:sp>
      <p:sp>
        <p:nvSpPr>
          <p:cNvPr id="2" name="Title 1"/>
          <p:cNvSpPr>
            <a:spLocks noGrp="1"/>
          </p:cNvSpPr>
          <p:nvPr>
            <p:ph type="title"/>
          </p:nvPr>
        </p:nvSpPr>
        <p:spPr/>
        <p:txBody>
          <a:bodyPr/>
          <a:lstStyle/>
          <a:p>
            <a:r>
              <a:rPr lang="en-AU" dirty="0"/>
              <a:t>TEXTEQU Directive</a:t>
            </a:r>
          </a:p>
        </p:txBody>
      </p:sp>
    </p:spTree>
    <p:extLst>
      <p:ext uri="{BB962C8B-B14F-4D97-AF65-F5344CB8AC3E}">
        <p14:creationId xmlns:p14="http://schemas.microsoft.com/office/powerpoint/2010/main" val="4223169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Basic Elements of Assembly Language</a:t>
            </a:r>
          </a:p>
          <a:p>
            <a:r>
              <a:rPr lang="en-US" dirty="0"/>
              <a:t>Example: Adding and Subtracting Integers</a:t>
            </a:r>
          </a:p>
          <a:p>
            <a:r>
              <a:rPr lang="en-US" dirty="0"/>
              <a:t>Assembling, Linking, and Running Programs</a:t>
            </a:r>
          </a:p>
          <a:p>
            <a:r>
              <a:rPr lang="en-US" dirty="0"/>
              <a:t>Defining Data</a:t>
            </a:r>
          </a:p>
          <a:p>
            <a:r>
              <a:rPr lang="en-US" dirty="0"/>
              <a:t>Symbolic Constants</a:t>
            </a:r>
          </a:p>
          <a:p>
            <a:r>
              <a:rPr lang="en-US" b="1" dirty="0">
                <a:solidFill>
                  <a:srgbClr val="007FA3"/>
                </a:solidFill>
              </a:rPr>
              <a:t>64-Bit Programming</a:t>
            </a:r>
          </a:p>
        </p:txBody>
      </p:sp>
      <p:sp>
        <p:nvSpPr>
          <p:cNvPr id="2" name="Title 1"/>
          <p:cNvSpPr>
            <a:spLocks noGrp="1"/>
          </p:cNvSpPr>
          <p:nvPr>
            <p:ph type="title"/>
          </p:nvPr>
        </p:nvSpPr>
        <p:spPr/>
        <p:txBody>
          <a:bodyPr/>
          <a:lstStyle/>
          <a:p>
            <a:r>
              <a:rPr lang="en-AU" dirty="0"/>
              <a:t>What's Next</a:t>
            </a:r>
            <a:r>
              <a:rPr lang="en-AU" sz="2000" dirty="0"/>
              <a:t> </a:t>
            </a:r>
            <a:r>
              <a:rPr lang="en-AU" sz="2000" b="0" dirty="0"/>
              <a:t>(5 of 5)</a:t>
            </a:r>
          </a:p>
        </p:txBody>
      </p:sp>
    </p:spTree>
    <p:extLst>
      <p:ext uri="{BB962C8B-B14F-4D97-AF65-F5344CB8AC3E}">
        <p14:creationId xmlns:p14="http://schemas.microsoft.com/office/powerpoint/2010/main" val="3151321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MASM supports 64-bit programming, although the following directives are not permitted:</a:t>
            </a:r>
          </a:p>
          <a:p>
            <a:pPr lvl="1"/>
            <a:r>
              <a:rPr lang="en-US" dirty="0"/>
              <a:t>INVOKE, ADDR, .model, .386, .stack</a:t>
            </a:r>
          </a:p>
          <a:p>
            <a:pPr lvl="1"/>
            <a:r>
              <a:rPr lang="en-US" dirty="0"/>
              <a:t>(Other non-permitted directives will be introduced in later chapters)</a:t>
            </a:r>
          </a:p>
        </p:txBody>
      </p:sp>
      <p:sp>
        <p:nvSpPr>
          <p:cNvPr id="2" name="Title 1"/>
          <p:cNvSpPr>
            <a:spLocks noGrp="1"/>
          </p:cNvSpPr>
          <p:nvPr>
            <p:ph type="title"/>
          </p:nvPr>
        </p:nvSpPr>
        <p:spPr/>
        <p:txBody>
          <a:bodyPr/>
          <a:lstStyle/>
          <a:p>
            <a:r>
              <a:rPr lang="en-AU" dirty="0"/>
              <a:t>64-Bit Programming</a:t>
            </a:r>
          </a:p>
        </p:txBody>
      </p:sp>
    </p:spTree>
    <p:extLst>
      <p:ext uri="{BB962C8B-B14F-4D97-AF65-F5344CB8AC3E}">
        <p14:creationId xmlns:p14="http://schemas.microsoft.com/office/powerpoint/2010/main" val="18397115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pPr marL="0" indent="0">
              <a:spcBef>
                <a:spcPts val="0"/>
              </a:spcBef>
              <a:buNone/>
            </a:pPr>
            <a:r>
              <a:rPr lang="en-AU" sz="2200" dirty="0"/>
              <a:t>1: ; AddTwoSum_64.asm - Chapter 3 example.</a:t>
            </a:r>
          </a:p>
          <a:p>
            <a:pPr marL="0" indent="0">
              <a:spcBef>
                <a:spcPts val="0"/>
              </a:spcBef>
              <a:buNone/>
            </a:pPr>
            <a:r>
              <a:rPr lang="en-AU" sz="2200" dirty="0"/>
              <a:t>3: ExitProcess PROTO</a:t>
            </a:r>
          </a:p>
          <a:p>
            <a:pPr marL="0" indent="0">
              <a:spcBef>
                <a:spcPts val="0"/>
              </a:spcBef>
              <a:buNone/>
            </a:pPr>
            <a:r>
              <a:rPr lang="en-AU" sz="2200" dirty="0"/>
              <a:t>5: .data</a:t>
            </a:r>
          </a:p>
          <a:p>
            <a:pPr marL="0" indent="0">
              <a:spcBef>
                <a:spcPts val="0"/>
              </a:spcBef>
              <a:buNone/>
            </a:pPr>
            <a:r>
              <a:rPr lang="en-AU" sz="2200" dirty="0"/>
              <a:t>6: sum DWORD 0</a:t>
            </a:r>
          </a:p>
          <a:p>
            <a:pPr marL="0" indent="0">
              <a:spcBef>
                <a:spcPts val="0"/>
              </a:spcBef>
              <a:buNone/>
            </a:pPr>
            <a:r>
              <a:rPr lang="en-AU" sz="2200" dirty="0"/>
              <a:t>8: .code</a:t>
            </a:r>
          </a:p>
          <a:p>
            <a:pPr marL="0" indent="0">
              <a:spcBef>
                <a:spcPts val="0"/>
              </a:spcBef>
              <a:buNone/>
            </a:pPr>
            <a:r>
              <a:rPr lang="en-AU" sz="2200" dirty="0"/>
              <a:t>9: </a:t>
            </a:r>
            <a:r>
              <a:rPr lang="en-AU" sz="2200" dirty="0" err="1"/>
              <a:t>mainPROC</a:t>
            </a:r>
            <a:endParaRPr lang="en-AU" sz="2200" dirty="0"/>
          </a:p>
          <a:p>
            <a:pPr marL="0" indent="0">
              <a:spcBef>
                <a:spcPts val="0"/>
              </a:spcBef>
              <a:buNone/>
            </a:pPr>
            <a:r>
              <a:rPr lang="en-AU" sz="2200" dirty="0"/>
              <a:t>10: moveax,5</a:t>
            </a:r>
          </a:p>
          <a:p>
            <a:pPr marL="0" indent="0">
              <a:spcBef>
                <a:spcPts val="0"/>
              </a:spcBef>
              <a:buNone/>
            </a:pPr>
            <a:r>
              <a:rPr lang="en-AU" sz="2200" dirty="0"/>
              <a:t>11: addeax,6</a:t>
            </a:r>
          </a:p>
          <a:p>
            <a:pPr marL="0" indent="0">
              <a:spcBef>
                <a:spcPts val="0"/>
              </a:spcBef>
              <a:buNone/>
            </a:pPr>
            <a:r>
              <a:rPr lang="en-AU" sz="2200" dirty="0"/>
              <a:t>12: </a:t>
            </a:r>
            <a:r>
              <a:rPr lang="en-AU" sz="2200" dirty="0" err="1"/>
              <a:t>movsum,eax</a:t>
            </a:r>
            <a:endParaRPr lang="en-AU" sz="2200" dirty="0"/>
          </a:p>
          <a:p>
            <a:pPr marL="0" indent="0">
              <a:spcBef>
                <a:spcPts val="0"/>
              </a:spcBef>
              <a:buNone/>
            </a:pPr>
            <a:r>
              <a:rPr lang="en-AU" sz="2200" dirty="0"/>
              <a:t>13:</a:t>
            </a:r>
          </a:p>
          <a:p>
            <a:pPr marL="0" indent="0">
              <a:spcBef>
                <a:spcPts val="0"/>
              </a:spcBef>
              <a:buNone/>
            </a:pPr>
            <a:r>
              <a:rPr lang="en-AU" sz="2200" dirty="0"/>
              <a:t>14: movecx,0</a:t>
            </a:r>
          </a:p>
          <a:p>
            <a:pPr marL="0" indent="0">
              <a:spcBef>
                <a:spcPts val="0"/>
              </a:spcBef>
              <a:buNone/>
            </a:pPr>
            <a:r>
              <a:rPr lang="en-AU" sz="2200" dirty="0"/>
              <a:t>15: call ExitProcess</a:t>
            </a:r>
          </a:p>
          <a:p>
            <a:pPr marL="0" indent="0">
              <a:spcBef>
                <a:spcPts val="0"/>
              </a:spcBef>
              <a:buNone/>
            </a:pPr>
            <a:r>
              <a:rPr lang="en-AU" sz="2200" dirty="0"/>
              <a:t>16: main ENDP</a:t>
            </a:r>
          </a:p>
          <a:p>
            <a:pPr marL="0" indent="0">
              <a:spcBef>
                <a:spcPts val="0"/>
              </a:spcBef>
              <a:buNone/>
            </a:pPr>
            <a:r>
              <a:rPr lang="en-AU" sz="2200" dirty="0"/>
              <a:t>17: END</a:t>
            </a:r>
          </a:p>
        </p:txBody>
      </p:sp>
      <p:sp>
        <p:nvSpPr>
          <p:cNvPr id="2" name="Title 1"/>
          <p:cNvSpPr>
            <a:spLocks noGrp="1"/>
          </p:cNvSpPr>
          <p:nvPr>
            <p:ph type="title"/>
          </p:nvPr>
        </p:nvSpPr>
        <p:spPr/>
        <p:txBody>
          <a:bodyPr/>
          <a:lstStyle/>
          <a:p>
            <a:r>
              <a:rPr lang="en-AU" dirty="0"/>
              <a:t>64-Bit Version of </a:t>
            </a:r>
            <a:r>
              <a:rPr lang="en-AU" dirty="0" err="1"/>
              <a:t>AddTwoSum</a:t>
            </a:r>
            <a:endParaRPr lang="en-AU" dirty="0"/>
          </a:p>
        </p:txBody>
      </p:sp>
    </p:spTree>
    <p:extLst>
      <p:ext uri="{BB962C8B-B14F-4D97-AF65-F5344CB8AC3E}">
        <p14:creationId xmlns:p14="http://schemas.microsoft.com/office/powerpoint/2010/main" val="3850853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following lines are not needed:</a:t>
            </a:r>
          </a:p>
          <a:p>
            <a:pPr marL="0" indent="0">
              <a:buNone/>
            </a:pPr>
            <a:r>
              <a:rPr lang="en-US" dirty="0"/>
              <a:t>	.386</a:t>
            </a:r>
          </a:p>
          <a:p>
            <a:pPr marL="0" indent="0">
              <a:buNone/>
            </a:pPr>
            <a:r>
              <a:rPr lang="en-US" dirty="0"/>
              <a:t>	.model </a:t>
            </a:r>
            <a:r>
              <a:rPr lang="en-US" dirty="0" err="1"/>
              <a:t>flat,stdcall</a:t>
            </a:r>
            <a:endParaRPr lang="en-US" dirty="0"/>
          </a:p>
          <a:p>
            <a:pPr marL="0" indent="0">
              <a:buNone/>
            </a:pPr>
            <a:r>
              <a:rPr lang="en-US" dirty="0"/>
              <a:t>	.stack 4096</a:t>
            </a:r>
          </a:p>
          <a:p>
            <a:r>
              <a:rPr lang="en-US" dirty="0"/>
              <a:t>INVOKE is not supported. </a:t>
            </a:r>
          </a:p>
          <a:p>
            <a:r>
              <a:rPr lang="en-US" dirty="0"/>
              <a:t>CALL instruction cannot receive arguments</a:t>
            </a:r>
          </a:p>
          <a:p>
            <a:r>
              <a:rPr lang="en-US" dirty="0"/>
              <a:t>Use 64-bit registers when possible</a:t>
            </a:r>
          </a:p>
          <a:p>
            <a:endParaRPr lang="en-AU" dirty="0"/>
          </a:p>
        </p:txBody>
      </p:sp>
      <p:sp>
        <p:nvSpPr>
          <p:cNvPr id="2" name="Title 1"/>
          <p:cNvSpPr>
            <a:spLocks noGrp="1"/>
          </p:cNvSpPr>
          <p:nvPr>
            <p:ph type="title"/>
          </p:nvPr>
        </p:nvSpPr>
        <p:spPr/>
        <p:txBody>
          <a:bodyPr/>
          <a:lstStyle/>
          <a:p>
            <a:r>
              <a:rPr lang="en-US" dirty="0"/>
              <a:t>Things to Notice About the Previous Slide</a:t>
            </a:r>
            <a:endParaRPr lang="en-AU" dirty="0"/>
          </a:p>
        </p:txBody>
      </p:sp>
    </p:spTree>
    <p:extLst>
      <p:ext uri="{BB962C8B-B14F-4D97-AF65-F5344CB8AC3E}">
        <p14:creationId xmlns:p14="http://schemas.microsoft.com/office/powerpoint/2010/main" val="1855883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pPr>
              <a:spcBef>
                <a:spcPts val="200"/>
              </a:spcBef>
            </a:pPr>
            <a:r>
              <a:rPr lang="en-AU" dirty="0"/>
              <a:t>Integer expression, character constant</a:t>
            </a:r>
          </a:p>
          <a:p>
            <a:pPr>
              <a:spcBef>
                <a:spcPts val="200"/>
              </a:spcBef>
            </a:pPr>
            <a:r>
              <a:rPr lang="en-AU" dirty="0"/>
              <a:t>directive – interpreted by the assembler</a:t>
            </a:r>
          </a:p>
          <a:p>
            <a:pPr>
              <a:spcBef>
                <a:spcPts val="200"/>
              </a:spcBef>
            </a:pPr>
            <a:r>
              <a:rPr lang="en-AU" dirty="0"/>
              <a:t>instruction – executes at runtime</a:t>
            </a:r>
          </a:p>
          <a:p>
            <a:pPr>
              <a:spcBef>
                <a:spcPts val="200"/>
              </a:spcBef>
            </a:pPr>
            <a:r>
              <a:rPr lang="en-AU" dirty="0"/>
              <a:t>code, data, and stack segments</a:t>
            </a:r>
          </a:p>
          <a:p>
            <a:pPr>
              <a:spcBef>
                <a:spcPts val="200"/>
              </a:spcBef>
            </a:pPr>
            <a:r>
              <a:rPr lang="en-AU" dirty="0"/>
              <a:t>source, listing, object, map, executable files</a:t>
            </a:r>
          </a:p>
          <a:p>
            <a:pPr>
              <a:spcBef>
                <a:spcPts val="200"/>
              </a:spcBef>
            </a:pPr>
            <a:r>
              <a:rPr lang="en-AU" dirty="0"/>
              <a:t>Data definition directives:</a:t>
            </a:r>
          </a:p>
          <a:p>
            <a:pPr lvl="1">
              <a:spcBef>
                <a:spcPts val="200"/>
              </a:spcBef>
            </a:pPr>
            <a:r>
              <a:rPr lang="en-AU" dirty="0"/>
              <a:t>BYTE, SBYTE, WORD, SWORD, DWORD, SDWORD, QWORD, TBYTE, REAL4, REAL8, and REAL10</a:t>
            </a:r>
          </a:p>
          <a:p>
            <a:pPr lvl="1">
              <a:spcBef>
                <a:spcPts val="200"/>
              </a:spcBef>
            </a:pPr>
            <a:r>
              <a:rPr lang="en-AU" dirty="0"/>
              <a:t>DUP operator, location counter ($)</a:t>
            </a:r>
          </a:p>
          <a:p>
            <a:pPr>
              <a:spcBef>
                <a:spcPts val="200"/>
              </a:spcBef>
            </a:pPr>
            <a:r>
              <a:rPr lang="en-AU" dirty="0"/>
              <a:t>Symbolic constant</a:t>
            </a:r>
          </a:p>
          <a:p>
            <a:pPr lvl="1">
              <a:spcBef>
                <a:spcPts val="200"/>
              </a:spcBef>
            </a:pPr>
            <a:r>
              <a:rPr lang="en-AU" dirty="0"/>
              <a:t>EQU and TEXTEQU</a:t>
            </a:r>
          </a:p>
        </p:txBody>
      </p:sp>
      <p:sp>
        <p:nvSpPr>
          <p:cNvPr id="2" name="Title 1"/>
          <p:cNvSpPr>
            <a:spLocks noGrp="1"/>
          </p:cNvSpPr>
          <p:nvPr>
            <p:ph type="title"/>
          </p:nvPr>
        </p:nvSpPr>
        <p:spPr/>
        <p:txBody>
          <a:bodyPr/>
          <a:lstStyle/>
          <a:p>
            <a:r>
              <a:rPr lang="en-AU" dirty="0"/>
              <a:t>Summary</a:t>
            </a:r>
          </a:p>
        </p:txBody>
      </p:sp>
    </p:spTree>
    <p:extLst>
      <p:ext uri="{BB962C8B-B14F-4D97-AF65-F5344CB8AC3E}">
        <p14:creationId xmlns:p14="http://schemas.microsoft.com/office/powerpoint/2010/main" val="1876818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78A002E-B19A-4BC9-B393-7009645033A4}"/>
              </a:ext>
            </a:extLst>
          </p:cNvPr>
          <p:cNvSpPr>
            <a:spLocks noGrp="1" noChangeArrowheads="1"/>
          </p:cNvSpPr>
          <p:nvPr>
            <p:ph type="title"/>
          </p:nvPr>
        </p:nvSpPr>
        <p:spPr>
          <a:xfrm>
            <a:off x="3200400" y="3276600"/>
            <a:ext cx="2895600" cy="457200"/>
          </a:xfrm>
          <a:ln>
            <a:solidFill>
              <a:schemeClr val="tx1"/>
            </a:solidFill>
            <a:miter lim="800000"/>
            <a:headEnd/>
            <a:tailEnd/>
          </a:ln>
        </p:spPr>
        <p:txBody>
          <a:bodyPr tIns="137160"/>
          <a:lstStyle/>
          <a:p>
            <a:pPr algn="ctr" eaLnBrk="1" hangingPunct="1">
              <a:defRPr/>
            </a:pPr>
            <a:r>
              <a:rPr lang="en-US" altLang="en-US" sz="2800" dirty="0"/>
              <a:t>4C 61 46 69 6E</a:t>
            </a:r>
          </a:p>
        </p:txBody>
      </p:sp>
    </p:spTree>
    <p:extLst>
      <p:ext uri="{BB962C8B-B14F-4D97-AF65-F5344CB8AC3E}">
        <p14:creationId xmlns:p14="http://schemas.microsoft.com/office/powerpoint/2010/main" val="4263351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400388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Enclose character in single or double quotes</a:t>
            </a:r>
          </a:p>
          <a:p>
            <a:pPr lvl="1"/>
            <a:r>
              <a:rPr lang="en-AU" dirty="0"/>
              <a:t>'A', "x"</a:t>
            </a:r>
          </a:p>
          <a:p>
            <a:pPr lvl="1"/>
            <a:r>
              <a:rPr lang="en-AU" dirty="0"/>
              <a:t>ASCII character = 1 byte</a:t>
            </a:r>
          </a:p>
          <a:p>
            <a:r>
              <a:rPr lang="en-AU" dirty="0"/>
              <a:t>Enclose strings in single or double quotes</a:t>
            </a:r>
          </a:p>
          <a:p>
            <a:pPr lvl="1"/>
            <a:r>
              <a:rPr lang="en-AU" dirty="0"/>
              <a:t>"ABC"</a:t>
            </a:r>
          </a:p>
          <a:p>
            <a:pPr lvl="1"/>
            <a:r>
              <a:rPr lang="en-AU" dirty="0"/>
              <a:t>'xyz'</a:t>
            </a:r>
          </a:p>
          <a:p>
            <a:pPr lvl="1"/>
            <a:r>
              <a:rPr lang="en-AU" dirty="0"/>
              <a:t>Each character occupies a single byte</a:t>
            </a:r>
          </a:p>
          <a:p>
            <a:r>
              <a:rPr lang="en-AU" dirty="0"/>
              <a:t>Embedded quotes:</a:t>
            </a:r>
          </a:p>
          <a:p>
            <a:pPr lvl="1"/>
            <a:r>
              <a:rPr lang="en-AU" dirty="0"/>
              <a:t>'Say "Goodnight," Gracie'</a:t>
            </a:r>
          </a:p>
          <a:p>
            <a:endParaRPr lang="en-AU" dirty="0"/>
          </a:p>
        </p:txBody>
      </p:sp>
      <p:sp>
        <p:nvSpPr>
          <p:cNvPr id="2" name="Title 1"/>
          <p:cNvSpPr>
            <a:spLocks noGrp="1"/>
          </p:cNvSpPr>
          <p:nvPr>
            <p:ph type="title"/>
          </p:nvPr>
        </p:nvSpPr>
        <p:spPr/>
        <p:txBody>
          <a:bodyPr/>
          <a:lstStyle/>
          <a:p>
            <a:r>
              <a:rPr lang="en-AU" dirty="0"/>
              <a:t>Character and String Constants</a:t>
            </a:r>
          </a:p>
        </p:txBody>
      </p:sp>
    </p:spTree>
    <p:extLst>
      <p:ext uri="{BB962C8B-B14F-4D97-AF65-F5344CB8AC3E}">
        <p14:creationId xmlns:p14="http://schemas.microsoft.com/office/powerpoint/2010/main" val="34029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Reserved words cannot be used as identifiers</a:t>
            </a:r>
          </a:p>
          <a:p>
            <a:pPr lvl="1"/>
            <a:r>
              <a:rPr lang="en-US" dirty="0"/>
              <a:t>Instruction mnemonics, directives, type attributes, operators, predefined symbols</a:t>
            </a:r>
          </a:p>
          <a:p>
            <a:pPr lvl="1"/>
            <a:r>
              <a:rPr lang="en-US" dirty="0"/>
              <a:t>See MASM reference in Appendix A</a:t>
            </a:r>
          </a:p>
          <a:p>
            <a:r>
              <a:rPr lang="en-US" dirty="0"/>
              <a:t>Identifiers</a:t>
            </a:r>
          </a:p>
          <a:p>
            <a:pPr lvl="1"/>
            <a:r>
              <a:rPr lang="en-US" dirty="0"/>
              <a:t>1-247 characters, including digits</a:t>
            </a:r>
          </a:p>
          <a:p>
            <a:pPr lvl="1"/>
            <a:r>
              <a:rPr lang="en-US" dirty="0">
                <a:solidFill>
                  <a:srgbClr val="007FA3"/>
                </a:solidFill>
              </a:rPr>
              <a:t>not</a:t>
            </a:r>
            <a:r>
              <a:rPr lang="en-US" dirty="0"/>
              <a:t> case sensitive</a:t>
            </a:r>
          </a:p>
          <a:p>
            <a:pPr lvl="1"/>
            <a:r>
              <a:rPr lang="en-US" dirty="0"/>
              <a:t>first character must be a letter, _, @, ?, or $</a:t>
            </a:r>
          </a:p>
        </p:txBody>
      </p:sp>
      <p:sp>
        <p:nvSpPr>
          <p:cNvPr id="2" name="Title 1"/>
          <p:cNvSpPr>
            <a:spLocks noGrp="1"/>
          </p:cNvSpPr>
          <p:nvPr>
            <p:ph type="title"/>
          </p:nvPr>
        </p:nvSpPr>
        <p:spPr/>
        <p:txBody>
          <a:bodyPr/>
          <a:lstStyle/>
          <a:p>
            <a:r>
              <a:rPr lang="en-AU" dirty="0"/>
              <a:t>Reserved Words and Identifiers</a:t>
            </a:r>
          </a:p>
        </p:txBody>
      </p:sp>
    </p:spTree>
    <p:extLst>
      <p:ext uri="{BB962C8B-B14F-4D97-AF65-F5344CB8AC3E}">
        <p14:creationId xmlns:p14="http://schemas.microsoft.com/office/powerpoint/2010/main" val="14779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en-US" dirty="0"/>
              <a:t>Commands that are recognized and acted upon by the assembler</a:t>
            </a:r>
          </a:p>
          <a:p>
            <a:pPr lvl="1">
              <a:spcBef>
                <a:spcPts val="1200"/>
              </a:spcBef>
            </a:pPr>
            <a:r>
              <a:rPr lang="en-US" dirty="0"/>
              <a:t>Not part of the Intel instruction set</a:t>
            </a:r>
          </a:p>
          <a:p>
            <a:pPr lvl="1">
              <a:spcBef>
                <a:spcPts val="1200"/>
              </a:spcBef>
            </a:pPr>
            <a:r>
              <a:rPr lang="en-US" dirty="0"/>
              <a:t>Used to declare code, data areas, select memory model, declare procedures, etc.</a:t>
            </a:r>
          </a:p>
          <a:p>
            <a:pPr lvl="1">
              <a:spcBef>
                <a:spcPts val="1200"/>
              </a:spcBef>
            </a:pPr>
            <a:r>
              <a:rPr lang="en-US" dirty="0"/>
              <a:t>not case sensitive</a:t>
            </a:r>
          </a:p>
          <a:p>
            <a:pPr>
              <a:spcBef>
                <a:spcPts val="1200"/>
              </a:spcBef>
            </a:pPr>
            <a:r>
              <a:rPr lang="en-US" dirty="0"/>
              <a:t>Different assemblers have different directives</a:t>
            </a:r>
          </a:p>
          <a:p>
            <a:pPr lvl="1">
              <a:spcBef>
                <a:spcPts val="1200"/>
              </a:spcBef>
            </a:pPr>
            <a:r>
              <a:rPr lang="en-US" dirty="0"/>
              <a:t>NASM not the same as MASM, for example</a:t>
            </a:r>
          </a:p>
        </p:txBody>
      </p:sp>
      <p:sp>
        <p:nvSpPr>
          <p:cNvPr id="2" name="Title 1"/>
          <p:cNvSpPr>
            <a:spLocks noGrp="1"/>
          </p:cNvSpPr>
          <p:nvPr>
            <p:ph type="title"/>
          </p:nvPr>
        </p:nvSpPr>
        <p:spPr/>
        <p:txBody>
          <a:bodyPr/>
          <a:lstStyle/>
          <a:p>
            <a:r>
              <a:rPr lang="en-AU" dirty="0"/>
              <a:t>Directives</a:t>
            </a:r>
          </a:p>
        </p:txBody>
      </p:sp>
    </p:spTree>
    <p:extLst>
      <p:ext uri="{BB962C8B-B14F-4D97-AF65-F5344CB8AC3E}">
        <p14:creationId xmlns:p14="http://schemas.microsoft.com/office/powerpoint/2010/main" val="4080877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en-US" dirty="0"/>
              <a:t>Assembled into machine code by assembler</a:t>
            </a:r>
          </a:p>
          <a:p>
            <a:pPr>
              <a:spcBef>
                <a:spcPts val="1200"/>
              </a:spcBef>
            </a:pPr>
            <a:r>
              <a:rPr lang="en-US" dirty="0"/>
              <a:t>Executed at runtime by the CPU</a:t>
            </a:r>
          </a:p>
          <a:p>
            <a:pPr>
              <a:spcBef>
                <a:spcPts val="1200"/>
              </a:spcBef>
            </a:pPr>
            <a:r>
              <a:rPr lang="en-US" dirty="0"/>
              <a:t>We use the Intel IA-32 instruction set</a:t>
            </a:r>
          </a:p>
          <a:p>
            <a:pPr>
              <a:spcBef>
                <a:spcPts val="1200"/>
              </a:spcBef>
            </a:pPr>
            <a:r>
              <a:rPr lang="en-US" dirty="0"/>
              <a:t>An instruction contains:</a:t>
            </a:r>
          </a:p>
          <a:p>
            <a:pPr lvl="1">
              <a:spcBef>
                <a:spcPts val="1200"/>
              </a:spcBef>
            </a:pPr>
            <a:r>
              <a:rPr lang="en-US" dirty="0"/>
              <a:t>Label		(optional)</a:t>
            </a:r>
          </a:p>
          <a:p>
            <a:pPr lvl="1">
              <a:spcBef>
                <a:spcPts val="1200"/>
              </a:spcBef>
            </a:pPr>
            <a:r>
              <a:rPr lang="en-US" dirty="0"/>
              <a:t>Mnemonic	(required)</a:t>
            </a:r>
          </a:p>
          <a:p>
            <a:pPr lvl="1">
              <a:spcBef>
                <a:spcPts val="1200"/>
              </a:spcBef>
            </a:pPr>
            <a:r>
              <a:rPr lang="en-US" dirty="0"/>
              <a:t>Operand	(depends on the instruction)</a:t>
            </a:r>
          </a:p>
          <a:p>
            <a:pPr lvl="1">
              <a:spcBef>
                <a:spcPts val="1200"/>
              </a:spcBef>
            </a:pPr>
            <a:r>
              <a:rPr lang="en-US" dirty="0"/>
              <a:t>Comment	(optional)</a:t>
            </a:r>
          </a:p>
        </p:txBody>
      </p:sp>
      <p:sp>
        <p:nvSpPr>
          <p:cNvPr id="2" name="Title 1"/>
          <p:cNvSpPr>
            <a:spLocks noGrp="1"/>
          </p:cNvSpPr>
          <p:nvPr>
            <p:ph type="title"/>
          </p:nvPr>
        </p:nvSpPr>
        <p:spPr/>
        <p:txBody>
          <a:bodyPr/>
          <a:lstStyle/>
          <a:p>
            <a:r>
              <a:rPr lang="en-AU" dirty="0"/>
              <a:t>Instructions</a:t>
            </a:r>
          </a:p>
        </p:txBody>
      </p:sp>
    </p:spTree>
    <p:extLst>
      <p:ext uri="{BB962C8B-B14F-4D97-AF65-F5344CB8AC3E}">
        <p14:creationId xmlns:p14="http://schemas.microsoft.com/office/powerpoint/2010/main" val="161847177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7929</TotalTime>
  <Words>2218</Words>
  <Application>Microsoft Office PowerPoint</Application>
  <PresentationFormat>On-screen Show (4:3)</PresentationFormat>
  <Paragraphs>461</Paragraphs>
  <Slides>58</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4" baseType="lpstr">
      <vt:lpstr>Arial</vt:lpstr>
      <vt:lpstr>Times New Roman</vt:lpstr>
      <vt:lpstr>Verdana</vt:lpstr>
      <vt:lpstr>Wingdings</vt:lpstr>
      <vt:lpstr>508 Lecture</vt:lpstr>
      <vt:lpstr>VISIO</vt:lpstr>
      <vt:lpstr>Assembly Language for x86 Processors</vt:lpstr>
      <vt:lpstr>Chapter Overview</vt:lpstr>
      <vt:lpstr>Basic Elements of Assembly Language</vt:lpstr>
      <vt:lpstr>Integer Constants</vt:lpstr>
      <vt:lpstr>Integer Expressions</vt:lpstr>
      <vt:lpstr>Character and String Constants</vt:lpstr>
      <vt:lpstr>Reserved Words and Identifiers</vt:lpstr>
      <vt:lpstr>Directives</vt:lpstr>
      <vt:lpstr>Instructions</vt:lpstr>
      <vt:lpstr>Labels</vt:lpstr>
      <vt:lpstr>Mnemonics and Operands</vt:lpstr>
      <vt:lpstr>Comments (1 of 2)</vt:lpstr>
      <vt:lpstr>Comments (2 of 2)</vt:lpstr>
      <vt:lpstr>Instruction Format Examples</vt:lpstr>
      <vt:lpstr>What's Next (1 of 5)</vt:lpstr>
      <vt:lpstr>Example: Adding and Subtracting Integers</vt:lpstr>
      <vt:lpstr>Example Output</vt:lpstr>
      <vt:lpstr>Suggested Coding Standards (1 of 2)</vt:lpstr>
      <vt:lpstr>Suggested Coding Standards (2 of 2)</vt:lpstr>
      <vt:lpstr>Required Coding Standards</vt:lpstr>
      <vt:lpstr>Program Template</vt:lpstr>
      <vt:lpstr>What's Next (2 of 5)</vt:lpstr>
      <vt:lpstr>Assembling, Linking, and Running Programs</vt:lpstr>
      <vt:lpstr>Assemble-Link Execute Cycle</vt:lpstr>
      <vt:lpstr>Listing File</vt:lpstr>
      <vt:lpstr>What's Next (3 of 5)</vt:lpstr>
      <vt:lpstr>Defining Data (1 of 2)</vt:lpstr>
      <vt:lpstr>Defining Data (2 of 2)</vt:lpstr>
      <vt:lpstr>Intrinsic Data Types (1 of 2)</vt:lpstr>
      <vt:lpstr>Intrinsic Data Types (2 of 2)</vt:lpstr>
      <vt:lpstr>Data Definition Statement</vt:lpstr>
      <vt:lpstr>Defining BYTE and SBYTE Data</vt:lpstr>
      <vt:lpstr>Defining Byte Arrays</vt:lpstr>
      <vt:lpstr>Defining Strings (1 of 3)</vt:lpstr>
      <vt:lpstr>Defining Strings (2 of 3)</vt:lpstr>
      <vt:lpstr>Defining Strings (3 of 3)</vt:lpstr>
      <vt:lpstr>Using the DUP Operator</vt:lpstr>
      <vt:lpstr>Defining WORD and SWORD Data</vt:lpstr>
      <vt:lpstr>Defining DWORD and SDWORD Data</vt:lpstr>
      <vt:lpstr>Defining QWORD, TBYTE, Real Data</vt:lpstr>
      <vt:lpstr>Little Endian Order</vt:lpstr>
      <vt:lpstr>Adding Variables to AddSub</vt:lpstr>
      <vt:lpstr>Declaring Unitialized Data</vt:lpstr>
      <vt:lpstr>What's Next (4 of 5)</vt:lpstr>
      <vt:lpstr>Symbolic Constants</vt:lpstr>
      <vt:lpstr>Equal-Sign Directive</vt:lpstr>
      <vt:lpstr>Calculating the Size of a Byte Array</vt:lpstr>
      <vt:lpstr>Calculating the Size of a Word Array</vt:lpstr>
      <vt:lpstr>Calculating the Size of a Doubleword Array</vt:lpstr>
      <vt:lpstr>EQU Directive</vt:lpstr>
      <vt:lpstr>TEXTEQU Directive</vt:lpstr>
      <vt:lpstr>What's Next (5 of 5)</vt:lpstr>
      <vt:lpstr>64-Bit Programming</vt:lpstr>
      <vt:lpstr>64-Bit Version of AddTwoSum</vt:lpstr>
      <vt:lpstr>Things to Notice About the Previous Slide</vt:lpstr>
      <vt:lpstr>Summary</vt:lpstr>
      <vt:lpstr>4C 61 46 69 6E</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for x86 Processors, Eight Edition</dc:title>
  <dc:subject>Computer Science</dc:subject>
  <dc:creator>KIP R. IRVINE</dc:creator>
  <cp:keywords>Computer Science</cp:keywords>
  <cp:lastModifiedBy>Jacoby, Meghan</cp:lastModifiedBy>
  <cp:revision>585</cp:revision>
  <dcterms:created xsi:type="dcterms:W3CDTF">2014-07-14T20:04:21Z</dcterms:created>
  <dcterms:modified xsi:type="dcterms:W3CDTF">2019-05-08T15:05:29Z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