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90" r:id="rId2"/>
    <p:sldId id="262" r:id="rId3"/>
    <p:sldId id="291" r:id="rId4"/>
    <p:sldId id="292" r:id="rId5"/>
    <p:sldId id="293" r:id="rId6"/>
    <p:sldId id="294" r:id="rId7"/>
    <p:sldId id="295"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71" r:id="rId31"/>
    <p:sldId id="319" r:id="rId32"/>
    <p:sldId id="320" r:id="rId33"/>
    <p:sldId id="321" r:id="rId34"/>
    <p:sldId id="322" r:id="rId35"/>
    <p:sldId id="323" r:id="rId36"/>
    <p:sldId id="324" r:id="rId37"/>
    <p:sldId id="325" r:id="rId38"/>
    <p:sldId id="326" r:id="rId39"/>
    <p:sldId id="327" r:id="rId40"/>
    <p:sldId id="328" r:id="rId41"/>
    <p:sldId id="372"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3"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0" autoAdjust="0"/>
    <p:restoredTop sz="86881" autoAdjust="0"/>
  </p:normalViewPr>
  <p:slideViewPr>
    <p:cSldViewPr>
      <p:cViewPr varScale="1">
        <p:scale>
          <a:sx n="63" d="100"/>
          <a:sy n="63" d="100"/>
        </p:scale>
        <p:origin x="66" y="22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84</a:t>
            </a:fld>
            <a:endParaRPr lang="en-US"/>
          </a:p>
        </p:txBody>
      </p:sp>
    </p:spTree>
    <p:extLst>
      <p:ext uri="{BB962C8B-B14F-4D97-AF65-F5344CB8AC3E}">
        <p14:creationId xmlns:p14="http://schemas.microsoft.com/office/powerpoint/2010/main" val="573149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r>
              <a:rPr lang="en-US" altLang="en-US" dirty="0"/>
              <a:t>Data Transfers, Addressing, and Arithmetic</a:t>
            </a:r>
          </a:p>
        </p:txBody>
      </p:sp>
      <p:sp>
        <p:nvSpPr>
          <p:cNvPr id="9" name="Text Placeholder 8"/>
          <p:cNvSpPr>
            <a:spLocks noGrp="1"/>
          </p:cNvSpPr>
          <p:nvPr>
            <p:ph type="body" sz="quarter" idx="14"/>
          </p:nvPr>
        </p:nvSpPr>
        <p:spPr/>
        <p:txBody>
          <a:bodyPr/>
          <a:lstStyle/>
          <a:p>
            <a:r>
              <a:rPr lang="en-US" dirty="0"/>
              <a:t>Chapter 4</a:t>
            </a:r>
          </a:p>
        </p:txBody>
      </p:sp>
      <p:pic>
        <p:nvPicPr>
          <p:cNvPr id="12" name="Picture 11" descr="Assembly Language for x86 Processors, Eight Edition by KIP R. IRVI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1503111"/>
            <a:ext cx="3810000" cy="4766177"/>
          </a:xfrm>
          <a:prstGeom prst="rect">
            <a:avLst/>
          </a:prstGeom>
        </p:spPr>
      </p:pic>
      <p:sp>
        <p:nvSpPr>
          <p:cNvPr id="8" name="Text Placeholder 7"/>
          <p:cNvSpPr>
            <a:spLocks noGrp="1"/>
          </p:cNvSpPr>
          <p:nvPr>
            <p:ph type="body" sz="quarter" idx="13"/>
          </p:nvPr>
        </p:nvSpPr>
        <p:spPr>
          <a:xfrm>
            <a:off x="457200" y="903514"/>
            <a:ext cx="8229600" cy="478970"/>
          </a:xfrm>
        </p:spPr>
        <p:txBody>
          <a:bodyPr/>
          <a:lstStyle/>
          <a:p>
            <a:r>
              <a:rPr lang="en-US" dirty="0"/>
              <a:t>Eighth Edition</a:t>
            </a:r>
          </a:p>
        </p:txBody>
      </p:sp>
      <p:sp>
        <p:nvSpPr>
          <p:cNvPr id="7" name="Title 6" descr="Assembly Language for x86 Processors, "/>
          <p:cNvSpPr>
            <a:spLocks noGrp="1"/>
          </p:cNvSpPr>
          <p:nvPr>
            <p:ph type="title"/>
          </p:nvPr>
        </p:nvSpPr>
        <p:spPr>
          <a:xfrm>
            <a:off x="457200" y="215372"/>
            <a:ext cx="8229600" cy="622828"/>
          </a:xfrm>
        </p:spPr>
        <p:txBody>
          <a:bodyPr/>
          <a:lstStyle/>
          <a:p>
            <a:r>
              <a:rPr lang="en-US" dirty="0"/>
              <a:t>Assembly Language for x86 Processors</a:t>
            </a:r>
            <a:endParaRPr lang="en-AU" dirty="0"/>
          </a:p>
        </p:txBody>
      </p:sp>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a:extLst>
              <a:ext uri="{FF2B5EF4-FFF2-40B4-BE49-F238E27FC236}">
                <a16:creationId xmlns:a16="http://schemas.microsoft.com/office/drawing/2014/main" id="{A851DE80-F81B-4E8C-B5D8-E37302F7AE03}"/>
              </a:ext>
            </a:extLst>
          </p:cNvPr>
          <p:cNvSpPr txBox="1">
            <a:spLocks noChangeArrowheads="1"/>
          </p:cNvSpPr>
          <p:nvPr/>
        </p:nvSpPr>
        <p:spPr bwMode="auto">
          <a:xfrm>
            <a:off x="1752600" y="5715000"/>
            <a:ext cx="55626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 destination must be a register.</a:t>
            </a:r>
          </a:p>
        </p:txBody>
      </p:sp>
      <p:sp>
        <p:nvSpPr>
          <p:cNvPr id="5" name="Text Box 3">
            <a:extLst>
              <a:ext uri="{FF2B5EF4-FFF2-40B4-BE49-F238E27FC236}">
                <a16:creationId xmlns:a16="http://schemas.microsoft.com/office/drawing/2014/main" id="{7B408357-6D22-444A-A7A4-8EA3A6F1C23E}"/>
              </a:ext>
            </a:extLst>
          </p:cNvPr>
          <p:cNvSpPr txBox="1">
            <a:spLocks noChangeArrowheads="1"/>
          </p:cNvSpPr>
          <p:nvPr/>
        </p:nvSpPr>
        <p:spPr bwMode="auto">
          <a:xfrm>
            <a:off x="1295400" y="4800600"/>
            <a:ext cx="640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800" dirty="0">
                <a:cs typeface="Arial" panose="020B0604020202020204" pitchFamily="34" charset="0"/>
              </a:rPr>
              <a:t>mov bl,10001111b</a:t>
            </a:r>
          </a:p>
          <a:p>
            <a:pPr eaLnBrk="1" hangingPunct="1">
              <a:lnSpc>
                <a:spcPct val="80000"/>
              </a:lnSpc>
              <a:spcBef>
                <a:spcPct val="50000"/>
              </a:spcBef>
              <a:buClrTx/>
              <a:buFontTx/>
              <a:buNone/>
            </a:pPr>
            <a:r>
              <a:rPr lang="en-US" altLang="en-US" sz="1800" dirty="0" err="1">
                <a:solidFill>
                  <a:srgbClr val="007FA3"/>
                </a:solidFill>
                <a:cs typeface="Arial" panose="020B0604020202020204" pitchFamily="34" charset="0"/>
              </a:rPr>
              <a:t>movsx</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ax,bl</a:t>
            </a:r>
            <a:r>
              <a:rPr lang="en-US" altLang="en-US" sz="1800" dirty="0">
                <a:cs typeface="Arial" panose="020B0604020202020204" pitchFamily="34" charset="0"/>
              </a:rPr>
              <a:t>	; sign extension</a:t>
            </a:r>
          </a:p>
        </p:txBody>
      </p:sp>
      <p:graphicFrame>
        <p:nvGraphicFramePr>
          <p:cNvPr id="4" name="Object 6" descr="The source 1 0 0 0 1 1 1 1 is copied into the lower half of the 16-bit destination. The M S B of the source has value 1 and it is copied into the upper half of the destination. So, the upper half of the destination reads, 1 1 1 1 1 1 1 1, and the lower half of the destination reads, 1 0 0 0 1 1 1 1.">
            <a:extLst>
              <a:ext uri="{FF2B5EF4-FFF2-40B4-BE49-F238E27FC236}">
                <a16:creationId xmlns:a16="http://schemas.microsoft.com/office/drawing/2014/main" id="{9E3CC6AC-41B1-42A1-9DBE-476D5DEB18E4}"/>
              </a:ext>
            </a:extLst>
          </p:cNvPr>
          <p:cNvGraphicFramePr>
            <a:graphicFrameLocks noChangeAspect="1"/>
          </p:cNvGraphicFramePr>
          <p:nvPr>
            <p:extLst>
              <p:ext uri="{D42A27DB-BD31-4B8C-83A1-F6EECF244321}">
                <p14:modId xmlns:p14="http://schemas.microsoft.com/office/powerpoint/2010/main" val="3537602387"/>
              </p:ext>
            </p:extLst>
          </p:nvPr>
        </p:nvGraphicFramePr>
        <p:xfrm>
          <a:off x="2209800" y="2819400"/>
          <a:ext cx="4648200" cy="1981200"/>
        </p:xfrm>
        <a:graphic>
          <a:graphicData uri="http://schemas.openxmlformats.org/presentationml/2006/ole">
            <mc:AlternateContent xmlns:mc="http://schemas.openxmlformats.org/markup-compatibility/2006">
              <mc:Choice xmlns:v="urn:schemas-microsoft-com:vml" Requires="v">
                <p:oleObj spid="_x0000_s17455" name="VISIO" r:id="rId3" imgW="2929128" imgH="1188720" progId="Visio.Drawing.6">
                  <p:embed/>
                </p:oleObj>
              </mc:Choice>
              <mc:Fallback>
                <p:oleObj name="VISIO" r:id="rId3" imgW="2929128" imgH="11887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391" t="-4173" b="-4347"/>
                      <a:stretch>
                        <a:fillRect/>
                      </a:stretch>
                    </p:blipFill>
                    <p:spPr bwMode="auto">
                      <a:xfrm>
                        <a:off x="2209800" y="2819400"/>
                        <a:ext cx="4648200" cy="19812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295400"/>
          </a:xfrm>
        </p:spPr>
        <p:txBody>
          <a:bodyPr/>
          <a:lstStyle/>
          <a:p>
            <a:pPr marL="0" indent="0">
              <a:buNone/>
            </a:pPr>
            <a:r>
              <a:rPr lang="en-US" dirty="0"/>
              <a:t>The MOVSX instruction fills the upper half of the destination with a copy of the source operand's sign bit.</a:t>
            </a:r>
          </a:p>
        </p:txBody>
      </p:sp>
      <p:sp>
        <p:nvSpPr>
          <p:cNvPr id="2" name="Title 1"/>
          <p:cNvSpPr>
            <a:spLocks noGrp="1"/>
          </p:cNvSpPr>
          <p:nvPr>
            <p:ph type="title"/>
          </p:nvPr>
        </p:nvSpPr>
        <p:spPr/>
        <p:txBody>
          <a:bodyPr/>
          <a:lstStyle/>
          <a:p>
            <a:r>
              <a:rPr lang="en-AU" dirty="0"/>
              <a:t>Sign Extension</a:t>
            </a:r>
          </a:p>
        </p:txBody>
      </p:sp>
    </p:spTree>
    <p:extLst>
      <p:ext uri="{BB962C8B-B14F-4D97-AF65-F5344CB8AC3E}">
        <p14:creationId xmlns:p14="http://schemas.microsoft.com/office/powerpoint/2010/main" val="201549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55A8E78F-CA9C-491A-9C14-D0566A49A29E}"/>
              </a:ext>
            </a:extLst>
          </p:cNvPr>
          <p:cNvSpPr txBox="1">
            <a:spLocks noChangeArrowheads="1"/>
          </p:cNvSpPr>
          <p:nvPr/>
        </p:nvSpPr>
        <p:spPr bwMode="auto">
          <a:xfrm>
            <a:off x="762000" y="2743200"/>
            <a:ext cx="7620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25755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5755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5755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5755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5755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5755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5755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5755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57550" algn="l"/>
                <a:tab pos="41148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dirty="0">
                <a:cs typeface="Arial" panose="020B0604020202020204" pitchFamily="34" charset="0"/>
              </a:rPr>
              <a:t>.data</a:t>
            </a:r>
          </a:p>
          <a:p>
            <a:pPr eaLnBrk="1" hangingPunct="1">
              <a:lnSpc>
                <a:spcPct val="60000"/>
              </a:lnSpc>
              <a:spcBef>
                <a:spcPct val="50000"/>
              </a:spcBef>
              <a:buClrTx/>
              <a:buFontTx/>
              <a:buNone/>
            </a:pPr>
            <a:r>
              <a:rPr lang="en-US" altLang="en-US" sz="1800" dirty="0">
                <a:cs typeface="Arial" panose="020B0604020202020204" pitchFamily="34" charset="0"/>
              </a:rPr>
              <a:t>var1 WORD 1000h</a:t>
            </a:r>
          </a:p>
          <a:p>
            <a:pPr eaLnBrk="1" hangingPunct="1">
              <a:lnSpc>
                <a:spcPct val="60000"/>
              </a:lnSpc>
              <a:spcBef>
                <a:spcPct val="50000"/>
              </a:spcBef>
              <a:buClrTx/>
              <a:buFontTx/>
              <a:buNone/>
            </a:pPr>
            <a:r>
              <a:rPr lang="en-US" altLang="en-US" sz="1800" dirty="0">
                <a:cs typeface="Arial" panose="020B0604020202020204" pitchFamily="34" charset="0"/>
              </a:rPr>
              <a:t>var2 WORD 2000h</a:t>
            </a:r>
          </a:p>
          <a:p>
            <a:pPr eaLnBrk="1" hangingPunct="1">
              <a:lnSpc>
                <a:spcPct val="60000"/>
              </a:lnSpc>
              <a:spcBef>
                <a:spcPct val="50000"/>
              </a:spcBef>
              <a:buClrTx/>
              <a:buFontTx/>
              <a:buNone/>
            </a:pPr>
            <a:r>
              <a:rPr lang="en-US" altLang="en-US" sz="1800" dirty="0">
                <a:cs typeface="Arial" panose="020B0604020202020204" pitchFamily="34" charset="0"/>
              </a:rPr>
              <a:t>.code</a:t>
            </a:r>
          </a:p>
          <a:p>
            <a:pPr eaLnBrk="1" hangingPunct="1">
              <a:lnSpc>
                <a:spcPct val="60000"/>
              </a:lnSpc>
              <a:spcBef>
                <a:spcPct val="50000"/>
              </a:spcBef>
              <a:buClrTx/>
              <a:buFontTx/>
              <a:buNone/>
            </a:pPr>
            <a:r>
              <a:rPr lang="en-US" altLang="en-US" sz="1800" dirty="0" err="1">
                <a:cs typeface="Arial" panose="020B0604020202020204" pitchFamily="34" charset="0"/>
              </a:rPr>
              <a:t>xchg</a:t>
            </a:r>
            <a:r>
              <a:rPr lang="en-US" altLang="en-US" sz="1800" dirty="0">
                <a:cs typeface="Arial" panose="020B0604020202020204" pitchFamily="34" charset="0"/>
              </a:rPr>
              <a:t> </a:t>
            </a:r>
            <a:r>
              <a:rPr lang="en-US" altLang="en-US" sz="1800" dirty="0" err="1">
                <a:cs typeface="Arial" panose="020B0604020202020204" pitchFamily="34" charset="0"/>
              </a:rPr>
              <a:t>ax,bx</a:t>
            </a:r>
            <a:r>
              <a:rPr lang="en-US" altLang="en-US" sz="1800" dirty="0">
                <a:cs typeface="Arial" panose="020B0604020202020204" pitchFamily="34" charset="0"/>
              </a:rPr>
              <a:t>	; exchange 16-bit </a:t>
            </a:r>
            <a:r>
              <a:rPr lang="en-US" altLang="en-US" sz="1800" dirty="0" err="1">
                <a:cs typeface="Arial" panose="020B0604020202020204" pitchFamily="34" charset="0"/>
              </a:rPr>
              <a:t>regs</a:t>
            </a:r>
            <a:endParaRPr lang="en-US" altLang="en-US" sz="1800" dirty="0">
              <a:cs typeface="Arial" panose="020B0604020202020204" pitchFamily="34" charset="0"/>
            </a:endParaRPr>
          </a:p>
          <a:p>
            <a:pPr eaLnBrk="1" hangingPunct="1">
              <a:lnSpc>
                <a:spcPct val="60000"/>
              </a:lnSpc>
              <a:spcBef>
                <a:spcPct val="50000"/>
              </a:spcBef>
              <a:buClrTx/>
              <a:buFontTx/>
              <a:buNone/>
            </a:pPr>
            <a:r>
              <a:rPr lang="en-US" altLang="en-US" sz="1800" dirty="0" err="1">
                <a:cs typeface="Arial" panose="020B0604020202020204" pitchFamily="34" charset="0"/>
              </a:rPr>
              <a:t>xchg</a:t>
            </a:r>
            <a:r>
              <a:rPr lang="en-US" altLang="en-US" sz="1800" dirty="0">
                <a:cs typeface="Arial" panose="020B0604020202020204" pitchFamily="34" charset="0"/>
              </a:rPr>
              <a:t> </a:t>
            </a:r>
            <a:r>
              <a:rPr lang="en-US" altLang="en-US" sz="1800" dirty="0" err="1">
                <a:cs typeface="Arial" panose="020B0604020202020204" pitchFamily="34" charset="0"/>
              </a:rPr>
              <a:t>ah,al</a:t>
            </a:r>
            <a:r>
              <a:rPr lang="en-US" altLang="en-US" sz="1800" dirty="0">
                <a:cs typeface="Arial" panose="020B0604020202020204" pitchFamily="34" charset="0"/>
              </a:rPr>
              <a:t>	; exchange 8-bit </a:t>
            </a:r>
            <a:r>
              <a:rPr lang="en-US" altLang="en-US" sz="1800" dirty="0" err="1">
                <a:cs typeface="Arial" panose="020B0604020202020204" pitchFamily="34" charset="0"/>
              </a:rPr>
              <a:t>regs</a:t>
            </a:r>
            <a:endParaRPr lang="en-US" altLang="en-US" sz="1800" dirty="0">
              <a:cs typeface="Arial" panose="020B0604020202020204" pitchFamily="34" charset="0"/>
            </a:endParaRPr>
          </a:p>
          <a:p>
            <a:pPr eaLnBrk="1" hangingPunct="1">
              <a:lnSpc>
                <a:spcPct val="60000"/>
              </a:lnSpc>
              <a:spcBef>
                <a:spcPct val="50000"/>
              </a:spcBef>
              <a:buClrTx/>
              <a:buFontTx/>
              <a:buNone/>
            </a:pPr>
            <a:r>
              <a:rPr lang="en-US" altLang="en-US" sz="1800" dirty="0" err="1">
                <a:cs typeface="Arial" panose="020B0604020202020204" pitchFamily="34" charset="0"/>
              </a:rPr>
              <a:t>xchg</a:t>
            </a:r>
            <a:r>
              <a:rPr lang="en-US" altLang="en-US" sz="1800" dirty="0">
                <a:cs typeface="Arial" panose="020B0604020202020204" pitchFamily="34" charset="0"/>
              </a:rPr>
              <a:t> var1,bx	; exchange </a:t>
            </a:r>
            <a:r>
              <a:rPr lang="en-US" altLang="en-US" sz="1800" dirty="0" err="1">
                <a:cs typeface="Arial" panose="020B0604020202020204" pitchFamily="34" charset="0"/>
              </a:rPr>
              <a:t>mem</a:t>
            </a:r>
            <a:r>
              <a:rPr lang="en-US" altLang="en-US" sz="1800" dirty="0">
                <a:cs typeface="Arial" panose="020B0604020202020204" pitchFamily="34" charset="0"/>
              </a:rPr>
              <a:t>, </a:t>
            </a:r>
            <a:r>
              <a:rPr lang="en-US" altLang="en-US" sz="1800" dirty="0" err="1">
                <a:cs typeface="Arial" panose="020B0604020202020204" pitchFamily="34" charset="0"/>
              </a:rPr>
              <a:t>reg</a:t>
            </a:r>
            <a:endParaRPr lang="en-US" altLang="en-US" sz="1800" dirty="0">
              <a:cs typeface="Arial" panose="020B0604020202020204" pitchFamily="34" charset="0"/>
            </a:endParaRPr>
          </a:p>
          <a:p>
            <a:pPr eaLnBrk="1" hangingPunct="1">
              <a:lnSpc>
                <a:spcPct val="60000"/>
              </a:lnSpc>
              <a:spcBef>
                <a:spcPct val="50000"/>
              </a:spcBef>
              <a:buClrTx/>
              <a:buFontTx/>
              <a:buNone/>
            </a:pPr>
            <a:r>
              <a:rPr lang="en-US" altLang="en-US" sz="1800" dirty="0" err="1">
                <a:cs typeface="Arial" panose="020B0604020202020204" pitchFamily="34" charset="0"/>
              </a:rPr>
              <a:t>xchg</a:t>
            </a:r>
            <a:r>
              <a:rPr lang="en-US" altLang="en-US" sz="1800" dirty="0">
                <a:cs typeface="Arial" panose="020B0604020202020204" pitchFamily="34" charset="0"/>
              </a:rPr>
              <a:t> </a:t>
            </a:r>
            <a:r>
              <a:rPr lang="en-US" altLang="en-US" sz="1800" dirty="0" err="1">
                <a:cs typeface="Arial" panose="020B0604020202020204" pitchFamily="34" charset="0"/>
              </a:rPr>
              <a:t>eax,ebx</a:t>
            </a:r>
            <a:r>
              <a:rPr lang="en-US" altLang="en-US" sz="1800" dirty="0">
                <a:cs typeface="Arial" panose="020B0604020202020204" pitchFamily="34" charset="0"/>
              </a:rPr>
              <a:t>	; exchange 32-bit </a:t>
            </a:r>
            <a:r>
              <a:rPr lang="en-US" altLang="en-US" sz="1800" dirty="0" err="1">
                <a:cs typeface="Arial" panose="020B0604020202020204" pitchFamily="34" charset="0"/>
              </a:rPr>
              <a:t>regs</a:t>
            </a:r>
            <a:endParaRPr lang="en-US" altLang="en-US" sz="1800" dirty="0">
              <a:cs typeface="Arial" panose="020B0604020202020204" pitchFamily="34" charset="0"/>
            </a:endParaRPr>
          </a:p>
          <a:p>
            <a:pPr eaLnBrk="1" hangingPunct="1">
              <a:lnSpc>
                <a:spcPct val="60000"/>
              </a:lnSpc>
              <a:spcBef>
                <a:spcPct val="50000"/>
              </a:spcBef>
              <a:buClrTx/>
              <a:buFontTx/>
              <a:buNone/>
            </a:pPr>
            <a:endParaRPr lang="en-US" altLang="en-US" sz="1800" dirty="0">
              <a:cs typeface="Arial" panose="020B0604020202020204" pitchFamily="34" charset="0"/>
            </a:endParaRPr>
          </a:p>
          <a:p>
            <a:pPr eaLnBrk="1" hangingPunct="1">
              <a:lnSpc>
                <a:spcPct val="60000"/>
              </a:lnSpc>
              <a:spcBef>
                <a:spcPct val="50000"/>
              </a:spcBef>
              <a:buClrTx/>
              <a:buFontTx/>
              <a:buNone/>
            </a:pPr>
            <a:r>
              <a:rPr lang="en-US" altLang="en-US" sz="1800" dirty="0" err="1">
                <a:solidFill>
                  <a:srgbClr val="007FA3"/>
                </a:solidFill>
                <a:cs typeface="Arial" panose="020B0604020202020204" pitchFamily="34" charset="0"/>
              </a:rPr>
              <a:t>xchg</a:t>
            </a:r>
            <a:r>
              <a:rPr lang="en-US" altLang="en-US" sz="1800" dirty="0">
                <a:solidFill>
                  <a:srgbClr val="007FA3"/>
                </a:solidFill>
                <a:cs typeface="Arial" panose="020B0604020202020204" pitchFamily="34" charset="0"/>
              </a:rPr>
              <a:t> var1,var2	; error: two memory operands</a:t>
            </a:r>
          </a:p>
        </p:txBody>
      </p:sp>
      <p:sp>
        <p:nvSpPr>
          <p:cNvPr id="3" name="Content Placeholder 2"/>
          <p:cNvSpPr>
            <a:spLocks noGrp="1"/>
          </p:cNvSpPr>
          <p:nvPr>
            <p:ph idx="1"/>
          </p:nvPr>
        </p:nvSpPr>
        <p:spPr>
          <a:xfrm>
            <a:off x="457200" y="1600201"/>
            <a:ext cx="8229600" cy="990600"/>
          </a:xfrm>
        </p:spPr>
        <p:txBody>
          <a:bodyPr/>
          <a:lstStyle/>
          <a:p>
            <a:pPr marL="0" indent="0">
              <a:spcBef>
                <a:spcPts val="300"/>
              </a:spcBef>
              <a:buNone/>
            </a:pPr>
            <a:r>
              <a:rPr lang="en-US" sz="2200" dirty="0"/>
              <a:t>XCHG exchanges the values of two operands. At least one operand must be a register. No immediate operands are permitted.</a:t>
            </a:r>
          </a:p>
        </p:txBody>
      </p:sp>
      <p:sp>
        <p:nvSpPr>
          <p:cNvPr id="2" name="Title 1"/>
          <p:cNvSpPr>
            <a:spLocks noGrp="1"/>
          </p:cNvSpPr>
          <p:nvPr>
            <p:ph type="title"/>
          </p:nvPr>
        </p:nvSpPr>
        <p:spPr/>
        <p:txBody>
          <a:bodyPr/>
          <a:lstStyle/>
          <a:p>
            <a:r>
              <a:rPr lang="en-AU" dirty="0"/>
              <a:t>XCHG Instruction</a:t>
            </a:r>
          </a:p>
        </p:txBody>
      </p:sp>
    </p:spTree>
    <p:extLst>
      <p:ext uri="{BB962C8B-B14F-4D97-AF65-F5344CB8AC3E}">
        <p14:creationId xmlns:p14="http://schemas.microsoft.com/office/powerpoint/2010/main" val="251662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14084DDC-CB77-4148-A815-7FA6F3538EEB}"/>
              </a:ext>
            </a:extLst>
          </p:cNvPr>
          <p:cNvSpPr txBox="1">
            <a:spLocks noChangeArrowheads="1"/>
          </p:cNvSpPr>
          <p:nvPr/>
        </p:nvSpPr>
        <p:spPr bwMode="auto">
          <a:xfrm>
            <a:off x="1905000" y="5492750"/>
            <a:ext cx="55626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Q: Why doesn't </a:t>
            </a:r>
            <a:r>
              <a:rPr lang="en-US" altLang="en-US" sz="2100" dirty="0">
                <a:solidFill>
                  <a:srgbClr val="007FA3"/>
                </a:solidFill>
              </a:rPr>
              <a:t>arrayB+1</a:t>
            </a:r>
            <a:r>
              <a:rPr lang="en-US" altLang="en-US" sz="2100" dirty="0"/>
              <a:t> produce 11h?</a:t>
            </a:r>
          </a:p>
        </p:txBody>
      </p:sp>
      <p:sp>
        <p:nvSpPr>
          <p:cNvPr id="5" name="Text Box 3">
            <a:extLst>
              <a:ext uri="{FF2B5EF4-FFF2-40B4-BE49-F238E27FC236}">
                <a16:creationId xmlns:a16="http://schemas.microsoft.com/office/drawing/2014/main" id="{03896131-A542-4B27-B204-BA05ACA393FB}"/>
              </a:ext>
            </a:extLst>
          </p:cNvPr>
          <p:cNvSpPr txBox="1">
            <a:spLocks noChangeArrowheads="1"/>
          </p:cNvSpPr>
          <p:nvPr/>
        </p:nvSpPr>
        <p:spPr bwMode="auto">
          <a:xfrm>
            <a:off x="685800" y="3505200"/>
            <a:ext cx="7696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arrayB</a:t>
            </a:r>
            <a:r>
              <a:rPr lang="en-US" altLang="en-US" sz="1800" dirty="0">
                <a:cs typeface="Arial" panose="020B0604020202020204" pitchFamily="34" charset="0"/>
              </a:rPr>
              <a:t> BYTE 10h,20h,30h,40h</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al,arrayB+1		; AL = 20h</a:t>
            </a:r>
          </a:p>
          <a:p>
            <a:pPr eaLnBrk="1" hangingPunct="1">
              <a:lnSpc>
                <a:spcPct val="5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al,[arrayB+1]		; alternative notation</a:t>
            </a:r>
          </a:p>
        </p:txBody>
      </p:sp>
      <p:sp>
        <p:nvSpPr>
          <p:cNvPr id="3" name="Content Placeholder 2"/>
          <p:cNvSpPr>
            <a:spLocks noGrp="1"/>
          </p:cNvSpPr>
          <p:nvPr>
            <p:ph idx="1"/>
          </p:nvPr>
        </p:nvSpPr>
        <p:spPr>
          <a:xfrm>
            <a:off x="457200" y="1600201"/>
            <a:ext cx="8229600" cy="1219199"/>
          </a:xfrm>
        </p:spPr>
        <p:txBody>
          <a:bodyPr/>
          <a:lstStyle/>
          <a:p>
            <a:pPr marL="0" indent="0">
              <a:buNone/>
            </a:pPr>
            <a:r>
              <a:rPr lang="en-US" dirty="0"/>
              <a:t>A constant offset is added to a data label to produce an effective address (EA). The address is dereferenced to get the value inside its memory location.</a:t>
            </a:r>
          </a:p>
        </p:txBody>
      </p:sp>
      <p:sp>
        <p:nvSpPr>
          <p:cNvPr id="2" name="Title 1"/>
          <p:cNvSpPr>
            <a:spLocks noGrp="1"/>
          </p:cNvSpPr>
          <p:nvPr>
            <p:ph type="title"/>
          </p:nvPr>
        </p:nvSpPr>
        <p:spPr/>
        <p:txBody>
          <a:bodyPr/>
          <a:lstStyle/>
          <a:p>
            <a:r>
              <a:rPr lang="en-AU" dirty="0"/>
              <a:t>Direct-Offset Operands</a:t>
            </a:r>
          </a:p>
        </p:txBody>
      </p:sp>
    </p:spTree>
    <p:extLst>
      <p:ext uri="{BB962C8B-B14F-4D97-AF65-F5344CB8AC3E}">
        <p14:creationId xmlns:p14="http://schemas.microsoft.com/office/powerpoint/2010/main" val="218468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 constant offset is added to a data label to produce an effective address (EA). The address is dereferenced to get the value inside its memory location.</a:t>
            </a:r>
          </a:p>
          <a:p>
            <a:pPr marL="0" indent="0">
              <a:buNone/>
            </a:pPr>
            <a:endParaRPr lang="en-AU" dirty="0"/>
          </a:p>
        </p:txBody>
      </p:sp>
      <p:sp>
        <p:nvSpPr>
          <p:cNvPr id="2" name="Title 1"/>
          <p:cNvSpPr>
            <a:spLocks noGrp="1"/>
          </p:cNvSpPr>
          <p:nvPr>
            <p:ph type="title"/>
          </p:nvPr>
        </p:nvSpPr>
        <p:spPr/>
        <p:txBody>
          <a:bodyPr/>
          <a:lstStyle/>
          <a:p>
            <a:r>
              <a:rPr lang="en-AU" dirty="0"/>
              <a:t>Direct-Offset Operands (</a:t>
            </a:r>
            <a:r>
              <a:rPr lang="en-AU" dirty="0" err="1"/>
              <a:t>cont</a:t>
            </a:r>
            <a:r>
              <a:rPr lang="en-AU" dirty="0"/>
              <a:t>)</a:t>
            </a:r>
            <a:r>
              <a:rPr lang="en-AU" sz="2000" dirty="0"/>
              <a:t> </a:t>
            </a:r>
            <a:r>
              <a:rPr lang="en-AU" sz="2000" b="0" dirty="0"/>
              <a:t>(1 of 2)</a:t>
            </a:r>
          </a:p>
        </p:txBody>
      </p:sp>
    </p:spTree>
    <p:extLst>
      <p:ext uri="{BB962C8B-B14F-4D97-AF65-F5344CB8AC3E}">
        <p14:creationId xmlns:p14="http://schemas.microsoft.com/office/powerpoint/2010/main" val="44351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a:extLst>
              <a:ext uri="{FF2B5EF4-FFF2-40B4-BE49-F238E27FC236}">
                <a16:creationId xmlns:a16="http://schemas.microsoft.com/office/drawing/2014/main" id="{67B0CCB9-6725-4CDB-A2DD-F80266ACA426}"/>
              </a:ext>
            </a:extLst>
          </p:cNvPr>
          <p:cNvSpPr txBox="1">
            <a:spLocks noChangeArrowheads="1"/>
          </p:cNvSpPr>
          <p:nvPr/>
        </p:nvSpPr>
        <p:spPr bwMode="auto">
          <a:xfrm>
            <a:off x="990600" y="5562600"/>
            <a:ext cx="7162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a:solidFill>
                  <a:srgbClr val="007FA3"/>
                </a:solidFill>
              </a:rPr>
              <a:t>What will happen when they run?</a:t>
            </a:r>
          </a:p>
        </p:txBody>
      </p:sp>
      <p:sp>
        <p:nvSpPr>
          <p:cNvPr id="4" name="Text Box 5">
            <a:extLst>
              <a:ext uri="{FF2B5EF4-FFF2-40B4-BE49-F238E27FC236}">
                <a16:creationId xmlns:a16="http://schemas.microsoft.com/office/drawing/2014/main" id="{5193DDDF-822B-4C15-A98C-476C18F85991}"/>
              </a:ext>
            </a:extLst>
          </p:cNvPr>
          <p:cNvSpPr txBox="1">
            <a:spLocks noChangeArrowheads="1"/>
          </p:cNvSpPr>
          <p:nvPr/>
        </p:nvSpPr>
        <p:spPr bwMode="auto">
          <a:xfrm>
            <a:off x="914400" y="4575150"/>
            <a:ext cx="7239000" cy="987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Will the following statements assemble?</a:t>
            </a:r>
          </a:p>
          <a:p>
            <a:pPr eaLnBrk="1" hangingPunct="1">
              <a:lnSpc>
                <a:spcPct val="50000"/>
              </a:lnSpc>
              <a:spcBef>
                <a:spcPct val="50000"/>
              </a:spcBef>
              <a:buClrTx/>
              <a:buFontTx/>
              <a:buNone/>
            </a:pPr>
            <a:r>
              <a:rPr lang="en-US" altLang="en-US" sz="1800" dirty="0">
                <a:cs typeface="Arial" panose="020B0604020202020204" pitchFamily="34" charset="0"/>
              </a:rPr>
              <a:t>mov ax,[arrayW-2]		; ??</a:t>
            </a:r>
          </a:p>
          <a:p>
            <a:pPr eaLnBrk="1" hangingPunct="1">
              <a:lnSpc>
                <a:spcPct val="50000"/>
              </a:lnSpc>
              <a:spcBef>
                <a:spcPct val="50000"/>
              </a:spcBef>
              <a:buClrTx/>
              <a:buFontTx/>
              <a:buNone/>
            </a:pPr>
            <a:r>
              <a:rPr lang="en-US" altLang="en-US" sz="1800" dirty="0">
                <a:cs typeface="Arial" panose="020B0604020202020204" pitchFamily="34" charset="0"/>
              </a:rPr>
              <a:t>mov eax,[arrayD+16]		; ??</a:t>
            </a:r>
            <a:endParaRPr lang="en-US" altLang="en-US" sz="2100" dirty="0">
              <a:cs typeface="Arial" panose="020B0604020202020204" pitchFamily="34" charset="0"/>
            </a:endParaRPr>
          </a:p>
        </p:txBody>
      </p:sp>
      <p:sp>
        <p:nvSpPr>
          <p:cNvPr id="3" name="Content Placeholder 2"/>
          <p:cNvSpPr>
            <a:spLocks noGrp="1"/>
          </p:cNvSpPr>
          <p:nvPr>
            <p:ph idx="1"/>
          </p:nvPr>
        </p:nvSpPr>
        <p:spPr>
          <a:xfrm>
            <a:off x="457200" y="1600201"/>
            <a:ext cx="8229600" cy="2667000"/>
          </a:xfrm>
        </p:spPr>
        <p:txBody>
          <a:bodyPr/>
          <a:lstStyle/>
          <a:p>
            <a:pPr marL="0" indent="0">
              <a:spcBef>
                <a:spcPts val="600"/>
              </a:spcBef>
              <a:buNone/>
            </a:pPr>
            <a:r>
              <a:rPr lang="en-US" sz="2000" dirty="0"/>
              <a:t>.data</a:t>
            </a:r>
          </a:p>
          <a:p>
            <a:pPr marL="0" indent="0">
              <a:spcBef>
                <a:spcPts val="600"/>
              </a:spcBef>
              <a:buNone/>
            </a:pPr>
            <a:r>
              <a:rPr lang="en-US" sz="2000" dirty="0" err="1"/>
              <a:t>arrayW</a:t>
            </a:r>
            <a:r>
              <a:rPr lang="en-US" sz="2000" dirty="0"/>
              <a:t> WORD 1000h,2000h,3000h</a:t>
            </a:r>
          </a:p>
          <a:p>
            <a:pPr marL="0" indent="0">
              <a:spcBef>
                <a:spcPts val="600"/>
              </a:spcBef>
              <a:buNone/>
            </a:pPr>
            <a:r>
              <a:rPr lang="en-US" sz="2000" dirty="0" err="1"/>
              <a:t>arrayD</a:t>
            </a:r>
            <a:r>
              <a:rPr lang="en-US" sz="2000" dirty="0"/>
              <a:t> DWORD 1,2,3,4</a:t>
            </a:r>
          </a:p>
          <a:p>
            <a:pPr marL="0" indent="0">
              <a:spcBef>
                <a:spcPts val="600"/>
              </a:spcBef>
              <a:buNone/>
            </a:pPr>
            <a:r>
              <a:rPr lang="en-US" sz="2000" dirty="0"/>
              <a:t>.code</a:t>
            </a:r>
          </a:p>
          <a:p>
            <a:pPr marL="0" indent="0">
              <a:spcBef>
                <a:spcPts val="600"/>
              </a:spcBef>
              <a:buNone/>
            </a:pPr>
            <a:r>
              <a:rPr lang="en-US" sz="2000" dirty="0"/>
              <a:t>mov ax,[arrayW+2]		; AX = 2000h</a:t>
            </a:r>
          </a:p>
          <a:p>
            <a:pPr marL="0" indent="0">
              <a:spcBef>
                <a:spcPts val="600"/>
              </a:spcBef>
              <a:buNone/>
            </a:pPr>
            <a:r>
              <a:rPr lang="en-US" sz="2000" dirty="0"/>
              <a:t>mov ax,[arrayW+4]		; AX = 3000h</a:t>
            </a:r>
          </a:p>
          <a:p>
            <a:pPr marL="0" indent="0">
              <a:spcBef>
                <a:spcPts val="600"/>
              </a:spcBef>
              <a:buNone/>
            </a:pPr>
            <a:r>
              <a:rPr lang="en-US" sz="2000" dirty="0"/>
              <a:t>mov eax,[arrayD+4]		; EAX = 00000002h</a:t>
            </a:r>
          </a:p>
        </p:txBody>
      </p:sp>
      <p:sp>
        <p:nvSpPr>
          <p:cNvPr id="2" name="Title 1"/>
          <p:cNvSpPr>
            <a:spLocks noGrp="1"/>
          </p:cNvSpPr>
          <p:nvPr>
            <p:ph type="title"/>
          </p:nvPr>
        </p:nvSpPr>
        <p:spPr/>
        <p:txBody>
          <a:bodyPr/>
          <a:lstStyle/>
          <a:p>
            <a:r>
              <a:rPr lang="en-AU" dirty="0"/>
              <a:t>Direct-Offset Operands (</a:t>
            </a:r>
            <a:r>
              <a:rPr lang="en-AU" dirty="0" err="1"/>
              <a:t>cont</a:t>
            </a:r>
            <a:r>
              <a:rPr lang="en-AU" dirty="0"/>
              <a:t>)</a:t>
            </a:r>
            <a:r>
              <a:rPr lang="en-AU" sz="2000" dirty="0"/>
              <a:t> </a:t>
            </a:r>
            <a:r>
              <a:rPr lang="en-AU" sz="2000" b="0" dirty="0"/>
              <a:t>(2 of 2)</a:t>
            </a:r>
          </a:p>
        </p:txBody>
      </p:sp>
    </p:spTree>
    <p:extLst>
      <p:ext uri="{BB962C8B-B14F-4D97-AF65-F5344CB8AC3E}">
        <p14:creationId xmlns:p14="http://schemas.microsoft.com/office/powerpoint/2010/main" val="258678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8BC45382-C301-439A-9C4E-43F852D585F5}"/>
              </a:ext>
            </a:extLst>
          </p:cNvPr>
          <p:cNvSpPr txBox="1">
            <a:spLocks noChangeArrowheads="1"/>
          </p:cNvSpPr>
          <p:nvPr/>
        </p:nvSpPr>
        <p:spPr bwMode="auto">
          <a:xfrm>
            <a:off x="2133600" y="4495800"/>
            <a:ext cx="4038600" cy="7104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eax,arrayD</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xchg</a:t>
            </a:r>
            <a:r>
              <a:rPr lang="en-US" altLang="en-US" sz="1800" dirty="0">
                <a:cs typeface="Arial" panose="020B0604020202020204" pitchFamily="34" charset="0"/>
              </a:rPr>
              <a:t> eax,[arrayD+4]</a:t>
            </a:r>
          </a:p>
        </p:txBody>
      </p:sp>
      <p:sp>
        <p:nvSpPr>
          <p:cNvPr id="3" name="Content Placeholder 2"/>
          <p:cNvSpPr>
            <a:spLocks noGrp="1"/>
          </p:cNvSpPr>
          <p:nvPr>
            <p:ph idx="1"/>
          </p:nvPr>
        </p:nvSpPr>
        <p:spPr>
          <a:xfrm>
            <a:off x="457200" y="1600201"/>
            <a:ext cx="8229600" cy="2743200"/>
          </a:xfrm>
        </p:spPr>
        <p:txBody>
          <a:bodyPr/>
          <a:lstStyle/>
          <a:p>
            <a:pPr marL="0" indent="0">
              <a:spcBef>
                <a:spcPts val="1200"/>
              </a:spcBef>
              <a:buNone/>
            </a:pPr>
            <a:r>
              <a:rPr lang="en-US" dirty="0"/>
              <a:t>Write a program that rearranges the values of three </a:t>
            </a:r>
            <a:r>
              <a:rPr lang="en-US" dirty="0" err="1"/>
              <a:t>doubleword</a:t>
            </a:r>
            <a:r>
              <a:rPr lang="en-US" dirty="0"/>
              <a:t> values in the following array as: 3, 1, 2.</a:t>
            </a:r>
          </a:p>
          <a:p>
            <a:pPr marL="0" indent="0">
              <a:spcBef>
                <a:spcPts val="600"/>
              </a:spcBef>
              <a:buNone/>
            </a:pPr>
            <a:r>
              <a:rPr lang="en-US" sz="1800" dirty="0"/>
              <a:t>.data</a:t>
            </a:r>
          </a:p>
          <a:p>
            <a:pPr marL="0" indent="0">
              <a:spcBef>
                <a:spcPts val="600"/>
              </a:spcBef>
              <a:buNone/>
            </a:pPr>
            <a:r>
              <a:rPr lang="en-US" sz="1800" dirty="0"/>
              <a:t>arrayD DWORD 1,2,3</a:t>
            </a:r>
          </a:p>
          <a:p>
            <a:pPr>
              <a:spcBef>
                <a:spcPts val="1200"/>
              </a:spcBef>
            </a:pPr>
            <a:r>
              <a:rPr lang="en-US" dirty="0"/>
              <a:t>Step1: copy the first value into EAX and exchange it with the value in the second position</a:t>
            </a:r>
          </a:p>
        </p:txBody>
      </p:sp>
      <p:sp>
        <p:nvSpPr>
          <p:cNvPr id="2" name="Title 1"/>
          <p:cNvSpPr>
            <a:spLocks noGrp="1"/>
          </p:cNvSpPr>
          <p:nvPr>
            <p:ph type="title"/>
          </p:nvPr>
        </p:nvSpPr>
        <p:spPr/>
        <p:txBody>
          <a:bodyPr/>
          <a:lstStyle/>
          <a:p>
            <a:r>
              <a:rPr lang="en-AU" dirty="0"/>
              <a:t>Your turn. . .</a:t>
            </a:r>
            <a:r>
              <a:rPr lang="en-AU" sz="2000" dirty="0"/>
              <a:t> </a:t>
            </a:r>
            <a:r>
              <a:rPr lang="en-AU" sz="2000" b="0" dirty="0"/>
              <a:t>(2 of 12)</a:t>
            </a:r>
          </a:p>
        </p:txBody>
      </p:sp>
    </p:spTree>
    <p:extLst>
      <p:ext uri="{BB962C8B-B14F-4D97-AF65-F5344CB8AC3E}">
        <p14:creationId xmlns:p14="http://schemas.microsoft.com/office/powerpoint/2010/main" val="287227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AFDAD421-98D5-44B3-8A1B-50377D5E6A37}"/>
              </a:ext>
            </a:extLst>
          </p:cNvPr>
          <p:cNvSpPr txBox="1">
            <a:spLocks noChangeArrowheads="1"/>
          </p:cNvSpPr>
          <p:nvPr/>
        </p:nvSpPr>
        <p:spPr bwMode="auto">
          <a:xfrm>
            <a:off x="1905000" y="3124200"/>
            <a:ext cx="4038600" cy="7104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Airal"/>
              </a:rPr>
              <a:t>xchg</a:t>
            </a:r>
            <a:r>
              <a:rPr lang="en-US" altLang="en-US" sz="1800" dirty="0">
                <a:latin typeface="Airal"/>
              </a:rPr>
              <a:t> eax,[arrayD+8]</a:t>
            </a:r>
          </a:p>
          <a:p>
            <a:pPr eaLnBrk="1" hangingPunct="1">
              <a:lnSpc>
                <a:spcPct val="50000"/>
              </a:lnSpc>
              <a:spcBef>
                <a:spcPct val="50000"/>
              </a:spcBef>
              <a:buClrTx/>
              <a:buFontTx/>
              <a:buNone/>
            </a:pPr>
            <a:r>
              <a:rPr lang="en-US" altLang="en-US" sz="1800" dirty="0" err="1">
                <a:latin typeface="Airal"/>
              </a:rPr>
              <a:t>mov</a:t>
            </a:r>
            <a:r>
              <a:rPr lang="en-US" altLang="en-US" sz="1800" dirty="0">
                <a:latin typeface="Airal"/>
              </a:rPr>
              <a:t> </a:t>
            </a:r>
            <a:r>
              <a:rPr lang="en-US" altLang="en-US" sz="1800" dirty="0" err="1">
                <a:latin typeface="Airal"/>
              </a:rPr>
              <a:t>arrayD,eax</a:t>
            </a:r>
            <a:endParaRPr lang="en-US" altLang="en-US" sz="1800" dirty="0">
              <a:latin typeface="Airal"/>
            </a:endParaRPr>
          </a:p>
        </p:txBody>
      </p:sp>
      <p:sp>
        <p:nvSpPr>
          <p:cNvPr id="3" name="Content Placeholder 2"/>
          <p:cNvSpPr>
            <a:spLocks noGrp="1"/>
          </p:cNvSpPr>
          <p:nvPr>
            <p:ph idx="1"/>
          </p:nvPr>
        </p:nvSpPr>
        <p:spPr>
          <a:xfrm>
            <a:off x="457200" y="1600201"/>
            <a:ext cx="8229600" cy="1371599"/>
          </a:xfrm>
        </p:spPr>
        <p:txBody>
          <a:bodyPr/>
          <a:lstStyle/>
          <a:p>
            <a:r>
              <a:rPr lang="en-US" dirty="0"/>
              <a:t>Step 2: Exchange EAX with the third array value and copy the value in EAX to the first array position.	</a:t>
            </a:r>
          </a:p>
        </p:txBody>
      </p:sp>
      <p:sp>
        <p:nvSpPr>
          <p:cNvPr id="2" name="Title 1"/>
          <p:cNvSpPr>
            <a:spLocks noGrp="1"/>
          </p:cNvSpPr>
          <p:nvPr>
            <p:ph type="title"/>
          </p:nvPr>
        </p:nvSpPr>
        <p:spPr/>
        <p:txBody>
          <a:bodyPr/>
          <a:lstStyle/>
          <a:p>
            <a:r>
              <a:rPr lang="en-AU" dirty="0"/>
              <a:t>Your turn. . .</a:t>
            </a:r>
            <a:r>
              <a:rPr lang="en-AU" sz="2000" dirty="0"/>
              <a:t> </a:t>
            </a:r>
            <a:r>
              <a:rPr lang="en-AU" sz="2000" b="0" dirty="0"/>
              <a:t>(3 of 12)</a:t>
            </a:r>
            <a:endParaRPr lang="en-AU" sz="2000" dirty="0"/>
          </a:p>
        </p:txBody>
      </p:sp>
    </p:spTree>
    <p:extLst>
      <p:ext uri="{BB962C8B-B14F-4D97-AF65-F5344CB8AC3E}">
        <p14:creationId xmlns:p14="http://schemas.microsoft.com/office/powerpoint/2010/main" val="18775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26E9D395-22D7-4E9A-9D32-75DFFF52D0BD}"/>
              </a:ext>
            </a:extLst>
          </p:cNvPr>
          <p:cNvSpPr txBox="1">
            <a:spLocks noChangeArrowheads="1"/>
          </p:cNvSpPr>
          <p:nvPr/>
        </p:nvSpPr>
        <p:spPr bwMode="auto">
          <a:xfrm>
            <a:off x="1219200" y="5537949"/>
            <a:ext cx="3733800" cy="71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marL="228600" indent="-2286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myBytes</a:t>
            </a:r>
            <a:r>
              <a:rPr lang="en-US" altLang="en-US" sz="1800" dirty="0">
                <a:cs typeface="Arial" panose="020B0604020202020204" pitchFamily="34" charset="0"/>
              </a:rPr>
              <a:t> BYTE 80h,66h,0A5h</a:t>
            </a:r>
          </a:p>
        </p:txBody>
      </p:sp>
      <p:sp>
        <p:nvSpPr>
          <p:cNvPr id="7" name="Content Placeholder 2"/>
          <p:cNvSpPr txBox="1">
            <a:spLocks/>
          </p:cNvSpPr>
          <p:nvPr/>
        </p:nvSpPr>
        <p:spPr>
          <a:xfrm>
            <a:off x="457200" y="5029200"/>
            <a:ext cx="8229600" cy="533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spcBef>
                <a:spcPts val="600"/>
              </a:spcBef>
            </a:pPr>
            <a:r>
              <a:rPr lang="en-US" dirty="0"/>
              <a:t>Any other possibilities?</a:t>
            </a:r>
          </a:p>
        </p:txBody>
      </p:sp>
      <p:sp>
        <p:nvSpPr>
          <p:cNvPr id="6" name="Content Placeholder 2"/>
          <p:cNvSpPr txBox="1">
            <a:spLocks/>
          </p:cNvSpPr>
          <p:nvPr/>
        </p:nvSpPr>
        <p:spPr>
          <a:xfrm>
            <a:off x="1219200" y="3886200"/>
            <a:ext cx="2362200" cy="10668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buNone/>
            </a:pPr>
            <a:r>
              <a:rPr lang="es-ES" sz="1800" dirty="0"/>
              <a:t>mov </a:t>
            </a:r>
            <a:r>
              <a:rPr lang="es-ES" sz="1800" dirty="0" err="1"/>
              <a:t>al,myBytes</a:t>
            </a:r>
            <a:endParaRPr lang="es-ES" sz="1800" dirty="0"/>
          </a:p>
          <a:p>
            <a:pPr marL="0" indent="0">
              <a:spcBef>
                <a:spcPts val="600"/>
              </a:spcBef>
              <a:buNone/>
            </a:pPr>
            <a:r>
              <a:rPr lang="es-ES" sz="1800" dirty="0" err="1"/>
              <a:t>add</a:t>
            </a:r>
            <a:r>
              <a:rPr lang="es-ES" sz="1800" dirty="0"/>
              <a:t> al,[myBytes+1]</a:t>
            </a:r>
          </a:p>
          <a:p>
            <a:pPr marL="0" indent="0">
              <a:spcBef>
                <a:spcPts val="600"/>
              </a:spcBef>
              <a:buNone/>
            </a:pPr>
            <a:r>
              <a:rPr lang="es-ES" sz="1800" dirty="0" err="1"/>
              <a:t>add</a:t>
            </a:r>
            <a:r>
              <a:rPr lang="es-ES" sz="1800" dirty="0"/>
              <a:t> al,[myBytes+2]</a:t>
            </a:r>
          </a:p>
        </p:txBody>
      </p:sp>
      <p:sp>
        <p:nvSpPr>
          <p:cNvPr id="4" name="Content Placeholder 2"/>
          <p:cNvSpPr txBox="1">
            <a:spLocks/>
          </p:cNvSpPr>
          <p:nvPr/>
        </p:nvSpPr>
        <p:spPr>
          <a:xfrm>
            <a:off x="457200" y="3352800"/>
            <a:ext cx="8229600" cy="457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What is your evaluation of the following code?</a:t>
            </a:r>
          </a:p>
        </p:txBody>
      </p:sp>
      <p:sp>
        <p:nvSpPr>
          <p:cNvPr id="5" name="Content Placeholder 2"/>
          <p:cNvSpPr txBox="1">
            <a:spLocks/>
          </p:cNvSpPr>
          <p:nvPr/>
        </p:nvSpPr>
        <p:spPr>
          <a:xfrm>
            <a:off x="1219200" y="2667000"/>
            <a:ext cx="3429000" cy="6096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1800" dirty="0"/>
              <a:t>.data</a:t>
            </a:r>
          </a:p>
          <a:p>
            <a:pPr marL="0" indent="0">
              <a:spcBef>
                <a:spcPts val="0"/>
              </a:spcBef>
              <a:buNone/>
            </a:pPr>
            <a:r>
              <a:rPr lang="en-US" sz="1800" dirty="0" err="1"/>
              <a:t>myBytes</a:t>
            </a:r>
            <a:r>
              <a:rPr lang="en-US" sz="1800" dirty="0"/>
              <a:t> BYTE 80h,66h,0A5h</a:t>
            </a:r>
          </a:p>
        </p:txBody>
      </p:sp>
      <p:sp>
        <p:nvSpPr>
          <p:cNvPr id="3" name="Content Placeholder 2"/>
          <p:cNvSpPr>
            <a:spLocks noGrp="1"/>
          </p:cNvSpPr>
          <p:nvPr>
            <p:ph idx="1"/>
          </p:nvPr>
        </p:nvSpPr>
        <p:spPr>
          <a:xfrm>
            <a:off x="457200" y="1600201"/>
            <a:ext cx="8229600" cy="838200"/>
          </a:xfrm>
        </p:spPr>
        <p:txBody>
          <a:bodyPr/>
          <a:lstStyle/>
          <a:p>
            <a:r>
              <a:rPr lang="en-US" dirty="0"/>
              <a:t>We want to write a program that adds the following three bytes:</a:t>
            </a:r>
          </a:p>
        </p:txBody>
      </p:sp>
      <p:sp>
        <p:nvSpPr>
          <p:cNvPr id="2" name="Title 1"/>
          <p:cNvSpPr>
            <a:spLocks noGrp="1"/>
          </p:cNvSpPr>
          <p:nvPr>
            <p:ph type="title"/>
          </p:nvPr>
        </p:nvSpPr>
        <p:spPr/>
        <p:txBody>
          <a:bodyPr/>
          <a:lstStyle/>
          <a:p>
            <a:r>
              <a:rPr lang="en-AU" dirty="0"/>
              <a:t>Evaluate this . . . </a:t>
            </a:r>
          </a:p>
        </p:txBody>
      </p:sp>
    </p:spTree>
    <p:extLst>
      <p:ext uri="{BB962C8B-B14F-4D97-AF65-F5344CB8AC3E}">
        <p14:creationId xmlns:p14="http://schemas.microsoft.com/office/powerpoint/2010/main" val="242538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57200" y="4724400"/>
            <a:ext cx="8229600" cy="838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buNone/>
            </a:pPr>
            <a:r>
              <a:rPr lang="en-US" dirty="0">
                <a:solidFill>
                  <a:srgbClr val="007FA3"/>
                </a:solidFill>
              </a:rPr>
              <a:t>Yes: Move zero to BX before the MOVZX instruction.</a:t>
            </a:r>
          </a:p>
        </p:txBody>
      </p:sp>
      <p:sp>
        <p:nvSpPr>
          <p:cNvPr id="9" name="Text Box 4">
            <a:extLst>
              <a:ext uri="{FF2B5EF4-FFF2-40B4-BE49-F238E27FC236}">
                <a16:creationId xmlns:a16="http://schemas.microsoft.com/office/drawing/2014/main" id="{959DDBFC-0C90-4E98-A400-BCAC1D21DE2A}"/>
              </a:ext>
            </a:extLst>
          </p:cNvPr>
          <p:cNvSpPr txBox="1">
            <a:spLocks noChangeArrowheads="1"/>
          </p:cNvSpPr>
          <p:nvPr/>
        </p:nvSpPr>
        <p:spPr bwMode="auto">
          <a:xfrm>
            <a:off x="685800" y="2667000"/>
            <a:ext cx="7620000" cy="154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movzx </a:t>
            </a:r>
            <a:r>
              <a:rPr lang="en-US" altLang="en-US" sz="1800" dirty="0" err="1">
                <a:cs typeface="Arial" panose="020B0604020202020204" pitchFamily="34" charset="0"/>
              </a:rPr>
              <a:t>ax,myBytes</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bl</a:t>
            </a:r>
            <a:r>
              <a:rPr lang="en-US" altLang="en-US" sz="1800" dirty="0">
                <a:cs typeface="Arial" panose="020B0604020202020204" pitchFamily="34" charset="0"/>
              </a:rPr>
              <a:t>,[myBytes+1]</a:t>
            </a:r>
          </a:p>
          <a:p>
            <a:pPr eaLnBrk="1" hangingPunct="1">
              <a:lnSpc>
                <a:spcPct val="50000"/>
              </a:lnSpc>
              <a:spcBef>
                <a:spcPct val="50000"/>
              </a:spcBef>
              <a:buClrTx/>
              <a:buFontTx/>
              <a:buNone/>
            </a:pPr>
            <a:r>
              <a:rPr lang="en-US" altLang="en-US" sz="1800" dirty="0">
                <a:cs typeface="Arial" panose="020B0604020202020204" pitchFamily="34" charset="0"/>
              </a:rPr>
              <a:t>		add  </a:t>
            </a:r>
            <a:r>
              <a:rPr lang="en-US" altLang="en-US" sz="1800" dirty="0" err="1">
                <a:cs typeface="Arial" panose="020B0604020202020204" pitchFamily="34" charset="0"/>
              </a:rPr>
              <a:t>ax,bx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bl</a:t>
            </a:r>
            <a:r>
              <a:rPr lang="en-US" altLang="en-US" sz="1800" dirty="0">
                <a:cs typeface="Arial" panose="020B0604020202020204" pitchFamily="34" charset="0"/>
              </a:rPr>
              <a:t>,[myBytes+2]</a:t>
            </a:r>
          </a:p>
          <a:p>
            <a:pPr eaLnBrk="1" hangingPunct="1">
              <a:lnSpc>
                <a:spcPct val="50000"/>
              </a:lnSpc>
              <a:spcBef>
                <a:spcPct val="50000"/>
              </a:spcBef>
              <a:buClrTx/>
              <a:buFontTx/>
              <a:buNone/>
            </a:pPr>
            <a:r>
              <a:rPr lang="en-US" altLang="en-US" sz="1800" dirty="0">
                <a:cs typeface="Arial" panose="020B0604020202020204" pitchFamily="34" charset="0"/>
              </a:rPr>
              <a:t>		add  </a:t>
            </a:r>
            <a:r>
              <a:rPr lang="en-US" altLang="en-US" sz="1800" dirty="0" err="1">
                <a:cs typeface="Arial" panose="020B0604020202020204" pitchFamily="34" charset="0"/>
              </a:rPr>
              <a:t>ax,bx</a:t>
            </a:r>
            <a:r>
              <a:rPr lang="en-US" altLang="en-US" sz="1800" dirty="0">
                <a:cs typeface="Arial" panose="020B0604020202020204" pitchFamily="34" charset="0"/>
              </a:rPr>
              <a:t>			; AX = sum</a:t>
            </a:r>
            <a:endParaRPr lang="en-US" altLang="en-US" sz="1800" dirty="0">
              <a:solidFill>
                <a:schemeClr val="tx2"/>
              </a:solidFill>
              <a:cs typeface="Arial" panose="020B0604020202020204" pitchFamily="34" charset="0"/>
            </a:endParaRPr>
          </a:p>
        </p:txBody>
      </p:sp>
      <p:sp>
        <p:nvSpPr>
          <p:cNvPr id="8" name="Content Placeholder 2"/>
          <p:cNvSpPr>
            <a:spLocks noGrp="1"/>
          </p:cNvSpPr>
          <p:nvPr>
            <p:ph idx="1"/>
          </p:nvPr>
        </p:nvSpPr>
        <p:spPr>
          <a:xfrm>
            <a:off x="457200" y="1600201"/>
            <a:ext cx="8229600" cy="838200"/>
          </a:xfrm>
        </p:spPr>
        <p:txBody>
          <a:bodyPr/>
          <a:lstStyle/>
          <a:p>
            <a:pPr>
              <a:spcBef>
                <a:spcPts val="600"/>
              </a:spcBef>
            </a:pPr>
            <a:r>
              <a:rPr lang="en-US" dirty="0"/>
              <a:t>How about the following code. Is anything missing?</a:t>
            </a:r>
          </a:p>
        </p:txBody>
      </p:sp>
      <p:sp>
        <p:nvSpPr>
          <p:cNvPr id="2" name="Title 1"/>
          <p:cNvSpPr>
            <a:spLocks noGrp="1"/>
          </p:cNvSpPr>
          <p:nvPr>
            <p:ph type="title"/>
          </p:nvPr>
        </p:nvSpPr>
        <p:spPr/>
        <p:txBody>
          <a:bodyPr/>
          <a:lstStyle/>
          <a:p>
            <a:r>
              <a:rPr lang="en-AU" dirty="0"/>
              <a:t>Evaluate this . . . (</a:t>
            </a:r>
            <a:r>
              <a:rPr lang="en-AU" dirty="0" err="1"/>
              <a:t>cont</a:t>
            </a:r>
            <a:r>
              <a:rPr lang="en-AU" dirty="0"/>
              <a:t>)</a:t>
            </a:r>
          </a:p>
        </p:txBody>
      </p:sp>
    </p:spTree>
    <p:extLst>
      <p:ext uri="{BB962C8B-B14F-4D97-AF65-F5344CB8AC3E}">
        <p14:creationId xmlns:p14="http://schemas.microsoft.com/office/powerpoint/2010/main" val="1840801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Transfer Instructions</a:t>
            </a:r>
          </a:p>
          <a:p>
            <a:r>
              <a:rPr lang="en-US" b="1" dirty="0">
                <a:solidFill>
                  <a:srgbClr val="007FA3"/>
                </a:solidFill>
              </a:rPr>
              <a:t>Addition and Subtraction</a:t>
            </a:r>
          </a:p>
          <a:p>
            <a:r>
              <a:rPr lang="en-US" dirty="0"/>
              <a:t>Data-Related Operators and Directives</a:t>
            </a:r>
          </a:p>
          <a:p>
            <a:r>
              <a:rPr lang="en-US" dirty="0"/>
              <a:t>Indirect Addressing</a:t>
            </a:r>
          </a:p>
          <a:p>
            <a:r>
              <a:rPr lang="en-US" dirty="0"/>
              <a:t>JMP and LOOP Instructions</a:t>
            </a:r>
          </a:p>
          <a:p>
            <a:r>
              <a:rPr lang="en-US" dirty="0"/>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(1 of 5)</a:t>
            </a:r>
          </a:p>
        </p:txBody>
      </p:sp>
    </p:spTree>
    <p:extLst>
      <p:ext uri="{BB962C8B-B14F-4D97-AF65-F5344CB8AC3E}">
        <p14:creationId xmlns:p14="http://schemas.microsoft.com/office/powerpoint/2010/main" val="168794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b="1" dirty="0">
                <a:solidFill>
                  <a:srgbClr val="007FA3"/>
                </a:solidFill>
              </a:rPr>
              <a:t>Data Transfer Instructions</a:t>
            </a:r>
          </a:p>
          <a:p>
            <a:r>
              <a:rPr lang="en-US" altLang="en-US" dirty="0"/>
              <a:t>Addition and Subtraction</a:t>
            </a:r>
          </a:p>
          <a:p>
            <a:r>
              <a:rPr lang="en-US" altLang="en-US" dirty="0"/>
              <a:t>Data-Related Operators and Directives</a:t>
            </a:r>
          </a:p>
          <a:p>
            <a:r>
              <a:rPr lang="en-US" altLang="en-US" dirty="0"/>
              <a:t>Indirect Addressing</a:t>
            </a:r>
          </a:p>
          <a:p>
            <a:r>
              <a:rPr lang="en-US" altLang="en-US" dirty="0"/>
              <a:t>JMP and LOOP Instructions</a:t>
            </a:r>
          </a:p>
          <a:p>
            <a:r>
              <a:rPr lang="en-US" altLang="en-US" dirty="0"/>
              <a:t>64-Bit Programming</a:t>
            </a:r>
          </a:p>
        </p:txBody>
      </p:sp>
      <p:sp>
        <p:nvSpPr>
          <p:cNvPr id="2" name="Title 1"/>
          <p:cNvSpPr>
            <a:spLocks noGrp="1"/>
          </p:cNvSpPr>
          <p:nvPr>
            <p:ph type="title"/>
          </p:nvPr>
        </p:nvSpPr>
        <p:spPr/>
        <p:txBody>
          <a:bodyPr/>
          <a:lstStyle/>
          <a:p>
            <a:r>
              <a:rPr lang="en-US" altLang="en-US" dirty="0"/>
              <a:t>Chapter Overview</a:t>
            </a:r>
            <a:endParaRPr lang="en-US" b="0"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INC and DEC Instructions</a:t>
            </a:r>
          </a:p>
          <a:p>
            <a:r>
              <a:rPr lang="en-US" dirty="0"/>
              <a:t>ADD and SUB Instructions</a:t>
            </a:r>
          </a:p>
          <a:p>
            <a:r>
              <a:rPr lang="en-US" dirty="0"/>
              <a:t>NEG Instruction</a:t>
            </a:r>
          </a:p>
          <a:p>
            <a:r>
              <a:rPr lang="en-US" dirty="0"/>
              <a:t>Implementing Arithmetic Expressions</a:t>
            </a:r>
          </a:p>
          <a:p>
            <a:r>
              <a:rPr lang="en-US" dirty="0"/>
              <a:t>Flags Affected by Arithmetic</a:t>
            </a:r>
          </a:p>
          <a:p>
            <a:pPr lvl="1"/>
            <a:r>
              <a:rPr lang="en-US" dirty="0"/>
              <a:t>Zero</a:t>
            </a:r>
          </a:p>
          <a:p>
            <a:pPr lvl="1"/>
            <a:r>
              <a:rPr lang="en-US" dirty="0"/>
              <a:t>Sign</a:t>
            </a:r>
          </a:p>
          <a:p>
            <a:pPr lvl="1"/>
            <a:r>
              <a:rPr lang="en-US" dirty="0"/>
              <a:t>Carry</a:t>
            </a:r>
          </a:p>
          <a:p>
            <a:pPr lvl="1"/>
            <a:r>
              <a:rPr lang="en-US" dirty="0"/>
              <a:t>Overflow</a:t>
            </a:r>
          </a:p>
        </p:txBody>
      </p:sp>
      <p:sp>
        <p:nvSpPr>
          <p:cNvPr id="2" name="Title 1"/>
          <p:cNvSpPr>
            <a:spLocks noGrp="1"/>
          </p:cNvSpPr>
          <p:nvPr>
            <p:ph type="title"/>
          </p:nvPr>
        </p:nvSpPr>
        <p:spPr/>
        <p:txBody>
          <a:bodyPr/>
          <a:lstStyle/>
          <a:p>
            <a:r>
              <a:rPr lang="en-AU" dirty="0"/>
              <a:t>Addition and Subtraction</a:t>
            </a:r>
          </a:p>
        </p:txBody>
      </p:sp>
    </p:spTree>
    <p:extLst>
      <p:ext uri="{BB962C8B-B14F-4D97-AF65-F5344CB8AC3E}">
        <p14:creationId xmlns:p14="http://schemas.microsoft.com/office/powerpoint/2010/main" val="2430777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Add 1, subtract 1 from destination operand</a:t>
            </a:r>
          </a:p>
          <a:p>
            <a:pPr lvl="1"/>
            <a:r>
              <a:rPr lang="en-AU" dirty="0"/>
              <a:t>operand may be register or memory</a:t>
            </a:r>
          </a:p>
          <a:p>
            <a:r>
              <a:rPr lang="en-AU" dirty="0"/>
              <a:t>INC </a:t>
            </a:r>
            <a:r>
              <a:rPr lang="en-AU" i="1" dirty="0"/>
              <a:t>destination</a:t>
            </a:r>
          </a:p>
          <a:p>
            <a:pPr lvl="1"/>
            <a:r>
              <a:rPr lang="en-AU" dirty="0"/>
              <a:t>Logic: </a:t>
            </a:r>
            <a:r>
              <a:rPr lang="en-AU" i="1" dirty="0"/>
              <a:t>destination </a:t>
            </a:r>
            <a:r>
              <a:rPr lang="en-US" altLang="en-US" dirty="0">
                <a:sym typeface="Symbol" panose="05050102010706020507" pitchFamily="18" charset="2"/>
              </a:rPr>
              <a:t></a:t>
            </a:r>
            <a:r>
              <a:rPr lang="en-AU" dirty="0"/>
              <a:t> </a:t>
            </a:r>
            <a:r>
              <a:rPr lang="en-AU" i="1" dirty="0"/>
              <a:t>destination</a:t>
            </a:r>
            <a:r>
              <a:rPr lang="en-AU" dirty="0"/>
              <a:t> + 1</a:t>
            </a:r>
          </a:p>
          <a:p>
            <a:r>
              <a:rPr lang="en-AU" dirty="0"/>
              <a:t>DEC </a:t>
            </a:r>
            <a:r>
              <a:rPr lang="en-AU" i="1" dirty="0"/>
              <a:t>destination</a:t>
            </a:r>
          </a:p>
          <a:p>
            <a:pPr lvl="1"/>
            <a:r>
              <a:rPr lang="en-AU" dirty="0"/>
              <a:t>Logic: </a:t>
            </a:r>
            <a:r>
              <a:rPr lang="en-AU" i="1" dirty="0"/>
              <a:t>destination</a:t>
            </a:r>
            <a:r>
              <a:rPr lang="en-AU" dirty="0"/>
              <a:t> </a:t>
            </a:r>
            <a:r>
              <a:rPr lang="en-US" altLang="en-US" dirty="0">
                <a:sym typeface="Symbol" panose="05050102010706020507" pitchFamily="18" charset="2"/>
              </a:rPr>
              <a:t></a:t>
            </a:r>
            <a:r>
              <a:rPr lang="en-AU" dirty="0"/>
              <a:t> </a:t>
            </a:r>
            <a:r>
              <a:rPr lang="en-AU" i="1" dirty="0"/>
              <a:t>destination</a:t>
            </a:r>
            <a:r>
              <a:rPr lang="en-AU" dirty="0"/>
              <a:t> – 1</a:t>
            </a:r>
          </a:p>
        </p:txBody>
      </p:sp>
      <p:sp>
        <p:nvSpPr>
          <p:cNvPr id="2" name="Title 1"/>
          <p:cNvSpPr>
            <a:spLocks noGrp="1"/>
          </p:cNvSpPr>
          <p:nvPr>
            <p:ph type="title"/>
          </p:nvPr>
        </p:nvSpPr>
        <p:spPr/>
        <p:txBody>
          <a:bodyPr/>
          <a:lstStyle/>
          <a:p>
            <a:r>
              <a:rPr lang="en-AU" dirty="0"/>
              <a:t>INC and DEC Instructions</a:t>
            </a:r>
          </a:p>
        </p:txBody>
      </p:sp>
    </p:spTree>
    <p:extLst>
      <p:ext uri="{BB962C8B-B14F-4D97-AF65-F5344CB8AC3E}">
        <p14:creationId xmlns:p14="http://schemas.microsoft.com/office/powerpoint/2010/main" val="971941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200"/>
          </a:xfrm>
        </p:spPr>
        <p:txBody>
          <a:bodyPr/>
          <a:lstStyle/>
          <a:p>
            <a:pPr marL="0" indent="0">
              <a:spcBef>
                <a:spcPts val="0"/>
              </a:spcBef>
              <a:buNone/>
            </a:pPr>
            <a:r>
              <a:rPr lang="en-AU" sz="2500" dirty="0"/>
              <a:t>.data</a:t>
            </a:r>
          </a:p>
          <a:p>
            <a:pPr marL="0" indent="0">
              <a:spcBef>
                <a:spcPts val="0"/>
              </a:spcBef>
              <a:buNone/>
            </a:pPr>
            <a:r>
              <a:rPr lang="en-AU" sz="2500" dirty="0" err="1"/>
              <a:t>myWord</a:t>
            </a:r>
            <a:r>
              <a:rPr lang="en-AU" sz="2500" dirty="0"/>
              <a:t> WORD 1000h</a:t>
            </a:r>
          </a:p>
          <a:p>
            <a:pPr marL="0" indent="0">
              <a:spcBef>
                <a:spcPts val="0"/>
              </a:spcBef>
              <a:buNone/>
            </a:pPr>
            <a:r>
              <a:rPr lang="en-AU" sz="2500" dirty="0" err="1"/>
              <a:t>myDword</a:t>
            </a:r>
            <a:r>
              <a:rPr lang="en-AU" sz="2500" dirty="0"/>
              <a:t> DWORD 10000000h</a:t>
            </a:r>
          </a:p>
          <a:p>
            <a:pPr marL="0" indent="0">
              <a:spcBef>
                <a:spcPts val="0"/>
              </a:spcBef>
              <a:buNone/>
            </a:pPr>
            <a:r>
              <a:rPr lang="en-AU" sz="2500" dirty="0"/>
              <a:t>.code</a:t>
            </a:r>
          </a:p>
          <a:p>
            <a:pPr marL="0" indent="0">
              <a:spcBef>
                <a:spcPts val="0"/>
              </a:spcBef>
              <a:buNone/>
            </a:pPr>
            <a:r>
              <a:rPr lang="en-AU" sz="2500" dirty="0"/>
              <a:t>	</a:t>
            </a:r>
            <a:r>
              <a:rPr lang="en-AU" sz="2500" dirty="0" err="1"/>
              <a:t>inc</a:t>
            </a:r>
            <a:r>
              <a:rPr lang="en-AU" sz="2500" dirty="0"/>
              <a:t> </a:t>
            </a:r>
            <a:r>
              <a:rPr lang="en-AU" sz="2500" dirty="0" err="1"/>
              <a:t>myWord</a:t>
            </a:r>
            <a:r>
              <a:rPr lang="en-AU" sz="2500" dirty="0"/>
              <a:t> 	; 1001h</a:t>
            </a:r>
          </a:p>
          <a:p>
            <a:pPr marL="0" indent="0">
              <a:spcBef>
                <a:spcPts val="0"/>
              </a:spcBef>
              <a:buNone/>
            </a:pPr>
            <a:r>
              <a:rPr lang="en-AU" sz="2500" dirty="0"/>
              <a:t>	</a:t>
            </a:r>
            <a:r>
              <a:rPr lang="en-AU" sz="2500" dirty="0" err="1"/>
              <a:t>dec</a:t>
            </a:r>
            <a:r>
              <a:rPr lang="en-AU" sz="2500" dirty="0"/>
              <a:t> </a:t>
            </a:r>
            <a:r>
              <a:rPr lang="en-AU" sz="2500" dirty="0" err="1"/>
              <a:t>myWord</a:t>
            </a:r>
            <a:r>
              <a:rPr lang="en-AU" sz="2500" dirty="0"/>
              <a:t>  	; 1000h</a:t>
            </a:r>
          </a:p>
          <a:p>
            <a:pPr marL="0" indent="0">
              <a:spcBef>
                <a:spcPts val="0"/>
              </a:spcBef>
              <a:buNone/>
            </a:pPr>
            <a:r>
              <a:rPr lang="en-AU" sz="2500" dirty="0"/>
              <a:t>	</a:t>
            </a:r>
            <a:r>
              <a:rPr lang="en-AU" sz="2500" dirty="0" err="1"/>
              <a:t>inc</a:t>
            </a:r>
            <a:r>
              <a:rPr lang="en-AU" sz="2500" dirty="0"/>
              <a:t> </a:t>
            </a:r>
            <a:r>
              <a:rPr lang="en-AU" sz="2500" dirty="0" err="1"/>
              <a:t>myDword</a:t>
            </a:r>
            <a:r>
              <a:rPr lang="en-AU" sz="2500" dirty="0"/>
              <a:t>	; 10000001h</a:t>
            </a:r>
          </a:p>
          <a:p>
            <a:pPr marL="0" indent="0">
              <a:spcBef>
                <a:spcPts val="0"/>
              </a:spcBef>
              <a:buNone/>
            </a:pPr>
            <a:endParaRPr lang="en-AU" sz="2500" dirty="0"/>
          </a:p>
          <a:p>
            <a:pPr marL="0" indent="0">
              <a:spcBef>
                <a:spcPts val="0"/>
              </a:spcBef>
              <a:buNone/>
            </a:pPr>
            <a:r>
              <a:rPr lang="en-AU" sz="2500" dirty="0"/>
              <a:t>	mov ax,00FFh</a:t>
            </a:r>
          </a:p>
          <a:p>
            <a:pPr marL="0" indent="0">
              <a:spcBef>
                <a:spcPts val="0"/>
              </a:spcBef>
              <a:buNone/>
            </a:pPr>
            <a:r>
              <a:rPr lang="en-AU" sz="2500" dirty="0"/>
              <a:t>	</a:t>
            </a:r>
            <a:r>
              <a:rPr lang="en-AU" sz="2500" dirty="0" err="1"/>
              <a:t>inc</a:t>
            </a:r>
            <a:r>
              <a:rPr lang="en-AU" sz="2500" dirty="0"/>
              <a:t> </a:t>
            </a:r>
            <a:r>
              <a:rPr lang="en-AU" sz="2500" dirty="0" err="1"/>
              <a:t>ax</a:t>
            </a:r>
            <a:r>
              <a:rPr lang="en-AU" sz="2500" dirty="0"/>
              <a:t>	           ; AX = 0100h</a:t>
            </a:r>
          </a:p>
          <a:p>
            <a:pPr marL="0" indent="0">
              <a:spcBef>
                <a:spcPts val="0"/>
              </a:spcBef>
              <a:buNone/>
            </a:pPr>
            <a:r>
              <a:rPr lang="en-AU" sz="2500" dirty="0"/>
              <a:t>	mov ax,00FFh</a:t>
            </a:r>
          </a:p>
          <a:p>
            <a:pPr marL="0" indent="0">
              <a:spcBef>
                <a:spcPts val="0"/>
              </a:spcBef>
              <a:buNone/>
            </a:pPr>
            <a:r>
              <a:rPr lang="en-AU" sz="2500" dirty="0"/>
              <a:t>	</a:t>
            </a:r>
            <a:r>
              <a:rPr lang="en-AU" sz="2500" dirty="0" err="1"/>
              <a:t>inc</a:t>
            </a:r>
            <a:r>
              <a:rPr lang="en-AU" sz="2500" dirty="0"/>
              <a:t> al	           ; AX = 0000h</a:t>
            </a:r>
          </a:p>
        </p:txBody>
      </p:sp>
      <p:sp>
        <p:nvSpPr>
          <p:cNvPr id="2" name="Title 1"/>
          <p:cNvSpPr>
            <a:spLocks noGrp="1"/>
          </p:cNvSpPr>
          <p:nvPr>
            <p:ph type="title"/>
          </p:nvPr>
        </p:nvSpPr>
        <p:spPr/>
        <p:txBody>
          <a:bodyPr/>
          <a:lstStyle/>
          <a:p>
            <a:r>
              <a:rPr lang="en-AU" dirty="0"/>
              <a:t>INC and DEC Examples</a:t>
            </a:r>
          </a:p>
        </p:txBody>
      </p:sp>
    </p:spTree>
    <p:extLst>
      <p:ext uri="{BB962C8B-B14F-4D97-AF65-F5344CB8AC3E}">
        <p14:creationId xmlns:p14="http://schemas.microsoft.com/office/powerpoint/2010/main" val="3959561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314F7715-FA5F-44E2-9CBC-DC3105201210}"/>
              </a:ext>
            </a:extLst>
          </p:cNvPr>
          <p:cNvSpPr txBox="1">
            <a:spLocks noChangeArrowheads="1"/>
          </p:cNvSpPr>
          <p:nvPr/>
        </p:nvSpPr>
        <p:spPr bwMode="auto">
          <a:xfrm>
            <a:off x="762000" y="2895600"/>
            <a:ext cx="6400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2500" dirty="0">
                <a:latin typeface="Airal"/>
              </a:rPr>
              <a:t>.data</a:t>
            </a:r>
          </a:p>
          <a:p>
            <a:pPr eaLnBrk="1" hangingPunct="1">
              <a:lnSpc>
                <a:spcPct val="50000"/>
              </a:lnSpc>
              <a:spcBef>
                <a:spcPct val="50000"/>
              </a:spcBef>
              <a:buClrTx/>
              <a:buFontTx/>
              <a:buNone/>
            </a:pPr>
            <a:r>
              <a:rPr lang="en-US" altLang="en-US" sz="2500" dirty="0" err="1">
                <a:latin typeface="Airal"/>
              </a:rPr>
              <a:t>myByte</a:t>
            </a:r>
            <a:r>
              <a:rPr lang="en-US" altLang="en-US" sz="2500" dirty="0">
                <a:latin typeface="Airal"/>
              </a:rPr>
              <a:t> BYTE 0FFh, 0</a:t>
            </a:r>
          </a:p>
          <a:p>
            <a:pPr eaLnBrk="1" hangingPunct="1">
              <a:lnSpc>
                <a:spcPct val="50000"/>
              </a:lnSpc>
              <a:spcBef>
                <a:spcPct val="50000"/>
              </a:spcBef>
              <a:buClrTx/>
              <a:buFontTx/>
              <a:buNone/>
            </a:pPr>
            <a:r>
              <a:rPr lang="en-US" altLang="en-US" sz="2500" dirty="0">
                <a:latin typeface="Airal"/>
              </a:rPr>
              <a:t>.code</a:t>
            </a:r>
          </a:p>
          <a:p>
            <a:pPr eaLnBrk="1" hangingPunct="1">
              <a:lnSpc>
                <a:spcPct val="50000"/>
              </a:lnSpc>
              <a:spcBef>
                <a:spcPct val="50000"/>
              </a:spcBef>
              <a:buClrTx/>
              <a:buNone/>
            </a:pPr>
            <a:r>
              <a:rPr lang="en-US" altLang="en-US" sz="2500" dirty="0">
                <a:latin typeface="Airal"/>
              </a:rPr>
              <a:t>	</a:t>
            </a:r>
            <a:r>
              <a:rPr lang="en-US" altLang="en-US" sz="2500" dirty="0" err="1">
                <a:latin typeface="Airal"/>
              </a:rPr>
              <a:t>mov</a:t>
            </a:r>
            <a:r>
              <a:rPr lang="en-US" altLang="en-US" sz="2500" dirty="0">
                <a:latin typeface="Airal"/>
              </a:rPr>
              <a:t> </a:t>
            </a:r>
            <a:r>
              <a:rPr lang="en-US" altLang="en-US" sz="2500" dirty="0" err="1">
                <a:latin typeface="Airal"/>
              </a:rPr>
              <a:t>al,myByte</a:t>
            </a:r>
            <a:r>
              <a:rPr lang="en-US" altLang="en-US" sz="2500" dirty="0">
                <a:latin typeface="Airal"/>
              </a:rPr>
              <a:t>	; AL = </a:t>
            </a:r>
            <a:r>
              <a:rPr lang="en-US" altLang="en-US" sz="2500" dirty="0" err="1">
                <a:solidFill>
                  <a:srgbClr val="007FA3"/>
                </a:solidFill>
                <a:cs typeface="Arial" panose="020B0604020202020204" pitchFamily="34" charset="0"/>
              </a:rPr>
              <a:t>FFh</a:t>
            </a:r>
            <a:endParaRPr lang="en-US" altLang="en-US" sz="2500" dirty="0">
              <a:latin typeface="Airal"/>
            </a:endParaRPr>
          </a:p>
          <a:p>
            <a:pPr eaLnBrk="1" hangingPunct="1">
              <a:lnSpc>
                <a:spcPct val="50000"/>
              </a:lnSpc>
              <a:spcBef>
                <a:spcPct val="50000"/>
              </a:spcBef>
              <a:buClrTx/>
              <a:buNone/>
            </a:pPr>
            <a:r>
              <a:rPr lang="en-US" altLang="en-US" sz="2500" dirty="0">
                <a:latin typeface="Airal"/>
              </a:rPr>
              <a:t>	mov ah,[myByte+1]	; AH = </a:t>
            </a:r>
            <a:r>
              <a:rPr lang="en-US" altLang="en-US" sz="2500" dirty="0">
                <a:solidFill>
                  <a:srgbClr val="007FA3"/>
                </a:solidFill>
                <a:cs typeface="Arial" panose="020B0604020202020204" pitchFamily="34" charset="0"/>
              </a:rPr>
              <a:t>00h</a:t>
            </a:r>
            <a:endParaRPr lang="en-US" altLang="en-US" sz="2500" dirty="0">
              <a:latin typeface="Airal"/>
            </a:endParaRPr>
          </a:p>
          <a:p>
            <a:pPr eaLnBrk="1" hangingPunct="1">
              <a:lnSpc>
                <a:spcPct val="50000"/>
              </a:lnSpc>
              <a:spcBef>
                <a:spcPct val="50000"/>
              </a:spcBef>
              <a:buClrTx/>
              <a:buFontTx/>
              <a:buNone/>
            </a:pPr>
            <a:r>
              <a:rPr lang="en-US" altLang="en-US" sz="2500" dirty="0">
                <a:latin typeface="Airal"/>
              </a:rPr>
              <a:t>	</a:t>
            </a:r>
            <a:r>
              <a:rPr lang="en-US" altLang="en-US" sz="2500" dirty="0" err="1">
                <a:latin typeface="Airal"/>
              </a:rPr>
              <a:t>dec</a:t>
            </a:r>
            <a:r>
              <a:rPr lang="en-US" altLang="en-US" sz="2500" dirty="0">
                <a:latin typeface="Airal"/>
              </a:rPr>
              <a:t> ah	; AH = </a:t>
            </a:r>
            <a:r>
              <a:rPr lang="en-US" altLang="en-US" sz="2500" dirty="0" err="1">
                <a:solidFill>
                  <a:srgbClr val="007FA3"/>
                </a:solidFill>
                <a:cs typeface="Arial" panose="020B0604020202020204" pitchFamily="34" charset="0"/>
              </a:rPr>
              <a:t>FFh</a:t>
            </a:r>
            <a:endParaRPr lang="en-US" altLang="en-US" sz="2500" dirty="0">
              <a:latin typeface="Airal"/>
            </a:endParaRPr>
          </a:p>
          <a:p>
            <a:pPr eaLnBrk="1" hangingPunct="1">
              <a:lnSpc>
                <a:spcPct val="50000"/>
              </a:lnSpc>
              <a:spcBef>
                <a:spcPct val="50000"/>
              </a:spcBef>
              <a:buClrTx/>
              <a:buFontTx/>
              <a:buNone/>
            </a:pPr>
            <a:r>
              <a:rPr lang="en-US" altLang="en-US" sz="2500" dirty="0">
                <a:latin typeface="Airal"/>
              </a:rPr>
              <a:t>	</a:t>
            </a:r>
            <a:r>
              <a:rPr lang="en-US" altLang="en-US" sz="2500" dirty="0" err="1">
                <a:latin typeface="Airal"/>
              </a:rPr>
              <a:t>inc</a:t>
            </a:r>
            <a:r>
              <a:rPr lang="en-US" altLang="en-US" sz="2500" dirty="0">
                <a:latin typeface="Airal"/>
              </a:rPr>
              <a:t> al	; AL = </a:t>
            </a:r>
            <a:r>
              <a:rPr lang="en-US" altLang="en-US" sz="2500" dirty="0">
                <a:solidFill>
                  <a:srgbClr val="007FA3"/>
                </a:solidFill>
                <a:cs typeface="Arial" panose="020B0604020202020204" pitchFamily="34" charset="0"/>
              </a:rPr>
              <a:t>00h</a:t>
            </a:r>
            <a:endParaRPr lang="en-US" altLang="en-US" sz="2500" dirty="0">
              <a:latin typeface="Airal"/>
            </a:endParaRPr>
          </a:p>
          <a:p>
            <a:pPr eaLnBrk="1" hangingPunct="1">
              <a:lnSpc>
                <a:spcPct val="50000"/>
              </a:lnSpc>
              <a:spcBef>
                <a:spcPct val="50000"/>
              </a:spcBef>
              <a:buClrTx/>
              <a:buFontTx/>
              <a:buNone/>
            </a:pPr>
            <a:r>
              <a:rPr lang="en-US" altLang="en-US" sz="2500" dirty="0">
                <a:latin typeface="Airal"/>
              </a:rPr>
              <a:t>	</a:t>
            </a:r>
            <a:r>
              <a:rPr lang="en-US" altLang="en-US" sz="2500" dirty="0" err="1">
                <a:latin typeface="Airal"/>
              </a:rPr>
              <a:t>dec</a:t>
            </a:r>
            <a:r>
              <a:rPr lang="en-US" altLang="en-US" sz="2500" dirty="0">
                <a:latin typeface="Airal"/>
              </a:rPr>
              <a:t> ax	; AX = </a:t>
            </a:r>
            <a:r>
              <a:rPr lang="en-US" altLang="en-US" sz="2500" dirty="0">
                <a:solidFill>
                  <a:srgbClr val="007FA3"/>
                </a:solidFill>
                <a:cs typeface="Arial" panose="020B0604020202020204" pitchFamily="34" charset="0"/>
              </a:rPr>
              <a:t>FEFF</a:t>
            </a:r>
            <a:endParaRPr lang="en-US" altLang="en-US" sz="2500" dirty="0">
              <a:latin typeface="Airal"/>
            </a:endParaRPr>
          </a:p>
        </p:txBody>
      </p:sp>
      <p:sp>
        <p:nvSpPr>
          <p:cNvPr id="3" name="Content Placeholder 2"/>
          <p:cNvSpPr>
            <a:spLocks noGrp="1"/>
          </p:cNvSpPr>
          <p:nvPr>
            <p:ph idx="1"/>
          </p:nvPr>
        </p:nvSpPr>
        <p:spPr>
          <a:xfrm>
            <a:off x="457200" y="1600201"/>
            <a:ext cx="8229600" cy="990600"/>
          </a:xfrm>
        </p:spPr>
        <p:txBody>
          <a:bodyPr/>
          <a:lstStyle/>
          <a:p>
            <a:pPr marL="0" indent="0">
              <a:buNone/>
            </a:pPr>
            <a:r>
              <a:rPr lang="en-US" dirty="0"/>
              <a:t>Show the value of the destination operand after each of the following instructions executes:</a:t>
            </a:r>
            <a:endParaRPr lang="en-AU" dirty="0"/>
          </a:p>
          <a:p>
            <a:pPr marL="0" indent="0">
              <a:buNone/>
            </a:pPr>
            <a:endParaRPr lang="en-US" dirty="0"/>
          </a:p>
        </p:txBody>
      </p:sp>
      <p:sp>
        <p:nvSpPr>
          <p:cNvPr id="2" name="Title 1"/>
          <p:cNvSpPr>
            <a:spLocks noGrp="1"/>
          </p:cNvSpPr>
          <p:nvPr>
            <p:ph type="title"/>
          </p:nvPr>
        </p:nvSpPr>
        <p:spPr/>
        <p:txBody>
          <a:bodyPr/>
          <a:lstStyle/>
          <a:p>
            <a:r>
              <a:rPr lang="en-AU" dirty="0"/>
              <a:t>Your turn...</a:t>
            </a:r>
            <a:r>
              <a:rPr lang="en-AU" sz="2000" dirty="0"/>
              <a:t> </a:t>
            </a:r>
            <a:r>
              <a:rPr lang="en-AU" sz="2000" b="0" dirty="0"/>
              <a:t>(4 of 12)</a:t>
            </a:r>
          </a:p>
        </p:txBody>
      </p:sp>
    </p:spTree>
    <p:extLst>
      <p:ext uri="{BB962C8B-B14F-4D97-AF65-F5344CB8AC3E}">
        <p14:creationId xmlns:p14="http://schemas.microsoft.com/office/powerpoint/2010/main" val="422658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ADD </a:t>
            </a:r>
            <a:r>
              <a:rPr lang="en-AU" i="1" dirty="0"/>
              <a:t>destination</a:t>
            </a:r>
            <a:r>
              <a:rPr lang="en-AU" dirty="0"/>
              <a:t>, source</a:t>
            </a:r>
          </a:p>
          <a:p>
            <a:pPr lvl="1"/>
            <a:r>
              <a:rPr lang="en-AU" dirty="0"/>
              <a:t>Logic: destination </a:t>
            </a:r>
            <a:r>
              <a:rPr lang="en-US" altLang="en-US" dirty="0">
                <a:sym typeface="Symbol" panose="05050102010706020507" pitchFamily="18" charset="2"/>
              </a:rPr>
              <a:t></a:t>
            </a:r>
            <a:r>
              <a:rPr lang="en-AU" dirty="0"/>
              <a:t> </a:t>
            </a:r>
            <a:r>
              <a:rPr lang="en-AU" i="1" dirty="0"/>
              <a:t>destination</a:t>
            </a:r>
            <a:r>
              <a:rPr lang="en-AU" dirty="0"/>
              <a:t> + source</a:t>
            </a:r>
          </a:p>
          <a:p>
            <a:r>
              <a:rPr lang="en-AU" dirty="0"/>
              <a:t>SUB </a:t>
            </a:r>
            <a:r>
              <a:rPr lang="en-AU" i="1" dirty="0"/>
              <a:t>destination</a:t>
            </a:r>
            <a:r>
              <a:rPr lang="en-AU" dirty="0"/>
              <a:t>, source</a:t>
            </a:r>
          </a:p>
          <a:p>
            <a:pPr lvl="1"/>
            <a:r>
              <a:rPr lang="en-AU" dirty="0"/>
              <a:t>Logic: destination </a:t>
            </a:r>
            <a:r>
              <a:rPr lang="en-US" altLang="en-US" dirty="0">
                <a:sym typeface="Symbol" panose="05050102010706020507" pitchFamily="18" charset="2"/>
              </a:rPr>
              <a:t></a:t>
            </a:r>
            <a:r>
              <a:rPr lang="en-AU" dirty="0"/>
              <a:t> </a:t>
            </a:r>
            <a:r>
              <a:rPr lang="en-AU" i="1" dirty="0"/>
              <a:t>destination</a:t>
            </a:r>
            <a:r>
              <a:rPr lang="en-AU" dirty="0"/>
              <a:t> – source</a:t>
            </a:r>
          </a:p>
          <a:p>
            <a:r>
              <a:rPr lang="en-AU" dirty="0"/>
              <a:t>Same operand rules as for the MOV instruction</a:t>
            </a:r>
          </a:p>
        </p:txBody>
      </p:sp>
      <p:sp>
        <p:nvSpPr>
          <p:cNvPr id="2" name="Title 1"/>
          <p:cNvSpPr>
            <a:spLocks noGrp="1"/>
          </p:cNvSpPr>
          <p:nvPr>
            <p:ph type="title"/>
          </p:nvPr>
        </p:nvSpPr>
        <p:spPr/>
        <p:txBody>
          <a:bodyPr/>
          <a:lstStyle/>
          <a:p>
            <a:r>
              <a:rPr lang="en-AU" dirty="0"/>
              <a:t>ADD and SUB Instructions</a:t>
            </a:r>
          </a:p>
        </p:txBody>
      </p:sp>
    </p:spTree>
    <p:extLst>
      <p:ext uri="{BB962C8B-B14F-4D97-AF65-F5344CB8AC3E}">
        <p14:creationId xmlns:p14="http://schemas.microsoft.com/office/powerpoint/2010/main" val="1571758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600"/>
              </a:spcBef>
              <a:buNone/>
            </a:pPr>
            <a:r>
              <a:rPr lang="en-AU" dirty="0"/>
              <a:t>.data</a:t>
            </a:r>
          </a:p>
          <a:p>
            <a:pPr marL="0" indent="0">
              <a:spcBef>
                <a:spcPts val="600"/>
              </a:spcBef>
              <a:buNone/>
            </a:pPr>
            <a:r>
              <a:rPr lang="en-AU" dirty="0"/>
              <a:t>var1 DWORD 10000h</a:t>
            </a:r>
          </a:p>
          <a:p>
            <a:pPr marL="0" indent="0">
              <a:spcBef>
                <a:spcPts val="600"/>
              </a:spcBef>
              <a:buNone/>
            </a:pPr>
            <a:r>
              <a:rPr lang="en-AU" dirty="0"/>
              <a:t>var2 DWORD 20000h</a:t>
            </a:r>
          </a:p>
          <a:p>
            <a:pPr marL="0" indent="0">
              <a:spcBef>
                <a:spcPts val="600"/>
              </a:spcBef>
              <a:buNone/>
            </a:pPr>
            <a:r>
              <a:rPr lang="en-AU" dirty="0"/>
              <a:t>.code	              ; ---EAX---</a:t>
            </a:r>
          </a:p>
          <a:p>
            <a:pPr marL="0" indent="0">
              <a:spcBef>
                <a:spcPts val="600"/>
              </a:spcBef>
              <a:buNone/>
            </a:pPr>
            <a:r>
              <a:rPr lang="en-AU" dirty="0"/>
              <a:t>	mov eax,var1	; 00010000h</a:t>
            </a:r>
          </a:p>
          <a:p>
            <a:pPr marL="0" indent="0">
              <a:spcBef>
                <a:spcPts val="600"/>
              </a:spcBef>
              <a:buNone/>
            </a:pPr>
            <a:r>
              <a:rPr lang="en-AU" dirty="0"/>
              <a:t>	add eax,var2 	; 00030000h</a:t>
            </a:r>
          </a:p>
          <a:p>
            <a:pPr marL="0" indent="0">
              <a:spcBef>
                <a:spcPts val="600"/>
              </a:spcBef>
              <a:buNone/>
            </a:pPr>
            <a:r>
              <a:rPr lang="en-AU" dirty="0"/>
              <a:t>	add ax,0FFFFh	; 0003FFFFh</a:t>
            </a:r>
          </a:p>
          <a:p>
            <a:pPr marL="0" indent="0">
              <a:spcBef>
                <a:spcPts val="600"/>
              </a:spcBef>
              <a:buNone/>
            </a:pPr>
            <a:r>
              <a:rPr lang="en-AU" dirty="0"/>
              <a:t>	add eax,1	     ; 00040000h</a:t>
            </a:r>
          </a:p>
          <a:p>
            <a:pPr marL="0" indent="0">
              <a:spcBef>
                <a:spcPts val="600"/>
              </a:spcBef>
              <a:buNone/>
            </a:pPr>
            <a:r>
              <a:rPr lang="en-AU" dirty="0"/>
              <a:t>	sub ax,1	     ; 0004FFFFh</a:t>
            </a:r>
          </a:p>
        </p:txBody>
      </p:sp>
      <p:sp>
        <p:nvSpPr>
          <p:cNvPr id="2" name="Title 1"/>
          <p:cNvSpPr>
            <a:spLocks noGrp="1"/>
          </p:cNvSpPr>
          <p:nvPr>
            <p:ph type="title"/>
          </p:nvPr>
        </p:nvSpPr>
        <p:spPr/>
        <p:txBody>
          <a:bodyPr/>
          <a:lstStyle/>
          <a:p>
            <a:r>
              <a:rPr lang="en-AU" dirty="0"/>
              <a:t>ADD and SUB Examples</a:t>
            </a:r>
          </a:p>
        </p:txBody>
      </p:sp>
    </p:spTree>
    <p:extLst>
      <p:ext uri="{BB962C8B-B14F-4D97-AF65-F5344CB8AC3E}">
        <p14:creationId xmlns:p14="http://schemas.microsoft.com/office/powerpoint/2010/main" val="60115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4953000"/>
            <a:ext cx="8229600" cy="838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800"/>
              </a:spcBef>
              <a:buNone/>
            </a:pPr>
            <a:r>
              <a:rPr lang="en-US" sz="2500" dirty="0"/>
              <a:t>Suppose AX contains –32,768 and we apply NEG to it. Will the result be valid?</a:t>
            </a:r>
          </a:p>
        </p:txBody>
      </p:sp>
      <p:sp>
        <p:nvSpPr>
          <p:cNvPr id="4" name="Text Box 3">
            <a:extLst>
              <a:ext uri="{FF2B5EF4-FFF2-40B4-BE49-F238E27FC236}">
                <a16:creationId xmlns:a16="http://schemas.microsoft.com/office/drawing/2014/main" id="{21277783-9A37-4C0A-B2DB-47469E76E836}"/>
              </a:ext>
            </a:extLst>
          </p:cNvPr>
          <p:cNvSpPr txBox="1">
            <a:spLocks noChangeArrowheads="1"/>
          </p:cNvSpPr>
          <p:nvPr/>
        </p:nvSpPr>
        <p:spPr bwMode="auto">
          <a:xfrm>
            <a:off x="1333500" y="2514600"/>
            <a:ext cx="6477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valB</a:t>
            </a:r>
            <a:r>
              <a:rPr lang="en-US" altLang="en-US" sz="1800" dirty="0">
                <a:cs typeface="Arial" panose="020B0604020202020204" pitchFamily="34" charset="0"/>
              </a:rPr>
              <a:t> BYTE -1</a:t>
            </a:r>
          </a:p>
          <a:p>
            <a:pPr eaLnBrk="1" hangingPunct="1">
              <a:lnSpc>
                <a:spcPct val="50000"/>
              </a:lnSpc>
              <a:spcBef>
                <a:spcPct val="50000"/>
              </a:spcBef>
              <a:buClrTx/>
              <a:buFontTx/>
              <a:buNone/>
            </a:pPr>
            <a:r>
              <a:rPr lang="en-US" altLang="en-US" sz="1800" dirty="0" err="1">
                <a:cs typeface="Arial" panose="020B0604020202020204" pitchFamily="34" charset="0"/>
              </a:rPr>
              <a:t>valW</a:t>
            </a:r>
            <a:r>
              <a:rPr lang="en-US" altLang="en-US" sz="1800" dirty="0">
                <a:cs typeface="Arial" panose="020B0604020202020204" pitchFamily="34" charset="0"/>
              </a:rPr>
              <a:t> WORD +32767</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mov </a:t>
            </a:r>
            <a:r>
              <a:rPr lang="en-US" altLang="en-US" sz="1800" dirty="0" err="1">
                <a:cs typeface="Arial" panose="020B0604020202020204" pitchFamily="34" charset="0"/>
              </a:rPr>
              <a:t>al,valB</a:t>
            </a:r>
            <a:r>
              <a:rPr lang="en-US" altLang="en-US" sz="1800" dirty="0">
                <a:cs typeface="Arial" panose="020B0604020202020204" pitchFamily="34" charset="0"/>
              </a:rPr>
              <a:t>	; AL = -1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neg</a:t>
            </a:r>
            <a:r>
              <a:rPr lang="en-US" altLang="en-US" sz="1800" dirty="0">
                <a:cs typeface="Arial" panose="020B0604020202020204" pitchFamily="34" charset="0"/>
              </a:rPr>
              <a:t> al	; AL = +1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neg</a:t>
            </a:r>
            <a:r>
              <a:rPr lang="en-US" altLang="en-US" sz="1800" dirty="0">
                <a:cs typeface="Arial" panose="020B0604020202020204" pitchFamily="34" charset="0"/>
              </a:rPr>
              <a:t> </a:t>
            </a:r>
            <a:r>
              <a:rPr lang="en-US" altLang="en-US" sz="1800" dirty="0" err="1">
                <a:cs typeface="Arial" panose="020B0604020202020204" pitchFamily="34" charset="0"/>
              </a:rPr>
              <a:t>valW</a:t>
            </a:r>
            <a:r>
              <a:rPr lang="en-US" altLang="en-US" sz="1800" dirty="0">
                <a:cs typeface="Arial" panose="020B0604020202020204" pitchFamily="34" charset="0"/>
              </a:rPr>
              <a:t>	; </a:t>
            </a:r>
            <a:r>
              <a:rPr lang="en-US" altLang="en-US" sz="1800" dirty="0" err="1">
                <a:cs typeface="Arial" panose="020B0604020202020204" pitchFamily="34" charset="0"/>
              </a:rPr>
              <a:t>valW</a:t>
            </a:r>
            <a:r>
              <a:rPr lang="en-US" altLang="en-US" sz="1800" dirty="0">
                <a:cs typeface="Arial" panose="020B0604020202020204" pitchFamily="34" charset="0"/>
              </a:rPr>
              <a:t> = -32767</a:t>
            </a:r>
          </a:p>
        </p:txBody>
      </p:sp>
      <p:sp>
        <p:nvSpPr>
          <p:cNvPr id="3" name="Content Placeholder 2"/>
          <p:cNvSpPr>
            <a:spLocks noGrp="1"/>
          </p:cNvSpPr>
          <p:nvPr>
            <p:ph idx="1"/>
          </p:nvPr>
        </p:nvSpPr>
        <p:spPr>
          <a:xfrm>
            <a:off x="457200" y="1600200"/>
            <a:ext cx="8229600" cy="838200"/>
          </a:xfrm>
        </p:spPr>
        <p:txBody>
          <a:bodyPr/>
          <a:lstStyle/>
          <a:p>
            <a:pPr marL="0" indent="0">
              <a:spcBef>
                <a:spcPts val="800"/>
              </a:spcBef>
              <a:buNone/>
            </a:pPr>
            <a:r>
              <a:rPr lang="en-US" sz="2500" dirty="0"/>
              <a:t>Reverses the sign of an operand. Operand can be a register or memory operand.</a:t>
            </a:r>
          </a:p>
        </p:txBody>
      </p:sp>
      <p:sp>
        <p:nvSpPr>
          <p:cNvPr id="2" name="Title 1"/>
          <p:cNvSpPr>
            <a:spLocks noGrp="1"/>
          </p:cNvSpPr>
          <p:nvPr>
            <p:ph type="title"/>
          </p:nvPr>
        </p:nvSpPr>
        <p:spPr/>
        <p:txBody>
          <a:bodyPr/>
          <a:lstStyle/>
          <a:p>
            <a:r>
              <a:rPr lang="en-AU" dirty="0"/>
              <a:t>NEG (negate) Instruction</a:t>
            </a:r>
          </a:p>
        </p:txBody>
      </p:sp>
    </p:spTree>
    <p:extLst>
      <p:ext uri="{BB962C8B-B14F-4D97-AF65-F5344CB8AC3E}">
        <p14:creationId xmlns:p14="http://schemas.microsoft.com/office/powerpoint/2010/main" val="143350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a:extLst>
              <a:ext uri="{FF2B5EF4-FFF2-40B4-BE49-F238E27FC236}">
                <a16:creationId xmlns:a16="http://schemas.microsoft.com/office/drawing/2014/main" id="{A03A1F06-E0C4-4826-8E72-8C928091B0E5}"/>
              </a:ext>
            </a:extLst>
          </p:cNvPr>
          <p:cNvSpPr txBox="1">
            <a:spLocks noChangeArrowheads="1"/>
          </p:cNvSpPr>
          <p:nvPr/>
        </p:nvSpPr>
        <p:spPr bwMode="auto">
          <a:xfrm>
            <a:off x="990600" y="3733800"/>
            <a:ext cx="716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valB</a:t>
            </a:r>
            <a:r>
              <a:rPr lang="en-US" altLang="en-US" sz="1800" dirty="0">
                <a:cs typeface="Arial" panose="020B0604020202020204" pitchFamily="34" charset="0"/>
              </a:rPr>
              <a:t> BYTE 1,0</a:t>
            </a:r>
          </a:p>
          <a:p>
            <a:pPr eaLnBrk="1" hangingPunct="1">
              <a:lnSpc>
                <a:spcPct val="50000"/>
              </a:lnSpc>
              <a:spcBef>
                <a:spcPct val="50000"/>
              </a:spcBef>
              <a:buClrTx/>
              <a:buFontTx/>
              <a:buNone/>
            </a:pPr>
            <a:r>
              <a:rPr lang="en-US" altLang="en-US" sz="1800" dirty="0" err="1">
                <a:cs typeface="Arial" panose="020B0604020202020204" pitchFamily="34" charset="0"/>
              </a:rPr>
              <a:t>valC</a:t>
            </a:r>
            <a:r>
              <a:rPr lang="en-US" altLang="en-US" sz="1800" dirty="0">
                <a:cs typeface="Arial" panose="020B0604020202020204" pitchFamily="34" charset="0"/>
              </a:rPr>
              <a:t> SBYTE -128</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neg</a:t>
            </a:r>
            <a:r>
              <a:rPr lang="en-US" altLang="en-US" sz="1800" dirty="0">
                <a:cs typeface="Arial" panose="020B0604020202020204" pitchFamily="34" charset="0"/>
              </a:rPr>
              <a:t> </a:t>
            </a:r>
            <a:r>
              <a:rPr lang="en-US" altLang="en-US" sz="1800" dirty="0" err="1">
                <a:cs typeface="Arial" panose="020B0604020202020204" pitchFamily="34" charset="0"/>
              </a:rPr>
              <a:t>valB</a:t>
            </a:r>
            <a:r>
              <a:rPr lang="en-US" altLang="en-US" sz="1800" dirty="0">
                <a:cs typeface="Arial" panose="020B0604020202020204" pitchFamily="34" charset="0"/>
              </a:rPr>
              <a:t>	; CF = 1, OF = 0</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neg</a:t>
            </a:r>
            <a:r>
              <a:rPr lang="en-US" altLang="en-US" sz="1800" dirty="0">
                <a:cs typeface="Arial" panose="020B0604020202020204" pitchFamily="34" charset="0"/>
              </a:rPr>
              <a:t> [</a:t>
            </a:r>
            <a:r>
              <a:rPr lang="en-US" altLang="en-US" sz="1800" dirty="0" err="1">
                <a:cs typeface="Arial" panose="020B0604020202020204" pitchFamily="34" charset="0"/>
              </a:rPr>
              <a:t>valB</a:t>
            </a:r>
            <a:r>
              <a:rPr lang="en-US" altLang="en-US" sz="1800" dirty="0">
                <a:cs typeface="Arial" panose="020B0604020202020204" pitchFamily="34" charset="0"/>
              </a:rPr>
              <a:t> + 1]	; CF = 0, OF = 0</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neg</a:t>
            </a:r>
            <a:r>
              <a:rPr lang="en-US" altLang="en-US" sz="1800" dirty="0">
                <a:cs typeface="Arial" panose="020B0604020202020204" pitchFamily="34" charset="0"/>
              </a:rPr>
              <a:t> </a:t>
            </a:r>
            <a:r>
              <a:rPr lang="en-US" altLang="en-US" sz="1800" dirty="0" err="1">
                <a:cs typeface="Arial" panose="020B0604020202020204" pitchFamily="34" charset="0"/>
              </a:rPr>
              <a:t>valC</a:t>
            </a:r>
            <a:r>
              <a:rPr lang="en-US" altLang="en-US" sz="1800" dirty="0">
                <a:cs typeface="Arial" panose="020B0604020202020204" pitchFamily="34" charset="0"/>
              </a:rPr>
              <a:t>	; CF = 1, OF = 1</a:t>
            </a:r>
          </a:p>
        </p:txBody>
      </p:sp>
      <p:sp>
        <p:nvSpPr>
          <p:cNvPr id="3" name="Content Placeholder 2"/>
          <p:cNvSpPr>
            <a:spLocks noGrp="1"/>
          </p:cNvSpPr>
          <p:nvPr>
            <p:ph idx="1"/>
          </p:nvPr>
        </p:nvSpPr>
        <p:spPr>
          <a:xfrm>
            <a:off x="457200" y="1600200"/>
            <a:ext cx="8229600" cy="1828800"/>
          </a:xfrm>
        </p:spPr>
        <p:txBody>
          <a:bodyPr/>
          <a:lstStyle/>
          <a:p>
            <a:pPr marL="0" indent="0">
              <a:spcBef>
                <a:spcPts val="800"/>
              </a:spcBef>
              <a:buNone/>
            </a:pPr>
            <a:r>
              <a:rPr lang="en-US" sz="2500" dirty="0"/>
              <a:t>The processor implements NEG using the following internal operation:</a:t>
            </a:r>
          </a:p>
          <a:p>
            <a:pPr marL="0" indent="0">
              <a:spcBef>
                <a:spcPts val="800"/>
              </a:spcBef>
              <a:buNone/>
            </a:pPr>
            <a:r>
              <a:rPr lang="en-US" sz="2500" dirty="0"/>
              <a:t>	</a:t>
            </a:r>
            <a:r>
              <a:rPr lang="en-US" sz="2500" dirty="0">
                <a:latin typeface="Arial" panose="020B0604020202020204" pitchFamily="34" charset="0"/>
                <a:cs typeface="Arial" panose="020B0604020202020204" pitchFamily="34" charset="0"/>
              </a:rPr>
              <a:t>SUB 0,</a:t>
            </a:r>
            <a:r>
              <a:rPr lang="en-US" sz="2500" i="1" dirty="0">
                <a:latin typeface="Arial" panose="020B0604020202020204" pitchFamily="34" charset="0"/>
                <a:cs typeface="Arial" panose="020B0604020202020204" pitchFamily="34" charset="0"/>
              </a:rPr>
              <a:t>operand</a:t>
            </a:r>
          </a:p>
          <a:p>
            <a:pPr marL="0" indent="0">
              <a:spcBef>
                <a:spcPts val="500"/>
              </a:spcBef>
              <a:buNone/>
            </a:pPr>
            <a:r>
              <a:rPr lang="en-US" sz="2500" dirty="0"/>
              <a:t>Any nonzero operand causes the Carry flag to be set.</a:t>
            </a:r>
          </a:p>
        </p:txBody>
      </p:sp>
      <p:sp>
        <p:nvSpPr>
          <p:cNvPr id="2" name="Title 1"/>
          <p:cNvSpPr>
            <a:spLocks noGrp="1"/>
          </p:cNvSpPr>
          <p:nvPr>
            <p:ph type="title"/>
          </p:nvPr>
        </p:nvSpPr>
        <p:spPr/>
        <p:txBody>
          <a:bodyPr/>
          <a:lstStyle/>
          <a:p>
            <a:r>
              <a:rPr lang="en-US" dirty="0"/>
              <a:t>NEG Instruction and the Flags</a:t>
            </a:r>
            <a:endParaRPr lang="en-AU" dirty="0"/>
          </a:p>
        </p:txBody>
      </p:sp>
    </p:spTree>
    <p:extLst>
      <p:ext uri="{BB962C8B-B14F-4D97-AF65-F5344CB8AC3E}">
        <p14:creationId xmlns:p14="http://schemas.microsoft.com/office/powerpoint/2010/main" val="287444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HLL compilers translate mathematical expressions into assembly language. You can do it also. For example: </a:t>
            </a:r>
          </a:p>
          <a:p>
            <a:pPr marL="0" indent="0">
              <a:buNone/>
            </a:pPr>
            <a:r>
              <a:rPr lang="en-US" dirty="0"/>
              <a:t>	    </a:t>
            </a:r>
            <a:r>
              <a:rPr lang="en-US" sz="2500" dirty="0" err="1">
                <a:latin typeface="Arial" panose="020B0604020202020204" pitchFamily="34" charset="0"/>
                <a:cs typeface="Arial" panose="020B0604020202020204" pitchFamily="34" charset="0"/>
              </a:rPr>
              <a:t>Rval</a:t>
            </a:r>
            <a:r>
              <a:rPr lang="en-US" sz="2500" dirty="0">
                <a:latin typeface="Arial" panose="020B0604020202020204" pitchFamily="34" charset="0"/>
                <a:cs typeface="Arial" panose="020B0604020202020204" pitchFamily="34" charset="0"/>
              </a:rPr>
              <a:t> = -Xval + (Yval – Zval)</a:t>
            </a:r>
          </a:p>
          <a:p>
            <a:pPr marL="0" indent="0">
              <a:buNone/>
            </a:pPr>
            <a:endParaRPr lang="en-US" dirty="0">
              <a:latin typeface="Arial" panose="020B0604020202020204" pitchFamily="34" charset="0"/>
              <a:cs typeface="Arial" panose="020B0604020202020204" pitchFamily="34" charset="0"/>
            </a:endParaRPr>
          </a:p>
          <a:p>
            <a:pPr marL="0" indent="0">
              <a:buNone/>
            </a:pPr>
            <a:endParaRPr lang="en-AU" dirty="0"/>
          </a:p>
        </p:txBody>
      </p:sp>
      <p:sp>
        <p:nvSpPr>
          <p:cNvPr id="2" name="Title 1"/>
          <p:cNvSpPr>
            <a:spLocks noGrp="1"/>
          </p:cNvSpPr>
          <p:nvPr>
            <p:ph type="title"/>
          </p:nvPr>
        </p:nvSpPr>
        <p:spPr/>
        <p:txBody>
          <a:bodyPr/>
          <a:lstStyle/>
          <a:p>
            <a:r>
              <a:rPr lang="en-AU" dirty="0"/>
              <a:t>Implementing Arithmetic Expressions</a:t>
            </a:r>
            <a:r>
              <a:rPr lang="en-AU" sz="2000" dirty="0"/>
              <a:t> </a:t>
            </a:r>
            <a:br>
              <a:rPr lang="en-AU" sz="2000" dirty="0"/>
            </a:br>
            <a:r>
              <a:rPr lang="en-AU" sz="2000" b="0" dirty="0"/>
              <a:t>(1 of 2)</a:t>
            </a:r>
          </a:p>
        </p:txBody>
      </p:sp>
    </p:spTree>
    <p:extLst>
      <p:ext uri="{BB962C8B-B14F-4D97-AF65-F5344CB8AC3E}">
        <p14:creationId xmlns:p14="http://schemas.microsoft.com/office/powerpoint/2010/main" val="416880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marL="0" indent="0">
              <a:spcBef>
                <a:spcPts val="0"/>
              </a:spcBef>
              <a:buNone/>
            </a:pPr>
            <a:r>
              <a:rPr lang="en-US" sz="2500" dirty="0">
                <a:latin typeface="Arial" panose="020B0604020202020204" pitchFamily="34" charset="0"/>
                <a:cs typeface="Arial" panose="020B0604020202020204" pitchFamily="34" charset="0"/>
              </a:rPr>
              <a:t>Rval DWORD ?</a:t>
            </a:r>
          </a:p>
          <a:p>
            <a:pPr marL="0" indent="0">
              <a:spcBef>
                <a:spcPts val="0"/>
              </a:spcBef>
              <a:buNone/>
            </a:pPr>
            <a:r>
              <a:rPr lang="en-US" sz="2500" dirty="0">
                <a:latin typeface="Arial" panose="020B0604020202020204" pitchFamily="34" charset="0"/>
                <a:cs typeface="Arial" panose="020B0604020202020204" pitchFamily="34" charset="0"/>
              </a:rPr>
              <a:t>Xval DWORD 26</a:t>
            </a:r>
          </a:p>
          <a:p>
            <a:pPr marL="0" indent="0">
              <a:spcBef>
                <a:spcPts val="0"/>
              </a:spcBef>
              <a:buNone/>
            </a:pPr>
            <a:r>
              <a:rPr lang="en-US" sz="2500" dirty="0">
                <a:latin typeface="Arial" panose="020B0604020202020204" pitchFamily="34" charset="0"/>
                <a:cs typeface="Arial" panose="020B0604020202020204" pitchFamily="34" charset="0"/>
              </a:rPr>
              <a:t>Yval DWORD 30</a:t>
            </a:r>
          </a:p>
          <a:p>
            <a:pPr marL="0" indent="0">
              <a:spcBef>
                <a:spcPts val="0"/>
              </a:spcBef>
              <a:buNone/>
            </a:pPr>
            <a:r>
              <a:rPr lang="en-US" sz="2500" dirty="0">
                <a:latin typeface="Arial" panose="020B0604020202020204" pitchFamily="34" charset="0"/>
                <a:cs typeface="Arial" panose="020B0604020202020204" pitchFamily="34" charset="0"/>
              </a:rPr>
              <a:t>Zval DWORD 40</a:t>
            </a:r>
          </a:p>
          <a:p>
            <a:pPr marL="0" indent="0">
              <a:spcBef>
                <a:spcPts val="0"/>
              </a:spcBef>
              <a:buNone/>
            </a:pPr>
            <a:r>
              <a:rPr lang="en-US" sz="2500" dirty="0">
                <a:latin typeface="Arial" panose="020B0604020202020204" pitchFamily="34" charset="0"/>
                <a:cs typeface="Arial" panose="020B0604020202020204" pitchFamily="34" charset="0"/>
              </a:rPr>
              <a:t>.code</a:t>
            </a:r>
          </a:p>
          <a:p>
            <a:pPr marL="0" indent="0">
              <a:spcBef>
                <a:spcPts val="0"/>
              </a:spcBef>
              <a:buNone/>
            </a:pPr>
            <a:r>
              <a:rPr lang="en-US" sz="2500" dirty="0">
                <a:latin typeface="Arial" panose="020B0604020202020204" pitchFamily="34" charset="0"/>
                <a:cs typeface="Arial" panose="020B0604020202020204" pitchFamily="34" charset="0"/>
              </a:rPr>
              <a:t>	mov eax,Xval		</a:t>
            </a:r>
          </a:p>
          <a:p>
            <a:pPr marL="0" indent="0">
              <a:spcBef>
                <a:spcPts val="0"/>
              </a:spcBef>
              <a:buNone/>
            </a:pPr>
            <a:r>
              <a:rPr lang="en-US" sz="2500" dirty="0">
                <a:latin typeface="Arial" panose="020B0604020202020204" pitchFamily="34" charset="0"/>
                <a:cs typeface="Arial" panose="020B0604020202020204" pitchFamily="34" charset="0"/>
              </a:rPr>
              <a:t>	neg eax 	     ; EAX = -26</a:t>
            </a:r>
          </a:p>
          <a:p>
            <a:pPr marL="0" indent="0">
              <a:spcBef>
                <a:spcPts val="0"/>
              </a:spcBef>
              <a:buNone/>
            </a:pPr>
            <a:r>
              <a:rPr lang="en-US" sz="2500" dirty="0">
                <a:latin typeface="Arial" panose="020B0604020202020204" pitchFamily="34" charset="0"/>
                <a:cs typeface="Arial" panose="020B0604020202020204" pitchFamily="34" charset="0"/>
              </a:rPr>
              <a:t>	mov ebx,Yval</a:t>
            </a:r>
          </a:p>
          <a:p>
            <a:pPr marL="0" indent="0">
              <a:spcBef>
                <a:spcPts val="0"/>
              </a:spcBef>
              <a:buNone/>
            </a:pPr>
            <a:r>
              <a:rPr lang="en-US" sz="2500" dirty="0">
                <a:latin typeface="Arial" panose="020B0604020202020204" pitchFamily="34" charset="0"/>
                <a:cs typeface="Arial" panose="020B0604020202020204" pitchFamily="34" charset="0"/>
              </a:rPr>
              <a:t>	sub ebx,Zval 	 ; EBX = -10</a:t>
            </a:r>
          </a:p>
          <a:p>
            <a:pPr marL="0" indent="0">
              <a:spcBef>
                <a:spcPts val="0"/>
              </a:spcBef>
              <a:buNone/>
            </a:pPr>
            <a:r>
              <a:rPr lang="en-US" sz="2500" dirty="0">
                <a:latin typeface="Arial" panose="020B0604020202020204" pitchFamily="34" charset="0"/>
                <a:cs typeface="Arial" panose="020B0604020202020204" pitchFamily="34" charset="0"/>
              </a:rPr>
              <a:t>	add eax,ebx</a:t>
            </a:r>
          </a:p>
          <a:p>
            <a:pPr marL="0" indent="0">
              <a:spcBef>
                <a:spcPts val="0"/>
              </a:spcBef>
              <a:buNone/>
            </a:pPr>
            <a:r>
              <a:rPr lang="en-US" sz="2500" dirty="0">
                <a:latin typeface="Arial" panose="020B0604020202020204" pitchFamily="34" charset="0"/>
                <a:cs typeface="Arial" panose="020B0604020202020204" pitchFamily="34" charset="0"/>
              </a:rPr>
              <a:t>	mov Rval,eax 	 ; -36</a:t>
            </a:r>
          </a:p>
          <a:p>
            <a:pPr marL="0" indent="0">
              <a:buNone/>
            </a:pPr>
            <a:endParaRPr lang="en-US" dirty="0">
              <a:latin typeface="Arial" panose="020B0604020202020204" pitchFamily="34" charset="0"/>
              <a:cs typeface="Arial" panose="020B0604020202020204" pitchFamily="34" charset="0"/>
            </a:endParaRPr>
          </a:p>
          <a:p>
            <a:pPr marL="0" indent="0">
              <a:buNone/>
            </a:pPr>
            <a:endParaRPr lang="en-AU" dirty="0"/>
          </a:p>
        </p:txBody>
      </p:sp>
      <p:sp>
        <p:nvSpPr>
          <p:cNvPr id="2" name="Title 1"/>
          <p:cNvSpPr>
            <a:spLocks noGrp="1"/>
          </p:cNvSpPr>
          <p:nvPr>
            <p:ph type="title"/>
          </p:nvPr>
        </p:nvSpPr>
        <p:spPr/>
        <p:txBody>
          <a:bodyPr/>
          <a:lstStyle/>
          <a:p>
            <a:r>
              <a:rPr lang="en-AU" dirty="0"/>
              <a:t>Implementing Arithmetic Expressions</a:t>
            </a:r>
            <a:r>
              <a:rPr lang="en-AU" sz="2000" dirty="0"/>
              <a:t> </a:t>
            </a:r>
            <a:br>
              <a:rPr lang="en-AU" dirty="0"/>
            </a:br>
            <a:r>
              <a:rPr lang="en-AU" sz="2000" b="0" dirty="0"/>
              <a:t>(2 of 2)</a:t>
            </a:r>
          </a:p>
        </p:txBody>
      </p:sp>
    </p:spTree>
    <p:extLst>
      <p:ext uri="{BB962C8B-B14F-4D97-AF65-F5344CB8AC3E}">
        <p14:creationId xmlns:p14="http://schemas.microsoft.com/office/powerpoint/2010/main" val="167571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Operand Types</a:t>
            </a:r>
          </a:p>
          <a:p>
            <a:r>
              <a:rPr lang="en-US" dirty="0"/>
              <a:t>Instruction Operand Notation</a:t>
            </a:r>
          </a:p>
          <a:p>
            <a:r>
              <a:rPr lang="en-US" dirty="0"/>
              <a:t>Direct Memory Operands</a:t>
            </a:r>
          </a:p>
          <a:p>
            <a:r>
              <a:rPr lang="en-US" dirty="0"/>
              <a:t>MOV Instruction</a:t>
            </a:r>
          </a:p>
          <a:p>
            <a:r>
              <a:rPr lang="en-US" dirty="0"/>
              <a:t>Zero &amp; Sign Extension</a:t>
            </a:r>
          </a:p>
          <a:p>
            <a:r>
              <a:rPr lang="en-US" dirty="0"/>
              <a:t>XCHG Instruction</a:t>
            </a:r>
          </a:p>
          <a:p>
            <a:r>
              <a:rPr lang="en-US" dirty="0"/>
              <a:t>Direct-Offset Instructions</a:t>
            </a:r>
          </a:p>
        </p:txBody>
      </p:sp>
      <p:sp>
        <p:nvSpPr>
          <p:cNvPr id="2" name="Title 1"/>
          <p:cNvSpPr>
            <a:spLocks noGrp="1"/>
          </p:cNvSpPr>
          <p:nvPr>
            <p:ph type="title"/>
          </p:nvPr>
        </p:nvSpPr>
        <p:spPr/>
        <p:txBody>
          <a:bodyPr/>
          <a:lstStyle/>
          <a:p>
            <a:r>
              <a:rPr lang="en-AU" dirty="0"/>
              <a:t>Data Transfer Instructions</a:t>
            </a:r>
          </a:p>
        </p:txBody>
      </p:sp>
    </p:spTree>
    <p:extLst>
      <p:ext uri="{BB962C8B-B14F-4D97-AF65-F5344CB8AC3E}">
        <p14:creationId xmlns:p14="http://schemas.microsoft.com/office/powerpoint/2010/main" val="648795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4AA7635C-DEB1-4A78-A08A-C00C1AA701A3}"/>
              </a:ext>
            </a:extLst>
          </p:cNvPr>
          <p:cNvSpPr txBox="1">
            <a:spLocks noChangeArrowheads="1"/>
          </p:cNvSpPr>
          <p:nvPr/>
        </p:nvSpPr>
        <p:spPr bwMode="auto">
          <a:xfrm>
            <a:off x="2590800" y="419100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600" dirty="0">
                <a:solidFill>
                  <a:schemeClr val="tx2"/>
                </a:solidFill>
                <a:cs typeface="Arial" panose="020B0604020202020204" pitchFamily="34" charset="0"/>
              </a:rPr>
              <a:t>	</a:t>
            </a:r>
            <a:r>
              <a:rPr lang="en-US" altLang="en-US" sz="1800" dirty="0">
                <a:cs typeface="Arial" panose="020B0604020202020204" pitchFamily="34" charset="0"/>
              </a:rPr>
              <a:t>mov ebx,Yval</a:t>
            </a:r>
          </a:p>
          <a:p>
            <a:pPr eaLnBrk="1" hangingPunct="1">
              <a:lnSpc>
                <a:spcPct val="60000"/>
              </a:lnSpc>
              <a:spcBef>
                <a:spcPct val="50000"/>
              </a:spcBef>
              <a:buClrTx/>
              <a:buFontTx/>
              <a:buNone/>
            </a:pPr>
            <a:r>
              <a:rPr lang="en-US" altLang="en-US" sz="1800" dirty="0">
                <a:cs typeface="Arial" panose="020B0604020202020204" pitchFamily="34" charset="0"/>
              </a:rPr>
              <a:t>	neg </a:t>
            </a:r>
            <a:r>
              <a:rPr lang="en-US" altLang="en-US" sz="1800" dirty="0" err="1">
                <a:cs typeface="Arial" panose="020B0604020202020204" pitchFamily="34" charset="0"/>
              </a:rPr>
              <a:t>ebx</a:t>
            </a:r>
            <a:endParaRPr lang="en-US" altLang="en-US" sz="1800" dirty="0">
              <a:cs typeface="Arial" panose="020B0604020202020204" pitchFamily="34" charset="0"/>
            </a:endParaRPr>
          </a:p>
          <a:p>
            <a:pPr eaLnBrk="1" hangingPunct="1">
              <a:lnSpc>
                <a:spcPct val="60000"/>
              </a:lnSpc>
              <a:spcBef>
                <a:spcPct val="50000"/>
              </a:spcBef>
              <a:buClrTx/>
              <a:buFontTx/>
              <a:buNone/>
            </a:pPr>
            <a:r>
              <a:rPr lang="en-US" altLang="en-US" sz="1800" dirty="0">
                <a:cs typeface="Arial" panose="020B0604020202020204" pitchFamily="34" charset="0"/>
              </a:rPr>
              <a:t>	add ebx,Zval</a:t>
            </a:r>
          </a:p>
          <a:p>
            <a:pPr eaLnBrk="1" hangingPunct="1">
              <a:lnSpc>
                <a:spcPct val="60000"/>
              </a:lnSpc>
              <a:spcBef>
                <a:spcPct val="50000"/>
              </a:spcBef>
              <a:buClrTx/>
              <a:buFontTx/>
              <a:buNone/>
            </a:pPr>
            <a:r>
              <a:rPr lang="en-US" altLang="en-US" sz="1800" dirty="0">
                <a:cs typeface="Arial" panose="020B0604020202020204" pitchFamily="34" charset="0"/>
              </a:rPr>
              <a:t>	mov eax,Xval</a:t>
            </a:r>
          </a:p>
          <a:p>
            <a:pPr eaLnBrk="1" hangingPunct="1">
              <a:lnSpc>
                <a:spcPct val="60000"/>
              </a:lnSpc>
              <a:spcBef>
                <a:spcPct val="50000"/>
              </a:spcBef>
              <a:buClrTx/>
              <a:buFontTx/>
              <a:buNone/>
            </a:pPr>
            <a:r>
              <a:rPr lang="en-US" altLang="en-US" sz="1800" dirty="0">
                <a:cs typeface="Arial" panose="020B0604020202020204" pitchFamily="34" charset="0"/>
              </a:rPr>
              <a:t>	sub eax,ebx</a:t>
            </a:r>
          </a:p>
          <a:p>
            <a:pPr eaLnBrk="1" hangingPunct="1">
              <a:lnSpc>
                <a:spcPct val="60000"/>
              </a:lnSpc>
              <a:spcBef>
                <a:spcPct val="50000"/>
              </a:spcBef>
              <a:buClrTx/>
              <a:buFontTx/>
              <a:buNone/>
            </a:pPr>
            <a:r>
              <a:rPr lang="en-US" altLang="en-US" sz="1800" dirty="0">
                <a:cs typeface="Arial" panose="020B0604020202020204" pitchFamily="34" charset="0"/>
              </a:rPr>
              <a:t>	mov Rval,eax</a:t>
            </a:r>
          </a:p>
        </p:txBody>
      </p:sp>
      <p:sp>
        <p:nvSpPr>
          <p:cNvPr id="3" name="Content Placeholder 2"/>
          <p:cNvSpPr>
            <a:spLocks noGrp="1"/>
          </p:cNvSpPr>
          <p:nvPr>
            <p:ph idx="1"/>
          </p:nvPr>
        </p:nvSpPr>
        <p:spPr>
          <a:xfrm>
            <a:off x="457200" y="1600201"/>
            <a:ext cx="8229600" cy="2514600"/>
          </a:xfrm>
        </p:spPr>
        <p:txBody>
          <a:bodyPr/>
          <a:lstStyle/>
          <a:p>
            <a:pPr marL="0" indent="0">
              <a:buNone/>
            </a:pPr>
            <a:r>
              <a:rPr lang="en-US" dirty="0"/>
              <a:t>Translate the following expression into assembly language. </a:t>
            </a:r>
            <a:br>
              <a:rPr lang="en-US" dirty="0"/>
            </a:br>
            <a:r>
              <a:rPr lang="en-US" dirty="0"/>
              <a:t>Do not permit Xval, Yval, or Zval to be modified: </a:t>
            </a:r>
          </a:p>
          <a:p>
            <a:pPr marL="0" indent="0">
              <a:buNone/>
            </a:pPr>
            <a:r>
              <a:rPr lang="en-US" dirty="0"/>
              <a:t>	      </a:t>
            </a:r>
            <a:r>
              <a:rPr lang="en-US" sz="1800" dirty="0" err="1"/>
              <a:t>Rval</a:t>
            </a:r>
            <a:r>
              <a:rPr lang="en-US" sz="1800" dirty="0"/>
              <a:t> = Xval - (-Yval + Zval)</a:t>
            </a:r>
          </a:p>
          <a:p>
            <a:pPr marL="0" indent="0">
              <a:buNone/>
            </a:pPr>
            <a:r>
              <a:rPr lang="en-US" dirty="0"/>
              <a:t>Assume that all values are signed </a:t>
            </a:r>
            <a:r>
              <a:rPr lang="en-US" dirty="0" err="1"/>
              <a:t>doublewords</a:t>
            </a:r>
            <a:r>
              <a:rPr lang="en-US" dirty="0"/>
              <a:t>.</a:t>
            </a:r>
          </a:p>
        </p:txBody>
      </p:sp>
      <p:sp>
        <p:nvSpPr>
          <p:cNvPr id="2" name="Title 1"/>
          <p:cNvSpPr>
            <a:spLocks noGrp="1"/>
          </p:cNvSpPr>
          <p:nvPr>
            <p:ph type="title"/>
          </p:nvPr>
        </p:nvSpPr>
        <p:spPr/>
        <p:txBody>
          <a:bodyPr/>
          <a:lstStyle/>
          <a:p>
            <a:r>
              <a:rPr lang="en-AU" dirty="0"/>
              <a:t>Your turn...</a:t>
            </a:r>
            <a:r>
              <a:rPr lang="en-AU" sz="2000" dirty="0"/>
              <a:t> </a:t>
            </a:r>
            <a:r>
              <a:rPr lang="en-AU" sz="2000" b="0" dirty="0"/>
              <a:t>(5 of 12)</a:t>
            </a:r>
          </a:p>
        </p:txBody>
      </p:sp>
    </p:spTree>
    <p:extLst>
      <p:ext uri="{BB962C8B-B14F-4D97-AF65-F5344CB8AC3E}">
        <p14:creationId xmlns:p14="http://schemas.microsoft.com/office/powerpoint/2010/main" val="16361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ALU has a number of status flags that reflect the outcome of arithmetic (and bitwise) operations</a:t>
            </a:r>
          </a:p>
          <a:p>
            <a:pPr lvl="1"/>
            <a:r>
              <a:rPr lang="en-US" dirty="0"/>
              <a:t>based on the contents of the destination operand</a:t>
            </a:r>
          </a:p>
          <a:p>
            <a:r>
              <a:rPr lang="en-US" dirty="0"/>
              <a:t>Essential flags:</a:t>
            </a:r>
          </a:p>
          <a:p>
            <a:pPr lvl="1"/>
            <a:r>
              <a:rPr lang="en-US" dirty="0"/>
              <a:t>Zero flag – set when destination equals zero</a:t>
            </a:r>
          </a:p>
          <a:p>
            <a:pPr lvl="1"/>
            <a:r>
              <a:rPr lang="en-US" dirty="0"/>
              <a:t>Sign flag – set when destination is negative</a:t>
            </a:r>
          </a:p>
          <a:p>
            <a:pPr lvl="1"/>
            <a:r>
              <a:rPr lang="en-US" dirty="0"/>
              <a:t>Carry flag – set when unsigned value is out of range</a:t>
            </a:r>
          </a:p>
          <a:p>
            <a:pPr lvl="1"/>
            <a:r>
              <a:rPr lang="en-US" dirty="0"/>
              <a:t>Overflow flag – set when signed value is out of range</a:t>
            </a:r>
          </a:p>
          <a:p>
            <a:r>
              <a:rPr lang="en-US" dirty="0"/>
              <a:t>The MOV instruction never affects the flags.</a:t>
            </a:r>
          </a:p>
        </p:txBody>
      </p:sp>
      <p:sp>
        <p:nvSpPr>
          <p:cNvPr id="2" name="Title 1"/>
          <p:cNvSpPr>
            <a:spLocks noGrp="1"/>
          </p:cNvSpPr>
          <p:nvPr>
            <p:ph type="title"/>
          </p:nvPr>
        </p:nvSpPr>
        <p:spPr/>
        <p:txBody>
          <a:bodyPr/>
          <a:lstStyle/>
          <a:p>
            <a:r>
              <a:rPr lang="en-AU" dirty="0"/>
              <a:t>Flags Affected by Arithmetic</a:t>
            </a:r>
          </a:p>
        </p:txBody>
      </p:sp>
    </p:spTree>
    <p:extLst>
      <p:ext uri="{BB962C8B-B14F-4D97-AF65-F5344CB8AC3E}">
        <p14:creationId xmlns:p14="http://schemas.microsoft.com/office/powerpoint/2010/main" val="3939633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 Box 22">
            <a:extLst>
              <a:ext uri="{FF2B5EF4-FFF2-40B4-BE49-F238E27FC236}">
                <a16:creationId xmlns:a16="http://schemas.microsoft.com/office/drawing/2014/main" id="{B0C6E99F-741A-4B74-A1D5-6FB6261861CD}"/>
              </a:ext>
            </a:extLst>
          </p:cNvPr>
          <p:cNvSpPr txBox="1">
            <a:spLocks noChangeArrowheads="1"/>
          </p:cNvSpPr>
          <p:nvPr/>
        </p:nvSpPr>
        <p:spPr bwMode="auto">
          <a:xfrm>
            <a:off x="457200" y="5486400"/>
            <a:ext cx="81534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dirty="0"/>
              <a:t>You can use diagrams such as these to express the relationships between assembly language concepts.</a:t>
            </a:r>
          </a:p>
        </p:txBody>
      </p:sp>
      <p:sp>
        <p:nvSpPr>
          <p:cNvPr id="63" name="Text Box 3">
            <a:extLst>
              <a:ext uri="{FF2B5EF4-FFF2-40B4-BE49-F238E27FC236}">
                <a16:creationId xmlns:a16="http://schemas.microsoft.com/office/drawing/2014/main" id="{162E697A-C543-4E3A-A0C8-7A82795F84BA}"/>
              </a:ext>
            </a:extLst>
          </p:cNvPr>
          <p:cNvSpPr txBox="1">
            <a:spLocks noChangeArrowheads="1"/>
          </p:cNvSpPr>
          <p:nvPr/>
        </p:nvSpPr>
        <p:spPr bwMode="auto">
          <a:xfrm>
            <a:off x="3733800" y="4572000"/>
            <a:ext cx="1447800" cy="390525"/>
          </a:xfrm>
          <a:prstGeom prst="rect">
            <a:avLst/>
          </a:prstGeom>
          <a:solidFill>
            <a:srgbClr val="D4EAE4"/>
          </a:solidFill>
          <a:ln w="9525">
            <a:solidFill>
              <a:schemeClr val="tx1"/>
            </a:solidFill>
            <a:miter lim="800000"/>
            <a:headEnd/>
            <a:tailEnd/>
          </a:ln>
          <a:effectLs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900" dirty="0"/>
              <a:t>status flags</a:t>
            </a:r>
          </a:p>
        </p:txBody>
      </p:sp>
      <p:sp>
        <p:nvSpPr>
          <p:cNvPr id="66" name="Text Box 6">
            <a:extLst>
              <a:ext uri="{FF2B5EF4-FFF2-40B4-BE49-F238E27FC236}">
                <a16:creationId xmlns:a16="http://schemas.microsoft.com/office/drawing/2014/main" id="{F6D03141-EBBA-4F33-B27B-125B77C23120}"/>
              </a:ext>
            </a:extLst>
          </p:cNvPr>
          <p:cNvSpPr txBox="1">
            <a:spLocks noChangeArrowheads="1"/>
          </p:cNvSpPr>
          <p:nvPr/>
        </p:nvSpPr>
        <p:spPr bwMode="auto">
          <a:xfrm>
            <a:off x="6553200" y="4876800"/>
            <a:ext cx="1828800" cy="390525"/>
          </a:xfrm>
          <a:prstGeom prst="rect">
            <a:avLst/>
          </a:prstGeom>
          <a:solidFill>
            <a:srgbClr val="D4EAE4"/>
          </a:solidFill>
          <a:ln w="9525">
            <a:solidFill>
              <a:schemeClr val="tx1"/>
            </a:solidFill>
            <a:miter lim="800000"/>
            <a:headEnd/>
            <a:tailEnd/>
          </a:ln>
          <a:effectLs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900" dirty="0"/>
              <a:t>branching logic</a:t>
            </a:r>
          </a:p>
        </p:txBody>
      </p:sp>
      <p:sp>
        <p:nvSpPr>
          <p:cNvPr id="67" name="Text Box 8">
            <a:extLst>
              <a:ext uri="{FF2B5EF4-FFF2-40B4-BE49-F238E27FC236}">
                <a16:creationId xmlns:a16="http://schemas.microsoft.com/office/drawing/2014/main" id="{6B9FC780-7477-4AAC-8576-B569B08CCB78}"/>
              </a:ext>
            </a:extLst>
          </p:cNvPr>
          <p:cNvSpPr txBox="1">
            <a:spLocks noChangeArrowheads="1"/>
          </p:cNvSpPr>
          <p:nvPr/>
        </p:nvSpPr>
        <p:spPr bwMode="auto">
          <a:xfrm>
            <a:off x="533400" y="3511550"/>
            <a:ext cx="2362200" cy="679450"/>
          </a:xfrm>
          <a:prstGeom prst="rect">
            <a:avLst/>
          </a:prstGeom>
          <a:solidFill>
            <a:srgbClr val="D4EAE4"/>
          </a:solidFill>
          <a:ln w="9525">
            <a:solidFill>
              <a:schemeClr val="tx1"/>
            </a:solidFill>
            <a:miter lim="800000"/>
            <a:headEnd/>
            <a:tailEnd/>
          </a:ln>
          <a:effectLs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900" dirty="0"/>
              <a:t>arithmetic &amp; bitwise operations</a:t>
            </a:r>
          </a:p>
        </p:txBody>
      </p:sp>
      <p:sp>
        <p:nvSpPr>
          <p:cNvPr id="69" name="Line 10" descr="line">
            <a:extLst>
              <a:ext uri="{FF2B5EF4-FFF2-40B4-BE49-F238E27FC236}">
                <a16:creationId xmlns:a16="http://schemas.microsoft.com/office/drawing/2014/main" id="{4EF22B4E-2EDB-42F5-96F7-F19E5B17C43C}"/>
              </a:ext>
            </a:extLst>
          </p:cNvPr>
          <p:cNvSpPr>
            <a:spLocks noChangeShapeType="1"/>
          </p:cNvSpPr>
          <p:nvPr/>
        </p:nvSpPr>
        <p:spPr bwMode="auto">
          <a:xfrm>
            <a:off x="2895600" y="4191000"/>
            <a:ext cx="838200" cy="381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0" name="Line 11" descr="line">
            <a:extLst>
              <a:ext uri="{FF2B5EF4-FFF2-40B4-BE49-F238E27FC236}">
                <a16:creationId xmlns:a16="http://schemas.microsoft.com/office/drawing/2014/main" id="{253B72C4-B80E-448B-9375-39CCD2BD19C7}"/>
              </a:ext>
            </a:extLst>
          </p:cNvPr>
          <p:cNvSpPr>
            <a:spLocks noChangeShapeType="1"/>
          </p:cNvSpPr>
          <p:nvPr/>
        </p:nvSpPr>
        <p:spPr bwMode="auto">
          <a:xfrm flipH="1" flipV="1">
            <a:off x="4419600" y="34290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1" name="Line 12" descr="line">
            <a:extLst>
              <a:ext uri="{FF2B5EF4-FFF2-40B4-BE49-F238E27FC236}">
                <a16:creationId xmlns:a16="http://schemas.microsoft.com/office/drawing/2014/main" id="{C60A0E94-EB10-4BC1-9CAC-004FE058DD16}"/>
              </a:ext>
            </a:extLst>
          </p:cNvPr>
          <p:cNvSpPr>
            <a:spLocks noChangeShapeType="1"/>
          </p:cNvSpPr>
          <p:nvPr/>
        </p:nvSpPr>
        <p:spPr bwMode="auto">
          <a:xfrm flipV="1">
            <a:off x="5257800" y="3581400"/>
            <a:ext cx="1066800" cy="9906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2" name="Line 14" descr="line">
            <a:extLst>
              <a:ext uri="{FF2B5EF4-FFF2-40B4-BE49-F238E27FC236}">
                <a16:creationId xmlns:a16="http://schemas.microsoft.com/office/drawing/2014/main" id="{CFE4B247-5A21-46C5-B6DC-562B7F5CC5DA}"/>
              </a:ext>
            </a:extLst>
          </p:cNvPr>
          <p:cNvSpPr>
            <a:spLocks noChangeShapeType="1"/>
          </p:cNvSpPr>
          <p:nvPr/>
        </p:nvSpPr>
        <p:spPr bwMode="auto">
          <a:xfrm flipH="1">
            <a:off x="7467600" y="3657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3" name="Text Box 15">
            <a:extLst>
              <a:ext uri="{FF2B5EF4-FFF2-40B4-BE49-F238E27FC236}">
                <a16:creationId xmlns:a16="http://schemas.microsoft.com/office/drawing/2014/main" id="{517924BC-0DB5-4717-B75A-E0CEE768D15B}"/>
              </a:ext>
            </a:extLst>
          </p:cNvPr>
          <p:cNvSpPr txBox="1">
            <a:spLocks noChangeArrowheads="1"/>
          </p:cNvSpPr>
          <p:nvPr/>
        </p:nvSpPr>
        <p:spPr bwMode="auto">
          <a:xfrm>
            <a:off x="3962400" y="2209800"/>
            <a:ext cx="9906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t> part of</a:t>
            </a:r>
          </a:p>
        </p:txBody>
      </p:sp>
      <p:sp>
        <p:nvSpPr>
          <p:cNvPr id="74" name="Text Box 16">
            <a:extLst>
              <a:ext uri="{FF2B5EF4-FFF2-40B4-BE49-F238E27FC236}">
                <a16:creationId xmlns:a16="http://schemas.microsoft.com/office/drawing/2014/main" id="{471A0F45-4B72-4992-A6A2-DDB90D6D5F8E}"/>
              </a:ext>
            </a:extLst>
          </p:cNvPr>
          <p:cNvSpPr txBox="1">
            <a:spLocks noChangeArrowheads="1"/>
          </p:cNvSpPr>
          <p:nvPr/>
        </p:nvSpPr>
        <p:spPr bwMode="auto">
          <a:xfrm>
            <a:off x="4724400" y="38100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t>used by</a:t>
            </a:r>
          </a:p>
        </p:txBody>
      </p:sp>
      <p:sp>
        <p:nvSpPr>
          <p:cNvPr id="75" name="Text Box 17">
            <a:extLst>
              <a:ext uri="{FF2B5EF4-FFF2-40B4-BE49-F238E27FC236}">
                <a16:creationId xmlns:a16="http://schemas.microsoft.com/office/drawing/2014/main" id="{28147CD3-D8AE-4CF9-B067-1CF5BE4E5454}"/>
              </a:ext>
            </a:extLst>
          </p:cNvPr>
          <p:cNvSpPr txBox="1">
            <a:spLocks noChangeArrowheads="1"/>
          </p:cNvSpPr>
          <p:nvPr/>
        </p:nvSpPr>
        <p:spPr bwMode="auto">
          <a:xfrm>
            <a:off x="6629400" y="38862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t> provide</a:t>
            </a:r>
          </a:p>
        </p:txBody>
      </p:sp>
      <p:sp>
        <p:nvSpPr>
          <p:cNvPr id="76" name="Text Box 19">
            <a:extLst>
              <a:ext uri="{FF2B5EF4-FFF2-40B4-BE49-F238E27FC236}">
                <a16:creationId xmlns:a16="http://schemas.microsoft.com/office/drawing/2014/main" id="{4A3BE0CC-C348-4456-A1CE-49CDB3C2DEC9}"/>
              </a:ext>
            </a:extLst>
          </p:cNvPr>
          <p:cNvSpPr txBox="1">
            <a:spLocks noChangeArrowheads="1"/>
          </p:cNvSpPr>
          <p:nvPr/>
        </p:nvSpPr>
        <p:spPr bwMode="auto">
          <a:xfrm>
            <a:off x="3505200" y="37338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t>attached to</a:t>
            </a:r>
          </a:p>
        </p:txBody>
      </p:sp>
      <p:sp>
        <p:nvSpPr>
          <p:cNvPr id="77" name="Text Box 20">
            <a:extLst>
              <a:ext uri="{FF2B5EF4-FFF2-40B4-BE49-F238E27FC236}">
                <a16:creationId xmlns:a16="http://schemas.microsoft.com/office/drawing/2014/main" id="{B5B326F0-9420-4081-81DD-1A0A585C64B6}"/>
              </a:ext>
            </a:extLst>
          </p:cNvPr>
          <p:cNvSpPr txBox="1">
            <a:spLocks noChangeArrowheads="1"/>
          </p:cNvSpPr>
          <p:nvPr/>
        </p:nvSpPr>
        <p:spPr bwMode="auto">
          <a:xfrm>
            <a:off x="2133600" y="43434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t>affect</a:t>
            </a:r>
          </a:p>
        </p:txBody>
      </p:sp>
      <p:sp>
        <p:nvSpPr>
          <p:cNvPr id="83" name="Text Box 26">
            <a:extLst>
              <a:ext uri="{FF2B5EF4-FFF2-40B4-BE49-F238E27FC236}">
                <a16:creationId xmlns:a16="http://schemas.microsoft.com/office/drawing/2014/main" id="{BB3199BD-22A4-47FC-A5F3-3F32D074F5F6}"/>
              </a:ext>
            </a:extLst>
          </p:cNvPr>
          <p:cNvSpPr txBox="1">
            <a:spLocks noChangeArrowheads="1"/>
          </p:cNvSpPr>
          <p:nvPr/>
        </p:nvSpPr>
        <p:spPr bwMode="auto">
          <a:xfrm>
            <a:off x="2895600" y="2819400"/>
            <a:ext cx="11430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a:t>executes</a:t>
            </a:r>
          </a:p>
        </p:txBody>
      </p:sp>
      <p:sp>
        <p:nvSpPr>
          <p:cNvPr id="82" name="Line 25" descr="line">
            <a:extLst>
              <a:ext uri="{FF2B5EF4-FFF2-40B4-BE49-F238E27FC236}">
                <a16:creationId xmlns:a16="http://schemas.microsoft.com/office/drawing/2014/main" id="{4F2AF29E-1D0B-481E-83BB-DDCA9E0D30DD}"/>
              </a:ext>
            </a:extLst>
          </p:cNvPr>
          <p:cNvSpPr>
            <a:spLocks noChangeShapeType="1"/>
          </p:cNvSpPr>
          <p:nvPr/>
        </p:nvSpPr>
        <p:spPr bwMode="auto">
          <a:xfrm flipH="1">
            <a:off x="2971800" y="3200400"/>
            <a:ext cx="990600" cy="3048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5" name="Text Box 5">
            <a:extLst>
              <a:ext uri="{FF2B5EF4-FFF2-40B4-BE49-F238E27FC236}">
                <a16:creationId xmlns:a16="http://schemas.microsoft.com/office/drawing/2014/main" id="{E6774109-36B3-4CBE-974D-4F0999C4163F}"/>
              </a:ext>
            </a:extLst>
          </p:cNvPr>
          <p:cNvSpPr txBox="1">
            <a:spLocks noChangeArrowheads="1"/>
          </p:cNvSpPr>
          <p:nvPr/>
        </p:nvSpPr>
        <p:spPr bwMode="auto">
          <a:xfrm>
            <a:off x="6400800" y="3200400"/>
            <a:ext cx="2057400" cy="390525"/>
          </a:xfrm>
          <a:prstGeom prst="rect">
            <a:avLst/>
          </a:prstGeom>
          <a:solidFill>
            <a:srgbClr val="D4EAE4"/>
          </a:solidFill>
          <a:ln w="9525">
            <a:solidFill>
              <a:schemeClr val="tx1"/>
            </a:solidFill>
            <a:miter lim="800000"/>
            <a:headEnd/>
            <a:tailEnd/>
          </a:ln>
          <a:effectLs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900" dirty="0"/>
              <a:t>conditional jumps</a:t>
            </a:r>
          </a:p>
        </p:txBody>
      </p:sp>
      <p:sp>
        <p:nvSpPr>
          <p:cNvPr id="81" name="Text Box 24">
            <a:extLst>
              <a:ext uri="{FF2B5EF4-FFF2-40B4-BE49-F238E27FC236}">
                <a16:creationId xmlns:a16="http://schemas.microsoft.com/office/drawing/2014/main" id="{39B235BC-DCA7-45BE-99CA-B1731B6CB8BE}"/>
              </a:ext>
            </a:extLst>
          </p:cNvPr>
          <p:cNvSpPr txBox="1">
            <a:spLocks noChangeArrowheads="1"/>
          </p:cNvSpPr>
          <p:nvPr/>
        </p:nvSpPr>
        <p:spPr bwMode="auto">
          <a:xfrm>
            <a:off x="5105400" y="2209800"/>
            <a:ext cx="18288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500" dirty="0"/>
              <a:t>executes</a:t>
            </a:r>
          </a:p>
        </p:txBody>
      </p:sp>
      <p:sp>
        <p:nvSpPr>
          <p:cNvPr id="80" name="Line 23" descr="line">
            <a:extLst>
              <a:ext uri="{FF2B5EF4-FFF2-40B4-BE49-F238E27FC236}">
                <a16:creationId xmlns:a16="http://schemas.microsoft.com/office/drawing/2014/main" id="{BAD1F81E-E9B7-4A5E-A488-796B24473C61}"/>
              </a:ext>
            </a:extLst>
          </p:cNvPr>
          <p:cNvSpPr>
            <a:spLocks noChangeShapeType="1"/>
          </p:cNvSpPr>
          <p:nvPr/>
        </p:nvSpPr>
        <p:spPr bwMode="auto">
          <a:xfrm>
            <a:off x="4876800" y="1981200"/>
            <a:ext cx="144780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78" name="Text Box 21">
            <a:extLst>
              <a:ext uri="{FF2B5EF4-FFF2-40B4-BE49-F238E27FC236}">
                <a16:creationId xmlns:a16="http://schemas.microsoft.com/office/drawing/2014/main" id="{E11C335F-DFEA-42DE-AC28-F9731BD7F543}"/>
              </a:ext>
            </a:extLst>
          </p:cNvPr>
          <p:cNvSpPr txBox="1">
            <a:spLocks noChangeArrowheads="1"/>
          </p:cNvSpPr>
          <p:nvPr/>
        </p:nvSpPr>
        <p:spPr bwMode="auto">
          <a:xfrm>
            <a:off x="3962400" y="1600200"/>
            <a:ext cx="914400" cy="390525"/>
          </a:xfrm>
          <a:prstGeom prst="rect">
            <a:avLst/>
          </a:prstGeom>
          <a:solidFill>
            <a:srgbClr val="D4EAE4"/>
          </a:solidFill>
          <a:ln w="9525">
            <a:solidFill>
              <a:schemeClr val="tx1"/>
            </a:solidFill>
            <a:miter lim="800000"/>
            <a:headEnd/>
            <a:tailEnd/>
          </a:ln>
          <a:effectLs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900" dirty="0"/>
              <a:t>CPU</a:t>
            </a:r>
          </a:p>
        </p:txBody>
      </p:sp>
      <p:sp>
        <p:nvSpPr>
          <p:cNvPr id="68" name="Line 9" descr="line">
            <a:extLst>
              <a:ext uri="{FF2B5EF4-FFF2-40B4-BE49-F238E27FC236}">
                <a16:creationId xmlns:a16="http://schemas.microsoft.com/office/drawing/2014/main" id="{661EE77A-1FA6-4022-B178-DB12A76DF743}"/>
              </a:ext>
            </a:extLst>
          </p:cNvPr>
          <p:cNvSpPr>
            <a:spLocks noChangeShapeType="1"/>
          </p:cNvSpPr>
          <p:nvPr/>
        </p:nvSpPr>
        <p:spPr bwMode="auto">
          <a:xfrm flipH="1" flipV="1">
            <a:off x="4419600" y="2057400"/>
            <a:ext cx="0" cy="914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4" name="Text Box 4">
            <a:extLst>
              <a:ext uri="{FF2B5EF4-FFF2-40B4-BE49-F238E27FC236}">
                <a16:creationId xmlns:a16="http://schemas.microsoft.com/office/drawing/2014/main" id="{2B040608-E108-4578-8B15-9780F0704AAC}"/>
              </a:ext>
            </a:extLst>
          </p:cNvPr>
          <p:cNvSpPr txBox="1">
            <a:spLocks noChangeArrowheads="1"/>
          </p:cNvSpPr>
          <p:nvPr/>
        </p:nvSpPr>
        <p:spPr bwMode="auto">
          <a:xfrm>
            <a:off x="3962400" y="2962275"/>
            <a:ext cx="914400" cy="390525"/>
          </a:xfrm>
          <a:prstGeom prst="rect">
            <a:avLst/>
          </a:prstGeom>
          <a:solidFill>
            <a:srgbClr val="D4EAE4"/>
          </a:solidFill>
          <a:ln w="9525">
            <a:solidFill>
              <a:schemeClr val="tx1"/>
            </a:solidFill>
            <a:miter lim="800000"/>
            <a:headEnd/>
            <a:tailEnd/>
          </a:ln>
          <a:effectLs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900" dirty="0"/>
              <a:t>ALU</a:t>
            </a:r>
          </a:p>
        </p:txBody>
      </p:sp>
      <p:sp>
        <p:nvSpPr>
          <p:cNvPr id="2" name="Title 1"/>
          <p:cNvSpPr>
            <a:spLocks noGrp="1"/>
          </p:cNvSpPr>
          <p:nvPr>
            <p:ph type="title"/>
          </p:nvPr>
        </p:nvSpPr>
        <p:spPr/>
        <p:txBody>
          <a:bodyPr/>
          <a:lstStyle/>
          <a:p>
            <a:r>
              <a:rPr lang="en-AU" dirty="0"/>
              <a:t>Concept Map</a:t>
            </a:r>
          </a:p>
        </p:txBody>
      </p:sp>
    </p:spTree>
    <p:extLst>
      <p:ext uri="{BB962C8B-B14F-4D97-AF65-F5344CB8AC3E}">
        <p14:creationId xmlns:p14="http://schemas.microsoft.com/office/powerpoint/2010/main" val="129318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1C9BC415-6CD5-4645-88D0-31776BA1FB2C}"/>
              </a:ext>
            </a:extLst>
          </p:cNvPr>
          <p:cNvSpPr txBox="1">
            <a:spLocks noChangeArrowheads="1"/>
          </p:cNvSpPr>
          <p:nvPr/>
        </p:nvSpPr>
        <p:spPr bwMode="auto">
          <a:xfrm>
            <a:off x="1752600" y="4572000"/>
            <a:ext cx="4800600" cy="13111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marL="225425" indent="-225425"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Remember...</a:t>
            </a:r>
          </a:p>
          <a:p>
            <a:pPr eaLnBrk="1" hangingPunct="1">
              <a:lnSpc>
                <a:spcPct val="60000"/>
              </a:lnSpc>
              <a:spcBef>
                <a:spcPct val="50000"/>
              </a:spcBef>
              <a:buClr>
                <a:srgbClr val="007FA3"/>
              </a:buClr>
            </a:pPr>
            <a:r>
              <a:rPr lang="en-US" altLang="en-US" sz="2100" dirty="0"/>
              <a:t>A flag is </a:t>
            </a:r>
            <a:r>
              <a:rPr lang="en-US" altLang="en-US" sz="2100" dirty="0">
                <a:solidFill>
                  <a:srgbClr val="007FA3"/>
                </a:solidFill>
              </a:rPr>
              <a:t>set</a:t>
            </a:r>
            <a:r>
              <a:rPr lang="en-US" altLang="en-US" sz="2100" dirty="0"/>
              <a:t> when it equals 1. </a:t>
            </a:r>
          </a:p>
          <a:p>
            <a:pPr eaLnBrk="1" hangingPunct="1">
              <a:lnSpc>
                <a:spcPct val="60000"/>
              </a:lnSpc>
              <a:spcBef>
                <a:spcPct val="50000"/>
              </a:spcBef>
              <a:buClr>
                <a:srgbClr val="007FA3"/>
              </a:buClr>
            </a:pPr>
            <a:r>
              <a:rPr lang="en-US" altLang="en-US" sz="2100" dirty="0"/>
              <a:t>A flag is </a:t>
            </a:r>
            <a:r>
              <a:rPr lang="en-US" altLang="en-US" sz="2100" dirty="0">
                <a:solidFill>
                  <a:srgbClr val="007FA3"/>
                </a:solidFill>
              </a:rPr>
              <a:t>clear </a:t>
            </a:r>
            <a:r>
              <a:rPr lang="en-US" altLang="en-US" sz="2100" dirty="0"/>
              <a:t>when it equals 0.</a:t>
            </a:r>
          </a:p>
        </p:txBody>
      </p:sp>
      <p:sp>
        <p:nvSpPr>
          <p:cNvPr id="5" name="Content Placeholder 2"/>
          <p:cNvSpPr txBox="1">
            <a:spLocks/>
          </p:cNvSpPr>
          <p:nvPr/>
        </p:nvSpPr>
        <p:spPr>
          <a:xfrm>
            <a:off x="1676400" y="2590800"/>
            <a:ext cx="5638800" cy="18288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buNone/>
            </a:pPr>
            <a:r>
              <a:rPr lang="en-US" sz="1800" dirty="0"/>
              <a:t>mov cx,1</a:t>
            </a:r>
          </a:p>
          <a:p>
            <a:pPr marL="0" indent="0">
              <a:spcBef>
                <a:spcPts val="600"/>
              </a:spcBef>
              <a:buNone/>
            </a:pPr>
            <a:r>
              <a:rPr lang="en-US" sz="1800" dirty="0"/>
              <a:t>sub cx,1 	        ; CX = 0, ZF = 1</a:t>
            </a:r>
          </a:p>
          <a:p>
            <a:pPr marL="0" indent="0">
              <a:spcBef>
                <a:spcPts val="600"/>
              </a:spcBef>
              <a:buNone/>
            </a:pPr>
            <a:r>
              <a:rPr lang="en-US" sz="1800" dirty="0"/>
              <a:t>mov ax,0FFFFh</a:t>
            </a:r>
          </a:p>
          <a:p>
            <a:pPr marL="0" indent="0">
              <a:spcBef>
                <a:spcPts val="600"/>
              </a:spcBef>
              <a:buNone/>
            </a:pPr>
            <a:r>
              <a:rPr lang="en-US" sz="1800" dirty="0" err="1"/>
              <a:t>inc</a:t>
            </a:r>
            <a:r>
              <a:rPr lang="en-US" sz="1800" dirty="0"/>
              <a:t> ax 	        ; AX = 0, ZF = 1</a:t>
            </a:r>
          </a:p>
          <a:p>
            <a:pPr marL="0" indent="0">
              <a:spcBef>
                <a:spcPts val="600"/>
              </a:spcBef>
              <a:buNone/>
            </a:pPr>
            <a:r>
              <a:rPr lang="en-US" sz="1800" dirty="0" err="1"/>
              <a:t>inc</a:t>
            </a:r>
            <a:r>
              <a:rPr lang="en-US" sz="1800" dirty="0"/>
              <a:t> ax 	        ; AX = 1, ZF = 0</a:t>
            </a:r>
          </a:p>
        </p:txBody>
      </p:sp>
      <p:sp>
        <p:nvSpPr>
          <p:cNvPr id="3" name="Content Placeholder 2"/>
          <p:cNvSpPr>
            <a:spLocks noGrp="1"/>
          </p:cNvSpPr>
          <p:nvPr>
            <p:ph idx="1"/>
          </p:nvPr>
        </p:nvSpPr>
        <p:spPr>
          <a:xfrm>
            <a:off x="457200" y="1600201"/>
            <a:ext cx="8229600" cy="914399"/>
          </a:xfrm>
        </p:spPr>
        <p:txBody>
          <a:bodyPr/>
          <a:lstStyle/>
          <a:p>
            <a:pPr marL="0" indent="0">
              <a:spcBef>
                <a:spcPts val="600"/>
              </a:spcBef>
              <a:buNone/>
            </a:pPr>
            <a:r>
              <a:rPr lang="en-US" dirty="0"/>
              <a:t>The Zero flag is set when the result of an operation produces zero in the destination operand. </a:t>
            </a:r>
          </a:p>
        </p:txBody>
      </p:sp>
      <p:sp>
        <p:nvSpPr>
          <p:cNvPr id="2" name="Title 1"/>
          <p:cNvSpPr>
            <a:spLocks noGrp="1"/>
          </p:cNvSpPr>
          <p:nvPr>
            <p:ph type="title"/>
          </p:nvPr>
        </p:nvSpPr>
        <p:spPr/>
        <p:txBody>
          <a:bodyPr/>
          <a:lstStyle/>
          <a:p>
            <a:r>
              <a:rPr lang="en-AU" dirty="0"/>
              <a:t>Zero Flag (ZF)</a:t>
            </a:r>
          </a:p>
        </p:txBody>
      </p:sp>
    </p:spTree>
    <p:extLst>
      <p:ext uri="{BB962C8B-B14F-4D97-AF65-F5344CB8AC3E}">
        <p14:creationId xmlns:p14="http://schemas.microsoft.com/office/powerpoint/2010/main" val="3781383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752600" y="5105400"/>
            <a:ext cx="4495800" cy="9906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it-IT" sz="1900" dirty="0"/>
              <a:t>mov al,0</a:t>
            </a:r>
          </a:p>
          <a:p>
            <a:pPr marL="0" indent="0">
              <a:spcBef>
                <a:spcPts val="0"/>
              </a:spcBef>
              <a:buNone/>
            </a:pPr>
            <a:r>
              <a:rPr lang="it-IT" sz="1900" dirty="0"/>
              <a:t>sub al,1      ; AL = 11111111b,  SF = 1</a:t>
            </a:r>
          </a:p>
          <a:p>
            <a:pPr marL="0" indent="0">
              <a:spcBef>
                <a:spcPts val="0"/>
              </a:spcBef>
              <a:buNone/>
            </a:pPr>
            <a:r>
              <a:rPr lang="it-IT" sz="1900" dirty="0"/>
              <a:t>add al,2      ; AL = 00000001b, SF = 0</a:t>
            </a:r>
          </a:p>
        </p:txBody>
      </p:sp>
      <p:sp>
        <p:nvSpPr>
          <p:cNvPr id="5" name="Content Placeholder 2"/>
          <p:cNvSpPr txBox="1">
            <a:spLocks/>
          </p:cNvSpPr>
          <p:nvPr/>
        </p:nvSpPr>
        <p:spPr>
          <a:xfrm>
            <a:off x="457200" y="4343399"/>
            <a:ext cx="8229600" cy="838201"/>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The sign flag is a copy of the destination's highest bit:</a:t>
            </a:r>
          </a:p>
        </p:txBody>
      </p:sp>
      <p:sp>
        <p:nvSpPr>
          <p:cNvPr id="4" name="Content Placeholder 2"/>
          <p:cNvSpPr txBox="1">
            <a:spLocks/>
          </p:cNvSpPr>
          <p:nvPr/>
        </p:nvSpPr>
        <p:spPr>
          <a:xfrm>
            <a:off x="1752600" y="2971800"/>
            <a:ext cx="4495800" cy="9906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1900" dirty="0"/>
              <a:t>mov cx,0</a:t>
            </a:r>
          </a:p>
          <a:p>
            <a:pPr marL="0" indent="0">
              <a:spcBef>
                <a:spcPts val="0"/>
              </a:spcBef>
              <a:buNone/>
            </a:pPr>
            <a:r>
              <a:rPr lang="en-US" sz="1900" dirty="0"/>
              <a:t>sub cx,1 	      ; CX = -1, SF = 1</a:t>
            </a:r>
          </a:p>
          <a:p>
            <a:pPr marL="0" indent="0">
              <a:spcBef>
                <a:spcPts val="0"/>
              </a:spcBef>
              <a:buNone/>
            </a:pPr>
            <a:r>
              <a:rPr lang="en-US" sz="1900" dirty="0"/>
              <a:t>add cx,2 	      ; CX = 1, SF = 0</a:t>
            </a:r>
          </a:p>
        </p:txBody>
      </p:sp>
      <p:sp>
        <p:nvSpPr>
          <p:cNvPr id="3" name="Content Placeholder 2"/>
          <p:cNvSpPr>
            <a:spLocks noGrp="1"/>
          </p:cNvSpPr>
          <p:nvPr>
            <p:ph idx="1"/>
          </p:nvPr>
        </p:nvSpPr>
        <p:spPr>
          <a:xfrm>
            <a:off x="457200" y="1600201"/>
            <a:ext cx="8229600" cy="1447800"/>
          </a:xfrm>
        </p:spPr>
        <p:txBody>
          <a:bodyPr/>
          <a:lstStyle/>
          <a:p>
            <a:pPr marL="0" indent="0">
              <a:buNone/>
            </a:pPr>
            <a:r>
              <a:rPr lang="en-US" dirty="0"/>
              <a:t>The Sign flag is set when the destination operand is negative. The flag is clear when the destination is positive. </a:t>
            </a:r>
          </a:p>
          <a:p>
            <a:pPr marL="0" indent="0">
              <a:buNone/>
            </a:pPr>
            <a:endParaRPr lang="en-AU" dirty="0"/>
          </a:p>
        </p:txBody>
      </p:sp>
      <p:sp>
        <p:nvSpPr>
          <p:cNvPr id="2" name="Title 1"/>
          <p:cNvSpPr>
            <a:spLocks noGrp="1"/>
          </p:cNvSpPr>
          <p:nvPr>
            <p:ph type="title"/>
          </p:nvPr>
        </p:nvSpPr>
        <p:spPr/>
        <p:txBody>
          <a:bodyPr/>
          <a:lstStyle/>
          <a:p>
            <a:r>
              <a:rPr lang="en-AU" dirty="0"/>
              <a:t>Sign Flag (SF)</a:t>
            </a:r>
          </a:p>
        </p:txBody>
      </p:sp>
    </p:spTree>
    <p:extLst>
      <p:ext uri="{BB962C8B-B14F-4D97-AF65-F5344CB8AC3E}">
        <p14:creationId xmlns:p14="http://schemas.microsoft.com/office/powerpoint/2010/main" val="31272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800"/>
              </a:spcBef>
            </a:pPr>
            <a:r>
              <a:rPr lang="en-US" dirty="0"/>
              <a:t>All CPU instructions operate exactly the same on signed and unsigned integers</a:t>
            </a:r>
          </a:p>
          <a:p>
            <a:pPr>
              <a:spcBef>
                <a:spcPts val="1800"/>
              </a:spcBef>
            </a:pPr>
            <a:r>
              <a:rPr lang="en-US" dirty="0"/>
              <a:t>The CPU cannot distinguish between signed and unsigned integers</a:t>
            </a:r>
          </a:p>
          <a:p>
            <a:pPr>
              <a:spcBef>
                <a:spcPts val="1800"/>
              </a:spcBef>
            </a:pPr>
            <a:r>
              <a:rPr lang="en-US" dirty="0"/>
              <a:t>YOU, the programmer, are solely responsible for using the correct data type with each instruction</a:t>
            </a:r>
          </a:p>
        </p:txBody>
      </p:sp>
      <p:sp>
        <p:nvSpPr>
          <p:cNvPr id="2" name="Title 1"/>
          <p:cNvSpPr>
            <a:spLocks noGrp="1"/>
          </p:cNvSpPr>
          <p:nvPr>
            <p:ph type="title"/>
          </p:nvPr>
        </p:nvSpPr>
        <p:spPr/>
        <p:txBody>
          <a:bodyPr/>
          <a:lstStyle/>
          <a:p>
            <a:r>
              <a:rPr lang="en-US" dirty="0"/>
              <a:t>Signed and Unsigned Integers</a:t>
            </a:r>
            <a:br>
              <a:rPr lang="en-US" dirty="0"/>
            </a:br>
            <a:r>
              <a:rPr lang="en-US" dirty="0"/>
              <a:t>A Hardware Viewpoint</a:t>
            </a:r>
            <a:endParaRPr lang="en-AU" dirty="0"/>
          </a:p>
        </p:txBody>
      </p:sp>
    </p:spTree>
    <p:extLst>
      <p:ext uri="{BB962C8B-B14F-4D97-AF65-F5344CB8AC3E}">
        <p14:creationId xmlns:p14="http://schemas.microsoft.com/office/powerpoint/2010/main" val="3828023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077">
            <a:extLst>
              <a:ext uri="{FF2B5EF4-FFF2-40B4-BE49-F238E27FC236}">
                <a16:creationId xmlns:a16="http://schemas.microsoft.com/office/drawing/2014/main" id="{2426C67D-40A2-4714-AE68-2F5485A3B1BE}"/>
              </a:ext>
            </a:extLst>
          </p:cNvPr>
          <p:cNvSpPr txBox="1">
            <a:spLocks noChangeArrowheads="1"/>
          </p:cNvSpPr>
          <p:nvPr/>
        </p:nvSpPr>
        <p:spPr bwMode="auto">
          <a:xfrm>
            <a:off x="4343400" y="4876800"/>
            <a:ext cx="4114800" cy="1114425"/>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600" dirty="0"/>
              <a:t> MSB = Most Significant Bit (high-order bit)</a:t>
            </a:r>
          </a:p>
          <a:p>
            <a:pPr eaLnBrk="1" hangingPunct="1">
              <a:buClrTx/>
              <a:buFontTx/>
              <a:buNone/>
            </a:pPr>
            <a:r>
              <a:rPr lang="en-US" altLang="en-US" sz="1600" dirty="0"/>
              <a:t> XOR = </a:t>
            </a:r>
            <a:r>
              <a:rPr lang="en-US" altLang="en-US" sz="1600" dirty="0" err="1"/>
              <a:t>eXclusive</a:t>
            </a:r>
            <a:r>
              <a:rPr lang="en-US" altLang="en-US" sz="1600" dirty="0"/>
              <a:t>-OR operation</a:t>
            </a:r>
          </a:p>
          <a:p>
            <a:pPr eaLnBrk="1" hangingPunct="1">
              <a:buClrTx/>
              <a:buFontTx/>
              <a:buNone/>
            </a:pPr>
            <a:r>
              <a:rPr lang="en-US" altLang="en-US" sz="1600" dirty="0"/>
              <a:t> NEG = Negate (same as SUB 0,operand )</a:t>
            </a:r>
          </a:p>
        </p:txBody>
      </p:sp>
      <p:sp>
        <p:nvSpPr>
          <p:cNvPr id="3" name="Content Placeholder 2"/>
          <p:cNvSpPr>
            <a:spLocks noGrp="1"/>
          </p:cNvSpPr>
          <p:nvPr>
            <p:ph idx="1"/>
          </p:nvPr>
        </p:nvSpPr>
        <p:spPr/>
        <p:txBody>
          <a:bodyPr/>
          <a:lstStyle/>
          <a:p>
            <a:r>
              <a:rPr lang="en-US" dirty="0"/>
              <a:t>How the </a:t>
            </a:r>
            <a:r>
              <a:rPr lang="en-US" dirty="0">
                <a:solidFill>
                  <a:srgbClr val="007FA3"/>
                </a:solidFill>
              </a:rPr>
              <a:t>ADD</a:t>
            </a:r>
            <a:r>
              <a:rPr lang="en-US" dirty="0"/>
              <a:t> instruction affects OF and CF:</a:t>
            </a:r>
          </a:p>
          <a:p>
            <a:pPr lvl="1"/>
            <a:r>
              <a:rPr lang="en-US" dirty="0"/>
              <a:t>CF = (carry out of the MSB)</a:t>
            </a:r>
          </a:p>
          <a:p>
            <a:pPr lvl="1"/>
            <a:r>
              <a:rPr lang="en-US" dirty="0"/>
              <a:t>OF = CF XOR MSB</a:t>
            </a:r>
          </a:p>
          <a:p>
            <a:r>
              <a:rPr lang="en-US" dirty="0"/>
              <a:t>How the </a:t>
            </a:r>
            <a:r>
              <a:rPr lang="en-US" dirty="0">
                <a:solidFill>
                  <a:srgbClr val="007FA3"/>
                </a:solidFill>
              </a:rPr>
              <a:t>SUB</a:t>
            </a:r>
            <a:r>
              <a:rPr lang="en-US" dirty="0"/>
              <a:t> instruction affects OF and CF:</a:t>
            </a:r>
          </a:p>
          <a:p>
            <a:pPr lvl="1"/>
            <a:r>
              <a:rPr lang="en-US" dirty="0"/>
              <a:t>CF = INVERT (carry out of the MSB)</a:t>
            </a:r>
          </a:p>
          <a:p>
            <a:pPr lvl="1"/>
            <a:r>
              <a:rPr lang="en-US" dirty="0"/>
              <a:t>negate the source and add it to the destination</a:t>
            </a:r>
          </a:p>
          <a:p>
            <a:pPr lvl="1"/>
            <a:r>
              <a:rPr lang="en-US" dirty="0"/>
              <a:t>OF = CF XOR MSB</a:t>
            </a:r>
          </a:p>
        </p:txBody>
      </p:sp>
      <p:sp>
        <p:nvSpPr>
          <p:cNvPr id="2" name="Title 1"/>
          <p:cNvSpPr>
            <a:spLocks noGrp="1"/>
          </p:cNvSpPr>
          <p:nvPr>
            <p:ph type="title"/>
          </p:nvPr>
        </p:nvSpPr>
        <p:spPr/>
        <p:txBody>
          <a:bodyPr/>
          <a:lstStyle/>
          <a:p>
            <a:r>
              <a:rPr lang="en-US" dirty="0"/>
              <a:t>Overflow and Carry Flags A Hardware Viewpoint</a:t>
            </a:r>
            <a:endParaRPr lang="en-AU" dirty="0"/>
          </a:p>
        </p:txBody>
      </p:sp>
    </p:spTree>
    <p:extLst>
      <p:ext uri="{BB962C8B-B14F-4D97-AF65-F5344CB8AC3E}">
        <p14:creationId xmlns:p14="http://schemas.microsoft.com/office/powerpoint/2010/main" val="2475989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819400" y="3276600"/>
            <a:ext cx="3124200" cy="21336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it-IT" sz="1900" dirty="0"/>
              <a:t>mov al,0FFh</a:t>
            </a:r>
          </a:p>
          <a:p>
            <a:pPr marL="0" indent="0">
              <a:spcBef>
                <a:spcPts val="0"/>
              </a:spcBef>
              <a:buNone/>
            </a:pPr>
            <a:r>
              <a:rPr lang="it-IT" sz="1900" dirty="0"/>
              <a:t>add al,1	  ; CF = 1, AL = 00</a:t>
            </a:r>
          </a:p>
          <a:p>
            <a:pPr marL="0" indent="0">
              <a:spcBef>
                <a:spcPts val="0"/>
              </a:spcBef>
              <a:buNone/>
            </a:pPr>
            <a:endParaRPr lang="it-IT" sz="1900" dirty="0"/>
          </a:p>
          <a:p>
            <a:pPr marL="0" indent="0">
              <a:spcBef>
                <a:spcPts val="0"/>
              </a:spcBef>
              <a:buNone/>
            </a:pPr>
            <a:r>
              <a:rPr lang="it-IT" sz="1900" dirty="0"/>
              <a:t>; Try to go below zero:</a:t>
            </a:r>
          </a:p>
          <a:p>
            <a:pPr marL="0" indent="0">
              <a:spcBef>
                <a:spcPts val="0"/>
              </a:spcBef>
              <a:buNone/>
            </a:pPr>
            <a:endParaRPr lang="it-IT" sz="1900" dirty="0"/>
          </a:p>
          <a:p>
            <a:pPr marL="0" indent="0">
              <a:spcBef>
                <a:spcPts val="0"/>
              </a:spcBef>
              <a:buNone/>
            </a:pPr>
            <a:r>
              <a:rPr lang="it-IT" sz="1900" dirty="0"/>
              <a:t>mov al,0</a:t>
            </a:r>
          </a:p>
          <a:p>
            <a:pPr marL="0" indent="0">
              <a:spcBef>
                <a:spcPts val="0"/>
              </a:spcBef>
              <a:buNone/>
            </a:pPr>
            <a:r>
              <a:rPr lang="it-IT" sz="1900" dirty="0"/>
              <a:t>sub al,1	  ; CF = 1, AL = FF</a:t>
            </a:r>
          </a:p>
        </p:txBody>
      </p:sp>
      <p:sp>
        <p:nvSpPr>
          <p:cNvPr id="3" name="Content Placeholder 2"/>
          <p:cNvSpPr>
            <a:spLocks noGrp="1"/>
          </p:cNvSpPr>
          <p:nvPr>
            <p:ph idx="1"/>
          </p:nvPr>
        </p:nvSpPr>
        <p:spPr>
          <a:xfrm>
            <a:off x="457200" y="1600201"/>
            <a:ext cx="8229600" cy="1524000"/>
          </a:xfrm>
        </p:spPr>
        <p:txBody>
          <a:bodyPr/>
          <a:lstStyle/>
          <a:p>
            <a:pPr marL="0" indent="0">
              <a:buNone/>
            </a:pPr>
            <a:r>
              <a:rPr lang="en-US" dirty="0"/>
              <a:t>The Carry flag is set when the result of an operation generates an </a:t>
            </a:r>
            <a:r>
              <a:rPr lang="en-US" dirty="0">
                <a:solidFill>
                  <a:srgbClr val="007FA3"/>
                </a:solidFill>
              </a:rPr>
              <a:t>unsigned</a:t>
            </a:r>
            <a:r>
              <a:rPr lang="en-US" dirty="0"/>
              <a:t> value that is out of range (too big or too small for the destination operand).</a:t>
            </a:r>
          </a:p>
        </p:txBody>
      </p:sp>
      <p:sp>
        <p:nvSpPr>
          <p:cNvPr id="2" name="Title 1"/>
          <p:cNvSpPr>
            <a:spLocks noGrp="1"/>
          </p:cNvSpPr>
          <p:nvPr>
            <p:ph type="title"/>
          </p:nvPr>
        </p:nvSpPr>
        <p:spPr/>
        <p:txBody>
          <a:bodyPr/>
          <a:lstStyle/>
          <a:p>
            <a:r>
              <a:rPr lang="en-AU" dirty="0"/>
              <a:t>Carry Flag (CF)</a:t>
            </a:r>
          </a:p>
        </p:txBody>
      </p:sp>
    </p:spTree>
    <p:extLst>
      <p:ext uri="{BB962C8B-B14F-4D97-AF65-F5344CB8AC3E}">
        <p14:creationId xmlns:p14="http://schemas.microsoft.com/office/powerpoint/2010/main" val="4074334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7">
            <a:extLst>
              <a:ext uri="{FF2B5EF4-FFF2-40B4-BE49-F238E27FC236}">
                <a16:creationId xmlns:a16="http://schemas.microsoft.com/office/drawing/2014/main" id="{A3F0971A-7B9B-402E-8949-0F21CAC0651B}"/>
              </a:ext>
            </a:extLst>
          </p:cNvPr>
          <p:cNvSpPr txBox="1">
            <a:spLocks noChangeArrowheads="1"/>
          </p:cNvSpPr>
          <p:nvPr/>
        </p:nvSpPr>
        <p:spPr bwMode="auto">
          <a:xfrm>
            <a:off x="685800" y="3200400"/>
            <a:ext cx="777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28575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8575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8575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8575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8575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8575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8575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8575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8575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ax,00FFh</a:t>
            </a:r>
          </a:p>
          <a:p>
            <a:pPr eaLnBrk="1" hangingPunct="1">
              <a:lnSpc>
                <a:spcPct val="50000"/>
              </a:lnSpc>
              <a:spcBef>
                <a:spcPct val="50000"/>
              </a:spcBef>
              <a:buClrTx/>
              <a:buFontTx/>
              <a:buNone/>
            </a:pPr>
            <a:r>
              <a:rPr lang="en-US" altLang="en-US" sz="1800" dirty="0">
                <a:cs typeface="Arial" panose="020B0604020202020204" pitchFamily="34" charset="0"/>
              </a:rPr>
              <a:t>add ax,1	; AX= </a:t>
            </a:r>
            <a:r>
              <a:rPr lang="en-US" altLang="en-US" sz="1800" dirty="0">
                <a:solidFill>
                  <a:srgbClr val="007FA3"/>
                </a:solidFill>
                <a:cs typeface="Arial" panose="020B0604020202020204" pitchFamily="34" charset="0"/>
              </a:rPr>
              <a:t>0100h </a:t>
            </a:r>
            <a:r>
              <a:rPr lang="en-US" altLang="en-US" sz="1800" dirty="0">
                <a:cs typeface="Arial" panose="020B0604020202020204" pitchFamily="34" charset="0"/>
              </a:rPr>
              <a:t>   SF = </a:t>
            </a:r>
            <a:r>
              <a:rPr lang="en-US" altLang="en-US" sz="1800" dirty="0">
                <a:solidFill>
                  <a:srgbClr val="007FA3"/>
                </a:solidFill>
                <a:cs typeface="Arial" panose="020B0604020202020204" pitchFamily="34" charset="0"/>
              </a:rPr>
              <a:t>0</a:t>
            </a:r>
            <a:r>
              <a:rPr lang="en-US" altLang="en-US" sz="1800" dirty="0">
                <a:cs typeface="Arial" panose="020B0604020202020204" pitchFamily="34" charset="0"/>
              </a:rPr>
              <a:t>  ZF= </a:t>
            </a:r>
            <a:r>
              <a:rPr lang="en-US" altLang="en-US" sz="1800" dirty="0">
                <a:solidFill>
                  <a:srgbClr val="007FA3"/>
                </a:solidFill>
                <a:cs typeface="Arial" panose="020B0604020202020204" pitchFamily="34" charset="0"/>
              </a:rPr>
              <a:t>0</a:t>
            </a:r>
            <a:r>
              <a:rPr lang="en-US" altLang="en-US" sz="1800" dirty="0">
                <a:cs typeface="Arial" panose="020B0604020202020204" pitchFamily="34" charset="0"/>
              </a:rPr>
              <a:t> CF= </a:t>
            </a:r>
            <a:r>
              <a:rPr lang="en-US" altLang="en-US" sz="1800" dirty="0">
                <a:solidFill>
                  <a:srgbClr val="007FA3"/>
                </a:solidFill>
                <a:cs typeface="Arial" panose="020B0604020202020204" pitchFamily="34" charset="0"/>
              </a:rPr>
              <a:t>0</a:t>
            </a:r>
          </a:p>
          <a:p>
            <a:pPr eaLnBrk="1" hangingPunct="1">
              <a:lnSpc>
                <a:spcPct val="50000"/>
              </a:lnSpc>
              <a:spcBef>
                <a:spcPct val="50000"/>
              </a:spcBef>
              <a:buClrTx/>
              <a:buFontTx/>
              <a:buNone/>
            </a:pPr>
            <a:r>
              <a:rPr lang="en-US" altLang="en-US" sz="1800" dirty="0">
                <a:cs typeface="Arial" panose="020B0604020202020204" pitchFamily="34" charset="0"/>
              </a:rPr>
              <a:t>sub ax,1	; AX= </a:t>
            </a:r>
            <a:r>
              <a:rPr lang="en-US" altLang="en-US" sz="1800" dirty="0">
                <a:solidFill>
                  <a:srgbClr val="007FA3"/>
                </a:solidFill>
                <a:cs typeface="Arial" panose="020B0604020202020204" pitchFamily="34" charset="0"/>
              </a:rPr>
              <a:t>00FFh</a:t>
            </a:r>
            <a:r>
              <a:rPr lang="en-US" altLang="en-US" sz="1800" dirty="0">
                <a:cs typeface="Arial" panose="020B0604020202020204" pitchFamily="34" charset="0"/>
              </a:rPr>
              <a:t>   SF =  </a:t>
            </a:r>
            <a:r>
              <a:rPr lang="en-US" altLang="en-US" sz="1800" dirty="0">
                <a:solidFill>
                  <a:srgbClr val="007FA3"/>
                </a:solidFill>
                <a:cs typeface="Arial" panose="020B0604020202020204" pitchFamily="34" charset="0"/>
              </a:rPr>
              <a:t>0</a:t>
            </a:r>
            <a:r>
              <a:rPr lang="en-US" altLang="en-US" sz="1800" dirty="0">
                <a:cs typeface="Arial" panose="020B0604020202020204" pitchFamily="34" charset="0"/>
              </a:rPr>
              <a:t>  ZF= </a:t>
            </a:r>
            <a:r>
              <a:rPr lang="en-US" altLang="en-US" sz="1800" dirty="0">
                <a:solidFill>
                  <a:srgbClr val="007FA3"/>
                </a:solidFill>
                <a:cs typeface="Arial" panose="020B0604020202020204" pitchFamily="34" charset="0"/>
              </a:rPr>
              <a:t>0</a:t>
            </a:r>
            <a:r>
              <a:rPr lang="en-US" altLang="en-US" sz="1800" dirty="0">
                <a:cs typeface="Arial" panose="020B0604020202020204" pitchFamily="34" charset="0"/>
              </a:rPr>
              <a:t> CF=</a:t>
            </a:r>
            <a:r>
              <a:rPr lang="en-US" altLang="en-US" sz="1800" dirty="0">
                <a:solidFill>
                  <a:srgbClr val="007FA3"/>
                </a:solidFill>
                <a:cs typeface="Arial" panose="020B0604020202020204" pitchFamily="34" charset="0"/>
              </a:rPr>
              <a:t> 0</a:t>
            </a:r>
          </a:p>
          <a:p>
            <a:pPr eaLnBrk="1" hangingPunct="1">
              <a:lnSpc>
                <a:spcPct val="50000"/>
              </a:lnSpc>
              <a:spcBef>
                <a:spcPct val="50000"/>
              </a:spcBef>
              <a:buClrTx/>
              <a:buFontTx/>
              <a:buNone/>
            </a:pPr>
            <a:r>
              <a:rPr lang="en-US" altLang="en-US" sz="1800" dirty="0">
                <a:cs typeface="Arial" panose="020B0604020202020204" pitchFamily="34" charset="0"/>
              </a:rPr>
              <a:t>add al,1	; AL= </a:t>
            </a:r>
            <a:r>
              <a:rPr lang="en-US" altLang="en-US" sz="1800" dirty="0">
                <a:solidFill>
                  <a:srgbClr val="007FA3"/>
                </a:solidFill>
                <a:cs typeface="Arial" panose="020B0604020202020204" pitchFamily="34" charset="0"/>
              </a:rPr>
              <a:t>00h</a:t>
            </a:r>
            <a:r>
              <a:rPr lang="en-US" altLang="en-US" sz="1800" dirty="0">
                <a:cs typeface="Arial" panose="020B0604020202020204" pitchFamily="34" charset="0"/>
              </a:rPr>
              <a:t>      SF =  </a:t>
            </a:r>
            <a:r>
              <a:rPr lang="en-US" altLang="en-US" sz="1800" dirty="0">
                <a:solidFill>
                  <a:srgbClr val="007FA3"/>
                </a:solidFill>
                <a:cs typeface="Arial" panose="020B0604020202020204" pitchFamily="34" charset="0"/>
              </a:rPr>
              <a:t>0</a:t>
            </a:r>
            <a:r>
              <a:rPr lang="en-US" altLang="en-US" sz="1800" dirty="0">
                <a:cs typeface="Arial" panose="020B0604020202020204" pitchFamily="34" charset="0"/>
              </a:rPr>
              <a:t>  ZF= </a:t>
            </a:r>
            <a:r>
              <a:rPr lang="en-US" altLang="en-US" sz="1800" dirty="0">
                <a:solidFill>
                  <a:srgbClr val="007FA3"/>
                </a:solidFill>
                <a:cs typeface="Arial" panose="020B0604020202020204" pitchFamily="34" charset="0"/>
              </a:rPr>
              <a:t>1</a:t>
            </a:r>
            <a:r>
              <a:rPr lang="en-US" altLang="en-US" sz="1800" dirty="0">
                <a:cs typeface="Arial" panose="020B0604020202020204" pitchFamily="34" charset="0"/>
              </a:rPr>
              <a:t> CF= </a:t>
            </a:r>
            <a:r>
              <a:rPr lang="en-US" altLang="en-US" sz="1800" dirty="0">
                <a:solidFill>
                  <a:srgbClr val="007FA3"/>
                </a:solidFill>
                <a:cs typeface="Arial" panose="020B0604020202020204" pitchFamily="34" charset="0"/>
              </a:rPr>
              <a:t>1</a:t>
            </a:r>
          </a:p>
          <a:p>
            <a:pPr eaLnBrk="1" hangingPunct="1">
              <a:lnSpc>
                <a:spcPct val="50000"/>
              </a:lnSpc>
              <a:spcBef>
                <a:spcPct val="50000"/>
              </a:spcBef>
              <a:buClrTx/>
              <a:buFontTx/>
              <a:buNone/>
            </a:pPr>
            <a:r>
              <a:rPr lang="en-US" altLang="en-US" sz="1800" dirty="0">
                <a:cs typeface="Arial" panose="020B0604020202020204" pitchFamily="34" charset="0"/>
              </a:rPr>
              <a:t>mov bh,6Ch</a:t>
            </a:r>
          </a:p>
          <a:p>
            <a:pPr eaLnBrk="1" hangingPunct="1">
              <a:lnSpc>
                <a:spcPct val="50000"/>
              </a:lnSpc>
              <a:spcBef>
                <a:spcPct val="50000"/>
              </a:spcBef>
              <a:buClrTx/>
              <a:buFontTx/>
              <a:buNone/>
            </a:pPr>
            <a:r>
              <a:rPr lang="en-US" altLang="en-US" sz="1800" dirty="0">
                <a:cs typeface="Arial" panose="020B0604020202020204" pitchFamily="34" charset="0"/>
              </a:rPr>
              <a:t>add bh,95h	; BH= </a:t>
            </a:r>
            <a:r>
              <a:rPr lang="en-US" altLang="en-US" sz="1800" dirty="0">
                <a:solidFill>
                  <a:srgbClr val="007FA3"/>
                </a:solidFill>
                <a:cs typeface="Arial" panose="020B0604020202020204" pitchFamily="34" charset="0"/>
              </a:rPr>
              <a:t>01h </a:t>
            </a:r>
            <a:r>
              <a:rPr lang="en-US" altLang="en-US" sz="1800" dirty="0">
                <a:cs typeface="Arial" panose="020B0604020202020204" pitchFamily="34" charset="0"/>
              </a:rPr>
              <a:t>    SF = </a:t>
            </a:r>
            <a:r>
              <a:rPr lang="en-US" altLang="en-US" sz="1800" dirty="0">
                <a:solidFill>
                  <a:srgbClr val="007FA3"/>
                </a:solidFill>
                <a:cs typeface="Arial" panose="020B0604020202020204" pitchFamily="34" charset="0"/>
              </a:rPr>
              <a:t>0</a:t>
            </a:r>
            <a:r>
              <a:rPr lang="en-US" altLang="en-US" sz="1800" dirty="0">
                <a:cs typeface="Arial" panose="020B0604020202020204" pitchFamily="34" charset="0"/>
              </a:rPr>
              <a:t>   ZF= </a:t>
            </a:r>
            <a:r>
              <a:rPr lang="en-US" altLang="en-US" sz="1800" dirty="0">
                <a:solidFill>
                  <a:srgbClr val="007FA3"/>
                </a:solidFill>
                <a:cs typeface="Arial" panose="020B0604020202020204" pitchFamily="34" charset="0"/>
              </a:rPr>
              <a:t>0</a:t>
            </a:r>
            <a:r>
              <a:rPr lang="en-US" altLang="en-US" sz="1800" dirty="0">
                <a:cs typeface="Arial" panose="020B0604020202020204" pitchFamily="34" charset="0"/>
              </a:rPr>
              <a:t> CF= </a:t>
            </a:r>
            <a:r>
              <a:rPr lang="en-US" altLang="en-US" sz="1800" dirty="0">
                <a:solidFill>
                  <a:srgbClr val="007FA3"/>
                </a:solidFill>
                <a:cs typeface="Arial" panose="020B0604020202020204" pitchFamily="34" charset="0"/>
              </a:rPr>
              <a:t>1</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al,2</a:t>
            </a:r>
          </a:p>
          <a:p>
            <a:pPr eaLnBrk="1" hangingPunct="1">
              <a:lnSpc>
                <a:spcPct val="50000"/>
              </a:lnSpc>
              <a:spcBef>
                <a:spcPct val="50000"/>
              </a:spcBef>
              <a:buClrTx/>
              <a:buFontTx/>
              <a:buNone/>
            </a:pPr>
            <a:r>
              <a:rPr lang="en-US" altLang="en-US" sz="1800" dirty="0">
                <a:cs typeface="Arial" panose="020B0604020202020204" pitchFamily="34" charset="0"/>
              </a:rPr>
              <a:t>sub al,3	; AL= </a:t>
            </a:r>
            <a:r>
              <a:rPr lang="en-US" altLang="en-US" sz="1800" dirty="0" err="1">
                <a:solidFill>
                  <a:srgbClr val="007FA3"/>
                </a:solidFill>
                <a:cs typeface="Arial" panose="020B0604020202020204" pitchFamily="34" charset="0"/>
              </a:rPr>
              <a:t>FFh</a:t>
            </a:r>
            <a:r>
              <a:rPr lang="en-US" altLang="en-US" sz="1800" dirty="0">
                <a:solidFill>
                  <a:srgbClr val="007FA3"/>
                </a:solidFill>
                <a:cs typeface="Arial" panose="020B0604020202020204" pitchFamily="34" charset="0"/>
              </a:rPr>
              <a:t> </a:t>
            </a:r>
            <a:r>
              <a:rPr lang="en-US" altLang="en-US" sz="1800" dirty="0">
                <a:cs typeface="Arial" panose="020B0604020202020204" pitchFamily="34" charset="0"/>
              </a:rPr>
              <a:t>     SF = </a:t>
            </a:r>
            <a:r>
              <a:rPr lang="en-US" altLang="en-US" sz="1800" dirty="0">
                <a:solidFill>
                  <a:srgbClr val="007FA3"/>
                </a:solidFill>
                <a:cs typeface="Arial" panose="020B0604020202020204" pitchFamily="34" charset="0"/>
              </a:rPr>
              <a:t>1</a:t>
            </a:r>
            <a:r>
              <a:rPr lang="en-US" altLang="en-US" sz="1800" dirty="0">
                <a:cs typeface="Arial" panose="020B0604020202020204" pitchFamily="34" charset="0"/>
              </a:rPr>
              <a:t>  ZF=</a:t>
            </a:r>
            <a:r>
              <a:rPr lang="en-US" altLang="en-US" sz="1800" dirty="0">
                <a:solidFill>
                  <a:srgbClr val="007FA3"/>
                </a:solidFill>
                <a:cs typeface="Arial" panose="020B0604020202020204" pitchFamily="34" charset="0"/>
              </a:rPr>
              <a:t> 0 </a:t>
            </a:r>
            <a:r>
              <a:rPr lang="en-US" altLang="en-US" sz="1800" dirty="0">
                <a:cs typeface="Arial" panose="020B0604020202020204" pitchFamily="34" charset="0"/>
              </a:rPr>
              <a:t>CF= </a:t>
            </a:r>
            <a:r>
              <a:rPr lang="en-US" altLang="en-US" sz="1800" dirty="0">
                <a:solidFill>
                  <a:srgbClr val="007FA3"/>
                </a:solidFill>
                <a:cs typeface="Arial" panose="020B0604020202020204" pitchFamily="34" charset="0"/>
              </a:rPr>
              <a:t>1</a:t>
            </a:r>
          </a:p>
        </p:txBody>
      </p:sp>
      <p:sp>
        <p:nvSpPr>
          <p:cNvPr id="3" name="Content Placeholder 2"/>
          <p:cNvSpPr>
            <a:spLocks noGrp="1"/>
          </p:cNvSpPr>
          <p:nvPr>
            <p:ph idx="1"/>
          </p:nvPr>
        </p:nvSpPr>
        <p:spPr>
          <a:xfrm>
            <a:off x="457200" y="1600201"/>
            <a:ext cx="8229600" cy="1295400"/>
          </a:xfrm>
        </p:spPr>
        <p:txBody>
          <a:bodyPr/>
          <a:lstStyle/>
          <a:p>
            <a:pPr marL="0" indent="0">
              <a:buNone/>
            </a:pPr>
            <a:r>
              <a:rPr lang="en-US" dirty="0"/>
              <a:t>For each of the following marked entries, show the values of the destination operand and the Sign, Zero, and Carry flags:</a:t>
            </a:r>
          </a:p>
          <a:p>
            <a:pPr marL="0" indent="0">
              <a:buNone/>
            </a:pPr>
            <a:endParaRPr lang="en-AU" dirty="0"/>
          </a:p>
        </p:txBody>
      </p:sp>
      <p:sp>
        <p:nvSpPr>
          <p:cNvPr id="2" name="Title 1"/>
          <p:cNvSpPr>
            <a:spLocks noGrp="1"/>
          </p:cNvSpPr>
          <p:nvPr>
            <p:ph type="title"/>
          </p:nvPr>
        </p:nvSpPr>
        <p:spPr/>
        <p:txBody>
          <a:bodyPr/>
          <a:lstStyle/>
          <a:p>
            <a:r>
              <a:rPr lang="en-AU" dirty="0"/>
              <a:t>Your turn . . .</a:t>
            </a:r>
            <a:r>
              <a:rPr lang="en-AU" sz="2000" dirty="0"/>
              <a:t> </a:t>
            </a:r>
            <a:r>
              <a:rPr lang="en-AU" sz="2000" b="0" dirty="0"/>
              <a:t>(6 of 12)</a:t>
            </a:r>
            <a:endParaRPr lang="en-AU" sz="2000" dirty="0"/>
          </a:p>
        </p:txBody>
      </p:sp>
    </p:spTree>
    <p:extLst>
      <p:ext uri="{BB962C8B-B14F-4D97-AF65-F5344CB8AC3E}">
        <p14:creationId xmlns:p14="http://schemas.microsoft.com/office/powerpoint/2010/main" val="143994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7B94DB8D-C8BD-4A51-8947-CEDDBFE31454}"/>
              </a:ext>
            </a:extLst>
          </p:cNvPr>
          <p:cNvSpPr txBox="1">
            <a:spLocks noChangeArrowheads="1"/>
          </p:cNvSpPr>
          <p:nvPr/>
        </p:nvSpPr>
        <p:spPr bwMode="auto">
          <a:xfrm>
            <a:off x="457200" y="5181600"/>
            <a:ext cx="78486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latin typeface="+mn-lt"/>
              </a:rPr>
              <a:t>The two examples are identical at the binary level because 7Fh equals +127. To determine the value of the destination operand, it is often easier to calculate in hexadecimal.</a:t>
            </a:r>
          </a:p>
        </p:txBody>
      </p:sp>
      <p:sp>
        <p:nvSpPr>
          <p:cNvPr id="4" name="Content Placeholder 2"/>
          <p:cNvSpPr txBox="1">
            <a:spLocks/>
          </p:cNvSpPr>
          <p:nvPr/>
        </p:nvSpPr>
        <p:spPr>
          <a:xfrm>
            <a:off x="1752600" y="2590800"/>
            <a:ext cx="4648200" cy="25908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2400" dirty="0">
                <a:solidFill>
                  <a:srgbClr val="007FA3"/>
                </a:solidFill>
                <a:latin typeface="Arial" panose="020B0604020202020204" pitchFamily="34" charset="0"/>
                <a:cs typeface="Arial" panose="020B0604020202020204" pitchFamily="34" charset="0"/>
              </a:rPr>
              <a:t>; Example 1</a:t>
            </a:r>
          </a:p>
          <a:p>
            <a:pPr marL="0" indent="0">
              <a:spcBef>
                <a:spcPts val="0"/>
              </a:spcBef>
              <a:buNone/>
            </a:pPr>
            <a:r>
              <a:rPr lang="en-US" sz="2400" dirty="0">
                <a:latin typeface="Arial" panose="020B0604020202020204" pitchFamily="34" charset="0"/>
                <a:cs typeface="Arial" panose="020B0604020202020204" pitchFamily="34" charset="0"/>
              </a:rPr>
              <a:t>mov al,+127</a:t>
            </a:r>
          </a:p>
          <a:p>
            <a:pPr marL="0" indent="0">
              <a:spcBef>
                <a:spcPts val="0"/>
              </a:spcBef>
              <a:buNone/>
            </a:pPr>
            <a:r>
              <a:rPr lang="en-US" sz="2400" dirty="0">
                <a:latin typeface="Arial" panose="020B0604020202020204" pitchFamily="34" charset="0"/>
                <a:cs typeface="Arial" panose="020B0604020202020204" pitchFamily="34" charset="0"/>
              </a:rPr>
              <a:t>add al,1	; OF = 1,  AL = ??</a:t>
            </a:r>
          </a:p>
          <a:p>
            <a:pPr marL="0" indent="0">
              <a:spcBef>
                <a:spcPts val="0"/>
              </a:spcBef>
              <a:buNone/>
            </a:pPr>
            <a:endParaRPr lang="en-US" sz="2400" dirty="0">
              <a:latin typeface="Arial" panose="020B0604020202020204" pitchFamily="34" charset="0"/>
              <a:cs typeface="Arial" panose="020B0604020202020204" pitchFamily="34" charset="0"/>
            </a:endParaRPr>
          </a:p>
          <a:p>
            <a:pPr marL="0" indent="0">
              <a:spcBef>
                <a:spcPts val="0"/>
              </a:spcBef>
              <a:buNone/>
            </a:pPr>
            <a:r>
              <a:rPr lang="en-US" sz="2400" dirty="0">
                <a:solidFill>
                  <a:srgbClr val="007FA3"/>
                </a:solidFill>
                <a:latin typeface="Arial" panose="020B0604020202020204" pitchFamily="34" charset="0"/>
                <a:cs typeface="Arial" panose="020B0604020202020204" pitchFamily="34" charset="0"/>
              </a:rPr>
              <a:t>; Example 2</a:t>
            </a:r>
          </a:p>
          <a:p>
            <a:pPr marL="0" indent="0">
              <a:spcBef>
                <a:spcPts val="0"/>
              </a:spcBef>
              <a:buNone/>
            </a:pPr>
            <a:r>
              <a:rPr lang="en-US" sz="2400" dirty="0">
                <a:latin typeface="Arial" panose="020B0604020202020204" pitchFamily="34" charset="0"/>
                <a:cs typeface="Arial" panose="020B0604020202020204" pitchFamily="34" charset="0"/>
              </a:rPr>
              <a:t>mov al,7Fh	; OF = 1,  AL = 80h</a:t>
            </a:r>
          </a:p>
          <a:p>
            <a:pPr marL="0" indent="0">
              <a:spcBef>
                <a:spcPts val="0"/>
              </a:spcBef>
              <a:buNone/>
            </a:pPr>
            <a:r>
              <a:rPr lang="en-US" sz="2400" dirty="0">
                <a:latin typeface="Arial" panose="020B0604020202020204" pitchFamily="34" charset="0"/>
                <a:cs typeface="Arial" panose="020B0604020202020204" pitchFamily="34" charset="0"/>
              </a:rPr>
              <a:t>add al,1</a:t>
            </a:r>
          </a:p>
        </p:txBody>
      </p:sp>
      <p:sp>
        <p:nvSpPr>
          <p:cNvPr id="3" name="Content Placeholder 2"/>
          <p:cNvSpPr>
            <a:spLocks noGrp="1"/>
          </p:cNvSpPr>
          <p:nvPr>
            <p:ph idx="1"/>
          </p:nvPr>
        </p:nvSpPr>
        <p:spPr>
          <a:xfrm>
            <a:off x="457200" y="1600201"/>
            <a:ext cx="8229600" cy="990600"/>
          </a:xfrm>
        </p:spPr>
        <p:txBody>
          <a:bodyPr/>
          <a:lstStyle/>
          <a:p>
            <a:pPr marL="0" indent="0">
              <a:buNone/>
            </a:pPr>
            <a:r>
              <a:rPr lang="en-US" dirty="0"/>
              <a:t>The Overflow flag is set when the signed result of an operation is invalid or out of range.</a:t>
            </a:r>
          </a:p>
          <a:p>
            <a:endParaRPr lang="en-AU" dirty="0"/>
          </a:p>
        </p:txBody>
      </p:sp>
      <p:sp>
        <p:nvSpPr>
          <p:cNvPr id="2" name="Title 1"/>
          <p:cNvSpPr>
            <a:spLocks noGrp="1"/>
          </p:cNvSpPr>
          <p:nvPr>
            <p:ph type="title"/>
          </p:nvPr>
        </p:nvSpPr>
        <p:spPr/>
        <p:txBody>
          <a:bodyPr/>
          <a:lstStyle/>
          <a:p>
            <a:r>
              <a:rPr lang="en-AU" dirty="0"/>
              <a:t>Overflow Flag (OF)</a:t>
            </a:r>
          </a:p>
        </p:txBody>
      </p:sp>
    </p:spTree>
    <p:extLst>
      <p:ext uri="{BB962C8B-B14F-4D97-AF65-F5344CB8AC3E}">
        <p14:creationId xmlns:p14="http://schemas.microsoft.com/office/powerpoint/2010/main" val="232700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Immediate – a constant integer (8, 16, or 32 bits)</a:t>
            </a:r>
          </a:p>
          <a:p>
            <a:pPr lvl="1"/>
            <a:r>
              <a:rPr lang="en-US" dirty="0"/>
              <a:t>value is encoded within the instruction</a:t>
            </a:r>
          </a:p>
          <a:p>
            <a:r>
              <a:rPr lang="en-US" dirty="0"/>
              <a:t>Register – the name of a register</a:t>
            </a:r>
          </a:p>
          <a:p>
            <a:pPr lvl="1"/>
            <a:r>
              <a:rPr lang="en-US" dirty="0"/>
              <a:t>register name is converted to a number and encoded within the instruction</a:t>
            </a:r>
          </a:p>
          <a:p>
            <a:r>
              <a:rPr lang="en-US" dirty="0"/>
              <a:t>Memory – reference to a location in memory</a:t>
            </a:r>
          </a:p>
          <a:p>
            <a:pPr lvl="1"/>
            <a:r>
              <a:rPr lang="en-US" dirty="0"/>
              <a:t>memory address is encoded within the instruction, or a register holds the address of a memory location</a:t>
            </a:r>
          </a:p>
        </p:txBody>
      </p:sp>
      <p:sp>
        <p:nvSpPr>
          <p:cNvPr id="2" name="Title 1"/>
          <p:cNvSpPr>
            <a:spLocks noGrp="1"/>
          </p:cNvSpPr>
          <p:nvPr>
            <p:ph type="title"/>
          </p:nvPr>
        </p:nvSpPr>
        <p:spPr/>
        <p:txBody>
          <a:bodyPr/>
          <a:lstStyle/>
          <a:p>
            <a:r>
              <a:rPr lang="en-AU" dirty="0"/>
              <a:t>Operand Types</a:t>
            </a:r>
          </a:p>
        </p:txBody>
      </p:sp>
    </p:spTree>
    <p:extLst>
      <p:ext uri="{BB962C8B-B14F-4D97-AF65-F5344CB8AC3E}">
        <p14:creationId xmlns:p14="http://schemas.microsoft.com/office/powerpoint/2010/main" val="64178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3F0D215A-3CFB-4507-8733-FFDB4D0DA203}"/>
              </a:ext>
            </a:extLst>
          </p:cNvPr>
          <p:cNvSpPr txBox="1">
            <a:spLocks noChangeArrowheads="1"/>
          </p:cNvSpPr>
          <p:nvPr/>
        </p:nvSpPr>
        <p:spPr bwMode="auto">
          <a:xfrm>
            <a:off x="1066800" y="4114800"/>
            <a:ext cx="6934200" cy="22098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2200" dirty="0">
                <a:cs typeface="Arial" panose="020B0604020202020204" pitchFamily="34" charset="0"/>
              </a:rPr>
              <a:t>What will be the values of the Overflow flag?</a:t>
            </a:r>
          </a:p>
          <a:p>
            <a:pPr eaLnBrk="1" hangingPunct="1">
              <a:lnSpc>
                <a:spcPct val="50000"/>
              </a:lnSpc>
              <a:spcBef>
                <a:spcPct val="50000"/>
              </a:spcBef>
              <a:buClrTx/>
              <a:buFontTx/>
              <a:buNone/>
            </a:pPr>
            <a:r>
              <a:rPr lang="en-US" altLang="en-US" sz="2200" dirty="0">
                <a:cs typeface="Arial" panose="020B0604020202020204" pitchFamily="34" charset="0"/>
              </a:rPr>
              <a:t>	mov al,80h</a:t>
            </a:r>
          </a:p>
          <a:p>
            <a:pPr eaLnBrk="1" hangingPunct="1">
              <a:lnSpc>
                <a:spcPct val="50000"/>
              </a:lnSpc>
              <a:spcBef>
                <a:spcPct val="50000"/>
              </a:spcBef>
              <a:buClrTx/>
              <a:buFontTx/>
              <a:buNone/>
            </a:pPr>
            <a:r>
              <a:rPr lang="en-US" altLang="en-US" sz="2200" dirty="0">
                <a:cs typeface="Arial" panose="020B0604020202020204" pitchFamily="34" charset="0"/>
              </a:rPr>
              <a:t>	add al,92h	; OF = </a:t>
            </a:r>
            <a:r>
              <a:rPr lang="en-US" altLang="en-US" sz="2200" dirty="0">
                <a:solidFill>
                  <a:srgbClr val="007FA3"/>
                </a:solidFill>
                <a:cs typeface="Arial" panose="020B0604020202020204" pitchFamily="34" charset="0"/>
              </a:rPr>
              <a:t>1</a:t>
            </a:r>
          </a:p>
          <a:p>
            <a:pPr eaLnBrk="1" hangingPunct="1">
              <a:lnSpc>
                <a:spcPct val="50000"/>
              </a:lnSpc>
              <a:spcBef>
                <a:spcPct val="50000"/>
              </a:spcBef>
              <a:buClrTx/>
              <a:buFontTx/>
              <a:buNone/>
            </a:pPr>
            <a:endParaRPr lang="en-US" altLang="en-US" sz="2200" dirty="0">
              <a:cs typeface="Arial" panose="020B0604020202020204" pitchFamily="34" charset="0"/>
            </a:endParaRPr>
          </a:p>
          <a:p>
            <a:pPr eaLnBrk="1" hangingPunct="1">
              <a:lnSpc>
                <a:spcPct val="50000"/>
              </a:lnSpc>
              <a:spcBef>
                <a:spcPct val="50000"/>
              </a:spcBef>
              <a:buClrTx/>
              <a:buFontTx/>
              <a:buNone/>
            </a:pPr>
            <a:r>
              <a:rPr lang="en-US" altLang="en-US" sz="2200" dirty="0">
                <a:cs typeface="Arial" panose="020B0604020202020204" pitchFamily="34" charset="0"/>
              </a:rPr>
              <a:t>	mov al,-2</a:t>
            </a:r>
          </a:p>
          <a:p>
            <a:pPr eaLnBrk="1" hangingPunct="1">
              <a:lnSpc>
                <a:spcPct val="50000"/>
              </a:lnSpc>
              <a:spcBef>
                <a:spcPct val="50000"/>
              </a:spcBef>
              <a:buClrTx/>
              <a:buFontTx/>
              <a:buNone/>
            </a:pPr>
            <a:r>
              <a:rPr lang="en-US" altLang="en-US" sz="2200" dirty="0">
                <a:cs typeface="Arial" panose="020B0604020202020204" pitchFamily="34" charset="0"/>
              </a:rPr>
              <a:t>	add al,+127	; OF = </a:t>
            </a:r>
            <a:r>
              <a:rPr lang="en-US" altLang="en-US" sz="2200" dirty="0">
                <a:solidFill>
                  <a:srgbClr val="007FA3"/>
                </a:solidFill>
                <a:cs typeface="Arial" panose="020B0604020202020204" pitchFamily="34" charset="0"/>
              </a:rPr>
              <a:t>0</a:t>
            </a:r>
          </a:p>
        </p:txBody>
      </p:sp>
      <p:sp>
        <p:nvSpPr>
          <p:cNvPr id="3" name="Content Placeholder 2"/>
          <p:cNvSpPr>
            <a:spLocks noGrp="1"/>
          </p:cNvSpPr>
          <p:nvPr>
            <p:ph idx="1"/>
          </p:nvPr>
        </p:nvSpPr>
        <p:spPr>
          <a:xfrm>
            <a:off x="457200" y="1600201"/>
            <a:ext cx="8229600" cy="2590800"/>
          </a:xfrm>
        </p:spPr>
        <p:txBody>
          <a:bodyPr/>
          <a:lstStyle/>
          <a:p>
            <a:r>
              <a:rPr lang="en-US" dirty="0"/>
              <a:t>When adding two integers, remember that the Overflow flag is only set when . . .</a:t>
            </a:r>
          </a:p>
          <a:p>
            <a:pPr lvl="1"/>
            <a:r>
              <a:rPr lang="en-US" dirty="0"/>
              <a:t>Two positive operands are added and their sum is negative</a:t>
            </a:r>
          </a:p>
          <a:p>
            <a:pPr lvl="1"/>
            <a:r>
              <a:rPr lang="en-US" dirty="0"/>
              <a:t>Two negative operands are added and their sum is positive</a:t>
            </a:r>
          </a:p>
        </p:txBody>
      </p:sp>
      <p:sp>
        <p:nvSpPr>
          <p:cNvPr id="2" name="Title 1"/>
          <p:cNvSpPr>
            <a:spLocks noGrp="1"/>
          </p:cNvSpPr>
          <p:nvPr>
            <p:ph type="title"/>
          </p:nvPr>
        </p:nvSpPr>
        <p:spPr/>
        <p:txBody>
          <a:bodyPr/>
          <a:lstStyle/>
          <a:p>
            <a:r>
              <a:rPr lang="en-AU" dirty="0"/>
              <a:t>A Rule of Thumb</a:t>
            </a:r>
          </a:p>
        </p:txBody>
      </p:sp>
    </p:spTree>
    <p:extLst>
      <p:ext uri="{BB962C8B-B14F-4D97-AF65-F5344CB8AC3E}">
        <p14:creationId xmlns:p14="http://schemas.microsoft.com/office/powerpoint/2010/main" val="17804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098C4725-77C5-4DBE-AB8C-F17BDC8E954E}"/>
              </a:ext>
            </a:extLst>
          </p:cNvPr>
          <p:cNvSpPr txBox="1">
            <a:spLocks noChangeArrowheads="1"/>
          </p:cNvSpPr>
          <p:nvPr/>
        </p:nvSpPr>
        <p:spPr bwMode="auto">
          <a:xfrm>
            <a:off x="1524000" y="2667000"/>
            <a:ext cx="5791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2743200" algn="l"/>
                <a:tab pos="42291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3200" algn="l"/>
                <a:tab pos="42291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3200" algn="l"/>
                <a:tab pos="42291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3200" algn="l"/>
                <a:tab pos="42291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3200" algn="l"/>
                <a:tab pos="42291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3200" algn="l"/>
                <a:tab pos="42291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3200" algn="l"/>
                <a:tab pos="42291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3200" algn="l"/>
                <a:tab pos="42291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3200" algn="l"/>
                <a:tab pos="42291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al,-128</a:t>
            </a:r>
          </a:p>
          <a:p>
            <a:pPr eaLnBrk="1" hangingPunct="1">
              <a:lnSpc>
                <a:spcPct val="50000"/>
              </a:lnSpc>
              <a:spcBef>
                <a:spcPct val="50000"/>
              </a:spcBef>
              <a:buClrTx/>
              <a:buFontTx/>
              <a:buNone/>
            </a:pPr>
            <a:r>
              <a:rPr lang="en-US" altLang="en-US" sz="1800" dirty="0">
                <a:cs typeface="Arial" panose="020B0604020202020204" pitchFamily="34" charset="0"/>
              </a:rPr>
              <a:t>neg al	; CF = </a:t>
            </a:r>
            <a:r>
              <a:rPr lang="en-US" altLang="en-US" sz="1800" dirty="0">
                <a:solidFill>
                  <a:srgbClr val="007FA3"/>
                </a:solidFill>
                <a:cs typeface="Arial" panose="020B0604020202020204" pitchFamily="34" charset="0"/>
              </a:rPr>
              <a:t>1 </a:t>
            </a:r>
            <a:r>
              <a:rPr lang="en-US" altLang="en-US" sz="1800" dirty="0">
                <a:cs typeface="Arial" panose="020B0604020202020204" pitchFamily="34" charset="0"/>
              </a:rPr>
              <a:t>     OF = </a:t>
            </a:r>
            <a:r>
              <a:rPr lang="en-US" altLang="en-US" sz="1800" dirty="0">
                <a:solidFill>
                  <a:srgbClr val="007FA3"/>
                </a:solidFill>
                <a:cs typeface="Arial" panose="020B0604020202020204" pitchFamily="34" charset="0"/>
              </a:rPr>
              <a:t>1</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ax,8000h</a:t>
            </a:r>
          </a:p>
          <a:p>
            <a:pPr eaLnBrk="1" hangingPunct="1">
              <a:lnSpc>
                <a:spcPct val="50000"/>
              </a:lnSpc>
              <a:spcBef>
                <a:spcPct val="50000"/>
              </a:spcBef>
              <a:buClrTx/>
              <a:buFontTx/>
              <a:buNone/>
            </a:pPr>
            <a:r>
              <a:rPr lang="en-US" altLang="en-US" sz="1800" dirty="0">
                <a:cs typeface="Arial" panose="020B0604020202020204" pitchFamily="34" charset="0"/>
              </a:rPr>
              <a:t>add ax,2	; CF = </a:t>
            </a:r>
            <a:r>
              <a:rPr lang="en-US" altLang="en-US" sz="1800" dirty="0">
                <a:solidFill>
                  <a:srgbClr val="007FA3"/>
                </a:solidFill>
                <a:cs typeface="Arial" panose="020B0604020202020204" pitchFamily="34" charset="0"/>
              </a:rPr>
              <a:t>0</a:t>
            </a:r>
            <a:r>
              <a:rPr lang="en-US" altLang="en-US" sz="1800" dirty="0">
                <a:cs typeface="Arial" panose="020B0604020202020204" pitchFamily="34" charset="0"/>
              </a:rPr>
              <a:t>	OF = </a:t>
            </a:r>
            <a:r>
              <a:rPr lang="en-US" altLang="en-US" sz="1800" dirty="0">
                <a:solidFill>
                  <a:srgbClr val="007FA3"/>
                </a:solidFill>
                <a:cs typeface="Arial" panose="020B0604020202020204" pitchFamily="34" charset="0"/>
              </a:rPr>
              <a:t>0</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ax,0</a:t>
            </a:r>
          </a:p>
          <a:p>
            <a:pPr eaLnBrk="1" hangingPunct="1">
              <a:lnSpc>
                <a:spcPct val="50000"/>
              </a:lnSpc>
              <a:spcBef>
                <a:spcPct val="50000"/>
              </a:spcBef>
              <a:buClrTx/>
              <a:buFontTx/>
              <a:buNone/>
            </a:pPr>
            <a:r>
              <a:rPr lang="en-US" altLang="en-US" sz="1800" dirty="0">
                <a:cs typeface="Arial" panose="020B0604020202020204" pitchFamily="34" charset="0"/>
              </a:rPr>
              <a:t>sub ax,2	; CF = </a:t>
            </a:r>
            <a:r>
              <a:rPr lang="en-US" altLang="en-US" sz="1800" dirty="0">
                <a:solidFill>
                  <a:srgbClr val="007FA3"/>
                </a:solidFill>
                <a:cs typeface="Arial" panose="020B0604020202020204" pitchFamily="34" charset="0"/>
              </a:rPr>
              <a:t>1</a:t>
            </a:r>
            <a:r>
              <a:rPr lang="en-US" altLang="en-US" sz="1800" dirty="0">
                <a:cs typeface="Arial" panose="020B0604020202020204" pitchFamily="34" charset="0"/>
              </a:rPr>
              <a:t>	OF = </a:t>
            </a:r>
            <a:r>
              <a:rPr lang="en-US" altLang="en-US" sz="1800" dirty="0">
                <a:solidFill>
                  <a:srgbClr val="007FA3"/>
                </a:solidFill>
                <a:cs typeface="Arial" panose="020B0604020202020204" pitchFamily="34" charset="0"/>
              </a:rPr>
              <a:t>0</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al,-5</a:t>
            </a:r>
          </a:p>
          <a:p>
            <a:pPr eaLnBrk="1" hangingPunct="1">
              <a:lnSpc>
                <a:spcPct val="50000"/>
              </a:lnSpc>
              <a:spcBef>
                <a:spcPct val="50000"/>
              </a:spcBef>
              <a:buClrTx/>
              <a:buFontTx/>
              <a:buNone/>
            </a:pPr>
            <a:r>
              <a:rPr lang="en-US" altLang="en-US" sz="1800" dirty="0">
                <a:cs typeface="Arial" panose="020B0604020202020204" pitchFamily="34" charset="0"/>
              </a:rPr>
              <a:t>sub al,+125	; OF = </a:t>
            </a:r>
            <a:r>
              <a:rPr lang="en-US" altLang="en-US" sz="1800" dirty="0">
                <a:solidFill>
                  <a:srgbClr val="007FA3"/>
                </a:solidFill>
                <a:cs typeface="Arial" panose="020B0604020202020204" pitchFamily="34" charset="0"/>
              </a:rPr>
              <a:t>1</a:t>
            </a:r>
          </a:p>
          <a:p>
            <a:pPr eaLnBrk="1" hangingPunct="1">
              <a:lnSpc>
                <a:spcPct val="50000"/>
              </a:lnSpc>
              <a:spcBef>
                <a:spcPct val="50000"/>
              </a:spcBef>
              <a:buClrTx/>
              <a:buFontTx/>
              <a:buNone/>
            </a:pP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838200"/>
          </a:xfrm>
        </p:spPr>
        <p:txBody>
          <a:bodyPr/>
          <a:lstStyle/>
          <a:p>
            <a:pPr marL="0" indent="0">
              <a:buNone/>
            </a:pPr>
            <a:r>
              <a:rPr lang="en-US" dirty="0"/>
              <a:t>What will be the values of the given flags after each operation?</a:t>
            </a:r>
          </a:p>
        </p:txBody>
      </p:sp>
      <p:sp>
        <p:nvSpPr>
          <p:cNvPr id="2" name="Title 1"/>
          <p:cNvSpPr>
            <a:spLocks noGrp="1"/>
          </p:cNvSpPr>
          <p:nvPr>
            <p:ph type="title"/>
          </p:nvPr>
        </p:nvSpPr>
        <p:spPr/>
        <p:txBody>
          <a:bodyPr/>
          <a:lstStyle/>
          <a:p>
            <a:r>
              <a:rPr lang="en-AU" dirty="0"/>
              <a:t>Your turn . . .</a:t>
            </a:r>
            <a:r>
              <a:rPr lang="en-AU" sz="2000" dirty="0"/>
              <a:t> </a:t>
            </a:r>
            <a:r>
              <a:rPr lang="en-AU" sz="2000" b="0" dirty="0"/>
              <a:t>(7 of 12)</a:t>
            </a:r>
          </a:p>
        </p:txBody>
      </p:sp>
    </p:spTree>
    <p:extLst>
      <p:ext uri="{BB962C8B-B14F-4D97-AF65-F5344CB8AC3E}">
        <p14:creationId xmlns:p14="http://schemas.microsoft.com/office/powerpoint/2010/main" val="643861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Transfer Instructions</a:t>
            </a:r>
          </a:p>
          <a:p>
            <a:r>
              <a:rPr lang="en-US" dirty="0"/>
              <a:t>Addition and Subtraction</a:t>
            </a:r>
          </a:p>
          <a:p>
            <a:r>
              <a:rPr lang="en-US" b="1" dirty="0">
                <a:solidFill>
                  <a:srgbClr val="007FA3"/>
                </a:solidFill>
              </a:rPr>
              <a:t>Data-Related Operators and Directives</a:t>
            </a:r>
          </a:p>
          <a:p>
            <a:r>
              <a:rPr lang="en-US" dirty="0"/>
              <a:t>Indirect Addressing</a:t>
            </a:r>
          </a:p>
          <a:p>
            <a:r>
              <a:rPr lang="en-US" dirty="0"/>
              <a:t>JMP and LOOP Instructions</a:t>
            </a:r>
          </a:p>
          <a:p>
            <a:r>
              <a:rPr lang="en-US" dirty="0"/>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(2 of 5)</a:t>
            </a:r>
          </a:p>
        </p:txBody>
      </p:sp>
    </p:spTree>
    <p:extLst>
      <p:ext uri="{BB962C8B-B14F-4D97-AF65-F5344CB8AC3E}">
        <p14:creationId xmlns:p14="http://schemas.microsoft.com/office/powerpoint/2010/main" val="1808063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OFFSET Operator</a:t>
            </a:r>
          </a:p>
          <a:p>
            <a:r>
              <a:rPr lang="en-US" dirty="0"/>
              <a:t>PTR Operator</a:t>
            </a:r>
          </a:p>
          <a:p>
            <a:r>
              <a:rPr lang="en-US" dirty="0"/>
              <a:t>TYPE Operator</a:t>
            </a:r>
          </a:p>
          <a:p>
            <a:r>
              <a:rPr lang="en-US" dirty="0"/>
              <a:t>LENGTHOF Operator</a:t>
            </a:r>
          </a:p>
          <a:p>
            <a:r>
              <a:rPr lang="en-US" dirty="0"/>
              <a:t>SIZEOF Operator</a:t>
            </a:r>
          </a:p>
          <a:p>
            <a:r>
              <a:rPr lang="en-US" dirty="0"/>
              <a:t>LABEL Directive</a:t>
            </a:r>
          </a:p>
        </p:txBody>
      </p:sp>
      <p:sp>
        <p:nvSpPr>
          <p:cNvPr id="2" name="Title 1"/>
          <p:cNvSpPr>
            <a:spLocks noGrp="1"/>
          </p:cNvSpPr>
          <p:nvPr>
            <p:ph type="title"/>
          </p:nvPr>
        </p:nvSpPr>
        <p:spPr/>
        <p:txBody>
          <a:bodyPr/>
          <a:lstStyle/>
          <a:p>
            <a:r>
              <a:rPr lang="en-AU" dirty="0"/>
              <a:t>Data-Related Operators and Directives</a:t>
            </a:r>
          </a:p>
        </p:txBody>
      </p:sp>
    </p:spTree>
    <p:extLst>
      <p:ext uri="{BB962C8B-B14F-4D97-AF65-F5344CB8AC3E}">
        <p14:creationId xmlns:p14="http://schemas.microsoft.com/office/powerpoint/2010/main" val="2097975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19043D97-4512-4526-ACF0-42AD3C6E1922}"/>
              </a:ext>
            </a:extLst>
          </p:cNvPr>
          <p:cNvSpPr txBox="1">
            <a:spLocks noChangeArrowheads="1"/>
          </p:cNvSpPr>
          <p:nvPr/>
        </p:nvSpPr>
        <p:spPr bwMode="auto">
          <a:xfrm>
            <a:off x="457200" y="5172075"/>
            <a:ext cx="8229600" cy="923925"/>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The Protected-mode programs we write use only a single segment (</a:t>
            </a:r>
            <a:r>
              <a:rPr lang="en-US" altLang="en-US" sz="2100" dirty="0">
                <a:solidFill>
                  <a:srgbClr val="007FA3"/>
                </a:solidFill>
              </a:rPr>
              <a:t>flat memory model</a:t>
            </a:r>
            <a:r>
              <a:rPr lang="en-US" altLang="en-US" sz="2100" dirty="0"/>
              <a:t>).</a:t>
            </a:r>
          </a:p>
        </p:txBody>
      </p:sp>
      <p:graphicFrame>
        <p:nvGraphicFramePr>
          <p:cNvPr id="4" name="Object 4" descr="In a data segment, the offset operator is present to the left side of the variable, my Byte. ">
            <a:extLst>
              <a:ext uri="{FF2B5EF4-FFF2-40B4-BE49-F238E27FC236}">
                <a16:creationId xmlns:a16="http://schemas.microsoft.com/office/drawing/2014/main" id="{C9B64792-B0AD-4228-A526-390E48ABB063}"/>
              </a:ext>
            </a:extLst>
          </p:cNvPr>
          <p:cNvGraphicFramePr>
            <a:graphicFrameLocks noChangeAspect="1"/>
          </p:cNvGraphicFramePr>
          <p:nvPr>
            <p:extLst>
              <p:ext uri="{D42A27DB-BD31-4B8C-83A1-F6EECF244321}">
                <p14:modId xmlns:p14="http://schemas.microsoft.com/office/powerpoint/2010/main" val="281945105"/>
              </p:ext>
            </p:extLst>
          </p:nvPr>
        </p:nvGraphicFramePr>
        <p:xfrm>
          <a:off x="2286000" y="3429000"/>
          <a:ext cx="4800600" cy="1447800"/>
        </p:xfrm>
        <a:graphic>
          <a:graphicData uri="http://schemas.openxmlformats.org/presentationml/2006/ole">
            <mc:AlternateContent xmlns:mc="http://schemas.openxmlformats.org/markup-compatibility/2006">
              <mc:Choice xmlns:v="urn:schemas-microsoft-com:vml" Requires="v">
                <p:oleObj spid="_x0000_s18474" name="VISIO" r:id="rId3" imgW="2901696" imgH="772668" progId="Visio.Drawing.6">
                  <p:embed/>
                </p:oleObj>
              </mc:Choice>
              <mc:Fallback>
                <p:oleObj name="VISIO" r:id="rId3" imgW="2901696" imgH="77266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688" t="-5861" r="-3125" b="-5495"/>
                      <a:stretch>
                        <a:fillRect/>
                      </a:stretch>
                    </p:blipFill>
                    <p:spPr bwMode="auto">
                      <a:xfrm>
                        <a:off x="2286000" y="3429000"/>
                        <a:ext cx="4800600" cy="14478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828800"/>
          </a:xfrm>
        </p:spPr>
        <p:txBody>
          <a:bodyPr/>
          <a:lstStyle/>
          <a:p>
            <a:r>
              <a:rPr lang="en-US" dirty="0"/>
              <a:t>OFFSET returns the distance in bytes, of a label from the beginning of its enclosing segment</a:t>
            </a:r>
          </a:p>
          <a:p>
            <a:pPr lvl="1"/>
            <a:r>
              <a:rPr lang="en-US" dirty="0"/>
              <a:t>Protected mode: 32 bits</a:t>
            </a:r>
          </a:p>
          <a:p>
            <a:pPr lvl="1"/>
            <a:r>
              <a:rPr lang="en-US" dirty="0"/>
              <a:t>Real mode: 16 bits</a:t>
            </a:r>
          </a:p>
        </p:txBody>
      </p:sp>
      <p:sp>
        <p:nvSpPr>
          <p:cNvPr id="2" name="Title 1"/>
          <p:cNvSpPr>
            <a:spLocks noGrp="1"/>
          </p:cNvSpPr>
          <p:nvPr>
            <p:ph type="title"/>
          </p:nvPr>
        </p:nvSpPr>
        <p:spPr/>
        <p:txBody>
          <a:bodyPr/>
          <a:lstStyle/>
          <a:p>
            <a:r>
              <a:rPr lang="en-AU" dirty="0"/>
              <a:t>OFFSET Operator</a:t>
            </a:r>
          </a:p>
        </p:txBody>
      </p:sp>
    </p:spTree>
    <p:extLst>
      <p:ext uri="{BB962C8B-B14F-4D97-AF65-F5344CB8AC3E}">
        <p14:creationId xmlns:p14="http://schemas.microsoft.com/office/powerpoint/2010/main" val="260589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5468F660-49EB-457B-969C-6DEA7A9DEC24}"/>
              </a:ext>
            </a:extLst>
          </p:cNvPr>
          <p:cNvSpPr txBox="1">
            <a:spLocks noChangeArrowheads="1"/>
          </p:cNvSpPr>
          <p:nvPr/>
        </p:nvSpPr>
        <p:spPr bwMode="auto">
          <a:xfrm>
            <a:off x="1295400" y="2743200"/>
            <a:ext cx="6477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bVal</a:t>
            </a:r>
            <a:r>
              <a:rPr lang="en-US" altLang="en-US" sz="1800" dirty="0">
                <a:cs typeface="Arial" panose="020B0604020202020204" pitchFamily="34" charset="0"/>
              </a:rPr>
              <a:t> BYTE ?</a:t>
            </a:r>
          </a:p>
          <a:p>
            <a:pPr eaLnBrk="1" hangingPunct="1">
              <a:lnSpc>
                <a:spcPct val="50000"/>
              </a:lnSpc>
              <a:spcBef>
                <a:spcPct val="50000"/>
              </a:spcBef>
              <a:buClrTx/>
              <a:buFontTx/>
              <a:buNone/>
            </a:pPr>
            <a:r>
              <a:rPr lang="en-US" altLang="en-US" sz="1800" dirty="0" err="1">
                <a:cs typeface="Arial" panose="020B0604020202020204" pitchFamily="34" charset="0"/>
              </a:rPr>
              <a:t>wVal</a:t>
            </a:r>
            <a:r>
              <a:rPr lang="en-US" altLang="en-US" sz="1800" dirty="0">
                <a:cs typeface="Arial" panose="020B0604020202020204" pitchFamily="34" charset="0"/>
              </a:rPr>
              <a:t> WORD ?</a:t>
            </a:r>
          </a:p>
          <a:p>
            <a:pPr eaLnBrk="1" hangingPunct="1">
              <a:lnSpc>
                <a:spcPct val="50000"/>
              </a:lnSpc>
              <a:spcBef>
                <a:spcPct val="50000"/>
              </a:spcBef>
              <a:buClrTx/>
              <a:buFontTx/>
              <a:buNone/>
            </a:pPr>
            <a:r>
              <a:rPr lang="en-US" altLang="en-US" sz="1800" dirty="0" err="1">
                <a:cs typeface="Arial" panose="020B0604020202020204" pitchFamily="34" charset="0"/>
              </a:rPr>
              <a:t>dVal</a:t>
            </a:r>
            <a:r>
              <a:rPr lang="en-US" altLang="en-US" sz="1800" dirty="0">
                <a:cs typeface="Arial" panose="020B0604020202020204" pitchFamily="34" charset="0"/>
              </a:rPr>
              <a:t> DWORD ?</a:t>
            </a:r>
          </a:p>
          <a:p>
            <a:pPr eaLnBrk="1" hangingPunct="1">
              <a:lnSpc>
                <a:spcPct val="50000"/>
              </a:lnSpc>
              <a:spcBef>
                <a:spcPct val="50000"/>
              </a:spcBef>
              <a:buClrTx/>
              <a:buFontTx/>
              <a:buNone/>
            </a:pPr>
            <a:r>
              <a:rPr lang="en-US" altLang="en-US" sz="1800" dirty="0">
                <a:cs typeface="Arial" panose="020B0604020202020204" pitchFamily="34" charset="0"/>
              </a:rPr>
              <a:t>dVal2 DWORD ?</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a:t>
            </a:r>
            <a:r>
              <a:rPr lang="en-US" altLang="en-US" sz="1800" dirty="0" err="1">
                <a:cs typeface="Arial" panose="020B0604020202020204" pitchFamily="34" charset="0"/>
              </a:rPr>
              <a:t>bVal</a:t>
            </a:r>
            <a:r>
              <a:rPr lang="en-US" altLang="en-US" sz="1800" dirty="0">
                <a:cs typeface="Arial" panose="020B0604020202020204" pitchFamily="34" charset="0"/>
              </a:rPr>
              <a:t> 	; ESI = 00404000</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a:t>
            </a:r>
            <a:r>
              <a:rPr lang="en-US" altLang="en-US" sz="1800" dirty="0" err="1">
                <a:cs typeface="Arial" panose="020B0604020202020204" pitchFamily="34" charset="0"/>
              </a:rPr>
              <a:t>wVal</a:t>
            </a:r>
            <a:r>
              <a:rPr lang="en-US" altLang="en-US" sz="1800" dirty="0">
                <a:cs typeface="Arial" panose="020B0604020202020204" pitchFamily="34" charset="0"/>
              </a:rPr>
              <a:t> 	; ESI = 00404001</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a:t>
            </a:r>
            <a:r>
              <a:rPr lang="en-US" altLang="en-US" sz="1800" dirty="0" err="1">
                <a:cs typeface="Arial" panose="020B0604020202020204" pitchFamily="34" charset="0"/>
              </a:rPr>
              <a:t>dVal</a:t>
            </a:r>
            <a:r>
              <a:rPr lang="en-US" altLang="en-US" sz="1800" dirty="0">
                <a:cs typeface="Arial" panose="020B0604020202020204" pitchFamily="34" charset="0"/>
              </a:rPr>
              <a:t> 	; ESI = 00404003</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dVal2	; ESI = 00404007</a:t>
            </a:r>
          </a:p>
        </p:txBody>
      </p:sp>
      <p:sp>
        <p:nvSpPr>
          <p:cNvPr id="3" name="Content Placeholder 2"/>
          <p:cNvSpPr>
            <a:spLocks noGrp="1"/>
          </p:cNvSpPr>
          <p:nvPr>
            <p:ph idx="1"/>
          </p:nvPr>
        </p:nvSpPr>
        <p:spPr>
          <a:xfrm>
            <a:off x="457200" y="1600200"/>
            <a:ext cx="8229600" cy="838200"/>
          </a:xfrm>
        </p:spPr>
        <p:txBody>
          <a:bodyPr/>
          <a:lstStyle/>
          <a:p>
            <a:pPr marL="0" indent="0">
              <a:spcBef>
                <a:spcPts val="600"/>
              </a:spcBef>
              <a:buNone/>
            </a:pPr>
            <a:r>
              <a:rPr lang="en-US" dirty="0"/>
              <a:t>Let's assume that the data segment begins at 00404000h:</a:t>
            </a:r>
          </a:p>
          <a:p>
            <a:pPr marL="0" indent="0">
              <a:buNone/>
            </a:pPr>
            <a:endParaRPr lang="en-AU" dirty="0"/>
          </a:p>
        </p:txBody>
      </p:sp>
      <p:sp>
        <p:nvSpPr>
          <p:cNvPr id="2" name="Title 1"/>
          <p:cNvSpPr>
            <a:spLocks noGrp="1"/>
          </p:cNvSpPr>
          <p:nvPr>
            <p:ph type="title"/>
          </p:nvPr>
        </p:nvSpPr>
        <p:spPr/>
        <p:txBody>
          <a:bodyPr/>
          <a:lstStyle/>
          <a:p>
            <a:r>
              <a:rPr lang="en-AU" dirty="0"/>
              <a:t>OFFSET Examples</a:t>
            </a:r>
          </a:p>
        </p:txBody>
      </p:sp>
    </p:spTree>
    <p:extLst>
      <p:ext uri="{BB962C8B-B14F-4D97-AF65-F5344CB8AC3E}">
        <p14:creationId xmlns:p14="http://schemas.microsoft.com/office/powerpoint/2010/main" val="2618387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F21BA105-D025-421C-AE30-D8AF66BAAAE9}"/>
              </a:ext>
            </a:extLst>
          </p:cNvPr>
          <p:cNvSpPr txBox="1">
            <a:spLocks noChangeArrowheads="1"/>
          </p:cNvSpPr>
          <p:nvPr/>
        </p:nvSpPr>
        <p:spPr bwMode="auto">
          <a:xfrm>
            <a:off x="4038600" y="3733800"/>
            <a:ext cx="4114800" cy="19050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Assembly language:</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array BYTE 1000 DUP(?)</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array</a:t>
            </a:r>
          </a:p>
        </p:txBody>
      </p:sp>
      <p:sp>
        <p:nvSpPr>
          <p:cNvPr id="4" name="Text Box 3">
            <a:extLst>
              <a:ext uri="{FF2B5EF4-FFF2-40B4-BE49-F238E27FC236}">
                <a16:creationId xmlns:a16="http://schemas.microsoft.com/office/drawing/2014/main" id="{E7BB9082-2AC8-47F0-8154-23F13BEE9528}"/>
              </a:ext>
            </a:extLst>
          </p:cNvPr>
          <p:cNvSpPr txBox="1">
            <a:spLocks noChangeArrowheads="1"/>
          </p:cNvSpPr>
          <p:nvPr/>
        </p:nvSpPr>
        <p:spPr bwMode="auto">
          <a:xfrm>
            <a:off x="762000" y="4191000"/>
            <a:ext cx="2819400" cy="12954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C++ version:</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char array[1000];</a:t>
            </a:r>
          </a:p>
          <a:p>
            <a:pPr eaLnBrk="1" hangingPunct="1">
              <a:lnSpc>
                <a:spcPct val="50000"/>
              </a:lnSpc>
              <a:spcBef>
                <a:spcPct val="50000"/>
              </a:spcBef>
              <a:buClrTx/>
              <a:buFontTx/>
              <a:buNone/>
            </a:pPr>
            <a:r>
              <a:rPr lang="en-US" altLang="en-US" sz="1800" dirty="0">
                <a:cs typeface="Arial" panose="020B0604020202020204" pitchFamily="34" charset="0"/>
              </a:rPr>
              <a:t>char * p = array;</a:t>
            </a:r>
          </a:p>
        </p:txBody>
      </p:sp>
      <p:sp>
        <p:nvSpPr>
          <p:cNvPr id="3" name="Content Placeholder 2"/>
          <p:cNvSpPr>
            <a:spLocks noGrp="1"/>
          </p:cNvSpPr>
          <p:nvPr>
            <p:ph idx="1"/>
          </p:nvPr>
        </p:nvSpPr>
        <p:spPr>
          <a:xfrm>
            <a:off x="457200" y="1600201"/>
            <a:ext cx="8229600" cy="1371600"/>
          </a:xfrm>
        </p:spPr>
        <p:txBody>
          <a:bodyPr/>
          <a:lstStyle/>
          <a:p>
            <a:pPr marL="0" indent="0">
              <a:buNone/>
            </a:pPr>
            <a:r>
              <a:rPr lang="en-US" dirty="0"/>
              <a:t>The value returned by OFFSET is a pointer. Compare the following code written for both C++ and assembly language:</a:t>
            </a:r>
          </a:p>
          <a:p>
            <a:pPr marL="0" indent="0">
              <a:buNone/>
            </a:pPr>
            <a:endParaRPr lang="en-AU" dirty="0"/>
          </a:p>
        </p:txBody>
      </p:sp>
      <p:sp>
        <p:nvSpPr>
          <p:cNvPr id="2" name="Title 1"/>
          <p:cNvSpPr>
            <a:spLocks noGrp="1"/>
          </p:cNvSpPr>
          <p:nvPr>
            <p:ph type="title"/>
          </p:nvPr>
        </p:nvSpPr>
        <p:spPr/>
        <p:txBody>
          <a:bodyPr/>
          <a:lstStyle/>
          <a:p>
            <a:r>
              <a:rPr lang="en-AU" dirty="0"/>
              <a:t>Relating to C/C++</a:t>
            </a:r>
          </a:p>
        </p:txBody>
      </p:sp>
    </p:spTree>
    <p:extLst>
      <p:ext uri="{BB962C8B-B14F-4D97-AF65-F5344CB8AC3E}">
        <p14:creationId xmlns:p14="http://schemas.microsoft.com/office/powerpoint/2010/main" val="2895769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57200" y="5410200"/>
            <a:ext cx="8229600" cy="914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007FA3"/>
                </a:solidFill>
              </a:rPr>
              <a:t>Little endian </a:t>
            </a:r>
            <a:r>
              <a:rPr lang="en-US" dirty="0"/>
              <a:t>order is used when storing data in memory (see Section 3.4.9).</a:t>
            </a:r>
          </a:p>
        </p:txBody>
      </p:sp>
      <p:sp>
        <p:nvSpPr>
          <p:cNvPr id="5" name="Content Placeholder 2"/>
          <p:cNvSpPr txBox="1">
            <a:spLocks/>
          </p:cNvSpPr>
          <p:nvPr/>
        </p:nvSpPr>
        <p:spPr>
          <a:xfrm>
            <a:off x="1295400" y="2590800"/>
            <a:ext cx="6248400" cy="25146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2000" dirty="0"/>
              <a:t>.data</a:t>
            </a:r>
          </a:p>
          <a:p>
            <a:pPr marL="0" indent="0">
              <a:spcBef>
                <a:spcPts val="0"/>
              </a:spcBef>
              <a:buNone/>
            </a:pPr>
            <a:r>
              <a:rPr lang="en-US" sz="2000" dirty="0" err="1"/>
              <a:t>myDouble</a:t>
            </a:r>
            <a:r>
              <a:rPr lang="en-US" sz="2000" dirty="0"/>
              <a:t> DWORD 12345678h</a:t>
            </a:r>
          </a:p>
          <a:p>
            <a:pPr marL="0" indent="0">
              <a:spcBef>
                <a:spcPts val="0"/>
              </a:spcBef>
              <a:buNone/>
            </a:pPr>
            <a:r>
              <a:rPr lang="en-US" sz="2000" dirty="0"/>
              <a:t>.code</a:t>
            </a:r>
          </a:p>
          <a:p>
            <a:pPr marL="0" indent="0">
              <a:spcBef>
                <a:spcPts val="0"/>
              </a:spcBef>
              <a:buNone/>
            </a:pPr>
            <a:r>
              <a:rPr lang="en-US" sz="2000" dirty="0"/>
              <a:t>mov </a:t>
            </a:r>
            <a:r>
              <a:rPr lang="en-US" sz="2000" dirty="0" err="1"/>
              <a:t>ax,myDouble</a:t>
            </a:r>
            <a:r>
              <a:rPr lang="en-US" sz="2000" dirty="0"/>
              <a:t> 			; </a:t>
            </a:r>
            <a:r>
              <a:rPr lang="en-US" sz="2000" dirty="0">
                <a:solidFill>
                  <a:srgbClr val="007FA3"/>
                </a:solidFill>
              </a:rPr>
              <a:t>error – why?</a:t>
            </a:r>
          </a:p>
          <a:p>
            <a:pPr marL="0" indent="0">
              <a:spcBef>
                <a:spcPts val="0"/>
              </a:spcBef>
              <a:buNone/>
            </a:pPr>
            <a:endParaRPr lang="en-US" sz="2000" dirty="0"/>
          </a:p>
          <a:p>
            <a:pPr marL="0" indent="0">
              <a:spcBef>
                <a:spcPts val="0"/>
              </a:spcBef>
              <a:buNone/>
            </a:pPr>
            <a:r>
              <a:rPr lang="en-US" sz="2000" dirty="0"/>
              <a:t>mov </a:t>
            </a:r>
            <a:r>
              <a:rPr lang="en-US" sz="2000" dirty="0" err="1"/>
              <a:t>ax,WORD</a:t>
            </a:r>
            <a:r>
              <a:rPr lang="en-US" sz="2000" dirty="0"/>
              <a:t> PTR </a:t>
            </a:r>
            <a:r>
              <a:rPr lang="en-US" sz="2000" dirty="0" err="1"/>
              <a:t>myDouble</a:t>
            </a:r>
            <a:r>
              <a:rPr lang="en-US" sz="2000" dirty="0"/>
              <a:t>		; loads 5678h</a:t>
            </a:r>
          </a:p>
          <a:p>
            <a:pPr marL="0" indent="0">
              <a:spcBef>
                <a:spcPts val="0"/>
              </a:spcBef>
              <a:buNone/>
            </a:pPr>
            <a:endParaRPr lang="en-US" sz="2000" dirty="0"/>
          </a:p>
          <a:p>
            <a:pPr marL="0" indent="0">
              <a:spcBef>
                <a:spcPts val="0"/>
              </a:spcBef>
              <a:buNone/>
            </a:pPr>
            <a:r>
              <a:rPr lang="en-US" sz="2000" dirty="0"/>
              <a:t>mov WORD PTR myDouble,4321h	; saves 4321h</a:t>
            </a: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Overrides the default type of a label (variable). Provides the flexibility to access part of a variable.</a:t>
            </a:r>
          </a:p>
          <a:p>
            <a:pPr marL="0" indent="0">
              <a:buNone/>
            </a:pPr>
            <a:endParaRPr lang="en-AU" dirty="0"/>
          </a:p>
        </p:txBody>
      </p:sp>
      <p:sp>
        <p:nvSpPr>
          <p:cNvPr id="2" name="Title 1"/>
          <p:cNvSpPr>
            <a:spLocks noGrp="1"/>
          </p:cNvSpPr>
          <p:nvPr>
            <p:ph type="title"/>
          </p:nvPr>
        </p:nvSpPr>
        <p:spPr/>
        <p:txBody>
          <a:bodyPr/>
          <a:lstStyle/>
          <a:p>
            <a:r>
              <a:rPr lang="en-AU" dirty="0"/>
              <a:t>PTR Operator</a:t>
            </a:r>
          </a:p>
        </p:txBody>
      </p:sp>
    </p:spTree>
    <p:extLst>
      <p:ext uri="{BB962C8B-B14F-4D97-AF65-F5344CB8AC3E}">
        <p14:creationId xmlns:p14="http://schemas.microsoft.com/office/powerpoint/2010/main" val="4074747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DEA10FAA-EF12-4084-B9FD-EA8BF8D3D833}"/>
              </a:ext>
            </a:extLst>
          </p:cNvPr>
          <p:cNvSpPr txBox="1">
            <a:spLocks noChangeArrowheads="1"/>
          </p:cNvSpPr>
          <p:nvPr/>
        </p:nvSpPr>
        <p:spPr bwMode="auto">
          <a:xfrm>
            <a:off x="2819400" y="4876800"/>
            <a:ext cx="5715000" cy="1154162"/>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When integers are loaded from memory into registers, the bytes are automatically re-reversed into their correct positions.</a:t>
            </a:r>
          </a:p>
        </p:txBody>
      </p:sp>
      <p:graphicFrame>
        <p:nvGraphicFramePr>
          <p:cNvPr id="4" name="Object 4" descr="A table lists the byte and its offset.">
            <a:extLst>
              <a:ext uri="{FF2B5EF4-FFF2-40B4-BE49-F238E27FC236}">
                <a16:creationId xmlns:a16="http://schemas.microsoft.com/office/drawing/2014/main" id="{A0FBF391-5438-497D-B914-70AE00E6131A}"/>
              </a:ext>
            </a:extLst>
          </p:cNvPr>
          <p:cNvGraphicFramePr>
            <a:graphicFrameLocks noChangeAspect="1"/>
          </p:cNvGraphicFramePr>
          <p:nvPr>
            <p:extLst>
              <p:ext uri="{D42A27DB-BD31-4B8C-83A1-F6EECF244321}">
                <p14:modId xmlns:p14="http://schemas.microsoft.com/office/powerpoint/2010/main" val="158075813"/>
              </p:ext>
            </p:extLst>
          </p:nvPr>
        </p:nvGraphicFramePr>
        <p:xfrm>
          <a:off x="1447800" y="4343400"/>
          <a:ext cx="1188720" cy="1981200"/>
        </p:xfrm>
        <a:graphic>
          <a:graphicData uri="http://schemas.openxmlformats.org/presentationml/2006/ole">
            <mc:AlternateContent xmlns:mc="http://schemas.openxmlformats.org/markup-compatibility/2006">
              <mc:Choice xmlns:v="urn:schemas-microsoft-com:vml" Requires="v">
                <p:oleObj spid="_x0000_s19495" name="VISIO" r:id="rId3" imgW="3165348" imgH="1626108" progId="Visio.Drawing.6">
                  <p:embed/>
                </p:oleObj>
              </mc:Choice>
              <mc:Fallback>
                <p:oleObj name="VISIO" r:id="rId3" imgW="3165348" imgH="162610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50174" r="27951" b="29182"/>
                      <a:stretch>
                        <a:fillRect/>
                      </a:stretch>
                    </p:blipFill>
                    <p:spPr bwMode="auto">
                      <a:xfrm>
                        <a:off x="1447800" y="4343400"/>
                        <a:ext cx="1188720" cy="19812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743200"/>
          </a:xfrm>
        </p:spPr>
        <p:txBody>
          <a:bodyPr/>
          <a:lstStyle/>
          <a:p>
            <a:r>
              <a:rPr lang="en-US" sz="2500" dirty="0"/>
              <a:t>Little endian order refers to the way Intel stores integers in memory.</a:t>
            </a:r>
          </a:p>
          <a:p>
            <a:r>
              <a:rPr lang="en-US" sz="2500" dirty="0"/>
              <a:t>Multi-byte integers are stored in reverse order, with the least significant byte stored at the lowest address</a:t>
            </a:r>
          </a:p>
          <a:p>
            <a:r>
              <a:rPr lang="en-US" sz="2500" dirty="0"/>
              <a:t>For example, the </a:t>
            </a:r>
            <a:r>
              <a:rPr lang="en-US" sz="2500" dirty="0" err="1"/>
              <a:t>doubleword</a:t>
            </a:r>
            <a:r>
              <a:rPr lang="en-US" sz="2500" dirty="0"/>
              <a:t> 12345678h would be stored as:</a:t>
            </a:r>
          </a:p>
          <a:p>
            <a:endParaRPr lang="en-AU" dirty="0"/>
          </a:p>
        </p:txBody>
      </p:sp>
      <p:sp>
        <p:nvSpPr>
          <p:cNvPr id="2" name="Title 1"/>
          <p:cNvSpPr>
            <a:spLocks noGrp="1"/>
          </p:cNvSpPr>
          <p:nvPr>
            <p:ph type="title"/>
          </p:nvPr>
        </p:nvSpPr>
        <p:spPr/>
        <p:txBody>
          <a:bodyPr/>
          <a:lstStyle/>
          <a:p>
            <a:r>
              <a:rPr lang="en-AU" dirty="0"/>
              <a:t>Little Endian Order</a:t>
            </a:r>
          </a:p>
        </p:txBody>
      </p:sp>
    </p:spTree>
    <p:extLst>
      <p:ext uri="{BB962C8B-B14F-4D97-AF65-F5344CB8AC3E}">
        <p14:creationId xmlns:p14="http://schemas.microsoft.com/office/powerpoint/2010/main" val="32116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4419600"/>
            <a:ext cx="8229600" cy="19050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buNone/>
            </a:pPr>
            <a:r>
              <a:rPr lang="en-AU" sz="2000" dirty="0">
                <a:latin typeface="Arial" panose="020B0604020202020204" pitchFamily="34" charset="0"/>
                <a:cs typeface="Arial" panose="020B0604020202020204" pitchFamily="34" charset="0"/>
              </a:rPr>
              <a:t>mov </a:t>
            </a:r>
            <a:r>
              <a:rPr lang="en-AU" sz="2000" dirty="0" err="1">
                <a:latin typeface="Arial" panose="020B0604020202020204" pitchFamily="34" charset="0"/>
                <a:cs typeface="Arial" panose="020B0604020202020204" pitchFamily="34" charset="0"/>
              </a:rPr>
              <a:t>al,BYTE</a:t>
            </a:r>
            <a:r>
              <a:rPr lang="en-AU" sz="2000" dirty="0">
                <a:latin typeface="Arial" panose="020B0604020202020204" pitchFamily="34" charset="0"/>
                <a:cs typeface="Arial" panose="020B0604020202020204" pitchFamily="34" charset="0"/>
              </a:rPr>
              <a:t> PTR </a:t>
            </a:r>
            <a:r>
              <a:rPr lang="en-AU" sz="2000" dirty="0" err="1">
                <a:latin typeface="Arial" panose="020B0604020202020204" pitchFamily="34" charset="0"/>
                <a:cs typeface="Arial" panose="020B0604020202020204" pitchFamily="34" charset="0"/>
              </a:rPr>
              <a:t>myDouble</a:t>
            </a:r>
            <a:r>
              <a:rPr lang="en-AU" sz="2000" dirty="0">
                <a:latin typeface="Arial" panose="020B0604020202020204" pitchFamily="34" charset="0"/>
                <a:cs typeface="Arial" panose="020B0604020202020204" pitchFamily="34" charset="0"/>
              </a:rPr>
              <a:t>		; AL = 78h</a:t>
            </a:r>
          </a:p>
          <a:p>
            <a:pPr marL="0" indent="0">
              <a:spcBef>
                <a:spcPts val="600"/>
              </a:spcBef>
              <a:buNone/>
            </a:pPr>
            <a:r>
              <a:rPr lang="en-AU" sz="2000" dirty="0">
                <a:latin typeface="Arial" panose="020B0604020202020204" pitchFamily="34" charset="0"/>
                <a:cs typeface="Arial" panose="020B0604020202020204" pitchFamily="34" charset="0"/>
              </a:rPr>
              <a:t>mov </a:t>
            </a:r>
            <a:r>
              <a:rPr lang="en-AU" sz="2000" dirty="0" err="1">
                <a:latin typeface="Arial" panose="020B0604020202020204" pitchFamily="34" charset="0"/>
                <a:cs typeface="Arial" panose="020B0604020202020204" pitchFamily="34" charset="0"/>
              </a:rPr>
              <a:t>al,BYTE</a:t>
            </a:r>
            <a:r>
              <a:rPr lang="en-AU" sz="2000" dirty="0">
                <a:latin typeface="Arial" panose="020B0604020202020204" pitchFamily="34" charset="0"/>
                <a:cs typeface="Arial" panose="020B0604020202020204" pitchFamily="34" charset="0"/>
              </a:rPr>
              <a:t> PTR [myDouble+1]	; AL = 56h</a:t>
            </a:r>
          </a:p>
          <a:p>
            <a:pPr marL="0" indent="0">
              <a:spcBef>
                <a:spcPts val="600"/>
              </a:spcBef>
              <a:buNone/>
            </a:pPr>
            <a:r>
              <a:rPr lang="en-AU" sz="2000" dirty="0">
                <a:latin typeface="Arial" panose="020B0604020202020204" pitchFamily="34" charset="0"/>
                <a:cs typeface="Arial" panose="020B0604020202020204" pitchFamily="34" charset="0"/>
              </a:rPr>
              <a:t>mov </a:t>
            </a:r>
            <a:r>
              <a:rPr lang="en-AU" sz="2000" dirty="0" err="1">
                <a:latin typeface="Arial" panose="020B0604020202020204" pitchFamily="34" charset="0"/>
                <a:cs typeface="Arial" panose="020B0604020202020204" pitchFamily="34" charset="0"/>
              </a:rPr>
              <a:t>al,BYTE</a:t>
            </a:r>
            <a:r>
              <a:rPr lang="en-AU" sz="2000" dirty="0">
                <a:latin typeface="Arial" panose="020B0604020202020204" pitchFamily="34" charset="0"/>
                <a:cs typeface="Arial" panose="020B0604020202020204" pitchFamily="34" charset="0"/>
              </a:rPr>
              <a:t> PTR [myDouble+2]	; AL = 34h</a:t>
            </a:r>
          </a:p>
          <a:p>
            <a:pPr marL="0" indent="0">
              <a:spcBef>
                <a:spcPts val="600"/>
              </a:spcBef>
              <a:buNone/>
            </a:pPr>
            <a:r>
              <a:rPr lang="en-AU" sz="2000" dirty="0">
                <a:latin typeface="Arial" panose="020B0604020202020204" pitchFamily="34" charset="0"/>
                <a:cs typeface="Arial" panose="020B0604020202020204" pitchFamily="34" charset="0"/>
              </a:rPr>
              <a:t>mov </a:t>
            </a:r>
            <a:r>
              <a:rPr lang="en-AU" sz="2000" dirty="0" err="1">
                <a:latin typeface="Arial" panose="020B0604020202020204" pitchFamily="34" charset="0"/>
                <a:cs typeface="Arial" panose="020B0604020202020204" pitchFamily="34" charset="0"/>
              </a:rPr>
              <a:t>ax,WORD</a:t>
            </a:r>
            <a:r>
              <a:rPr lang="en-AU" sz="2000" dirty="0">
                <a:latin typeface="Arial" panose="020B0604020202020204" pitchFamily="34" charset="0"/>
                <a:cs typeface="Arial" panose="020B0604020202020204" pitchFamily="34" charset="0"/>
              </a:rPr>
              <a:t> PTR </a:t>
            </a:r>
            <a:r>
              <a:rPr lang="en-AU" sz="2000" dirty="0" err="1">
                <a:latin typeface="Arial" panose="020B0604020202020204" pitchFamily="34" charset="0"/>
                <a:cs typeface="Arial" panose="020B0604020202020204" pitchFamily="34" charset="0"/>
              </a:rPr>
              <a:t>myDouble</a:t>
            </a:r>
            <a:r>
              <a:rPr lang="en-AU" sz="2000" dirty="0">
                <a:latin typeface="Arial" panose="020B0604020202020204" pitchFamily="34" charset="0"/>
                <a:cs typeface="Arial" panose="020B0604020202020204" pitchFamily="34" charset="0"/>
              </a:rPr>
              <a:t>		; AX = 5678h</a:t>
            </a:r>
          </a:p>
          <a:p>
            <a:pPr marL="0" indent="0">
              <a:spcBef>
                <a:spcPts val="600"/>
              </a:spcBef>
              <a:buNone/>
            </a:pPr>
            <a:r>
              <a:rPr lang="en-AU" sz="2000" dirty="0">
                <a:latin typeface="Arial" panose="020B0604020202020204" pitchFamily="34" charset="0"/>
                <a:cs typeface="Arial" panose="020B0604020202020204" pitchFamily="34" charset="0"/>
              </a:rPr>
              <a:t>mov </a:t>
            </a:r>
            <a:r>
              <a:rPr lang="en-AU" sz="2000" dirty="0" err="1">
                <a:latin typeface="Arial" panose="020B0604020202020204" pitchFamily="34" charset="0"/>
                <a:cs typeface="Arial" panose="020B0604020202020204" pitchFamily="34" charset="0"/>
              </a:rPr>
              <a:t>ax,WORD</a:t>
            </a:r>
            <a:r>
              <a:rPr lang="en-AU" sz="2000" dirty="0">
                <a:latin typeface="Arial" panose="020B0604020202020204" pitchFamily="34" charset="0"/>
                <a:cs typeface="Arial" panose="020B0604020202020204" pitchFamily="34" charset="0"/>
              </a:rPr>
              <a:t> PTR [myDouble+2]	; AX = 1234h</a:t>
            </a:r>
          </a:p>
        </p:txBody>
      </p:sp>
      <p:graphicFrame>
        <p:nvGraphicFramePr>
          <p:cNvPr id="4" name="Object 6" descr="The values in the layout are given in four lines as follows. Line 1. Double word, 1 2 3 4 5 6 7 8. Word, 5 6 7 8. Byte 7 8. Offset, 0 0 0 0. my double. Line 2. Double word, blank. Word, blank. Byte 5 6, offset 0 0 0 1, my Double + 1. Line 3. Double word, blank. Word, 1 2 3 4, word 3 4, offset 0 0 0 2, my Double + 2. Line 4. Double word, blank. Word, blank. Byte 1 2, offset 0 0 0 3, my Double + 3.">
            <a:extLst>
              <a:ext uri="{FF2B5EF4-FFF2-40B4-BE49-F238E27FC236}">
                <a16:creationId xmlns:a16="http://schemas.microsoft.com/office/drawing/2014/main" id="{E22FCE8B-3B52-4401-A362-E49422DBEC37}"/>
              </a:ext>
            </a:extLst>
          </p:cNvPr>
          <p:cNvGraphicFramePr>
            <a:graphicFrameLocks noChangeAspect="1"/>
          </p:cNvGraphicFramePr>
          <p:nvPr>
            <p:extLst>
              <p:ext uri="{D42A27DB-BD31-4B8C-83A1-F6EECF244321}">
                <p14:modId xmlns:p14="http://schemas.microsoft.com/office/powerpoint/2010/main" val="2255946725"/>
              </p:ext>
            </p:extLst>
          </p:nvPr>
        </p:nvGraphicFramePr>
        <p:xfrm>
          <a:off x="2362200" y="2590800"/>
          <a:ext cx="3733800" cy="1600200"/>
        </p:xfrm>
        <a:graphic>
          <a:graphicData uri="http://schemas.openxmlformats.org/presentationml/2006/ole">
            <mc:AlternateContent xmlns:mc="http://schemas.openxmlformats.org/markup-compatibility/2006">
              <mc:Choice xmlns:v="urn:schemas-microsoft-com:vml" Requires="v">
                <p:oleObj spid="_x0000_s20520" name="VISIO" r:id="rId3" imgW="3165348" imgH="1626108" progId="Visio.Drawing.6">
                  <p:embed/>
                </p:oleObj>
              </mc:Choice>
              <mc:Fallback>
                <p:oleObj name="VISIO" r:id="rId3" imgW="3165348" imgH="162610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500" b="27167"/>
                      <a:stretch>
                        <a:fillRect/>
                      </a:stretch>
                    </p:blipFill>
                    <p:spPr bwMode="auto">
                      <a:xfrm>
                        <a:off x="2362200" y="2590800"/>
                        <a:ext cx="3733800" cy="16002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838199"/>
          </a:xfrm>
        </p:spPr>
        <p:txBody>
          <a:bodyPr/>
          <a:lstStyle/>
          <a:p>
            <a:pPr marL="0" indent="0">
              <a:buNone/>
            </a:pPr>
            <a:r>
              <a:rPr lang="en-AU" sz="2000" dirty="0">
                <a:latin typeface="Arial" panose="020B0604020202020204" pitchFamily="34" charset="0"/>
                <a:cs typeface="Arial" panose="020B0604020202020204" pitchFamily="34" charset="0"/>
              </a:rPr>
              <a:t>.data</a:t>
            </a:r>
          </a:p>
          <a:p>
            <a:pPr marL="0" indent="0">
              <a:buNone/>
            </a:pPr>
            <a:r>
              <a:rPr lang="en-AU" sz="2000" dirty="0">
                <a:latin typeface="Arial" panose="020B0604020202020204" pitchFamily="34" charset="0"/>
                <a:cs typeface="Arial" panose="020B0604020202020204" pitchFamily="34" charset="0"/>
              </a:rPr>
              <a:t>myDouble DWORD 12345678h</a:t>
            </a:r>
          </a:p>
        </p:txBody>
      </p:sp>
      <p:sp>
        <p:nvSpPr>
          <p:cNvPr id="2" name="Title 1"/>
          <p:cNvSpPr>
            <a:spLocks noGrp="1"/>
          </p:cNvSpPr>
          <p:nvPr>
            <p:ph type="title"/>
          </p:nvPr>
        </p:nvSpPr>
        <p:spPr/>
        <p:txBody>
          <a:bodyPr/>
          <a:lstStyle/>
          <a:p>
            <a:r>
              <a:rPr lang="en-AU" dirty="0"/>
              <a:t>PTR Operator Examples</a:t>
            </a:r>
          </a:p>
        </p:txBody>
      </p:sp>
    </p:spTree>
    <p:extLst>
      <p:ext uri="{BB962C8B-B14F-4D97-AF65-F5344CB8AC3E}">
        <p14:creationId xmlns:p14="http://schemas.microsoft.com/office/powerpoint/2010/main" val="200468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29" descr="A table lists the operands and their respective descriptions.">
            <a:extLst>
              <a:ext uri="{FF2B5EF4-FFF2-40B4-BE49-F238E27FC236}">
                <a16:creationId xmlns:a16="http://schemas.microsoft.com/office/drawing/2014/main" id="{B0FD7008-C01A-4A21-AD70-2FDD83C90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6962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a:t>Instruction Operand Notation</a:t>
            </a:r>
          </a:p>
        </p:txBody>
      </p:sp>
    </p:spTree>
    <p:extLst>
      <p:ext uri="{BB962C8B-B14F-4D97-AF65-F5344CB8AC3E}">
        <p14:creationId xmlns:p14="http://schemas.microsoft.com/office/powerpoint/2010/main" val="3895336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3733800"/>
            <a:ext cx="8229600" cy="22860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2000" dirty="0"/>
              <a:t>.data</a:t>
            </a:r>
          </a:p>
          <a:p>
            <a:pPr marL="0" indent="0">
              <a:spcBef>
                <a:spcPts val="0"/>
              </a:spcBef>
              <a:buNone/>
            </a:pPr>
            <a:r>
              <a:rPr lang="en-US" sz="2000" dirty="0" err="1"/>
              <a:t>myBytes</a:t>
            </a:r>
            <a:r>
              <a:rPr lang="en-US" sz="2000" dirty="0"/>
              <a:t> BYTE 12h,34h,56h,78h</a:t>
            </a:r>
          </a:p>
          <a:p>
            <a:pPr marL="0" indent="0">
              <a:spcBef>
                <a:spcPts val="0"/>
              </a:spcBef>
              <a:buNone/>
            </a:pPr>
            <a:endParaRPr lang="en-US" sz="2000" dirty="0"/>
          </a:p>
          <a:p>
            <a:pPr marL="0" indent="0">
              <a:spcBef>
                <a:spcPts val="0"/>
              </a:spcBef>
              <a:buNone/>
            </a:pPr>
            <a:r>
              <a:rPr lang="en-US" sz="2000" dirty="0"/>
              <a:t>.code</a:t>
            </a:r>
          </a:p>
          <a:p>
            <a:pPr marL="0" indent="0">
              <a:spcBef>
                <a:spcPts val="0"/>
              </a:spcBef>
              <a:buNone/>
            </a:pPr>
            <a:r>
              <a:rPr lang="en-US" sz="2000" dirty="0"/>
              <a:t>mov </a:t>
            </a:r>
            <a:r>
              <a:rPr lang="en-US" sz="2000" dirty="0" err="1"/>
              <a:t>ax,WORD</a:t>
            </a:r>
            <a:r>
              <a:rPr lang="en-US" sz="2000" dirty="0"/>
              <a:t> PTR [</a:t>
            </a:r>
            <a:r>
              <a:rPr lang="en-US" sz="2000" dirty="0" err="1"/>
              <a:t>myBytes</a:t>
            </a:r>
            <a:r>
              <a:rPr lang="en-US" sz="2000" dirty="0"/>
              <a:t>]		; AX = 3412h</a:t>
            </a:r>
          </a:p>
          <a:p>
            <a:pPr marL="0" indent="0">
              <a:spcBef>
                <a:spcPts val="0"/>
              </a:spcBef>
              <a:buNone/>
            </a:pPr>
            <a:r>
              <a:rPr lang="en-US" sz="2000" dirty="0"/>
              <a:t>mov </a:t>
            </a:r>
            <a:r>
              <a:rPr lang="en-US" sz="2000" dirty="0" err="1"/>
              <a:t>ax,WORD</a:t>
            </a:r>
            <a:r>
              <a:rPr lang="en-US" sz="2000" dirty="0"/>
              <a:t> PTR [myBytes+2]	; AX = 7856h</a:t>
            </a:r>
          </a:p>
          <a:p>
            <a:pPr marL="0" indent="0">
              <a:spcBef>
                <a:spcPts val="0"/>
              </a:spcBef>
              <a:buNone/>
            </a:pPr>
            <a:r>
              <a:rPr lang="en-US" sz="2000" dirty="0"/>
              <a:t>mov </a:t>
            </a:r>
            <a:r>
              <a:rPr lang="en-US" sz="2000" dirty="0" err="1"/>
              <a:t>eax,DWORD</a:t>
            </a:r>
            <a:r>
              <a:rPr lang="en-US" sz="2000" dirty="0"/>
              <a:t> PTR </a:t>
            </a:r>
            <a:r>
              <a:rPr lang="en-US" sz="2000" dirty="0" err="1"/>
              <a:t>myBytes</a:t>
            </a:r>
            <a:r>
              <a:rPr lang="en-US" sz="2000" dirty="0"/>
              <a:t>		; EAX = 78563412h</a:t>
            </a:r>
          </a:p>
        </p:txBody>
      </p:sp>
      <p:sp>
        <p:nvSpPr>
          <p:cNvPr id="3" name="Content Placeholder 2"/>
          <p:cNvSpPr>
            <a:spLocks noGrp="1"/>
          </p:cNvSpPr>
          <p:nvPr>
            <p:ph idx="1"/>
          </p:nvPr>
        </p:nvSpPr>
        <p:spPr>
          <a:xfrm>
            <a:off x="457200" y="1600201"/>
            <a:ext cx="8229600" cy="1752600"/>
          </a:xfrm>
        </p:spPr>
        <p:txBody>
          <a:bodyPr/>
          <a:lstStyle/>
          <a:p>
            <a:pPr marL="0" indent="0">
              <a:buNone/>
            </a:pPr>
            <a:r>
              <a:rPr lang="en-US" dirty="0"/>
              <a:t>PTR can also be used to combine elements of a smaller data type and move them into a larger operand. The CPU will automatically reverse the bytes.</a:t>
            </a:r>
          </a:p>
          <a:p>
            <a:pPr marL="0" indent="0">
              <a:buNone/>
            </a:pPr>
            <a:endParaRPr lang="en-AU" dirty="0"/>
          </a:p>
        </p:txBody>
      </p:sp>
      <p:sp>
        <p:nvSpPr>
          <p:cNvPr id="2" name="Title 1"/>
          <p:cNvSpPr>
            <a:spLocks noGrp="1"/>
          </p:cNvSpPr>
          <p:nvPr>
            <p:ph type="title"/>
          </p:nvPr>
        </p:nvSpPr>
        <p:spPr/>
        <p:txBody>
          <a:bodyPr/>
          <a:lstStyle/>
          <a:p>
            <a:r>
              <a:rPr lang="en-AU" dirty="0"/>
              <a:t>PTR Operator (</a:t>
            </a:r>
            <a:r>
              <a:rPr lang="en-AU" dirty="0" err="1"/>
              <a:t>cont</a:t>
            </a:r>
            <a:r>
              <a:rPr lang="en-AU" dirty="0"/>
              <a:t>)</a:t>
            </a:r>
          </a:p>
        </p:txBody>
      </p:sp>
    </p:spTree>
    <p:extLst>
      <p:ext uri="{BB962C8B-B14F-4D97-AF65-F5344CB8AC3E}">
        <p14:creationId xmlns:p14="http://schemas.microsoft.com/office/powerpoint/2010/main" val="2632479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0AA2876A-59C8-4E85-AFC6-9D7DC7BC84D8}"/>
              </a:ext>
            </a:extLst>
          </p:cNvPr>
          <p:cNvSpPr txBox="1">
            <a:spLocks noChangeArrowheads="1"/>
          </p:cNvSpPr>
          <p:nvPr/>
        </p:nvSpPr>
        <p:spPr bwMode="auto">
          <a:xfrm>
            <a:off x="762000" y="2362200"/>
            <a:ext cx="6781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4572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572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4572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4572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572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572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varB</a:t>
            </a:r>
            <a:r>
              <a:rPr lang="en-US" altLang="en-US" sz="1800" dirty="0">
                <a:cs typeface="Arial" panose="020B0604020202020204" pitchFamily="34" charset="0"/>
              </a:rPr>
              <a:t> BYTE 65h,31h,02h,05h</a:t>
            </a:r>
          </a:p>
          <a:p>
            <a:pPr eaLnBrk="1" hangingPunct="1">
              <a:lnSpc>
                <a:spcPct val="50000"/>
              </a:lnSpc>
              <a:spcBef>
                <a:spcPct val="50000"/>
              </a:spcBef>
              <a:buClrTx/>
              <a:buFontTx/>
              <a:buNone/>
            </a:pPr>
            <a:r>
              <a:rPr lang="en-US" altLang="en-US" sz="1800" dirty="0" err="1">
                <a:cs typeface="Arial" panose="020B0604020202020204" pitchFamily="34" charset="0"/>
              </a:rPr>
              <a:t>varW</a:t>
            </a:r>
            <a:r>
              <a:rPr lang="en-US" altLang="en-US" sz="1800" dirty="0">
                <a:cs typeface="Arial" panose="020B0604020202020204" pitchFamily="34" charset="0"/>
              </a:rPr>
              <a:t> WORD 6543h,1202h</a:t>
            </a:r>
          </a:p>
          <a:p>
            <a:pPr eaLnBrk="1" hangingPunct="1">
              <a:lnSpc>
                <a:spcPct val="50000"/>
              </a:lnSpc>
              <a:spcBef>
                <a:spcPct val="50000"/>
              </a:spcBef>
              <a:buClrTx/>
              <a:buFontTx/>
              <a:buNone/>
            </a:pPr>
            <a:r>
              <a:rPr lang="en-US" altLang="en-US" sz="1800" dirty="0" err="1">
                <a:cs typeface="Arial" panose="020B0604020202020204" pitchFamily="34" charset="0"/>
              </a:rPr>
              <a:t>varD</a:t>
            </a:r>
            <a:r>
              <a:rPr lang="en-US" altLang="en-US" sz="1800" dirty="0">
                <a:cs typeface="Arial" panose="020B0604020202020204" pitchFamily="34" charset="0"/>
              </a:rPr>
              <a:t> DWORD 12345678h</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ax,WORD</a:t>
            </a:r>
            <a:r>
              <a:rPr lang="en-US" altLang="en-US" sz="1800" dirty="0">
                <a:cs typeface="Arial" panose="020B0604020202020204" pitchFamily="34" charset="0"/>
              </a:rPr>
              <a:t> PTR [varB+2]	; a. </a:t>
            </a:r>
            <a:r>
              <a:rPr lang="en-US" altLang="en-US" sz="1800" dirty="0">
                <a:solidFill>
                  <a:srgbClr val="007FA3"/>
                </a:solidFill>
                <a:cs typeface="Arial" panose="020B0604020202020204" pitchFamily="34" charset="0"/>
              </a:rPr>
              <a:t>0502h</a:t>
            </a:r>
            <a:r>
              <a:rPr lang="en-US" altLang="en-US" sz="1800" dirty="0">
                <a:cs typeface="Arial" panose="020B0604020202020204" pitchFamily="34" charset="0"/>
              </a:rPr>
              <a:t> </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bl,BYTE</a:t>
            </a:r>
            <a:r>
              <a:rPr lang="en-US" altLang="en-US" sz="1800" dirty="0">
                <a:cs typeface="Arial" panose="020B0604020202020204" pitchFamily="34" charset="0"/>
              </a:rPr>
              <a:t> PTR </a:t>
            </a:r>
            <a:r>
              <a:rPr lang="en-US" altLang="en-US" sz="1800" dirty="0" err="1">
                <a:cs typeface="Arial" panose="020B0604020202020204" pitchFamily="34" charset="0"/>
              </a:rPr>
              <a:t>varD</a:t>
            </a:r>
            <a:r>
              <a:rPr lang="en-US" altLang="en-US" sz="1800" dirty="0">
                <a:cs typeface="Arial" panose="020B0604020202020204" pitchFamily="34" charset="0"/>
              </a:rPr>
              <a:t>	; b. </a:t>
            </a:r>
            <a:r>
              <a:rPr lang="en-US" altLang="en-US" sz="1800" dirty="0">
                <a:solidFill>
                  <a:srgbClr val="007FA3"/>
                </a:solidFill>
                <a:cs typeface="Arial" panose="020B0604020202020204" pitchFamily="34" charset="0"/>
              </a:rPr>
              <a:t>78h</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bl,BYTE</a:t>
            </a:r>
            <a:r>
              <a:rPr lang="en-US" altLang="en-US" sz="1800" dirty="0">
                <a:cs typeface="Arial" panose="020B0604020202020204" pitchFamily="34" charset="0"/>
              </a:rPr>
              <a:t> PTR [varW+2]	; c. </a:t>
            </a:r>
            <a:r>
              <a:rPr lang="en-US" altLang="en-US" sz="1800" dirty="0">
                <a:solidFill>
                  <a:srgbClr val="007FA3"/>
                </a:solidFill>
                <a:cs typeface="Arial" panose="020B0604020202020204" pitchFamily="34" charset="0"/>
              </a:rPr>
              <a:t>02h</a:t>
            </a:r>
            <a:endParaRPr lang="en-US" altLang="en-US" sz="1800" dirty="0">
              <a:cs typeface="Arial" panose="020B0604020202020204" pitchFamily="34" charset="0"/>
            </a:endParaRPr>
          </a:p>
          <a:p>
            <a:pPr eaLnBrk="1" hangingPunct="1">
              <a:lnSpc>
                <a:spcPct val="50000"/>
              </a:lnSpc>
              <a:spcBef>
                <a:spcPct val="50000"/>
              </a:spcBef>
              <a:buClrTx/>
              <a:buNone/>
            </a:pPr>
            <a:r>
              <a:rPr lang="en-US" altLang="en-US" sz="1800" dirty="0">
                <a:cs typeface="Arial" panose="020B0604020202020204" pitchFamily="34" charset="0"/>
              </a:rPr>
              <a:t>mov </a:t>
            </a:r>
            <a:r>
              <a:rPr lang="en-US" altLang="en-US" sz="1800" dirty="0" err="1">
                <a:cs typeface="Arial" panose="020B0604020202020204" pitchFamily="34" charset="0"/>
              </a:rPr>
              <a:t>ax,WORD</a:t>
            </a:r>
            <a:r>
              <a:rPr lang="en-US" altLang="en-US" sz="1800" dirty="0">
                <a:cs typeface="Arial" panose="020B0604020202020204" pitchFamily="34" charset="0"/>
              </a:rPr>
              <a:t> PTR [varD+2]	; d. </a:t>
            </a:r>
            <a:r>
              <a:rPr lang="en-US" altLang="en-US" sz="1800" dirty="0">
                <a:solidFill>
                  <a:srgbClr val="007FA3"/>
                </a:solidFill>
                <a:cs typeface="Arial" panose="020B0604020202020204" pitchFamily="34" charset="0"/>
              </a:rPr>
              <a:t>1234h</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eax,DWORD</a:t>
            </a:r>
            <a:r>
              <a:rPr lang="en-US" altLang="en-US" sz="1800" dirty="0">
                <a:cs typeface="Arial" panose="020B0604020202020204" pitchFamily="34" charset="0"/>
              </a:rPr>
              <a:t> PTR </a:t>
            </a:r>
            <a:r>
              <a:rPr lang="en-US" altLang="en-US" sz="1800" dirty="0" err="1">
                <a:cs typeface="Arial" panose="020B0604020202020204" pitchFamily="34" charset="0"/>
              </a:rPr>
              <a:t>varW</a:t>
            </a:r>
            <a:r>
              <a:rPr lang="en-US" altLang="en-US" sz="1800" dirty="0">
                <a:cs typeface="Arial" panose="020B0604020202020204" pitchFamily="34" charset="0"/>
              </a:rPr>
              <a:t>	; e. </a:t>
            </a:r>
            <a:r>
              <a:rPr lang="en-US" altLang="en-US" sz="1800" dirty="0">
                <a:solidFill>
                  <a:srgbClr val="007FA3"/>
                </a:solidFill>
                <a:cs typeface="Arial" panose="020B0604020202020204" pitchFamily="34" charset="0"/>
              </a:rPr>
              <a:t>12026543h</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533400"/>
          </a:xfrm>
        </p:spPr>
        <p:txBody>
          <a:bodyPr/>
          <a:lstStyle/>
          <a:p>
            <a:pPr marL="0" indent="0">
              <a:buNone/>
            </a:pPr>
            <a:r>
              <a:rPr lang="en-US" dirty="0"/>
              <a:t>Write down the value of each destination operand:</a:t>
            </a:r>
          </a:p>
          <a:p>
            <a:pPr marL="0" indent="0">
              <a:buNone/>
            </a:pPr>
            <a:endParaRPr lang="en-AU" dirty="0"/>
          </a:p>
        </p:txBody>
      </p:sp>
      <p:sp>
        <p:nvSpPr>
          <p:cNvPr id="2" name="Title 1"/>
          <p:cNvSpPr>
            <a:spLocks noGrp="1"/>
          </p:cNvSpPr>
          <p:nvPr>
            <p:ph type="title"/>
          </p:nvPr>
        </p:nvSpPr>
        <p:spPr/>
        <p:txBody>
          <a:bodyPr/>
          <a:lstStyle/>
          <a:p>
            <a:r>
              <a:rPr lang="en-AU" dirty="0"/>
              <a:t>Your turn . . .</a:t>
            </a:r>
            <a:r>
              <a:rPr lang="en-AU" sz="2000" dirty="0"/>
              <a:t> </a:t>
            </a:r>
            <a:r>
              <a:rPr lang="en-AU" sz="2000" b="0" dirty="0"/>
              <a:t>(8 of 12)</a:t>
            </a:r>
          </a:p>
        </p:txBody>
      </p:sp>
    </p:spTree>
    <p:extLst>
      <p:ext uri="{BB962C8B-B14F-4D97-AF65-F5344CB8AC3E}">
        <p14:creationId xmlns:p14="http://schemas.microsoft.com/office/powerpoint/2010/main" val="778250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6E19F643-B866-429D-8C32-1646F6F55C41}"/>
              </a:ext>
            </a:extLst>
          </p:cNvPr>
          <p:cNvSpPr txBox="1">
            <a:spLocks noChangeArrowheads="1"/>
          </p:cNvSpPr>
          <p:nvPr/>
        </p:nvSpPr>
        <p:spPr bwMode="auto">
          <a:xfrm>
            <a:off x="2095500" y="2743200"/>
            <a:ext cx="4953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var1 BYTE ?</a:t>
            </a:r>
          </a:p>
          <a:p>
            <a:pPr eaLnBrk="1" hangingPunct="1">
              <a:lnSpc>
                <a:spcPct val="50000"/>
              </a:lnSpc>
              <a:spcBef>
                <a:spcPct val="50000"/>
              </a:spcBef>
              <a:buClrTx/>
              <a:buFontTx/>
              <a:buNone/>
            </a:pPr>
            <a:r>
              <a:rPr lang="en-US" altLang="en-US" sz="1800" dirty="0">
                <a:cs typeface="Arial" panose="020B0604020202020204" pitchFamily="34" charset="0"/>
              </a:rPr>
              <a:t>var2 WORD ?</a:t>
            </a:r>
          </a:p>
          <a:p>
            <a:pPr eaLnBrk="1" hangingPunct="1">
              <a:lnSpc>
                <a:spcPct val="50000"/>
              </a:lnSpc>
              <a:spcBef>
                <a:spcPct val="50000"/>
              </a:spcBef>
              <a:buClrTx/>
              <a:buFontTx/>
              <a:buNone/>
            </a:pPr>
            <a:r>
              <a:rPr lang="en-US" altLang="en-US" sz="1800" dirty="0">
                <a:cs typeface="Arial" panose="020B0604020202020204" pitchFamily="34" charset="0"/>
              </a:rPr>
              <a:t>var3 DWORD ?</a:t>
            </a:r>
          </a:p>
          <a:p>
            <a:pPr eaLnBrk="1" hangingPunct="1">
              <a:lnSpc>
                <a:spcPct val="50000"/>
              </a:lnSpc>
              <a:spcBef>
                <a:spcPct val="50000"/>
              </a:spcBef>
              <a:buClrTx/>
              <a:buFontTx/>
              <a:buNone/>
            </a:pPr>
            <a:r>
              <a:rPr lang="en-US" altLang="en-US" sz="1800" dirty="0">
                <a:cs typeface="Arial" panose="020B0604020202020204" pitchFamily="34" charset="0"/>
              </a:rPr>
              <a:t>var4 QWORD ?</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eax,TYPE</a:t>
            </a:r>
            <a:r>
              <a:rPr lang="en-US" altLang="en-US" sz="1800" dirty="0">
                <a:cs typeface="Arial" panose="020B0604020202020204" pitchFamily="34" charset="0"/>
              </a:rPr>
              <a:t> var1	; 1</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eax,TYPE</a:t>
            </a:r>
            <a:r>
              <a:rPr lang="en-US" altLang="en-US" sz="1800" dirty="0">
                <a:cs typeface="Arial" panose="020B0604020202020204" pitchFamily="34" charset="0"/>
              </a:rPr>
              <a:t> var2	; 2</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eax,TYPE</a:t>
            </a:r>
            <a:r>
              <a:rPr lang="en-US" altLang="en-US" sz="1800" dirty="0">
                <a:cs typeface="Arial" panose="020B0604020202020204" pitchFamily="34" charset="0"/>
              </a:rPr>
              <a:t> var3	; 4</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eax,TYPE</a:t>
            </a:r>
            <a:r>
              <a:rPr lang="en-US" altLang="en-US" sz="1800" dirty="0">
                <a:cs typeface="Arial" panose="020B0604020202020204" pitchFamily="34" charset="0"/>
              </a:rPr>
              <a:t> var4	; 8</a:t>
            </a: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The TYPE operator returns the size, in bytes, of a single element of a data declaration.</a:t>
            </a:r>
          </a:p>
        </p:txBody>
      </p:sp>
      <p:sp>
        <p:nvSpPr>
          <p:cNvPr id="2" name="Title 1"/>
          <p:cNvSpPr>
            <a:spLocks noGrp="1"/>
          </p:cNvSpPr>
          <p:nvPr>
            <p:ph type="title"/>
          </p:nvPr>
        </p:nvSpPr>
        <p:spPr/>
        <p:txBody>
          <a:bodyPr/>
          <a:lstStyle/>
          <a:p>
            <a:r>
              <a:rPr lang="en-AU" dirty="0"/>
              <a:t>TYPE Operator</a:t>
            </a:r>
          </a:p>
        </p:txBody>
      </p:sp>
    </p:spTree>
    <p:extLst>
      <p:ext uri="{BB962C8B-B14F-4D97-AF65-F5344CB8AC3E}">
        <p14:creationId xmlns:p14="http://schemas.microsoft.com/office/powerpoint/2010/main" val="707244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3706AB8-EB63-452C-8F07-8E7A7CC1F37C}"/>
              </a:ext>
            </a:extLst>
          </p:cNvPr>
          <p:cNvSpPr txBox="1">
            <a:spLocks noChangeArrowheads="1"/>
          </p:cNvSpPr>
          <p:nvPr/>
        </p:nvSpPr>
        <p:spPr bwMode="auto">
          <a:xfrm>
            <a:off x="914400" y="2895600"/>
            <a:ext cx="6934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52054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52054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52054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52054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52054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52054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52054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52054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52054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	</a:t>
            </a:r>
            <a:r>
              <a:rPr lang="en-US" altLang="en-US" sz="1800" dirty="0">
                <a:solidFill>
                  <a:srgbClr val="007FA3"/>
                </a:solidFill>
                <a:cs typeface="Arial" panose="020B0604020202020204" pitchFamily="34" charset="0"/>
              </a:rPr>
              <a:t>LENGTHOF</a:t>
            </a:r>
          </a:p>
          <a:p>
            <a:pPr eaLnBrk="1" hangingPunct="1">
              <a:lnSpc>
                <a:spcPct val="50000"/>
              </a:lnSpc>
              <a:spcBef>
                <a:spcPct val="50000"/>
              </a:spcBef>
              <a:buClrTx/>
              <a:buFontTx/>
              <a:buNone/>
            </a:pPr>
            <a:r>
              <a:rPr lang="en-US" altLang="en-US" sz="1800" dirty="0">
                <a:cs typeface="Arial" panose="020B0604020202020204" pitchFamily="34" charset="0"/>
              </a:rPr>
              <a:t>byte1 BYTE 10,20,30	; 3</a:t>
            </a:r>
          </a:p>
          <a:p>
            <a:pPr eaLnBrk="1" hangingPunct="1">
              <a:lnSpc>
                <a:spcPct val="50000"/>
              </a:lnSpc>
              <a:spcBef>
                <a:spcPct val="50000"/>
              </a:spcBef>
              <a:buClrTx/>
              <a:buFontTx/>
              <a:buNone/>
            </a:pPr>
            <a:r>
              <a:rPr lang="en-US" altLang="en-US" sz="1800" dirty="0">
                <a:cs typeface="Arial" panose="020B0604020202020204" pitchFamily="34" charset="0"/>
              </a:rPr>
              <a:t>array1 WORD 30 DUP(?),0,0	; 32</a:t>
            </a:r>
          </a:p>
          <a:p>
            <a:pPr eaLnBrk="1" hangingPunct="1">
              <a:lnSpc>
                <a:spcPct val="50000"/>
              </a:lnSpc>
              <a:spcBef>
                <a:spcPct val="50000"/>
              </a:spcBef>
              <a:buClrTx/>
              <a:buFontTx/>
              <a:buNone/>
            </a:pPr>
            <a:r>
              <a:rPr lang="en-US" altLang="en-US" sz="1800" dirty="0">
                <a:cs typeface="Arial" panose="020B0604020202020204" pitchFamily="34" charset="0"/>
              </a:rPr>
              <a:t>array2 WORD 5 DUP(3 DUP(?))	; 15</a:t>
            </a:r>
          </a:p>
          <a:p>
            <a:pPr eaLnBrk="1" hangingPunct="1">
              <a:lnSpc>
                <a:spcPct val="50000"/>
              </a:lnSpc>
              <a:spcBef>
                <a:spcPct val="50000"/>
              </a:spcBef>
              <a:buClrTx/>
              <a:buFontTx/>
              <a:buNone/>
            </a:pPr>
            <a:r>
              <a:rPr lang="en-US" altLang="en-US" sz="1800" dirty="0">
                <a:cs typeface="Arial" panose="020B0604020202020204" pitchFamily="34" charset="0"/>
              </a:rPr>
              <a:t>array3 DWORD 1,2,3,4	; 4</a:t>
            </a:r>
          </a:p>
          <a:p>
            <a:pPr eaLnBrk="1" hangingPunct="1">
              <a:lnSpc>
                <a:spcPct val="50000"/>
              </a:lnSpc>
              <a:spcBef>
                <a:spcPct val="50000"/>
              </a:spcBef>
              <a:buClrTx/>
              <a:buFontTx/>
              <a:buNone/>
            </a:pPr>
            <a:r>
              <a:rPr lang="en-US" altLang="en-US" sz="1800" dirty="0" err="1">
                <a:cs typeface="Arial" panose="020B0604020202020204" pitchFamily="34" charset="0"/>
              </a:rPr>
              <a:t>digitStr</a:t>
            </a:r>
            <a:r>
              <a:rPr lang="en-US" altLang="en-US" sz="1800" dirty="0">
                <a:cs typeface="Arial" panose="020B0604020202020204" pitchFamily="34" charset="0"/>
              </a:rPr>
              <a:t> BYTE "12345678",0	; 9</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ecx,LENGTHOF</a:t>
            </a:r>
            <a:r>
              <a:rPr lang="en-US" altLang="en-US" sz="1800" dirty="0">
                <a:cs typeface="Arial" panose="020B0604020202020204" pitchFamily="34" charset="0"/>
              </a:rPr>
              <a:t> array1	; 32</a:t>
            </a:r>
          </a:p>
        </p:txBody>
      </p:sp>
      <p:sp>
        <p:nvSpPr>
          <p:cNvPr id="3" name="Content Placeholder 2"/>
          <p:cNvSpPr>
            <a:spLocks noGrp="1"/>
          </p:cNvSpPr>
          <p:nvPr>
            <p:ph idx="1"/>
          </p:nvPr>
        </p:nvSpPr>
        <p:spPr>
          <a:xfrm>
            <a:off x="457200" y="1600200"/>
            <a:ext cx="8229600" cy="986883"/>
          </a:xfrm>
        </p:spPr>
        <p:txBody>
          <a:bodyPr/>
          <a:lstStyle/>
          <a:p>
            <a:pPr marL="0" indent="0">
              <a:buNone/>
            </a:pPr>
            <a:r>
              <a:rPr lang="en-US" dirty="0"/>
              <a:t>The LENGTHOF operator counts the number of elements in a single data declaration.</a:t>
            </a:r>
          </a:p>
          <a:p>
            <a:pPr marL="0" indent="0">
              <a:buNone/>
            </a:pPr>
            <a:endParaRPr lang="en-AU" dirty="0"/>
          </a:p>
        </p:txBody>
      </p:sp>
      <p:sp>
        <p:nvSpPr>
          <p:cNvPr id="2" name="Title 1"/>
          <p:cNvSpPr>
            <a:spLocks noGrp="1"/>
          </p:cNvSpPr>
          <p:nvPr>
            <p:ph type="title"/>
          </p:nvPr>
        </p:nvSpPr>
        <p:spPr/>
        <p:txBody>
          <a:bodyPr/>
          <a:lstStyle/>
          <a:p>
            <a:r>
              <a:rPr lang="en-AU" dirty="0"/>
              <a:t>LENGTHOF Operator</a:t>
            </a:r>
          </a:p>
        </p:txBody>
      </p:sp>
    </p:spTree>
    <p:extLst>
      <p:ext uri="{BB962C8B-B14F-4D97-AF65-F5344CB8AC3E}">
        <p14:creationId xmlns:p14="http://schemas.microsoft.com/office/powerpoint/2010/main" val="35121742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BE26B1DD-4BAF-4BEF-B007-C20223E63A43}"/>
              </a:ext>
            </a:extLst>
          </p:cNvPr>
          <p:cNvSpPr txBox="1">
            <a:spLocks noChangeArrowheads="1"/>
          </p:cNvSpPr>
          <p:nvPr/>
        </p:nvSpPr>
        <p:spPr bwMode="auto">
          <a:xfrm>
            <a:off x="990600" y="2971800"/>
            <a:ext cx="6934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5146675"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5146675"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5146675"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5146675"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51466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51466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51466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51466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5146675"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	</a:t>
            </a:r>
            <a:r>
              <a:rPr lang="en-US" altLang="en-US" sz="1800" dirty="0">
                <a:solidFill>
                  <a:srgbClr val="007FA3"/>
                </a:solidFill>
                <a:cs typeface="Arial" panose="020B0604020202020204" pitchFamily="34" charset="0"/>
              </a:rPr>
              <a:t>SIZEOF</a:t>
            </a:r>
          </a:p>
          <a:p>
            <a:pPr eaLnBrk="1" hangingPunct="1">
              <a:lnSpc>
                <a:spcPct val="50000"/>
              </a:lnSpc>
              <a:spcBef>
                <a:spcPct val="50000"/>
              </a:spcBef>
              <a:buClrTx/>
              <a:buFontTx/>
              <a:buNone/>
            </a:pPr>
            <a:r>
              <a:rPr lang="en-US" altLang="en-US" sz="1800" dirty="0">
                <a:cs typeface="Arial" panose="020B0604020202020204" pitchFamily="34" charset="0"/>
              </a:rPr>
              <a:t>byte1 BYTE 10,20,30	; 3</a:t>
            </a:r>
          </a:p>
          <a:p>
            <a:pPr eaLnBrk="1" hangingPunct="1">
              <a:lnSpc>
                <a:spcPct val="50000"/>
              </a:lnSpc>
              <a:spcBef>
                <a:spcPct val="50000"/>
              </a:spcBef>
              <a:buClrTx/>
              <a:buFontTx/>
              <a:buNone/>
            </a:pPr>
            <a:r>
              <a:rPr lang="en-US" altLang="en-US" sz="1800" dirty="0">
                <a:cs typeface="Arial" panose="020B0604020202020204" pitchFamily="34" charset="0"/>
              </a:rPr>
              <a:t>array1 WORD 30 DUP(?),0,0	; 64</a:t>
            </a:r>
          </a:p>
          <a:p>
            <a:pPr eaLnBrk="1" hangingPunct="1">
              <a:lnSpc>
                <a:spcPct val="50000"/>
              </a:lnSpc>
              <a:spcBef>
                <a:spcPct val="50000"/>
              </a:spcBef>
              <a:buClrTx/>
              <a:buFontTx/>
              <a:buNone/>
            </a:pPr>
            <a:r>
              <a:rPr lang="en-US" altLang="en-US" sz="1800" dirty="0">
                <a:cs typeface="Arial" panose="020B0604020202020204" pitchFamily="34" charset="0"/>
              </a:rPr>
              <a:t>array2 WORD 5 DUP(3 DUP(?))	; 30</a:t>
            </a:r>
          </a:p>
          <a:p>
            <a:pPr eaLnBrk="1" hangingPunct="1">
              <a:lnSpc>
                <a:spcPct val="50000"/>
              </a:lnSpc>
              <a:spcBef>
                <a:spcPct val="50000"/>
              </a:spcBef>
              <a:buClrTx/>
              <a:buFontTx/>
              <a:buNone/>
            </a:pPr>
            <a:r>
              <a:rPr lang="en-US" altLang="en-US" sz="1800" dirty="0">
                <a:cs typeface="Arial" panose="020B0604020202020204" pitchFamily="34" charset="0"/>
              </a:rPr>
              <a:t>array3 DWORD 1,2,3,4	; 16</a:t>
            </a:r>
          </a:p>
          <a:p>
            <a:pPr eaLnBrk="1" hangingPunct="1">
              <a:lnSpc>
                <a:spcPct val="50000"/>
              </a:lnSpc>
              <a:spcBef>
                <a:spcPct val="50000"/>
              </a:spcBef>
              <a:buClrTx/>
              <a:buFontTx/>
              <a:buNone/>
            </a:pPr>
            <a:r>
              <a:rPr lang="en-US" altLang="en-US" sz="1800" dirty="0" err="1">
                <a:cs typeface="Arial" panose="020B0604020202020204" pitchFamily="34" charset="0"/>
              </a:rPr>
              <a:t>digitStr</a:t>
            </a:r>
            <a:r>
              <a:rPr lang="en-US" altLang="en-US" sz="1800" dirty="0">
                <a:cs typeface="Arial" panose="020B0604020202020204" pitchFamily="34" charset="0"/>
              </a:rPr>
              <a:t> BYTE "12345678",0	; 9</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ecx,SIZEOF</a:t>
            </a:r>
            <a:r>
              <a:rPr lang="en-US" altLang="en-US" sz="1800" dirty="0">
                <a:cs typeface="Arial" panose="020B0604020202020204" pitchFamily="34" charset="0"/>
              </a:rPr>
              <a:t> array1	; 64</a:t>
            </a:r>
          </a:p>
        </p:txBody>
      </p:sp>
      <p:sp>
        <p:nvSpPr>
          <p:cNvPr id="3" name="Content Placeholder 2"/>
          <p:cNvSpPr>
            <a:spLocks noGrp="1"/>
          </p:cNvSpPr>
          <p:nvPr>
            <p:ph idx="1"/>
          </p:nvPr>
        </p:nvSpPr>
        <p:spPr>
          <a:xfrm>
            <a:off x="457200" y="1600201"/>
            <a:ext cx="8229600" cy="1066800"/>
          </a:xfrm>
        </p:spPr>
        <p:txBody>
          <a:bodyPr/>
          <a:lstStyle/>
          <a:p>
            <a:pPr marL="0" indent="0">
              <a:buNone/>
            </a:pPr>
            <a:r>
              <a:rPr lang="en-US" dirty="0"/>
              <a:t>The SIZEOF operator returns a value that is equivalent to multiplying LENGTHOF by TYPE.</a:t>
            </a:r>
          </a:p>
        </p:txBody>
      </p:sp>
      <p:sp>
        <p:nvSpPr>
          <p:cNvPr id="2" name="Title 1"/>
          <p:cNvSpPr>
            <a:spLocks noGrp="1"/>
          </p:cNvSpPr>
          <p:nvPr>
            <p:ph type="title"/>
          </p:nvPr>
        </p:nvSpPr>
        <p:spPr/>
        <p:txBody>
          <a:bodyPr/>
          <a:lstStyle/>
          <a:p>
            <a:r>
              <a:rPr lang="en-AU" dirty="0"/>
              <a:t>SIZEOF Operator</a:t>
            </a:r>
          </a:p>
        </p:txBody>
      </p:sp>
    </p:spTree>
    <p:extLst>
      <p:ext uri="{BB962C8B-B14F-4D97-AF65-F5344CB8AC3E}">
        <p14:creationId xmlns:p14="http://schemas.microsoft.com/office/powerpoint/2010/main" val="13478385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F078B854-9927-4907-B39F-101B208E7EC2}"/>
              </a:ext>
            </a:extLst>
          </p:cNvPr>
          <p:cNvSpPr txBox="1">
            <a:spLocks noChangeArrowheads="1"/>
          </p:cNvSpPr>
          <p:nvPr/>
        </p:nvSpPr>
        <p:spPr bwMode="auto">
          <a:xfrm>
            <a:off x="1447800" y="3505200"/>
            <a:ext cx="5638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228600"/>
          <a:lstStyle>
            <a:lvl1pPr eaLnBrk="0" hangingPunct="0">
              <a:spcBef>
                <a:spcPct val="20000"/>
              </a:spcBef>
              <a:buClr>
                <a:schemeClr val="tx1"/>
              </a:buClr>
              <a:buChar char="•"/>
              <a:tabLst>
                <a:tab pos="454025" algn="l"/>
                <a:tab pos="451485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4025" algn="l"/>
                <a:tab pos="451485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4025" algn="l"/>
                <a:tab pos="451485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4025" algn="l"/>
                <a:tab pos="451485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4025" algn="l"/>
                <a:tab pos="45148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4025" algn="l"/>
                <a:tab pos="45148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4025" algn="l"/>
                <a:tab pos="45148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4025" algn="l"/>
                <a:tab pos="45148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4025" algn="l"/>
                <a:tab pos="451485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array WORD 10,20,</a:t>
            </a:r>
          </a:p>
          <a:p>
            <a:pPr eaLnBrk="1" hangingPunct="1">
              <a:lnSpc>
                <a:spcPct val="50000"/>
              </a:lnSpc>
              <a:spcBef>
                <a:spcPct val="50000"/>
              </a:spcBef>
              <a:buClrTx/>
              <a:buFontTx/>
              <a:buNone/>
            </a:pPr>
            <a:r>
              <a:rPr lang="en-US" altLang="en-US" sz="1800" dirty="0">
                <a:cs typeface="Arial" panose="020B0604020202020204" pitchFamily="34" charset="0"/>
              </a:rPr>
              <a:t>	30,40,</a:t>
            </a:r>
          </a:p>
          <a:p>
            <a:pPr eaLnBrk="1" hangingPunct="1">
              <a:lnSpc>
                <a:spcPct val="50000"/>
              </a:lnSpc>
              <a:spcBef>
                <a:spcPct val="50000"/>
              </a:spcBef>
              <a:buClrTx/>
              <a:buFontTx/>
              <a:buNone/>
            </a:pPr>
            <a:r>
              <a:rPr lang="en-US" altLang="en-US" sz="1800" dirty="0">
                <a:cs typeface="Arial" panose="020B0604020202020204" pitchFamily="34" charset="0"/>
              </a:rPr>
              <a:t>	50,60</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eax,LENGTHOF</a:t>
            </a:r>
            <a:r>
              <a:rPr lang="en-US" altLang="en-US" sz="1800" dirty="0">
                <a:cs typeface="Arial" panose="020B0604020202020204" pitchFamily="34" charset="0"/>
              </a:rPr>
              <a:t> array	; 6</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ebx,SIZEOF</a:t>
            </a:r>
            <a:r>
              <a:rPr lang="en-US" altLang="en-US" sz="1800" dirty="0">
                <a:cs typeface="Arial" panose="020B0604020202020204" pitchFamily="34" charset="0"/>
              </a:rPr>
              <a:t> array	; 12</a:t>
            </a:r>
          </a:p>
        </p:txBody>
      </p:sp>
      <p:sp>
        <p:nvSpPr>
          <p:cNvPr id="3" name="Content Placeholder 2"/>
          <p:cNvSpPr>
            <a:spLocks noGrp="1"/>
          </p:cNvSpPr>
          <p:nvPr>
            <p:ph idx="1"/>
          </p:nvPr>
        </p:nvSpPr>
        <p:spPr>
          <a:xfrm>
            <a:off x="457200" y="1600201"/>
            <a:ext cx="8229600" cy="1752600"/>
          </a:xfrm>
        </p:spPr>
        <p:txBody>
          <a:bodyPr/>
          <a:lstStyle/>
          <a:p>
            <a:pPr marL="0" indent="0">
              <a:buNone/>
            </a:pPr>
            <a:r>
              <a:rPr lang="en-US" dirty="0"/>
              <a:t>A data declaration spans multiple lines if each line (except the last) ends with a comma. The LENGTHOF and SIZEOF operators include all lines belonging to the declaration:</a:t>
            </a:r>
          </a:p>
        </p:txBody>
      </p:sp>
      <p:sp>
        <p:nvSpPr>
          <p:cNvPr id="2" name="Title 1"/>
          <p:cNvSpPr>
            <a:spLocks noGrp="1"/>
          </p:cNvSpPr>
          <p:nvPr>
            <p:ph type="title"/>
          </p:nvPr>
        </p:nvSpPr>
        <p:spPr/>
        <p:txBody>
          <a:bodyPr/>
          <a:lstStyle/>
          <a:p>
            <a:r>
              <a:rPr lang="en-US" dirty="0"/>
              <a:t>Spanning Multiple Lines</a:t>
            </a:r>
            <a:r>
              <a:rPr lang="en-US" sz="2000" dirty="0"/>
              <a:t> </a:t>
            </a:r>
            <a:r>
              <a:rPr lang="en-US" sz="2000" b="0" dirty="0"/>
              <a:t>(1 of 2)</a:t>
            </a:r>
            <a:endParaRPr lang="en-AU" sz="2000" b="0" dirty="0"/>
          </a:p>
        </p:txBody>
      </p:sp>
    </p:spTree>
    <p:extLst>
      <p:ext uri="{BB962C8B-B14F-4D97-AF65-F5344CB8AC3E}">
        <p14:creationId xmlns:p14="http://schemas.microsoft.com/office/powerpoint/2010/main" val="653055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3657600"/>
            <a:ext cx="5638800" cy="2204450"/>
          </a:xfrm>
          <a:prstGeom prst="rect">
            <a:avLst/>
          </a:prstGeom>
        </p:spPr>
        <p:txBody>
          <a:bodyPr wrap="square">
            <a:spAutoFit/>
          </a:bodyPr>
          <a:lstStyle/>
          <a:p>
            <a:pPr>
              <a:lnSpc>
                <a:spcPct val="50000"/>
              </a:lnSpc>
              <a:spcBef>
                <a:spcPct val="50000"/>
              </a:spcBef>
            </a:pPr>
            <a:r>
              <a:rPr lang="en-US" altLang="en-US" dirty="0">
                <a:latin typeface="Arial" panose="020B0604020202020204" pitchFamily="34" charset="0"/>
                <a:cs typeface="Arial" panose="020B0604020202020204" pitchFamily="34" charset="0"/>
              </a:rPr>
              <a:t>.data</a:t>
            </a:r>
          </a:p>
          <a:p>
            <a:pPr>
              <a:lnSpc>
                <a:spcPct val="50000"/>
              </a:lnSpc>
              <a:spcBef>
                <a:spcPct val="50000"/>
              </a:spcBef>
            </a:pPr>
            <a:r>
              <a:rPr lang="en-US" altLang="en-US" dirty="0">
                <a:latin typeface="Arial" panose="020B0604020202020204" pitchFamily="34" charset="0"/>
                <a:cs typeface="Arial" panose="020B0604020202020204" pitchFamily="34" charset="0"/>
              </a:rPr>
              <a:t>array	WORD 10,20</a:t>
            </a:r>
          </a:p>
          <a:p>
            <a:pPr>
              <a:lnSpc>
                <a:spcPct val="50000"/>
              </a:lnSpc>
              <a:spcBef>
                <a:spcPct val="50000"/>
              </a:spcBef>
            </a:pPr>
            <a:r>
              <a:rPr lang="en-US" altLang="en-US" dirty="0">
                <a:latin typeface="Arial" panose="020B0604020202020204" pitchFamily="34" charset="0"/>
                <a:cs typeface="Arial" panose="020B0604020202020204" pitchFamily="34" charset="0"/>
              </a:rPr>
              <a:t>	WORD 30,40</a:t>
            </a:r>
          </a:p>
          <a:p>
            <a:pPr>
              <a:lnSpc>
                <a:spcPct val="50000"/>
              </a:lnSpc>
              <a:spcBef>
                <a:spcPct val="50000"/>
              </a:spcBef>
            </a:pPr>
            <a:r>
              <a:rPr lang="en-US" altLang="en-US" dirty="0">
                <a:latin typeface="Arial" panose="020B0604020202020204" pitchFamily="34" charset="0"/>
                <a:cs typeface="Arial" panose="020B0604020202020204" pitchFamily="34" charset="0"/>
              </a:rPr>
              <a:t>	WORD 50,60</a:t>
            </a:r>
          </a:p>
          <a:p>
            <a:pPr>
              <a:lnSpc>
                <a:spcPct val="50000"/>
              </a:lnSpc>
              <a:spcBef>
                <a:spcPct val="50000"/>
              </a:spcBef>
            </a:pPr>
            <a:endParaRPr lang="en-US" altLang="en-US" dirty="0">
              <a:latin typeface="Arial" panose="020B0604020202020204" pitchFamily="34" charset="0"/>
              <a:cs typeface="Arial" panose="020B0604020202020204" pitchFamily="34" charset="0"/>
            </a:endParaRPr>
          </a:p>
          <a:p>
            <a:pPr>
              <a:lnSpc>
                <a:spcPct val="50000"/>
              </a:lnSpc>
              <a:spcBef>
                <a:spcPct val="50000"/>
              </a:spcBef>
            </a:pPr>
            <a:r>
              <a:rPr lang="en-US" altLang="en-US" dirty="0">
                <a:latin typeface="Arial" panose="020B0604020202020204" pitchFamily="34" charset="0"/>
                <a:cs typeface="Arial" panose="020B0604020202020204" pitchFamily="34" charset="0"/>
              </a:rPr>
              <a:t>.code</a:t>
            </a:r>
          </a:p>
          <a:p>
            <a:pPr>
              <a:lnSpc>
                <a:spcPct val="50000"/>
              </a:lnSpc>
              <a:spcBef>
                <a:spcPct val="50000"/>
              </a:spcBef>
            </a:pPr>
            <a:r>
              <a:rPr lang="en-US" altLang="en-US" dirty="0">
                <a:latin typeface="Arial" panose="020B0604020202020204" pitchFamily="34" charset="0"/>
                <a:cs typeface="Arial" panose="020B0604020202020204" pitchFamily="34" charset="0"/>
              </a:rPr>
              <a:t>mov </a:t>
            </a:r>
            <a:r>
              <a:rPr lang="en-US" altLang="en-US" dirty="0" err="1">
                <a:latin typeface="Arial" panose="020B0604020202020204" pitchFamily="34" charset="0"/>
                <a:cs typeface="Arial" panose="020B0604020202020204" pitchFamily="34" charset="0"/>
              </a:rPr>
              <a:t>eax,LENGTHOF</a:t>
            </a:r>
            <a:r>
              <a:rPr lang="en-US" altLang="en-US" dirty="0">
                <a:latin typeface="Arial" panose="020B0604020202020204" pitchFamily="34" charset="0"/>
                <a:cs typeface="Arial" panose="020B0604020202020204" pitchFamily="34" charset="0"/>
              </a:rPr>
              <a:t> array    ; 2</a:t>
            </a:r>
          </a:p>
          <a:p>
            <a:pPr>
              <a:lnSpc>
                <a:spcPct val="50000"/>
              </a:lnSpc>
              <a:spcBef>
                <a:spcPct val="50000"/>
              </a:spcBef>
            </a:pPr>
            <a:r>
              <a:rPr lang="en-US" altLang="en-US" dirty="0">
                <a:latin typeface="Arial" panose="020B0604020202020204" pitchFamily="34" charset="0"/>
                <a:cs typeface="Arial" panose="020B0604020202020204" pitchFamily="34" charset="0"/>
              </a:rPr>
              <a:t>mov </a:t>
            </a:r>
            <a:r>
              <a:rPr lang="en-US" altLang="en-US" dirty="0" err="1">
                <a:latin typeface="Arial" panose="020B0604020202020204" pitchFamily="34" charset="0"/>
                <a:cs typeface="Arial" panose="020B0604020202020204" pitchFamily="34" charset="0"/>
              </a:rPr>
              <a:t>ebx,SIZEOF</a:t>
            </a:r>
            <a:r>
              <a:rPr lang="en-US" altLang="en-US" dirty="0">
                <a:latin typeface="Arial" panose="020B0604020202020204" pitchFamily="34" charset="0"/>
                <a:cs typeface="Arial" panose="020B0604020202020204" pitchFamily="34" charset="0"/>
              </a:rPr>
              <a:t> array	    ; 4</a:t>
            </a:r>
          </a:p>
        </p:txBody>
      </p:sp>
      <p:sp>
        <p:nvSpPr>
          <p:cNvPr id="3" name="Content Placeholder 2"/>
          <p:cNvSpPr>
            <a:spLocks noGrp="1"/>
          </p:cNvSpPr>
          <p:nvPr>
            <p:ph idx="1"/>
          </p:nvPr>
        </p:nvSpPr>
        <p:spPr>
          <a:xfrm>
            <a:off x="457200" y="1600201"/>
            <a:ext cx="8229600" cy="1752600"/>
          </a:xfrm>
        </p:spPr>
        <p:txBody>
          <a:bodyPr/>
          <a:lstStyle/>
          <a:p>
            <a:pPr marL="0" indent="0">
              <a:buNone/>
            </a:pPr>
            <a:r>
              <a:rPr lang="en-US" dirty="0"/>
              <a:t>In the following example, array identifies only the first WORD declaration. Compare the values returned by LENGTHOF and SIZEOF here to those in the previous slide:</a:t>
            </a:r>
          </a:p>
        </p:txBody>
      </p:sp>
      <p:sp>
        <p:nvSpPr>
          <p:cNvPr id="2" name="Title 1"/>
          <p:cNvSpPr>
            <a:spLocks noGrp="1"/>
          </p:cNvSpPr>
          <p:nvPr>
            <p:ph type="title"/>
          </p:nvPr>
        </p:nvSpPr>
        <p:spPr/>
        <p:txBody>
          <a:bodyPr/>
          <a:lstStyle/>
          <a:p>
            <a:r>
              <a:rPr lang="en-US" dirty="0"/>
              <a:t>Spanning Multiple Lines</a:t>
            </a:r>
            <a:r>
              <a:rPr lang="en-US" sz="2000" dirty="0"/>
              <a:t> </a:t>
            </a:r>
            <a:r>
              <a:rPr lang="en-US" sz="2000" b="0" dirty="0"/>
              <a:t>(2 of 2)</a:t>
            </a:r>
            <a:endParaRPr lang="en-AU" sz="2000" b="0" dirty="0"/>
          </a:p>
        </p:txBody>
      </p:sp>
    </p:spTree>
    <p:extLst>
      <p:ext uri="{BB962C8B-B14F-4D97-AF65-F5344CB8AC3E}">
        <p14:creationId xmlns:p14="http://schemas.microsoft.com/office/powerpoint/2010/main" val="37733885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4A13642-F0C5-4CCD-ADF0-927A954CFF7A}"/>
              </a:ext>
            </a:extLst>
          </p:cNvPr>
          <p:cNvSpPr txBox="1">
            <a:spLocks noChangeArrowheads="1"/>
          </p:cNvSpPr>
          <p:nvPr/>
        </p:nvSpPr>
        <p:spPr bwMode="auto">
          <a:xfrm>
            <a:off x="1676400" y="3810000"/>
            <a:ext cx="5791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228600"/>
          <a:lstStyle>
            <a:lvl1pPr eaLnBrk="0" hangingPunct="0">
              <a:spcBef>
                <a:spcPct val="20000"/>
              </a:spcBef>
              <a:buClr>
                <a:schemeClr val="tx1"/>
              </a:buClr>
              <a:buChar char="•"/>
              <a:tabLst>
                <a:tab pos="915988" algn="l"/>
                <a:tab pos="35417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915988" algn="l"/>
                <a:tab pos="35417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915988" algn="l"/>
                <a:tab pos="35417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915988" algn="l"/>
                <a:tab pos="35417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915988" algn="l"/>
                <a:tab pos="35417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915988" algn="l"/>
                <a:tab pos="35417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915988" algn="l"/>
                <a:tab pos="35417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915988" algn="l"/>
                <a:tab pos="35417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915988" algn="l"/>
                <a:tab pos="35417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.data</a:t>
            </a:r>
          </a:p>
          <a:p>
            <a:pPr eaLnBrk="1" hangingPunct="1">
              <a:lnSpc>
                <a:spcPct val="50000"/>
              </a:lnSpc>
              <a:spcBef>
                <a:spcPct val="50000"/>
              </a:spcBef>
              <a:buClrTx/>
              <a:buFontTx/>
              <a:buNone/>
            </a:pPr>
            <a:r>
              <a:rPr lang="en-US" altLang="en-US" sz="1800" dirty="0" err="1">
                <a:latin typeface="+mn-lt"/>
              </a:rPr>
              <a:t>dwList</a:t>
            </a:r>
            <a:r>
              <a:rPr lang="en-US" altLang="en-US" sz="1800" dirty="0">
                <a:latin typeface="+mn-lt"/>
              </a:rPr>
              <a:t>  LABEL DWORD</a:t>
            </a:r>
          </a:p>
          <a:p>
            <a:pPr eaLnBrk="1" hangingPunct="1">
              <a:lnSpc>
                <a:spcPct val="50000"/>
              </a:lnSpc>
              <a:spcBef>
                <a:spcPct val="50000"/>
              </a:spcBef>
              <a:buClrTx/>
              <a:buFontTx/>
              <a:buNone/>
            </a:pPr>
            <a:r>
              <a:rPr lang="en-US" altLang="en-US" sz="1800" dirty="0" err="1">
                <a:latin typeface="+mn-lt"/>
              </a:rPr>
              <a:t>wordList</a:t>
            </a:r>
            <a:r>
              <a:rPr lang="en-US" altLang="en-US" sz="1800" dirty="0">
                <a:latin typeface="+mn-lt"/>
              </a:rPr>
              <a:t> LABEL WORD</a:t>
            </a:r>
          </a:p>
          <a:p>
            <a:pPr eaLnBrk="1" hangingPunct="1">
              <a:lnSpc>
                <a:spcPct val="50000"/>
              </a:lnSpc>
              <a:spcBef>
                <a:spcPct val="50000"/>
              </a:spcBef>
              <a:buClrTx/>
              <a:buFontTx/>
              <a:buNone/>
            </a:pPr>
            <a:r>
              <a:rPr lang="en-US" altLang="en-US" sz="1800" dirty="0" err="1">
                <a:latin typeface="+mn-lt"/>
              </a:rPr>
              <a:t>intList</a:t>
            </a:r>
            <a:r>
              <a:rPr lang="en-US" altLang="en-US" sz="1800" dirty="0">
                <a:latin typeface="+mn-lt"/>
              </a:rPr>
              <a:t> BYTE 00h,10h,00h,20h</a:t>
            </a:r>
          </a:p>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mov </a:t>
            </a:r>
            <a:r>
              <a:rPr lang="en-US" altLang="en-US" sz="1800" dirty="0" err="1">
                <a:latin typeface="+mn-lt"/>
              </a:rPr>
              <a:t>eax,dwList</a:t>
            </a:r>
            <a:r>
              <a:rPr lang="en-US" altLang="en-US" sz="1800" dirty="0">
                <a:latin typeface="+mn-lt"/>
              </a:rPr>
              <a:t>	; 20001000h</a:t>
            </a:r>
          </a:p>
          <a:p>
            <a:pPr eaLnBrk="1" hangingPunct="1">
              <a:lnSpc>
                <a:spcPct val="50000"/>
              </a:lnSpc>
              <a:spcBef>
                <a:spcPct val="50000"/>
              </a:spcBef>
              <a:buClrTx/>
              <a:buFontTx/>
              <a:buNone/>
            </a:pPr>
            <a:r>
              <a:rPr lang="en-US" altLang="en-US" sz="1800" dirty="0">
                <a:latin typeface="+mn-lt"/>
              </a:rPr>
              <a:t>mov </a:t>
            </a:r>
            <a:r>
              <a:rPr lang="en-US" altLang="en-US" sz="1800" dirty="0" err="1">
                <a:latin typeface="+mn-lt"/>
              </a:rPr>
              <a:t>cx,wordList</a:t>
            </a:r>
            <a:r>
              <a:rPr lang="en-US" altLang="en-US" sz="1800" dirty="0">
                <a:latin typeface="+mn-lt"/>
              </a:rPr>
              <a:t>	; 1000h</a:t>
            </a:r>
          </a:p>
          <a:p>
            <a:pPr eaLnBrk="1" hangingPunct="1">
              <a:lnSpc>
                <a:spcPct val="50000"/>
              </a:lnSpc>
              <a:spcBef>
                <a:spcPct val="50000"/>
              </a:spcBef>
              <a:buClrTx/>
              <a:buFontTx/>
              <a:buNone/>
            </a:pPr>
            <a:r>
              <a:rPr lang="en-US" altLang="en-US" sz="1800" dirty="0">
                <a:latin typeface="+mn-lt"/>
              </a:rPr>
              <a:t>mov </a:t>
            </a:r>
            <a:r>
              <a:rPr lang="en-US" altLang="en-US" sz="1800" dirty="0" err="1">
                <a:latin typeface="+mn-lt"/>
              </a:rPr>
              <a:t>dl,intList</a:t>
            </a:r>
            <a:r>
              <a:rPr lang="en-US" altLang="en-US" sz="1800" dirty="0">
                <a:latin typeface="+mn-lt"/>
              </a:rPr>
              <a:t>	; 00h</a:t>
            </a:r>
          </a:p>
        </p:txBody>
      </p:sp>
      <p:sp>
        <p:nvSpPr>
          <p:cNvPr id="3" name="Content Placeholder 2"/>
          <p:cNvSpPr>
            <a:spLocks noGrp="1"/>
          </p:cNvSpPr>
          <p:nvPr>
            <p:ph idx="1"/>
          </p:nvPr>
        </p:nvSpPr>
        <p:spPr>
          <a:xfrm>
            <a:off x="457200" y="1600201"/>
            <a:ext cx="8229600" cy="2286000"/>
          </a:xfrm>
        </p:spPr>
        <p:txBody>
          <a:bodyPr/>
          <a:lstStyle/>
          <a:p>
            <a:r>
              <a:rPr lang="en-US" dirty="0"/>
              <a:t>Assigns an alternate label name and type to an existing storage location</a:t>
            </a:r>
          </a:p>
          <a:p>
            <a:r>
              <a:rPr lang="en-US" dirty="0"/>
              <a:t>LABEL does not allocate any storage of its own</a:t>
            </a:r>
          </a:p>
          <a:p>
            <a:r>
              <a:rPr lang="en-US" dirty="0"/>
              <a:t>Removes the need for the PTR operator</a:t>
            </a:r>
          </a:p>
        </p:txBody>
      </p:sp>
      <p:sp>
        <p:nvSpPr>
          <p:cNvPr id="2" name="Title 1"/>
          <p:cNvSpPr>
            <a:spLocks noGrp="1"/>
          </p:cNvSpPr>
          <p:nvPr>
            <p:ph type="title"/>
          </p:nvPr>
        </p:nvSpPr>
        <p:spPr/>
        <p:txBody>
          <a:bodyPr/>
          <a:lstStyle/>
          <a:p>
            <a:r>
              <a:rPr lang="en-AU" dirty="0"/>
              <a:t>LABEL Directive</a:t>
            </a:r>
          </a:p>
        </p:txBody>
      </p:sp>
    </p:spTree>
    <p:extLst>
      <p:ext uri="{BB962C8B-B14F-4D97-AF65-F5344CB8AC3E}">
        <p14:creationId xmlns:p14="http://schemas.microsoft.com/office/powerpoint/2010/main" val="16527582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Transfer Instructions</a:t>
            </a:r>
          </a:p>
          <a:p>
            <a:r>
              <a:rPr lang="en-US" dirty="0"/>
              <a:t>Addition and Subtraction</a:t>
            </a:r>
          </a:p>
          <a:p>
            <a:r>
              <a:rPr lang="en-US" dirty="0"/>
              <a:t>Data-Related Operators and Directives</a:t>
            </a:r>
          </a:p>
          <a:p>
            <a:r>
              <a:rPr lang="en-US" b="1" dirty="0">
                <a:solidFill>
                  <a:srgbClr val="007FA3"/>
                </a:solidFill>
              </a:rPr>
              <a:t>Indirect Addressing</a:t>
            </a:r>
          </a:p>
          <a:p>
            <a:r>
              <a:rPr lang="en-US" dirty="0"/>
              <a:t>JMP and LOOP Instructions</a:t>
            </a:r>
          </a:p>
          <a:p>
            <a:r>
              <a:rPr lang="en-US" dirty="0"/>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(3 of 5)</a:t>
            </a:r>
          </a:p>
        </p:txBody>
      </p:sp>
    </p:spTree>
    <p:extLst>
      <p:ext uri="{BB962C8B-B14F-4D97-AF65-F5344CB8AC3E}">
        <p14:creationId xmlns:p14="http://schemas.microsoft.com/office/powerpoint/2010/main" val="18023666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Indirect Operands</a:t>
            </a:r>
          </a:p>
          <a:p>
            <a:r>
              <a:rPr lang="en-US" dirty="0"/>
              <a:t>Array Sum Example</a:t>
            </a:r>
          </a:p>
          <a:p>
            <a:r>
              <a:rPr lang="en-US" dirty="0"/>
              <a:t>Indexed Operands</a:t>
            </a:r>
          </a:p>
          <a:p>
            <a:r>
              <a:rPr lang="en-US" dirty="0"/>
              <a:t>Pointers</a:t>
            </a:r>
          </a:p>
        </p:txBody>
      </p:sp>
      <p:sp>
        <p:nvSpPr>
          <p:cNvPr id="2" name="Title 1"/>
          <p:cNvSpPr>
            <a:spLocks noGrp="1"/>
          </p:cNvSpPr>
          <p:nvPr>
            <p:ph type="title"/>
          </p:nvPr>
        </p:nvSpPr>
        <p:spPr/>
        <p:txBody>
          <a:bodyPr/>
          <a:lstStyle/>
          <a:p>
            <a:r>
              <a:rPr lang="en-AU" dirty="0"/>
              <a:t>Indirect Addressing</a:t>
            </a:r>
          </a:p>
        </p:txBody>
      </p:sp>
    </p:spTree>
    <p:extLst>
      <p:ext uri="{BB962C8B-B14F-4D97-AF65-F5344CB8AC3E}">
        <p14:creationId xmlns:p14="http://schemas.microsoft.com/office/powerpoint/2010/main" val="35608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a:extLst>
              <a:ext uri="{FF2B5EF4-FFF2-40B4-BE49-F238E27FC236}">
                <a16:creationId xmlns:a16="http://schemas.microsoft.com/office/drawing/2014/main" id="{231A8881-70F9-4818-96EA-3986684F0F22}"/>
              </a:ext>
            </a:extLst>
          </p:cNvPr>
          <p:cNvSpPr txBox="1">
            <a:spLocks noChangeArrowheads="1"/>
          </p:cNvSpPr>
          <p:nvPr/>
        </p:nvSpPr>
        <p:spPr bwMode="auto">
          <a:xfrm>
            <a:off x="1371600" y="5715000"/>
            <a:ext cx="1905000" cy="55399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800" dirty="0">
                <a:solidFill>
                  <a:srgbClr val="007FA3"/>
                </a:solidFill>
              </a:rPr>
              <a:t>alternate format</a:t>
            </a:r>
          </a:p>
        </p:txBody>
      </p:sp>
      <p:sp>
        <p:nvSpPr>
          <p:cNvPr id="7" name="Line 5" descr="Line">
            <a:extLst>
              <a:ext uri="{FF2B5EF4-FFF2-40B4-BE49-F238E27FC236}">
                <a16:creationId xmlns:a16="http://schemas.microsoft.com/office/drawing/2014/main" id="{389F7FC2-5A91-4AC3-91E7-E9BE72C3ABC8}"/>
              </a:ext>
            </a:extLst>
          </p:cNvPr>
          <p:cNvSpPr>
            <a:spLocks noChangeShapeType="1"/>
          </p:cNvSpPr>
          <p:nvPr/>
        </p:nvSpPr>
        <p:spPr bwMode="auto">
          <a:xfrm flipV="1">
            <a:off x="2209800" y="5181600"/>
            <a:ext cx="0" cy="533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 name="Text Box 4">
            <a:extLst>
              <a:ext uri="{FF2B5EF4-FFF2-40B4-BE49-F238E27FC236}">
                <a16:creationId xmlns:a16="http://schemas.microsoft.com/office/drawing/2014/main" id="{A6A8B066-D31B-4401-9236-7ABA88743E1B}"/>
              </a:ext>
            </a:extLst>
          </p:cNvPr>
          <p:cNvSpPr txBox="1">
            <a:spLocks noChangeArrowheads="1"/>
          </p:cNvSpPr>
          <p:nvPr/>
        </p:nvSpPr>
        <p:spPr bwMode="auto">
          <a:xfrm>
            <a:off x="1066800" y="3505200"/>
            <a:ext cx="6858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dirty="0">
                <a:cs typeface="Arial" panose="020B0604020202020204" pitchFamily="34" charset="0"/>
              </a:rPr>
              <a:t>.data</a:t>
            </a:r>
          </a:p>
          <a:p>
            <a:pPr eaLnBrk="1" hangingPunct="1">
              <a:lnSpc>
                <a:spcPct val="70000"/>
              </a:lnSpc>
              <a:spcBef>
                <a:spcPct val="50000"/>
              </a:spcBef>
              <a:buClrTx/>
              <a:buFontTx/>
              <a:buNone/>
            </a:pPr>
            <a:r>
              <a:rPr lang="en-US" altLang="en-US" sz="1800" dirty="0">
                <a:cs typeface="Arial" panose="020B0604020202020204" pitchFamily="34" charset="0"/>
              </a:rPr>
              <a:t>var1 BYTE 10h</a:t>
            </a:r>
          </a:p>
          <a:p>
            <a:pPr eaLnBrk="1" hangingPunct="1">
              <a:lnSpc>
                <a:spcPct val="70000"/>
              </a:lnSpc>
              <a:spcBef>
                <a:spcPct val="50000"/>
              </a:spcBef>
              <a:buClrTx/>
              <a:buFontTx/>
              <a:buNone/>
            </a:pPr>
            <a:r>
              <a:rPr lang="en-US" altLang="en-US" sz="1800" dirty="0">
                <a:cs typeface="Arial" panose="020B0604020202020204" pitchFamily="34" charset="0"/>
              </a:rPr>
              <a:t>.code</a:t>
            </a:r>
          </a:p>
          <a:p>
            <a:pPr eaLnBrk="1" hangingPunct="1">
              <a:lnSpc>
                <a:spcPct val="7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al,var1	; AL = 10h</a:t>
            </a:r>
          </a:p>
          <a:p>
            <a:pPr eaLnBrk="1" hangingPunct="1">
              <a:lnSpc>
                <a:spcPct val="70000"/>
              </a:lnSpc>
              <a:spcBef>
                <a:spcPct val="50000"/>
              </a:spcBef>
              <a:buClrTx/>
              <a:buFontTx/>
              <a:buNone/>
            </a:pPr>
            <a:r>
              <a:rPr lang="en-US" altLang="en-US" sz="1800" dirty="0" err="1">
                <a:cs typeface="Arial" panose="020B0604020202020204" pitchFamily="34" charset="0"/>
              </a:rPr>
              <a:t>mov</a:t>
            </a:r>
            <a:r>
              <a:rPr lang="en-US" altLang="en-US" sz="1800" dirty="0">
                <a:cs typeface="Arial" panose="020B0604020202020204" pitchFamily="34" charset="0"/>
              </a:rPr>
              <a:t> al,[var1]	; AL = 10h</a:t>
            </a:r>
          </a:p>
        </p:txBody>
      </p:sp>
      <p:sp>
        <p:nvSpPr>
          <p:cNvPr id="3" name="Content Placeholder 2"/>
          <p:cNvSpPr>
            <a:spLocks noGrp="1"/>
          </p:cNvSpPr>
          <p:nvPr>
            <p:ph idx="1"/>
          </p:nvPr>
        </p:nvSpPr>
        <p:spPr>
          <a:xfrm>
            <a:off x="457200" y="1600201"/>
            <a:ext cx="8229600" cy="1981200"/>
          </a:xfrm>
        </p:spPr>
        <p:txBody>
          <a:bodyPr/>
          <a:lstStyle/>
          <a:p>
            <a:r>
              <a:rPr lang="en-US" dirty="0"/>
              <a:t>A direct memory operand is a named reference to storage in memory</a:t>
            </a:r>
          </a:p>
          <a:p>
            <a:r>
              <a:rPr lang="en-US" dirty="0"/>
              <a:t>The named reference (label) is automatically dereferenced by the assembler</a:t>
            </a:r>
          </a:p>
        </p:txBody>
      </p:sp>
      <p:sp>
        <p:nvSpPr>
          <p:cNvPr id="2" name="Title 1"/>
          <p:cNvSpPr>
            <a:spLocks noGrp="1"/>
          </p:cNvSpPr>
          <p:nvPr>
            <p:ph type="title"/>
          </p:nvPr>
        </p:nvSpPr>
        <p:spPr/>
        <p:txBody>
          <a:bodyPr/>
          <a:lstStyle/>
          <a:p>
            <a:r>
              <a:rPr lang="en-AU" dirty="0"/>
              <a:t>Direct Memory Operands</a:t>
            </a:r>
          </a:p>
        </p:txBody>
      </p:sp>
    </p:spTree>
    <p:extLst>
      <p:ext uri="{BB962C8B-B14F-4D97-AF65-F5344CB8AC3E}">
        <p14:creationId xmlns:p14="http://schemas.microsoft.com/office/powerpoint/2010/main" val="35299020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439BCDEA-0552-4BBD-B187-758516D6006B}"/>
              </a:ext>
            </a:extLst>
          </p:cNvPr>
          <p:cNvSpPr txBox="1">
            <a:spLocks noChangeArrowheads="1"/>
          </p:cNvSpPr>
          <p:nvPr/>
        </p:nvSpPr>
        <p:spPr bwMode="auto">
          <a:xfrm>
            <a:off x="914400" y="3048000"/>
            <a:ext cx="7696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val1 BYTE 10h,20h,30h</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val1</a:t>
            </a:r>
          </a:p>
          <a:p>
            <a:pPr eaLnBrk="1" hangingPunct="1">
              <a:lnSpc>
                <a:spcPct val="50000"/>
              </a:lnSpc>
              <a:spcBef>
                <a:spcPct val="50000"/>
              </a:spcBef>
              <a:buClrTx/>
              <a:buFontTx/>
              <a:buNone/>
            </a:pPr>
            <a:r>
              <a:rPr lang="en-US" altLang="en-US" sz="1800" dirty="0">
                <a:cs typeface="Arial" panose="020B0604020202020204" pitchFamily="34" charset="0"/>
              </a:rPr>
              <a:t>mov al,[</a:t>
            </a:r>
            <a:r>
              <a:rPr lang="en-US" altLang="en-US" sz="1800" dirty="0" err="1">
                <a:cs typeface="Arial" panose="020B0604020202020204" pitchFamily="34" charset="0"/>
              </a:rPr>
              <a:t>esi</a:t>
            </a:r>
            <a:r>
              <a:rPr lang="en-US" altLang="en-US" sz="1800" dirty="0">
                <a:cs typeface="Arial" panose="020B0604020202020204" pitchFamily="34" charset="0"/>
              </a:rPr>
              <a:t>]	; dereference ESI (AL = 10h)</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inc</a:t>
            </a:r>
            <a:r>
              <a:rPr lang="en-US" altLang="en-US" sz="1800" dirty="0">
                <a:cs typeface="Arial" panose="020B0604020202020204" pitchFamily="34" charset="0"/>
              </a:rPr>
              <a:t> </a:t>
            </a:r>
            <a:r>
              <a:rPr lang="en-US" altLang="en-US" sz="1800" dirty="0" err="1">
                <a:cs typeface="Arial" panose="020B0604020202020204" pitchFamily="34" charset="0"/>
              </a:rPr>
              <a:t>esi</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al,[</a:t>
            </a:r>
            <a:r>
              <a:rPr lang="en-US" altLang="en-US" sz="1800" dirty="0" err="1">
                <a:cs typeface="Arial" panose="020B0604020202020204" pitchFamily="34" charset="0"/>
              </a:rPr>
              <a:t>esi</a:t>
            </a:r>
            <a:r>
              <a:rPr lang="en-US" altLang="en-US" sz="1800" dirty="0">
                <a:cs typeface="Arial" panose="020B0604020202020204" pitchFamily="34" charset="0"/>
              </a:rPr>
              <a:t>]	; AL = 20h</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inc</a:t>
            </a:r>
            <a:r>
              <a:rPr lang="en-US" altLang="en-US" sz="1800" dirty="0">
                <a:cs typeface="Arial" panose="020B0604020202020204" pitchFamily="34" charset="0"/>
              </a:rPr>
              <a:t> </a:t>
            </a:r>
            <a:r>
              <a:rPr lang="en-US" altLang="en-US" sz="1800" dirty="0" err="1">
                <a:cs typeface="Arial" panose="020B0604020202020204" pitchFamily="34" charset="0"/>
              </a:rPr>
              <a:t>esi</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al,[</a:t>
            </a:r>
            <a:r>
              <a:rPr lang="en-US" altLang="en-US" sz="1800" dirty="0" err="1">
                <a:cs typeface="Arial" panose="020B0604020202020204" pitchFamily="34" charset="0"/>
              </a:rPr>
              <a:t>esi</a:t>
            </a:r>
            <a:r>
              <a:rPr lang="en-US" altLang="en-US" sz="1800" dirty="0">
                <a:cs typeface="Arial" panose="020B0604020202020204" pitchFamily="34" charset="0"/>
              </a:rPr>
              <a:t>]	; AL = 30h</a:t>
            </a:r>
          </a:p>
        </p:txBody>
      </p:sp>
      <p:sp>
        <p:nvSpPr>
          <p:cNvPr id="3" name="Content Placeholder 2"/>
          <p:cNvSpPr>
            <a:spLocks noGrp="1"/>
          </p:cNvSpPr>
          <p:nvPr>
            <p:ph idx="1"/>
          </p:nvPr>
        </p:nvSpPr>
        <p:spPr>
          <a:xfrm>
            <a:off x="457200" y="1600201"/>
            <a:ext cx="8229600" cy="1371600"/>
          </a:xfrm>
        </p:spPr>
        <p:txBody>
          <a:bodyPr/>
          <a:lstStyle/>
          <a:p>
            <a:pPr marL="0" indent="0">
              <a:buNone/>
            </a:pPr>
            <a:r>
              <a:rPr lang="en-US" dirty="0"/>
              <a:t>An indirect operand holds the address of a variable, usually an array or string. It can be </a:t>
            </a:r>
            <a:r>
              <a:rPr lang="en-US" dirty="0">
                <a:solidFill>
                  <a:srgbClr val="007FA3"/>
                </a:solidFill>
              </a:rPr>
              <a:t>dereferenced</a:t>
            </a:r>
            <a:r>
              <a:rPr lang="en-US" dirty="0"/>
              <a:t> (just like a pointer).</a:t>
            </a:r>
          </a:p>
        </p:txBody>
      </p:sp>
      <p:sp>
        <p:nvSpPr>
          <p:cNvPr id="2" name="Title 1"/>
          <p:cNvSpPr>
            <a:spLocks noGrp="1"/>
          </p:cNvSpPr>
          <p:nvPr>
            <p:ph type="title"/>
          </p:nvPr>
        </p:nvSpPr>
        <p:spPr/>
        <p:txBody>
          <a:bodyPr/>
          <a:lstStyle/>
          <a:p>
            <a:r>
              <a:rPr lang="en-US" dirty="0"/>
              <a:t>Indirect Operands</a:t>
            </a:r>
            <a:r>
              <a:rPr lang="en-US" sz="2000" dirty="0"/>
              <a:t> </a:t>
            </a:r>
            <a:r>
              <a:rPr lang="en-US" sz="2000" b="0" dirty="0"/>
              <a:t>(1 of 2)</a:t>
            </a:r>
            <a:endParaRPr lang="en-AU" sz="2000" b="0" dirty="0"/>
          </a:p>
        </p:txBody>
      </p:sp>
    </p:spTree>
    <p:extLst>
      <p:ext uri="{BB962C8B-B14F-4D97-AF65-F5344CB8AC3E}">
        <p14:creationId xmlns:p14="http://schemas.microsoft.com/office/powerpoint/2010/main" val="3708438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8BC952F2-13DE-4916-B358-EB1F0B1B8A13}"/>
              </a:ext>
            </a:extLst>
          </p:cNvPr>
          <p:cNvSpPr txBox="1">
            <a:spLocks noChangeArrowheads="1"/>
          </p:cNvSpPr>
          <p:nvPr/>
        </p:nvSpPr>
        <p:spPr bwMode="auto">
          <a:xfrm>
            <a:off x="5562600" y="5105400"/>
            <a:ext cx="2895600" cy="105886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dirty="0">
                <a:solidFill>
                  <a:srgbClr val="007FA3"/>
                </a:solidFill>
              </a:rPr>
              <a:t>yes, because [</a:t>
            </a:r>
            <a:r>
              <a:rPr lang="en-US" altLang="en-US" sz="1700" dirty="0" err="1">
                <a:solidFill>
                  <a:srgbClr val="007FA3"/>
                </a:solidFill>
              </a:rPr>
              <a:t>esi</a:t>
            </a:r>
            <a:r>
              <a:rPr lang="en-US" altLang="en-US" sz="1700" dirty="0">
                <a:solidFill>
                  <a:srgbClr val="007FA3"/>
                </a:solidFill>
              </a:rPr>
              <a:t>] could point to a byte, word, or </a:t>
            </a:r>
            <a:r>
              <a:rPr lang="en-US" altLang="en-US" sz="1700" dirty="0" err="1">
                <a:solidFill>
                  <a:srgbClr val="007FA3"/>
                </a:solidFill>
              </a:rPr>
              <a:t>doubleword</a:t>
            </a:r>
            <a:endParaRPr lang="en-US" altLang="en-US" sz="1700" dirty="0">
              <a:solidFill>
                <a:srgbClr val="007FA3"/>
              </a:solidFill>
            </a:endParaRPr>
          </a:p>
        </p:txBody>
      </p:sp>
      <p:sp>
        <p:nvSpPr>
          <p:cNvPr id="5" name="Text Box 5">
            <a:extLst>
              <a:ext uri="{FF2B5EF4-FFF2-40B4-BE49-F238E27FC236}">
                <a16:creationId xmlns:a16="http://schemas.microsoft.com/office/drawing/2014/main" id="{4D388D9D-042D-4AA6-B6A1-1B1BF1DEE49A}"/>
              </a:ext>
            </a:extLst>
          </p:cNvPr>
          <p:cNvSpPr txBox="1">
            <a:spLocks noChangeArrowheads="1"/>
          </p:cNvSpPr>
          <p:nvPr/>
        </p:nvSpPr>
        <p:spPr bwMode="auto">
          <a:xfrm>
            <a:off x="1828800" y="5029200"/>
            <a:ext cx="35814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Should PTR be used here? </a:t>
            </a:r>
          </a:p>
          <a:p>
            <a:pPr eaLnBrk="1" hangingPunct="1">
              <a:spcBef>
                <a:spcPct val="50000"/>
              </a:spcBef>
              <a:buClrTx/>
              <a:buFontTx/>
              <a:buNone/>
            </a:pPr>
            <a:r>
              <a:rPr lang="en-US" altLang="en-US" sz="2100" dirty="0"/>
              <a:t>	</a:t>
            </a:r>
            <a:r>
              <a:rPr lang="en-US" altLang="en-US" sz="1800" b="1" dirty="0">
                <a:latin typeface="Courier New" panose="02070309020205020404" pitchFamily="49" charset="0"/>
              </a:rPr>
              <a:t> </a:t>
            </a:r>
            <a:r>
              <a:rPr lang="en-US" altLang="en-US" sz="1800" dirty="0">
                <a:cs typeface="Arial" panose="020B0604020202020204" pitchFamily="34" charset="0"/>
              </a:rPr>
              <a:t>add [</a:t>
            </a:r>
            <a:r>
              <a:rPr lang="en-US" altLang="en-US" sz="1800" dirty="0" err="1">
                <a:cs typeface="Arial" panose="020B0604020202020204" pitchFamily="34" charset="0"/>
              </a:rPr>
              <a:t>esi</a:t>
            </a:r>
            <a:r>
              <a:rPr lang="en-US" altLang="en-US" sz="1800" dirty="0">
                <a:cs typeface="Arial" panose="020B0604020202020204" pitchFamily="34" charset="0"/>
              </a:rPr>
              <a:t>],20</a:t>
            </a:r>
          </a:p>
        </p:txBody>
      </p:sp>
      <p:sp>
        <p:nvSpPr>
          <p:cNvPr id="4" name="Text Box 3">
            <a:extLst>
              <a:ext uri="{FF2B5EF4-FFF2-40B4-BE49-F238E27FC236}">
                <a16:creationId xmlns:a16="http://schemas.microsoft.com/office/drawing/2014/main" id="{6FF26F47-AD8D-4337-BCA1-CE2A257A5FF8}"/>
              </a:ext>
            </a:extLst>
          </p:cNvPr>
          <p:cNvSpPr txBox="1">
            <a:spLocks noChangeArrowheads="1"/>
          </p:cNvSpPr>
          <p:nvPr/>
        </p:nvSpPr>
        <p:spPr bwMode="auto">
          <a:xfrm>
            <a:off x="838200" y="2590800"/>
            <a:ext cx="6781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myCount</a:t>
            </a:r>
            <a:r>
              <a:rPr lang="en-US" altLang="en-US" sz="1800" dirty="0">
                <a:cs typeface="Arial" panose="020B0604020202020204" pitchFamily="34" charset="0"/>
              </a:rPr>
              <a:t> WORD 0</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a:t>
            </a:r>
            <a:r>
              <a:rPr lang="en-US" altLang="en-US" sz="1800" dirty="0" err="1">
                <a:cs typeface="Arial" panose="020B0604020202020204" pitchFamily="34" charset="0"/>
              </a:rPr>
              <a:t>myCount</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inc</a:t>
            </a:r>
            <a:r>
              <a:rPr lang="en-US" altLang="en-US" sz="1800" dirty="0">
                <a:cs typeface="Arial" panose="020B0604020202020204" pitchFamily="34" charset="0"/>
              </a:rPr>
              <a:t> [</a:t>
            </a:r>
            <a:r>
              <a:rPr lang="en-US" altLang="en-US" sz="1800" dirty="0" err="1">
                <a:cs typeface="Arial" panose="020B0604020202020204" pitchFamily="34" charset="0"/>
              </a:rPr>
              <a:t>esi</a:t>
            </a:r>
            <a:r>
              <a:rPr lang="en-US" altLang="en-US" sz="1800" dirty="0">
                <a:cs typeface="Arial" panose="020B0604020202020204" pitchFamily="34" charset="0"/>
              </a:rPr>
              <a:t>]	; error: ambiguous</a:t>
            </a:r>
          </a:p>
          <a:p>
            <a:pPr eaLnBrk="1" hangingPunct="1">
              <a:lnSpc>
                <a:spcPct val="50000"/>
              </a:lnSpc>
              <a:spcBef>
                <a:spcPct val="50000"/>
              </a:spcBef>
              <a:buClrTx/>
              <a:buFontTx/>
              <a:buNone/>
            </a:pPr>
            <a:r>
              <a:rPr lang="en-US" altLang="en-US" sz="1800" dirty="0" err="1">
                <a:cs typeface="Arial" panose="020B0604020202020204" pitchFamily="34" charset="0"/>
              </a:rPr>
              <a:t>inc</a:t>
            </a:r>
            <a:r>
              <a:rPr lang="en-US" altLang="en-US" sz="1800" dirty="0">
                <a:cs typeface="Arial" panose="020B0604020202020204" pitchFamily="34" charset="0"/>
              </a:rPr>
              <a:t> WORD PTR [</a:t>
            </a:r>
            <a:r>
              <a:rPr lang="en-US" altLang="en-US" sz="1800" dirty="0" err="1">
                <a:cs typeface="Arial" panose="020B0604020202020204" pitchFamily="34" charset="0"/>
              </a:rPr>
              <a:t>esi</a:t>
            </a:r>
            <a:r>
              <a:rPr lang="en-US" altLang="en-US" sz="1800" dirty="0">
                <a:cs typeface="Arial" panose="020B0604020202020204" pitchFamily="34" charset="0"/>
              </a:rPr>
              <a:t>]	; ok</a:t>
            </a: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Use PTR to clarify the size attribute of a memory operand.</a:t>
            </a:r>
          </a:p>
        </p:txBody>
      </p:sp>
      <p:sp>
        <p:nvSpPr>
          <p:cNvPr id="2" name="Title 1"/>
          <p:cNvSpPr>
            <a:spLocks noGrp="1"/>
          </p:cNvSpPr>
          <p:nvPr>
            <p:ph type="title"/>
          </p:nvPr>
        </p:nvSpPr>
        <p:spPr/>
        <p:txBody>
          <a:bodyPr/>
          <a:lstStyle/>
          <a:p>
            <a:r>
              <a:rPr lang="en-US" dirty="0"/>
              <a:t>Indirect Operands</a:t>
            </a:r>
            <a:r>
              <a:rPr lang="en-US" sz="2000" dirty="0"/>
              <a:t> </a:t>
            </a:r>
            <a:r>
              <a:rPr lang="en-US" sz="2000" b="0" dirty="0"/>
              <a:t>(2 of 2)</a:t>
            </a:r>
            <a:endParaRPr lang="en-AU" sz="2000" b="0" dirty="0"/>
          </a:p>
        </p:txBody>
      </p:sp>
    </p:spTree>
    <p:extLst>
      <p:ext uri="{BB962C8B-B14F-4D97-AF65-F5344CB8AC3E}">
        <p14:creationId xmlns:p14="http://schemas.microsoft.com/office/powerpoint/2010/main" val="255755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035C4A6C-5CA4-4F68-86A5-3F6BA2F2DF37}"/>
              </a:ext>
            </a:extLst>
          </p:cNvPr>
          <p:cNvSpPr txBox="1">
            <a:spLocks noChangeArrowheads="1"/>
          </p:cNvSpPr>
          <p:nvPr/>
        </p:nvSpPr>
        <p:spPr bwMode="auto">
          <a:xfrm>
            <a:off x="762000" y="5715000"/>
            <a:ext cx="7696200" cy="60325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ToDo: Modify this example for an array of doublewords.</a:t>
            </a:r>
          </a:p>
        </p:txBody>
      </p:sp>
      <p:sp>
        <p:nvSpPr>
          <p:cNvPr id="4" name="Text Box 3">
            <a:extLst>
              <a:ext uri="{FF2B5EF4-FFF2-40B4-BE49-F238E27FC236}">
                <a16:creationId xmlns:a16="http://schemas.microsoft.com/office/drawing/2014/main" id="{3A9733B2-2A7A-49E5-A949-25D44DDCF37D}"/>
              </a:ext>
            </a:extLst>
          </p:cNvPr>
          <p:cNvSpPr txBox="1">
            <a:spLocks noChangeArrowheads="1"/>
          </p:cNvSpPr>
          <p:nvPr/>
        </p:nvSpPr>
        <p:spPr bwMode="auto">
          <a:xfrm>
            <a:off x="762000" y="2895600"/>
            <a:ext cx="7696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arrayW</a:t>
            </a:r>
            <a:r>
              <a:rPr lang="en-US" altLang="en-US" sz="1800" dirty="0">
                <a:cs typeface="Arial" panose="020B0604020202020204" pitchFamily="34" charset="0"/>
              </a:rPr>
              <a:t> WORD 1000h,2000h,3000h</a:t>
            </a:r>
          </a:p>
          <a:p>
            <a:pPr eaLnBrk="1" hangingPunct="1">
              <a:lnSpc>
                <a:spcPct val="50000"/>
              </a:lnSpc>
              <a:spcBef>
                <a:spcPct val="50000"/>
              </a:spcBef>
              <a:buClrTx/>
              <a:buFontTx/>
              <a:buNone/>
            </a:pPr>
            <a:r>
              <a:rPr lang="en-US" altLang="en-US" sz="1800" dirty="0">
                <a:cs typeface="Arial" panose="020B0604020202020204" pitchFamily="34" charset="0"/>
              </a:rPr>
              <a:t>.code</a:t>
            </a:r>
          </a:p>
          <a:p>
            <a:pPr lvl="1"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a:t>
            </a:r>
            <a:r>
              <a:rPr lang="en-US" altLang="en-US" sz="1800" dirty="0" err="1">
                <a:cs typeface="Arial" panose="020B0604020202020204" pitchFamily="34" charset="0"/>
              </a:rPr>
              <a:t>arrayW</a:t>
            </a:r>
            <a:endParaRPr lang="en-US" altLang="en-US" sz="1800" dirty="0">
              <a:cs typeface="Arial" panose="020B0604020202020204" pitchFamily="34" charset="0"/>
            </a:endParaRPr>
          </a:p>
          <a:p>
            <a:pPr lvl="1" eaLnBrk="1" hangingPunct="1">
              <a:lnSpc>
                <a:spcPct val="50000"/>
              </a:lnSpc>
              <a:spcBef>
                <a:spcPct val="50000"/>
              </a:spcBef>
              <a:buClrTx/>
              <a:buFontTx/>
              <a:buNone/>
            </a:pPr>
            <a:r>
              <a:rPr lang="en-US" altLang="en-US" sz="1800" dirty="0">
                <a:cs typeface="Arial" panose="020B0604020202020204" pitchFamily="34" charset="0"/>
              </a:rPr>
              <a:t>mov ax,[</a:t>
            </a:r>
            <a:r>
              <a:rPr lang="en-US" altLang="en-US" sz="1800" dirty="0" err="1">
                <a:cs typeface="Arial" panose="020B0604020202020204" pitchFamily="34" charset="0"/>
              </a:rPr>
              <a:t>esi</a:t>
            </a:r>
            <a:r>
              <a:rPr lang="en-US" altLang="en-US" sz="1800" dirty="0">
                <a:cs typeface="Arial" panose="020B0604020202020204" pitchFamily="34" charset="0"/>
              </a:rPr>
              <a:t>]</a:t>
            </a:r>
          </a:p>
          <a:p>
            <a:pPr lvl="1" eaLnBrk="1" hangingPunct="1">
              <a:lnSpc>
                <a:spcPct val="50000"/>
              </a:lnSpc>
              <a:spcBef>
                <a:spcPct val="50000"/>
              </a:spcBef>
              <a:buClrTx/>
              <a:buFontTx/>
              <a:buNone/>
            </a:pPr>
            <a:r>
              <a:rPr lang="en-US" altLang="en-US" sz="1800" dirty="0">
                <a:cs typeface="Arial" panose="020B0604020202020204" pitchFamily="34" charset="0"/>
              </a:rPr>
              <a:t>add esi,2	; or: </a:t>
            </a:r>
            <a:r>
              <a:rPr lang="en-US" altLang="en-US" sz="1800" dirty="0">
                <a:solidFill>
                  <a:srgbClr val="007FA3"/>
                </a:solidFill>
                <a:cs typeface="Arial" panose="020B0604020202020204" pitchFamily="34" charset="0"/>
              </a:rPr>
              <a:t>add </a:t>
            </a:r>
            <a:r>
              <a:rPr lang="en-US" altLang="en-US" sz="1800" dirty="0" err="1">
                <a:solidFill>
                  <a:srgbClr val="007FA3"/>
                </a:solidFill>
                <a:cs typeface="Arial" panose="020B0604020202020204" pitchFamily="34" charset="0"/>
              </a:rPr>
              <a:t>esi,TYPE</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arrayW</a:t>
            </a:r>
            <a:endParaRPr lang="en-US" altLang="en-US" sz="1800" dirty="0">
              <a:solidFill>
                <a:srgbClr val="007FA3"/>
              </a:solidFill>
              <a:cs typeface="Arial" panose="020B0604020202020204" pitchFamily="34" charset="0"/>
            </a:endParaRPr>
          </a:p>
          <a:p>
            <a:pPr lvl="1" eaLnBrk="1" hangingPunct="1">
              <a:lnSpc>
                <a:spcPct val="50000"/>
              </a:lnSpc>
              <a:spcBef>
                <a:spcPct val="50000"/>
              </a:spcBef>
              <a:buClrTx/>
              <a:buFontTx/>
              <a:buNone/>
            </a:pPr>
            <a:r>
              <a:rPr lang="en-US" altLang="en-US" sz="1800" dirty="0">
                <a:cs typeface="Arial" panose="020B0604020202020204" pitchFamily="34" charset="0"/>
              </a:rPr>
              <a:t>add ax,[</a:t>
            </a:r>
            <a:r>
              <a:rPr lang="en-US" altLang="en-US" sz="1800" dirty="0" err="1">
                <a:cs typeface="Arial" panose="020B0604020202020204" pitchFamily="34" charset="0"/>
              </a:rPr>
              <a:t>esi</a:t>
            </a:r>
            <a:r>
              <a:rPr lang="en-US" altLang="en-US" sz="1800" dirty="0">
                <a:cs typeface="Arial" panose="020B0604020202020204" pitchFamily="34" charset="0"/>
              </a:rPr>
              <a:t>]</a:t>
            </a:r>
          </a:p>
          <a:p>
            <a:pPr lvl="1" eaLnBrk="1" hangingPunct="1">
              <a:lnSpc>
                <a:spcPct val="50000"/>
              </a:lnSpc>
              <a:spcBef>
                <a:spcPct val="50000"/>
              </a:spcBef>
              <a:buClrTx/>
              <a:buFontTx/>
              <a:buNone/>
            </a:pPr>
            <a:r>
              <a:rPr lang="en-US" altLang="en-US" sz="1800" dirty="0">
                <a:cs typeface="Arial" panose="020B0604020202020204" pitchFamily="34" charset="0"/>
              </a:rPr>
              <a:t>add esi,2</a:t>
            </a:r>
          </a:p>
          <a:p>
            <a:pPr lvl="1" eaLnBrk="1" hangingPunct="1">
              <a:lnSpc>
                <a:spcPct val="50000"/>
              </a:lnSpc>
              <a:spcBef>
                <a:spcPct val="50000"/>
              </a:spcBef>
              <a:buClrTx/>
              <a:buFontTx/>
              <a:buNone/>
            </a:pPr>
            <a:r>
              <a:rPr lang="en-US" altLang="en-US" sz="1800" dirty="0">
                <a:cs typeface="Arial" panose="020B0604020202020204" pitchFamily="34" charset="0"/>
              </a:rPr>
              <a:t>add ax,[</a:t>
            </a:r>
            <a:r>
              <a:rPr lang="en-US" altLang="en-US" sz="1800" dirty="0" err="1">
                <a:cs typeface="Arial" panose="020B0604020202020204" pitchFamily="34" charset="0"/>
              </a:rPr>
              <a:t>esi</a:t>
            </a:r>
            <a:r>
              <a:rPr lang="en-US" altLang="en-US" sz="1800" dirty="0">
                <a:cs typeface="Arial" panose="020B0604020202020204" pitchFamily="34" charset="0"/>
              </a:rPr>
              <a:t>]	; AX = sum of the array</a:t>
            </a:r>
          </a:p>
        </p:txBody>
      </p:sp>
      <p:sp>
        <p:nvSpPr>
          <p:cNvPr id="3" name="Content Placeholder 2"/>
          <p:cNvSpPr>
            <a:spLocks noGrp="1"/>
          </p:cNvSpPr>
          <p:nvPr>
            <p:ph idx="1"/>
          </p:nvPr>
        </p:nvSpPr>
        <p:spPr>
          <a:xfrm>
            <a:off x="457200" y="1600201"/>
            <a:ext cx="8229600" cy="1447800"/>
          </a:xfrm>
        </p:spPr>
        <p:txBody>
          <a:bodyPr/>
          <a:lstStyle/>
          <a:p>
            <a:pPr marL="0" indent="0">
              <a:buNone/>
            </a:pPr>
            <a:r>
              <a:rPr lang="en-US" dirty="0"/>
              <a:t>Indirect operands are ideal for traversing an array. Note that the register in brackets must be incremented by a value that matches the array type.</a:t>
            </a:r>
          </a:p>
        </p:txBody>
      </p:sp>
      <p:sp>
        <p:nvSpPr>
          <p:cNvPr id="2" name="Title 1"/>
          <p:cNvSpPr>
            <a:spLocks noGrp="1"/>
          </p:cNvSpPr>
          <p:nvPr>
            <p:ph type="title"/>
          </p:nvPr>
        </p:nvSpPr>
        <p:spPr/>
        <p:txBody>
          <a:bodyPr/>
          <a:lstStyle/>
          <a:p>
            <a:r>
              <a:rPr lang="en-AU" dirty="0"/>
              <a:t>Array Sum Example</a:t>
            </a:r>
          </a:p>
        </p:txBody>
      </p:sp>
    </p:spTree>
    <p:extLst>
      <p:ext uri="{BB962C8B-B14F-4D97-AF65-F5344CB8AC3E}">
        <p14:creationId xmlns:p14="http://schemas.microsoft.com/office/powerpoint/2010/main" val="147522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B72E30DF-962E-4AB0-A803-A25C492E4AE2}"/>
              </a:ext>
            </a:extLst>
          </p:cNvPr>
          <p:cNvSpPr txBox="1">
            <a:spLocks noChangeArrowheads="1"/>
          </p:cNvSpPr>
          <p:nvPr/>
        </p:nvSpPr>
        <p:spPr bwMode="auto">
          <a:xfrm>
            <a:off x="685800" y="5715000"/>
            <a:ext cx="7696200" cy="60325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ToDo: Modify this example for an array of doublewords.</a:t>
            </a:r>
          </a:p>
        </p:txBody>
      </p:sp>
      <p:sp>
        <p:nvSpPr>
          <p:cNvPr id="4" name="Text Box 3">
            <a:extLst>
              <a:ext uri="{FF2B5EF4-FFF2-40B4-BE49-F238E27FC236}">
                <a16:creationId xmlns:a16="http://schemas.microsoft.com/office/drawing/2014/main" id="{49615744-2D35-431E-A846-1898225B53E8}"/>
              </a:ext>
            </a:extLst>
          </p:cNvPr>
          <p:cNvSpPr txBox="1">
            <a:spLocks noChangeArrowheads="1"/>
          </p:cNvSpPr>
          <p:nvPr/>
        </p:nvSpPr>
        <p:spPr bwMode="auto">
          <a:xfrm>
            <a:off x="685800" y="3200400"/>
            <a:ext cx="7696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arrayW</a:t>
            </a:r>
            <a:r>
              <a:rPr lang="en-US" altLang="en-US" sz="1800" dirty="0">
                <a:cs typeface="Arial" panose="020B0604020202020204" pitchFamily="34" charset="0"/>
              </a:rPr>
              <a:t> WORD 1000h,2000h,3000h</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mov esi,0</a:t>
            </a:r>
          </a:p>
          <a:p>
            <a:pPr eaLnBrk="1" hangingPunct="1">
              <a:lnSpc>
                <a:spcPct val="50000"/>
              </a:lnSpc>
              <a:spcBef>
                <a:spcPct val="50000"/>
              </a:spcBef>
              <a:buClrTx/>
              <a:buFontTx/>
              <a:buNone/>
            </a:pPr>
            <a:r>
              <a:rPr lang="en-US" altLang="en-US" sz="1800" dirty="0">
                <a:cs typeface="Arial" panose="020B0604020202020204" pitchFamily="34" charset="0"/>
              </a:rPr>
              <a:t>	mov ax,</a:t>
            </a:r>
            <a:r>
              <a:rPr lang="en-US" altLang="en-US" sz="1800" dirty="0">
                <a:solidFill>
                  <a:srgbClr val="007FA3"/>
                </a:solidFill>
                <a:cs typeface="Arial" panose="020B0604020202020204" pitchFamily="34" charset="0"/>
              </a:rPr>
              <a:t>[</a:t>
            </a:r>
            <a:r>
              <a:rPr lang="en-US" altLang="en-US" sz="1800" dirty="0" err="1">
                <a:solidFill>
                  <a:srgbClr val="007FA3"/>
                </a:solidFill>
                <a:cs typeface="Arial" panose="020B0604020202020204" pitchFamily="34" charset="0"/>
              </a:rPr>
              <a:t>arrayW</a:t>
            </a:r>
            <a:r>
              <a:rPr lang="en-US" altLang="en-US" sz="1800" dirty="0">
                <a:solidFill>
                  <a:srgbClr val="007FA3"/>
                </a:solidFill>
                <a:cs typeface="Arial" panose="020B0604020202020204" pitchFamily="34" charset="0"/>
              </a:rPr>
              <a:t> + </a:t>
            </a:r>
            <a:r>
              <a:rPr lang="en-US" altLang="en-US" sz="1800" dirty="0" err="1">
                <a:solidFill>
                  <a:srgbClr val="007FA3"/>
                </a:solidFill>
                <a:cs typeface="Arial" panose="020B0604020202020204" pitchFamily="34" charset="0"/>
              </a:rPr>
              <a:t>esi</a:t>
            </a:r>
            <a:r>
              <a:rPr lang="en-US" altLang="en-US" sz="1800" dirty="0">
                <a:solidFill>
                  <a:srgbClr val="007FA3"/>
                </a:solidFill>
                <a:cs typeface="Arial" panose="020B0604020202020204" pitchFamily="34" charset="0"/>
              </a:rPr>
              <a:t>]</a:t>
            </a:r>
            <a:r>
              <a:rPr lang="en-US" altLang="en-US" sz="1800" dirty="0">
                <a:cs typeface="Arial" panose="020B0604020202020204" pitchFamily="34" charset="0"/>
              </a:rPr>
              <a:t>		; AX = 1000h</a:t>
            </a:r>
          </a:p>
          <a:p>
            <a:pPr eaLnBrk="1" hangingPunct="1">
              <a:lnSpc>
                <a:spcPct val="50000"/>
              </a:lnSpc>
              <a:spcBef>
                <a:spcPct val="50000"/>
              </a:spcBef>
              <a:buClrTx/>
              <a:buFontTx/>
              <a:buNone/>
            </a:pPr>
            <a:r>
              <a:rPr lang="en-US" altLang="en-US" sz="1800" dirty="0">
                <a:cs typeface="Arial" panose="020B0604020202020204" pitchFamily="34" charset="0"/>
              </a:rPr>
              <a:t>	mov </a:t>
            </a:r>
            <a:r>
              <a:rPr lang="en-US" altLang="en-US" sz="1800" dirty="0" err="1">
                <a:cs typeface="Arial" panose="020B0604020202020204" pitchFamily="34" charset="0"/>
              </a:rPr>
              <a:t>ax,arrayW</a:t>
            </a:r>
            <a:r>
              <a:rPr lang="en-US" altLang="en-US" sz="1800" dirty="0">
                <a:cs typeface="Arial" panose="020B0604020202020204" pitchFamily="34" charset="0"/>
              </a:rPr>
              <a:t>[</a:t>
            </a:r>
            <a:r>
              <a:rPr lang="en-US" altLang="en-US" sz="1800" dirty="0" err="1">
                <a:cs typeface="Arial" panose="020B0604020202020204" pitchFamily="34" charset="0"/>
              </a:rPr>
              <a:t>esi</a:t>
            </a:r>
            <a:r>
              <a:rPr lang="en-US" altLang="en-US" sz="1800" dirty="0">
                <a:cs typeface="Arial" panose="020B0604020202020204" pitchFamily="34" charset="0"/>
              </a:rPr>
              <a:t>]		; alternate format</a:t>
            </a:r>
          </a:p>
          <a:p>
            <a:pPr eaLnBrk="1" hangingPunct="1">
              <a:lnSpc>
                <a:spcPct val="50000"/>
              </a:lnSpc>
              <a:spcBef>
                <a:spcPct val="50000"/>
              </a:spcBef>
              <a:buClrTx/>
              <a:buFontTx/>
              <a:buNone/>
            </a:pPr>
            <a:r>
              <a:rPr lang="en-US" altLang="en-US" sz="1800" dirty="0">
                <a:cs typeface="Arial" panose="020B0604020202020204" pitchFamily="34" charset="0"/>
              </a:rPr>
              <a:t>	add esi,2</a:t>
            </a:r>
          </a:p>
          <a:p>
            <a:pPr eaLnBrk="1" hangingPunct="1">
              <a:lnSpc>
                <a:spcPct val="50000"/>
              </a:lnSpc>
              <a:spcBef>
                <a:spcPct val="50000"/>
              </a:spcBef>
              <a:buClrTx/>
              <a:buFontTx/>
              <a:buNone/>
            </a:pPr>
            <a:r>
              <a:rPr lang="en-US" altLang="en-US" sz="1800" dirty="0">
                <a:cs typeface="Arial" panose="020B0604020202020204" pitchFamily="34" charset="0"/>
              </a:rPr>
              <a:t>	add ax,</a:t>
            </a:r>
            <a:r>
              <a:rPr lang="en-US" altLang="en-US" sz="1800" dirty="0">
                <a:solidFill>
                  <a:srgbClr val="007FA3"/>
                </a:solidFill>
                <a:cs typeface="Arial" panose="020B0604020202020204" pitchFamily="34" charset="0"/>
              </a:rPr>
              <a:t>[</a:t>
            </a:r>
            <a:r>
              <a:rPr lang="en-US" altLang="en-US" sz="1800" dirty="0" err="1">
                <a:solidFill>
                  <a:srgbClr val="007FA3"/>
                </a:solidFill>
                <a:cs typeface="Arial" panose="020B0604020202020204" pitchFamily="34" charset="0"/>
              </a:rPr>
              <a:t>arrayW</a:t>
            </a:r>
            <a:r>
              <a:rPr lang="en-US" altLang="en-US" sz="1800" dirty="0">
                <a:solidFill>
                  <a:srgbClr val="007FA3"/>
                </a:solidFill>
                <a:cs typeface="Arial" panose="020B0604020202020204" pitchFamily="34" charset="0"/>
              </a:rPr>
              <a:t> + </a:t>
            </a:r>
            <a:r>
              <a:rPr lang="en-US" altLang="en-US" sz="1800" dirty="0" err="1">
                <a:solidFill>
                  <a:srgbClr val="007FA3"/>
                </a:solidFill>
                <a:cs typeface="Arial" panose="020B0604020202020204" pitchFamily="34" charset="0"/>
              </a:rPr>
              <a:t>esi</a:t>
            </a:r>
            <a:r>
              <a:rPr lang="en-US" altLang="en-US" sz="1800" dirty="0">
                <a:solidFill>
                  <a:srgbClr val="007FA3"/>
                </a:solidFill>
                <a:cs typeface="Arial" panose="020B0604020202020204" pitchFamily="34" charset="0"/>
              </a:rPr>
              <a:t>]</a:t>
            </a:r>
          </a:p>
          <a:p>
            <a:pPr eaLnBrk="1" hangingPunct="1">
              <a:lnSpc>
                <a:spcPct val="50000"/>
              </a:lnSpc>
              <a:spcBef>
                <a:spcPct val="50000"/>
              </a:spcBef>
              <a:buClrTx/>
              <a:buFontTx/>
              <a:buNone/>
            </a:pPr>
            <a:r>
              <a:rPr lang="en-US" altLang="en-US" sz="1800" dirty="0">
                <a:cs typeface="Arial" panose="020B0604020202020204" pitchFamily="34" charset="0"/>
              </a:rPr>
              <a:t>	etc.</a:t>
            </a:r>
          </a:p>
        </p:txBody>
      </p:sp>
      <p:sp>
        <p:nvSpPr>
          <p:cNvPr id="3" name="Content Placeholder 2"/>
          <p:cNvSpPr>
            <a:spLocks noGrp="1"/>
          </p:cNvSpPr>
          <p:nvPr>
            <p:ph idx="1"/>
          </p:nvPr>
        </p:nvSpPr>
        <p:spPr>
          <a:xfrm>
            <a:off x="457200" y="1600201"/>
            <a:ext cx="8229600" cy="1676399"/>
          </a:xfrm>
        </p:spPr>
        <p:txBody>
          <a:bodyPr/>
          <a:lstStyle/>
          <a:p>
            <a:pPr marL="0" indent="0">
              <a:buNone/>
            </a:pPr>
            <a:r>
              <a:rPr lang="en-US" sz="2400" dirty="0"/>
              <a:t>An indexed operand adds a constant to a register to generate an effective address. There are two notational forms:</a:t>
            </a:r>
          </a:p>
          <a:p>
            <a:pPr marL="0" indent="0">
              <a:buNone/>
            </a:pPr>
            <a:r>
              <a:rPr lang="en-US" sz="2400" dirty="0"/>
              <a:t>	[</a:t>
            </a:r>
            <a:r>
              <a:rPr lang="en-US" sz="2400" i="1" dirty="0"/>
              <a:t>label</a:t>
            </a:r>
            <a:r>
              <a:rPr lang="en-US" sz="2400" dirty="0"/>
              <a:t> + </a:t>
            </a:r>
            <a:r>
              <a:rPr lang="en-US" sz="2400" i="1" dirty="0" err="1"/>
              <a:t>reg</a:t>
            </a:r>
            <a:r>
              <a:rPr lang="en-US" sz="2400" dirty="0"/>
              <a:t>]			</a:t>
            </a:r>
            <a:r>
              <a:rPr lang="en-US" sz="2400" i="1" dirty="0"/>
              <a:t>label</a:t>
            </a:r>
            <a:r>
              <a:rPr lang="en-US" sz="2400" dirty="0"/>
              <a:t>[</a:t>
            </a:r>
            <a:r>
              <a:rPr lang="en-US" sz="2400" i="1" dirty="0" err="1"/>
              <a:t>reg</a:t>
            </a:r>
            <a:r>
              <a:rPr lang="en-US" sz="2400" dirty="0"/>
              <a:t>]</a:t>
            </a:r>
          </a:p>
        </p:txBody>
      </p:sp>
      <p:sp>
        <p:nvSpPr>
          <p:cNvPr id="2" name="Title 1"/>
          <p:cNvSpPr>
            <a:spLocks noGrp="1"/>
          </p:cNvSpPr>
          <p:nvPr>
            <p:ph type="title"/>
          </p:nvPr>
        </p:nvSpPr>
        <p:spPr/>
        <p:txBody>
          <a:bodyPr/>
          <a:lstStyle/>
          <a:p>
            <a:r>
              <a:rPr lang="en-AU" dirty="0"/>
              <a:t>Indexed Operands</a:t>
            </a:r>
          </a:p>
        </p:txBody>
      </p:sp>
    </p:spTree>
    <p:extLst>
      <p:ext uri="{BB962C8B-B14F-4D97-AF65-F5344CB8AC3E}">
        <p14:creationId xmlns:p14="http://schemas.microsoft.com/office/powerpoint/2010/main" val="201132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03CFC5D7-C3AF-4DAE-8FFC-4ACCCD370872}"/>
              </a:ext>
            </a:extLst>
          </p:cNvPr>
          <p:cNvSpPr txBox="1">
            <a:spLocks noChangeArrowheads="1"/>
          </p:cNvSpPr>
          <p:nvPr/>
        </p:nvSpPr>
        <p:spPr bwMode="auto">
          <a:xfrm>
            <a:off x="1295400" y="2971800"/>
            <a:ext cx="6705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dirty="0">
                <a:cs typeface="Arial" panose="020B0604020202020204" pitchFamily="34" charset="0"/>
              </a:rPr>
              <a:t>.data</a:t>
            </a:r>
          </a:p>
          <a:p>
            <a:pPr eaLnBrk="1" hangingPunct="1">
              <a:lnSpc>
                <a:spcPct val="70000"/>
              </a:lnSpc>
              <a:spcBef>
                <a:spcPct val="50000"/>
              </a:spcBef>
              <a:buClrTx/>
              <a:buFontTx/>
              <a:buNone/>
            </a:pPr>
            <a:r>
              <a:rPr lang="en-US" altLang="en-US" sz="1800" dirty="0" err="1">
                <a:cs typeface="Arial" panose="020B0604020202020204" pitchFamily="34" charset="0"/>
              </a:rPr>
              <a:t>arrayB</a:t>
            </a:r>
            <a:r>
              <a:rPr lang="en-US" altLang="en-US" sz="1800" dirty="0">
                <a:cs typeface="Arial" panose="020B0604020202020204" pitchFamily="34" charset="0"/>
              </a:rPr>
              <a:t> BYTE    0,1,2,3,4,5</a:t>
            </a:r>
          </a:p>
          <a:p>
            <a:pPr eaLnBrk="1" hangingPunct="1">
              <a:lnSpc>
                <a:spcPct val="70000"/>
              </a:lnSpc>
              <a:spcBef>
                <a:spcPct val="50000"/>
              </a:spcBef>
              <a:buClrTx/>
              <a:buFontTx/>
              <a:buNone/>
            </a:pPr>
            <a:r>
              <a:rPr lang="en-US" altLang="en-US" sz="1800" dirty="0" err="1">
                <a:cs typeface="Arial" panose="020B0604020202020204" pitchFamily="34" charset="0"/>
              </a:rPr>
              <a:t>arrayW</a:t>
            </a:r>
            <a:r>
              <a:rPr lang="en-US" altLang="en-US" sz="1800" dirty="0">
                <a:cs typeface="Arial" panose="020B0604020202020204" pitchFamily="34" charset="0"/>
              </a:rPr>
              <a:t> WORD   0,1,2,3,4,5</a:t>
            </a:r>
          </a:p>
          <a:p>
            <a:pPr eaLnBrk="1" hangingPunct="1">
              <a:lnSpc>
                <a:spcPct val="70000"/>
              </a:lnSpc>
              <a:spcBef>
                <a:spcPct val="50000"/>
              </a:spcBef>
              <a:buClrTx/>
              <a:buFontTx/>
              <a:buNone/>
            </a:pPr>
            <a:r>
              <a:rPr lang="en-US" altLang="en-US" sz="1800" dirty="0" err="1">
                <a:cs typeface="Arial" panose="020B0604020202020204" pitchFamily="34" charset="0"/>
              </a:rPr>
              <a:t>arrayD</a:t>
            </a:r>
            <a:r>
              <a:rPr lang="en-US" altLang="en-US" sz="1800" dirty="0">
                <a:cs typeface="Arial" panose="020B0604020202020204" pitchFamily="34" charset="0"/>
              </a:rPr>
              <a:t> DWORD  0,1,2,3,4,5</a:t>
            </a:r>
          </a:p>
          <a:p>
            <a:pPr eaLnBrk="1" hangingPunct="1">
              <a:lnSpc>
                <a:spcPct val="70000"/>
              </a:lnSpc>
              <a:spcBef>
                <a:spcPct val="50000"/>
              </a:spcBef>
              <a:buClrTx/>
              <a:buFontTx/>
              <a:buNone/>
            </a:pPr>
            <a:endParaRPr lang="en-US" altLang="en-US" sz="1800" dirty="0">
              <a:cs typeface="Arial" panose="020B0604020202020204" pitchFamily="34" charset="0"/>
            </a:endParaRPr>
          </a:p>
          <a:p>
            <a:pPr eaLnBrk="1" hangingPunct="1">
              <a:lnSpc>
                <a:spcPct val="70000"/>
              </a:lnSpc>
              <a:spcBef>
                <a:spcPct val="50000"/>
              </a:spcBef>
              <a:buClrTx/>
              <a:buFontTx/>
              <a:buNone/>
            </a:pPr>
            <a:r>
              <a:rPr lang="en-US" altLang="en-US" sz="1800" dirty="0">
                <a:cs typeface="Arial" panose="020B0604020202020204" pitchFamily="34" charset="0"/>
              </a:rPr>
              <a:t>.code</a:t>
            </a:r>
          </a:p>
          <a:p>
            <a:pPr eaLnBrk="1" hangingPunct="1">
              <a:lnSpc>
                <a:spcPct val="70000"/>
              </a:lnSpc>
              <a:spcBef>
                <a:spcPct val="50000"/>
              </a:spcBef>
              <a:buClrTx/>
              <a:buFontTx/>
              <a:buNone/>
            </a:pPr>
            <a:r>
              <a:rPr lang="en-US" altLang="en-US" sz="1800" dirty="0">
                <a:cs typeface="Arial" panose="020B0604020202020204" pitchFamily="34" charset="0"/>
              </a:rPr>
              <a:t>mov esi,4</a:t>
            </a:r>
          </a:p>
          <a:p>
            <a:pPr eaLnBrk="1" hangingPunct="1">
              <a:lnSpc>
                <a:spcPct val="7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al,arrayB</a:t>
            </a:r>
            <a:r>
              <a:rPr lang="en-US" altLang="en-US" sz="1800" dirty="0">
                <a:cs typeface="Arial" panose="020B0604020202020204" pitchFamily="34" charset="0"/>
              </a:rPr>
              <a:t>[</a:t>
            </a:r>
            <a:r>
              <a:rPr lang="en-US" altLang="en-US" sz="1800" dirty="0" err="1">
                <a:cs typeface="Arial" panose="020B0604020202020204" pitchFamily="34" charset="0"/>
              </a:rPr>
              <a:t>esi</a:t>
            </a:r>
            <a:r>
              <a:rPr lang="en-US" altLang="en-US" sz="1800" dirty="0">
                <a:cs typeface="Arial" panose="020B0604020202020204" pitchFamily="34" charset="0"/>
              </a:rPr>
              <a:t>*TYPE </a:t>
            </a:r>
            <a:r>
              <a:rPr lang="en-US" altLang="en-US" sz="1800" dirty="0" err="1">
                <a:cs typeface="Arial" panose="020B0604020202020204" pitchFamily="34" charset="0"/>
              </a:rPr>
              <a:t>arrayB</a:t>
            </a:r>
            <a:r>
              <a:rPr lang="en-US" altLang="en-US" sz="1800" dirty="0">
                <a:cs typeface="Arial" panose="020B0604020202020204" pitchFamily="34" charset="0"/>
              </a:rPr>
              <a:t>]	; 04</a:t>
            </a:r>
          </a:p>
          <a:p>
            <a:pPr eaLnBrk="1" hangingPunct="1">
              <a:lnSpc>
                <a:spcPct val="7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bx,arrayW</a:t>
            </a:r>
            <a:r>
              <a:rPr lang="en-US" altLang="en-US" sz="1800" dirty="0">
                <a:cs typeface="Arial" panose="020B0604020202020204" pitchFamily="34" charset="0"/>
              </a:rPr>
              <a:t>[</a:t>
            </a:r>
            <a:r>
              <a:rPr lang="en-US" altLang="en-US" sz="1800" dirty="0" err="1">
                <a:cs typeface="Arial" panose="020B0604020202020204" pitchFamily="34" charset="0"/>
              </a:rPr>
              <a:t>esi</a:t>
            </a:r>
            <a:r>
              <a:rPr lang="en-US" altLang="en-US" sz="1800" dirty="0">
                <a:cs typeface="Arial" panose="020B0604020202020204" pitchFamily="34" charset="0"/>
              </a:rPr>
              <a:t>*TYPE </a:t>
            </a:r>
            <a:r>
              <a:rPr lang="en-US" altLang="en-US" sz="1800" dirty="0" err="1">
                <a:cs typeface="Arial" panose="020B0604020202020204" pitchFamily="34" charset="0"/>
              </a:rPr>
              <a:t>arrayW</a:t>
            </a:r>
            <a:r>
              <a:rPr lang="en-US" altLang="en-US" sz="1800" dirty="0">
                <a:cs typeface="Arial" panose="020B0604020202020204" pitchFamily="34" charset="0"/>
              </a:rPr>
              <a:t>]	; 0004</a:t>
            </a:r>
          </a:p>
          <a:p>
            <a:pPr eaLnBrk="1" hangingPunct="1">
              <a:lnSpc>
                <a:spcPct val="7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edx,arrayD</a:t>
            </a:r>
            <a:r>
              <a:rPr lang="en-US" altLang="en-US" sz="1800" dirty="0">
                <a:cs typeface="Arial" panose="020B0604020202020204" pitchFamily="34" charset="0"/>
              </a:rPr>
              <a:t>[</a:t>
            </a:r>
            <a:r>
              <a:rPr lang="en-US" altLang="en-US" sz="1800" dirty="0" err="1">
                <a:cs typeface="Arial" panose="020B0604020202020204" pitchFamily="34" charset="0"/>
              </a:rPr>
              <a:t>esi</a:t>
            </a:r>
            <a:r>
              <a:rPr lang="en-US" altLang="en-US" sz="1800" dirty="0">
                <a:cs typeface="Arial" panose="020B0604020202020204" pitchFamily="34" charset="0"/>
              </a:rPr>
              <a:t>*TYPE arrayD]	; 00000004</a:t>
            </a:r>
          </a:p>
        </p:txBody>
      </p:sp>
      <p:sp>
        <p:nvSpPr>
          <p:cNvPr id="3" name="Content Placeholder 2"/>
          <p:cNvSpPr>
            <a:spLocks noGrp="1"/>
          </p:cNvSpPr>
          <p:nvPr>
            <p:ph idx="1"/>
          </p:nvPr>
        </p:nvSpPr>
        <p:spPr>
          <a:xfrm>
            <a:off x="457200" y="1600201"/>
            <a:ext cx="8229600" cy="1295400"/>
          </a:xfrm>
        </p:spPr>
        <p:txBody>
          <a:bodyPr/>
          <a:lstStyle/>
          <a:p>
            <a:pPr marL="0" indent="0">
              <a:buNone/>
            </a:pPr>
            <a:r>
              <a:rPr lang="en-US" dirty="0"/>
              <a:t>You can scale an indirect or indexed operand to the offset of an array element. This is done by multiplying the index by the array's TYPE: </a:t>
            </a:r>
          </a:p>
        </p:txBody>
      </p:sp>
      <p:sp>
        <p:nvSpPr>
          <p:cNvPr id="2" name="Title 1"/>
          <p:cNvSpPr>
            <a:spLocks noGrp="1"/>
          </p:cNvSpPr>
          <p:nvPr>
            <p:ph type="title"/>
          </p:nvPr>
        </p:nvSpPr>
        <p:spPr/>
        <p:txBody>
          <a:bodyPr/>
          <a:lstStyle/>
          <a:p>
            <a:r>
              <a:rPr lang="en-AU" dirty="0"/>
              <a:t>Index Scaling</a:t>
            </a:r>
          </a:p>
        </p:txBody>
      </p:sp>
    </p:spTree>
    <p:extLst>
      <p:ext uri="{BB962C8B-B14F-4D97-AF65-F5344CB8AC3E}">
        <p14:creationId xmlns:p14="http://schemas.microsoft.com/office/powerpoint/2010/main" val="10656491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29">
            <a:extLst>
              <a:ext uri="{FF2B5EF4-FFF2-40B4-BE49-F238E27FC236}">
                <a16:creationId xmlns:a16="http://schemas.microsoft.com/office/drawing/2014/main" id="{97F3D65B-E594-448E-AEF9-2AFD9333CFEE}"/>
              </a:ext>
            </a:extLst>
          </p:cNvPr>
          <p:cNvSpPr txBox="1">
            <a:spLocks noChangeArrowheads="1"/>
          </p:cNvSpPr>
          <p:nvPr/>
        </p:nvSpPr>
        <p:spPr bwMode="auto">
          <a:xfrm>
            <a:off x="2133600" y="5105400"/>
            <a:ext cx="4038600" cy="10668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2100" dirty="0">
                <a:cs typeface="Arial" panose="020B0604020202020204" pitchFamily="34" charset="0"/>
              </a:rPr>
              <a:t>Alternate format:</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ptrW</a:t>
            </a:r>
            <a:r>
              <a:rPr lang="en-US" altLang="en-US" sz="1800" dirty="0">
                <a:cs typeface="Arial" panose="020B0604020202020204" pitchFamily="34" charset="0"/>
              </a:rPr>
              <a:t> DWORD OFFSET </a:t>
            </a:r>
            <a:r>
              <a:rPr lang="en-US" altLang="en-US" sz="1800" dirty="0" err="1">
                <a:cs typeface="Arial" panose="020B0604020202020204" pitchFamily="34" charset="0"/>
              </a:rPr>
              <a:t>arrayW</a:t>
            </a:r>
            <a:endParaRPr lang="en-US" altLang="en-US" sz="1800" dirty="0">
              <a:cs typeface="Arial" panose="020B0604020202020204" pitchFamily="34" charset="0"/>
            </a:endParaRPr>
          </a:p>
        </p:txBody>
      </p:sp>
      <p:sp>
        <p:nvSpPr>
          <p:cNvPr id="4" name="Text Box 1027">
            <a:extLst>
              <a:ext uri="{FF2B5EF4-FFF2-40B4-BE49-F238E27FC236}">
                <a16:creationId xmlns:a16="http://schemas.microsoft.com/office/drawing/2014/main" id="{512666CF-B1E3-4AD2-90D9-37055DA75279}"/>
              </a:ext>
            </a:extLst>
          </p:cNvPr>
          <p:cNvSpPr txBox="1">
            <a:spLocks noChangeArrowheads="1"/>
          </p:cNvSpPr>
          <p:nvPr/>
        </p:nvSpPr>
        <p:spPr bwMode="auto">
          <a:xfrm>
            <a:off x="1371600" y="2743200"/>
            <a:ext cx="6324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arrayW</a:t>
            </a:r>
            <a:r>
              <a:rPr lang="en-US" altLang="en-US" sz="1800" dirty="0">
                <a:cs typeface="Arial" panose="020B0604020202020204" pitchFamily="34" charset="0"/>
              </a:rPr>
              <a:t> WORD 1000h,2000h,3000h</a:t>
            </a:r>
          </a:p>
          <a:p>
            <a:pPr eaLnBrk="1" hangingPunct="1">
              <a:lnSpc>
                <a:spcPct val="50000"/>
              </a:lnSpc>
              <a:spcBef>
                <a:spcPct val="50000"/>
              </a:spcBef>
              <a:buClrTx/>
              <a:buFontTx/>
              <a:buNone/>
            </a:pPr>
            <a:r>
              <a:rPr lang="en-US" altLang="en-US" sz="1800" dirty="0" err="1">
                <a:cs typeface="Arial" panose="020B0604020202020204" pitchFamily="34" charset="0"/>
              </a:rPr>
              <a:t>ptrW</a:t>
            </a:r>
            <a:r>
              <a:rPr lang="en-US" altLang="en-US" sz="1800" dirty="0">
                <a:cs typeface="Arial" panose="020B0604020202020204" pitchFamily="34" charset="0"/>
              </a:rPr>
              <a:t> DWORD </a:t>
            </a:r>
            <a:r>
              <a:rPr lang="en-US" altLang="en-US" sz="1800" dirty="0" err="1">
                <a:cs typeface="Arial" panose="020B0604020202020204" pitchFamily="34" charset="0"/>
              </a:rPr>
              <a:t>arrayW</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mov </a:t>
            </a:r>
            <a:r>
              <a:rPr lang="en-US" altLang="en-US" sz="1800" dirty="0" err="1">
                <a:cs typeface="Arial" panose="020B0604020202020204" pitchFamily="34" charset="0"/>
              </a:rPr>
              <a:t>esi,ptrW</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mov ax,[</a:t>
            </a:r>
            <a:r>
              <a:rPr lang="en-US" altLang="en-US" sz="1800" dirty="0" err="1">
                <a:cs typeface="Arial" panose="020B0604020202020204" pitchFamily="34" charset="0"/>
              </a:rPr>
              <a:t>esi</a:t>
            </a:r>
            <a:r>
              <a:rPr lang="en-US" altLang="en-US" sz="1800" dirty="0">
                <a:cs typeface="Arial" panose="020B0604020202020204" pitchFamily="34" charset="0"/>
              </a:rPr>
              <a:t>]	; AX = 1000h</a:t>
            </a:r>
          </a:p>
        </p:txBody>
      </p:sp>
      <p:sp>
        <p:nvSpPr>
          <p:cNvPr id="3" name="Content Placeholder 2"/>
          <p:cNvSpPr>
            <a:spLocks noGrp="1"/>
          </p:cNvSpPr>
          <p:nvPr>
            <p:ph idx="1"/>
          </p:nvPr>
        </p:nvSpPr>
        <p:spPr>
          <a:xfrm>
            <a:off x="457200" y="1600201"/>
            <a:ext cx="8229600" cy="990600"/>
          </a:xfrm>
        </p:spPr>
        <p:txBody>
          <a:bodyPr/>
          <a:lstStyle/>
          <a:p>
            <a:pPr marL="0" indent="0">
              <a:buNone/>
            </a:pPr>
            <a:r>
              <a:rPr lang="en-US" dirty="0"/>
              <a:t>You can declare a </a:t>
            </a:r>
            <a:r>
              <a:rPr lang="en-US" dirty="0">
                <a:solidFill>
                  <a:srgbClr val="007FA3"/>
                </a:solidFill>
              </a:rPr>
              <a:t>pointer variable </a:t>
            </a:r>
            <a:r>
              <a:rPr lang="en-US" dirty="0"/>
              <a:t>that contains the offset of another variable.</a:t>
            </a:r>
          </a:p>
        </p:txBody>
      </p:sp>
      <p:sp>
        <p:nvSpPr>
          <p:cNvPr id="2" name="Title 1"/>
          <p:cNvSpPr>
            <a:spLocks noGrp="1"/>
          </p:cNvSpPr>
          <p:nvPr>
            <p:ph type="title"/>
          </p:nvPr>
        </p:nvSpPr>
        <p:spPr/>
        <p:txBody>
          <a:bodyPr/>
          <a:lstStyle/>
          <a:p>
            <a:r>
              <a:rPr lang="en-AU" dirty="0"/>
              <a:t>Pointers</a:t>
            </a:r>
          </a:p>
        </p:txBody>
      </p:sp>
    </p:spTree>
    <p:extLst>
      <p:ext uri="{BB962C8B-B14F-4D97-AF65-F5344CB8AC3E}">
        <p14:creationId xmlns:p14="http://schemas.microsoft.com/office/powerpoint/2010/main" val="392936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Transfer Instructions</a:t>
            </a:r>
          </a:p>
          <a:p>
            <a:r>
              <a:rPr lang="en-US" dirty="0"/>
              <a:t>Addition and Subtraction</a:t>
            </a:r>
          </a:p>
          <a:p>
            <a:r>
              <a:rPr lang="en-US" dirty="0"/>
              <a:t>Data-Related Operators and Directives</a:t>
            </a:r>
          </a:p>
          <a:p>
            <a:r>
              <a:rPr lang="en-US" dirty="0"/>
              <a:t>Indirect Addressing</a:t>
            </a:r>
          </a:p>
          <a:p>
            <a:r>
              <a:rPr lang="en-US" b="1" dirty="0">
                <a:solidFill>
                  <a:srgbClr val="007FA3"/>
                </a:solidFill>
              </a:rPr>
              <a:t>JMP and LOOP Instructions</a:t>
            </a:r>
          </a:p>
          <a:p>
            <a:r>
              <a:rPr lang="en-US" dirty="0"/>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(4 of 5)</a:t>
            </a:r>
          </a:p>
        </p:txBody>
      </p:sp>
    </p:spTree>
    <p:extLst>
      <p:ext uri="{BB962C8B-B14F-4D97-AF65-F5344CB8AC3E}">
        <p14:creationId xmlns:p14="http://schemas.microsoft.com/office/powerpoint/2010/main" val="1602811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JMP Instruction</a:t>
            </a:r>
          </a:p>
          <a:p>
            <a:r>
              <a:rPr lang="en-US" dirty="0"/>
              <a:t>LOOP Instruction</a:t>
            </a:r>
          </a:p>
          <a:p>
            <a:r>
              <a:rPr lang="en-US" dirty="0"/>
              <a:t>LOOP Example</a:t>
            </a:r>
          </a:p>
          <a:p>
            <a:r>
              <a:rPr lang="en-US" dirty="0"/>
              <a:t>Summing an Integer Array</a:t>
            </a:r>
          </a:p>
          <a:p>
            <a:r>
              <a:rPr lang="en-US" dirty="0"/>
              <a:t>Copying a String</a:t>
            </a:r>
          </a:p>
        </p:txBody>
      </p:sp>
      <p:sp>
        <p:nvSpPr>
          <p:cNvPr id="2" name="Title 1"/>
          <p:cNvSpPr>
            <a:spLocks noGrp="1"/>
          </p:cNvSpPr>
          <p:nvPr>
            <p:ph type="title"/>
          </p:nvPr>
        </p:nvSpPr>
        <p:spPr/>
        <p:txBody>
          <a:bodyPr/>
          <a:lstStyle/>
          <a:p>
            <a:r>
              <a:rPr lang="en-AU" dirty="0"/>
              <a:t>JMP and LOOP Instructions</a:t>
            </a:r>
          </a:p>
        </p:txBody>
      </p:sp>
    </p:spTree>
    <p:extLst>
      <p:ext uri="{BB962C8B-B14F-4D97-AF65-F5344CB8AC3E}">
        <p14:creationId xmlns:p14="http://schemas.microsoft.com/office/powerpoint/2010/main" val="24624016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4A6C2F2F-21A0-413A-8692-3C115B375AA1}"/>
              </a:ext>
            </a:extLst>
          </p:cNvPr>
          <p:cNvSpPr txBox="1">
            <a:spLocks noChangeArrowheads="1"/>
          </p:cNvSpPr>
          <p:nvPr/>
        </p:nvSpPr>
        <p:spPr bwMode="auto">
          <a:xfrm>
            <a:off x="457200" y="5410200"/>
            <a:ext cx="76962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1900" dirty="0"/>
              <a:t>A jump outside the current procedure must be to a special type of label called a </a:t>
            </a:r>
            <a:r>
              <a:rPr lang="en-US" altLang="en-US" sz="1900" dirty="0">
                <a:solidFill>
                  <a:srgbClr val="007FA3"/>
                </a:solidFill>
              </a:rPr>
              <a:t>global label </a:t>
            </a:r>
            <a:r>
              <a:rPr lang="en-US" altLang="en-US" sz="1900" dirty="0"/>
              <a:t>(see Section 5.5.2.3 for details).</a:t>
            </a:r>
          </a:p>
        </p:txBody>
      </p:sp>
      <p:sp>
        <p:nvSpPr>
          <p:cNvPr id="4" name="Text Box 3">
            <a:extLst>
              <a:ext uri="{FF2B5EF4-FFF2-40B4-BE49-F238E27FC236}">
                <a16:creationId xmlns:a16="http://schemas.microsoft.com/office/drawing/2014/main" id="{279EC775-9E2F-485E-9B44-B32157B84303}"/>
              </a:ext>
            </a:extLst>
          </p:cNvPr>
          <p:cNvSpPr txBox="1">
            <a:spLocks noChangeArrowheads="1"/>
          </p:cNvSpPr>
          <p:nvPr/>
        </p:nvSpPr>
        <p:spPr bwMode="auto">
          <a:xfrm>
            <a:off x="2514600" y="3886200"/>
            <a:ext cx="4191000" cy="13716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dirty="0">
                <a:cs typeface="Arial" panose="020B0604020202020204" pitchFamily="34" charset="0"/>
              </a:rPr>
              <a:t>top:</a:t>
            </a:r>
          </a:p>
          <a:p>
            <a:pPr eaLnBrk="1" hangingPunct="1">
              <a:lnSpc>
                <a:spcPct val="60000"/>
              </a:lnSpc>
              <a:spcBef>
                <a:spcPct val="50000"/>
              </a:spcBef>
              <a:buClrTx/>
              <a:buFontTx/>
              <a:buNone/>
            </a:pPr>
            <a:r>
              <a:rPr lang="en-US" altLang="en-US" sz="1800" dirty="0">
                <a:cs typeface="Arial" panose="020B0604020202020204" pitchFamily="34" charset="0"/>
              </a:rPr>
              <a:t>	.</a:t>
            </a:r>
          </a:p>
          <a:p>
            <a:pPr eaLnBrk="1" hangingPunct="1">
              <a:lnSpc>
                <a:spcPct val="60000"/>
              </a:lnSpc>
              <a:spcBef>
                <a:spcPct val="50000"/>
              </a:spcBef>
              <a:buClrTx/>
              <a:buFontTx/>
              <a:buNone/>
            </a:pPr>
            <a:r>
              <a:rPr lang="en-US" altLang="en-US" sz="1800" dirty="0">
                <a:cs typeface="Arial" panose="020B0604020202020204" pitchFamily="34" charset="0"/>
              </a:rPr>
              <a:t>	.</a:t>
            </a:r>
          </a:p>
          <a:p>
            <a:pPr eaLnBrk="1" hangingPunct="1">
              <a:lnSpc>
                <a:spcPct val="6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jmp</a:t>
            </a:r>
            <a:r>
              <a:rPr lang="en-US" altLang="en-US" sz="1800" dirty="0">
                <a:cs typeface="Arial" panose="020B0604020202020204" pitchFamily="34" charset="0"/>
              </a:rPr>
              <a:t> top</a:t>
            </a:r>
          </a:p>
        </p:txBody>
      </p:sp>
      <p:sp>
        <p:nvSpPr>
          <p:cNvPr id="3" name="Content Placeholder 2"/>
          <p:cNvSpPr>
            <a:spLocks noGrp="1"/>
          </p:cNvSpPr>
          <p:nvPr>
            <p:ph idx="1"/>
          </p:nvPr>
        </p:nvSpPr>
        <p:spPr>
          <a:xfrm>
            <a:off x="457200" y="1600201"/>
            <a:ext cx="8229600" cy="2667000"/>
          </a:xfrm>
        </p:spPr>
        <p:txBody>
          <a:bodyPr/>
          <a:lstStyle/>
          <a:p>
            <a:r>
              <a:rPr lang="en-US" dirty="0"/>
              <a:t>JMP is an unconditional jump to a label that is usually within the same procedure.</a:t>
            </a:r>
          </a:p>
          <a:p>
            <a:r>
              <a:rPr lang="en-US" dirty="0"/>
              <a:t>Syntax: </a:t>
            </a:r>
            <a:r>
              <a:rPr lang="en-US" dirty="0">
                <a:solidFill>
                  <a:srgbClr val="007FA3"/>
                </a:solidFill>
              </a:rPr>
              <a:t>JMP </a:t>
            </a:r>
            <a:r>
              <a:rPr lang="en-US" i="1" dirty="0">
                <a:solidFill>
                  <a:srgbClr val="007FA3"/>
                </a:solidFill>
              </a:rPr>
              <a:t>target</a:t>
            </a:r>
          </a:p>
          <a:p>
            <a:r>
              <a:rPr lang="en-US" dirty="0"/>
              <a:t>Logic: EIP </a:t>
            </a:r>
            <a:r>
              <a:rPr lang="en-US" altLang="en-US" dirty="0">
                <a:sym typeface="Symbol" panose="05050102010706020507" pitchFamily="18" charset="2"/>
              </a:rPr>
              <a:t></a:t>
            </a:r>
            <a:r>
              <a:rPr lang="en-US" dirty="0"/>
              <a:t> </a:t>
            </a:r>
            <a:r>
              <a:rPr lang="en-US" i="1" dirty="0"/>
              <a:t>target</a:t>
            </a:r>
          </a:p>
          <a:p>
            <a:r>
              <a:rPr lang="en-US" dirty="0"/>
              <a:t>Example:</a:t>
            </a:r>
          </a:p>
        </p:txBody>
      </p:sp>
      <p:sp>
        <p:nvSpPr>
          <p:cNvPr id="2" name="Title 1"/>
          <p:cNvSpPr>
            <a:spLocks noGrp="1"/>
          </p:cNvSpPr>
          <p:nvPr>
            <p:ph type="title"/>
          </p:nvPr>
        </p:nvSpPr>
        <p:spPr/>
        <p:txBody>
          <a:bodyPr/>
          <a:lstStyle/>
          <a:p>
            <a:r>
              <a:rPr lang="en-AU" dirty="0"/>
              <a:t>JMP Instruction</a:t>
            </a:r>
          </a:p>
        </p:txBody>
      </p:sp>
    </p:spTree>
    <p:extLst>
      <p:ext uri="{BB962C8B-B14F-4D97-AF65-F5344CB8AC3E}">
        <p14:creationId xmlns:p14="http://schemas.microsoft.com/office/powerpoint/2010/main" val="145357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lstStyle/>
          <a:p>
            <a:r>
              <a:rPr lang="en-US" dirty="0"/>
              <a:t>The LOOP instruction creates a counting loop</a:t>
            </a:r>
          </a:p>
          <a:p>
            <a:r>
              <a:rPr lang="en-US" dirty="0"/>
              <a:t>Syntax: </a:t>
            </a:r>
            <a:r>
              <a:rPr lang="en-US" i="1" dirty="0">
                <a:solidFill>
                  <a:srgbClr val="007FA3"/>
                </a:solidFill>
              </a:rPr>
              <a:t>LOOP target</a:t>
            </a:r>
          </a:p>
          <a:p>
            <a:r>
              <a:rPr lang="en-US" dirty="0"/>
              <a:t>Logic:</a:t>
            </a:r>
          </a:p>
          <a:p>
            <a:pPr lvl="1"/>
            <a:r>
              <a:rPr lang="en-US" dirty="0"/>
              <a:t>ECX </a:t>
            </a:r>
            <a:r>
              <a:rPr lang="en-US" altLang="en-US" dirty="0">
                <a:sym typeface="Symbol" panose="05050102010706020507" pitchFamily="18" charset="2"/>
              </a:rPr>
              <a:t> </a:t>
            </a:r>
            <a:r>
              <a:rPr lang="en-US" dirty="0"/>
              <a:t>ECX – 1</a:t>
            </a:r>
          </a:p>
          <a:p>
            <a:pPr lvl="1"/>
            <a:r>
              <a:rPr lang="en-US" dirty="0"/>
              <a:t>if ECX != 0, jump to target</a:t>
            </a:r>
          </a:p>
          <a:p>
            <a:r>
              <a:rPr lang="en-US" dirty="0"/>
              <a:t>Implementation: </a:t>
            </a:r>
          </a:p>
          <a:p>
            <a:pPr lvl="1"/>
            <a:r>
              <a:rPr lang="en-US" dirty="0"/>
              <a:t>The assembler calculates the distance, in bytes, between the offset of the following instruction and the offset of the target label. It is called the </a:t>
            </a:r>
            <a:r>
              <a:rPr lang="en-US" dirty="0">
                <a:solidFill>
                  <a:srgbClr val="007FA3"/>
                </a:solidFill>
              </a:rPr>
              <a:t>relative offset</a:t>
            </a:r>
            <a:r>
              <a:rPr lang="en-US" dirty="0"/>
              <a:t>.</a:t>
            </a:r>
          </a:p>
          <a:p>
            <a:pPr lvl="1"/>
            <a:r>
              <a:rPr lang="en-US" dirty="0"/>
              <a:t>The relative offset is added to EIP.</a:t>
            </a:r>
          </a:p>
        </p:txBody>
      </p:sp>
      <p:sp>
        <p:nvSpPr>
          <p:cNvPr id="2" name="Title 1"/>
          <p:cNvSpPr>
            <a:spLocks noGrp="1"/>
          </p:cNvSpPr>
          <p:nvPr>
            <p:ph type="title"/>
          </p:nvPr>
        </p:nvSpPr>
        <p:spPr/>
        <p:txBody>
          <a:bodyPr/>
          <a:lstStyle/>
          <a:p>
            <a:r>
              <a:rPr lang="en-AU" dirty="0"/>
              <a:t>LOOP Instruction</a:t>
            </a:r>
          </a:p>
        </p:txBody>
      </p:sp>
    </p:spTree>
    <p:extLst>
      <p:ext uri="{BB962C8B-B14F-4D97-AF65-F5344CB8AC3E}">
        <p14:creationId xmlns:p14="http://schemas.microsoft.com/office/powerpoint/2010/main" val="227790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296DCD3E-F426-4676-B369-0462EA29ED0F}"/>
              </a:ext>
            </a:extLst>
          </p:cNvPr>
          <p:cNvSpPr txBox="1">
            <a:spLocks noChangeArrowheads="1"/>
          </p:cNvSpPr>
          <p:nvPr/>
        </p:nvSpPr>
        <p:spPr bwMode="auto">
          <a:xfrm>
            <a:off x="1295400" y="3733800"/>
            <a:ext cx="6324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40000"/>
              </a:lnSpc>
              <a:spcBef>
                <a:spcPts val="700"/>
              </a:spcBef>
              <a:buClrTx/>
              <a:buFontTx/>
              <a:buNone/>
            </a:pPr>
            <a:r>
              <a:rPr lang="en-US" altLang="en-US" sz="1800" dirty="0">
                <a:cs typeface="Arial" panose="020B0604020202020204" pitchFamily="34" charset="0"/>
              </a:rPr>
              <a:t>.data</a:t>
            </a:r>
          </a:p>
          <a:p>
            <a:pPr eaLnBrk="1" hangingPunct="1">
              <a:lnSpc>
                <a:spcPct val="40000"/>
              </a:lnSpc>
              <a:spcBef>
                <a:spcPts val="700"/>
              </a:spcBef>
              <a:buClrTx/>
              <a:buFontTx/>
              <a:buNone/>
            </a:pPr>
            <a:r>
              <a:rPr lang="en-US" altLang="en-US" sz="1800" dirty="0">
                <a:cs typeface="Arial" panose="020B0604020202020204" pitchFamily="34" charset="0"/>
              </a:rPr>
              <a:t>count BYTE 100</a:t>
            </a:r>
          </a:p>
          <a:p>
            <a:pPr eaLnBrk="1" hangingPunct="1">
              <a:lnSpc>
                <a:spcPct val="40000"/>
              </a:lnSpc>
              <a:spcBef>
                <a:spcPts val="700"/>
              </a:spcBef>
              <a:buClrTx/>
              <a:buFontTx/>
              <a:buNone/>
            </a:pPr>
            <a:r>
              <a:rPr lang="en-US" altLang="en-US" sz="1800" dirty="0" err="1">
                <a:cs typeface="Arial" panose="020B0604020202020204" pitchFamily="34" charset="0"/>
              </a:rPr>
              <a:t>wVal</a:t>
            </a:r>
            <a:r>
              <a:rPr lang="en-US" altLang="en-US" sz="1800" dirty="0">
                <a:cs typeface="Arial" panose="020B0604020202020204" pitchFamily="34" charset="0"/>
              </a:rPr>
              <a:t> WORD 2</a:t>
            </a:r>
          </a:p>
          <a:p>
            <a:pPr eaLnBrk="1" hangingPunct="1">
              <a:lnSpc>
                <a:spcPct val="40000"/>
              </a:lnSpc>
              <a:spcBef>
                <a:spcPts val="700"/>
              </a:spcBef>
              <a:buClrTx/>
              <a:buFontTx/>
              <a:buNone/>
            </a:pPr>
            <a:r>
              <a:rPr lang="en-US" altLang="en-US" sz="1800" dirty="0">
                <a:cs typeface="Arial" panose="020B0604020202020204" pitchFamily="34" charset="0"/>
              </a:rPr>
              <a:t>.code</a:t>
            </a:r>
          </a:p>
          <a:p>
            <a:pPr eaLnBrk="1" hangingPunct="1">
              <a:lnSpc>
                <a:spcPct val="40000"/>
              </a:lnSpc>
              <a:spcBef>
                <a:spcPts val="7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bl,count</a:t>
            </a:r>
            <a:endParaRPr lang="en-US" altLang="en-US" sz="1800" dirty="0">
              <a:cs typeface="Arial" panose="020B0604020202020204" pitchFamily="34" charset="0"/>
            </a:endParaRPr>
          </a:p>
          <a:p>
            <a:pPr eaLnBrk="1" hangingPunct="1">
              <a:lnSpc>
                <a:spcPct val="40000"/>
              </a:lnSpc>
              <a:spcBef>
                <a:spcPts val="7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ax,wVal</a:t>
            </a:r>
            <a:endParaRPr lang="en-US" altLang="en-US" sz="1800" dirty="0">
              <a:cs typeface="Arial" panose="020B0604020202020204" pitchFamily="34" charset="0"/>
            </a:endParaRPr>
          </a:p>
          <a:p>
            <a:pPr eaLnBrk="1" hangingPunct="1">
              <a:lnSpc>
                <a:spcPct val="40000"/>
              </a:lnSpc>
              <a:spcBef>
                <a:spcPts val="7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count,al</a:t>
            </a:r>
            <a:endParaRPr lang="en-US" altLang="en-US" sz="1800" dirty="0">
              <a:cs typeface="Arial" panose="020B0604020202020204" pitchFamily="34" charset="0"/>
            </a:endParaRPr>
          </a:p>
          <a:p>
            <a:pPr eaLnBrk="1" hangingPunct="1">
              <a:lnSpc>
                <a:spcPct val="40000"/>
              </a:lnSpc>
              <a:spcBef>
                <a:spcPts val="700"/>
              </a:spcBef>
              <a:buClrTx/>
              <a:buFontTx/>
              <a:buNone/>
            </a:pPr>
            <a:endParaRPr lang="en-US" altLang="en-US" sz="1800" dirty="0">
              <a:cs typeface="Arial" panose="020B0604020202020204" pitchFamily="34" charset="0"/>
            </a:endParaRPr>
          </a:p>
          <a:p>
            <a:pPr eaLnBrk="1" hangingPunct="1">
              <a:lnSpc>
                <a:spcPct val="40000"/>
              </a:lnSpc>
              <a:spcBef>
                <a:spcPts val="700"/>
              </a:spcBef>
              <a:buClrTx/>
              <a:buFontTx/>
              <a:buNone/>
            </a:pPr>
            <a:r>
              <a:rPr lang="en-US" altLang="en-US" sz="1800" dirty="0">
                <a:solidFill>
                  <a:schemeClr val="tx2"/>
                </a:solidFill>
                <a:cs typeface="Arial" panose="020B0604020202020204" pitchFamily="34" charset="0"/>
              </a:rPr>
              <a:t>	</a:t>
            </a: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al,wVal</a:t>
            </a:r>
            <a:r>
              <a:rPr lang="en-US" altLang="en-US" sz="1800" dirty="0">
                <a:solidFill>
                  <a:srgbClr val="007FA3"/>
                </a:solidFill>
                <a:cs typeface="Arial" panose="020B0604020202020204" pitchFamily="34" charset="0"/>
              </a:rPr>
              <a:t>		; error</a:t>
            </a:r>
          </a:p>
          <a:p>
            <a:pPr eaLnBrk="1" hangingPunct="1">
              <a:lnSpc>
                <a:spcPct val="40000"/>
              </a:lnSpc>
              <a:spcBef>
                <a:spcPts val="700"/>
              </a:spcBef>
              <a:buClrTx/>
              <a:buFontTx/>
              <a:buNone/>
            </a:pP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ax,count</a:t>
            </a:r>
            <a:r>
              <a:rPr lang="en-US" altLang="en-US" sz="1800" dirty="0">
                <a:solidFill>
                  <a:srgbClr val="007FA3"/>
                </a:solidFill>
                <a:cs typeface="Arial" panose="020B0604020202020204" pitchFamily="34" charset="0"/>
              </a:rPr>
              <a:t>		; error</a:t>
            </a:r>
          </a:p>
          <a:p>
            <a:pPr eaLnBrk="1" hangingPunct="1">
              <a:lnSpc>
                <a:spcPct val="40000"/>
              </a:lnSpc>
              <a:spcBef>
                <a:spcPts val="700"/>
              </a:spcBef>
              <a:buClrTx/>
              <a:buFontTx/>
              <a:buNone/>
            </a:pP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mov</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eax,count</a:t>
            </a:r>
            <a:r>
              <a:rPr lang="en-US" altLang="en-US" sz="1800" dirty="0">
                <a:solidFill>
                  <a:schemeClr val="tx2"/>
                </a:solidFill>
                <a:cs typeface="Arial" panose="020B0604020202020204" pitchFamily="34" charset="0"/>
              </a:rPr>
              <a:t>		</a:t>
            </a:r>
            <a:r>
              <a:rPr lang="en-US" altLang="en-US" sz="1800" dirty="0">
                <a:solidFill>
                  <a:srgbClr val="007FA3"/>
                </a:solidFill>
                <a:cs typeface="Arial" panose="020B0604020202020204" pitchFamily="34" charset="0"/>
              </a:rPr>
              <a:t>; error</a:t>
            </a:r>
          </a:p>
        </p:txBody>
      </p:sp>
      <p:sp>
        <p:nvSpPr>
          <p:cNvPr id="3" name="Content Placeholder 2"/>
          <p:cNvSpPr>
            <a:spLocks noGrp="1"/>
          </p:cNvSpPr>
          <p:nvPr>
            <p:ph idx="1"/>
          </p:nvPr>
        </p:nvSpPr>
        <p:spPr>
          <a:xfrm>
            <a:off x="457200" y="1600201"/>
            <a:ext cx="8229600" cy="2133599"/>
          </a:xfrm>
        </p:spPr>
        <p:txBody>
          <a:bodyPr/>
          <a:lstStyle/>
          <a:p>
            <a:pPr>
              <a:spcBef>
                <a:spcPts val="600"/>
              </a:spcBef>
            </a:pPr>
            <a:r>
              <a:rPr lang="en-US" sz="2300" dirty="0"/>
              <a:t>Move from source to destination. Syntax:</a:t>
            </a:r>
          </a:p>
          <a:p>
            <a:pPr marL="0" indent="0">
              <a:spcBef>
                <a:spcPts val="600"/>
              </a:spcBef>
              <a:buNone/>
            </a:pPr>
            <a:r>
              <a:rPr lang="en-US" sz="2300" dirty="0">
                <a:solidFill>
                  <a:srgbClr val="007FA3"/>
                </a:solidFill>
              </a:rPr>
              <a:t>	MOV </a:t>
            </a:r>
            <a:r>
              <a:rPr lang="en-US" sz="2300" i="1" dirty="0" err="1">
                <a:solidFill>
                  <a:srgbClr val="007FA3"/>
                </a:solidFill>
              </a:rPr>
              <a:t>destination,source</a:t>
            </a:r>
            <a:endParaRPr lang="en-US" sz="2300" i="1" dirty="0">
              <a:solidFill>
                <a:srgbClr val="007FA3"/>
              </a:solidFill>
            </a:endParaRPr>
          </a:p>
          <a:p>
            <a:pPr>
              <a:spcBef>
                <a:spcPts val="600"/>
              </a:spcBef>
            </a:pPr>
            <a:r>
              <a:rPr lang="en-US" sz="2300" dirty="0"/>
              <a:t>No more than one memory operand permitted</a:t>
            </a:r>
          </a:p>
          <a:p>
            <a:pPr>
              <a:spcBef>
                <a:spcPts val="600"/>
              </a:spcBef>
            </a:pPr>
            <a:r>
              <a:rPr lang="en-US" sz="2300" dirty="0"/>
              <a:t>CS, EIP, and IP cannot be the destination</a:t>
            </a:r>
          </a:p>
          <a:p>
            <a:pPr>
              <a:spcBef>
                <a:spcPts val="600"/>
              </a:spcBef>
            </a:pPr>
            <a:r>
              <a:rPr lang="en-US" sz="2300" dirty="0"/>
              <a:t>No immediate to segment moves</a:t>
            </a:r>
          </a:p>
        </p:txBody>
      </p:sp>
      <p:sp>
        <p:nvSpPr>
          <p:cNvPr id="2" name="Title 1"/>
          <p:cNvSpPr>
            <a:spLocks noGrp="1"/>
          </p:cNvSpPr>
          <p:nvPr>
            <p:ph type="title"/>
          </p:nvPr>
        </p:nvSpPr>
        <p:spPr/>
        <p:txBody>
          <a:bodyPr/>
          <a:lstStyle/>
          <a:p>
            <a:r>
              <a:rPr lang="en-AU" dirty="0"/>
              <a:t>MOV Instruction</a:t>
            </a:r>
            <a:endParaRPr lang="en-AU" sz="2000" b="0" dirty="0"/>
          </a:p>
        </p:txBody>
      </p:sp>
    </p:spTree>
    <p:extLst>
      <p:ext uri="{BB962C8B-B14F-4D97-AF65-F5344CB8AC3E}">
        <p14:creationId xmlns:p14="http://schemas.microsoft.com/office/powerpoint/2010/main" val="21738587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874B5080-F8EB-4233-8DFA-65D6D138BE1F}"/>
              </a:ext>
            </a:extLst>
          </p:cNvPr>
          <p:cNvSpPr txBox="1">
            <a:spLocks noChangeArrowheads="1"/>
          </p:cNvSpPr>
          <p:nvPr/>
        </p:nvSpPr>
        <p:spPr bwMode="auto">
          <a:xfrm>
            <a:off x="533400" y="4724400"/>
            <a:ext cx="7620000" cy="1523494"/>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dirty="0"/>
              <a:t>When LOOP is assembled, the current location = 0000000E (offset of the next instruction). –5 (</a:t>
            </a:r>
            <a:r>
              <a:rPr lang="en-US" altLang="en-US" sz="1800" dirty="0" err="1"/>
              <a:t>FBh</a:t>
            </a:r>
            <a:r>
              <a:rPr lang="en-US" altLang="en-US" sz="1800" dirty="0"/>
              <a:t>) is added to the </a:t>
            </a:r>
            <a:r>
              <a:rPr lang="en-US" altLang="en-US" sz="1800" dirty="0" err="1">
                <a:sym typeface="Symbol" panose="05050102010706020507" pitchFamily="18" charset="2"/>
              </a:rPr>
              <a:t>the</a:t>
            </a:r>
            <a:r>
              <a:rPr lang="en-US" altLang="en-US" sz="1800" dirty="0">
                <a:sym typeface="Symbol" panose="05050102010706020507" pitchFamily="18" charset="2"/>
              </a:rPr>
              <a:t> current location</a:t>
            </a:r>
            <a:r>
              <a:rPr lang="en-US" altLang="en-US" sz="1800" dirty="0"/>
              <a:t>, causing a jump to location 00000009:</a:t>
            </a:r>
          </a:p>
          <a:p>
            <a:pPr eaLnBrk="1" hangingPunct="1">
              <a:spcBef>
                <a:spcPct val="50000"/>
              </a:spcBef>
              <a:buClrTx/>
              <a:buFontTx/>
              <a:buNone/>
            </a:pPr>
            <a:r>
              <a:rPr lang="en-US" altLang="en-US" sz="1800" dirty="0"/>
              <a:t>	00000009 </a:t>
            </a:r>
            <a:r>
              <a:rPr lang="en-US" altLang="en-US" sz="1800" dirty="0">
                <a:sym typeface="Symbol" panose="05050102010706020507" pitchFamily="18" charset="2"/>
              </a:rPr>
              <a:t></a:t>
            </a:r>
            <a:r>
              <a:rPr lang="en-US" altLang="en-US" sz="1800" dirty="0"/>
              <a:t> 0000000E + FB</a:t>
            </a:r>
          </a:p>
        </p:txBody>
      </p:sp>
      <p:sp>
        <p:nvSpPr>
          <p:cNvPr id="4" name="Text Box 3">
            <a:extLst>
              <a:ext uri="{FF2B5EF4-FFF2-40B4-BE49-F238E27FC236}">
                <a16:creationId xmlns:a16="http://schemas.microsoft.com/office/drawing/2014/main" id="{7EED354D-27D6-4159-8AD3-8BF703EAA5E4}"/>
              </a:ext>
            </a:extLst>
          </p:cNvPr>
          <p:cNvSpPr txBox="1">
            <a:spLocks noChangeArrowheads="1"/>
          </p:cNvSpPr>
          <p:nvPr/>
        </p:nvSpPr>
        <p:spPr bwMode="auto">
          <a:xfrm>
            <a:off x="1295400" y="2895600"/>
            <a:ext cx="6096000" cy="16764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00000000 66 B8 0000		</a:t>
            </a:r>
            <a:r>
              <a:rPr lang="en-US" altLang="en-US" sz="1800" dirty="0" err="1">
                <a:cs typeface="Arial" panose="020B0604020202020204" pitchFamily="34" charset="0"/>
              </a:rPr>
              <a:t>mov</a:t>
            </a:r>
            <a:r>
              <a:rPr lang="en-US" altLang="en-US" sz="1800" dirty="0">
                <a:cs typeface="Arial" panose="020B0604020202020204" pitchFamily="34" charset="0"/>
              </a:rPr>
              <a:t> ax,0 </a:t>
            </a:r>
          </a:p>
          <a:p>
            <a:pPr eaLnBrk="1" hangingPunct="1">
              <a:lnSpc>
                <a:spcPct val="50000"/>
              </a:lnSpc>
              <a:spcBef>
                <a:spcPct val="50000"/>
              </a:spcBef>
              <a:buClrTx/>
              <a:buFontTx/>
              <a:buNone/>
            </a:pPr>
            <a:r>
              <a:rPr lang="en-US" altLang="en-US" sz="1800" dirty="0">
                <a:cs typeface="Arial" panose="020B0604020202020204" pitchFamily="34" charset="0"/>
              </a:rPr>
              <a:t>00000004 B9 00000005		</a:t>
            </a:r>
            <a:r>
              <a:rPr lang="en-US" altLang="en-US" sz="1800" dirty="0" err="1">
                <a:cs typeface="Arial" panose="020B0604020202020204" pitchFamily="34" charset="0"/>
              </a:rPr>
              <a:t>mov</a:t>
            </a:r>
            <a:r>
              <a:rPr lang="en-US" altLang="en-US" sz="1800" dirty="0">
                <a:cs typeface="Arial" panose="020B0604020202020204" pitchFamily="34" charset="0"/>
              </a:rPr>
              <a:t> ecx,5</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00000009</a:t>
            </a:r>
            <a:r>
              <a:rPr lang="en-US" altLang="en-US" sz="1800" dirty="0">
                <a:cs typeface="Arial" panose="020B0604020202020204" pitchFamily="34" charset="0"/>
              </a:rPr>
              <a:t> 66 03 C1	L1:	add </a:t>
            </a:r>
            <a:r>
              <a:rPr lang="en-US" altLang="en-US" sz="1800" dirty="0" err="1">
                <a:cs typeface="Arial" panose="020B0604020202020204" pitchFamily="34" charset="0"/>
              </a:rPr>
              <a:t>ax,cx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0000000C E2 </a:t>
            </a:r>
            <a:r>
              <a:rPr lang="en-US" altLang="en-US" sz="1800" dirty="0">
                <a:solidFill>
                  <a:srgbClr val="007FA3"/>
                </a:solidFill>
                <a:cs typeface="Arial" panose="020B0604020202020204" pitchFamily="34" charset="0"/>
              </a:rPr>
              <a:t>FB</a:t>
            </a:r>
            <a:r>
              <a:rPr lang="en-US" altLang="en-US" sz="1800" dirty="0">
                <a:cs typeface="Arial" panose="020B0604020202020204" pitchFamily="34" charset="0"/>
              </a:rPr>
              <a:t>		loop L1</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0000000E</a:t>
            </a:r>
          </a:p>
        </p:txBody>
      </p:sp>
      <p:sp>
        <p:nvSpPr>
          <p:cNvPr id="6" name="Text Box 6">
            <a:extLst>
              <a:ext uri="{FF2B5EF4-FFF2-40B4-BE49-F238E27FC236}">
                <a16:creationId xmlns:a16="http://schemas.microsoft.com/office/drawing/2014/main" id="{C81FC15B-1716-4648-BD2E-CD17EEA7DB4F}"/>
              </a:ext>
            </a:extLst>
          </p:cNvPr>
          <p:cNvSpPr txBox="1">
            <a:spLocks noChangeArrowheads="1"/>
          </p:cNvSpPr>
          <p:nvPr/>
        </p:nvSpPr>
        <p:spPr bwMode="auto">
          <a:xfrm>
            <a:off x="1371600" y="2438400"/>
            <a:ext cx="5638800"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tabLst>
                <a:tab pos="1371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1371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1371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1371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1371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1371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1371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1371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1371600" algn="l"/>
                <a:tab pos="4114800" algn="l"/>
              </a:tabLst>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dirty="0">
                <a:solidFill>
                  <a:srgbClr val="007FA3"/>
                </a:solidFill>
              </a:rPr>
              <a:t>Offset    machine code	source code</a:t>
            </a:r>
          </a:p>
        </p:txBody>
      </p:sp>
      <p:sp>
        <p:nvSpPr>
          <p:cNvPr id="3" name="Content Placeholder 2"/>
          <p:cNvSpPr>
            <a:spLocks noGrp="1"/>
          </p:cNvSpPr>
          <p:nvPr>
            <p:ph idx="1"/>
          </p:nvPr>
        </p:nvSpPr>
        <p:spPr>
          <a:xfrm>
            <a:off x="457200" y="1600201"/>
            <a:ext cx="8229600" cy="838200"/>
          </a:xfrm>
        </p:spPr>
        <p:txBody>
          <a:bodyPr/>
          <a:lstStyle/>
          <a:p>
            <a:pPr marL="0" indent="0">
              <a:buNone/>
            </a:pPr>
            <a:r>
              <a:rPr lang="en-US" dirty="0"/>
              <a:t>The following loop calculates the sum of the integers 5 + 4 + 3 +2 + 1:</a:t>
            </a:r>
          </a:p>
          <a:p>
            <a:pPr marL="0" indent="0">
              <a:buNone/>
            </a:pPr>
            <a:endParaRPr lang="en-AU" dirty="0"/>
          </a:p>
        </p:txBody>
      </p:sp>
      <p:sp>
        <p:nvSpPr>
          <p:cNvPr id="2" name="Title 1"/>
          <p:cNvSpPr>
            <a:spLocks noGrp="1"/>
          </p:cNvSpPr>
          <p:nvPr>
            <p:ph type="title"/>
          </p:nvPr>
        </p:nvSpPr>
        <p:spPr/>
        <p:txBody>
          <a:bodyPr/>
          <a:lstStyle/>
          <a:p>
            <a:r>
              <a:rPr lang="en-AU" dirty="0"/>
              <a:t>LOOP Example</a:t>
            </a:r>
          </a:p>
        </p:txBody>
      </p:sp>
    </p:spTree>
    <p:extLst>
      <p:ext uri="{BB962C8B-B14F-4D97-AF65-F5344CB8AC3E}">
        <p14:creationId xmlns:p14="http://schemas.microsoft.com/office/powerpoint/2010/main" val="2396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CE7990B4-8B5B-4AB8-BCEB-057634D5166F}"/>
              </a:ext>
            </a:extLst>
          </p:cNvPr>
          <p:cNvSpPr txBox="1">
            <a:spLocks noChangeArrowheads="1"/>
          </p:cNvSpPr>
          <p:nvPr/>
        </p:nvSpPr>
        <p:spPr bwMode="auto">
          <a:xfrm>
            <a:off x="2819400" y="3581400"/>
            <a:ext cx="3429000"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457200" indent="-457200" eaLnBrk="0" hangingPunct="0">
              <a:spcBef>
                <a:spcPct val="20000"/>
              </a:spcBef>
              <a:buClr>
                <a:schemeClr val="tx1"/>
              </a:buClr>
              <a:buChar char="•"/>
              <a:defRPr sz="2400">
                <a:solidFill>
                  <a:schemeClr val="tx1"/>
                </a:solidFill>
                <a:latin typeface="Arial" panose="020B0604020202020204" pitchFamily="34" charset="0"/>
              </a:defRPr>
            </a:lvl1pPr>
            <a:lvl2pPr marL="914400" indent="-457200" eaLnBrk="0" hangingPunct="0">
              <a:spcBef>
                <a:spcPct val="20000"/>
              </a:spcBef>
              <a:buClr>
                <a:schemeClr val="tx1"/>
              </a:buClr>
              <a:buChar char="•"/>
              <a:defRPr sz="2200">
                <a:solidFill>
                  <a:schemeClr val="tx1"/>
                </a:solidFill>
                <a:latin typeface="Arial" panose="020B0604020202020204" pitchFamily="34" charset="0"/>
              </a:defRPr>
            </a:lvl2pPr>
            <a:lvl3pPr marL="1371600" indent="-457200" eaLnBrk="0" hangingPunct="0">
              <a:spcBef>
                <a:spcPct val="20000"/>
              </a:spcBef>
              <a:buClr>
                <a:schemeClr val="tx1"/>
              </a:buClr>
              <a:buChar char="•"/>
              <a:defRPr sz="2000">
                <a:solidFill>
                  <a:schemeClr val="tx1"/>
                </a:solidFill>
                <a:latin typeface="Arial" panose="020B0604020202020204" pitchFamily="34" charset="0"/>
              </a:defRPr>
            </a:lvl3pPr>
            <a:lvl4pPr marL="1828800" indent="-457200" eaLnBrk="0" hangingPunct="0">
              <a:spcBef>
                <a:spcPct val="20000"/>
              </a:spcBef>
              <a:buClr>
                <a:schemeClr val="tx1"/>
              </a:buClr>
              <a:buChar char="–"/>
              <a:defRPr sz="2000">
                <a:solidFill>
                  <a:schemeClr val="tx1"/>
                </a:solidFill>
                <a:latin typeface="Times New Roman" panose="02020603050405020304" pitchFamily="18" charset="0"/>
              </a:defRPr>
            </a:lvl4pPr>
            <a:lvl5pPr marL="2286000" indent="-457200" eaLnBrk="0" hangingPunct="0">
              <a:spcBef>
                <a:spcPct val="20000"/>
              </a:spcBef>
              <a:buClr>
                <a:schemeClr val="accent1"/>
              </a:buClr>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AutoNum type="alphaLcParenBoth"/>
            </a:pPr>
            <a:r>
              <a:rPr lang="en-US" altLang="en-US" sz="1900" dirty="0"/>
              <a:t> </a:t>
            </a:r>
            <a:r>
              <a:rPr lang="en-US" altLang="en-US" sz="1900" dirty="0">
                <a:latin typeface="Symbol" panose="05050102010706020507" pitchFamily="18" charset="2"/>
              </a:rPr>
              <a:t>-</a:t>
            </a:r>
            <a:r>
              <a:rPr lang="en-US" altLang="en-US" sz="1900" dirty="0"/>
              <a:t>128</a:t>
            </a:r>
          </a:p>
          <a:p>
            <a:pPr eaLnBrk="1" hangingPunct="1">
              <a:spcBef>
                <a:spcPct val="50000"/>
              </a:spcBef>
              <a:buClrTx/>
              <a:buFontTx/>
              <a:buAutoNum type="alphaLcParenBoth"/>
            </a:pPr>
            <a:r>
              <a:rPr lang="en-US" altLang="en-US" sz="1900" dirty="0"/>
              <a:t> +127</a:t>
            </a:r>
          </a:p>
        </p:txBody>
      </p:sp>
      <p:sp>
        <p:nvSpPr>
          <p:cNvPr id="3" name="Content Placeholder 2"/>
          <p:cNvSpPr>
            <a:spLocks noGrp="1"/>
          </p:cNvSpPr>
          <p:nvPr>
            <p:ph idx="1"/>
          </p:nvPr>
        </p:nvSpPr>
        <p:spPr/>
        <p:txBody>
          <a:bodyPr/>
          <a:lstStyle/>
          <a:p>
            <a:pPr marL="0" indent="0">
              <a:buNone/>
            </a:pPr>
            <a:r>
              <a:rPr lang="en-US" dirty="0"/>
              <a:t>If the relative offset is encoded in a single signed byte,</a:t>
            </a:r>
          </a:p>
          <a:p>
            <a:pPr marL="1001268" lvl="1" indent="-514350">
              <a:buFont typeface="+mj-lt"/>
              <a:buAutoNum type="alphaLcParenR"/>
            </a:pPr>
            <a:r>
              <a:rPr lang="en-US" dirty="0"/>
              <a:t>what is the largest possible backward jump?</a:t>
            </a:r>
          </a:p>
          <a:p>
            <a:pPr marL="1001268" lvl="1" indent="-514350">
              <a:buFont typeface="+mj-lt"/>
              <a:buAutoNum type="alphaLcParenR"/>
            </a:pPr>
            <a:r>
              <a:rPr lang="en-US" dirty="0"/>
              <a:t>what is the largest possible forward jump?</a:t>
            </a:r>
          </a:p>
        </p:txBody>
      </p:sp>
      <p:sp>
        <p:nvSpPr>
          <p:cNvPr id="2" name="Title 1"/>
          <p:cNvSpPr>
            <a:spLocks noGrp="1"/>
          </p:cNvSpPr>
          <p:nvPr>
            <p:ph type="title"/>
          </p:nvPr>
        </p:nvSpPr>
        <p:spPr/>
        <p:txBody>
          <a:bodyPr/>
          <a:lstStyle/>
          <a:p>
            <a:r>
              <a:rPr lang="en-AU" dirty="0"/>
              <a:t>Your turn . . .</a:t>
            </a:r>
            <a:r>
              <a:rPr lang="en-AU" sz="2000" dirty="0"/>
              <a:t> </a:t>
            </a:r>
            <a:r>
              <a:rPr lang="en-AU" sz="2000" b="0" dirty="0"/>
              <a:t>(9 of 12)</a:t>
            </a:r>
          </a:p>
        </p:txBody>
      </p:sp>
    </p:spTree>
    <p:extLst>
      <p:ext uri="{BB962C8B-B14F-4D97-AF65-F5344CB8AC3E}">
        <p14:creationId xmlns:p14="http://schemas.microsoft.com/office/powerpoint/2010/main" val="199974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a:extLst>
              <a:ext uri="{FF2B5EF4-FFF2-40B4-BE49-F238E27FC236}">
                <a16:creationId xmlns:a16="http://schemas.microsoft.com/office/drawing/2014/main" id="{2ACE77FA-5150-41EB-A950-9A0BAE8D7408}"/>
              </a:ext>
            </a:extLst>
          </p:cNvPr>
          <p:cNvSpPr txBox="1">
            <a:spLocks noChangeArrowheads="1"/>
          </p:cNvSpPr>
          <p:nvPr/>
        </p:nvSpPr>
        <p:spPr bwMode="auto">
          <a:xfrm>
            <a:off x="5410200" y="4267200"/>
            <a:ext cx="2438400" cy="12954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mov ecx,0</a:t>
            </a:r>
          </a:p>
          <a:p>
            <a:pPr eaLnBrk="1" hangingPunct="1">
              <a:lnSpc>
                <a:spcPct val="50000"/>
              </a:lnSpc>
              <a:spcBef>
                <a:spcPct val="50000"/>
              </a:spcBef>
              <a:buClrTx/>
              <a:buFontTx/>
              <a:buNone/>
            </a:pPr>
            <a:r>
              <a:rPr lang="en-US" altLang="en-US" sz="1800" dirty="0">
                <a:cs typeface="Arial" panose="020B0604020202020204" pitchFamily="34" charset="0"/>
              </a:rPr>
              <a:t>X2:</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inc</a:t>
            </a:r>
            <a:r>
              <a:rPr lang="en-US" altLang="en-US" sz="1800" dirty="0">
                <a:cs typeface="Arial" panose="020B0604020202020204" pitchFamily="34" charset="0"/>
              </a:rPr>
              <a:t> ax</a:t>
            </a:r>
          </a:p>
          <a:p>
            <a:pPr eaLnBrk="1" hangingPunct="1">
              <a:lnSpc>
                <a:spcPct val="50000"/>
              </a:lnSpc>
              <a:spcBef>
                <a:spcPct val="50000"/>
              </a:spcBef>
              <a:buClrTx/>
              <a:buFontTx/>
              <a:buNone/>
            </a:pPr>
            <a:r>
              <a:rPr lang="en-US" altLang="en-US" sz="1800" dirty="0">
                <a:cs typeface="Arial" panose="020B0604020202020204" pitchFamily="34" charset="0"/>
              </a:rPr>
              <a:t>	loop X2</a:t>
            </a:r>
          </a:p>
        </p:txBody>
      </p:sp>
      <p:sp>
        <p:nvSpPr>
          <p:cNvPr id="9" name="Text Box 9">
            <a:extLst>
              <a:ext uri="{FF2B5EF4-FFF2-40B4-BE49-F238E27FC236}">
                <a16:creationId xmlns:a16="http://schemas.microsoft.com/office/drawing/2014/main" id="{9C174B3D-6D32-46F8-89A5-1C772D287CEF}"/>
              </a:ext>
            </a:extLst>
          </p:cNvPr>
          <p:cNvSpPr txBox="1">
            <a:spLocks noChangeArrowheads="1"/>
          </p:cNvSpPr>
          <p:nvPr/>
        </p:nvSpPr>
        <p:spPr bwMode="auto">
          <a:xfrm>
            <a:off x="2057400" y="4876800"/>
            <a:ext cx="2133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4,294,967,296</a:t>
            </a:r>
          </a:p>
        </p:txBody>
      </p:sp>
      <p:sp>
        <p:nvSpPr>
          <p:cNvPr id="6" name="Text Box 6">
            <a:extLst>
              <a:ext uri="{FF2B5EF4-FFF2-40B4-BE49-F238E27FC236}">
                <a16:creationId xmlns:a16="http://schemas.microsoft.com/office/drawing/2014/main" id="{CC4EE657-298E-44F9-88EA-F7090D637019}"/>
              </a:ext>
            </a:extLst>
          </p:cNvPr>
          <p:cNvSpPr txBox="1">
            <a:spLocks noChangeArrowheads="1"/>
          </p:cNvSpPr>
          <p:nvPr/>
        </p:nvSpPr>
        <p:spPr bwMode="auto">
          <a:xfrm>
            <a:off x="685800" y="4267200"/>
            <a:ext cx="426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How many times will the loop execute?</a:t>
            </a:r>
          </a:p>
        </p:txBody>
      </p:sp>
      <p:sp>
        <p:nvSpPr>
          <p:cNvPr id="5" name="Text Box 5">
            <a:extLst>
              <a:ext uri="{FF2B5EF4-FFF2-40B4-BE49-F238E27FC236}">
                <a16:creationId xmlns:a16="http://schemas.microsoft.com/office/drawing/2014/main" id="{795C925D-5B3F-4FE7-A066-4C95EEA56EF9}"/>
              </a:ext>
            </a:extLst>
          </p:cNvPr>
          <p:cNvSpPr txBox="1">
            <a:spLocks noChangeArrowheads="1"/>
          </p:cNvSpPr>
          <p:nvPr/>
        </p:nvSpPr>
        <p:spPr bwMode="auto">
          <a:xfrm>
            <a:off x="5410200" y="1905000"/>
            <a:ext cx="2438400" cy="1600200"/>
          </a:xfrm>
          <a:prstGeom prst="rect">
            <a:avLst/>
          </a:prstGeom>
          <a:noFill/>
          <a:ln w="9525">
            <a:solidFill>
              <a:srgbClr val="B2B2B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mov ax,6</a:t>
            </a:r>
          </a:p>
          <a:p>
            <a:pPr eaLnBrk="1" hangingPunct="1">
              <a:lnSpc>
                <a:spcPct val="50000"/>
              </a:lnSpc>
              <a:spcBef>
                <a:spcPct val="50000"/>
              </a:spcBef>
              <a:buClrTx/>
              <a:buFontTx/>
              <a:buNone/>
            </a:pPr>
            <a:r>
              <a:rPr lang="en-US" altLang="en-US" sz="1800" dirty="0">
                <a:cs typeface="Arial" panose="020B0604020202020204" pitchFamily="34" charset="0"/>
              </a:rPr>
              <a:t>	mov ecx,4</a:t>
            </a:r>
          </a:p>
          <a:p>
            <a:pPr eaLnBrk="1" hangingPunct="1">
              <a:lnSpc>
                <a:spcPct val="50000"/>
              </a:lnSpc>
              <a:spcBef>
                <a:spcPct val="50000"/>
              </a:spcBef>
              <a:buClrTx/>
              <a:buFontTx/>
              <a:buNone/>
            </a:pPr>
            <a:r>
              <a:rPr lang="en-US" altLang="en-US" sz="1800" dirty="0">
                <a:cs typeface="Arial" panose="020B0604020202020204" pitchFamily="34" charset="0"/>
              </a:rPr>
              <a:t>L1: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inc</a:t>
            </a:r>
            <a:r>
              <a:rPr lang="en-US" altLang="en-US" sz="1800" dirty="0">
                <a:cs typeface="Arial" panose="020B0604020202020204" pitchFamily="34" charset="0"/>
              </a:rPr>
              <a:t> ax</a:t>
            </a:r>
          </a:p>
          <a:p>
            <a:pPr eaLnBrk="1" hangingPunct="1">
              <a:lnSpc>
                <a:spcPct val="50000"/>
              </a:lnSpc>
              <a:spcBef>
                <a:spcPct val="50000"/>
              </a:spcBef>
              <a:buClrTx/>
              <a:buFontTx/>
              <a:buNone/>
            </a:pPr>
            <a:r>
              <a:rPr lang="en-US" altLang="en-US" sz="1800" dirty="0">
                <a:cs typeface="Arial" panose="020B0604020202020204" pitchFamily="34" charset="0"/>
              </a:rPr>
              <a:t>	loop L1</a:t>
            </a:r>
          </a:p>
        </p:txBody>
      </p:sp>
      <p:sp>
        <p:nvSpPr>
          <p:cNvPr id="8" name="Text Box 8">
            <a:extLst>
              <a:ext uri="{FF2B5EF4-FFF2-40B4-BE49-F238E27FC236}">
                <a16:creationId xmlns:a16="http://schemas.microsoft.com/office/drawing/2014/main" id="{06DB3EEE-D147-46ED-AED0-4621E474E75F}"/>
              </a:ext>
            </a:extLst>
          </p:cNvPr>
          <p:cNvSpPr txBox="1">
            <a:spLocks noChangeArrowheads="1"/>
          </p:cNvSpPr>
          <p:nvPr/>
        </p:nvSpPr>
        <p:spPr bwMode="auto">
          <a:xfrm>
            <a:off x="2362200" y="2819400"/>
            <a:ext cx="609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10</a:t>
            </a:r>
          </a:p>
        </p:txBody>
      </p:sp>
      <p:sp>
        <p:nvSpPr>
          <p:cNvPr id="4" name="Text Box 4">
            <a:extLst>
              <a:ext uri="{FF2B5EF4-FFF2-40B4-BE49-F238E27FC236}">
                <a16:creationId xmlns:a16="http://schemas.microsoft.com/office/drawing/2014/main" id="{55B63862-4369-448D-959E-F634619277FC}"/>
              </a:ext>
            </a:extLst>
          </p:cNvPr>
          <p:cNvSpPr txBox="1">
            <a:spLocks noChangeArrowheads="1"/>
          </p:cNvSpPr>
          <p:nvPr/>
        </p:nvSpPr>
        <p:spPr bwMode="auto">
          <a:xfrm>
            <a:off x="685800" y="2286000"/>
            <a:ext cx="5029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What will be the final value of AX?</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(10 of 12)</a:t>
            </a:r>
            <a:endParaRPr lang="en-AU" sz="2000" dirty="0"/>
          </a:p>
        </p:txBody>
      </p:sp>
    </p:spTree>
    <p:extLst>
      <p:ext uri="{BB962C8B-B14F-4D97-AF65-F5344CB8AC3E}">
        <p14:creationId xmlns:p14="http://schemas.microsoft.com/office/powerpoint/2010/main" val="251029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8"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BFACD43-3903-4E8F-AB1F-BFBF446C26B6}"/>
              </a:ext>
            </a:extLst>
          </p:cNvPr>
          <p:cNvSpPr txBox="1">
            <a:spLocks noChangeArrowheads="1"/>
          </p:cNvSpPr>
          <p:nvPr/>
        </p:nvSpPr>
        <p:spPr bwMode="auto">
          <a:xfrm>
            <a:off x="914400" y="2667000"/>
            <a:ext cx="7239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eaLnBrk="0" hangingPunct="0">
              <a:spcBef>
                <a:spcPct val="20000"/>
              </a:spcBef>
              <a:buClr>
                <a:schemeClr val="tx1"/>
              </a:buClr>
              <a:buChar char="•"/>
              <a:tabLst>
                <a:tab pos="457200" algn="l"/>
                <a:tab pos="3201988"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2019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19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19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19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19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19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19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19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count DWORD ?</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mov ecx,100	; set outer loop count</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L1:</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	mov </a:t>
            </a:r>
            <a:r>
              <a:rPr lang="en-US" altLang="en-US" sz="1800" dirty="0" err="1">
                <a:solidFill>
                  <a:srgbClr val="007FA3"/>
                </a:solidFill>
                <a:cs typeface="Arial" panose="020B0604020202020204" pitchFamily="34" charset="0"/>
              </a:rPr>
              <a:t>count,ecx</a:t>
            </a:r>
            <a:r>
              <a:rPr lang="en-US" altLang="en-US" sz="1800" dirty="0">
                <a:solidFill>
                  <a:srgbClr val="007FA3"/>
                </a:solidFill>
                <a:cs typeface="Arial" panose="020B0604020202020204" pitchFamily="34" charset="0"/>
              </a:rPr>
              <a:t>	; save outer loop count</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	mov ecx,20	; set inner loop count</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L2:	.</a:t>
            </a:r>
          </a:p>
          <a:p>
            <a:pPr lvl="1" eaLnBrk="1" hangingPunct="1">
              <a:lnSpc>
                <a:spcPct val="50000"/>
              </a:lnSpc>
              <a:spcBef>
                <a:spcPct val="50000"/>
              </a:spcBef>
              <a:buClrTx/>
              <a:buFontTx/>
              <a:buNone/>
            </a:pPr>
            <a:r>
              <a:rPr lang="en-US" altLang="en-US" sz="1800" dirty="0">
                <a:solidFill>
                  <a:srgbClr val="007FA3"/>
                </a:solidFill>
                <a:cs typeface="Arial" panose="020B0604020202020204" pitchFamily="34" charset="0"/>
              </a:rPr>
              <a:t>.</a:t>
            </a:r>
          </a:p>
          <a:p>
            <a:pPr lvl="1" eaLnBrk="1" hangingPunct="1">
              <a:lnSpc>
                <a:spcPct val="50000"/>
              </a:lnSpc>
              <a:spcBef>
                <a:spcPct val="50000"/>
              </a:spcBef>
              <a:buClrTx/>
              <a:buFontTx/>
              <a:buNone/>
            </a:pPr>
            <a:r>
              <a:rPr lang="en-US" altLang="en-US" sz="1800" dirty="0">
                <a:solidFill>
                  <a:srgbClr val="007FA3"/>
                </a:solidFill>
                <a:cs typeface="Arial" panose="020B0604020202020204" pitchFamily="34" charset="0"/>
              </a:rPr>
              <a:t>loop L2	; repeat the inner loop</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	mov </a:t>
            </a:r>
            <a:r>
              <a:rPr lang="en-US" altLang="en-US" sz="1800" dirty="0" err="1">
                <a:solidFill>
                  <a:srgbClr val="007FA3"/>
                </a:solidFill>
                <a:cs typeface="Arial" panose="020B0604020202020204" pitchFamily="34" charset="0"/>
              </a:rPr>
              <a:t>ecx,count</a:t>
            </a:r>
            <a:r>
              <a:rPr lang="en-US" altLang="en-US" sz="1800" dirty="0">
                <a:solidFill>
                  <a:srgbClr val="007FA3"/>
                </a:solidFill>
                <a:cs typeface="Arial" panose="020B0604020202020204" pitchFamily="34" charset="0"/>
              </a:rPr>
              <a:t>	; restore outer loop count</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	loop L1	; repeat the outer loop</a:t>
            </a:r>
          </a:p>
        </p:txBody>
      </p:sp>
      <p:sp>
        <p:nvSpPr>
          <p:cNvPr id="3" name="Content Placeholder 2"/>
          <p:cNvSpPr>
            <a:spLocks noGrp="1"/>
          </p:cNvSpPr>
          <p:nvPr>
            <p:ph idx="1"/>
          </p:nvPr>
        </p:nvSpPr>
        <p:spPr>
          <a:xfrm>
            <a:off x="457200" y="1600201"/>
            <a:ext cx="8229600" cy="1142999"/>
          </a:xfrm>
        </p:spPr>
        <p:txBody>
          <a:bodyPr/>
          <a:lstStyle/>
          <a:p>
            <a:pPr marL="0" indent="0">
              <a:buNone/>
            </a:pPr>
            <a:r>
              <a:rPr lang="en-US" sz="2200" dirty="0"/>
              <a:t>If you need to code a loop within a loop, you must save the outer loop counter's ECX value. In the following example, the outer loop executes 100 times, and the inner loop 20 times.</a:t>
            </a:r>
          </a:p>
        </p:txBody>
      </p:sp>
      <p:sp>
        <p:nvSpPr>
          <p:cNvPr id="2" name="Title 1"/>
          <p:cNvSpPr>
            <a:spLocks noGrp="1"/>
          </p:cNvSpPr>
          <p:nvPr>
            <p:ph type="title"/>
          </p:nvPr>
        </p:nvSpPr>
        <p:spPr/>
        <p:txBody>
          <a:bodyPr/>
          <a:lstStyle/>
          <a:p>
            <a:r>
              <a:rPr lang="en-AU" dirty="0"/>
              <a:t>Nested Loop</a:t>
            </a:r>
          </a:p>
        </p:txBody>
      </p:sp>
    </p:spTree>
    <p:extLst>
      <p:ext uri="{BB962C8B-B14F-4D97-AF65-F5344CB8AC3E}">
        <p14:creationId xmlns:p14="http://schemas.microsoft.com/office/powerpoint/2010/main" val="40508549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5B34A1C5-B04E-461F-A118-996068F42929}"/>
              </a:ext>
            </a:extLst>
          </p:cNvPr>
          <p:cNvSpPr txBox="1">
            <a:spLocks noChangeArrowheads="1"/>
          </p:cNvSpPr>
          <p:nvPr/>
        </p:nvSpPr>
        <p:spPr bwMode="auto">
          <a:xfrm>
            <a:off x="838200" y="2667000"/>
            <a:ext cx="7696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dirty="0">
                <a:cs typeface="Arial" panose="020B0604020202020204" pitchFamily="34" charset="0"/>
              </a:rPr>
              <a:t>.data</a:t>
            </a:r>
          </a:p>
          <a:p>
            <a:pPr eaLnBrk="1" hangingPunct="1">
              <a:lnSpc>
                <a:spcPct val="70000"/>
              </a:lnSpc>
              <a:spcBef>
                <a:spcPct val="50000"/>
              </a:spcBef>
              <a:buClrTx/>
              <a:buFontTx/>
              <a:buNone/>
            </a:pPr>
            <a:r>
              <a:rPr lang="en-US" altLang="en-US" sz="1800" dirty="0" err="1">
                <a:cs typeface="Arial" panose="020B0604020202020204" pitchFamily="34" charset="0"/>
              </a:rPr>
              <a:t>intarray</a:t>
            </a:r>
            <a:r>
              <a:rPr lang="en-US" altLang="en-US" sz="1800" dirty="0">
                <a:cs typeface="Arial" panose="020B0604020202020204" pitchFamily="34" charset="0"/>
              </a:rPr>
              <a:t> WORD 100h,200h,300h,400h</a:t>
            </a:r>
          </a:p>
          <a:p>
            <a:pPr eaLnBrk="1" hangingPunct="1">
              <a:lnSpc>
                <a:spcPct val="70000"/>
              </a:lnSpc>
              <a:spcBef>
                <a:spcPct val="50000"/>
              </a:spcBef>
              <a:buClrTx/>
              <a:buFontTx/>
              <a:buNone/>
            </a:pPr>
            <a:r>
              <a:rPr lang="en-US" altLang="en-US" sz="1800" dirty="0">
                <a:cs typeface="Arial" panose="020B0604020202020204" pitchFamily="34" charset="0"/>
              </a:rPr>
              <a:t>.code</a:t>
            </a:r>
          </a:p>
          <a:p>
            <a:pPr lvl="1" eaLnBrk="1" hangingPunct="1">
              <a:lnSpc>
                <a:spcPct val="7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edi,OFFSET</a:t>
            </a:r>
            <a:r>
              <a:rPr lang="en-US" altLang="en-US" sz="1800" dirty="0">
                <a:cs typeface="Arial" panose="020B0604020202020204" pitchFamily="34" charset="0"/>
              </a:rPr>
              <a:t> </a:t>
            </a:r>
            <a:r>
              <a:rPr lang="en-US" altLang="en-US" sz="1800" dirty="0" err="1">
                <a:cs typeface="Arial" panose="020B0604020202020204" pitchFamily="34" charset="0"/>
              </a:rPr>
              <a:t>intarray</a:t>
            </a:r>
            <a:r>
              <a:rPr lang="en-US" altLang="en-US" sz="1800" dirty="0">
                <a:cs typeface="Arial" panose="020B0604020202020204" pitchFamily="34" charset="0"/>
              </a:rPr>
              <a:t>	; address of </a:t>
            </a:r>
            <a:r>
              <a:rPr lang="en-US" altLang="en-US" sz="1800" dirty="0" err="1">
                <a:cs typeface="Arial" panose="020B0604020202020204" pitchFamily="34" charset="0"/>
              </a:rPr>
              <a:t>intarray</a:t>
            </a:r>
            <a:endParaRPr lang="en-US" altLang="en-US" sz="1800" dirty="0">
              <a:cs typeface="Arial" panose="020B0604020202020204" pitchFamily="34" charset="0"/>
            </a:endParaRPr>
          </a:p>
          <a:p>
            <a:pPr lvl="1" eaLnBrk="1" hangingPunct="1">
              <a:lnSpc>
                <a:spcPct val="7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ecx,LENGTHOF</a:t>
            </a:r>
            <a:r>
              <a:rPr lang="en-US" altLang="en-US" sz="1800" dirty="0">
                <a:cs typeface="Arial" panose="020B0604020202020204" pitchFamily="34" charset="0"/>
              </a:rPr>
              <a:t> </a:t>
            </a:r>
            <a:r>
              <a:rPr lang="en-US" altLang="en-US" sz="1800" dirty="0" err="1">
                <a:cs typeface="Arial" panose="020B0604020202020204" pitchFamily="34" charset="0"/>
              </a:rPr>
              <a:t>intarray</a:t>
            </a:r>
            <a:r>
              <a:rPr lang="en-US" altLang="en-US" sz="1800" dirty="0">
                <a:cs typeface="Arial" panose="020B0604020202020204" pitchFamily="34" charset="0"/>
              </a:rPr>
              <a:t>	; loop counter</a:t>
            </a:r>
          </a:p>
          <a:p>
            <a:pPr lvl="1" eaLnBrk="1" hangingPunct="1">
              <a:lnSpc>
                <a:spcPct val="70000"/>
              </a:lnSpc>
              <a:spcBef>
                <a:spcPct val="50000"/>
              </a:spcBef>
              <a:buClrTx/>
              <a:buFontTx/>
              <a:buNone/>
            </a:pPr>
            <a:r>
              <a:rPr lang="en-US" altLang="en-US" sz="1800" dirty="0">
                <a:cs typeface="Arial" panose="020B0604020202020204" pitchFamily="34" charset="0"/>
              </a:rPr>
              <a:t>mov ax,0	; zero the accumulator</a:t>
            </a:r>
          </a:p>
          <a:p>
            <a:pPr eaLnBrk="1" hangingPunct="1">
              <a:lnSpc>
                <a:spcPct val="70000"/>
              </a:lnSpc>
              <a:spcBef>
                <a:spcPct val="50000"/>
              </a:spcBef>
              <a:buClrTx/>
              <a:buFontTx/>
              <a:buNone/>
            </a:pPr>
            <a:r>
              <a:rPr lang="en-US" altLang="en-US" sz="1800" dirty="0">
                <a:cs typeface="Arial" panose="020B0604020202020204" pitchFamily="34" charset="0"/>
              </a:rPr>
              <a:t>L1:</a:t>
            </a:r>
          </a:p>
          <a:p>
            <a:pPr lvl="1" eaLnBrk="1" hangingPunct="1">
              <a:lnSpc>
                <a:spcPct val="70000"/>
              </a:lnSpc>
              <a:spcBef>
                <a:spcPct val="50000"/>
              </a:spcBef>
              <a:buClrTx/>
              <a:buFontTx/>
              <a:buNone/>
            </a:pPr>
            <a:r>
              <a:rPr lang="en-US" altLang="en-US" sz="1800" dirty="0">
                <a:cs typeface="Arial" panose="020B0604020202020204" pitchFamily="34" charset="0"/>
              </a:rPr>
              <a:t>add ax,[</a:t>
            </a:r>
            <a:r>
              <a:rPr lang="en-US" altLang="en-US" sz="1800" dirty="0" err="1">
                <a:cs typeface="Arial" panose="020B0604020202020204" pitchFamily="34" charset="0"/>
              </a:rPr>
              <a:t>edi</a:t>
            </a:r>
            <a:r>
              <a:rPr lang="en-US" altLang="en-US" sz="1800" dirty="0">
                <a:cs typeface="Arial" panose="020B0604020202020204" pitchFamily="34" charset="0"/>
              </a:rPr>
              <a:t>]	; add an integer</a:t>
            </a:r>
          </a:p>
          <a:p>
            <a:pPr lvl="1" eaLnBrk="1" hangingPunct="1">
              <a:lnSpc>
                <a:spcPct val="70000"/>
              </a:lnSpc>
              <a:spcBef>
                <a:spcPct val="50000"/>
              </a:spcBef>
              <a:buClrTx/>
              <a:buFontTx/>
              <a:buNone/>
            </a:pPr>
            <a:r>
              <a:rPr lang="en-US" altLang="en-US" sz="1800" dirty="0">
                <a:cs typeface="Arial" panose="020B0604020202020204" pitchFamily="34" charset="0"/>
              </a:rPr>
              <a:t>add </a:t>
            </a:r>
            <a:r>
              <a:rPr lang="en-US" altLang="en-US" sz="1800" dirty="0" err="1">
                <a:cs typeface="Arial" panose="020B0604020202020204" pitchFamily="34" charset="0"/>
              </a:rPr>
              <a:t>edi,TYPE</a:t>
            </a:r>
            <a:r>
              <a:rPr lang="en-US" altLang="en-US" sz="1800" dirty="0">
                <a:cs typeface="Arial" panose="020B0604020202020204" pitchFamily="34" charset="0"/>
              </a:rPr>
              <a:t> </a:t>
            </a:r>
            <a:r>
              <a:rPr lang="en-US" altLang="en-US" sz="1800" dirty="0" err="1">
                <a:cs typeface="Arial" panose="020B0604020202020204" pitchFamily="34" charset="0"/>
              </a:rPr>
              <a:t>intarray</a:t>
            </a:r>
            <a:r>
              <a:rPr lang="en-US" altLang="en-US" sz="1800" dirty="0">
                <a:cs typeface="Arial" panose="020B0604020202020204" pitchFamily="34" charset="0"/>
              </a:rPr>
              <a:t>	; point to next integer</a:t>
            </a:r>
          </a:p>
          <a:p>
            <a:pPr eaLnBrk="1" hangingPunct="1">
              <a:lnSpc>
                <a:spcPct val="70000"/>
              </a:lnSpc>
              <a:spcBef>
                <a:spcPct val="50000"/>
              </a:spcBef>
              <a:buClrTx/>
              <a:buFontTx/>
              <a:buNone/>
            </a:pPr>
            <a:r>
              <a:rPr lang="en-US" altLang="en-US" sz="1800" dirty="0">
                <a:cs typeface="Arial" panose="020B0604020202020204" pitchFamily="34" charset="0"/>
              </a:rPr>
              <a:t>	loop L1	; repeat until ECX = 0</a:t>
            </a: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The following code calculates the sum of an array of 16-bit integers.</a:t>
            </a:r>
          </a:p>
        </p:txBody>
      </p:sp>
      <p:sp>
        <p:nvSpPr>
          <p:cNvPr id="2" name="Title 1"/>
          <p:cNvSpPr>
            <a:spLocks noGrp="1"/>
          </p:cNvSpPr>
          <p:nvPr>
            <p:ph type="title"/>
          </p:nvPr>
        </p:nvSpPr>
        <p:spPr/>
        <p:txBody>
          <a:bodyPr/>
          <a:lstStyle/>
          <a:p>
            <a:r>
              <a:rPr lang="en-AU" dirty="0"/>
              <a:t>Summing an Integer Array</a:t>
            </a:r>
          </a:p>
        </p:txBody>
      </p:sp>
    </p:spTree>
    <p:extLst>
      <p:ext uri="{BB962C8B-B14F-4D97-AF65-F5344CB8AC3E}">
        <p14:creationId xmlns:p14="http://schemas.microsoft.com/office/powerpoint/2010/main" val="5655748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What changes would you make to the program on the previous slide if you were summing a </a:t>
            </a:r>
            <a:r>
              <a:rPr lang="en-US" dirty="0" err="1"/>
              <a:t>doubleword</a:t>
            </a:r>
            <a:r>
              <a:rPr lang="en-US" dirty="0"/>
              <a:t> array?</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(11 of 12)</a:t>
            </a:r>
            <a:endParaRPr lang="en-AU" sz="2000" dirty="0"/>
          </a:p>
        </p:txBody>
      </p:sp>
    </p:spTree>
    <p:extLst>
      <p:ext uri="{BB962C8B-B14F-4D97-AF65-F5344CB8AC3E}">
        <p14:creationId xmlns:p14="http://schemas.microsoft.com/office/powerpoint/2010/main" val="25533480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7ABEBE18-A486-4BE4-8403-CB4CAAE47559}"/>
              </a:ext>
            </a:extLst>
          </p:cNvPr>
          <p:cNvSpPr txBox="1">
            <a:spLocks noChangeArrowheads="1"/>
          </p:cNvSpPr>
          <p:nvPr/>
        </p:nvSpPr>
        <p:spPr bwMode="auto">
          <a:xfrm>
            <a:off x="6867525" y="3006725"/>
            <a:ext cx="1219200" cy="6794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300" dirty="0">
                <a:solidFill>
                  <a:srgbClr val="007FA3"/>
                </a:solidFill>
              </a:rPr>
              <a:t>good use of SIZEOF</a:t>
            </a:r>
          </a:p>
        </p:txBody>
      </p:sp>
      <p:sp>
        <p:nvSpPr>
          <p:cNvPr id="4" name="Text Box 4">
            <a:extLst>
              <a:ext uri="{FF2B5EF4-FFF2-40B4-BE49-F238E27FC236}">
                <a16:creationId xmlns:a16="http://schemas.microsoft.com/office/drawing/2014/main" id="{CB29DEA3-471D-4BEC-ACF3-F3DB6F4B873A}"/>
              </a:ext>
            </a:extLst>
          </p:cNvPr>
          <p:cNvSpPr txBox="1">
            <a:spLocks noChangeArrowheads="1"/>
          </p:cNvSpPr>
          <p:nvPr/>
        </p:nvSpPr>
        <p:spPr bwMode="auto">
          <a:xfrm>
            <a:off x="762000" y="2743200"/>
            <a:ext cx="7696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source BYTE "This is the source string",0</a:t>
            </a:r>
          </a:p>
          <a:p>
            <a:pPr eaLnBrk="1" hangingPunct="1">
              <a:lnSpc>
                <a:spcPct val="50000"/>
              </a:lnSpc>
              <a:spcBef>
                <a:spcPct val="50000"/>
              </a:spcBef>
              <a:buClrTx/>
              <a:buFontTx/>
              <a:buNone/>
            </a:pPr>
            <a:r>
              <a:rPr lang="en-US" altLang="en-US" sz="1800" dirty="0">
                <a:cs typeface="Arial" panose="020B0604020202020204" pitchFamily="34" charset="0"/>
              </a:rPr>
              <a:t>target  BYTE </a:t>
            </a:r>
            <a:r>
              <a:rPr lang="en-US" altLang="en-US" sz="1800" dirty="0">
                <a:solidFill>
                  <a:srgbClr val="007FA3"/>
                </a:solidFill>
                <a:cs typeface="Arial" panose="020B0604020202020204" pitchFamily="34" charset="0"/>
              </a:rPr>
              <a:t>SIZEOF source </a:t>
            </a:r>
            <a:r>
              <a:rPr lang="en-US" altLang="en-US" sz="1800" dirty="0">
                <a:cs typeface="Arial" panose="020B0604020202020204" pitchFamily="34" charset="0"/>
              </a:rPr>
              <a:t>DUP(0)</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esi,0		; index register</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ecx,SIZEOF</a:t>
            </a:r>
            <a:r>
              <a:rPr lang="en-US" altLang="en-US" sz="1800" dirty="0">
                <a:cs typeface="Arial" panose="020B0604020202020204" pitchFamily="34" charset="0"/>
              </a:rPr>
              <a:t> source		; loop counter</a:t>
            </a:r>
          </a:p>
          <a:p>
            <a:pPr eaLnBrk="1" hangingPunct="1">
              <a:lnSpc>
                <a:spcPct val="50000"/>
              </a:lnSpc>
              <a:spcBef>
                <a:spcPct val="50000"/>
              </a:spcBef>
              <a:buClrTx/>
              <a:buFontTx/>
              <a:buNone/>
            </a:pPr>
            <a:r>
              <a:rPr lang="en-US" altLang="en-US" sz="1800" dirty="0">
                <a:cs typeface="Arial" panose="020B0604020202020204" pitchFamily="34" charset="0"/>
              </a:rPr>
              <a:t>L1:</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al,source</a:t>
            </a:r>
            <a:r>
              <a:rPr lang="en-US" altLang="en-US" sz="1800" dirty="0">
                <a:cs typeface="Arial" panose="020B0604020202020204" pitchFamily="34" charset="0"/>
              </a:rPr>
              <a:t>[</a:t>
            </a:r>
            <a:r>
              <a:rPr lang="en-US" altLang="en-US" sz="1800" dirty="0" err="1">
                <a:cs typeface="Arial" panose="020B0604020202020204" pitchFamily="34" charset="0"/>
              </a:rPr>
              <a:t>esi</a:t>
            </a:r>
            <a:r>
              <a:rPr lang="en-US" altLang="en-US" sz="1800" dirty="0">
                <a:cs typeface="Arial" panose="020B0604020202020204" pitchFamily="34" charset="0"/>
              </a:rPr>
              <a:t>]		; get char from source</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target[</a:t>
            </a:r>
            <a:r>
              <a:rPr lang="en-US" altLang="en-US" sz="1800" dirty="0" err="1">
                <a:cs typeface="Arial" panose="020B0604020202020204" pitchFamily="34" charset="0"/>
              </a:rPr>
              <a:t>esi</a:t>
            </a:r>
            <a:r>
              <a:rPr lang="en-US" altLang="en-US" sz="1800" dirty="0">
                <a:cs typeface="Arial" panose="020B0604020202020204" pitchFamily="34" charset="0"/>
              </a:rPr>
              <a:t>],al		; store it in the target</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inc</a:t>
            </a:r>
            <a:r>
              <a:rPr lang="en-US" altLang="en-US" sz="1800" dirty="0">
                <a:cs typeface="Arial" panose="020B0604020202020204" pitchFamily="34" charset="0"/>
              </a:rPr>
              <a:t>  </a:t>
            </a:r>
            <a:r>
              <a:rPr lang="en-US" altLang="en-US" sz="1800" dirty="0" err="1">
                <a:cs typeface="Arial" panose="020B0604020202020204" pitchFamily="34" charset="0"/>
              </a:rPr>
              <a:t>esi</a:t>
            </a:r>
            <a:r>
              <a:rPr lang="en-US" altLang="en-US" sz="1800" dirty="0">
                <a:cs typeface="Arial" panose="020B0604020202020204" pitchFamily="34" charset="0"/>
              </a:rPr>
              <a:t>		; move to next character</a:t>
            </a:r>
          </a:p>
          <a:p>
            <a:pPr eaLnBrk="1" hangingPunct="1">
              <a:lnSpc>
                <a:spcPct val="50000"/>
              </a:lnSpc>
              <a:spcBef>
                <a:spcPct val="50000"/>
              </a:spcBef>
              <a:buClrTx/>
              <a:buFontTx/>
              <a:buNone/>
            </a:pPr>
            <a:r>
              <a:rPr lang="en-US" altLang="en-US" sz="1800" dirty="0">
                <a:cs typeface="Arial" panose="020B0604020202020204" pitchFamily="34" charset="0"/>
              </a:rPr>
              <a:t>	loop L1		; repeat for entire string</a:t>
            </a:r>
          </a:p>
          <a:p>
            <a:pPr eaLnBrk="1" hangingPunct="1">
              <a:lnSpc>
                <a:spcPct val="50000"/>
              </a:lnSpc>
              <a:spcBef>
                <a:spcPct val="50000"/>
              </a:spcBef>
              <a:buClrTx/>
              <a:buFontTx/>
              <a:buNone/>
            </a:pP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The following code copies a string from </a:t>
            </a:r>
            <a:r>
              <a:rPr lang="en-US" dirty="0">
                <a:solidFill>
                  <a:srgbClr val="007FA3"/>
                </a:solidFill>
              </a:rPr>
              <a:t>source</a:t>
            </a:r>
            <a:r>
              <a:rPr lang="en-US" dirty="0"/>
              <a:t> to </a:t>
            </a:r>
            <a:r>
              <a:rPr lang="en-US" dirty="0">
                <a:solidFill>
                  <a:srgbClr val="007FA3"/>
                </a:solidFill>
              </a:rPr>
              <a:t>target:</a:t>
            </a:r>
          </a:p>
        </p:txBody>
      </p:sp>
      <p:sp>
        <p:nvSpPr>
          <p:cNvPr id="2" name="Title 1"/>
          <p:cNvSpPr>
            <a:spLocks noGrp="1"/>
          </p:cNvSpPr>
          <p:nvPr>
            <p:ph type="title"/>
          </p:nvPr>
        </p:nvSpPr>
        <p:spPr/>
        <p:txBody>
          <a:bodyPr/>
          <a:lstStyle/>
          <a:p>
            <a:r>
              <a:rPr lang="en-AU" dirty="0"/>
              <a:t>Copying a String</a:t>
            </a:r>
          </a:p>
        </p:txBody>
      </p:sp>
    </p:spTree>
    <p:extLst>
      <p:ext uri="{BB962C8B-B14F-4D97-AF65-F5344CB8AC3E}">
        <p14:creationId xmlns:p14="http://schemas.microsoft.com/office/powerpoint/2010/main" val="414703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Rewrite the program shown in the previous slide, using indirect addressing rather than indexed addressing.</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(12 of 12)</a:t>
            </a:r>
            <a:endParaRPr lang="en-AU" sz="2000" dirty="0"/>
          </a:p>
        </p:txBody>
      </p:sp>
    </p:spTree>
    <p:extLst>
      <p:ext uri="{BB962C8B-B14F-4D97-AF65-F5344CB8AC3E}">
        <p14:creationId xmlns:p14="http://schemas.microsoft.com/office/powerpoint/2010/main" val="18799403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Transfer Instructions</a:t>
            </a:r>
          </a:p>
          <a:p>
            <a:r>
              <a:rPr lang="en-US" dirty="0"/>
              <a:t>Addition and Subtraction</a:t>
            </a:r>
          </a:p>
          <a:p>
            <a:r>
              <a:rPr lang="en-US" dirty="0"/>
              <a:t>Data-Related Operators and Directives</a:t>
            </a:r>
          </a:p>
          <a:p>
            <a:r>
              <a:rPr lang="en-US" dirty="0"/>
              <a:t>Indirect Addressing</a:t>
            </a:r>
          </a:p>
          <a:p>
            <a:r>
              <a:rPr lang="en-US" dirty="0"/>
              <a:t>JMP and LOOP Instructions</a:t>
            </a:r>
          </a:p>
          <a:p>
            <a:r>
              <a:rPr lang="en-US" b="1" dirty="0">
                <a:solidFill>
                  <a:srgbClr val="007FA3"/>
                </a:solidFill>
              </a:rPr>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(5 of 5)</a:t>
            </a:r>
          </a:p>
        </p:txBody>
      </p:sp>
    </p:spTree>
    <p:extLst>
      <p:ext uri="{BB962C8B-B14F-4D97-AF65-F5344CB8AC3E}">
        <p14:creationId xmlns:p14="http://schemas.microsoft.com/office/powerpoint/2010/main" val="37629172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dirty="0"/>
              <a:t>MOV instruction in 64-bit mode accepts operands of 8, 16, 32, or 64 bits</a:t>
            </a:r>
          </a:p>
          <a:p>
            <a:r>
              <a:rPr lang="en-US" dirty="0"/>
              <a:t>When you move a 8, 16, or 32-bit constant to a 64-bit register, the upper bits of the destination are cleared.</a:t>
            </a:r>
          </a:p>
          <a:p>
            <a:r>
              <a:rPr lang="en-US" dirty="0"/>
              <a:t>When you move a memory operand into a 64-bit register, the results vary:</a:t>
            </a:r>
          </a:p>
          <a:p>
            <a:pPr lvl="1"/>
            <a:r>
              <a:rPr lang="en-US" dirty="0"/>
              <a:t>32-bit move clears high bits in destination</a:t>
            </a:r>
          </a:p>
          <a:p>
            <a:pPr lvl="1"/>
            <a:r>
              <a:rPr lang="en-US" dirty="0"/>
              <a:t>8-bit or 16-bit move does not affect high bits in destination</a:t>
            </a:r>
          </a:p>
        </p:txBody>
      </p:sp>
      <p:sp>
        <p:nvSpPr>
          <p:cNvPr id="2" name="Title 1"/>
          <p:cNvSpPr>
            <a:spLocks noGrp="1"/>
          </p:cNvSpPr>
          <p:nvPr>
            <p:ph type="title"/>
          </p:nvPr>
        </p:nvSpPr>
        <p:spPr/>
        <p:txBody>
          <a:bodyPr/>
          <a:lstStyle/>
          <a:p>
            <a:r>
              <a:rPr lang="en-AU" dirty="0"/>
              <a:t>64-Bit Programming</a:t>
            </a:r>
          </a:p>
        </p:txBody>
      </p:sp>
    </p:spTree>
    <p:extLst>
      <p:ext uri="{BB962C8B-B14F-4D97-AF65-F5344CB8AC3E}">
        <p14:creationId xmlns:p14="http://schemas.microsoft.com/office/powerpoint/2010/main" val="311007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3">
            <a:extLst>
              <a:ext uri="{FF2B5EF4-FFF2-40B4-BE49-F238E27FC236}">
                <a16:creationId xmlns:a16="http://schemas.microsoft.com/office/drawing/2014/main" id="{9697E7AE-B9B9-4312-AA26-8A0EC8CF2EFC}"/>
              </a:ext>
            </a:extLst>
          </p:cNvPr>
          <p:cNvSpPr txBox="1">
            <a:spLocks noChangeArrowheads="1"/>
          </p:cNvSpPr>
          <p:nvPr/>
        </p:nvSpPr>
        <p:spPr bwMode="auto">
          <a:xfrm>
            <a:off x="533400" y="2362200"/>
            <a:ext cx="807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40000"/>
              </a:lnSpc>
              <a:spcBef>
                <a:spcPts val="1200"/>
              </a:spcBef>
              <a:buClrTx/>
              <a:buFontTx/>
              <a:buNone/>
            </a:pPr>
            <a:r>
              <a:rPr lang="en-US" altLang="en-US" sz="1800" dirty="0">
                <a:cs typeface="Arial" panose="020B0604020202020204" pitchFamily="34" charset="0"/>
              </a:rPr>
              <a:t>.data</a:t>
            </a:r>
          </a:p>
          <a:p>
            <a:pPr eaLnBrk="1" hangingPunct="1">
              <a:lnSpc>
                <a:spcPct val="40000"/>
              </a:lnSpc>
              <a:spcBef>
                <a:spcPts val="1200"/>
              </a:spcBef>
              <a:buClrTx/>
              <a:buFontTx/>
              <a:buNone/>
            </a:pPr>
            <a:r>
              <a:rPr lang="en-US" altLang="en-US" sz="1800" dirty="0" err="1">
                <a:cs typeface="Arial" panose="020B0604020202020204" pitchFamily="34" charset="0"/>
              </a:rPr>
              <a:t>bVal</a:t>
            </a:r>
            <a:r>
              <a:rPr lang="en-US" altLang="en-US" sz="1800" dirty="0">
                <a:cs typeface="Arial" panose="020B0604020202020204" pitchFamily="34" charset="0"/>
              </a:rPr>
              <a:t> BYTE  100</a:t>
            </a:r>
          </a:p>
          <a:p>
            <a:pPr eaLnBrk="1" hangingPunct="1">
              <a:lnSpc>
                <a:spcPct val="40000"/>
              </a:lnSpc>
              <a:spcBef>
                <a:spcPts val="1200"/>
              </a:spcBef>
              <a:buClrTx/>
              <a:buFontTx/>
              <a:buNone/>
            </a:pPr>
            <a:r>
              <a:rPr lang="en-US" altLang="en-US" sz="1800" dirty="0">
                <a:cs typeface="Arial" panose="020B0604020202020204" pitchFamily="34" charset="0"/>
              </a:rPr>
              <a:t>bVal2 BYTE  ?</a:t>
            </a:r>
          </a:p>
          <a:p>
            <a:pPr eaLnBrk="1" hangingPunct="1">
              <a:lnSpc>
                <a:spcPct val="40000"/>
              </a:lnSpc>
              <a:spcBef>
                <a:spcPts val="1200"/>
              </a:spcBef>
              <a:buClrTx/>
              <a:buFontTx/>
              <a:buNone/>
            </a:pPr>
            <a:r>
              <a:rPr lang="en-US" altLang="en-US" sz="1800" dirty="0" err="1">
                <a:cs typeface="Arial" panose="020B0604020202020204" pitchFamily="34" charset="0"/>
              </a:rPr>
              <a:t>wVal</a:t>
            </a:r>
            <a:r>
              <a:rPr lang="en-US" altLang="en-US" sz="1800" dirty="0">
                <a:cs typeface="Arial" panose="020B0604020202020204" pitchFamily="34" charset="0"/>
              </a:rPr>
              <a:t> WORD  2</a:t>
            </a:r>
          </a:p>
          <a:p>
            <a:pPr eaLnBrk="1" hangingPunct="1">
              <a:lnSpc>
                <a:spcPct val="40000"/>
              </a:lnSpc>
              <a:spcBef>
                <a:spcPts val="1200"/>
              </a:spcBef>
              <a:buClrTx/>
              <a:buFontTx/>
              <a:buNone/>
            </a:pPr>
            <a:r>
              <a:rPr lang="en-US" altLang="en-US" sz="1800" dirty="0" err="1">
                <a:cs typeface="Arial" panose="020B0604020202020204" pitchFamily="34" charset="0"/>
              </a:rPr>
              <a:t>dVal</a:t>
            </a:r>
            <a:r>
              <a:rPr lang="en-US" altLang="en-US" sz="1800" dirty="0">
                <a:cs typeface="Arial" panose="020B0604020202020204" pitchFamily="34" charset="0"/>
              </a:rPr>
              <a:t> DWORD 5</a:t>
            </a:r>
          </a:p>
          <a:p>
            <a:pPr eaLnBrk="1" hangingPunct="1">
              <a:lnSpc>
                <a:spcPct val="40000"/>
              </a:lnSpc>
              <a:spcBef>
                <a:spcPts val="1200"/>
              </a:spcBef>
              <a:buClrTx/>
              <a:buFontTx/>
              <a:buNone/>
            </a:pPr>
            <a:r>
              <a:rPr lang="en-US" altLang="en-US" sz="1800" dirty="0">
                <a:cs typeface="Arial" panose="020B0604020202020204" pitchFamily="34" charset="0"/>
              </a:rPr>
              <a:t>.code</a:t>
            </a:r>
          </a:p>
          <a:p>
            <a:pPr eaLnBrk="1" hangingPunct="1">
              <a:lnSpc>
                <a:spcPct val="50000"/>
              </a:lnSpc>
              <a:spcBef>
                <a:spcPts val="12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ds,45            </a:t>
            </a:r>
            <a:r>
              <a:rPr lang="en-US" altLang="en-US" sz="1800" dirty="0">
                <a:solidFill>
                  <a:srgbClr val="007FA3"/>
                </a:solidFill>
                <a:cs typeface="Arial" panose="020B0604020202020204" pitchFamily="34" charset="0"/>
              </a:rPr>
              <a:t>immediate move to DS not permitted</a:t>
            </a:r>
          </a:p>
          <a:p>
            <a:pPr eaLnBrk="1" hangingPunct="1">
              <a:lnSpc>
                <a:spcPct val="50000"/>
              </a:lnSpc>
              <a:spcBef>
                <a:spcPts val="12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esi,wVal</a:t>
            </a:r>
            <a:r>
              <a:rPr lang="en-US" altLang="en-US" sz="1800" dirty="0">
                <a:cs typeface="Arial" panose="020B0604020202020204" pitchFamily="34" charset="0"/>
              </a:rPr>
              <a:t>         </a:t>
            </a:r>
            <a:r>
              <a:rPr lang="en-US" altLang="en-US" sz="1800" dirty="0">
                <a:solidFill>
                  <a:srgbClr val="007FA3"/>
                </a:solidFill>
                <a:cs typeface="Arial" panose="020B0604020202020204" pitchFamily="34" charset="0"/>
              </a:rPr>
              <a:t>size mismatch</a:t>
            </a:r>
          </a:p>
          <a:p>
            <a:pPr eaLnBrk="1" hangingPunct="1">
              <a:lnSpc>
                <a:spcPct val="50000"/>
              </a:lnSpc>
              <a:spcBef>
                <a:spcPts val="12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eip,dVal</a:t>
            </a:r>
            <a:r>
              <a:rPr lang="en-US" altLang="en-US" sz="1800" dirty="0">
                <a:cs typeface="Arial" panose="020B0604020202020204" pitchFamily="34" charset="0"/>
              </a:rPr>
              <a:t>         </a:t>
            </a:r>
            <a:r>
              <a:rPr lang="en-US" altLang="en-US" sz="1800" dirty="0">
                <a:solidFill>
                  <a:srgbClr val="007FA3"/>
                </a:solidFill>
                <a:cs typeface="Arial" panose="020B0604020202020204" pitchFamily="34" charset="0"/>
              </a:rPr>
              <a:t>EIP cannot be the destination</a:t>
            </a:r>
          </a:p>
          <a:p>
            <a:pPr eaLnBrk="1" hangingPunct="1">
              <a:lnSpc>
                <a:spcPct val="50000"/>
              </a:lnSpc>
              <a:spcBef>
                <a:spcPts val="12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25,bVal          </a:t>
            </a:r>
            <a:r>
              <a:rPr lang="en-US" altLang="en-US" sz="1800" dirty="0">
                <a:solidFill>
                  <a:srgbClr val="007FA3"/>
                </a:solidFill>
                <a:cs typeface="Arial" panose="020B0604020202020204" pitchFamily="34" charset="0"/>
              </a:rPr>
              <a:t>immediate value cannot be destination</a:t>
            </a:r>
          </a:p>
          <a:p>
            <a:pPr eaLnBrk="1" hangingPunct="1">
              <a:lnSpc>
                <a:spcPct val="50000"/>
              </a:lnSpc>
              <a:spcBef>
                <a:spcPts val="1200"/>
              </a:spcBef>
              <a:buClrTx/>
              <a:buNone/>
            </a:pPr>
            <a:r>
              <a:rPr lang="en-US" altLang="en-US" sz="1800" dirty="0">
                <a:cs typeface="Arial" panose="020B0604020202020204" pitchFamily="34" charset="0"/>
              </a:rPr>
              <a:t>	</a:t>
            </a:r>
            <a:r>
              <a:rPr lang="en-US" altLang="en-US" sz="1800" dirty="0" err="1">
                <a:cs typeface="Arial" panose="020B0604020202020204" pitchFamily="34" charset="0"/>
              </a:rPr>
              <a:t>mo</a:t>
            </a:r>
            <a:r>
              <a:rPr lang="en-US" altLang="en-US" sz="1800" dirty="0">
                <a:cs typeface="Arial" panose="020B0604020202020204" pitchFamily="34" charset="0"/>
              </a:rPr>
              <a:t>  </a:t>
            </a:r>
            <a:r>
              <a:rPr lang="en-US" altLang="en-US" sz="1800" dirty="0">
                <a:latin typeface="+mn-lt"/>
              </a:rPr>
              <a:t>bVal2,bVal</a:t>
            </a:r>
            <a:r>
              <a:rPr lang="en-US" altLang="en-US" sz="1800" b="1" dirty="0">
                <a:latin typeface="Courier New" panose="02070309020205020404" pitchFamily="49" charset="0"/>
              </a:rPr>
              <a:t> </a:t>
            </a:r>
            <a:r>
              <a:rPr lang="en-US" altLang="en-US" sz="1800" dirty="0">
                <a:cs typeface="Arial" panose="020B0604020202020204" pitchFamily="34" charset="0"/>
              </a:rPr>
              <a:t>     </a:t>
            </a:r>
            <a:r>
              <a:rPr lang="en-US" altLang="en-US" sz="1800" dirty="0">
                <a:solidFill>
                  <a:srgbClr val="007FA3"/>
                </a:solidFill>
                <a:cs typeface="Arial" panose="020B0604020202020204" pitchFamily="34" charset="0"/>
              </a:rPr>
              <a:t>memory-to-memory move not permitted</a:t>
            </a:r>
          </a:p>
        </p:txBody>
      </p:sp>
      <p:sp>
        <p:nvSpPr>
          <p:cNvPr id="3" name="Content Placeholder 2"/>
          <p:cNvSpPr>
            <a:spLocks noGrp="1"/>
          </p:cNvSpPr>
          <p:nvPr>
            <p:ph idx="1"/>
          </p:nvPr>
        </p:nvSpPr>
        <p:spPr>
          <a:xfrm>
            <a:off x="457200" y="1600201"/>
            <a:ext cx="8229600" cy="533399"/>
          </a:xfrm>
        </p:spPr>
        <p:txBody>
          <a:bodyPr/>
          <a:lstStyle/>
          <a:p>
            <a:pPr marL="0" indent="0">
              <a:spcBef>
                <a:spcPts val="0"/>
              </a:spcBef>
              <a:buNone/>
            </a:pPr>
            <a:r>
              <a:rPr lang="en-US" sz="2300" dirty="0"/>
              <a:t>Explain why each of the following MOV statements are invalid:</a:t>
            </a:r>
          </a:p>
          <a:p>
            <a:pPr marL="0" indent="0">
              <a:spcBef>
                <a:spcPts val="0"/>
              </a:spcBef>
              <a:buNone/>
            </a:pPr>
            <a:endParaRPr lang="en-AU" sz="2300" dirty="0"/>
          </a:p>
        </p:txBody>
      </p:sp>
      <p:sp>
        <p:nvSpPr>
          <p:cNvPr id="2" name="Title 1"/>
          <p:cNvSpPr>
            <a:spLocks noGrp="1"/>
          </p:cNvSpPr>
          <p:nvPr>
            <p:ph type="title"/>
          </p:nvPr>
        </p:nvSpPr>
        <p:spPr/>
        <p:txBody>
          <a:bodyPr/>
          <a:lstStyle/>
          <a:p>
            <a:r>
              <a:rPr lang="en-AU" dirty="0"/>
              <a:t>Your turn . . .</a:t>
            </a:r>
            <a:r>
              <a:rPr lang="en-AU" sz="2000" dirty="0"/>
              <a:t> </a:t>
            </a:r>
            <a:r>
              <a:rPr lang="en-AU" sz="2000" b="0" dirty="0"/>
              <a:t>(1 of 12)</a:t>
            </a:r>
          </a:p>
        </p:txBody>
      </p:sp>
    </p:spTree>
    <p:extLst>
      <p:ext uri="{BB962C8B-B14F-4D97-AF65-F5344CB8AC3E}">
        <p14:creationId xmlns:p14="http://schemas.microsoft.com/office/powerpoint/2010/main" val="440679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MOVSXD sign extends a 32-bit value into a 64-bit destination register</a:t>
            </a:r>
          </a:p>
          <a:p>
            <a:r>
              <a:rPr lang="en-US" dirty="0"/>
              <a:t>The OFFSET operator generates a 64-bit address</a:t>
            </a:r>
          </a:p>
          <a:p>
            <a:r>
              <a:rPr lang="en-US" dirty="0"/>
              <a:t>LOOP uses the 64-bit RCX register as a counter</a:t>
            </a:r>
          </a:p>
          <a:p>
            <a:r>
              <a:rPr lang="en-US" dirty="0"/>
              <a:t>RSI and RDI are the most common 64-bit index registers for accessing arrays.</a:t>
            </a:r>
          </a:p>
        </p:txBody>
      </p:sp>
      <p:sp>
        <p:nvSpPr>
          <p:cNvPr id="2" name="Title 1"/>
          <p:cNvSpPr>
            <a:spLocks noGrp="1"/>
          </p:cNvSpPr>
          <p:nvPr>
            <p:ph type="title"/>
          </p:nvPr>
        </p:nvSpPr>
        <p:spPr/>
        <p:txBody>
          <a:bodyPr/>
          <a:lstStyle/>
          <a:p>
            <a:r>
              <a:rPr lang="en-AU" dirty="0"/>
              <a:t>More 64-Bit Programming</a:t>
            </a:r>
          </a:p>
        </p:txBody>
      </p:sp>
    </p:spTree>
    <p:extLst>
      <p:ext uri="{BB962C8B-B14F-4D97-AF65-F5344CB8AC3E}">
        <p14:creationId xmlns:p14="http://schemas.microsoft.com/office/powerpoint/2010/main" val="29458526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ADD and SUB affect the flags in the same way as in 32-bit mode</a:t>
            </a:r>
          </a:p>
          <a:p>
            <a:r>
              <a:rPr lang="en-US" dirty="0"/>
              <a:t>You can use scale factors with indexed operands.</a:t>
            </a:r>
          </a:p>
        </p:txBody>
      </p:sp>
      <p:sp>
        <p:nvSpPr>
          <p:cNvPr id="2" name="Title 1"/>
          <p:cNvSpPr>
            <a:spLocks noGrp="1"/>
          </p:cNvSpPr>
          <p:nvPr>
            <p:ph type="title"/>
          </p:nvPr>
        </p:nvSpPr>
        <p:spPr/>
        <p:txBody>
          <a:bodyPr/>
          <a:lstStyle/>
          <a:p>
            <a:r>
              <a:rPr lang="en-AU" dirty="0"/>
              <a:t>Other 64-Bit Notes</a:t>
            </a:r>
          </a:p>
        </p:txBody>
      </p:sp>
    </p:spTree>
    <p:extLst>
      <p:ext uri="{BB962C8B-B14F-4D97-AF65-F5344CB8AC3E}">
        <p14:creationId xmlns:p14="http://schemas.microsoft.com/office/powerpoint/2010/main" val="24281249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0"/>
              </a:spcBef>
            </a:pPr>
            <a:r>
              <a:rPr lang="en-AU" dirty="0"/>
              <a:t>Data Transfer</a:t>
            </a:r>
          </a:p>
          <a:p>
            <a:pPr lvl="1">
              <a:spcBef>
                <a:spcPts val="0"/>
              </a:spcBef>
            </a:pPr>
            <a:r>
              <a:rPr lang="en-AU" dirty="0"/>
              <a:t>MOV – data transfer from source to destination</a:t>
            </a:r>
          </a:p>
          <a:p>
            <a:pPr lvl="1">
              <a:spcBef>
                <a:spcPts val="0"/>
              </a:spcBef>
            </a:pPr>
            <a:r>
              <a:rPr lang="en-AU" dirty="0"/>
              <a:t>MOVSX, MOVZX, XCHG</a:t>
            </a:r>
          </a:p>
          <a:p>
            <a:pPr>
              <a:spcBef>
                <a:spcPts val="0"/>
              </a:spcBef>
            </a:pPr>
            <a:r>
              <a:rPr lang="en-AU" dirty="0"/>
              <a:t>Operand types</a:t>
            </a:r>
          </a:p>
          <a:p>
            <a:pPr lvl="1">
              <a:spcBef>
                <a:spcPts val="0"/>
              </a:spcBef>
            </a:pPr>
            <a:r>
              <a:rPr lang="en-AU" dirty="0"/>
              <a:t>direct, direct-offset, indirect, indexed</a:t>
            </a:r>
          </a:p>
          <a:p>
            <a:pPr>
              <a:spcBef>
                <a:spcPts val="0"/>
              </a:spcBef>
            </a:pPr>
            <a:r>
              <a:rPr lang="en-AU" dirty="0"/>
              <a:t>Arithmetic</a:t>
            </a:r>
          </a:p>
          <a:p>
            <a:pPr lvl="1">
              <a:spcBef>
                <a:spcPts val="0"/>
              </a:spcBef>
            </a:pPr>
            <a:r>
              <a:rPr lang="en-AU" dirty="0"/>
              <a:t>INC, DEC, ADD, SUB, NEG</a:t>
            </a:r>
          </a:p>
          <a:p>
            <a:pPr lvl="1">
              <a:spcBef>
                <a:spcPts val="0"/>
              </a:spcBef>
            </a:pPr>
            <a:r>
              <a:rPr lang="en-AU" dirty="0"/>
              <a:t>Sign, Carry, Zero, Overflow flags</a:t>
            </a:r>
          </a:p>
          <a:p>
            <a:pPr>
              <a:spcBef>
                <a:spcPts val="0"/>
              </a:spcBef>
            </a:pPr>
            <a:r>
              <a:rPr lang="en-AU" dirty="0"/>
              <a:t>Operators</a:t>
            </a:r>
          </a:p>
          <a:p>
            <a:pPr lvl="1">
              <a:spcBef>
                <a:spcPts val="0"/>
              </a:spcBef>
            </a:pPr>
            <a:r>
              <a:rPr lang="en-AU" dirty="0"/>
              <a:t>OFFSET, PTR, TYPE, LENGTHOF, SIZEOF, TYPEDEF</a:t>
            </a:r>
          </a:p>
          <a:p>
            <a:pPr>
              <a:spcBef>
                <a:spcPts val="0"/>
              </a:spcBef>
            </a:pPr>
            <a:r>
              <a:rPr lang="en-AU" dirty="0"/>
              <a:t>JMP and LOOP – branching instructions</a:t>
            </a:r>
          </a:p>
        </p:txBody>
      </p:sp>
      <p:sp>
        <p:nvSpPr>
          <p:cNvPr id="2" name="Title 1"/>
          <p:cNvSpPr>
            <a:spLocks noGrp="1"/>
          </p:cNvSpPr>
          <p:nvPr>
            <p:ph type="title"/>
          </p:nvPr>
        </p:nvSpPr>
        <p:spPr/>
        <p:txBody>
          <a:bodyPr/>
          <a:lstStyle/>
          <a:p>
            <a:r>
              <a:rPr lang="en-AU" dirty="0"/>
              <a:t>Summary</a:t>
            </a:r>
          </a:p>
        </p:txBody>
      </p:sp>
    </p:spTree>
    <p:extLst>
      <p:ext uri="{BB962C8B-B14F-4D97-AF65-F5344CB8AC3E}">
        <p14:creationId xmlns:p14="http://schemas.microsoft.com/office/powerpoint/2010/main" val="36620741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27D76AC-49ED-4DB5-B489-8C86BD9EE497}"/>
              </a:ext>
            </a:extLst>
          </p:cNvPr>
          <p:cNvSpPr>
            <a:spLocks noGrp="1" noChangeArrowheads="1"/>
          </p:cNvSpPr>
          <p:nvPr>
            <p:ph type="title"/>
          </p:nvPr>
        </p:nvSpPr>
        <p:spPr>
          <a:xfrm>
            <a:off x="2895600" y="3352800"/>
            <a:ext cx="3352800" cy="533400"/>
          </a:xfrm>
        </p:spPr>
        <p:txBody>
          <a:bodyPr/>
          <a:lstStyle/>
          <a:p>
            <a:pPr algn="ctr" eaLnBrk="1" hangingPunct="1">
              <a:defRPr/>
            </a:pPr>
            <a:r>
              <a:rPr lang="en-US" altLang="en-US" dirty="0">
                <a:cs typeface="Arial" panose="020B0604020202020204" pitchFamily="34" charset="0"/>
              </a:rPr>
              <a:t>46 69 6E 61 6C</a:t>
            </a:r>
          </a:p>
        </p:txBody>
      </p:sp>
    </p:spTree>
    <p:extLst>
      <p:ext uri="{BB962C8B-B14F-4D97-AF65-F5344CB8AC3E}">
        <p14:creationId xmlns:p14="http://schemas.microsoft.com/office/powerpoint/2010/main" val="16059088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298639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68780144-5B0D-4781-BABC-F85AF9DCB4F6}"/>
              </a:ext>
            </a:extLst>
          </p:cNvPr>
          <p:cNvSpPr txBox="1">
            <a:spLocks noChangeArrowheads="1"/>
          </p:cNvSpPr>
          <p:nvPr/>
        </p:nvSpPr>
        <p:spPr bwMode="auto">
          <a:xfrm>
            <a:off x="1752600" y="5867400"/>
            <a:ext cx="5040000" cy="50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The destination must be a register.</a:t>
            </a:r>
          </a:p>
        </p:txBody>
      </p:sp>
      <p:sp>
        <p:nvSpPr>
          <p:cNvPr id="5" name="Text Box 3">
            <a:extLst>
              <a:ext uri="{FF2B5EF4-FFF2-40B4-BE49-F238E27FC236}">
                <a16:creationId xmlns:a16="http://schemas.microsoft.com/office/drawing/2014/main" id="{E949396D-5752-453A-A9D7-BE4E78071A9A}"/>
              </a:ext>
            </a:extLst>
          </p:cNvPr>
          <p:cNvSpPr txBox="1">
            <a:spLocks noChangeArrowheads="1"/>
          </p:cNvSpPr>
          <p:nvPr/>
        </p:nvSpPr>
        <p:spPr bwMode="auto">
          <a:xfrm>
            <a:off x="609600" y="4953000"/>
            <a:ext cx="6629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22860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800" dirty="0">
                <a:cs typeface="Arial" panose="020B0604020202020204" pitchFamily="34" charset="0"/>
              </a:rPr>
              <a:t>mov bl,10001111b</a:t>
            </a:r>
          </a:p>
          <a:p>
            <a:pPr eaLnBrk="1" hangingPunct="1">
              <a:lnSpc>
                <a:spcPct val="80000"/>
              </a:lnSpc>
              <a:spcBef>
                <a:spcPct val="50000"/>
              </a:spcBef>
              <a:buClrTx/>
              <a:buFontTx/>
              <a:buNone/>
            </a:pPr>
            <a:r>
              <a:rPr lang="en-US" altLang="en-US" sz="1800" dirty="0">
                <a:solidFill>
                  <a:srgbClr val="007FA3"/>
                </a:solidFill>
                <a:cs typeface="Arial" panose="020B0604020202020204" pitchFamily="34" charset="0"/>
              </a:rPr>
              <a:t>movzx </a:t>
            </a:r>
            <a:r>
              <a:rPr lang="en-US" altLang="en-US" sz="1800" dirty="0" err="1">
                <a:solidFill>
                  <a:srgbClr val="007FA3"/>
                </a:solidFill>
                <a:cs typeface="Arial" panose="020B0604020202020204" pitchFamily="34" charset="0"/>
              </a:rPr>
              <a:t>ax,bl</a:t>
            </a:r>
            <a:r>
              <a:rPr lang="en-US" altLang="en-US" sz="1800" dirty="0">
                <a:cs typeface="Arial" panose="020B0604020202020204" pitchFamily="34" charset="0"/>
              </a:rPr>
              <a:t>	; zero-extension</a:t>
            </a:r>
          </a:p>
        </p:txBody>
      </p:sp>
      <p:graphicFrame>
        <p:nvGraphicFramePr>
          <p:cNvPr id="4" name="Object 5" descr="An 8-bit source 1 0 0 0 1 1 1 1 is copied into the lower half of the 16-bit destination, and the upper bits are left empty. So, the lower half of the destination reads, 1 0 0 0 1 1 1 1, and the upper half of the destination reads, 0 0 0 0 0 0 0 0.">
            <a:extLst>
              <a:ext uri="{FF2B5EF4-FFF2-40B4-BE49-F238E27FC236}">
                <a16:creationId xmlns:a16="http://schemas.microsoft.com/office/drawing/2014/main" id="{C7CA3387-22E8-4C3F-A055-792C5F5F8E70}"/>
              </a:ext>
            </a:extLst>
          </p:cNvPr>
          <p:cNvGraphicFramePr>
            <a:graphicFrameLocks noChangeAspect="1"/>
          </p:cNvGraphicFramePr>
          <p:nvPr>
            <p:extLst>
              <p:ext uri="{D42A27DB-BD31-4B8C-83A1-F6EECF244321}">
                <p14:modId xmlns:p14="http://schemas.microsoft.com/office/powerpoint/2010/main" val="901411752"/>
              </p:ext>
            </p:extLst>
          </p:nvPr>
        </p:nvGraphicFramePr>
        <p:xfrm>
          <a:off x="2133600" y="2971800"/>
          <a:ext cx="4191000" cy="1846881"/>
        </p:xfrm>
        <a:graphic>
          <a:graphicData uri="http://schemas.openxmlformats.org/presentationml/2006/ole">
            <mc:AlternateContent xmlns:mc="http://schemas.openxmlformats.org/markup-compatibility/2006">
              <mc:Choice xmlns:v="urn:schemas-microsoft-com:vml" Requires="v">
                <p:oleObj spid="_x0000_s16431" name="VISIO" r:id="rId3" imgW="2929128" imgH="1188720" progId="Visio.Drawing.6">
                  <p:embed/>
                </p:oleObj>
              </mc:Choice>
              <mc:Fallback>
                <p:oleObj name="VISIO" r:id="rId3" imgW="2929128" imgH="11887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510" t="-4320" b="-8011"/>
                      <a:stretch>
                        <a:fillRect/>
                      </a:stretch>
                    </p:blipFill>
                    <p:spPr bwMode="auto">
                      <a:xfrm>
                        <a:off x="2133600" y="2971800"/>
                        <a:ext cx="4191000" cy="1846881"/>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371600"/>
          </a:xfrm>
        </p:spPr>
        <p:txBody>
          <a:bodyPr/>
          <a:lstStyle/>
          <a:p>
            <a:pPr marL="0" indent="0">
              <a:buNone/>
            </a:pPr>
            <a:r>
              <a:rPr lang="en-US" dirty="0"/>
              <a:t>When you copy a smaller value into a larger destination, the MOVZX instruction fills (extends) the upper half of the destination with </a:t>
            </a:r>
            <a:r>
              <a:rPr lang="en-US" dirty="0" err="1"/>
              <a:t>zeros</a:t>
            </a:r>
            <a:r>
              <a:rPr lang="en-US" dirty="0"/>
              <a:t>.</a:t>
            </a:r>
          </a:p>
          <a:p>
            <a:pPr marL="0" indent="0">
              <a:buNone/>
            </a:pPr>
            <a:endParaRPr lang="en-AU" dirty="0"/>
          </a:p>
        </p:txBody>
      </p:sp>
      <p:sp>
        <p:nvSpPr>
          <p:cNvPr id="2" name="Title 1"/>
          <p:cNvSpPr>
            <a:spLocks noGrp="1"/>
          </p:cNvSpPr>
          <p:nvPr>
            <p:ph type="title"/>
          </p:nvPr>
        </p:nvSpPr>
        <p:spPr/>
        <p:txBody>
          <a:bodyPr/>
          <a:lstStyle/>
          <a:p>
            <a:r>
              <a:rPr lang="en-AU" dirty="0"/>
              <a:t>Zero Extension</a:t>
            </a:r>
          </a:p>
        </p:txBody>
      </p:sp>
    </p:spTree>
    <p:extLst>
      <p:ext uri="{BB962C8B-B14F-4D97-AF65-F5344CB8AC3E}">
        <p14:creationId xmlns:p14="http://schemas.microsoft.com/office/powerpoint/2010/main" val="105492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8307</TotalTime>
  <Words>3470</Words>
  <Application>Microsoft Office PowerPoint</Application>
  <PresentationFormat>On-screen Show (4:3)</PresentationFormat>
  <Paragraphs>750</Paragraphs>
  <Slides>84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3" baseType="lpstr">
      <vt:lpstr>Airal</vt:lpstr>
      <vt:lpstr>Arial</vt:lpstr>
      <vt:lpstr>Courier New</vt:lpstr>
      <vt:lpstr>Symbol</vt:lpstr>
      <vt:lpstr>Times New Roman</vt:lpstr>
      <vt:lpstr>Verdana</vt:lpstr>
      <vt:lpstr>Wingdings</vt:lpstr>
      <vt:lpstr>508 Lecture</vt:lpstr>
      <vt:lpstr>VISIO</vt:lpstr>
      <vt:lpstr>Assembly Language for x86 Processors</vt:lpstr>
      <vt:lpstr>Chapter Overview</vt:lpstr>
      <vt:lpstr>Data Transfer Instructions</vt:lpstr>
      <vt:lpstr>Operand Types</vt:lpstr>
      <vt:lpstr>Instruction Operand Notation</vt:lpstr>
      <vt:lpstr>Direct Memory Operands</vt:lpstr>
      <vt:lpstr>MOV Instruction</vt:lpstr>
      <vt:lpstr>Your turn . . . (1 of 12)</vt:lpstr>
      <vt:lpstr>Zero Extension</vt:lpstr>
      <vt:lpstr>Sign Extension</vt:lpstr>
      <vt:lpstr>XCHG Instruction</vt:lpstr>
      <vt:lpstr>Direct-Offset Operands</vt:lpstr>
      <vt:lpstr>Direct-Offset Operands (cont) (1 of 2)</vt:lpstr>
      <vt:lpstr>Direct-Offset Operands (cont) (2 of 2)</vt:lpstr>
      <vt:lpstr>Your turn. . . (2 of 12)</vt:lpstr>
      <vt:lpstr>Your turn. . . (3 of 12)</vt:lpstr>
      <vt:lpstr>Evaluate this . . . </vt:lpstr>
      <vt:lpstr>Evaluate this . . . (cont)</vt:lpstr>
      <vt:lpstr>What's Next (1 of 5)</vt:lpstr>
      <vt:lpstr>Addition and Subtraction</vt:lpstr>
      <vt:lpstr>INC and DEC Instructions</vt:lpstr>
      <vt:lpstr>INC and DEC Examples</vt:lpstr>
      <vt:lpstr>Your turn... (4 of 12)</vt:lpstr>
      <vt:lpstr>ADD and SUB Instructions</vt:lpstr>
      <vt:lpstr>ADD and SUB Examples</vt:lpstr>
      <vt:lpstr>NEG (negate) Instruction</vt:lpstr>
      <vt:lpstr>NEG Instruction and the Flags</vt:lpstr>
      <vt:lpstr>Implementing Arithmetic Expressions  (1 of 2)</vt:lpstr>
      <vt:lpstr>Implementing Arithmetic Expressions  (2 of 2)</vt:lpstr>
      <vt:lpstr>Your turn... (5 of 12)</vt:lpstr>
      <vt:lpstr>Flags Affected by Arithmetic</vt:lpstr>
      <vt:lpstr>Concept Map</vt:lpstr>
      <vt:lpstr>Zero Flag (ZF)</vt:lpstr>
      <vt:lpstr>Sign Flag (SF)</vt:lpstr>
      <vt:lpstr>Signed and Unsigned Integers A Hardware Viewpoint</vt:lpstr>
      <vt:lpstr>Overflow and Carry Flags A Hardware Viewpoint</vt:lpstr>
      <vt:lpstr>Carry Flag (CF)</vt:lpstr>
      <vt:lpstr>Your turn . . . (6 of 12)</vt:lpstr>
      <vt:lpstr>Overflow Flag (OF)</vt:lpstr>
      <vt:lpstr>A Rule of Thumb</vt:lpstr>
      <vt:lpstr>Your turn . . . (7 of 12)</vt:lpstr>
      <vt:lpstr>What's Next (2 of 5)</vt:lpstr>
      <vt:lpstr>Data-Related Operators and Directives</vt:lpstr>
      <vt:lpstr>OFFSET Operator</vt:lpstr>
      <vt:lpstr>OFFSET Examples</vt:lpstr>
      <vt:lpstr>Relating to C/C++</vt:lpstr>
      <vt:lpstr>PTR Operator</vt:lpstr>
      <vt:lpstr>Little Endian Order</vt:lpstr>
      <vt:lpstr>PTR Operator Examples</vt:lpstr>
      <vt:lpstr>PTR Operator (cont)</vt:lpstr>
      <vt:lpstr>Your turn . . . (8 of 12)</vt:lpstr>
      <vt:lpstr>TYPE Operator</vt:lpstr>
      <vt:lpstr>LENGTHOF Operator</vt:lpstr>
      <vt:lpstr>SIZEOF Operator</vt:lpstr>
      <vt:lpstr>Spanning Multiple Lines (1 of 2)</vt:lpstr>
      <vt:lpstr>Spanning Multiple Lines (2 of 2)</vt:lpstr>
      <vt:lpstr>LABEL Directive</vt:lpstr>
      <vt:lpstr>What's Next (3 of 5)</vt:lpstr>
      <vt:lpstr>Indirect Addressing</vt:lpstr>
      <vt:lpstr>Indirect Operands (1 of 2)</vt:lpstr>
      <vt:lpstr>Indirect Operands (2 of 2)</vt:lpstr>
      <vt:lpstr>Array Sum Example</vt:lpstr>
      <vt:lpstr>Indexed Operands</vt:lpstr>
      <vt:lpstr>Index Scaling</vt:lpstr>
      <vt:lpstr>Pointers</vt:lpstr>
      <vt:lpstr>What's Next (4 of 5)</vt:lpstr>
      <vt:lpstr>JMP and LOOP Instructions</vt:lpstr>
      <vt:lpstr>JMP Instruction</vt:lpstr>
      <vt:lpstr>LOOP Instruction</vt:lpstr>
      <vt:lpstr>LOOP Example</vt:lpstr>
      <vt:lpstr>Your turn . . . (9 of 12)</vt:lpstr>
      <vt:lpstr>Your turn . . . (10 of 12)</vt:lpstr>
      <vt:lpstr>Nested Loop</vt:lpstr>
      <vt:lpstr>Summing an Integer Array</vt:lpstr>
      <vt:lpstr>Your turn . . . (11 of 12)</vt:lpstr>
      <vt:lpstr>Copying a String</vt:lpstr>
      <vt:lpstr>Your turn . . . (12 of 12)</vt:lpstr>
      <vt:lpstr>What's Next (5 of 5)</vt:lpstr>
      <vt:lpstr>64-Bit Programming</vt:lpstr>
      <vt:lpstr>More 64-Bit Programming</vt:lpstr>
      <vt:lpstr>Other 64-Bit Notes</vt:lpstr>
      <vt:lpstr>Summary</vt:lpstr>
      <vt:lpstr>46 69 6E 61 6C</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for x86 Processors, Eight Edition</dc:title>
  <dc:subject>Computer Science</dc:subject>
  <dc:creator>KIP R. IRVINE</dc:creator>
  <cp:keywords>Computer Science</cp:keywords>
  <cp:lastModifiedBy>Jacoby, Meghan</cp:lastModifiedBy>
  <cp:revision>633</cp:revision>
  <dcterms:created xsi:type="dcterms:W3CDTF">2014-07-14T20:04:21Z</dcterms:created>
  <dcterms:modified xsi:type="dcterms:W3CDTF">2019-05-08T15:32:26Z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