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1" r:id="rId7"/>
    <p:sldId id="262" r:id="rId8"/>
    <p:sldId id="263"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48" d="100"/>
          <a:sy n="48" d="100"/>
        </p:scale>
        <p:origin x="1483" y="43"/>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p:txBody>
          <a:bodyPr/>
          <a:lstStyle/>
          <a:p>
            <a:fld id="{5A474416-FADC-46F7-9089-C26C2211330D}" type="datetimeFigureOut">
              <a:rPr lang="en-US" smtClean="0"/>
              <a:t>2/6/2017</a:t>
            </a:fld>
            <a:endParaRPr lang="en-US"/>
          </a:p>
        </p:txBody>
      </p:sp>
      <p:sp>
        <p:nvSpPr>
          <p:cNvPr id="17" name="Footer Placeholder 16"/>
          <p:cNvSpPr>
            <a:spLocks noGrp="1"/>
          </p:cNvSpPr>
          <p:nvPr>
            <p:ph type="ftr" sz="quarter" idx="11"/>
          </p:nvPr>
        </p:nvSpPr>
        <p:spPr/>
        <p:txBody>
          <a:bodyPr/>
          <a:lstStyle/>
          <a:p>
            <a:endParaRPr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340DB2ED-674C-4566-87F6-0FDF2DBA0FFF}" type="slidenum">
              <a:rPr lang="en-US" smtClean="0"/>
              <a:t>‹#›</a:t>
            </a:fld>
            <a:endParaRPr lang="en-US"/>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5A474416-FADC-46F7-9089-C26C2211330D}" type="datetimeFigureOut">
              <a:rPr lang="en-US" smtClean="0"/>
              <a:t>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0DB2ED-674C-4566-87F6-0FDF2DBA0FFF}"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340DB2ED-674C-4566-87F6-0FDF2DBA0FFF}" type="slidenum">
              <a:rPr lang="en-US" smtClean="0"/>
              <a:t>‹#›</a:t>
            </a:fld>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5A474416-FADC-46F7-9089-C26C2211330D}" type="datetimeFigureOut">
              <a:rPr lang="en-US" smtClean="0"/>
              <a:t>2/6/2017</a:t>
            </a:fld>
            <a:endParaRPr lang="en-US"/>
          </a:p>
        </p:txBody>
      </p:sp>
      <p:sp>
        <p:nvSpPr>
          <p:cNvPr id="5" name="Footer Placeholder 4"/>
          <p:cNvSpPr>
            <a:spLocks noGrp="1"/>
          </p:cNvSpPr>
          <p:nvPr>
            <p:ph type="ftr" sz="quarter" idx="11"/>
          </p:nvPr>
        </p:nvSpPr>
        <p:spPr/>
        <p:txBody>
          <a:bodyPr/>
          <a:lstStyle/>
          <a:p>
            <a:endParaRPr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a:t>Click to edit Master title style</a:t>
            </a:r>
          </a:p>
        </p:txBody>
      </p:sp>
      <p:sp>
        <p:nvSpPr>
          <p:cNvPr id="4" name="Date Placeholder 3"/>
          <p:cNvSpPr>
            <a:spLocks noGrp="1"/>
          </p:cNvSpPr>
          <p:nvPr>
            <p:ph type="dt" sz="half" idx="10"/>
          </p:nvPr>
        </p:nvSpPr>
        <p:spPr/>
        <p:txBody>
          <a:bodyPr/>
          <a:lstStyle/>
          <a:p>
            <a:fld id="{5A474416-FADC-46F7-9089-C26C2211330D}" type="datetimeFigureOut">
              <a:rPr lang="en-US" smtClean="0"/>
              <a:t>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4361688" y="1026372"/>
            <a:ext cx="457200" cy="441325"/>
          </a:xfrm>
        </p:spPr>
        <p:txBody>
          <a:bodyPr/>
          <a:lstStyle/>
          <a:p>
            <a:fld id="{340DB2ED-674C-4566-87F6-0FDF2DBA0FFF}" type="slidenum">
              <a:rPr lang="en-US" smtClean="0"/>
              <a:t>‹#›</a:t>
            </a:fld>
            <a:endParaRPr 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5A474416-FADC-46F7-9089-C26C2211330D}" type="datetimeFigureOut">
              <a:rPr lang="en-US" smtClean="0"/>
              <a:t>2/6/2017</a:t>
            </a:fld>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340DB2ED-674C-4566-87F6-0FDF2DBA0FFF}" type="slidenum">
              <a:rPr lang="en-US" smtClean="0"/>
              <a:t>‹#›</a:t>
            </a:fld>
            <a:endParaRPr 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a:t>Click to edit Master title style</a:t>
            </a:r>
          </a:p>
        </p:txBody>
      </p:sp>
      <p:sp>
        <p:nvSpPr>
          <p:cNvPr id="5" name="Date Placeholder 4"/>
          <p:cNvSpPr>
            <a:spLocks noGrp="1"/>
          </p:cNvSpPr>
          <p:nvPr>
            <p:ph type="dt" sz="half" idx="10"/>
          </p:nvPr>
        </p:nvSpPr>
        <p:spPr>
          <a:xfrm>
            <a:off x="5791200" y="6409944"/>
            <a:ext cx="3044952" cy="365760"/>
          </a:xfrm>
        </p:spPr>
        <p:txBody>
          <a:bodyPr/>
          <a:lstStyle/>
          <a:p>
            <a:fld id="{5A474416-FADC-46F7-9089-C26C2211330D}" type="datetimeFigureOut">
              <a:rPr lang="en-US" smtClean="0"/>
              <a:t>2/6/2017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0DB2ED-674C-4566-87F6-0FDF2DBA0FFF}" type="slidenum">
              <a:rPr lang="en-US" smtClean="0"/>
              <a:t>‹#›</a:t>
            </a:fld>
            <a:endParaRPr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5A474416-FADC-46F7-9089-C26C2211330D}" type="datetimeFigureOut">
              <a:rPr lang="en-US" smtClean="0"/>
              <a:t>2/6/2017</a:t>
            </a:fld>
            <a:endParaRPr lang="en-US"/>
          </a:p>
        </p:txBody>
      </p:sp>
      <p:sp>
        <p:nvSpPr>
          <p:cNvPr id="8" name="Footer Placeholder 7"/>
          <p:cNvSpPr>
            <a:spLocks noGrp="1"/>
          </p:cNvSpPr>
          <p:nvPr>
            <p:ph type="ftr" sz="quarter" idx="11"/>
          </p:nvPr>
        </p:nvSpPr>
        <p:spPr>
          <a:xfrm>
            <a:off x="304800" y="6409944"/>
            <a:ext cx="3581400" cy="365760"/>
          </a:xfrm>
        </p:spPr>
        <p:txBody>
          <a:bodyPr/>
          <a:lstStyle/>
          <a:p>
            <a:endParaRPr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340DB2ED-674C-4566-87F6-0FDF2DBA0FFF}" type="slidenum">
              <a:rPr lang="en-US" smtClean="0"/>
              <a:t>‹#›</a:t>
            </a:fld>
            <a:endParaRPr lang="en-US"/>
          </a:p>
        </p:txBody>
      </p:sp>
      <p:sp>
        <p:nvSpPr>
          <p:cNvPr id="23" name="Title 22"/>
          <p:cNvSpPr>
            <a:spLocks noGrp="1"/>
          </p:cNvSpPr>
          <p:nvPr>
            <p:ph type="title"/>
          </p:nvPr>
        </p:nvSpPr>
        <p:spPr/>
        <p:txBody>
          <a:bodyPr rtlCol="0" anchor="b" anchorCtr="0"/>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5A474416-FADC-46F7-9089-C26C2211330D}" type="datetimeFigureOut">
              <a:rPr lang="en-US" smtClean="0"/>
              <a:t>2/6/2017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4343400" y="1036020"/>
            <a:ext cx="457200" cy="441325"/>
          </a:xfrm>
        </p:spPr>
        <p:txBody>
          <a:bodyPr/>
          <a:lstStyle/>
          <a:p>
            <a:fld id="{340DB2ED-674C-4566-87F6-0FDF2DBA0FFF}"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5A474416-FADC-46F7-9089-C26C2211330D}" type="datetimeFigureOut">
              <a:rPr lang="en-US" smtClean="0"/>
              <a:t>2/6/2017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340DB2ED-674C-4566-87F6-0FDF2DBA0FFF}"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a:t>Click to edit Master title style</a:t>
            </a:r>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340DB2ED-674C-4566-87F6-0FDF2DBA0FFF}" type="slidenum">
              <a:rPr lang="en-US" smtClean="0"/>
              <a:t>‹#›</a:t>
            </a:fld>
            <a:endParaRPr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5A474416-FADC-46F7-9089-C26C2211330D}" type="datetimeFigureOut">
              <a:rPr lang="en-US" smtClean="0"/>
              <a:t>2/6/2017</a:t>
            </a:fld>
            <a:endParaRPr lang="en-US"/>
          </a:p>
        </p:txBody>
      </p:sp>
      <p:sp>
        <p:nvSpPr>
          <p:cNvPr id="6" name="Footer Placeholder 5"/>
          <p:cNvSpPr>
            <a:spLocks noGrp="1"/>
          </p:cNvSpPr>
          <p:nvPr>
            <p:ph type="ftr" sz="quarter" idx="11"/>
          </p:nvPr>
        </p:nvSpPr>
        <p:spPr>
          <a:xfrm>
            <a:off x="301752" y="6410848"/>
            <a:ext cx="3383280" cy="365760"/>
          </a:xfrm>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340DB2ED-674C-4566-87F6-0FDF2DBA0FFF}" type="slidenum">
              <a:rPr lang="en-US" smtClean="0"/>
              <a:t>‹#›</a:t>
            </a:fld>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a:t>Click to edit Master title style</a:t>
            </a:r>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5A474416-FADC-46F7-9089-C26C2211330D}" type="datetimeFigureOut">
              <a:rPr lang="en-US" smtClean="0"/>
              <a:t>2/6/2017</a:t>
            </a:fld>
            <a:endParaRPr lang="en-US"/>
          </a:p>
        </p:txBody>
      </p:sp>
      <p:sp>
        <p:nvSpPr>
          <p:cNvPr id="6" name="Footer Placeholder 5"/>
          <p:cNvSpPr>
            <a:spLocks noGrp="1"/>
          </p:cNvSpPr>
          <p:nvPr>
            <p:ph type="ftr" sz="quarter" idx="11"/>
          </p:nvPr>
        </p:nvSpPr>
        <p:spPr>
          <a:xfrm>
            <a:off x="301752" y="6410848"/>
            <a:ext cx="3584448" cy="365760"/>
          </a:xfr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5A474416-FADC-46F7-9089-C26C2211330D}" type="datetimeFigureOut">
              <a:rPr lang="en-US" smtClean="0"/>
              <a:t>2/6/2017</a:t>
            </a:fld>
            <a:endParaRPr lang="en-US"/>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US"/>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340DB2ED-674C-4566-87F6-0FDF2DBA0FFF}" type="slidenum">
              <a:rPr lang="en-US" smtClean="0"/>
              <a:t>‹#›</a:t>
            </a:fld>
            <a:endParaRPr lang="en-US"/>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a:t>How to use MLA formatting in the body of your essay</a:t>
            </a:r>
          </a:p>
        </p:txBody>
      </p:sp>
      <p:sp>
        <p:nvSpPr>
          <p:cNvPr id="2" name="Title 1"/>
          <p:cNvSpPr>
            <a:spLocks noGrp="1"/>
          </p:cNvSpPr>
          <p:nvPr>
            <p:ph type="ctrTitle"/>
          </p:nvPr>
        </p:nvSpPr>
        <p:spPr/>
        <p:txBody>
          <a:bodyPr/>
          <a:lstStyle/>
          <a:p>
            <a:r>
              <a:rPr lang="en-US" dirty="0"/>
              <a:t>Citing the Text</a:t>
            </a:r>
          </a:p>
        </p:txBody>
      </p:sp>
    </p:spTree>
    <p:extLst>
      <p:ext uri="{BB962C8B-B14F-4D97-AF65-F5344CB8AC3E}">
        <p14:creationId xmlns:p14="http://schemas.microsoft.com/office/powerpoint/2010/main" val="24725358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In-text</a:t>
            </a:r>
          </a:p>
        </p:txBody>
      </p:sp>
      <p:sp>
        <p:nvSpPr>
          <p:cNvPr id="3" name="Content Placeholder 2"/>
          <p:cNvSpPr>
            <a:spLocks noGrp="1"/>
          </p:cNvSpPr>
          <p:nvPr>
            <p:ph sz="quarter" idx="1"/>
          </p:nvPr>
        </p:nvSpPr>
        <p:spPr/>
        <p:txBody>
          <a:bodyPr>
            <a:normAutofit/>
          </a:bodyPr>
          <a:lstStyle/>
          <a:p>
            <a:pPr lvl="0"/>
            <a:r>
              <a:rPr lang="en-US" dirty="0"/>
              <a:t>You can run the quotations in with the text of your sentence, as long as you place quotation marks around the text that is not your own.</a:t>
            </a:r>
          </a:p>
          <a:p>
            <a:r>
              <a:rPr lang="en-US" dirty="0"/>
              <a:t>Example:  The narrator continuously references her father’s physical transformation, describing how his “eyes, once black and brilliant are now empty of expression, like two pieces of volcanic rock that have been drowned in a river to cool” (121). </a:t>
            </a:r>
          </a:p>
          <a:p>
            <a:endParaRPr lang="en-US" dirty="0"/>
          </a:p>
        </p:txBody>
      </p:sp>
    </p:spTree>
    <p:extLst>
      <p:ext uri="{BB962C8B-B14F-4D97-AF65-F5344CB8AC3E}">
        <p14:creationId xmlns:p14="http://schemas.microsoft.com/office/powerpoint/2010/main" val="22492754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In-text (short phrases)</a:t>
            </a:r>
          </a:p>
        </p:txBody>
      </p:sp>
      <p:sp>
        <p:nvSpPr>
          <p:cNvPr id="3" name="Content Placeholder 2"/>
          <p:cNvSpPr>
            <a:spLocks noGrp="1"/>
          </p:cNvSpPr>
          <p:nvPr>
            <p:ph sz="quarter" idx="1"/>
          </p:nvPr>
        </p:nvSpPr>
        <p:spPr/>
        <p:txBody>
          <a:bodyPr/>
          <a:lstStyle/>
          <a:p>
            <a:pPr lvl="0"/>
            <a:r>
              <a:rPr lang="en-US" dirty="0"/>
              <a:t>You can use short phrases from the text and embed them into your sentences:</a:t>
            </a:r>
          </a:p>
          <a:p>
            <a:r>
              <a:rPr lang="en-US" dirty="0"/>
              <a:t>Example: The narrator of Le’s novel describes her father’s decline in powerful language, talking about his “drunken rages” (118), his eyes “empty of expression” (121) and the way “the room seemed to shrink in the face of his sorrow” (118).</a:t>
            </a:r>
          </a:p>
          <a:p>
            <a:endParaRPr lang="en-US" dirty="0"/>
          </a:p>
        </p:txBody>
      </p:sp>
    </p:spTree>
    <p:extLst>
      <p:ext uri="{BB962C8B-B14F-4D97-AF65-F5344CB8AC3E}">
        <p14:creationId xmlns:p14="http://schemas.microsoft.com/office/powerpoint/2010/main" val="3947129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Longer Quotations</a:t>
            </a:r>
          </a:p>
        </p:txBody>
      </p:sp>
      <p:sp>
        <p:nvSpPr>
          <p:cNvPr id="3" name="Content Placeholder 2"/>
          <p:cNvSpPr>
            <a:spLocks noGrp="1"/>
          </p:cNvSpPr>
          <p:nvPr>
            <p:ph sz="quarter" idx="1"/>
          </p:nvPr>
        </p:nvSpPr>
        <p:spPr/>
        <p:txBody>
          <a:bodyPr>
            <a:normAutofit lnSpcReduction="10000"/>
          </a:bodyPr>
          <a:lstStyle/>
          <a:p>
            <a:pPr lvl="0"/>
            <a:r>
              <a:rPr lang="en-US" dirty="0"/>
              <a:t>You can use longer quotations, if you set them off by indenting them from the left margin. You do not need quotation marks for this kind of quotation, known as the “block” quotation. You need forty words or more for a block quotation (a few lines of text.) When you use a block quote, you have to follow-up on it afterwards. In other words, you cannot end your paragraph at the end of the quote. It is helpful for your reader when you </a:t>
            </a:r>
            <a:r>
              <a:rPr lang="en-US" b="1" dirty="0"/>
              <a:t>explain what you </a:t>
            </a:r>
            <a:r>
              <a:rPr lang="en-US" dirty="0"/>
              <a:t>saw in the citation, which steers them away from possible misinterpretations</a:t>
            </a:r>
          </a:p>
          <a:p>
            <a:endParaRPr lang="en-US" dirty="0"/>
          </a:p>
        </p:txBody>
      </p:sp>
    </p:spTree>
    <p:extLst>
      <p:ext uri="{BB962C8B-B14F-4D97-AF65-F5344CB8AC3E}">
        <p14:creationId xmlns:p14="http://schemas.microsoft.com/office/powerpoint/2010/main" val="6734678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sz="quarter" idx="1"/>
          </p:nvPr>
        </p:nvSpPr>
        <p:spPr/>
        <p:txBody>
          <a:bodyPr>
            <a:normAutofit fontScale="70000" lnSpcReduction="20000"/>
          </a:bodyPr>
          <a:lstStyle/>
          <a:p>
            <a:pPr marL="0" indent="0">
              <a:buNone/>
            </a:pPr>
            <a:r>
              <a:rPr lang="en-US" dirty="0"/>
              <a:t>At the beginning of the documentary film, </a:t>
            </a:r>
            <a:r>
              <a:rPr lang="en-US" i="1" dirty="0"/>
              <a:t>Daughter from </a:t>
            </a:r>
            <a:r>
              <a:rPr lang="en-US" i="1" dirty="0" err="1"/>
              <a:t>Danang</a:t>
            </a:r>
            <a:r>
              <a:rPr lang="en-US" dirty="0"/>
              <a:t>, Heidi Bub describes one of her first experiences adjusting to life in the United States:</a:t>
            </a:r>
          </a:p>
          <a:p>
            <a:pPr marL="800100" lvl="2" indent="0">
              <a:buNone/>
            </a:pPr>
            <a:r>
              <a:rPr lang="en-US" sz="3100" dirty="0"/>
              <a:t>I remember going to her house, not knowing what was going on, and why am I here with this lady? I remember watching her one time doing laundry, and she put it in this machine, and I thought wow </a:t>
            </a:r>
            <a:r>
              <a:rPr lang="en-US" sz="3100" dirty="0" err="1"/>
              <a:t>y'know</a:t>
            </a:r>
            <a:r>
              <a:rPr lang="en-US" sz="3100" dirty="0"/>
              <a:t>, so I noticed one day she said the cat was dirty. And you will not believe what I did. I put that cat in the washing machine, and all of a sudden you here this "</a:t>
            </a:r>
            <a:r>
              <a:rPr lang="en-US" sz="3100" dirty="0" err="1"/>
              <a:t>meooww</a:t>
            </a:r>
            <a:r>
              <a:rPr lang="en-US" sz="3100" dirty="0"/>
              <a:t>" and this thing thumping against the machine like that. My mom comes running into the room. She says: "cat! Cat!" And I pointed to the machine, and she pulled that cat out, and that cat was just so pitiful looking.</a:t>
            </a:r>
          </a:p>
          <a:p>
            <a:pPr marL="0" indent="0">
              <a:buNone/>
            </a:pPr>
            <a:r>
              <a:rPr lang="en-US" dirty="0"/>
              <a:t>Basically, this anecdote highlights Heidi’s sense of humor about her early experiences with her adoptive mother, as well as her penchant for story-telling. The film gives us many glimpses into Heidi’s fun-loving and cheerful personality, even as it her deep despair.</a:t>
            </a:r>
          </a:p>
          <a:p>
            <a:endParaRPr lang="en-US" dirty="0"/>
          </a:p>
        </p:txBody>
      </p:sp>
    </p:spTree>
    <p:extLst>
      <p:ext uri="{BB962C8B-B14F-4D97-AF65-F5344CB8AC3E}">
        <p14:creationId xmlns:p14="http://schemas.microsoft.com/office/powerpoint/2010/main" val="10431317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MLA Citation Style</a:t>
            </a:r>
          </a:p>
        </p:txBody>
      </p:sp>
      <p:sp>
        <p:nvSpPr>
          <p:cNvPr id="3" name="Content Placeholder 2"/>
          <p:cNvSpPr>
            <a:spLocks noGrp="1"/>
          </p:cNvSpPr>
          <p:nvPr>
            <p:ph sz="quarter" idx="1"/>
          </p:nvPr>
        </p:nvSpPr>
        <p:spPr/>
        <p:txBody>
          <a:bodyPr>
            <a:normAutofit/>
          </a:bodyPr>
          <a:lstStyle/>
          <a:p>
            <a:r>
              <a:rPr lang="en-US" dirty="0"/>
              <a:t>In-text:</a:t>
            </a:r>
          </a:p>
          <a:p>
            <a:r>
              <a:rPr lang="en-US" dirty="0"/>
              <a:t>When you cite something within the body of your essay, you give reference to the </a:t>
            </a:r>
            <a:r>
              <a:rPr lang="en-US" b="1" dirty="0"/>
              <a:t>author’s name</a:t>
            </a:r>
            <a:r>
              <a:rPr lang="en-US" b="1" i="1" dirty="0"/>
              <a:t> </a:t>
            </a:r>
            <a:r>
              <a:rPr lang="en-US" b="1" dirty="0"/>
              <a:t>and</a:t>
            </a:r>
            <a:r>
              <a:rPr lang="en-US" dirty="0"/>
              <a:t> the </a:t>
            </a:r>
            <a:r>
              <a:rPr lang="en-US" b="1" dirty="0"/>
              <a:t>page number. </a:t>
            </a:r>
          </a:p>
          <a:p>
            <a:r>
              <a:rPr lang="en-US" dirty="0"/>
              <a:t>1. Use a signal phrase to show the author:</a:t>
            </a:r>
          </a:p>
          <a:p>
            <a:pPr marL="0" indent="0">
              <a:buNone/>
            </a:pPr>
            <a:r>
              <a:rPr lang="en-US" dirty="0"/>
              <a:t>In her book </a:t>
            </a:r>
            <a:r>
              <a:rPr lang="en-US" i="1" dirty="0"/>
              <a:t>The Gangster We Are All Looking For,</a:t>
            </a:r>
            <a:r>
              <a:rPr lang="en-US" dirty="0"/>
              <a:t> Le’s main character explores her earliest view of her father: “My first view of my father’s face is framed by the coiling barbed wire of a military camp in South Vietnam” (82).</a:t>
            </a:r>
          </a:p>
          <a:p>
            <a:endParaRPr lang="en-US" dirty="0"/>
          </a:p>
        </p:txBody>
      </p:sp>
    </p:spTree>
    <p:extLst>
      <p:ext uri="{BB962C8B-B14F-4D97-AF65-F5344CB8AC3E}">
        <p14:creationId xmlns:p14="http://schemas.microsoft.com/office/powerpoint/2010/main" val="41550939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MLA Citation Style</a:t>
            </a:r>
          </a:p>
        </p:txBody>
      </p:sp>
      <p:sp>
        <p:nvSpPr>
          <p:cNvPr id="3" name="Content Placeholder 2"/>
          <p:cNvSpPr>
            <a:spLocks noGrp="1"/>
          </p:cNvSpPr>
          <p:nvPr>
            <p:ph sz="quarter" idx="1"/>
          </p:nvPr>
        </p:nvSpPr>
        <p:spPr/>
        <p:txBody>
          <a:bodyPr/>
          <a:lstStyle/>
          <a:p>
            <a:pPr marL="0" lvl="0" indent="0">
              <a:buNone/>
            </a:pPr>
            <a:r>
              <a:rPr lang="en-US" dirty="0"/>
              <a:t>2. Do not use a signal phrase for the author, but instead cite the author in parenthesis:</a:t>
            </a:r>
          </a:p>
          <a:p>
            <a:pPr marL="0" indent="0">
              <a:buNone/>
            </a:pPr>
            <a:r>
              <a:rPr lang="en-US" dirty="0"/>
              <a:t>In the book </a:t>
            </a:r>
            <a:r>
              <a:rPr lang="en-US" i="1" dirty="0"/>
              <a:t>The Gangster We Are All Looking For</a:t>
            </a:r>
            <a:r>
              <a:rPr lang="en-US" dirty="0"/>
              <a:t>, the main character explores her earliest view of her father: “My first view of my father’s face is framed by the coiling barbed wire of a military camp in South Vietnam” (Le 82).</a:t>
            </a:r>
          </a:p>
          <a:p>
            <a:endParaRPr lang="en-US" dirty="0"/>
          </a:p>
        </p:txBody>
      </p:sp>
    </p:spTree>
    <p:extLst>
      <p:ext uri="{BB962C8B-B14F-4D97-AF65-F5344CB8AC3E}">
        <p14:creationId xmlns:p14="http://schemas.microsoft.com/office/powerpoint/2010/main" val="28148788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Works Cited List</a:t>
            </a:r>
          </a:p>
        </p:txBody>
      </p:sp>
      <p:sp>
        <p:nvSpPr>
          <p:cNvPr id="3" name="Content Placeholder 2"/>
          <p:cNvSpPr>
            <a:spLocks noGrp="1"/>
          </p:cNvSpPr>
          <p:nvPr>
            <p:ph sz="quarter" idx="1"/>
          </p:nvPr>
        </p:nvSpPr>
        <p:spPr/>
        <p:txBody>
          <a:bodyPr>
            <a:normAutofit fontScale="55000" lnSpcReduction="20000"/>
          </a:bodyPr>
          <a:lstStyle/>
          <a:p>
            <a:pPr marL="0" indent="0">
              <a:buNone/>
            </a:pPr>
            <a:endParaRPr lang="en-US" dirty="0"/>
          </a:p>
          <a:p>
            <a:r>
              <a:rPr lang="en-US" sz="5100" dirty="0"/>
              <a:t>For a single-author book: Crystal, David. </a:t>
            </a:r>
            <a:r>
              <a:rPr lang="en-US" sz="5100" i="1" dirty="0"/>
              <a:t>Language Play</a:t>
            </a:r>
            <a:r>
              <a:rPr lang="en-US" sz="5100" dirty="0"/>
              <a:t>. Chicago: U of Chicago P, 1998. Print.</a:t>
            </a:r>
          </a:p>
          <a:p>
            <a:endParaRPr lang="en-US" sz="5100" dirty="0"/>
          </a:p>
          <a:p>
            <a:endParaRPr lang="en-US" sz="5100" dirty="0"/>
          </a:p>
          <a:p>
            <a:r>
              <a:rPr lang="en-US" sz="5100" dirty="0"/>
              <a:t>For a film or DVD: </a:t>
            </a:r>
            <a:r>
              <a:rPr lang="en-US" sz="5100" i="1" dirty="0"/>
              <a:t>The American Experience: Daughter from </a:t>
            </a:r>
            <a:r>
              <a:rPr lang="en-US" sz="5100" i="1" dirty="0" err="1"/>
              <a:t>Danang</a:t>
            </a:r>
            <a:r>
              <a:rPr lang="en-US" sz="5100" dirty="0"/>
              <a:t>. Dir. Gail </a:t>
            </a:r>
            <a:r>
              <a:rPr lang="en-US" sz="5100" dirty="0" err="1"/>
              <a:t>Dolgin</a:t>
            </a:r>
            <a:r>
              <a:rPr lang="en-US" sz="5100" dirty="0"/>
              <a:t> and </a:t>
            </a:r>
            <a:r>
              <a:rPr lang="en-US" sz="5100" dirty="0" err="1"/>
              <a:t>Vincente</a:t>
            </a:r>
            <a:r>
              <a:rPr lang="en-US" sz="5100" dirty="0"/>
              <a:t> Franco. Prod. Gail </a:t>
            </a:r>
            <a:r>
              <a:rPr lang="en-US" sz="5100" dirty="0" err="1"/>
              <a:t>Dolgin</a:t>
            </a:r>
            <a:r>
              <a:rPr lang="en-US" sz="5100" dirty="0"/>
              <a:t>. PBS Home Video. 11 Jan 2002. Television.</a:t>
            </a:r>
          </a:p>
          <a:p>
            <a:pPr marL="0" indent="0">
              <a:buNone/>
            </a:pPr>
            <a:r>
              <a:rPr lang="en-US" dirty="0"/>
              <a:t> </a:t>
            </a:r>
          </a:p>
          <a:p>
            <a:endParaRPr lang="en-US" dirty="0"/>
          </a:p>
        </p:txBody>
      </p:sp>
    </p:spTree>
    <p:extLst>
      <p:ext uri="{BB962C8B-B14F-4D97-AF65-F5344CB8AC3E}">
        <p14:creationId xmlns:p14="http://schemas.microsoft.com/office/powerpoint/2010/main" val="1642157416"/>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290</TotalTime>
  <Words>709</Words>
  <Application>Microsoft Office PowerPoint</Application>
  <PresentationFormat>On-screen Show (4:3)</PresentationFormat>
  <Paragraphs>29</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Georgia</vt:lpstr>
      <vt:lpstr>Wingdings</vt:lpstr>
      <vt:lpstr>Wingdings 2</vt:lpstr>
      <vt:lpstr>Civic</vt:lpstr>
      <vt:lpstr>Citing the Text</vt:lpstr>
      <vt:lpstr>In-text</vt:lpstr>
      <vt:lpstr>In-text (short phrases)</vt:lpstr>
      <vt:lpstr>Longer Quotations</vt:lpstr>
      <vt:lpstr>Example</vt:lpstr>
      <vt:lpstr>MLA Citation Style</vt:lpstr>
      <vt:lpstr>MLA Citation Style</vt:lpstr>
      <vt:lpstr>Works Cited List</vt:lpstr>
    </vt:vector>
  </TitlesOfParts>
  <Company>Toshiba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Citing the Text</dc:title>
  <dc:creator>Mary</dc:creator>
  <cp:lastModifiedBy>Owner</cp:lastModifiedBy>
  <cp:revision>5</cp:revision>
  <dcterms:created xsi:type="dcterms:W3CDTF">2011-10-19T20:18:10Z</dcterms:created>
  <dcterms:modified xsi:type="dcterms:W3CDTF">2017-02-06T09:23:41Z</dcterms:modified>
</cp:coreProperties>
</file>