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PT Sans Narrow" panose="020B0604020202020204" charset="0"/>
      <p:regular r:id="rId35"/>
      <p:bold r:id="rId36"/>
    </p:embeddedFont>
    <p:embeddedFont>
      <p:font typeface="Open Sans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llkeptwallet.com/recommended-budget-percentage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06ec4fc9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06ec4fc93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06ec4fc9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06ec4fc9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a4e74d0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1a4e74d0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06ec4fc93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06ec4fc93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a4e74d0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a4e74d0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a4e74d0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a4e74d0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6a1e09b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6a1e09b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06ec4fc93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06ec4fc93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06ec4fc9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06ec4fc9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06ec4fc9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06ec4fc9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6ec4fc9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6ec4fc9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06ec4fc9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06ec4fc9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06ec4fc9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06ec4fc93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6ec4fc9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06ec4fc9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6a1e09b2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6a1e09b2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06ec4fc9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06ec4fc9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06ec4fc9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06ec4fc9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1a4e74d0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1a4e74d0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1a4e74d0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1a4e74d0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1a4e74d0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1a4e74d0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1a4e74d0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1a4e74d0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06ec4fc9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06ec4fc9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1a4e74d0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1a4e74d0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06ec4fc9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06ec4fc9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1a4e74d0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1a4e74d0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06ec4fc9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06ec4fc9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06ec4fc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06ec4fc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06ec4fc9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06ec4fc9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https://wellkeptwallet.com/recommended-budget-percentages/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a4e74d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a4e74d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06ec4fc9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06ec4fc9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06ec4fc93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06ec4fc93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asset.com/mortgage/how-much-house-can-i-affor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martasset.com/mortgage/rent-vs-buy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asset.com/retirement/retirement-calculato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idelity.com/viewpoints/retirement/how-long-will-savings-las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eyunder30.com/how-much-life-insurance-do-you-nee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alcxml.com/calculators/life-insurance-calculator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onal.vanguard.com/us/FundsInvQuestionnair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bt.org/advice/good-vs-bad/" TargetMode="External"/><Relationship Id="rId13" Type="http://schemas.openxmlformats.org/officeDocument/2006/relationships/hyperlink" Target="https://www.thebalance.com/how-much-can-you-withdraw-in-retirement-2388505" TargetMode="External"/><Relationship Id="rId3" Type="http://schemas.openxmlformats.org/officeDocument/2006/relationships/hyperlink" Target="https://wellkeptwallet.com/recommended-budget-percentages/" TargetMode="External"/><Relationship Id="rId7" Type="http://schemas.openxmlformats.org/officeDocument/2006/relationships/hyperlink" Target="https://www.moneyunder30.com/emergency-fund" TargetMode="External"/><Relationship Id="rId12" Type="http://schemas.openxmlformats.org/officeDocument/2006/relationships/hyperlink" Target="https://www.investopedia.com/retirement/how-much-you-should-have-saved-age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nvestor.vanguard.com/emergency-fund/" TargetMode="External"/><Relationship Id="rId11" Type="http://schemas.openxmlformats.org/officeDocument/2006/relationships/hyperlink" Target="https://www.novimoney.com/blog/ira-vs-401k" TargetMode="External"/><Relationship Id="rId5" Type="http://schemas.openxmlformats.org/officeDocument/2006/relationships/hyperlink" Target="https://www.investopedia.com/terms/p/personalfinance.asp" TargetMode="External"/><Relationship Id="rId10" Type="http://schemas.openxmlformats.org/officeDocument/2006/relationships/hyperlink" Target="https://www.kongtemplate.com/how-much-should-i-spend/" TargetMode="External"/><Relationship Id="rId4" Type="http://schemas.openxmlformats.org/officeDocument/2006/relationships/hyperlink" Target="https://www.thebalance.com/the-50-30-20-rule-of-thumb-453922" TargetMode="External"/><Relationship Id="rId9" Type="http://schemas.openxmlformats.org/officeDocument/2006/relationships/hyperlink" Target="https://www.thepennyhoarder.com/academy/credit-scores-101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investor.vanguard.com/investing/how-to-invest/asset-allocation" TargetMode="External"/><Relationship Id="rId3" Type="http://schemas.openxmlformats.org/officeDocument/2006/relationships/hyperlink" Target="https://www.businessinsurance.com/article/20130822/news03/130829934/most-employees-don-t-know-difference-between-fsa-hsa-survey" TargetMode="External"/><Relationship Id="rId7" Type="http://schemas.openxmlformats.org/officeDocument/2006/relationships/hyperlink" Target="https://www.investopedia.com/articles/pf/06/insureneeds.asp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ealthlenial.com/importance-of-life-insurance/" TargetMode="External"/><Relationship Id="rId5" Type="http://schemas.openxmlformats.org/officeDocument/2006/relationships/hyperlink" Target="https://www.lhlic.com/consumer-resources/average-funeral-cost/" TargetMode="External"/><Relationship Id="rId4" Type="http://schemas.openxmlformats.org/officeDocument/2006/relationships/hyperlink" Target="https://illuminationwealth.com/benefiting-open-enrollment/" TargetMode="External"/><Relationship Id="rId9" Type="http://schemas.openxmlformats.org/officeDocument/2006/relationships/hyperlink" Target="https://www.fidelity.com/viewpoints/investing-ideas/guide-to-diversifica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eyunder30.com/emergency-fund-calculat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The Basics of Personal Finances</a:t>
            </a:r>
            <a:endParaRPr sz="500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Corey Atkins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can I live?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Rent/Mortgage is usually a large portion of the budget, most people overspend in this area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you want your Debt-to-Income (DTI) Ratio to be under 36%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idea is to be able to pay your rent/mortgage with at least one paycheck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what works best for you and your financial situation and try these calculators: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https://smartasset.com/mortgage/how-much-house-can-i-afford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https://smartasset.com/mortgage/rent-vs-buy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/>
              <a:t>REMINDER</a:t>
            </a:r>
            <a:r>
              <a:rPr lang="en"/>
              <a:t>: Banks will always give you </a:t>
            </a:r>
            <a:r>
              <a:rPr lang="en" b="1"/>
              <a:t>more </a:t>
            </a:r>
            <a:r>
              <a:rPr lang="en"/>
              <a:t>than what you can afford, so know what you can afford!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thoughts on Housing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in mind housing is not just rent or mortgage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cost includes: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renters: Trash Service or other charges (if in apartment)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owners: Private Mortgage Insurance (PMI), property taxes, Homeowners Association (HOA) fees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584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do you owe?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225" y="765850"/>
            <a:ext cx="5164700" cy="42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thought on Debt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the difference between good and bad debt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folks have a variety of opinions on this subject, but know what works best for you!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keep your credit card usage </a:t>
            </a:r>
            <a:r>
              <a:rPr lang="en" b="1"/>
              <a:t>under 30%</a:t>
            </a:r>
            <a:r>
              <a:rPr lang="en"/>
              <a:t> of your total available credit (e.g. credit card total balance is $1000, spend no more than $300)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your Credit Score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700" y="1266325"/>
            <a:ext cx="6933025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thoughts on Credit Score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Banks use your credit score (and other methods) to measure how trustworthy you are: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higher the score, the more they trust you will pay them back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lower the score, the least they trust you will pay them back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 rates and risk are correlated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rates = high risk = low trust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rates = low risk = high trust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use Credit Karma to manage my credit and FICO score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drive?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People don’t often think about how much of their income they spend on a car.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good rule of thumb is to spend no more than </a:t>
            </a:r>
            <a:r>
              <a:rPr lang="en" b="1"/>
              <a:t>20% of your annual income</a:t>
            </a:r>
            <a:r>
              <a:rPr lang="en"/>
              <a:t> on a car.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Overspending on a car can create expense monthly payments in addition to paying back more in interest 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250" y="101788"/>
            <a:ext cx="2508750" cy="493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you thinking about Retirement?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Saving for retirement is considered a long-term savings and can be factored into your budget for saving 20%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retirement accounts are: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401K</a:t>
            </a:r>
            <a:r>
              <a:rPr lang="en"/>
              <a:t>: an </a:t>
            </a:r>
            <a:r>
              <a:rPr lang="en" b="1"/>
              <a:t>employer-sponsored</a:t>
            </a:r>
            <a:r>
              <a:rPr lang="en"/>
              <a:t> retirement account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Individual Retirement Account (IRA)</a:t>
            </a:r>
            <a:r>
              <a:rPr lang="en"/>
              <a:t>: an </a:t>
            </a:r>
            <a:r>
              <a:rPr lang="en" b="1"/>
              <a:t>non-employer-sponsored</a:t>
            </a:r>
            <a:r>
              <a:rPr lang="en"/>
              <a:t> retirement, typically can open with an investment bank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Traditional 401K and IRA</a:t>
            </a:r>
            <a:r>
              <a:rPr lang="en"/>
              <a:t>: contributes </a:t>
            </a:r>
            <a:r>
              <a:rPr lang="en" b="1"/>
              <a:t>pre-tax</a:t>
            </a:r>
            <a:r>
              <a:rPr lang="en"/>
              <a:t> income. Pay taxes when you withdraw at retirement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Roth 401K and IRA</a:t>
            </a:r>
            <a:r>
              <a:rPr lang="en"/>
              <a:t>: contributes </a:t>
            </a:r>
            <a:r>
              <a:rPr lang="en" b="1"/>
              <a:t>post-tax</a:t>
            </a:r>
            <a:r>
              <a:rPr lang="en"/>
              <a:t> income. Withdraw tax free at retirement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875" y="0"/>
            <a:ext cx="7018726" cy="50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thoughts on Retirement</a:t>
            </a: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would recommend to open a Traditional Rollover IRA, so when you leave your employer you can “roll/transfer” the funds from your Traditional 401K to your IRA and not have to keep track of multiple 401Ks from different employers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determine how much you need to save for retirement: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 what </a:t>
            </a:r>
            <a:r>
              <a:rPr lang="en" b="1"/>
              <a:t>age </a:t>
            </a:r>
            <a:r>
              <a:rPr lang="en"/>
              <a:t>you plan to retire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Expected </a:t>
            </a:r>
            <a:r>
              <a:rPr lang="en" b="1"/>
              <a:t>salary </a:t>
            </a:r>
            <a:r>
              <a:rPr lang="en"/>
              <a:t>at that 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Expected </a:t>
            </a:r>
            <a:r>
              <a:rPr lang="en" b="1"/>
              <a:t>expenses/bills</a:t>
            </a:r>
            <a:r>
              <a:rPr lang="en"/>
              <a:t> at that age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much you plan to </a:t>
            </a:r>
            <a:r>
              <a:rPr lang="en" b="1"/>
              <a:t>withdraw </a:t>
            </a:r>
            <a:r>
              <a:rPr lang="en"/>
              <a:t>from account each year (Golden rule: withdraw no more than 4% of retirement funds per year)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https://smartasset.com/retirement/retirement-calculator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https://www.fidelity.com/viewpoints/retirement/how-long-will-savings-last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will be talking about the different concepts of personal finances on a practical level, to give individuals a solid foundation.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information I will touch broadly while others I may go more in depth.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will allow individuals to know what information is available and to fill in the gaps of knowledge on personal finances.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you prepared for your health?</a:t>
            </a:r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not seem important for those under 26, however health expenses can add 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huge reason why older folks can’t retire because they spend retirement money on health expenses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accounts are: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Health Savings Account (HSA)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Flexible Spending Account (FSA)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Saving funds can help with deductible and out-of-pocket costs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050" y="0"/>
            <a:ext cx="5355726" cy="504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you insured?</a:t>
            </a:r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Employers typically covers health, dental, short/long term disability and life insurance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the different health insurance plans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HMO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PPO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HDHP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those over 25, I recommend having additional (non-employer life insurance). You can lose a job and have no life insurance to leave behind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2" y="445025"/>
            <a:ext cx="9041598" cy="43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Insurance</a:t>
            </a:r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cost of funeral is about $10,000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you want to have enough life insurance 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Cover funeral expenses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 off debt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Income Replacement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policies are: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Term: death benefit for a specific period of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Whole: death benefits for entire life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these calculators: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https://www.moneyunder30.com/how-much-life-insurance-do-you-need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https://www.calcxml.com/calculators/life-insurance-calculator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776" y="0"/>
            <a:ext cx="4955800" cy="50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your money work for you?</a:t>
            </a:r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investment vehicles to park your money, depending on your goal and risk tolerance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examples are: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Bonds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Commodities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Cryptocurrency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Real Estate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Investments</a:t>
            </a:r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 investments are stocks and bonds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Stocks</a:t>
            </a:r>
            <a:r>
              <a:rPr lang="en"/>
              <a:t>: purchasing </a:t>
            </a:r>
            <a:r>
              <a:rPr lang="en" b="1"/>
              <a:t>equity </a:t>
            </a:r>
            <a:r>
              <a:rPr lang="en"/>
              <a:t>(shares) in a public company and receive payments in the forms of </a:t>
            </a:r>
            <a:r>
              <a:rPr lang="en" b="1"/>
              <a:t>capital gains</a:t>
            </a:r>
            <a:r>
              <a:rPr lang="en"/>
              <a:t> (selling the stock for more than you bought it for) and/or </a:t>
            </a:r>
            <a:r>
              <a:rPr lang="en" b="1"/>
              <a:t>dividends</a:t>
            </a:r>
            <a:r>
              <a:rPr lang="en"/>
              <a:t> (quarterly payments from holding the stock)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Bonds</a:t>
            </a:r>
            <a:r>
              <a:rPr lang="en"/>
              <a:t>: lending money to an entity (company or government) and receive payments in the form of </a:t>
            </a:r>
            <a:r>
              <a:rPr lang="en" b="1"/>
              <a:t>interest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Stocks are riskier but yields greater reward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Bonds are safer but yields lower reward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Bonds are typically bought through an Exchange Traded Fund (ETF), a basket of funds managed by a company (e.g. Vanguard)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this to determine your investing strategy: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https://personal.vanguard.com/us/FundsInvQuestionnaire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Allocation Example</a:t>
            </a:r>
            <a:endParaRPr/>
          </a:p>
        </p:txBody>
      </p:sp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52425"/>
            <a:ext cx="7620000" cy="38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thoughts on Investments</a:t>
            </a:r>
            <a:endParaRPr/>
          </a:p>
        </p:txBody>
      </p:sp>
      <p:sp>
        <p:nvSpPr>
          <p:cNvPr id="238" name="Google Shape;238;p4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Stocks are mainly used for </a:t>
            </a:r>
            <a:r>
              <a:rPr lang="en" b="1"/>
              <a:t>Growth Strategy</a:t>
            </a:r>
            <a:r>
              <a:rPr lang="en"/>
              <a:t> (capital gains)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Bonds are mainly used for </a:t>
            </a:r>
            <a:r>
              <a:rPr lang="en" b="1"/>
              <a:t>Income Strategy</a:t>
            </a:r>
            <a:r>
              <a:rPr lang="en"/>
              <a:t> (dividends or interest)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don’t want to actively manage your portfolio, invest in a low-cost ETF or mutual fund that follows the S&amp;P 500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actively manage your portfolio, I recommend investing in Dow 30 (blue chip) stocks. Typically a safer investment for beginners; these companies have a proven track record, growth, and pay dividends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will be a separate presentation on investing, that will go more in-depth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**Disclaimer**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NOT a: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CPA (Certified Public Accountant)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CFP (Certified Financial Planner)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information I am presenting is from research and analysis on these topics (unless stated otherwise)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closing...</a:t>
            </a:r>
            <a:endParaRPr/>
          </a:p>
        </p:txBody>
      </p:sp>
      <p:sp>
        <p:nvSpPr>
          <p:cNvPr id="244" name="Google Shape;244;p4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Hope you found this information useful and possibly fill any knowledge gaps. If you have any questions, feel free to contact me at catktins1992@gmail.com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50" name="Google Shape;250;p43"/>
          <p:cNvSpPr txBox="1">
            <a:spLocks noGrp="1"/>
          </p:cNvSpPr>
          <p:nvPr>
            <p:ph type="body" idx="1"/>
          </p:nvPr>
        </p:nvSpPr>
        <p:spPr>
          <a:xfrm>
            <a:off x="311700" y="7074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https://wellkeptwallet.com/recommended-budget-percentages/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https://www.thebalance.com/the-50-30-20-rule-of-thumb-453922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https://www.investopedia.com/terms/p/personalfinance.asp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https://investor.vanguard.com/emergency-fund/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https://www.moneyunder30.com/emergency-fund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https://www.debt.org/advice/good-vs-bad/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https://www.thepennyhoarder.com/academy/credit-scores-101/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https://www.kongtemplate.com/how-much-should-i-spend/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https://www.novimoney.com/blog/ira-vs-401k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https://www.investopedia.com/retirement/how-much-you-should-have-saved-age/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https://www.thebalance.com/how-much-can-you-withdraw-in-retirement-2388505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56" name="Google Shape;256;p4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https://www.businessinsurance.com/article/20130822/news03/130829934/most-employees-don-t-know-difference-between-fsa-hsa-survey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https://illuminationwealth.com/benefiting-open-enrollment/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https://www.lhlic.com/consumer-resources/average-funeral-cost/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https://wealthlenial.com/importance-of-life-insurance/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https://www.investopedia.com/articles/pf/06/insureneeds.asp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https://investor.vanguard.com/investing/how-to-invest/asset-allocation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https://www.fidelity.com/viewpoints/investing-ideas/guide-to-diversification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about me...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have been doing my personal finances since 2007 and have been actively investing since 2017. Throughout the years I have accumulated knowledge on finances and would like to share what I have discovered.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I will cover...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Budgeting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Emergency Savings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Housing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Credit Score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Retirement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 Savings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Insurance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How’s your spending?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4993150" y="1041150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guideline on how much you “should” be spending per category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be used for weekly, bi-weekly or monthly budgets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Percentages based on </a:t>
            </a:r>
            <a:r>
              <a:rPr lang="en" b="1"/>
              <a:t>net income (after taxes and deductions)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Giving is based on </a:t>
            </a:r>
            <a:r>
              <a:rPr lang="en" b="1"/>
              <a:t>gross income (before taxes and deductions)</a:t>
            </a:r>
            <a:r>
              <a:rPr lang="en"/>
              <a:t> (Subjective)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Percentages can be adjusted however </a:t>
            </a:r>
            <a:r>
              <a:rPr lang="en" b="1"/>
              <a:t>housing should never be more than 36% of income according to smartassest.com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25" y="1152425"/>
            <a:ext cx="4658376" cy="35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thoughts on Budgeting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Another common method is 50/30/20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b="1"/>
              <a:t>50%</a:t>
            </a:r>
            <a:r>
              <a:rPr lang="en"/>
              <a:t> of your take home pay go towards your </a:t>
            </a:r>
            <a:r>
              <a:rPr lang="en" b="1"/>
              <a:t>needs </a:t>
            </a:r>
            <a:r>
              <a:rPr lang="en"/>
              <a:t>(e.g. rent, utilities, groceries, transport, etc)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b="1"/>
              <a:t>30%</a:t>
            </a:r>
            <a:r>
              <a:rPr lang="en"/>
              <a:t> of your take home pay go towards your </a:t>
            </a:r>
            <a:r>
              <a:rPr lang="en" b="1"/>
              <a:t>wants </a:t>
            </a:r>
            <a:r>
              <a:rPr lang="en"/>
              <a:t>(e.g. eating out, shopping, etc)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b="1"/>
              <a:t>20%</a:t>
            </a:r>
            <a:r>
              <a:rPr lang="en"/>
              <a:t> of your take home pay go towards </a:t>
            </a:r>
            <a:r>
              <a:rPr lang="en" b="1"/>
              <a:t>savings </a:t>
            </a:r>
            <a:r>
              <a:rPr lang="en"/>
              <a:t>(e.g. emergencies, retirement, pay off debt, etc)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Mint or Personal Capital are good resources to help track your budgeting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39150"/>
            <a:ext cx="4451401" cy="34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3269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Emergency Savings?	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rule of thumb is to set aside 6 months of expenses for an emergency fund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number of months depends on how soon you could find another job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amount of funds depends on the individual’s budget, but I would recommend at minimum covering bills and debt payments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emergencies?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Job loss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Medical/dental emergency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Unexpected home repairs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 repairs (NOT Maintenance)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Unexpected death in family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this emergency fund calculator: 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https://www.moneyunder30.com/emergency-fund-calculator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thoughts on Emergency Savings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Depending on the individual, I would recommend having these funded direct deposited (from your check) to a bank with a high interest savings account (not a bank you have your checking account in) so these funds are completely secure and have lower risk of you withdrawing funds from them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1558</Words>
  <Application>Microsoft Office PowerPoint</Application>
  <PresentationFormat>On-screen Show (16:9)</PresentationFormat>
  <Paragraphs>169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PT Sans Narrow</vt:lpstr>
      <vt:lpstr>Open Sans</vt:lpstr>
      <vt:lpstr>Tropic</vt:lpstr>
      <vt:lpstr>The Basics of Personal Finances</vt:lpstr>
      <vt:lpstr>Goal</vt:lpstr>
      <vt:lpstr>**Disclaimer**</vt:lpstr>
      <vt:lpstr>A little about me...</vt:lpstr>
      <vt:lpstr>Topics I will cover...</vt:lpstr>
      <vt:lpstr>How’s your spending?</vt:lpstr>
      <vt:lpstr>More thoughts on Budgeting</vt:lpstr>
      <vt:lpstr>What is an Emergency Savings? </vt:lpstr>
      <vt:lpstr>More thoughts on Emergency Savings</vt:lpstr>
      <vt:lpstr>Where can I live?</vt:lpstr>
      <vt:lpstr>More thoughts on Housing</vt:lpstr>
      <vt:lpstr>Who do you owe?</vt:lpstr>
      <vt:lpstr>More thought on Debt</vt:lpstr>
      <vt:lpstr>Know your Credit Score</vt:lpstr>
      <vt:lpstr>More thoughts on Credit Score</vt:lpstr>
      <vt:lpstr>What do you drive? </vt:lpstr>
      <vt:lpstr>Are you thinking about Retirement?</vt:lpstr>
      <vt:lpstr>PowerPoint Presentation</vt:lpstr>
      <vt:lpstr>More thoughts on Retirement</vt:lpstr>
      <vt:lpstr>Are you prepared for your health?</vt:lpstr>
      <vt:lpstr>PowerPoint Presentation</vt:lpstr>
      <vt:lpstr>Are you insured?</vt:lpstr>
      <vt:lpstr>PowerPoint Presentation</vt:lpstr>
      <vt:lpstr>Life Insurance</vt:lpstr>
      <vt:lpstr>PowerPoint Presentation</vt:lpstr>
      <vt:lpstr>Does your money work for you?</vt:lpstr>
      <vt:lpstr>Investments</vt:lpstr>
      <vt:lpstr>Asset Allocation Example</vt:lpstr>
      <vt:lpstr>More thoughts on Investments</vt:lpstr>
      <vt:lpstr>In closing...</vt:lpstr>
      <vt:lpstr>Sources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Basics of Personal Finances</dc:title>
  <dc:creator>COREYAA</dc:creator>
  <cp:lastModifiedBy>COREYAA</cp:lastModifiedBy>
  <cp:revision>1</cp:revision>
  <dcterms:modified xsi:type="dcterms:W3CDTF">2020-02-24T20:21:02Z</dcterms:modified>
</cp:coreProperties>
</file>