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41"/>
  </p:notesMasterIdLst>
  <p:handoutMasterIdLst>
    <p:handoutMasterId r:id="rId42"/>
  </p:handoutMasterIdLst>
  <p:sldIdLst>
    <p:sldId id="268" r:id="rId9"/>
    <p:sldId id="272" r:id="rId10"/>
    <p:sldId id="274" r:id="rId11"/>
    <p:sldId id="275" r:id="rId12"/>
    <p:sldId id="276" r:id="rId13"/>
    <p:sldId id="273" r:id="rId14"/>
    <p:sldId id="271" r:id="rId15"/>
    <p:sldId id="277" r:id="rId16"/>
    <p:sldId id="278" r:id="rId17"/>
    <p:sldId id="269" r:id="rId18"/>
    <p:sldId id="284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86" r:id="rId28"/>
    <p:sldId id="285" r:id="rId29"/>
    <p:sldId id="270" r:id="rId30"/>
    <p:sldId id="287" r:id="rId31"/>
    <p:sldId id="288" r:id="rId32"/>
    <p:sldId id="289" r:id="rId33"/>
    <p:sldId id="279" r:id="rId34"/>
    <p:sldId id="281" r:id="rId35"/>
    <p:sldId id="298" r:id="rId36"/>
    <p:sldId id="283" r:id="rId37"/>
    <p:sldId id="282" r:id="rId38"/>
    <p:sldId id="280" r:id="rId39"/>
    <p:sldId id="266" r:id="rId40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0CDA6CA-C962-40B0-9083-6AAB7C8FBF1E}">
          <p14:sldIdLst>
            <p14:sldId id="268"/>
            <p14:sldId id="272"/>
            <p14:sldId id="274"/>
            <p14:sldId id="275"/>
            <p14:sldId id="276"/>
            <p14:sldId id="273"/>
          </p14:sldIdLst>
        </p14:section>
        <p14:section name="What's New" id="{58B58D25-A6A7-4C85-8D89-1EE77077963C}">
          <p14:sldIdLst>
            <p14:sldId id="271"/>
            <p14:sldId id="277"/>
            <p14:sldId id="278"/>
          </p14:sldIdLst>
        </p14:section>
        <p14:section name="Single Sign On" id="{704E8D80-E970-4F98-AB8B-A922A1C6320E}">
          <p14:sldIdLst>
            <p14:sldId id="269"/>
            <p14:sldId id="284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86"/>
            <p14:sldId id="285"/>
          </p14:sldIdLst>
        </p14:section>
        <p14:section name="Script Lab" id="{1192D9B8-CCFD-44F2-93EE-0395FCFA3C13}">
          <p14:sldIdLst>
            <p14:sldId id="270"/>
            <p14:sldId id="287"/>
            <p14:sldId id="288"/>
            <p14:sldId id="289"/>
          </p14:sldIdLst>
        </p14:section>
        <p14:section name="Conclusion" id="{6011521A-D012-4DFC-BB1F-0A01387E2227}">
          <p14:sldIdLst>
            <p14:sldId id="279"/>
            <p14:sldId id="281"/>
            <p14:sldId id="298"/>
            <p14:sldId id="283"/>
            <p14:sldId id="282"/>
            <p14:sldId id="28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06C0A"/>
    <a:srgbClr val="020202"/>
    <a:srgbClr val="262626"/>
    <a:srgbClr val="F58220"/>
    <a:srgbClr val="4E0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0461" autoAdjust="0"/>
  </p:normalViewPr>
  <p:slideViewPr>
    <p:cSldViewPr snapToGrid="0">
      <p:cViewPr>
        <p:scale>
          <a:sx n="75" d="100"/>
          <a:sy n="75" d="100"/>
        </p:scale>
        <p:origin x="320" y="7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6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3E055-A094-4419-8009-C75C810DE371}" type="datetimeFigureOut">
              <a:rPr lang="en-NZ" smtClean="0"/>
              <a:t>22/08/2017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11E2F-9777-4032-9C88-679066EE82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8337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7330F-13BF-4BAA-922C-4819563A25D5}" type="datetimeFigureOut">
              <a:rPr lang="en-NZ" smtClean="0"/>
              <a:t>22/08/2017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66A2-5EBE-43C5-BABF-DB08E2C9F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3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oauth-token-exchange-0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ctive-directory/develop/active-directory-authentication-scenarios#daemon-or-server-application-to-web-ap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Story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66A2-5EBE-43C5-BABF-DB08E2C9F8B1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252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an interesting question – what’s new since when?</a:t>
            </a:r>
          </a:p>
          <a:p>
            <a:r>
              <a:rPr lang="en-AU" dirty="0"/>
              <a:t>Movable feast – constant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66A2-5EBE-43C5-BABF-DB08E2C9F8B1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053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JavaScript in the add-in calls a new Office.js API </a:t>
            </a:r>
            <a:r>
              <a:rPr lang="en-AU" dirty="0" err="1">
                <a:effectLst/>
              </a:rPr>
              <a:t>getAccessTokenAsync</a:t>
            </a:r>
            <a:r>
              <a:rPr lang="en-AU" dirty="0">
                <a:effectLst/>
              </a:rPr>
              <a:t>. This tells the Office host application to obtain an access token to the add-in. (Hereafter, this is called the “add-in token”.)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[Occurs only if needed] If the user is not signed in, the Office host application opens a pop-up window for the user to sign in. 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[Occurs only if needed] If this is the first time the current user has used your add-in, he or she is prompted to consent. 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The Office host application requests the add-in token from the Azure AD v2.0 endpoint for the current user.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Azure AD sends the add-in token to the Office host application.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The Office host application sends the add-in token to the add-in as part of the result object returned by the call </a:t>
            </a:r>
            <a:r>
              <a:rPr lang="en-AU" dirty="0" err="1">
                <a:effectLst/>
              </a:rPr>
              <a:t>getAccessTokenAsync</a:t>
            </a:r>
            <a:r>
              <a:rPr lang="en-AU" dirty="0">
                <a:effectLst/>
              </a:rPr>
              <a:t> call.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JavaScript in the add-in makes an HTTP request to a web API that is hosted at the same fully-qualified domain as the add-in, and it includes the add-in token as authorization proof. 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Server-side code validates the incoming add-in token.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Server-side code uses the “on behalf of” flow (defined at </a:t>
            </a:r>
            <a:r>
              <a:rPr lang="en-AU" dirty="0">
                <a:effectLst/>
                <a:hlinkClick r:id="rId3"/>
              </a:rPr>
              <a:t>OAuth2 Token Exchange</a:t>
            </a:r>
            <a:r>
              <a:rPr lang="en-AU" dirty="0">
                <a:effectLst/>
              </a:rPr>
              <a:t> and the </a:t>
            </a:r>
            <a:r>
              <a:rPr lang="en-AU" dirty="0">
                <a:effectLst/>
                <a:hlinkClick r:id="rId4"/>
              </a:rPr>
              <a:t>daemon or server application to web API Azure scenario</a:t>
            </a:r>
            <a:r>
              <a:rPr lang="en-AU" dirty="0">
                <a:effectLst/>
              </a:rPr>
              <a:t>) to obtain an access token for Microsoft Graph (hereafter, the "MSG token") in exchange for the add-in token. 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Azure AD returns the MSG token (and a refresh token, if the add-in requests </a:t>
            </a:r>
            <a:r>
              <a:rPr lang="en-AU" i="1" dirty="0" err="1">
                <a:effectLst/>
              </a:rPr>
              <a:t>offline_access</a:t>
            </a:r>
            <a:r>
              <a:rPr lang="en-AU" dirty="0">
                <a:effectLst/>
              </a:rPr>
              <a:t> permission) to the add-in.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Server-side code caches the token(s).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Server-side code makes requests to Microsoft Graph and includes the MSG token.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Microsoft Graph returns data to the add-in, which can pass it on to the add-in’s UI. 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ffectLst/>
              </a:rPr>
              <a:t>[Occurs as needed] When the MSG token expires, the server-side code can use its refresh token to get a new MSG token.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66A2-5EBE-43C5-BABF-DB08E2C9F8B1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780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piserver.com/" TargetMode="External"/><Relationship Id="rId13" Type="http://schemas.openxmlformats.org/officeDocument/2006/relationships/image" Target="../media/image10.png"/><Relationship Id="rId18" Type="http://schemas.openxmlformats.org/officeDocument/2006/relationships/hyperlink" Target="https://www.jeylabs.com/" TargetMode="External"/><Relationship Id="rId26" Type="http://schemas.openxmlformats.org/officeDocument/2006/relationships/hyperlink" Target="http://www.oneplacesolutions.com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4.jpeg"/><Relationship Id="rId34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hyperlink" Target="http://www.metalogix.com/" TargetMode="External"/><Relationship Id="rId17" Type="http://schemas.openxmlformats.org/officeDocument/2006/relationships/image" Target="../media/image12.jpeg"/><Relationship Id="rId25" Type="http://schemas.openxmlformats.org/officeDocument/2006/relationships/image" Target="../media/image16.png"/><Relationship Id="rId33" Type="http://schemas.openxmlformats.org/officeDocument/2006/relationships/image" Target="../media/image21.jpg"/><Relationship Id="rId2" Type="http://schemas.openxmlformats.org/officeDocument/2006/relationships/image" Target="../media/image3.png"/><Relationship Id="rId16" Type="http://schemas.openxmlformats.org/officeDocument/2006/relationships/hyperlink" Target="http://www.datacaptureexperts.com.au/" TargetMode="External"/><Relationship Id="rId20" Type="http://schemas.openxmlformats.org/officeDocument/2006/relationships/hyperlink" Target="https://harmon.ie/" TargetMode="External"/><Relationship Id="rId29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recordpoint.com/" TargetMode="External"/><Relationship Id="rId11" Type="http://schemas.openxmlformats.org/officeDocument/2006/relationships/image" Target="../media/image9.png"/><Relationship Id="rId24" Type="http://schemas.openxmlformats.org/officeDocument/2006/relationships/hyperlink" Target="http://www.nintex.com/" TargetMode="External"/><Relationship Id="rId32" Type="http://schemas.openxmlformats.org/officeDocument/2006/relationships/image" Target="../media/image20.png"/><Relationship Id="rId37" Type="http://schemas.openxmlformats.org/officeDocument/2006/relationships/image" Target="../media/image25.gif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jpeg"/><Relationship Id="rId28" Type="http://schemas.openxmlformats.org/officeDocument/2006/relationships/hyperlink" Target="http://share-gate.com/" TargetMode="External"/><Relationship Id="rId36" Type="http://schemas.openxmlformats.org/officeDocument/2006/relationships/image" Target="../media/image24.png"/><Relationship Id="rId10" Type="http://schemas.openxmlformats.org/officeDocument/2006/relationships/hyperlink" Target="http://www.myriadtech.com.au/" TargetMode="Externa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hyperlink" Target="http://store.bamboosolutions.com/" TargetMode="External"/><Relationship Id="rId22" Type="http://schemas.openxmlformats.org/officeDocument/2006/relationships/hyperlink" Target="https://www.hpe.com/us/en/home.html" TargetMode="External"/><Relationship Id="rId27" Type="http://schemas.openxmlformats.org/officeDocument/2006/relationships/image" Target="../media/image17.png"/><Relationship Id="rId30" Type="http://schemas.openxmlformats.org/officeDocument/2006/relationships/hyperlink" Target="http://www.sharethepoint.com/" TargetMode="External"/><Relationship Id="rId35" Type="http://schemas.openxmlformats.org/officeDocument/2006/relationships/image" Target="../media/image2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985760" y="4636988"/>
            <a:ext cx="3108960" cy="116656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1" y="232748"/>
            <a:ext cx="6514618" cy="122019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344103"/>
            <a:ext cx="12192000" cy="2423127"/>
          </a:xfrm>
          <a:prstGeom prst="rect">
            <a:avLst/>
          </a:prstGeom>
          <a:solidFill>
            <a:srgbClr val="4E0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4000" y="2508075"/>
            <a:ext cx="9144000" cy="1964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985760" y="4838912"/>
            <a:ext cx="3108960" cy="7627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508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4145280" cy="6858000"/>
          </a:xfrm>
          <a:prstGeom prst="rect">
            <a:avLst/>
          </a:prstGeom>
          <a:solidFill>
            <a:srgbClr val="4E0B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 userDrawn="1"/>
        </p:nvSpPr>
        <p:spPr>
          <a:xfrm>
            <a:off x="227128" y="1294989"/>
            <a:ext cx="3457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06C0A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Thank you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06C0A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to our sponsors!</a:t>
            </a:r>
            <a:endParaRPr lang="en-NZ" sz="28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8" y="5513569"/>
            <a:ext cx="900000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11" y="288714"/>
            <a:ext cx="9000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11" y="1744708"/>
            <a:ext cx="900000" cy="900000"/>
          </a:xfrm>
          <a:prstGeom prst="rect">
            <a:avLst/>
          </a:prstGeom>
        </p:spPr>
      </p:pic>
      <p:pic>
        <p:nvPicPr>
          <p:cNvPr id="1026" name="Picture 2" descr="C:\Users\Training\AppData\Local\Temp\SNAGHTML50968d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75" y="302815"/>
            <a:ext cx="190500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06C0A"/>
                </a:solidFill>
                <a:effectLst/>
                <a:latin typeface="Ubuntu"/>
              </a:rPr>
              <a:t>SILVER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5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5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</a:t>
            </a:r>
          </a:p>
        </p:txBody>
      </p:sp>
      <p:pic>
        <p:nvPicPr>
          <p:cNvPr id="4" name="Picture 2" descr="RecordPoint200">
            <a:hlinkClick r:id="rId6" tooltip="RecordPoint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20" y="1804183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piserver">
            <a:hlinkClick r:id="rId8" tooltip="Episerver"/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65" y="1886675"/>
            <a:ext cx="1316766" cy="53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riad Technologies">
            <a:hlinkClick r:id="rId10" tooltip="Myriad"/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862" y="1842973"/>
            <a:ext cx="190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etalogix">
            <a:hlinkClick r:id="rId12" tooltip="Metalogix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20" y="2523594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mboo Solutions">
            <a:hlinkClick r:id="rId14" tooltip="Bamboo Solutions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48" y="2560272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ata Capture Experts">
            <a:hlinkClick r:id="rId16" tooltip="Data Capture Experts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23" y="2522285"/>
            <a:ext cx="1380565" cy="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yLaBs">
            <a:hlinkClick r:id="rId18" tooltip="jEyLaBs"/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31" y="3002474"/>
            <a:ext cx="2058473" cy="79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armon.ie">
            <a:hlinkClick r:id="rId20" tooltip="harmon.ie"/>
          </p:cNvPr>
          <p:cNvPicPr>
            <a:picLocks noChangeAspect="1" noChangeArrowheads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9" b="19149"/>
          <a:stretch/>
        </p:blipFill>
        <p:spPr bwMode="auto">
          <a:xfrm>
            <a:off x="7805748" y="3193417"/>
            <a:ext cx="1905000" cy="4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wlett Packard Enterprise">
            <a:hlinkClick r:id="rId22" tooltip="Hewlett Packard Enterprise"/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591" y="3162835"/>
            <a:ext cx="1695028" cy="7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Nintex200">
            <a:hlinkClick r:id="rId24" tooltip="Nintex"/>
          </p:cNvPr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71" y="3955413"/>
            <a:ext cx="1872000" cy="26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nePlaceSolutions">
            <a:hlinkClick r:id="rId26" tooltip="OnePlace Solutions"/>
          </p:cNvPr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50" y="3632661"/>
            <a:ext cx="1003913" cy="113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Sharegate">
            <a:hlinkClick r:id="rId28" tooltip="Sharegate"/>
          </p:cNvPr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862" y="4104870"/>
            <a:ext cx="1804776" cy="5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hareThePoint. Connect, Learn, Experience.">
            <a:hlinkClick r:id="rId30" tooltip="ShareThePoint"/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06" y="4471128"/>
            <a:ext cx="1885950" cy="5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06" y="5549626"/>
            <a:ext cx="675387" cy="7627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36" y="5577804"/>
            <a:ext cx="1365540" cy="7715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7868776" y="5591198"/>
            <a:ext cx="1309473" cy="7856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31" y="5670565"/>
            <a:ext cx="1085090" cy="2604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63" y="6015494"/>
            <a:ext cx="1228451" cy="2702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62" y="5818192"/>
            <a:ext cx="1158529" cy="3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6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24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18900000">
            <a:off x="-2319955" y="-502390"/>
            <a:ext cx="7268019" cy="363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9600" dirty="0">
                <a:latin typeface="+mj-lt"/>
              </a:rPr>
              <a:t>DEMO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0067" y="3826933"/>
            <a:ext cx="10811933" cy="2413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6637338"/>
            <a:ext cx="12192000" cy="220662"/>
          </a:xfrm>
        </p:spPr>
        <p:txBody>
          <a:bodyPr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861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56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Purpl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88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10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Grey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444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211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6934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733" y="254282"/>
            <a:ext cx="10905067" cy="1086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046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985760" y="4636988"/>
            <a:ext cx="3108960" cy="116656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1" y="232748"/>
            <a:ext cx="6514618" cy="12201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344103"/>
            <a:ext cx="12192000" cy="2423127"/>
          </a:xfrm>
          <a:prstGeom prst="rect">
            <a:avLst/>
          </a:prstGeom>
          <a:solidFill>
            <a:srgbClr val="4E0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320" y="2573195"/>
            <a:ext cx="9144000" cy="1964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960" y="4923757"/>
            <a:ext cx="303276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131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161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" y="254282"/>
            <a:ext cx="10905067" cy="1086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367406"/>
            <a:ext cx="10905067" cy="480955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6600"/>
            </a:lvl1pPr>
            <a:lvl2pPr marL="720000" indent="-540000">
              <a:lnSpc>
                <a:spcPct val="100000"/>
              </a:lnSpc>
              <a:buFont typeface="Wingdings" panose="05000000000000000000" pitchFamily="2" charset="2"/>
              <a:buChar char="§"/>
              <a:defRPr sz="60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336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6704067" cy="285273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704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591675" y="0"/>
            <a:ext cx="2600325" cy="6858000"/>
          </a:xfrm>
          <a:prstGeom prst="rect">
            <a:avLst/>
          </a:prstGeom>
          <a:solidFill>
            <a:srgbClr val="4E0B58"/>
          </a:solidFill>
          <a:ln>
            <a:solidFill>
              <a:srgbClr val="26262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1548" tIns="35774" rIns="71548" bIns="35774"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815000" eaLnBrk="1" hangingPunct="1">
              <a:defRPr/>
            </a:pPr>
            <a:endParaRPr lang="en-NZ" alt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3800" y="0"/>
            <a:ext cx="870918" cy="12954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71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26239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2623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86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26239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2623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74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4851"/>
            <a:ext cx="5181600" cy="4692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4851"/>
            <a:ext cx="5181600" cy="4692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8733" y="254282"/>
            <a:ext cx="10905067" cy="1086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043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17072"/>
            <a:ext cx="5157787" cy="7717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88859"/>
            <a:ext cx="5157787" cy="41008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17072"/>
            <a:ext cx="5183188" cy="7717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88859"/>
            <a:ext cx="5183188" cy="41008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733" y="254282"/>
            <a:ext cx="10905067" cy="1086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129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733" y="254282"/>
            <a:ext cx="10905067" cy="1086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8895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3800" y="0"/>
            <a:ext cx="870918" cy="12954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358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64" r:id="rId5"/>
    <p:sldLayoutId id="2147483666" r:id="rId6"/>
    <p:sldLayoutId id="2147483652" r:id="rId7"/>
    <p:sldLayoutId id="2147483653" r:id="rId8"/>
    <p:sldLayoutId id="2147483654" r:id="rId9"/>
    <p:sldLayoutId id="2147483667" r:id="rId10"/>
    <p:sldLayoutId id="2147483655" r:id="rId11"/>
    <p:sldLayoutId id="2147483668" r:id="rId12"/>
    <p:sldLayoutId id="2147483660" r:id="rId13"/>
    <p:sldLayoutId id="2147483661" r:id="rId14"/>
    <p:sldLayoutId id="2147483662" r:id="rId15"/>
    <p:sldLayoutId id="2147483665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../customXml/item6.xml"/><Relationship Id="rId7" Type="http://schemas.openxmlformats.org/officeDocument/2006/relationships/image" Target="../media/image31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.xml"/><Relationship Id="rId4" Type="http://schemas.openxmlformats.org/officeDocument/2006/relationships/customXml" Target="../../customXml/item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dev.microsoft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office.com/docs/add-ins/develop/create-sso-office-add-ins-aspnet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office.com/docs/add-ins/develop/create-sso-office-add-ins-nodejs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office.com/en-us/app.aspx?assetid=WA104380862&amp;ui=en-US&amp;rs=en-US&amp;ad=US&amp;appredirect=false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edev" TargetMode="External"/><Relationship Id="rId2" Type="http://schemas.openxmlformats.org/officeDocument/2006/relationships/hyperlink" Target="https://dev.offic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oatsy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jpg"/><Relationship Id="rId18" Type="http://schemas.openxmlformats.org/officeDocument/2006/relationships/image" Target="../media/image49.jpg"/><Relationship Id="rId3" Type="http://schemas.openxmlformats.org/officeDocument/2006/relationships/image" Target="../media/image37.jp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" Type="http://schemas.openxmlformats.org/officeDocument/2006/relationships/image" Target="../media/image3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13.png"/><Relationship Id="rId10" Type="http://schemas.openxmlformats.org/officeDocument/2006/relationships/image" Target="../media/image43.jpg"/><Relationship Id="rId19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2.jp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office.com/reference/add-ins/shared/richapiobject.set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office.com/docs/add-ins/design/automatically-open-a-task-pane-with-a-documen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43" y="3641004"/>
            <a:ext cx="11542643" cy="749973"/>
          </a:xfrm>
        </p:spPr>
        <p:txBody>
          <a:bodyPr>
            <a:normAutofit/>
          </a:bodyPr>
          <a:lstStyle/>
          <a:p>
            <a:r>
              <a:rPr lang="en-NZ" sz="4800" dirty="0">
                <a:latin typeface="Lato Black" panose="020F0A02020204030203" pitchFamily="34" charset="0"/>
              </a:rPr>
              <a:t>Digital Workplace Conference Australia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985760" y="4765964"/>
            <a:ext cx="3108960" cy="1043479"/>
          </a:xfrm>
        </p:spPr>
        <p:txBody>
          <a:bodyPr anchor="ctr"/>
          <a:lstStyle/>
          <a:p>
            <a:r>
              <a:rPr lang="en-NZ" dirty="0"/>
              <a:t>2017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8458FE-E60E-432F-A831-0CA320134BCD}"/>
              </a:ext>
            </a:extLst>
          </p:cNvPr>
          <p:cNvSpPr txBox="1">
            <a:spLocks/>
          </p:cNvSpPr>
          <p:nvPr/>
        </p:nvSpPr>
        <p:spPr>
          <a:xfrm>
            <a:off x="391885" y="4015991"/>
            <a:ext cx="1611087" cy="749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3200" dirty="0">
                <a:solidFill>
                  <a:schemeClr val="bg1"/>
                </a:solidFill>
                <a:latin typeface="Lato" panose="020F0502020204030203" pitchFamily="34" charset="0"/>
              </a:rPr>
              <a:t>Sydney</a:t>
            </a:r>
          </a:p>
        </p:txBody>
      </p:sp>
    </p:spTree>
    <p:extLst>
      <p:ext uri="{BB962C8B-B14F-4D97-AF65-F5344CB8AC3E}">
        <p14:creationId xmlns:p14="http://schemas.microsoft.com/office/powerpoint/2010/main" val="202704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 Sign 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295" y="4120186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Signing 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33" y="1311197"/>
            <a:ext cx="7103534" cy="55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8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you 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367406"/>
            <a:ext cx="10905067" cy="2933661"/>
          </a:xfrm>
        </p:spPr>
        <p:txBody>
          <a:bodyPr/>
          <a:lstStyle/>
          <a:p>
            <a:r>
              <a:rPr lang="en-AU" dirty="0"/>
              <a:t>Authorize the user</a:t>
            </a:r>
          </a:p>
          <a:p>
            <a:r>
              <a:rPr lang="en-AU" dirty="0"/>
              <a:t>Authorize the add-in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733" y="4868333"/>
            <a:ext cx="10905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Fine Print</a:t>
            </a:r>
          </a:p>
          <a:p>
            <a:endParaRPr lang="en-AU" dirty="0"/>
          </a:p>
          <a:p>
            <a:r>
              <a:rPr lang="en-AU" dirty="0"/>
              <a:t>This feature is currently in preview and is subject to change in future releases. For this preview, single sign-on is supported only for </a:t>
            </a:r>
            <a:r>
              <a:rPr lang="en-AU" dirty="0">
                <a:solidFill>
                  <a:srgbClr val="FF0000"/>
                </a:solidFill>
              </a:rPr>
              <a:t>work or school (Office 365) accounts </a:t>
            </a:r>
            <a:r>
              <a:rPr lang="en-AU" dirty="0"/>
              <a:t>and only for </a:t>
            </a:r>
            <a:r>
              <a:rPr lang="en-AU" dirty="0">
                <a:solidFill>
                  <a:srgbClr val="FF0000"/>
                </a:solidFill>
              </a:rPr>
              <a:t>desktop versions of Office</a:t>
            </a:r>
            <a:r>
              <a:rPr lang="en-AU" dirty="0"/>
              <a:t>. Also, for Outlook, SSO only works if the Outlook account matches the Office user account listed in File &gt; Office account.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848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Anatomy of an SSO Add-in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Calls to Graph from same FQDN as add-in source</a:t>
            </a:r>
          </a:p>
          <a:p>
            <a:r>
              <a:rPr lang="en-AU" dirty="0"/>
              <a:t>Manifest specifies AAD registration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402233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45533" y="2074333"/>
            <a:ext cx="5774267" cy="4622799"/>
            <a:chOff x="245533" y="1854199"/>
            <a:chExt cx="5774267" cy="4842933"/>
          </a:xfrm>
        </p:grpSpPr>
        <p:grpSp>
          <p:nvGrpSpPr>
            <p:cNvPr id="4" name="RibbonApplication"/>
            <p:cNvGrpSpPr/>
            <p:nvPr>
              <p:custDataLst>
                <p:custData r:id="rId1"/>
              </p:custDataLst>
            </p:nvPr>
          </p:nvGrpSpPr>
          <p:grpSpPr>
            <a:xfrm>
              <a:off x="245533" y="1854199"/>
              <a:ext cx="5774267" cy="4842933"/>
              <a:chOff x="0" y="0"/>
              <a:chExt cx="9144000" cy="68580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9144000" cy="6858000"/>
                  <a:chOff x="0" y="0"/>
                  <a:chExt cx="9144000" cy="685800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0" y="0"/>
                    <a:ext cx="9144000" cy="685800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80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76200" y="309484"/>
                    <a:ext cx="8991600" cy="6437733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80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23" name="WindowTitle"/>
                  <p:cNvSpPr txBox="1"/>
                  <p:nvPr/>
                </p:nvSpPr>
                <p:spPr>
                  <a:xfrm>
                    <a:off x="272876" y="27400"/>
                    <a:ext cx="1312395" cy="2615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Office Client</a:t>
                    </a:r>
                  </a:p>
                </p:txBody>
              </p:sp>
            </p:grpSp>
            <p:grpSp>
              <p:nvGrpSpPr>
                <p:cNvPr id="14" name="Minimize - Maximize - Close"/>
                <p:cNvGrpSpPr/>
                <p:nvPr/>
              </p:nvGrpSpPr>
              <p:grpSpPr>
                <a:xfrm>
                  <a:off x="8632311" y="92599"/>
                  <a:ext cx="384527" cy="78032"/>
                  <a:chOff x="9347642" y="131588"/>
                  <a:chExt cx="384527" cy="78032"/>
                </a:xfrm>
              </p:grpSpPr>
              <p:cxnSp>
                <p:nvCxnSpPr>
                  <p:cNvPr id="16" name="Line"/>
                  <p:cNvCxnSpPr/>
                  <p:nvPr/>
                </p:nvCxnSpPr>
                <p:spPr>
                  <a:xfrm>
                    <a:off x="9661396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7" name="Line"/>
                  <p:cNvCxnSpPr/>
                  <p:nvPr/>
                </p:nvCxnSpPr>
                <p:spPr>
                  <a:xfrm flipH="1">
                    <a:off x="9661395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sp>
                <p:nvSpPr>
                  <p:cNvPr id="18" name="Line"/>
                  <p:cNvSpPr/>
                  <p:nvPr/>
                </p:nvSpPr>
                <p:spPr>
                  <a:xfrm rot="10800000" flipV="1">
                    <a:off x="9499472" y="143255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Line"/>
                  <p:cNvSpPr/>
                  <p:nvPr/>
                </p:nvSpPr>
                <p:spPr>
                  <a:xfrm rot="10800000" flipV="1">
                    <a:off x="9498658" y="135261"/>
                    <a:ext cx="91440" cy="72527"/>
                  </a:xfrm>
                  <a:prstGeom prst="rect">
                    <a:avLst/>
                  </a:pr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Line"/>
                  <p:cNvSpPr/>
                  <p:nvPr/>
                </p:nvSpPr>
                <p:spPr>
                  <a:xfrm rot="10800000" flipV="1">
                    <a:off x="9347642" y="200476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Oval 14"/>
                <p:cNvSpPr/>
                <p:nvPr/>
              </p:nvSpPr>
              <p:spPr>
                <a:xfrm>
                  <a:off x="83477" y="80065"/>
                  <a:ext cx="145536" cy="150875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3271" y="309484"/>
                <a:ext cx="8991600" cy="1203413"/>
                <a:chOff x="75085" y="381000"/>
                <a:chExt cx="8991600" cy="1203413"/>
              </a:xfrm>
            </p:grpSpPr>
            <p:sp>
              <p:nvSpPr>
                <p:cNvPr id="7" name="Container"/>
                <p:cNvSpPr/>
                <p:nvPr/>
              </p:nvSpPr>
              <p:spPr>
                <a:xfrm>
                  <a:off x="75085" y="600456"/>
                  <a:ext cx="8991600" cy="983957"/>
                </a:xfrm>
                <a:prstGeom prst="rect">
                  <a:avLst/>
                </a:prstGeom>
                <a:gradFill>
                  <a:gsLst>
                    <a:gs pos="0">
                      <a:srgbClr val="FFFFFF">
                        <a:lumMod val="95000"/>
                      </a:srgbClr>
                    </a:gs>
                    <a:gs pos="95000">
                      <a:sysClr val="window" lastClr="FFFFFF">
                        <a:shade val="100000"/>
                        <a:satMod val="115000"/>
                      </a:sysClr>
                    </a:gs>
                  </a:gsLst>
                  <a:lin ang="16200000" scaled="1"/>
                </a:gra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Active"/>
                <p:cNvSpPr txBox="1"/>
                <p:nvPr/>
              </p:nvSpPr>
              <p:spPr>
                <a:xfrm>
                  <a:off x="80211" y="381000"/>
                  <a:ext cx="712054" cy="219456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File</a:t>
                  </a:r>
                </a:p>
              </p:txBody>
            </p:sp>
            <p:sp>
              <p:nvSpPr>
                <p:cNvPr id="9" name="Active"/>
                <p:cNvSpPr txBox="1"/>
                <p:nvPr/>
              </p:nvSpPr>
              <p:spPr>
                <a:xfrm>
                  <a:off x="1788497" y="381000"/>
                  <a:ext cx="7278188" cy="219455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182880" tIns="18288" rIns="0" rtlCol="0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Insert      View      Format</a:t>
                  </a: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839391" y="381000"/>
                  <a:ext cx="949106" cy="219456"/>
                  <a:chOff x="840506" y="2907875"/>
                  <a:chExt cx="949106" cy="219456"/>
                </a:xfrm>
              </p:grpSpPr>
              <p:sp>
                <p:nvSpPr>
                  <p:cNvPr id="11" name="Active"/>
                  <p:cNvSpPr txBox="1"/>
                  <p:nvPr/>
                </p:nvSpPr>
                <p:spPr>
                  <a:xfrm>
                    <a:off x="840506" y="2907875"/>
                    <a:ext cx="949106" cy="21945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50000"/>
                      </a:srgbClr>
                    </a:solidFill>
                  </a:ln>
                </p:spPr>
                <p:txBody>
                  <a:bodyPr wrap="none" lIns="45720" tIns="18288" rIns="0" rtlCol="0">
                    <a:noAutofit/>
                  </a:bodyPr>
                  <a:lstStyle/>
                  <a:p>
                    <a:pPr algn="ctr"/>
                    <a:r>
                      <a: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Home</a:t>
                    </a:r>
                  </a:p>
                </p:txBody>
              </p:sp>
              <p:sp>
                <p:nvSpPr>
                  <p:cNvPr id="12" name="TabLine"/>
                  <p:cNvSpPr/>
                  <p:nvPr/>
                </p:nvSpPr>
                <p:spPr>
                  <a:xfrm>
                    <a:off x="850676" y="3127331"/>
                    <a:ext cx="928768" cy="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4" name="RibbonGroup"/>
            <p:cNvGrpSpPr/>
            <p:nvPr>
              <p:custDataLst>
                <p:custData r:id="rId2"/>
              </p:custDataLst>
            </p:nvPr>
          </p:nvGrpSpPr>
          <p:grpSpPr>
            <a:xfrm>
              <a:off x="348283" y="2368142"/>
              <a:ext cx="966052" cy="468192"/>
              <a:chOff x="3841250" y="2952341"/>
              <a:chExt cx="1792634" cy="95331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846331" y="2952341"/>
                <a:ext cx="1787553" cy="953319"/>
                <a:chOff x="76200" y="3154706"/>
                <a:chExt cx="1866900" cy="953319"/>
              </a:xfrm>
            </p:grpSpPr>
            <p:sp>
              <p:nvSpPr>
                <p:cNvPr id="38" name="GroupName"/>
                <p:cNvSpPr txBox="1"/>
                <p:nvPr/>
              </p:nvSpPr>
              <p:spPr>
                <a:xfrm>
                  <a:off x="76200" y="3963771"/>
                  <a:ext cx="1866900" cy="138499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cxnSp>
              <p:nvCxnSpPr>
                <p:cNvPr id="39" name="Divider"/>
                <p:cNvCxnSpPr/>
                <p:nvPr/>
              </p:nvCxnSpPr>
              <p:spPr>
                <a:xfrm flipV="1">
                  <a:off x="1943100" y="3154706"/>
                  <a:ext cx="0" cy="953319"/>
                </a:xfrm>
                <a:prstGeom prst="line">
                  <a:avLst/>
                </a:prstGeom>
                <a:ln>
                  <a:gradFill>
                    <a:gsLst>
                      <a:gs pos="0">
                        <a:srgbClr val="FFFFFF">
                          <a:lumMod val="50000"/>
                        </a:srgbClr>
                      </a:gs>
                      <a:gs pos="85000">
                        <a:srgbClr val="FFFFFF">
                          <a:lumMod val="8500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3841250" y="2968616"/>
                <a:ext cx="738322" cy="792790"/>
                <a:chOff x="240369" y="4240151"/>
                <a:chExt cx="738322" cy="792790"/>
              </a:xfrm>
            </p:grpSpPr>
            <p:sp>
              <p:nvSpPr>
                <p:cNvPr id="36" name="BigIcon"/>
                <p:cNvSpPr/>
                <p:nvPr/>
              </p:nvSpPr>
              <p:spPr>
                <a:xfrm>
                  <a:off x="422493" y="4240151"/>
                  <a:ext cx="365760" cy="36576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BigText"/>
                <p:cNvSpPr txBox="1"/>
                <p:nvPr/>
              </p:nvSpPr>
              <p:spPr>
                <a:xfrm>
                  <a:off x="240369" y="4617443"/>
                  <a:ext cx="738322" cy="415498"/>
                </a:xfrm>
                <a:prstGeom prst="rect">
                  <a:avLst/>
                </a:prstGeom>
                <a:noFill/>
              </p:spPr>
              <p:txBody>
                <a:bodyPr wrap="square" lIns="45720" tIns="18288" rIns="45720" bIns="27432" rtlCol="0">
                  <a:noAutofit/>
                </a:bodyPr>
                <a:lstStyle/>
                <a:p>
                  <a:pPr algn="ctr"/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654395" y="2968616"/>
                <a:ext cx="979489" cy="187693"/>
                <a:chOff x="1931570" y="4380241"/>
                <a:chExt cx="979489" cy="187693"/>
              </a:xfrm>
            </p:grpSpPr>
            <p:sp>
              <p:nvSpPr>
                <p:cNvPr id="34" name="SmallText1"/>
                <p:cNvSpPr txBox="1"/>
                <p:nvPr/>
              </p:nvSpPr>
              <p:spPr>
                <a:xfrm>
                  <a:off x="2126319" y="4383211"/>
                  <a:ext cx="784740" cy="184666"/>
                </a:xfrm>
                <a:prstGeom prst="rect">
                  <a:avLst/>
                </a:prstGeom>
                <a:noFill/>
              </p:spPr>
              <p:txBody>
                <a:bodyPr wrap="square" tIns="0" rIns="4572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35" name="SmallIcon1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654395" y="3528210"/>
                <a:ext cx="979489" cy="187693"/>
                <a:chOff x="1931570" y="4380241"/>
                <a:chExt cx="979489" cy="187693"/>
              </a:xfrm>
            </p:grpSpPr>
            <p:sp>
              <p:nvSpPr>
                <p:cNvPr id="32" name="SmallText3"/>
                <p:cNvSpPr txBox="1"/>
                <p:nvPr/>
              </p:nvSpPr>
              <p:spPr>
                <a:xfrm>
                  <a:off x="2126319" y="4383211"/>
                  <a:ext cx="784740" cy="184666"/>
                </a:xfrm>
                <a:prstGeom prst="rect">
                  <a:avLst/>
                </a:prstGeom>
                <a:noFill/>
              </p:spPr>
              <p:txBody>
                <a:bodyPr wrap="square" tIns="0" rIns="4572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33" name="SmallIcon3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654395" y="3248413"/>
                <a:ext cx="979489" cy="187693"/>
                <a:chOff x="1931570" y="4380241"/>
                <a:chExt cx="979489" cy="187693"/>
              </a:xfrm>
            </p:grpSpPr>
            <p:sp>
              <p:nvSpPr>
                <p:cNvPr id="30" name="SmallText2"/>
                <p:cNvSpPr txBox="1"/>
                <p:nvPr/>
              </p:nvSpPr>
              <p:spPr>
                <a:xfrm>
                  <a:off x="2126319" y="4383211"/>
                  <a:ext cx="784740" cy="184666"/>
                </a:xfrm>
                <a:prstGeom prst="rect">
                  <a:avLst/>
                </a:prstGeom>
                <a:noFill/>
              </p:spPr>
              <p:txBody>
                <a:bodyPr wrap="square" tIns="0" rIns="4572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31" name="SmallIcon2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0" name="RibbonGroup"/>
            <p:cNvGrpSpPr/>
            <p:nvPr>
              <p:custDataLst>
                <p:custData r:id="rId3"/>
              </p:custDataLst>
            </p:nvPr>
          </p:nvGrpSpPr>
          <p:grpSpPr>
            <a:xfrm>
              <a:off x="1324145" y="2367148"/>
              <a:ext cx="966052" cy="468192"/>
              <a:chOff x="3841250" y="2952341"/>
              <a:chExt cx="1792634" cy="95331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846331" y="2952341"/>
                <a:ext cx="1787553" cy="953319"/>
                <a:chOff x="76200" y="3154706"/>
                <a:chExt cx="1866900" cy="953319"/>
              </a:xfrm>
            </p:grpSpPr>
            <p:sp>
              <p:nvSpPr>
                <p:cNvPr id="54" name="GroupName"/>
                <p:cNvSpPr txBox="1"/>
                <p:nvPr/>
              </p:nvSpPr>
              <p:spPr>
                <a:xfrm>
                  <a:off x="76200" y="3963771"/>
                  <a:ext cx="1866900" cy="138499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cxnSp>
              <p:nvCxnSpPr>
                <p:cNvPr id="55" name="Divider"/>
                <p:cNvCxnSpPr/>
                <p:nvPr/>
              </p:nvCxnSpPr>
              <p:spPr>
                <a:xfrm flipV="1">
                  <a:off x="1943100" y="3154706"/>
                  <a:ext cx="0" cy="953319"/>
                </a:xfrm>
                <a:prstGeom prst="line">
                  <a:avLst/>
                </a:prstGeom>
                <a:ln>
                  <a:gradFill>
                    <a:gsLst>
                      <a:gs pos="0">
                        <a:srgbClr val="FFFFFF">
                          <a:lumMod val="50000"/>
                        </a:srgbClr>
                      </a:gs>
                      <a:gs pos="85000">
                        <a:srgbClr val="FFFFFF">
                          <a:lumMod val="8500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3841250" y="2968616"/>
                <a:ext cx="738322" cy="792790"/>
                <a:chOff x="240369" y="4240151"/>
                <a:chExt cx="738322" cy="792790"/>
              </a:xfrm>
            </p:grpSpPr>
            <p:sp>
              <p:nvSpPr>
                <p:cNvPr id="52" name="BigIcon"/>
                <p:cNvSpPr/>
                <p:nvPr/>
              </p:nvSpPr>
              <p:spPr>
                <a:xfrm>
                  <a:off x="422493" y="4240151"/>
                  <a:ext cx="365760" cy="36576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BigText"/>
                <p:cNvSpPr txBox="1"/>
                <p:nvPr/>
              </p:nvSpPr>
              <p:spPr>
                <a:xfrm>
                  <a:off x="240369" y="4617443"/>
                  <a:ext cx="738322" cy="415498"/>
                </a:xfrm>
                <a:prstGeom prst="rect">
                  <a:avLst/>
                </a:prstGeom>
                <a:noFill/>
              </p:spPr>
              <p:txBody>
                <a:bodyPr wrap="square" lIns="45720" tIns="18288" rIns="45720" bIns="27432" rtlCol="0">
                  <a:noAutofit/>
                </a:bodyPr>
                <a:lstStyle/>
                <a:p>
                  <a:pPr algn="ctr"/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654395" y="2968616"/>
                <a:ext cx="979489" cy="187693"/>
                <a:chOff x="1931570" y="4380241"/>
                <a:chExt cx="979489" cy="187693"/>
              </a:xfrm>
            </p:grpSpPr>
            <p:sp>
              <p:nvSpPr>
                <p:cNvPr id="50" name="SmallText1"/>
                <p:cNvSpPr txBox="1"/>
                <p:nvPr/>
              </p:nvSpPr>
              <p:spPr>
                <a:xfrm>
                  <a:off x="2126319" y="4383211"/>
                  <a:ext cx="784740" cy="184666"/>
                </a:xfrm>
                <a:prstGeom prst="rect">
                  <a:avLst/>
                </a:prstGeom>
                <a:noFill/>
              </p:spPr>
              <p:txBody>
                <a:bodyPr wrap="square" tIns="0" rIns="4572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51" name="SmallIcon1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654395" y="3528210"/>
                <a:ext cx="979489" cy="187693"/>
                <a:chOff x="1931570" y="4380241"/>
                <a:chExt cx="979489" cy="187693"/>
              </a:xfrm>
            </p:grpSpPr>
            <p:sp>
              <p:nvSpPr>
                <p:cNvPr id="48" name="SmallText3"/>
                <p:cNvSpPr txBox="1"/>
                <p:nvPr/>
              </p:nvSpPr>
              <p:spPr>
                <a:xfrm>
                  <a:off x="2126319" y="4383211"/>
                  <a:ext cx="784740" cy="184666"/>
                </a:xfrm>
                <a:prstGeom prst="rect">
                  <a:avLst/>
                </a:prstGeom>
                <a:noFill/>
              </p:spPr>
              <p:txBody>
                <a:bodyPr wrap="square" tIns="0" rIns="4572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49" name="SmallIcon3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4654395" y="3248413"/>
                <a:ext cx="979489" cy="187693"/>
                <a:chOff x="1931570" y="4380241"/>
                <a:chExt cx="979489" cy="187693"/>
              </a:xfrm>
            </p:grpSpPr>
            <p:sp>
              <p:nvSpPr>
                <p:cNvPr id="46" name="SmallText2"/>
                <p:cNvSpPr txBox="1"/>
                <p:nvPr/>
              </p:nvSpPr>
              <p:spPr>
                <a:xfrm>
                  <a:off x="2126319" y="4383211"/>
                  <a:ext cx="784740" cy="184666"/>
                </a:xfrm>
                <a:prstGeom prst="rect">
                  <a:avLst/>
                </a:prstGeom>
                <a:noFill/>
              </p:spPr>
              <p:txBody>
                <a:bodyPr wrap="square" tIns="0" rIns="4572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47" name="SmallIcon2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6" name="Content"/>
            <p:cNvSpPr/>
            <p:nvPr>
              <p:custDataLst>
                <p:custData r:id="rId4"/>
              </p:custDataLst>
            </p:nvPr>
          </p:nvSpPr>
          <p:spPr>
            <a:xfrm>
              <a:off x="287338" y="6417733"/>
              <a:ext cx="5682493" cy="23230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7849" y="3029621"/>
              <a:ext cx="3395133" cy="3251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47067" y="3029621"/>
              <a:ext cx="1802718" cy="3251200"/>
            </a:xfrm>
            <a:prstGeom prst="rect">
              <a:avLst/>
            </a:prstGeom>
            <a:solidFill>
              <a:srgbClr val="F06C0A">
                <a:alpha val="2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207933" y="3296089"/>
              <a:ext cx="14139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07933" y="3642164"/>
              <a:ext cx="14139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207933" y="3988239"/>
              <a:ext cx="14139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207933" y="4334314"/>
              <a:ext cx="14139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207933" y="4680389"/>
              <a:ext cx="14139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207933" y="5026464"/>
              <a:ext cx="14139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207933" y="5372539"/>
              <a:ext cx="14139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207933" y="5718614"/>
              <a:ext cx="14139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07933" y="6064689"/>
              <a:ext cx="14139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1422292" y="347133"/>
            <a:ext cx="1938975" cy="12869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tx1"/>
                </a:solidFill>
              </a:rPr>
              <a:t>Sign In &amp; Consent</a:t>
            </a:r>
          </a:p>
        </p:txBody>
      </p:sp>
      <p:sp>
        <p:nvSpPr>
          <p:cNvPr id="71" name="Cloud 70"/>
          <p:cNvSpPr/>
          <p:nvPr/>
        </p:nvSpPr>
        <p:spPr>
          <a:xfrm>
            <a:off x="6637867" y="347133"/>
            <a:ext cx="2286000" cy="128693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Azure AD</a:t>
            </a:r>
            <a:br>
              <a:rPr lang="en-AU" sz="2000" b="1" dirty="0"/>
            </a:br>
            <a:r>
              <a:rPr lang="en-AU" sz="2000" b="1" dirty="0"/>
              <a:t>V2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10053082" y="3657652"/>
            <a:ext cx="1871133" cy="2100945"/>
            <a:chOff x="9468882" y="3888560"/>
            <a:chExt cx="1871133" cy="2100945"/>
          </a:xfrm>
        </p:grpSpPr>
        <p:sp>
          <p:nvSpPr>
            <p:cNvPr id="79" name="Oval 78"/>
            <p:cNvSpPr/>
            <p:nvPr/>
          </p:nvSpPr>
          <p:spPr>
            <a:xfrm>
              <a:off x="9468882" y="4174067"/>
              <a:ext cx="1871133" cy="10856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315" y="4733561"/>
              <a:ext cx="457264" cy="45726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520" y="4722379"/>
              <a:ext cx="457264" cy="45726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817" y="4752483"/>
              <a:ext cx="457264" cy="457264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4769" y="4265115"/>
              <a:ext cx="457264" cy="457264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066" y="4275665"/>
              <a:ext cx="457264" cy="45726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817" y="3888560"/>
              <a:ext cx="457264" cy="45726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9487274" y="5343174"/>
              <a:ext cx="1834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Microsoft Graph</a:t>
              </a:r>
              <a:br>
                <a:rPr lang="en-AU" dirty="0"/>
              </a:br>
              <a:r>
                <a:rPr lang="en-AU" dirty="0"/>
                <a:t>&amp; Office365 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746189" y="4605782"/>
            <a:ext cx="2068067" cy="1856986"/>
            <a:chOff x="6746189" y="4605782"/>
            <a:chExt cx="2068067" cy="1856986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538" y="4605782"/>
              <a:ext cx="1219370" cy="121937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276" y="5636172"/>
              <a:ext cx="457264" cy="457264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746189" y="6093436"/>
              <a:ext cx="2068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Add-in server-side</a:t>
              </a:r>
            </a:p>
          </p:txBody>
        </p:sp>
      </p:grpSp>
      <p:cxnSp>
        <p:nvCxnSpPr>
          <p:cNvPr id="91" name="Connector: Elbow 90"/>
          <p:cNvCxnSpPr>
            <a:endCxn id="70" idx="1"/>
          </p:cNvCxnSpPr>
          <p:nvPr/>
        </p:nvCxnSpPr>
        <p:spPr>
          <a:xfrm rot="5400000" flipH="1" flipV="1">
            <a:off x="-240249" y="2118486"/>
            <a:ext cx="2790427" cy="53465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0" idx="3"/>
            <a:endCxn id="71" idx="2"/>
          </p:cNvCxnSpPr>
          <p:nvPr/>
        </p:nvCxnSpPr>
        <p:spPr>
          <a:xfrm>
            <a:off x="3361267" y="990600"/>
            <a:ext cx="3283691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2391779" y="3473149"/>
            <a:ext cx="2659391" cy="300941"/>
            <a:chOff x="2391779" y="3473149"/>
            <a:chExt cx="2659391" cy="300941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391779" y="3657652"/>
              <a:ext cx="217593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4750229" y="3473149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1</a:t>
              </a:r>
            </a:p>
          </p:txBody>
        </p:sp>
      </p:grpSp>
      <p:sp>
        <p:nvSpPr>
          <p:cNvPr id="119" name="Oval 118"/>
          <p:cNvSpPr/>
          <p:nvPr/>
        </p:nvSpPr>
        <p:spPr>
          <a:xfrm>
            <a:off x="479928" y="1195676"/>
            <a:ext cx="300941" cy="300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120" name="Oval 119"/>
          <p:cNvSpPr/>
          <p:nvPr/>
        </p:nvSpPr>
        <p:spPr>
          <a:xfrm>
            <a:off x="479928" y="1561961"/>
            <a:ext cx="300941" cy="300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07933" y="1320800"/>
            <a:ext cx="2429934" cy="660400"/>
            <a:chOff x="4207933" y="1320800"/>
            <a:chExt cx="2429934" cy="660400"/>
          </a:xfrm>
        </p:grpSpPr>
        <p:cxnSp>
          <p:nvCxnSpPr>
            <p:cNvPr id="95" name="Straight Arrow Connector 94"/>
            <p:cNvCxnSpPr/>
            <p:nvPr/>
          </p:nvCxnSpPr>
          <p:spPr>
            <a:xfrm flipV="1">
              <a:off x="4207933" y="1320800"/>
              <a:ext cx="2429934" cy="660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5141410" y="1322742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4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6783" y="1524000"/>
            <a:ext cx="2429934" cy="660400"/>
            <a:chOff x="4556783" y="1524000"/>
            <a:chExt cx="2429934" cy="660400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4556783" y="1524000"/>
              <a:ext cx="2429934" cy="66040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6232524" y="1773392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5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956862" y="4786087"/>
            <a:ext cx="2593917" cy="300941"/>
            <a:chOff x="1956862" y="4786087"/>
            <a:chExt cx="2593917" cy="300941"/>
          </a:xfrm>
        </p:grpSpPr>
        <p:cxnSp>
          <p:nvCxnSpPr>
            <p:cNvPr id="97" name="Straight Arrow Connector 96"/>
            <p:cNvCxnSpPr/>
            <p:nvPr/>
          </p:nvCxnSpPr>
          <p:spPr>
            <a:xfrm flipH="1">
              <a:off x="2374846" y="4936558"/>
              <a:ext cx="2175933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956862" y="4786087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6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22900" y="4902576"/>
            <a:ext cx="1701460" cy="372649"/>
            <a:chOff x="5422900" y="4902576"/>
            <a:chExt cx="1701460" cy="372649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5422900" y="5275225"/>
              <a:ext cx="1701460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6173233" y="4902576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7</a:t>
              </a:r>
            </a:p>
          </p:txBody>
        </p:sp>
      </p:grpSp>
      <p:sp>
        <p:nvSpPr>
          <p:cNvPr id="129" name="Oval 128"/>
          <p:cNvSpPr/>
          <p:nvPr/>
        </p:nvSpPr>
        <p:spPr>
          <a:xfrm>
            <a:off x="6890132" y="4586805"/>
            <a:ext cx="300941" cy="300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8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6869597" y="1778000"/>
            <a:ext cx="454070" cy="2663715"/>
            <a:chOff x="6869597" y="1778000"/>
            <a:chExt cx="454070" cy="2663715"/>
          </a:xfrm>
        </p:grpSpPr>
        <p:cxnSp>
          <p:nvCxnSpPr>
            <p:cNvPr id="101" name="Straight Arrow Connector 100"/>
            <p:cNvCxnSpPr/>
            <p:nvPr/>
          </p:nvCxnSpPr>
          <p:spPr>
            <a:xfrm flipV="1">
              <a:off x="7323667" y="1778000"/>
              <a:ext cx="0" cy="2663715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6869597" y="2833930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9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161277" y="1524000"/>
            <a:ext cx="1354527" cy="3132261"/>
            <a:chOff x="8161277" y="1524000"/>
            <a:chExt cx="1354527" cy="3132261"/>
          </a:xfrm>
        </p:grpSpPr>
        <p:grpSp>
          <p:nvGrpSpPr>
            <p:cNvPr id="114" name="Group 113"/>
            <p:cNvGrpSpPr/>
            <p:nvPr/>
          </p:nvGrpSpPr>
          <p:grpSpPr>
            <a:xfrm>
              <a:off x="8161277" y="1524000"/>
              <a:ext cx="1118190" cy="3132261"/>
              <a:chOff x="8161277" y="1524000"/>
              <a:chExt cx="1118190" cy="3132261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H="1" flipV="1">
                <a:off x="8276167" y="1524000"/>
                <a:ext cx="1003300" cy="130993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8161277" y="2833930"/>
                <a:ext cx="1118190" cy="1822331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32" name="Oval 131"/>
            <p:cNvSpPr/>
            <p:nvPr/>
          </p:nvSpPr>
          <p:spPr>
            <a:xfrm>
              <a:off x="9214863" y="2702763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/>
                <a:t>14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754822" y="1778000"/>
            <a:ext cx="358336" cy="2663715"/>
            <a:chOff x="7754822" y="1778000"/>
            <a:chExt cx="358336" cy="2663715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7754822" y="1778000"/>
              <a:ext cx="0" cy="2663715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7812217" y="2818983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/>
                <a:t>10</a:t>
              </a:r>
            </a:p>
          </p:txBody>
        </p:sp>
      </p:grpSp>
      <p:sp>
        <p:nvSpPr>
          <p:cNvPr id="135" name="Oval 134"/>
          <p:cNvSpPr/>
          <p:nvPr/>
        </p:nvSpPr>
        <p:spPr>
          <a:xfrm>
            <a:off x="7851061" y="4273389"/>
            <a:ext cx="300941" cy="300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11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8276167" y="4335495"/>
            <a:ext cx="1701460" cy="370699"/>
            <a:chOff x="8276167" y="4335495"/>
            <a:chExt cx="1701460" cy="370699"/>
          </a:xfrm>
        </p:grpSpPr>
        <p:cxnSp>
          <p:nvCxnSpPr>
            <p:cNvPr id="103" name="Straight Arrow Connector 102"/>
            <p:cNvCxnSpPr/>
            <p:nvPr/>
          </p:nvCxnSpPr>
          <p:spPr>
            <a:xfrm flipH="1">
              <a:off x="8276167" y="4706194"/>
              <a:ext cx="1701460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8979712" y="4335495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/>
                <a:t>12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505055" y="4978839"/>
            <a:ext cx="1701460" cy="406828"/>
            <a:chOff x="8505055" y="4978839"/>
            <a:chExt cx="1701460" cy="406828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8505055" y="4978839"/>
              <a:ext cx="170146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9279467" y="5084726"/>
              <a:ext cx="300941" cy="300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/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9" grpId="0" animBg="1"/>
      <p:bldP spid="1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Sso</a:t>
            </a:r>
            <a:r>
              <a:rPr lang="en-AU" dirty="0"/>
              <a:t> Add-in 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Register Add-in</a:t>
            </a:r>
          </a:p>
          <a:p>
            <a:r>
              <a:rPr lang="en-AU" dirty="0"/>
              <a:t>Configure Add-in</a:t>
            </a:r>
          </a:p>
          <a:p>
            <a:r>
              <a:rPr lang="en-AU" dirty="0"/>
              <a:t>Client-side code</a:t>
            </a:r>
          </a:p>
          <a:p>
            <a:r>
              <a:rPr lang="en-AU" dirty="0"/>
              <a:t>Server-side code</a:t>
            </a:r>
          </a:p>
        </p:txBody>
      </p:sp>
    </p:spTree>
    <p:extLst>
      <p:ext uri="{BB962C8B-B14F-4D97-AF65-F5344CB8AC3E}">
        <p14:creationId xmlns:p14="http://schemas.microsoft.com/office/powerpoint/2010/main" val="112341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Register Add-in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6000" dirty="0">
                <a:hlinkClick r:id="rId2"/>
              </a:rPr>
              <a:t>https://apps.dev.microsoft.com</a:t>
            </a:r>
            <a:endParaRPr lang="en-AU" sz="6000" dirty="0"/>
          </a:p>
          <a:p>
            <a:r>
              <a:rPr lang="en-AU" dirty="0"/>
              <a:t>Get </a:t>
            </a:r>
            <a:r>
              <a:rPr lang="en-AU" dirty="0" err="1"/>
              <a:t>ClientID</a:t>
            </a:r>
            <a:r>
              <a:rPr lang="en-AU" dirty="0"/>
              <a:t> and Secret</a:t>
            </a:r>
          </a:p>
          <a:p>
            <a:r>
              <a:rPr lang="en-AU" dirty="0"/>
              <a:t>Specify Permissions</a:t>
            </a:r>
          </a:p>
        </p:txBody>
      </p:sp>
    </p:spTree>
    <p:extLst>
      <p:ext uri="{BB962C8B-B14F-4D97-AF65-F5344CB8AC3E}">
        <p14:creationId xmlns:p14="http://schemas.microsoft.com/office/powerpoint/2010/main" val="239789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Configure Add-in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Manifest needs</a:t>
            </a:r>
          </a:p>
          <a:p>
            <a:pPr lvl="1"/>
            <a:r>
              <a:rPr lang="en-AU" dirty="0" err="1"/>
              <a:t>WebApplicationInfo</a:t>
            </a:r>
            <a:endParaRPr lang="en-AU" dirty="0"/>
          </a:p>
          <a:p>
            <a:pPr lvl="2"/>
            <a:r>
              <a:rPr lang="en-AU" dirty="0"/>
              <a:t>Id</a:t>
            </a:r>
          </a:p>
          <a:p>
            <a:pPr lvl="2"/>
            <a:r>
              <a:rPr lang="en-AU" dirty="0"/>
              <a:t>Resource</a:t>
            </a:r>
          </a:p>
          <a:p>
            <a:pPr lvl="2"/>
            <a:r>
              <a:rPr lang="en-AU" dirty="0"/>
              <a:t>Scopes</a:t>
            </a:r>
          </a:p>
          <a:p>
            <a:pPr lvl="3"/>
            <a:r>
              <a:rPr lang="en-AU" dirty="0"/>
              <a:t>Scope1</a:t>
            </a:r>
          </a:p>
          <a:p>
            <a:pPr lvl="3"/>
            <a:r>
              <a:rPr lang="en-AU" dirty="0"/>
              <a:t>Scope2</a:t>
            </a:r>
          </a:p>
        </p:txBody>
      </p:sp>
    </p:spTree>
    <p:extLst>
      <p:ext uri="{BB962C8B-B14F-4D97-AF65-F5344CB8AC3E}">
        <p14:creationId xmlns:p14="http://schemas.microsoft.com/office/powerpoint/2010/main" val="418259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Client-side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Call</a:t>
            </a:r>
            <a:br>
              <a:rPr lang="en-AU" dirty="0"/>
            </a:br>
            <a:r>
              <a:rPr lang="en-AU" sz="2400" dirty="0" err="1">
                <a:latin typeface="Consolas" panose="020B0609020204030204" pitchFamily="49" charset="0"/>
              </a:rPr>
              <a:t>Office.context.auth.getAccessTokenAsync</a:t>
            </a:r>
            <a:r>
              <a:rPr lang="en-AU" sz="2400" dirty="0">
                <a:latin typeface="Consolas" panose="020B0609020204030204" pitchFamily="49" charset="0"/>
              </a:rPr>
              <a:t>(</a:t>
            </a:r>
            <a:r>
              <a:rPr lang="en-AU" sz="2400" dirty="0" err="1">
                <a:latin typeface="Consolas" panose="020B0609020204030204" pitchFamily="49" charset="0"/>
              </a:rPr>
              <a:t>myTokenHandler</a:t>
            </a:r>
            <a:r>
              <a:rPr lang="en-AU" sz="2400" dirty="0">
                <a:latin typeface="Consolas" panose="020B0609020204030204" pitchFamily="49" charset="0"/>
              </a:rPr>
              <a:t>)</a:t>
            </a:r>
          </a:p>
          <a:p>
            <a:r>
              <a:rPr lang="en-AU" dirty="0"/>
              <a:t>Create a Handler</a:t>
            </a:r>
          </a:p>
          <a:p>
            <a:r>
              <a:rPr lang="en-AU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AU" sz="2400" dirty="0">
                <a:latin typeface="Consolas" panose="020B0609020204030204" pitchFamily="49" charset="0"/>
              </a:rPr>
              <a:t> </a:t>
            </a:r>
            <a:r>
              <a:rPr lang="en-AU" sz="2400" dirty="0" err="1">
                <a:latin typeface="Consolas" panose="020B0609020204030204" pitchFamily="49" charset="0"/>
              </a:rPr>
              <a:t>mytokenHandler</a:t>
            </a:r>
            <a:r>
              <a:rPr lang="en-AU" sz="2400" dirty="0">
                <a:latin typeface="Consolas" panose="020B0609020204030204" pitchFamily="49" charset="0"/>
              </a:rPr>
              <a:t>(</a:t>
            </a:r>
            <a:r>
              <a:rPr lang="en-AU" sz="2400" dirty="0" err="1">
                <a:latin typeface="Consolas" panose="020B0609020204030204" pitchFamily="49" charset="0"/>
              </a:rPr>
              <a:t>asyncResult</a:t>
            </a:r>
            <a:r>
              <a:rPr lang="en-AU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AU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  // Passes </a:t>
            </a:r>
            <a:r>
              <a:rPr lang="en-AU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asyncResult.value</a:t>
            </a:r>
            <a:r>
              <a:rPr lang="en-AU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(which has the add-in access token)</a:t>
            </a:r>
          </a:p>
          <a:p>
            <a:r>
              <a:rPr lang="en-AU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  // to the add-in’s web API as an Authorization header.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7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Server-side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Validate add-in token</a:t>
            </a:r>
          </a:p>
          <a:p>
            <a:r>
              <a:rPr lang="en-AU" dirty="0"/>
              <a:t>On-behalf-of flow to AAD</a:t>
            </a:r>
          </a:p>
          <a:p>
            <a:r>
              <a:rPr lang="en-AU" dirty="0"/>
              <a:t>Cache MSG token</a:t>
            </a:r>
          </a:p>
          <a:p>
            <a:r>
              <a:rPr lang="en-AU" dirty="0"/>
              <a:t>Use MSG token to get data from MS Graph</a:t>
            </a:r>
          </a:p>
        </p:txBody>
      </p:sp>
    </p:spTree>
    <p:extLst>
      <p:ext uri="{BB962C8B-B14F-4D97-AF65-F5344CB8AC3E}">
        <p14:creationId xmlns:p14="http://schemas.microsoft.com/office/powerpoint/2010/main" val="62766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358189"/>
            <a:ext cx="12192000" cy="2411664"/>
          </a:xfrm>
        </p:spPr>
        <p:txBody>
          <a:bodyPr anchor="ctr"/>
          <a:lstStyle/>
          <a:p>
            <a:r>
              <a:rPr lang="en-AU" dirty="0"/>
              <a:t>Office Client Development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0" y="4769853"/>
            <a:ext cx="6096000" cy="1315183"/>
          </a:xfrm>
          <a:solidFill>
            <a:srgbClr val="262626"/>
          </a:solidFill>
        </p:spPr>
        <p:txBody>
          <a:bodyPr anchor="ctr">
            <a:normAutofit/>
          </a:bodyPr>
          <a:lstStyle/>
          <a:p>
            <a:r>
              <a:rPr lang="en-AU" sz="4000" dirty="0">
                <a:solidFill>
                  <a:schemeClr val="bg2"/>
                </a:solidFill>
              </a:rPr>
              <a:t>Andrew Coates</a:t>
            </a:r>
            <a:br>
              <a:rPr lang="en-AU" sz="4000" dirty="0">
                <a:solidFill>
                  <a:schemeClr val="bg2"/>
                </a:solidFill>
              </a:rPr>
            </a:br>
            <a:r>
              <a:rPr lang="en-AU" sz="4000" dirty="0">
                <a:solidFill>
                  <a:schemeClr val="bg2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91381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Build a SSO Add-in with ASP.NET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>
                <a:hlinkClick r:id="rId2"/>
              </a:rPr>
              <a:t>https://dev.office.com/docs/add-ins/develop/create-sso-office-add-ins-aspnet</a:t>
            </a: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40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 a SSO Add-in with node.js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https://dev.office.com/docs/add-ins/develop/create-sso-office-add-ins-nodejs</a:t>
            </a:r>
            <a:r>
              <a:rPr lang="en-AU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6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ScriptLab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721" y="4120186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21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</a:t>
            </a:r>
            <a:r>
              <a:rPr lang="en-AU" dirty="0" err="1"/>
              <a:t>ScriptLab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https://store.office.com/en-us/app.aspx?assetid=WA104380862&amp;ui=en-US&amp;rs=en-US&amp;ad=US&amp;appredirect=false</a:t>
            </a:r>
            <a:r>
              <a:rPr lang="en-AU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135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Configure </a:t>
            </a:r>
            <a:r>
              <a:rPr lang="en-AU" dirty="0" err="1"/>
              <a:t>ScriptLab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811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Lap Around </a:t>
            </a:r>
            <a:r>
              <a:rPr lang="en-AU" dirty="0" err="1"/>
              <a:t>ScriptLab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1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Agenda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What’s new</a:t>
            </a:r>
          </a:p>
          <a:p>
            <a:r>
              <a:rPr lang="en-AU" sz="4800" dirty="0"/>
              <a:t>Single Sign On</a:t>
            </a:r>
          </a:p>
          <a:p>
            <a:r>
              <a:rPr lang="en-AU" sz="4800" dirty="0"/>
              <a:t>Script Lab</a:t>
            </a:r>
          </a:p>
        </p:txBody>
      </p:sp>
    </p:spTree>
    <p:extLst>
      <p:ext uri="{BB962C8B-B14F-4D97-AF65-F5344CB8AC3E}">
        <p14:creationId xmlns:p14="http://schemas.microsoft.com/office/powerpoint/2010/main" val="84202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dev.office.com</a:t>
            </a:r>
            <a:endParaRPr lang="en-AU" dirty="0"/>
          </a:p>
          <a:p>
            <a:r>
              <a:rPr lang="en-AU" dirty="0">
                <a:hlinkClick r:id="rId3"/>
              </a:rPr>
              <a:t>github.com/</a:t>
            </a:r>
            <a:r>
              <a:rPr lang="en-AU" dirty="0" err="1">
                <a:hlinkClick r:id="rId3"/>
              </a:rPr>
              <a:t>officedev</a:t>
            </a:r>
            <a:endParaRPr lang="en-AU" dirty="0"/>
          </a:p>
          <a:p>
            <a:r>
              <a:rPr lang="en-AU" dirty="0">
                <a:hlinkClick r:id="rId4"/>
              </a:rPr>
              <a:t>github.com/</a:t>
            </a:r>
            <a:r>
              <a:rPr lang="en-AU" dirty="0" err="1">
                <a:hlinkClick r:id="rId4"/>
              </a:rPr>
              <a:t>coatsy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566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Microsoft Graph</a:t>
            </a:r>
          </a:p>
          <a:p>
            <a:pPr lvl="1"/>
            <a:r>
              <a:rPr lang="en-AU" dirty="0"/>
              <a:t>Elaine van Bergen</a:t>
            </a:r>
          </a:p>
          <a:p>
            <a:pPr lvl="1"/>
            <a:r>
              <a:rPr lang="en-AU" dirty="0"/>
              <a:t>Tomorrow 11:45</a:t>
            </a:r>
          </a:p>
          <a:p>
            <a:r>
              <a:rPr lang="en-AU"/>
              <a:t>Microsoft </a:t>
            </a:r>
            <a:r>
              <a:rPr lang="en-AU" dirty="0"/>
              <a:t>Identity in the Cloud</a:t>
            </a:r>
          </a:p>
          <a:p>
            <a:pPr lvl="1"/>
            <a:r>
              <a:rPr lang="en-AU" dirty="0"/>
              <a:t>Mark Rhodes</a:t>
            </a:r>
          </a:p>
          <a:p>
            <a:pPr lvl="1"/>
            <a:r>
              <a:rPr lang="en-AU" dirty="0"/>
              <a:t>Tomorrow 15:00</a:t>
            </a:r>
          </a:p>
        </p:txBody>
      </p:sp>
    </p:spTree>
    <p:extLst>
      <p:ext uri="{BB962C8B-B14F-4D97-AF65-F5344CB8AC3E}">
        <p14:creationId xmlns:p14="http://schemas.microsoft.com/office/powerpoint/2010/main" val="4128936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 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… and, possibly, answers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232" y="4120186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129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 Office Add-Ins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697" y="4120186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9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1379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08742" y="1197264"/>
            <a:ext cx="6032410" cy="532453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AU" sz="6000" dirty="0">
                <a:solidFill>
                  <a:schemeClr val="bg1"/>
                </a:solidFill>
              </a:rPr>
              <a:t>Andrew Coates</a:t>
            </a:r>
          </a:p>
          <a:p>
            <a:pPr algn="r"/>
            <a:r>
              <a:rPr lang="en-AU" sz="6000" dirty="0">
                <a:solidFill>
                  <a:schemeClr val="bg1"/>
                </a:solidFill>
              </a:rPr>
              <a:t>Microsoft</a:t>
            </a:r>
          </a:p>
          <a:p>
            <a:pPr algn="r"/>
            <a:endParaRPr lang="en-AU" sz="6000" dirty="0">
              <a:solidFill>
                <a:schemeClr val="bg1"/>
              </a:solidFill>
            </a:endParaRPr>
          </a:p>
          <a:p>
            <a:pPr algn="r"/>
            <a:r>
              <a:rPr lang="en-AU" sz="6000" dirty="0">
                <a:solidFill>
                  <a:schemeClr val="bg1"/>
                </a:solidFill>
              </a:rPr>
              <a:t>@</a:t>
            </a:r>
            <a:r>
              <a:rPr lang="en-AU" sz="6000" dirty="0" err="1">
                <a:solidFill>
                  <a:schemeClr val="bg1"/>
                </a:solidFill>
              </a:rPr>
              <a:t>coatsy</a:t>
            </a:r>
            <a:endParaRPr lang="en-AU" sz="6000" dirty="0">
              <a:solidFill>
                <a:schemeClr val="bg1"/>
              </a:solidFill>
            </a:endParaRPr>
          </a:p>
          <a:p>
            <a:pPr algn="r"/>
            <a:endParaRPr lang="en-AU" sz="6000" dirty="0">
              <a:solidFill>
                <a:schemeClr val="bg1"/>
              </a:solidFill>
            </a:endParaRPr>
          </a:p>
          <a:p>
            <a:pPr algn="r"/>
            <a:r>
              <a:rPr lang="en-AU" sz="4000" dirty="0">
                <a:solidFill>
                  <a:schemeClr val="bg1"/>
                </a:solidFill>
              </a:rPr>
              <a:t>blogs.msdn.com/</a:t>
            </a:r>
            <a:r>
              <a:rPr lang="en-AU" sz="4000" dirty="0" err="1">
                <a:solidFill>
                  <a:schemeClr val="bg1"/>
                </a:solidFill>
              </a:rPr>
              <a:t>acoat</a:t>
            </a:r>
            <a:endParaRPr lang="en-A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5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3339548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842" y="1536174"/>
            <a:ext cx="3107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5400" b="1" dirty="0">
                <a:solidFill>
                  <a:srgbClr val="F06C0A"/>
                </a:solidFill>
                <a:latin typeface="Lato Black" panose="020F0A02020204030203" pitchFamily="34" charset="0"/>
              </a:rPr>
              <a:t>Thank you </a:t>
            </a:r>
            <a:r>
              <a:rPr lang="en-NZ" sz="5400" dirty="0">
                <a:solidFill>
                  <a:srgbClr val="F06C0A"/>
                </a:solidFill>
                <a:latin typeface="Lato" panose="020F0502020204030203" pitchFamily="34" charset="0"/>
              </a:rPr>
              <a:t>to our sponsors!</a:t>
            </a:r>
            <a:endParaRPr lang="en-US" sz="5400" dirty="0">
              <a:solidFill>
                <a:srgbClr val="F06C0A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68" y="196962"/>
            <a:ext cx="1509611" cy="15096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03" y="622125"/>
            <a:ext cx="1964498" cy="6188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79" y="483434"/>
            <a:ext cx="1470887" cy="7575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78" y="3559343"/>
            <a:ext cx="2001359" cy="2801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57" y="3086296"/>
            <a:ext cx="1328654" cy="13286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22" y="2479469"/>
            <a:ext cx="1387948" cy="13879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79" y="5331952"/>
            <a:ext cx="1218790" cy="12187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81" y="5613557"/>
            <a:ext cx="1916445" cy="7665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C0A1B3-40E4-4AC6-8B03-006D1C6983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78" y="565370"/>
            <a:ext cx="2058913" cy="5764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121414-4C40-4D3E-99FD-1731D7BE6E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52" y="2542190"/>
            <a:ext cx="1676176" cy="3603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212B3F3-79FA-491B-B50B-52B8ED86583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36" y="5679903"/>
            <a:ext cx="1932590" cy="4621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ED561A6-9ABE-43F8-BD67-3712677F92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38" y="2012818"/>
            <a:ext cx="2171091" cy="100593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29F5B7-D211-44EF-A3D8-A00465BDE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27" y="2440130"/>
            <a:ext cx="2150875" cy="4624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7D7953-A804-41FF-A603-7648E408F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91" y="3386006"/>
            <a:ext cx="1450831" cy="55857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6747D9-D52A-40E2-96F5-ED63B6CE31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63" y="5613340"/>
            <a:ext cx="2121438" cy="5798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4407A17-D698-40B1-908C-E7B60090330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38" y="4331395"/>
            <a:ext cx="2167307" cy="5763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4D22E19-3233-4FCC-A5EB-F5131AB2ED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5" y="4177109"/>
            <a:ext cx="1394863" cy="8090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CF8F3D-A0C3-4D36-A11B-DAB74479A5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7627" y="4527828"/>
            <a:ext cx="1333084" cy="3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27" y="0"/>
            <a:ext cx="10306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1379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08742" y="1197264"/>
            <a:ext cx="6032410" cy="532453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AU" sz="6000" dirty="0">
                <a:solidFill>
                  <a:schemeClr val="bg1"/>
                </a:solidFill>
              </a:rPr>
              <a:t>Andrew Coates</a:t>
            </a:r>
          </a:p>
          <a:p>
            <a:pPr algn="r"/>
            <a:r>
              <a:rPr lang="en-AU" sz="6000" dirty="0">
                <a:solidFill>
                  <a:schemeClr val="bg1"/>
                </a:solidFill>
              </a:rPr>
              <a:t>Microsoft</a:t>
            </a:r>
          </a:p>
          <a:p>
            <a:pPr algn="r"/>
            <a:endParaRPr lang="en-AU" sz="6000" dirty="0">
              <a:solidFill>
                <a:schemeClr val="bg1"/>
              </a:solidFill>
            </a:endParaRPr>
          </a:p>
          <a:p>
            <a:pPr algn="r"/>
            <a:r>
              <a:rPr lang="en-AU" sz="6000" dirty="0">
                <a:solidFill>
                  <a:schemeClr val="bg1"/>
                </a:solidFill>
              </a:rPr>
              <a:t>@</a:t>
            </a:r>
            <a:r>
              <a:rPr lang="en-AU" sz="6000" dirty="0" err="1">
                <a:solidFill>
                  <a:schemeClr val="bg1"/>
                </a:solidFill>
              </a:rPr>
              <a:t>coatsy</a:t>
            </a:r>
            <a:endParaRPr lang="en-AU" sz="6000" dirty="0">
              <a:solidFill>
                <a:schemeClr val="bg1"/>
              </a:solidFill>
            </a:endParaRPr>
          </a:p>
          <a:p>
            <a:pPr algn="r"/>
            <a:endParaRPr lang="en-AU" sz="6000" dirty="0">
              <a:solidFill>
                <a:schemeClr val="bg1"/>
              </a:solidFill>
            </a:endParaRPr>
          </a:p>
          <a:p>
            <a:pPr algn="r"/>
            <a:r>
              <a:rPr lang="en-AU" sz="4000" dirty="0">
                <a:solidFill>
                  <a:schemeClr val="bg1"/>
                </a:solidFill>
              </a:rPr>
              <a:t>blogs.msdn.com/</a:t>
            </a:r>
            <a:r>
              <a:rPr lang="en-AU" sz="4000" dirty="0" err="1">
                <a:solidFill>
                  <a:schemeClr val="bg1"/>
                </a:solidFill>
              </a:rPr>
              <a:t>acoat</a:t>
            </a:r>
            <a:endParaRPr lang="en-A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Agenda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What’s new</a:t>
            </a:r>
          </a:p>
          <a:p>
            <a:r>
              <a:rPr lang="en-AU" sz="4800" dirty="0"/>
              <a:t>Single Sign On</a:t>
            </a:r>
          </a:p>
          <a:p>
            <a:r>
              <a:rPr lang="en-AU" sz="4800" dirty="0"/>
              <a:t>Script Lab</a:t>
            </a:r>
          </a:p>
        </p:txBody>
      </p:sp>
    </p:spTree>
    <p:extLst>
      <p:ext uri="{BB962C8B-B14F-4D97-AF65-F5344CB8AC3E}">
        <p14:creationId xmlns:p14="http://schemas.microsoft.com/office/powerpoint/2010/main" val="78727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2987">
            <a:off x="9692032" y="4120185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Rich API object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AU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AU" dirty="0"/>
              <a:t> method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https://dev.office.com/reference/add-ins/shared/richapiobject.set</a:t>
            </a:r>
            <a:r>
              <a:rPr lang="en-AU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061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Automatically open a task pane with a document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https://dev.office.com/docs/add-ins/design/automatically-open-a-task-pane-with-a-document</a:t>
            </a:r>
            <a:r>
              <a:rPr lang="en-AU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83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777777"/>
      </a:dk2>
      <a:lt2>
        <a:srgbClr val="EDEDED"/>
      </a:lt2>
      <a:accent1>
        <a:srgbClr val="F06C0A"/>
      </a:accent1>
      <a:accent2>
        <a:srgbClr val="4E0B58"/>
      </a:accent2>
      <a:accent3>
        <a:srgbClr val="8CBF26"/>
      </a:accent3>
      <a:accent4>
        <a:srgbClr val="1BA1E2"/>
      </a:accent4>
      <a:accent5>
        <a:srgbClr val="EDEDED"/>
      </a:accent5>
      <a:accent6>
        <a:srgbClr val="393939"/>
      </a:accent6>
      <a:hlink>
        <a:srgbClr val="0000FF"/>
      </a:hlink>
      <a:folHlink>
        <a:srgbClr val="F06C0A"/>
      </a:folHlink>
    </a:clrScheme>
    <a:fontScheme name="STP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Category xmlns="669f7780-2df8-4a2d-b7d7-597c487683ec">1</EventCategory>
    <DocType xmlns="a547fa16-541d-4ce6-b371-05a2b1126b54">Presentation</DocType>
    <Conference xmlns="669f7780-2df8-4a2d-b7d7-597c487683ec">
      <Value>25</Value>
    </Conference>
    <PublishingExpirationDate xmlns="http://schemas.microsoft.com/sharepoint/v3" xsi:nil="true"/>
    <PublishingStartDate xmlns="http://schemas.microsoft.com/sharepoint/v3" xsi:nil="true"/>
    <DocCategory xmlns="a547fa16-541d-4ce6-b371-05a2b1126b54">Speakers</Doc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48C2FB720E341AF5D2C93256F0386" ma:contentTypeVersion="56" ma:contentTypeDescription="Create a new document." ma:contentTypeScope="" ma:versionID="869c58f78e9b7421366512c164d17e71">
  <xsd:schema xmlns:xsd="http://www.w3.org/2001/XMLSchema" xmlns:xs="http://www.w3.org/2001/XMLSchema" xmlns:p="http://schemas.microsoft.com/office/2006/metadata/properties" xmlns:ns1="http://schemas.microsoft.com/sharepoint/v3" xmlns:ns2="669f7780-2df8-4a2d-b7d7-597c487683ec" xmlns:ns3="a547fa16-541d-4ce6-b371-05a2b1126b54" targetNamespace="http://schemas.microsoft.com/office/2006/metadata/properties" ma:root="true" ma:fieldsID="8e6d3bbead701ce8580f247402bf2fcb" ns1:_="" ns2:_="" ns3:_="">
    <xsd:import namespace="http://schemas.microsoft.com/sharepoint/v3"/>
    <xsd:import namespace="669f7780-2df8-4a2d-b7d7-597c487683ec"/>
    <xsd:import namespace="a547fa16-541d-4ce6-b371-05a2b1126b54"/>
    <xsd:element name="properties">
      <xsd:complexType>
        <xsd:sequence>
          <xsd:element name="documentManagement">
            <xsd:complexType>
              <xsd:all>
                <xsd:element ref="ns2:EventCategory" minOccurs="0"/>
                <xsd:element ref="ns2:Conference" minOccurs="0"/>
                <xsd:element ref="ns1:PublishingStartDate" minOccurs="0"/>
                <xsd:element ref="ns1:PublishingExpirationDate" minOccurs="0"/>
                <xsd:element ref="ns3:DocCategory" minOccurs="0"/>
                <xsd:element ref="ns3:DocTyp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 ma:readOnly="fals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f7780-2df8-4a2d-b7d7-597c487683ec" elementFormDefault="qualified">
    <xsd:import namespace="http://schemas.microsoft.com/office/2006/documentManagement/types"/>
    <xsd:import namespace="http://schemas.microsoft.com/office/infopath/2007/PartnerControls"/>
    <xsd:element name="EventCategory" ma:index="4" nillable="true" ma:displayName="EventCategory" ma:list="b4089e22-7b38-4d7e-9985-333c2cf70354" ma:internalName="EventCategory" ma:readOnly="false" ma:showField="Title" ma:web="669f7780-2df8-4a2d-b7d7-597c487683ec">
      <xsd:simpleType>
        <xsd:restriction base="dms:Lookup"/>
      </xsd:simpleType>
    </xsd:element>
    <xsd:element name="Conference" ma:index="5" nillable="true" ma:displayName="Conference" ma:list="b707db89-ffc5-4785-abb8-2325e1b8d32f" ma:internalName="Conference" ma:readOnly="false" ma:showField="Title" ma:web="669f7780-2df8-4a2d-b7d7-597c487683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7fa16-541d-4ce6-b371-05a2b1126b54" elementFormDefault="qualified">
    <xsd:import namespace="http://schemas.microsoft.com/office/2006/documentManagement/types"/>
    <xsd:import namespace="http://schemas.microsoft.com/office/infopath/2007/PartnerControls"/>
    <xsd:element name="DocCategory" ma:index="12" nillable="true" ma:displayName="Document Category" ma:format="Dropdown" ma:internalName="DocCategory">
      <xsd:simpleType>
        <xsd:restriction base="dms:Choice">
          <xsd:enumeration value="Booths"/>
          <xsd:enumeration value="AV"/>
          <xsd:enumeration value="Speakers"/>
          <xsd:enumeration value="Sponsors"/>
          <xsd:enumeration value="Attendees"/>
          <xsd:enumeration value="Venue/Catering"/>
          <xsd:enumeration value="Accommodation"/>
          <xsd:enumeration value="Promo Material"/>
          <xsd:enumeration value="Communication"/>
          <xsd:enumeration value="Travel"/>
          <xsd:enumeration value="Course Outlines"/>
        </xsd:restriction>
      </xsd:simpleType>
    </xsd:element>
    <xsd:element name="DocType" ma:index="13" nillable="true" ma:displayName="Document Type" ma:format="Dropdown" ma:internalName="DocType">
      <xsd:simpleType>
        <xsd:restriction base="dms:Choice">
          <xsd:enumeration value="Invoice"/>
          <xsd:enumeration value="Info"/>
          <xsd:enumeration value="Quote"/>
          <xsd:enumeration value="Floor Plan"/>
          <xsd:enumeration value="Template"/>
          <xsd:enumeration value="Contract"/>
          <xsd:enumeration value="Signed Contract"/>
          <xsd:enumeration value="Profile"/>
          <xsd:enumeration value="Sponsor Update"/>
          <xsd:enumeration value="Promo"/>
          <xsd:enumeration value="Present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AA9D8F42-345E-4372-AF8A-93967772CC16}">
  <ds:schemaRefs>
    <ds:schemaRef ds:uri="669f7780-2df8-4a2d-b7d7-597c487683ec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a547fa16-541d-4ce6-b371-05a2b1126b5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4B81CC-15B6-4864-A536-F9C0D1CF9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69f7780-2df8-4a2d-b7d7-597c487683ec"/>
    <ds:schemaRef ds:uri="a547fa16-541d-4ce6-b371-05a2b1126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E264B5-4F21-4FD3-8447-FCD16354E4C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B85AB07-42CF-4B2C-8DD3-B23F7DCDE7F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4C9394-C068-4A58-B21D-C4499A5D64F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A88DE85-B364-4ADA-893B-A8599FBC1FA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5BA9AE7-393F-4AA6-A2E6-71EDB629B82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DWCAU2017SponsorSlide</Template>
  <TotalTime>349</TotalTime>
  <Words>801</Words>
  <Application>Microsoft Office PowerPoint</Application>
  <PresentationFormat>Widescreen</PresentationFormat>
  <Paragraphs>147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MS PGothic</vt:lpstr>
      <vt:lpstr>Arial</vt:lpstr>
      <vt:lpstr>Calibri</vt:lpstr>
      <vt:lpstr>Consolas</vt:lpstr>
      <vt:lpstr>Lato</vt:lpstr>
      <vt:lpstr>Lato Black</vt:lpstr>
      <vt:lpstr>Segoe UI</vt:lpstr>
      <vt:lpstr>Ubuntu</vt:lpstr>
      <vt:lpstr>Wingdings</vt:lpstr>
      <vt:lpstr>Office Theme</vt:lpstr>
      <vt:lpstr>Digital Workplace Conference Australia</vt:lpstr>
      <vt:lpstr>Office Client Development</vt:lpstr>
      <vt:lpstr>PowerPoint Presentation</vt:lpstr>
      <vt:lpstr>PowerPoint Presentation</vt:lpstr>
      <vt:lpstr>PowerPoint Presentation</vt:lpstr>
      <vt:lpstr>Agenda</vt:lpstr>
      <vt:lpstr>What’s New</vt:lpstr>
      <vt:lpstr>Rich API object set() method</vt:lpstr>
      <vt:lpstr>Automatically open a task pane with a document</vt:lpstr>
      <vt:lpstr>Single Sign On</vt:lpstr>
      <vt:lpstr>Signing in</vt:lpstr>
      <vt:lpstr>Now you can</vt:lpstr>
      <vt:lpstr>Anatomy of an SSO Add-in</vt:lpstr>
      <vt:lpstr>PowerPoint Presentation</vt:lpstr>
      <vt:lpstr>Sso Add-in Development Steps</vt:lpstr>
      <vt:lpstr>Register Add-in</vt:lpstr>
      <vt:lpstr>Configure Add-in</vt:lpstr>
      <vt:lpstr>Client-side Code</vt:lpstr>
      <vt:lpstr>Server-side Code</vt:lpstr>
      <vt:lpstr>Build a SSO Add-in with ASP.NET</vt:lpstr>
      <vt:lpstr>Build a SSO Add-in with node.js</vt:lpstr>
      <vt:lpstr>ScriptLab</vt:lpstr>
      <vt:lpstr>Install ScriptLab</vt:lpstr>
      <vt:lpstr>Configure ScriptLab</vt:lpstr>
      <vt:lpstr>A Lap Around ScriptLab</vt:lpstr>
      <vt:lpstr>Agenda</vt:lpstr>
      <vt:lpstr>Resources</vt:lpstr>
      <vt:lpstr>Related Sessions</vt:lpstr>
      <vt:lpstr>Questions …</vt:lpstr>
      <vt:lpstr>Do this!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Workplace Conference Australia</dc:title>
  <dc:creator>Andrew Coates</dc:creator>
  <cp:lastModifiedBy>Andrew Coates (DX AUSTRALIA)</cp:lastModifiedBy>
  <cp:revision>24</cp:revision>
  <cp:lastPrinted>2016-04-28T04:31:15Z</cp:lastPrinted>
  <dcterms:created xsi:type="dcterms:W3CDTF">2017-08-22T08:27:42Z</dcterms:created>
  <dcterms:modified xsi:type="dcterms:W3CDTF">2017-08-22T14:16:42Z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0x010100F2F48C2FB720E341AF5D2C93256F0386</vt:lpwstr>
  </property>
  <property fmtid="{D5CDD505-2E9C-101B-9397-08002B2CF9AE}" pid="3" name="Tfs.IsStoryboard">
    <vt:bool>true</vt:bool>
  </property>
</Properties>
</file>