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2"/>
  </p:notesMasterIdLst>
  <p:sldIdLst>
    <p:sldId id="256" r:id="rId2"/>
    <p:sldId id="277" r:id="rId3"/>
    <p:sldId id="257" r:id="rId4"/>
    <p:sldId id="263" r:id="rId5"/>
    <p:sldId id="273" r:id="rId6"/>
    <p:sldId id="259" r:id="rId7"/>
    <p:sldId id="264" r:id="rId8"/>
    <p:sldId id="265" r:id="rId9"/>
    <p:sldId id="266" r:id="rId10"/>
    <p:sldId id="267" r:id="rId11"/>
    <p:sldId id="268" r:id="rId12"/>
    <p:sldId id="269" r:id="rId13"/>
    <p:sldId id="260" r:id="rId14"/>
    <p:sldId id="270" r:id="rId15"/>
    <p:sldId id="261" r:id="rId16"/>
    <p:sldId id="271" r:id="rId17"/>
    <p:sldId id="272" r:id="rId18"/>
    <p:sldId id="275" r:id="rId19"/>
    <p:sldId id="274" r:id="rId20"/>
    <p:sldId id="262"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00" autoAdjust="0"/>
  </p:normalViewPr>
  <p:slideViewPr>
    <p:cSldViewPr>
      <p:cViewPr varScale="1">
        <p:scale>
          <a:sx n="67" d="100"/>
          <a:sy n="67" d="100"/>
        </p:scale>
        <p:origin x="-120" y="-31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E7746-347C-4611-9939-4FBD544E6507}" type="datetimeFigureOut">
              <a:rPr lang="en-AU" smtClean="0"/>
              <a:t>18/10/2011</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C0AB2-8351-486D-8E57-E66E5471E7B3}" type="slidenum">
              <a:rPr lang="en-AU" smtClean="0"/>
              <a:t>‹#›</a:t>
            </a:fld>
            <a:endParaRPr lang="en-AU"/>
          </a:p>
        </p:txBody>
      </p:sp>
    </p:spTree>
    <p:extLst>
      <p:ext uri="{BB962C8B-B14F-4D97-AF65-F5344CB8AC3E}">
        <p14:creationId xmlns:p14="http://schemas.microsoft.com/office/powerpoint/2010/main" val="217878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B2C0AB2-8351-486D-8E57-E66E5471E7B3}" type="slidenum">
              <a:rPr lang="en-AU" smtClean="0"/>
              <a:t>3</a:t>
            </a:fld>
            <a:endParaRPr lang="en-AU"/>
          </a:p>
        </p:txBody>
      </p:sp>
    </p:spTree>
    <p:extLst>
      <p:ext uri="{BB962C8B-B14F-4D97-AF65-F5344CB8AC3E}">
        <p14:creationId xmlns:p14="http://schemas.microsoft.com/office/powerpoint/2010/main" val="160148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don’t have time</a:t>
            </a:r>
          </a:p>
          <a:p>
            <a:r>
              <a:rPr lang="en-US" dirty="0" smtClean="0"/>
              <a:t>SMB don’t have infrastructure</a:t>
            </a:r>
            <a:endParaRPr lang="en-AU" dirty="0" smtClean="0"/>
          </a:p>
          <a:p>
            <a:endParaRPr lang="en-AU" dirty="0" smtClean="0"/>
          </a:p>
          <a:p>
            <a:r>
              <a:rPr lang="en-AU" dirty="0" smtClean="0"/>
              <a:t>Photo</a:t>
            </a:r>
            <a:r>
              <a:rPr lang="en-AU" baseline="0" dirty="0" smtClean="0"/>
              <a:t> cc </a:t>
            </a:r>
            <a:r>
              <a:rPr lang="en-AU" baseline="0" dirty="0" err="1" smtClean="0"/>
              <a:t>Attrib</a:t>
            </a:r>
            <a:r>
              <a:rPr lang="en-AU" baseline="0" dirty="0" smtClean="0"/>
              <a:t>: </a:t>
            </a:r>
            <a:r>
              <a:rPr lang="en-AU" dirty="0" smtClean="0"/>
              <a:t>http://www.flickr.com/photos/ooocha/3062591360/sizes/l/in/photostream/</a:t>
            </a:r>
            <a:endParaRPr lang="en-AU" dirty="0"/>
          </a:p>
        </p:txBody>
      </p:sp>
      <p:sp>
        <p:nvSpPr>
          <p:cNvPr id="4" name="Slide Number Placeholder 3"/>
          <p:cNvSpPr>
            <a:spLocks noGrp="1"/>
          </p:cNvSpPr>
          <p:nvPr>
            <p:ph type="sldNum" sz="quarter" idx="10"/>
          </p:nvPr>
        </p:nvSpPr>
        <p:spPr/>
        <p:txBody>
          <a:bodyPr/>
          <a:lstStyle/>
          <a:p>
            <a:fld id="{4B2C0AB2-8351-486D-8E57-E66E5471E7B3}" type="slidenum">
              <a:rPr lang="en-AU" smtClean="0"/>
              <a:t>5</a:t>
            </a:fld>
            <a:endParaRPr lang="en-AU"/>
          </a:p>
        </p:txBody>
      </p:sp>
    </p:spTree>
    <p:extLst>
      <p:ext uri="{BB962C8B-B14F-4D97-AF65-F5344CB8AC3E}">
        <p14:creationId xmlns:p14="http://schemas.microsoft.com/office/powerpoint/2010/main" val="254413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9416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2274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10/18/2011 3:39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72830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10/18/2011 3:39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10/18/2011 3:39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700795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681142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5"/>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AU" dirty="0">
              <a:solidFill>
                <a:schemeClr val="tx1"/>
              </a:solidFill>
              <a:latin typeface="Consolas" pitchFamily="49" charset="0"/>
              <a:cs typeface="Consolas" pitchFamily="49" charset="0"/>
            </a:endParaRPr>
          </a:p>
        </p:txBody>
      </p:sp>
      <p:sp>
        <p:nvSpPr>
          <p:cNvPr id="8" name="Text Placeholder 7"/>
          <p:cNvSpPr>
            <a:spLocks noGrp="1"/>
          </p:cNvSpPr>
          <p:nvPr>
            <p:ph type="body" sz="quarter" idx="10"/>
          </p:nvPr>
        </p:nvSpPr>
        <p:spPr>
          <a:xfrm>
            <a:off x="0" y="1200150"/>
            <a:ext cx="9144000" cy="3943350"/>
          </a:xfrm>
        </p:spPr>
        <p:txBody>
          <a:bodyPr>
            <a:normAutofit/>
          </a:bodyPr>
          <a:lstStyle>
            <a:lvl1pPr marL="0" indent="0">
              <a:buFontTx/>
              <a:buNone/>
              <a:defRPr sz="1600">
                <a:solidFill>
                  <a:schemeClr val="tx1"/>
                </a:solidFill>
                <a:latin typeface="Consolas" pitchFamily="49" charset="0"/>
                <a:cs typeface="Consolas" pitchFamily="49" charset="0"/>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smtClean="0"/>
              <a:t>Click to edit Master text styles</a:t>
            </a:r>
          </a:p>
        </p:txBody>
      </p:sp>
      <p:sp>
        <p:nvSpPr>
          <p:cNvPr id="5" name="Rectangle 4"/>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AU" dirty="0">
              <a:solidFill>
                <a:schemeClr val="tx1"/>
              </a:solidFill>
              <a:latin typeface="Consolas" pitchFamily="49" charset="0"/>
              <a:cs typeface="Consolas" pitchFamily="49" charset="0"/>
            </a:endParaRPr>
          </a:p>
        </p:txBody>
      </p:sp>
      <p:sp>
        <p:nvSpPr>
          <p:cNvPr id="7" name="Rectangle 6"/>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AU"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9096248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4128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0"/>
            <a:ext cx="3008313" cy="113159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203598"/>
            <a:ext cx="5111750" cy="38884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3" y="1203598"/>
            <a:ext cx="3008313" cy="38884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91707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6578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2454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Demo, Video etc. &quot;special&quot; slides">
    <p:bg>
      <p:bgPr>
        <a:blipFill dpi="0" rotWithShape="1">
          <a:blip r:embed="rId3">
            <a:lum/>
          </a:blip>
          <a:srcRect/>
          <a:stretch>
            <a:fillRect t="-6000" b="-5000"/>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rgbClr val="FFFF00">
                    <a:alpha val="99000"/>
                  </a:srgbClr>
                </a:solidFill>
                <a:effectLst/>
                <a:uLnTx/>
                <a:uFillTx/>
                <a:latin typeface="Segoe" pitchFamily="34" charset="0"/>
                <a:ea typeface="+mn-ea"/>
                <a:cs typeface="+mn-cs"/>
              </a:defRPr>
            </a:lvl1pPr>
          </a:lstStyle>
          <a:p>
            <a:pPr lvl="0"/>
            <a:r>
              <a:rPr lang="en-US" dirty="0" smtClean="0"/>
              <a:t>click to…</a:t>
            </a:r>
          </a:p>
        </p:txBody>
      </p:sp>
      <p:sp>
        <p:nvSpPr>
          <p:cNvPr id="5" name="Title 1"/>
          <p:cNvSpPr>
            <a:spLocks noGrp="1"/>
          </p:cNvSpPr>
          <p:nvPr>
            <p:ph type="ctrTitle"/>
          </p:nvPr>
        </p:nvSpPr>
        <p:spPr>
          <a:xfrm>
            <a:off x="627622" y="1823268"/>
            <a:ext cx="7904817" cy="1142621"/>
          </a:xfrm>
        </p:spPr>
        <p:txBody>
          <a:bodyPr anchor="ctr" anchorCtr="0">
            <a:noAutofit/>
          </a:bodyPr>
          <a:lstStyle>
            <a:lvl1pPr marL="540616" indent="-540616">
              <a:lnSpc>
                <a:spcPct val="90000"/>
              </a:lnSpc>
              <a:defRPr sz="4400">
                <a:solidFill>
                  <a:schemeClr val="bg1"/>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solidFill>
                  <a:schemeClr val="bg1"/>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6642192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
        <p:nvSpPr>
          <p:cNvPr id="6" name="Rectangle 5"/>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AU" dirty="0">
              <a:solidFill>
                <a:schemeClr val="tx1"/>
              </a:solidFill>
              <a:latin typeface="Consolas" pitchFamily="49" charset="0"/>
              <a:cs typeface="Consolas" pitchFamily="49" charset="0"/>
            </a:endParaRPr>
          </a:p>
        </p:txBody>
      </p:sp>
      <p:sp>
        <p:nvSpPr>
          <p:cNvPr id="8" name="Text Placeholder 7"/>
          <p:cNvSpPr>
            <a:spLocks noGrp="1"/>
          </p:cNvSpPr>
          <p:nvPr>
            <p:ph type="body" sz="quarter" idx="10"/>
          </p:nvPr>
        </p:nvSpPr>
        <p:spPr>
          <a:xfrm>
            <a:off x="0" y="1200150"/>
            <a:ext cx="9144000" cy="3943350"/>
          </a:xfrm>
        </p:spPr>
        <p:txBody>
          <a:bodyPr>
            <a:normAutofit/>
          </a:bodyPr>
          <a:lstStyle>
            <a:lvl1pPr marL="0" indent="0">
              <a:buFontTx/>
              <a:buNone/>
              <a:defRPr sz="1600">
                <a:solidFill>
                  <a:schemeClr val="tx1"/>
                </a:solidFill>
                <a:latin typeface="Consolas" pitchFamily="49" charset="0"/>
                <a:cs typeface="Consolas" pitchFamily="49" charset="0"/>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smtClean="0"/>
              <a:t>Click to edit Master text styles</a:t>
            </a:r>
          </a:p>
        </p:txBody>
      </p:sp>
      <p:sp>
        <p:nvSpPr>
          <p:cNvPr id="5" name="Rectangle 4"/>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AU"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9096248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24544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ackground slide">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31590"/>
          </a:xfrm>
          <a:prstGeom prst="rect">
            <a:avLst/>
          </a:prstGeom>
        </p:spPr>
        <p:txBody>
          <a:bodyPr vert="horz"/>
          <a:lstStyle>
            <a:lvl1pPr algn="l">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36816753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3159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9433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567909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5"/>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AU" dirty="0">
              <a:solidFill>
                <a:schemeClr val="tx1"/>
              </a:solidFill>
              <a:latin typeface="Consolas" pitchFamily="49" charset="0"/>
              <a:cs typeface="Consolas" pitchFamily="49" charset="0"/>
            </a:endParaRPr>
          </a:p>
        </p:txBody>
      </p:sp>
      <p:sp>
        <p:nvSpPr>
          <p:cNvPr id="8" name="Text Placeholder 7"/>
          <p:cNvSpPr>
            <a:spLocks noGrp="1"/>
          </p:cNvSpPr>
          <p:nvPr>
            <p:ph type="body" sz="quarter" idx="10"/>
          </p:nvPr>
        </p:nvSpPr>
        <p:spPr>
          <a:xfrm>
            <a:off x="0" y="1200150"/>
            <a:ext cx="9144000" cy="3943350"/>
          </a:xfrm>
        </p:spPr>
        <p:txBody>
          <a:bodyPr>
            <a:normAutofit/>
          </a:bodyPr>
          <a:lstStyle>
            <a:lvl1pPr marL="0" indent="0">
              <a:buFontTx/>
              <a:buNone/>
              <a:defRPr sz="1600">
                <a:solidFill>
                  <a:schemeClr val="tx1"/>
                </a:solidFill>
                <a:latin typeface="Consolas" pitchFamily="49" charset="0"/>
                <a:cs typeface="Consolas" pitchFamily="49" charset="0"/>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smtClean="0"/>
              <a:t>Click to edit Master text styles</a:t>
            </a:r>
          </a:p>
        </p:txBody>
      </p:sp>
    </p:spTree>
    <p:extLst>
      <p:ext uri="{BB962C8B-B14F-4D97-AF65-F5344CB8AC3E}">
        <p14:creationId xmlns:p14="http://schemas.microsoft.com/office/powerpoint/2010/main" val="909624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245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12176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3">
            <a:alphaModFix amt="80000"/>
          </a:blip>
          <a:srcRect/>
          <a:stretch>
            <a:fillRect t="-6000" b="-5000"/>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rgbClr val="FFFF00">
                    <a:alpha val="99000"/>
                  </a:srgbClr>
                </a:solidFill>
                <a:effectLst/>
                <a:uLnTx/>
                <a:uFillTx/>
                <a:latin typeface="Segoe" pitchFamily="34" charset="0"/>
                <a:ea typeface="+mn-ea"/>
                <a:cs typeface="+mn-cs"/>
              </a:defRPr>
            </a:lvl1pPr>
          </a:lstStyle>
          <a:p>
            <a:pPr lvl="0"/>
            <a:r>
              <a:rPr lang="en-US" dirty="0" smtClean="0"/>
              <a:t>click to…</a:t>
            </a:r>
          </a:p>
        </p:txBody>
      </p:sp>
      <p:sp>
        <p:nvSpPr>
          <p:cNvPr id="5" name="Title 1"/>
          <p:cNvSpPr>
            <a:spLocks noGrp="1"/>
          </p:cNvSpPr>
          <p:nvPr>
            <p:ph type="ctrTitle"/>
          </p:nvPr>
        </p:nvSpPr>
        <p:spPr>
          <a:xfrm>
            <a:off x="627622" y="1823268"/>
            <a:ext cx="7904817" cy="1142621"/>
          </a:xfrm>
        </p:spPr>
        <p:txBody>
          <a:bodyPr anchor="ctr" anchorCtr="0">
            <a:noAutofit/>
          </a:bodyPr>
          <a:lstStyle>
            <a:lvl1pPr marL="540616" indent="-540616">
              <a:lnSpc>
                <a:spcPct val="90000"/>
              </a:lnSpc>
              <a:defRPr sz="4400">
                <a:solidFill>
                  <a:schemeClr val="bg1"/>
                </a:solidFill>
              </a:defRPr>
            </a:lvl1pPr>
          </a:lstStyle>
          <a:p>
            <a:r>
              <a:rPr lang="en-US" dirty="0" smtClean="0"/>
              <a:t>Click to edit Master title style</a:t>
            </a:r>
            <a:endParaRPr lang="en-US" dirty="0"/>
          </a:p>
        </p:txBody>
      </p:sp>
      <p:sp>
        <p:nvSpPr>
          <p:cNvPr id="6"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solidFill>
                  <a:schemeClr val="bg1"/>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66421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7" name="Rectangle 6"/>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9433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91742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984165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9433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9433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91696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White">
    <p:spTree>
      <p:nvGrpSpPr>
        <p:cNvPr id="1" name=""/>
        <p:cNvGrpSpPr/>
        <p:nvPr/>
      </p:nvGrpSpPr>
      <p:grpSpPr>
        <a:xfrm>
          <a:off x="0" y="0"/>
          <a:ext cx="0" cy="0"/>
          <a:chOff x="0" y="0"/>
          <a:chExt cx="0" cy="0"/>
        </a:xfrm>
      </p:grpSpPr>
      <p:sp>
        <p:nvSpPr>
          <p:cNvPr id="8" name="Rectangle 7"/>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94335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94335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0" y="1200150"/>
            <a:ext cx="9144000" cy="394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721965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35123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35123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2137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White">
    <p:spTree>
      <p:nvGrpSpPr>
        <p:cNvPr id="1" name=""/>
        <p:cNvGrpSpPr/>
        <p:nvPr/>
      </p:nvGrpSpPr>
      <p:grpSpPr>
        <a:xfrm>
          <a:off x="0" y="0"/>
          <a:ext cx="0" cy="0"/>
          <a:chOff x="0" y="0"/>
          <a:chExt cx="0" cy="0"/>
        </a:xfrm>
      </p:grpSpPr>
      <p:sp>
        <p:nvSpPr>
          <p:cNvPr id="10" name="Rectangle 9"/>
          <p:cNvSpPr/>
          <p:nvPr/>
        </p:nvSpPr>
        <p:spPr>
          <a:xfrm>
            <a:off x="0" y="1143000"/>
            <a:ext cx="9144000" cy="400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3512344"/>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3512344"/>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p:nvSpPr>
        <p:spPr>
          <a:xfrm>
            <a:off x="0" y="1143000"/>
            <a:ext cx="9144000" cy="400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9" name="Rectangle 8"/>
          <p:cNvSpPr/>
          <p:nvPr/>
        </p:nvSpPr>
        <p:spPr>
          <a:xfrm>
            <a:off x="0" y="1143000"/>
            <a:ext cx="9144000" cy="400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418540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38164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t="-6000" b="-5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1131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457200" y="0"/>
            <a:ext cx="8229600" cy="113159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userDrawn="1"/>
        </p:nvSpPr>
        <p:spPr>
          <a:xfrm>
            <a:off x="0" y="0"/>
            <a:ext cx="9144000" cy="1131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3841748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696" r:id="rId23"/>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microsoft.com/office/2007/relationships/hdphoto" Target="../media/hdphoto1.wdp"/><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uAzTrial" TargetMode="External"/><Relationship Id="rId2" Type="http://schemas.openxmlformats.org/officeDocument/2006/relationships/hyperlink" Target="http://aka.ms/lsmsau" TargetMode="Externa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Power of </a:t>
            </a:r>
            <a:r>
              <a:rPr lang="en-US" dirty="0" err="1" smtClean="0"/>
              <a:t>LightSwitch</a:t>
            </a:r>
            <a:r>
              <a:rPr lang="en-US" dirty="0" smtClean="0"/>
              <a:t> on Windows Azure </a:t>
            </a:r>
            <a:endParaRPr lang="en-AU" dirty="0"/>
          </a:p>
        </p:txBody>
      </p:sp>
      <p:sp>
        <p:nvSpPr>
          <p:cNvPr id="3" name="Subtitle 2"/>
          <p:cNvSpPr>
            <a:spLocks noGrp="1"/>
          </p:cNvSpPr>
          <p:nvPr>
            <p:ph type="subTitle" idx="1"/>
          </p:nvPr>
        </p:nvSpPr>
        <p:spPr/>
        <p:txBody>
          <a:bodyPr>
            <a:normAutofit fontScale="92500" lnSpcReduction="20000"/>
          </a:bodyPr>
          <a:lstStyle/>
          <a:p>
            <a:r>
              <a:rPr lang="en-US" dirty="0" smtClean="0"/>
              <a:t>Andrew Coates</a:t>
            </a:r>
            <a:br>
              <a:rPr lang="en-US" dirty="0" smtClean="0"/>
            </a:br>
            <a:r>
              <a:rPr lang="en-US" dirty="0" smtClean="0"/>
              <a:t>http://blogs.msdn.com/acoat </a:t>
            </a:r>
            <a:br>
              <a:rPr lang="en-US" dirty="0" smtClean="0"/>
            </a:br>
            <a:r>
              <a:rPr lang="en-US" dirty="0" smtClean="0"/>
              <a:t>@</a:t>
            </a:r>
            <a:r>
              <a:rPr lang="en-US" dirty="0" err="1" smtClean="0"/>
              <a:t>coatsy</a:t>
            </a:r>
            <a:endParaRPr lang="en-AU" dirty="0"/>
          </a:p>
        </p:txBody>
      </p:sp>
      <p:pic>
        <p:nvPicPr>
          <p:cNvPr id="8194" name="Picture 2" descr="D:\Downloads\DVD\Logos\LightSwitch\VS2010-LightSwitch_h_rg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39502"/>
            <a:ext cx="3779912" cy="392176"/>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Downloads\DVD\Logos\Windows Azure (platform)\Windows Azure\Windows Azure 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42782"/>
            <a:ext cx="2520279" cy="385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6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6137704" y="3039266"/>
            <a:ext cx="3690880" cy="0"/>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9436" y="0"/>
            <a:ext cx="8363938" cy="1131590"/>
          </a:xfrm>
        </p:spPr>
        <p:txBody>
          <a:bodyPr>
            <a:noAutofit/>
          </a:bodyPr>
          <a:lstStyle/>
          <a:p>
            <a:r>
              <a:rPr lang="en-US" sz="4000" dirty="0" smtClean="0"/>
              <a:t>The </a:t>
            </a:r>
            <a:r>
              <a:rPr lang="en-US" sz="4000" dirty="0" err="1" smtClean="0"/>
              <a:t>LightSwitch</a:t>
            </a:r>
            <a:r>
              <a:rPr lang="en-US" sz="4000" dirty="0" smtClean="0"/>
              <a:t> Development Experience</a:t>
            </a:r>
            <a:endParaRPr lang="en-US" sz="4000" dirty="0"/>
          </a:p>
        </p:txBody>
      </p:sp>
      <p:sp>
        <p:nvSpPr>
          <p:cNvPr id="4" name="Freeform 3"/>
          <p:cNvSpPr/>
          <p:nvPr/>
        </p:nvSpPr>
        <p:spPr>
          <a:xfrm>
            <a:off x="196224" y="1247238"/>
            <a:ext cx="2593422" cy="624131"/>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3300" b="1" dirty="0">
                <a:solidFill>
                  <a:schemeClr val="bg1"/>
                </a:solidFill>
                <a:effectLst>
                  <a:outerShdw blurRad="38100" dist="38100" dir="2700000" algn="tl">
                    <a:srgbClr val="000000">
                      <a:alpha val="43137"/>
                    </a:srgbClr>
                  </a:outerShdw>
                </a:effectLst>
                <a:latin typeface="Segoe" pitchFamily="34" charset="0"/>
              </a:rPr>
              <a:t>Start</a:t>
            </a:r>
          </a:p>
        </p:txBody>
      </p:sp>
      <p:sp>
        <p:nvSpPr>
          <p:cNvPr id="5" name="Right Arrow 4"/>
          <p:cNvSpPr/>
          <p:nvPr/>
        </p:nvSpPr>
        <p:spPr>
          <a:xfrm rot="5400000">
            <a:off x="1341934" y="1940360"/>
            <a:ext cx="270000" cy="189049"/>
          </a:xfrm>
          <a:prstGeom prst="rightArrow">
            <a:avLst>
              <a:gd name="adj1" fmla="val 66700"/>
              <a:gd name="adj2" fmla="val 50000"/>
            </a:avLst>
          </a:prstGeom>
        </p:spPr>
        <p:style>
          <a:lnRef idx="0">
            <a:schemeClr val="accent4"/>
          </a:lnRef>
          <a:fillRef idx="3">
            <a:schemeClr val="accent4"/>
          </a:fillRef>
          <a:effectRef idx="3">
            <a:schemeClr val="accent4"/>
          </a:effectRef>
          <a:fontRef idx="minor">
            <a:schemeClr val="lt1"/>
          </a:fontRef>
        </p:style>
      </p:sp>
      <p:sp>
        <p:nvSpPr>
          <p:cNvPr id="6" name="Freeform 5"/>
          <p:cNvSpPr/>
          <p:nvPr/>
        </p:nvSpPr>
        <p:spPr>
          <a:xfrm>
            <a:off x="196224" y="2194054"/>
            <a:ext cx="2593422" cy="625688"/>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Describe your data</a:t>
            </a:r>
          </a:p>
        </p:txBody>
      </p:sp>
      <p:sp>
        <p:nvSpPr>
          <p:cNvPr id="7" name="Right Arrow 6"/>
          <p:cNvSpPr/>
          <p:nvPr/>
        </p:nvSpPr>
        <p:spPr>
          <a:xfrm rot="5400000">
            <a:off x="1355155" y="2898018"/>
            <a:ext cx="270000" cy="189049"/>
          </a:xfrm>
          <a:prstGeom prst="rightArrow">
            <a:avLst>
              <a:gd name="adj1" fmla="val 66700"/>
              <a:gd name="adj2" fmla="val 50000"/>
            </a:avLst>
          </a:prstGeom>
        </p:spPr>
        <p:style>
          <a:lnRef idx="0">
            <a:schemeClr val="accent4"/>
          </a:lnRef>
          <a:fillRef idx="3">
            <a:schemeClr val="accent4"/>
          </a:fillRef>
          <a:effectRef idx="3">
            <a:schemeClr val="accent4"/>
          </a:effectRef>
          <a:fontRef idx="minor">
            <a:schemeClr val="lt1"/>
          </a:fontRef>
        </p:style>
      </p:sp>
      <p:sp>
        <p:nvSpPr>
          <p:cNvPr id="8" name="Freeform 7"/>
          <p:cNvSpPr/>
          <p:nvPr/>
        </p:nvSpPr>
        <p:spPr>
          <a:xfrm>
            <a:off x="196224" y="3150579"/>
            <a:ext cx="2593422" cy="663860"/>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Create screens for common tasks</a:t>
            </a:r>
          </a:p>
        </p:txBody>
      </p:sp>
      <p:sp>
        <p:nvSpPr>
          <p:cNvPr id="9" name="Freeform 8"/>
          <p:cNvSpPr/>
          <p:nvPr/>
        </p:nvSpPr>
        <p:spPr>
          <a:xfrm>
            <a:off x="3248882" y="1234858"/>
            <a:ext cx="2619865" cy="624131"/>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3300" b="1" dirty="0">
                <a:solidFill>
                  <a:schemeClr val="bg1"/>
                </a:solidFill>
                <a:effectLst>
                  <a:outerShdw blurRad="38100" dist="38100" dir="2700000" algn="tl">
                    <a:srgbClr val="000000">
                      <a:alpha val="43137"/>
                    </a:srgbClr>
                  </a:outerShdw>
                </a:effectLst>
                <a:latin typeface="Segoe" pitchFamily="34" charset="0"/>
              </a:rPr>
              <a:t>Refine</a:t>
            </a:r>
          </a:p>
        </p:txBody>
      </p:sp>
      <p:sp>
        <p:nvSpPr>
          <p:cNvPr id="10" name="Right Arrow 9"/>
          <p:cNvSpPr/>
          <p:nvPr/>
        </p:nvSpPr>
        <p:spPr>
          <a:xfrm rot="5400000">
            <a:off x="4396808" y="1929212"/>
            <a:ext cx="270000" cy="189049"/>
          </a:xfrm>
          <a:prstGeom prst="rightArrow">
            <a:avLst>
              <a:gd name="adj1" fmla="val 66700"/>
              <a:gd name="adj2" fmla="val 50000"/>
            </a:avLst>
          </a:prstGeom>
        </p:spPr>
        <p:style>
          <a:lnRef idx="0">
            <a:schemeClr val="accent3"/>
          </a:lnRef>
          <a:fillRef idx="3">
            <a:schemeClr val="accent3"/>
          </a:fillRef>
          <a:effectRef idx="3">
            <a:schemeClr val="accent3"/>
          </a:effectRef>
          <a:fontRef idx="minor">
            <a:schemeClr val="lt1"/>
          </a:fontRef>
        </p:style>
      </p:sp>
      <p:sp>
        <p:nvSpPr>
          <p:cNvPr id="11" name="Freeform 10"/>
          <p:cNvSpPr/>
          <p:nvPr/>
        </p:nvSpPr>
        <p:spPr>
          <a:xfrm>
            <a:off x="3248882" y="2190803"/>
            <a:ext cx="2619865" cy="664925"/>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Author business logic</a:t>
            </a:r>
          </a:p>
        </p:txBody>
      </p:sp>
      <p:sp>
        <p:nvSpPr>
          <p:cNvPr id="16" name="Freeform 15"/>
          <p:cNvSpPr>
            <a:spLocks noChangeAspect="1"/>
          </p:cNvSpPr>
          <p:nvPr/>
        </p:nvSpPr>
        <p:spPr>
          <a:xfrm>
            <a:off x="6327984" y="1234858"/>
            <a:ext cx="2619865" cy="624131"/>
          </a:xfrm>
          <a:custGeom>
            <a:avLst/>
            <a:gdLst>
              <a:gd name="connsiteX0" fmla="*/ 0 w 2825307"/>
              <a:gd name="connsiteY0" fmla="*/ 70633 h 706326"/>
              <a:gd name="connsiteX1" fmla="*/ 70633 w 2825307"/>
              <a:gd name="connsiteY1" fmla="*/ 0 h 706326"/>
              <a:gd name="connsiteX2" fmla="*/ 2754674 w 2825307"/>
              <a:gd name="connsiteY2" fmla="*/ 0 h 706326"/>
              <a:gd name="connsiteX3" fmla="*/ 2825307 w 2825307"/>
              <a:gd name="connsiteY3" fmla="*/ 70633 h 706326"/>
              <a:gd name="connsiteX4" fmla="*/ 2825307 w 2825307"/>
              <a:gd name="connsiteY4" fmla="*/ 635693 h 706326"/>
              <a:gd name="connsiteX5" fmla="*/ 2754674 w 2825307"/>
              <a:gd name="connsiteY5" fmla="*/ 706326 h 706326"/>
              <a:gd name="connsiteX6" fmla="*/ 70633 w 2825307"/>
              <a:gd name="connsiteY6" fmla="*/ 706326 h 706326"/>
              <a:gd name="connsiteX7" fmla="*/ 0 w 2825307"/>
              <a:gd name="connsiteY7" fmla="*/ 635693 h 706326"/>
              <a:gd name="connsiteX8" fmla="*/ 0 w 2825307"/>
              <a:gd name="connsiteY8" fmla="*/ 70633 h 70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5307" h="706326">
                <a:moveTo>
                  <a:pt x="0" y="70633"/>
                </a:moveTo>
                <a:cubicBezTo>
                  <a:pt x="0" y="31623"/>
                  <a:pt x="31623" y="0"/>
                  <a:pt x="70633" y="0"/>
                </a:cubicBezTo>
                <a:lnTo>
                  <a:pt x="2754674" y="0"/>
                </a:lnTo>
                <a:cubicBezTo>
                  <a:pt x="2793684" y="0"/>
                  <a:pt x="2825307" y="31623"/>
                  <a:pt x="2825307" y="70633"/>
                </a:cubicBezTo>
                <a:lnTo>
                  <a:pt x="2825307" y="635693"/>
                </a:lnTo>
                <a:cubicBezTo>
                  <a:pt x="2825307" y="674703"/>
                  <a:pt x="2793684" y="706326"/>
                  <a:pt x="2754674" y="706326"/>
                </a:cubicBezTo>
                <a:lnTo>
                  <a:pt x="70633" y="706326"/>
                </a:lnTo>
                <a:cubicBezTo>
                  <a:pt x="31623" y="706326"/>
                  <a:pt x="0" y="674703"/>
                  <a:pt x="0" y="635693"/>
                </a:cubicBezTo>
                <a:lnTo>
                  <a:pt x="0" y="70633"/>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3300" b="1" dirty="0">
                <a:solidFill>
                  <a:schemeClr val="bg1"/>
                </a:solidFill>
                <a:effectLst>
                  <a:outerShdw blurRad="38100" dist="38100" dir="2700000" algn="tl">
                    <a:srgbClr val="000000">
                      <a:alpha val="43137"/>
                    </a:srgbClr>
                  </a:outerShdw>
                </a:effectLst>
                <a:latin typeface="Segoe" pitchFamily="34" charset="0"/>
              </a:rPr>
              <a:t>Extend</a:t>
            </a:r>
          </a:p>
        </p:txBody>
      </p:sp>
      <p:sp>
        <p:nvSpPr>
          <p:cNvPr id="25" name="Freeform 24"/>
          <p:cNvSpPr/>
          <p:nvPr/>
        </p:nvSpPr>
        <p:spPr>
          <a:xfrm>
            <a:off x="3248882" y="3150579"/>
            <a:ext cx="2619865" cy="664925"/>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err="1">
                <a:solidFill>
                  <a:schemeClr val="bg1"/>
                </a:solidFill>
                <a:effectLst>
                  <a:outerShdw blurRad="38100" dist="38100" dir="2700000" algn="tl">
                    <a:srgbClr val="000000">
                      <a:alpha val="43137"/>
                    </a:srgbClr>
                  </a:outerShdw>
                </a:effectLst>
                <a:latin typeface="Segoe" pitchFamily="34" charset="0"/>
              </a:rPr>
              <a:t>Customise</a:t>
            </a:r>
            <a:r>
              <a:rPr lang="en-US" sz="2100" dirty="0">
                <a:solidFill>
                  <a:schemeClr val="bg1"/>
                </a:solidFill>
                <a:effectLst>
                  <a:outerShdw blurRad="38100" dist="38100" dir="2700000" algn="tl">
                    <a:srgbClr val="000000">
                      <a:alpha val="43137"/>
                    </a:srgbClr>
                  </a:outerShdw>
                </a:effectLst>
                <a:latin typeface="Segoe" pitchFamily="34" charset="0"/>
              </a:rPr>
              <a:t> screen layouts</a:t>
            </a:r>
          </a:p>
        </p:txBody>
      </p:sp>
      <p:sp>
        <p:nvSpPr>
          <p:cNvPr id="26" name="Freeform 25"/>
          <p:cNvSpPr/>
          <p:nvPr/>
        </p:nvSpPr>
        <p:spPr>
          <a:xfrm>
            <a:off x="3248882" y="4110268"/>
            <a:ext cx="2619865" cy="664925"/>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Define custom queries</a:t>
            </a:r>
          </a:p>
        </p:txBody>
      </p:sp>
      <p:sp>
        <p:nvSpPr>
          <p:cNvPr id="27" name="Right Arrow 26"/>
          <p:cNvSpPr/>
          <p:nvPr/>
        </p:nvSpPr>
        <p:spPr>
          <a:xfrm rot="5400000">
            <a:off x="4410311" y="2919063"/>
            <a:ext cx="270000" cy="189049"/>
          </a:xfrm>
          <a:prstGeom prst="rightArrow">
            <a:avLst>
              <a:gd name="adj1" fmla="val 66700"/>
              <a:gd name="adj2" fmla="val 50000"/>
            </a:avLst>
          </a:prstGeom>
        </p:spPr>
        <p:style>
          <a:lnRef idx="0">
            <a:schemeClr val="accent3"/>
          </a:lnRef>
          <a:fillRef idx="3">
            <a:schemeClr val="accent3"/>
          </a:fillRef>
          <a:effectRef idx="3">
            <a:schemeClr val="accent3"/>
          </a:effectRef>
          <a:fontRef idx="minor">
            <a:schemeClr val="lt1"/>
          </a:fontRef>
        </p:style>
      </p:sp>
      <p:sp>
        <p:nvSpPr>
          <p:cNvPr id="28" name="Right Arrow 27"/>
          <p:cNvSpPr/>
          <p:nvPr/>
        </p:nvSpPr>
        <p:spPr>
          <a:xfrm rot="5400000">
            <a:off x="4396808" y="3873429"/>
            <a:ext cx="270000" cy="189049"/>
          </a:xfrm>
          <a:prstGeom prst="rightArrow">
            <a:avLst>
              <a:gd name="adj1" fmla="val 66700"/>
              <a:gd name="adj2" fmla="val 50000"/>
            </a:avLst>
          </a:prstGeom>
        </p:spPr>
        <p:style>
          <a:lnRef idx="0">
            <a:schemeClr val="accent3"/>
          </a:lnRef>
          <a:fillRef idx="3">
            <a:schemeClr val="accent3"/>
          </a:fillRef>
          <a:effectRef idx="3">
            <a:schemeClr val="accent3"/>
          </a:effectRef>
          <a:fontRef idx="minor">
            <a:schemeClr val="lt1"/>
          </a:fontRef>
        </p:style>
      </p:sp>
      <p:sp>
        <p:nvSpPr>
          <p:cNvPr id="29" name="Right Arrow 28"/>
          <p:cNvSpPr/>
          <p:nvPr/>
        </p:nvSpPr>
        <p:spPr>
          <a:xfrm rot="5400000">
            <a:off x="7475909" y="1938600"/>
            <a:ext cx="270000" cy="189049"/>
          </a:xfrm>
          <a:prstGeom prst="rightArrow">
            <a:avLst>
              <a:gd name="adj1" fmla="val 66700"/>
              <a:gd name="adj2" fmla="val 50000"/>
            </a:avLst>
          </a:prstGeom>
        </p:spPr>
        <p:style>
          <a:lnRef idx="0">
            <a:schemeClr val="accent3"/>
          </a:lnRef>
          <a:fillRef idx="3">
            <a:schemeClr val="accent3"/>
          </a:fillRef>
          <a:effectRef idx="3">
            <a:schemeClr val="accent3"/>
          </a:effectRef>
          <a:fontRef idx="minor">
            <a:schemeClr val="lt1"/>
          </a:fontRef>
        </p:style>
      </p:sp>
      <p:sp>
        <p:nvSpPr>
          <p:cNvPr id="30" name="Freeform 29"/>
          <p:cNvSpPr/>
          <p:nvPr/>
        </p:nvSpPr>
        <p:spPr>
          <a:xfrm>
            <a:off x="6327984" y="2200192"/>
            <a:ext cx="2619865" cy="664925"/>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Explore ecosystem components</a:t>
            </a:r>
          </a:p>
        </p:txBody>
      </p:sp>
      <p:sp>
        <p:nvSpPr>
          <p:cNvPr id="31" name="Freeform 30"/>
          <p:cNvSpPr/>
          <p:nvPr/>
        </p:nvSpPr>
        <p:spPr>
          <a:xfrm>
            <a:off x="6327984" y="3159967"/>
            <a:ext cx="2619865" cy="664925"/>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Create custom Silverlight controls</a:t>
            </a:r>
          </a:p>
        </p:txBody>
      </p:sp>
      <p:sp>
        <p:nvSpPr>
          <p:cNvPr id="32" name="Freeform 31"/>
          <p:cNvSpPr/>
          <p:nvPr/>
        </p:nvSpPr>
        <p:spPr>
          <a:xfrm>
            <a:off x="6327984" y="4119657"/>
            <a:ext cx="2619865" cy="664925"/>
          </a:xfrm>
          <a:custGeom>
            <a:avLst/>
            <a:gdLst>
              <a:gd name="connsiteX0" fmla="*/ 0 w 2634034"/>
              <a:gd name="connsiteY0" fmla="*/ 65851 h 658508"/>
              <a:gd name="connsiteX1" fmla="*/ 65851 w 2634034"/>
              <a:gd name="connsiteY1" fmla="*/ 0 h 658508"/>
              <a:gd name="connsiteX2" fmla="*/ 2568183 w 2634034"/>
              <a:gd name="connsiteY2" fmla="*/ 0 h 658508"/>
              <a:gd name="connsiteX3" fmla="*/ 2634034 w 2634034"/>
              <a:gd name="connsiteY3" fmla="*/ 65851 h 658508"/>
              <a:gd name="connsiteX4" fmla="*/ 2634034 w 2634034"/>
              <a:gd name="connsiteY4" fmla="*/ 592657 h 658508"/>
              <a:gd name="connsiteX5" fmla="*/ 2568183 w 2634034"/>
              <a:gd name="connsiteY5" fmla="*/ 658508 h 658508"/>
              <a:gd name="connsiteX6" fmla="*/ 65851 w 2634034"/>
              <a:gd name="connsiteY6" fmla="*/ 658508 h 658508"/>
              <a:gd name="connsiteX7" fmla="*/ 0 w 2634034"/>
              <a:gd name="connsiteY7" fmla="*/ 592657 h 658508"/>
              <a:gd name="connsiteX8" fmla="*/ 0 w 2634034"/>
              <a:gd name="connsiteY8" fmla="*/ 65851 h 65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4034" h="658508">
                <a:moveTo>
                  <a:pt x="0" y="65851"/>
                </a:moveTo>
                <a:cubicBezTo>
                  <a:pt x="0" y="29482"/>
                  <a:pt x="29482" y="0"/>
                  <a:pt x="65851" y="0"/>
                </a:cubicBezTo>
                <a:lnTo>
                  <a:pt x="2568183" y="0"/>
                </a:lnTo>
                <a:cubicBezTo>
                  <a:pt x="2604552" y="0"/>
                  <a:pt x="2634034" y="29482"/>
                  <a:pt x="2634034" y="65851"/>
                </a:cubicBezTo>
                <a:lnTo>
                  <a:pt x="2634034" y="592657"/>
                </a:lnTo>
                <a:cubicBezTo>
                  <a:pt x="2634034" y="629026"/>
                  <a:pt x="2604552" y="658508"/>
                  <a:pt x="2568183" y="658508"/>
                </a:cubicBezTo>
                <a:lnTo>
                  <a:pt x="65851" y="658508"/>
                </a:lnTo>
                <a:cubicBezTo>
                  <a:pt x="29482" y="658508"/>
                  <a:pt x="0" y="629026"/>
                  <a:pt x="0" y="592657"/>
                </a:cubicBezTo>
                <a:lnTo>
                  <a:pt x="0" y="65851"/>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100" dirty="0">
                <a:solidFill>
                  <a:schemeClr val="bg1"/>
                </a:solidFill>
                <a:effectLst>
                  <a:outerShdw blurRad="38100" dist="38100" dir="2700000" algn="tl">
                    <a:srgbClr val="000000">
                      <a:alpha val="43137"/>
                    </a:srgbClr>
                  </a:outerShdw>
                </a:effectLst>
                <a:latin typeface="Segoe" pitchFamily="34" charset="0"/>
              </a:rPr>
              <a:t>Integrate with custom data sources</a:t>
            </a:r>
          </a:p>
        </p:txBody>
      </p:sp>
      <p:sp>
        <p:nvSpPr>
          <p:cNvPr id="33" name="Right Arrow 32"/>
          <p:cNvSpPr/>
          <p:nvPr/>
        </p:nvSpPr>
        <p:spPr>
          <a:xfrm rot="5400000">
            <a:off x="7489413" y="2928452"/>
            <a:ext cx="270000" cy="189049"/>
          </a:xfrm>
          <a:prstGeom prst="rightArrow">
            <a:avLst>
              <a:gd name="adj1" fmla="val 66700"/>
              <a:gd name="adj2" fmla="val 50000"/>
            </a:avLst>
          </a:prstGeom>
        </p:spPr>
        <p:style>
          <a:lnRef idx="0">
            <a:schemeClr val="accent3"/>
          </a:lnRef>
          <a:fillRef idx="3">
            <a:schemeClr val="accent3"/>
          </a:fillRef>
          <a:effectRef idx="3">
            <a:schemeClr val="accent3"/>
          </a:effectRef>
          <a:fontRef idx="minor">
            <a:schemeClr val="lt1"/>
          </a:fontRef>
        </p:style>
      </p:sp>
      <p:sp>
        <p:nvSpPr>
          <p:cNvPr id="34" name="Right Arrow 33"/>
          <p:cNvSpPr/>
          <p:nvPr/>
        </p:nvSpPr>
        <p:spPr>
          <a:xfrm rot="5400000">
            <a:off x="7475909" y="3882818"/>
            <a:ext cx="270000" cy="189049"/>
          </a:xfrm>
          <a:prstGeom prst="rightArrow">
            <a:avLst>
              <a:gd name="adj1" fmla="val 66700"/>
              <a:gd name="adj2" fmla="val 50000"/>
            </a:avLst>
          </a:prstGeom>
        </p:spPr>
        <p:style>
          <a:lnRef idx="0">
            <a:schemeClr val="accent3"/>
          </a:lnRef>
          <a:fillRef idx="3">
            <a:schemeClr val="accent3"/>
          </a:fillRef>
          <a:effectRef idx="3">
            <a:schemeClr val="accent3"/>
          </a:effectRef>
          <a:fontRef idx="minor">
            <a:schemeClr val="lt1"/>
          </a:fontRef>
        </p:style>
      </p:sp>
      <p:cxnSp>
        <p:nvCxnSpPr>
          <p:cNvPr id="35" name="Straight Connector 34"/>
          <p:cNvCxnSpPr/>
          <p:nvPr/>
        </p:nvCxnSpPr>
        <p:spPr>
          <a:xfrm flipV="1">
            <a:off x="6137704" y="3034090"/>
            <a:ext cx="0" cy="2273964"/>
          </a:xfrm>
          <a:prstGeom prst="line">
            <a:avLst/>
          </a:prstGeom>
          <a:ln w="38100">
            <a:solidFill>
              <a:srgbClr val="C0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5132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b="1" dirty="0" smtClean="0"/>
              <a:t>Introduction to </a:t>
            </a:r>
            <a:r>
              <a:rPr lang="en-US" b="1" dirty="0" err="1" smtClean="0"/>
              <a:t>LightSwitch</a:t>
            </a:r>
            <a:endParaRPr lang="en-US" b="1" dirty="0"/>
          </a:p>
        </p:txBody>
      </p:sp>
      <p:sp>
        <p:nvSpPr>
          <p:cNvPr id="6" name="Subtitle 5"/>
          <p:cNvSpPr>
            <a:spLocks noGrp="1"/>
          </p:cNvSpPr>
          <p:nvPr>
            <p:ph type="subTitle" idx="1"/>
          </p:nvPr>
        </p:nvSpPr>
        <p:spPr/>
        <p:txBody>
          <a:bodyPr/>
          <a:lstStyle/>
          <a:p>
            <a:endParaRPr lang="en-AU"/>
          </a:p>
        </p:txBody>
      </p:sp>
      <p:pic>
        <p:nvPicPr>
          <p:cNvPr id="7170" name="Picture 2" descr="D:\Downloads\DVD\Logos\LightSwitch\VS2010-LightSwitch_v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51470"/>
            <a:ext cx="1835696" cy="108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1428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3"/>
            <a:ext cx="8382000" cy="560923"/>
          </a:xfrm>
        </p:spPr>
        <p:txBody>
          <a:bodyPr>
            <a:normAutofit fontScale="90000"/>
          </a:bodyPr>
          <a:lstStyle/>
          <a:p>
            <a:r>
              <a:rPr lang="en-US" dirty="0" err="1" smtClean="0"/>
              <a:t>LightSwitch</a:t>
            </a:r>
            <a:r>
              <a:rPr lang="en-US" dirty="0" smtClean="0"/>
              <a:t> Application Overview</a:t>
            </a:r>
            <a:endParaRPr lang="en-US" dirty="0"/>
          </a:p>
        </p:txBody>
      </p:sp>
      <p:sp>
        <p:nvSpPr>
          <p:cNvPr id="7" name="Rectangle 6"/>
          <p:cNvSpPr/>
          <p:nvPr/>
        </p:nvSpPr>
        <p:spPr>
          <a:xfrm>
            <a:off x="1497340" y="667557"/>
            <a:ext cx="655002" cy="836584"/>
          </a:xfrm>
          <a:prstGeom prst="rect">
            <a:avLst/>
          </a:prstGeom>
          <a:blipFill rotWithShape="1">
            <a:blip r:embed="rId3"/>
            <a:stretch>
              <a:fillRect/>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8" name="Rectangle 7"/>
          <p:cNvSpPr/>
          <p:nvPr/>
        </p:nvSpPr>
        <p:spPr>
          <a:xfrm>
            <a:off x="4411269" y="685007"/>
            <a:ext cx="445636" cy="798985"/>
          </a:xfrm>
          <a:prstGeom prst="rect">
            <a:avLst/>
          </a:prstGeom>
          <a:blipFill rotWithShape="1">
            <a:blip r:embed="rId4"/>
            <a:stretch>
              <a:fillRect/>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9" name="Rectangle 8"/>
          <p:cNvSpPr/>
          <p:nvPr/>
        </p:nvSpPr>
        <p:spPr>
          <a:xfrm>
            <a:off x="7144293" y="672895"/>
            <a:ext cx="598077" cy="811095"/>
          </a:xfrm>
          <a:prstGeom prst="rect">
            <a:avLst/>
          </a:prstGeom>
          <a:blipFill rotWithShape="1">
            <a:blip r:embed="rId5"/>
            <a:stretch>
              <a:fillRect/>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bwMode="auto">
          <a:xfrm>
            <a:off x="750958" y="1504140"/>
            <a:ext cx="2147767" cy="30697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 name="Rectangle 10"/>
          <p:cNvSpPr/>
          <p:nvPr/>
        </p:nvSpPr>
        <p:spPr bwMode="auto">
          <a:xfrm>
            <a:off x="3560205" y="1504140"/>
            <a:ext cx="2147767" cy="30697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 name="Rectangle 12"/>
          <p:cNvSpPr/>
          <p:nvPr/>
        </p:nvSpPr>
        <p:spPr bwMode="auto">
          <a:xfrm>
            <a:off x="6369450" y="1504140"/>
            <a:ext cx="2147767" cy="30697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cxnSp>
        <p:nvCxnSpPr>
          <p:cNvPr id="10" name="Straight Arrow Connector 9"/>
          <p:cNvCxnSpPr/>
          <p:nvPr/>
        </p:nvCxnSpPr>
        <p:spPr>
          <a:xfrm>
            <a:off x="2057937" y="1085846"/>
            <a:ext cx="2286596" cy="0"/>
          </a:xfrm>
          <a:prstGeom prst="straightConnector1">
            <a:avLst/>
          </a:prstGeom>
          <a:ln w="57150">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a:off x="4857697" y="1084496"/>
            <a:ext cx="2198083" cy="0"/>
          </a:xfrm>
          <a:prstGeom prst="straightConnector1">
            <a:avLst/>
          </a:prstGeom>
          <a:ln w="57150">
            <a:tailEnd type="arrow"/>
          </a:ln>
        </p:spPr>
        <p:style>
          <a:lnRef idx="2">
            <a:schemeClr val="accent6"/>
          </a:lnRef>
          <a:fillRef idx="0">
            <a:schemeClr val="accent6"/>
          </a:fillRef>
          <a:effectRef idx="1">
            <a:schemeClr val="accent6"/>
          </a:effectRef>
          <a:fontRef idx="minor">
            <a:schemeClr val="tx1"/>
          </a:fontRef>
        </p:style>
      </p:cxnSp>
      <p:sp>
        <p:nvSpPr>
          <p:cNvPr id="18" name="Rectangle 17"/>
          <p:cNvSpPr/>
          <p:nvPr/>
        </p:nvSpPr>
        <p:spPr>
          <a:xfrm rot="16200000">
            <a:off x="-72756" y="1974694"/>
            <a:ext cx="1254913" cy="392425"/>
          </a:xfrm>
          <a:prstGeom prst="rect">
            <a:avLst/>
          </a:prstGeom>
        </p:spPr>
        <p:txBody>
          <a:bodyPr wrap="none" lIns="68589" tIns="34295" rIns="68589" bIns="34295">
            <a:spAutoFit/>
          </a:bodyPr>
          <a:lstStyle/>
          <a:p>
            <a:r>
              <a:rPr lang="en-US" sz="2100" dirty="0">
                <a:effectLst>
                  <a:outerShdw blurRad="38100" dist="38100" dir="2700000" algn="tl">
                    <a:srgbClr val="000000">
                      <a:alpha val="43137"/>
                    </a:srgbClr>
                  </a:outerShdw>
                </a:effectLst>
              </a:rPr>
              <a:t>Client Tier</a:t>
            </a:r>
          </a:p>
        </p:txBody>
      </p:sp>
      <p:sp>
        <p:nvSpPr>
          <p:cNvPr id="32" name="Rectangle 31"/>
          <p:cNvSpPr/>
          <p:nvPr/>
        </p:nvSpPr>
        <p:spPr>
          <a:xfrm rot="16200000">
            <a:off x="2687867" y="2011964"/>
            <a:ext cx="1395272" cy="392425"/>
          </a:xfrm>
          <a:prstGeom prst="rect">
            <a:avLst/>
          </a:prstGeom>
        </p:spPr>
        <p:txBody>
          <a:bodyPr wrap="none" lIns="68589" tIns="34295" rIns="68589" bIns="34295">
            <a:spAutoFit/>
          </a:bodyPr>
          <a:lstStyle/>
          <a:p>
            <a:r>
              <a:rPr lang="en-US" sz="2100" dirty="0">
                <a:effectLst>
                  <a:outerShdw blurRad="38100" dist="38100" dir="2700000" algn="tl">
                    <a:srgbClr val="000000">
                      <a:alpha val="43137"/>
                    </a:srgbClr>
                  </a:outerShdw>
                </a:effectLst>
              </a:rPr>
              <a:t>Middle Tier</a:t>
            </a:r>
          </a:p>
        </p:txBody>
      </p:sp>
      <p:sp>
        <p:nvSpPr>
          <p:cNvPr id="33" name="Rectangle 32"/>
          <p:cNvSpPr/>
          <p:nvPr/>
        </p:nvSpPr>
        <p:spPr>
          <a:xfrm rot="16200000">
            <a:off x="5479866" y="2011965"/>
            <a:ext cx="1434385" cy="392425"/>
          </a:xfrm>
          <a:prstGeom prst="rect">
            <a:avLst/>
          </a:prstGeom>
        </p:spPr>
        <p:txBody>
          <a:bodyPr wrap="none" lIns="68589" tIns="34295" rIns="68589" bIns="34295">
            <a:spAutoFit/>
          </a:bodyPr>
          <a:lstStyle/>
          <a:p>
            <a:r>
              <a:rPr lang="en-US" sz="2100" dirty="0">
                <a:effectLst>
                  <a:outerShdw blurRad="38100" dist="38100" dir="2700000" algn="tl">
                    <a:srgbClr val="000000">
                      <a:alpha val="43137"/>
                    </a:srgbClr>
                  </a:outerShdw>
                </a:effectLst>
              </a:rPr>
              <a:t>Data Access</a:t>
            </a:r>
          </a:p>
        </p:txBody>
      </p:sp>
      <p:grpSp>
        <p:nvGrpSpPr>
          <p:cNvPr id="258" name="Group 257"/>
          <p:cNvGrpSpPr/>
          <p:nvPr/>
        </p:nvGrpSpPr>
        <p:grpSpPr>
          <a:xfrm>
            <a:off x="6369449" y="2938745"/>
            <a:ext cx="2147768" cy="1635164"/>
            <a:chOff x="8490386" y="3918327"/>
            <a:chExt cx="2862945" cy="2180218"/>
          </a:xfrm>
        </p:grpSpPr>
        <p:sp>
          <p:nvSpPr>
            <p:cNvPr id="34" name="Rectangle 33"/>
            <p:cNvSpPr/>
            <p:nvPr/>
          </p:nvSpPr>
          <p:spPr bwMode="auto">
            <a:xfrm rot="16200000">
              <a:off x="7630151" y="4778564"/>
              <a:ext cx="2180216" cy="4597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dirty="0">
                  <a:solidFill>
                    <a:schemeClr val="tx1"/>
                  </a:solidFill>
                  <a:effectLst>
                    <a:outerShdw blurRad="38100" dist="38100" dir="2700000" algn="tl">
                      <a:srgbClr val="000000">
                        <a:alpha val="43137"/>
                      </a:srgbClr>
                    </a:outerShdw>
                  </a:effectLst>
                </a:rPr>
                <a:t>SQL Server</a:t>
              </a:r>
            </a:p>
          </p:txBody>
        </p:sp>
        <p:sp>
          <p:nvSpPr>
            <p:cNvPr id="35" name="Rectangle 34"/>
            <p:cNvSpPr/>
            <p:nvPr/>
          </p:nvSpPr>
          <p:spPr bwMode="auto">
            <a:xfrm rot="16200000">
              <a:off x="8183566" y="4778564"/>
              <a:ext cx="2180216" cy="45974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dirty="0">
                  <a:solidFill>
                    <a:schemeClr val="tx1"/>
                  </a:solidFill>
                  <a:effectLst>
                    <a:outerShdw blurRad="38100" dist="38100" dir="2700000" algn="tl">
                      <a:srgbClr val="000000">
                        <a:alpha val="43137"/>
                      </a:srgbClr>
                    </a:outerShdw>
                  </a:effectLst>
                </a:rPr>
                <a:t>SQL Azure</a:t>
              </a:r>
            </a:p>
          </p:txBody>
        </p:sp>
        <p:sp>
          <p:nvSpPr>
            <p:cNvPr id="36" name="Rectangle 35"/>
            <p:cNvSpPr/>
            <p:nvPr/>
          </p:nvSpPr>
          <p:spPr bwMode="auto">
            <a:xfrm rot="16200000">
              <a:off x="8781018" y="4785322"/>
              <a:ext cx="2166699" cy="45974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dirty="0">
                  <a:solidFill>
                    <a:schemeClr val="tx1"/>
                  </a:solidFill>
                  <a:effectLst>
                    <a:outerShdw blurRad="38100" dist="38100" dir="2700000" algn="tl">
                      <a:srgbClr val="000000">
                        <a:alpha val="43137"/>
                      </a:srgbClr>
                    </a:outerShdw>
                  </a:effectLst>
                </a:rPr>
                <a:t>SharePoint</a:t>
              </a:r>
            </a:p>
          </p:txBody>
        </p:sp>
        <p:sp>
          <p:nvSpPr>
            <p:cNvPr id="38" name="Rectangle 37"/>
            <p:cNvSpPr/>
            <p:nvPr/>
          </p:nvSpPr>
          <p:spPr bwMode="auto">
            <a:xfrm rot="16200000">
              <a:off x="9691958" y="4437172"/>
              <a:ext cx="2180217" cy="114252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dirty="0">
                  <a:solidFill>
                    <a:schemeClr val="tx1"/>
                  </a:solidFill>
                  <a:effectLst>
                    <a:outerShdw blurRad="38100" dist="38100" dir="2700000" algn="tl">
                      <a:srgbClr val="000000">
                        <a:alpha val="43137"/>
                      </a:srgbClr>
                    </a:outerShdw>
                  </a:effectLst>
                </a:rPr>
                <a:t>Other </a:t>
              </a:r>
            </a:p>
          </p:txBody>
        </p:sp>
      </p:grpSp>
      <p:grpSp>
        <p:nvGrpSpPr>
          <p:cNvPr id="39" name="Group 38"/>
          <p:cNvGrpSpPr/>
          <p:nvPr/>
        </p:nvGrpSpPr>
        <p:grpSpPr>
          <a:xfrm>
            <a:off x="840962" y="1570135"/>
            <a:ext cx="2009290" cy="895481"/>
            <a:chOff x="356585" y="1678675"/>
            <a:chExt cx="11382921" cy="4585647"/>
          </a:xfrm>
        </p:grpSpPr>
        <p:pic>
          <p:nvPicPr>
            <p:cNvPr id="40" name="Picture 39" descr="Screen Clipping"/>
            <p:cNvPicPr>
              <a:picLocks noChangeAspect="1"/>
            </p:cNvPicPr>
            <p:nvPr/>
          </p:nvPicPr>
          <p:blipFill rotWithShape="1">
            <a:blip r:embed="rId6" cstate="print">
              <a:extLst>
                <a:ext uri="{BEBA8EAE-BF5A-486C-A8C5-ECC9F3942E4B}">
                  <a14:imgProps xmlns:a14="http://schemas.microsoft.com/office/drawing/2010/main">
                    <a14:imgLayer r:embed="rId7">
                      <a14:imgEffect>
                        <a14:sharpenSoften amount="50000"/>
                      </a14:imgEffect>
                      <a14:imgEffect>
                        <a14:saturation sat="400000"/>
                      </a14:imgEffect>
                    </a14:imgLayer>
                  </a14:imgProps>
                </a:ext>
                <a:ext uri="{28A0092B-C50C-407E-A947-70E740481C1C}">
                  <a14:useLocalDpi xmlns:a14="http://schemas.microsoft.com/office/drawing/2010/main" val="0"/>
                </a:ext>
              </a:extLst>
            </a:blip>
            <a:srcRect l="48145" r="-300"/>
            <a:stretch/>
          </p:blipFill>
          <p:spPr>
            <a:xfrm>
              <a:off x="9114978" y="2132808"/>
              <a:ext cx="2624528" cy="3766271"/>
            </a:xfrm>
            <a:prstGeom prst="rect">
              <a:avLst/>
            </a:prstGeom>
            <a:noFill/>
            <a:effectLst>
              <a:outerShdw blurRad="50800" dist="38100" dir="10800000" algn="r" rotWithShape="0">
                <a:prstClr val="black">
                  <a:alpha val="40000"/>
                </a:prstClr>
              </a:outerShdw>
              <a:reflection blurRad="6350" stA="52000" endA="300" endPos="35000" dir="5400000" sy="-100000" algn="bl" rotWithShape="0"/>
            </a:effectLst>
          </p:spPr>
        </p:pic>
        <p:pic>
          <p:nvPicPr>
            <p:cNvPr id="41" name="Picture 40" descr="VisionClinic - Windows Internet Explorer"/>
            <p:cNvPicPr>
              <a:picLocks noChangeAspect="1"/>
            </p:cNvPicPr>
            <p:nvPr/>
          </p:nvPicPr>
          <p:blipFill rotWithShape="1">
            <a:blip r:embed="rId8" cstate="print">
              <a:extLst>
                <a:ext uri="{BEBA8EAE-BF5A-486C-A8C5-ECC9F3942E4B}">
                  <a14:imgProps xmlns:a14="http://schemas.microsoft.com/office/drawing/2010/main">
                    <a14:imgLayer r:embed="rId9">
                      <a14:imgEffect>
                        <a14:sharpenSoften amount="50000"/>
                      </a14:imgEffect>
                      <a14:imgEffect>
                        <a14:saturation sat="400000"/>
                      </a14:imgEffect>
                    </a14:imgLayer>
                  </a14:imgProps>
                </a:ext>
                <a:ext uri="{28A0092B-C50C-407E-A947-70E740481C1C}">
                  <a14:useLocalDpi xmlns:a14="http://schemas.microsoft.com/office/drawing/2010/main" val="0"/>
                </a:ext>
              </a:extLst>
            </a:blip>
            <a:srcRect r="47423"/>
            <a:stretch/>
          </p:blipFill>
          <p:spPr>
            <a:xfrm>
              <a:off x="356585" y="2127179"/>
              <a:ext cx="2644197" cy="3771900"/>
            </a:xfrm>
            <a:prstGeom prst="rect">
              <a:avLst/>
            </a:prstGeom>
            <a:noFill/>
            <a:effectLst>
              <a:outerShdw blurRad="50800" dist="38100" dir="10800000" algn="r" rotWithShape="0">
                <a:prstClr val="black">
                  <a:alpha val="40000"/>
                </a:prstClr>
              </a:outerShdw>
              <a:reflection blurRad="6350" stA="52000" endA="300" endPos="35000" dir="5400000" sy="-100000" algn="bl" rotWithShape="0"/>
            </a:effectLst>
          </p:spPr>
        </p:pic>
        <p:pic>
          <p:nvPicPr>
            <p:cNvPr id="42" name="Picture 3" descr="C:\Users\dseven\Documents\Visual Studio LightSwitch\Screenshots\NewBlu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93314" y="1678675"/>
              <a:ext cx="6114196" cy="4585647"/>
            </a:xfrm>
            <a:prstGeom prst="rect">
              <a:avLst/>
            </a:prstGeom>
            <a:noFill/>
            <a:effectLst>
              <a:outerShdw blurRad="50800" dist="38100" dir="10800000" algn="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750959" y="2625023"/>
            <a:ext cx="2147768" cy="1935425"/>
            <a:chOff x="1001015" y="3500027"/>
            <a:chExt cx="2862945" cy="2580567"/>
          </a:xfrm>
        </p:grpSpPr>
        <p:sp>
          <p:nvSpPr>
            <p:cNvPr id="15" name="Rectangle 14"/>
            <p:cNvSpPr/>
            <p:nvPr/>
          </p:nvSpPr>
          <p:spPr bwMode="auto">
            <a:xfrm>
              <a:off x="1001016" y="4887666"/>
              <a:ext cx="2862943" cy="45974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Silverlight 4.0</a:t>
              </a:r>
            </a:p>
          </p:txBody>
        </p:sp>
        <p:sp>
          <p:nvSpPr>
            <p:cNvPr id="23" name="Rectangle 22"/>
            <p:cNvSpPr/>
            <p:nvPr/>
          </p:nvSpPr>
          <p:spPr bwMode="auto">
            <a:xfrm>
              <a:off x="2432488" y="5369184"/>
              <a:ext cx="1431472" cy="71141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Desktop Host</a:t>
              </a:r>
            </a:p>
          </p:txBody>
        </p:sp>
        <p:sp>
          <p:nvSpPr>
            <p:cNvPr id="24" name="Rectangle 23"/>
            <p:cNvSpPr/>
            <p:nvPr/>
          </p:nvSpPr>
          <p:spPr bwMode="auto">
            <a:xfrm>
              <a:off x="1001015" y="5369184"/>
              <a:ext cx="1431473" cy="71141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Browser Host</a:t>
              </a:r>
            </a:p>
          </p:txBody>
        </p:sp>
        <p:sp>
          <p:nvSpPr>
            <p:cNvPr id="57" name="Rectangle 56"/>
            <p:cNvSpPr/>
            <p:nvPr/>
          </p:nvSpPr>
          <p:spPr bwMode="auto">
            <a:xfrm>
              <a:off x="1877549" y="3500856"/>
              <a:ext cx="1050705" cy="41934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100" dirty="0">
                  <a:solidFill>
                    <a:schemeClr val="tx1"/>
                  </a:solidFill>
                  <a:effectLst>
                    <a:outerShdw blurRad="38100" dist="38100" dir="2700000" algn="tl">
                      <a:srgbClr val="000000">
                        <a:alpha val="43137"/>
                      </a:srgbClr>
                    </a:outerShdw>
                  </a:effectLst>
                </a:rPr>
                <a:t>Methods</a:t>
              </a:r>
            </a:p>
          </p:txBody>
        </p:sp>
        <p:sp>
          <p:nvSpPr>
            <p:cNvPr id="60" name="Rectangle 59"/>
            <p:cNvSpPr/>
            <p:nvPr/>
          </p:nvSpPr>
          <p:spPr bwMode="auto">
            <a:xfrm>
              <a:off x="2928254" y="3500027"/>
              <a:ext cx="935704" cy="419342"/>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100" dirty="0">
                  <a:solidFill>
                    <a:schemeClr val="tx1"/>
                  </a:solidFill>
                  <a:effectLst>
                    <a:outerShdw blurRad="38100" dist="38100" dir="2700000" algn="tl">
                      <a:srgbClr val="000000">
                        <a:alpha val="43137"/>
                      </a:srgbClr>
                    </a:outerShdw>
                  </a:effectLst>
                </a:rPr>
                <a:t>Controls</a:t>
              </a:r>
            </a:p>
          </p:txBody>
        </p:sp>
        <p:sp>
          <p:nvSpPr>
            <p:cNvPr id="68" name="Rectangle 67"/>
            <p:cNvSpPr/>
            <p:nvPr/>
          </p:nvSpPr>
          <p:spPr bwMode="auto">
            <a:xfrm>
              <a:off x="1001017" y="3500855"/>
              <a:ext cx="898910" cy="41745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100" dirty="0">
                  <a:solidFill>
                    <a:schemeClr val="tx1"/>
                  </a:solidFill>
                  <a:effectLst>
                    <a:outerShdw blurRad="38100" dist="38100" dir="2700000" algn="tl">
                      <a:srgbClr val="000000">
                        <a:alpha val="43137"/>
                      </a:srgbClr>
                    </a:outerShdw>
                  </a:effectLst>
                </a:rPr>
                <a:t>Screens</a:t>
              </a:r>
            </a:p>
          </p:txBody>
        </p:sp>
        <p:sp>
          <p:nvSpPr>
            <p:cNvPr id="61" name="Rectangle 60"/>
            <p:cNvSpPr/>
            <p:nvPr/>
          </p:nvSpPr>
          <p:spPr bwMode="auto">
            <a:xfrm>
              <a:off x="1001016" y="3925354"/>
              <a:ext cx="2862943" cy="45974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Data Workspace</a:t>
              </a:r>
            </a:p>
          </p:txBody>
        </p:sp>
        <p:sp>
          <p:nvSpPr>
            <p:cNvPr id="25" name="Rectangle 24"/>
            <p:cNvSpPr/>
            <p:nvPr/>
          </p:nvSpPr>
          <p:spPr bwMode="auto">
            <a:xfrm>
              <a:off x="1001015" y="4406131"/>
              <a:ext cx="2862943" cy="4597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WCF RIA Services</a:t>
              </a:r>
            </a:p>
          </p:txBody>
        </p:sp>
      </p:grpSp>
      <p:grpSp>
        <p:nvGrpSpPr>
          <p:cNvPr id="256" name="Group 255"/>
          <p:cNvGrpSpPr/>
          <p:nvPr/>
        </p:nvGrpSpPr>
        <p:grpSpPr>
          <a:xfrm>
            <a:off x="3560201" y="2609314"/>
            <a:ext cx="2147842" cy="1959294"/>
            <a:chOff x="4745697" y="3479084"/>
            <a:chExt cx="2863042" cy="2612392"/>
          </a:xfrm>
        </p:grpSpPr>
        <p:sp>
          <p:nvSpPr>
            <p:cNvPr id="26" name="Rectangle 25"/>
            <p:cNvSpPr/>
            <p:nvPr/>
          </p:nvSpPr>
          <p:spPr bwMode="auto">
            <a:xfrm>
              <a:off x="4745796" y="4898548"/>
              <a:ext cx="2862943" cy="45974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ASP.NET 4.0</a:t>
              </a:r>
            </a:p>
          </p:txBody>
        </p:sp>
        <p:sp>
          <p:nvSpPr>
            <p:cNvPr id="28" name="Rectangle 27"/>
            <p:cNvSpPr/>
            <p:nvPr/>
          </p:nvSpPr>
          <p:spPr bwMode="auto">
            <a:xfrm>
              <a:off x="4745795" y="5369184"/>
              <a:ext cx="2862944" cy="722292"/>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IIS 6.0/7.0</a:t>
              </a:r>
            </a:p>
          </p:txBody>
        </p:sp>
        <p:sp>
          <p:nvSpPr>
            <p:cNvPr id="62" name="Rectangle 61"/>
            <p:cNvSpPr/>
            <p:nvPr/>
          </p:nvSpPr>
          <p:spPr bwMode="auto">
            <a:xfrm>
              <a:off x="4745697" y="3479084"/>
              <a:ext cx="1481023" cy="45974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100" dirty="0">
                  <a:solidFill>
                    <a:schemeClr val="tx1"/>
                  </a:solidFill>
                  <a:effectLst>
                    <a:outerShdw blurRad="38100" dist="38100" dir="2700000" algn="tl">
                      <a:srgbClr val="000000">
                        <a:alpha val="43137"/>
                      </a:srgbClr>
                    </a:outerShdw>
                  </a:effectLst>
                </a:rPr>
                <a:t>Submit Pipeline</a:t>
              </a:r>
            </a:p>
          </p:txBody>
        </p:sp>
        <p:sp>
          <p:nvSpPr>
            <p:cNvPr id="65" name="Rectangle 64"/>
            <p:cNvSpPr/>
            <p:nvPr/>
          </p:nvSpPr>
          <p:spPr bwMode="auto">
            <a:xfrm>
              <a:off x="6226721" y="3479084"/>
              <a:ext cx="1381924" cy="45715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100" dirty="0">
                  <a:solidFill>
                    <a:schemeClr val="tx1"/>
                  </a:solidFill>
                  <a:effectLst>
                    <a:outerShdw blurRad="38100" dist="38100" dir="2700000" algn="tl">
                      <a:srgbClr val="000000">
                        <a:alpha val="43137"/>
                      </a:srgbClr>
                    </a:outerShdw>
                  </a:effectLst>
                </a:rPr>
                <a:t>Queries</a:t>
              </a:r>
            </a:p>
          </p:txBody>
        </p:sp>
        <p:sp>
          <p:nvSpPr>
            <p:cNvPr id="63" name="Rectangle 62"/>
            <p:cNvSpPr/>
            <p:nvPr/>
          </p:nvSpPr>
          <p:spPr bwMode="auto">
            <a:xfrm>
              <a:off x="4745697" y="3946385"/>
              <a:ext cx="2863042" cy="45974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Data Workspace</a:t>
              </a:r>
            </a:p>
          </p:txBody>
        </p:sp>
        <p:sp>
          <p:nvSpPr>
            <p:cNvPr id="29" name="Rectangle 28"/>
            <p:cNvSpPr/>
            <p:nvPr/>
          </p:nvSpPr>
          <p:spPr bwMode="auto">
            <a:xfrm>
              <a:off x="4745795" y="4417013"/>
              <a:ext cx="2862943" cy="4597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200" dirty="0">
                  <a:solidFill>
                    <a:schemeClr val="tx1"/>
                  </a:solidFill>
                  <a:effectLst>
                    <a:outerShdw blurRad="38100" dist="38100" dir="2700000" algn="tl">
                      <a:srgbClr val="000000">
                        <a:alpha val="43137"/>
                      </a:srgbClr>
                    </a:outerShdw>
                  </a:effectLst>
                </a:rPr>
                <a:t>WCF RIA Services</a:t>
              </a:r>
            </a:p>
          </p:txBody>
        </p:sp>
      </p:grpSp>
      <p:pic>
        <p:nvPicPr>
          <p:cNvPr id="1031" name="Picture 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25255" y="1550350"/>
            <a:ext cx="2010224" cy="98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34151" y="1516234"/>
            <a:ext cx="2026254" cy="134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128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a:t>
            </a:r>
            <a:endParaRPr lang="en-AU" dirty="0"/>
          </a:p>
        </p:txBody>
      </p:sp>
      <p:sp>
        <p:nvSpPr>
          <p:cNvPr id="3" name="Content Placeholder 2"/>
          <p:cNvSpPr>
            <a:spLocks noGrp="1"/>
          </p:cNvSpPr>
          <p:nvPr>
            <p:ph idx="1"/>
          </p:nvPr>
        </p:nvSpPr>
        <p:spPr/>
        <p:txBody>
          <a:bodyPr/>
          <a:lstStyle/>
          <a:p>
            <a:r>
              <a:rPr lang="en-US" dirty="0" smtClean="0"/>
              <a:t> </a:t>
            </a:r>
            <a:r>
              <a:rPr lang="en-US" b="1" dirty="0" smtClean="0">
                <a:solidFill>
                  <a:srgbClr val="FFFF00"/>
                </a:solidFill>
              </a:rPr>
              <a:t>Efficient</a:t>
            </a:r>
            <a:r>
              <a:rPr lang="en-US" baseline="0" dirty="0" smtClean="0"/>
              <a:t> pay-as-you go infrastructure</a:t>
            </a:r>
          </a:p>
          <a:p>
            <a:r>
              <a:rPr lang="en-US" baseline="0" dirty="0" smtClean="0"/>
              <a:t> </a:t>
            </a:r>
            <a:r>
              <a:rPr lang="en-US" b="1" baseline="0" dirty="0" smtClean="0">
                <a:solidFill>
                  <a:srgbClr val="FFFF00"/>
                </a:solidFill>
              </a:rPr>
              <a:t>Scalable</a:t>
            </a:r>
            <a:r>
              <a:rPr lang="en-US" baseline="0" dirty="0" smtClean="0"/>
              <a:t> to almost any size</a:t>
            </a:r>
          </a:p>
          <a:p>
            <a:r>
              <a:rPr lang="en-US" baseline="0" dirty="0" smtClean="0"/>
              <a:t> </a:t>
            </a:r>
            <a:r>
              <a:rPr lang="en-US" b="1" baseline="0" dirty="0" smtClean="0">
                <a:solidFill>
                  <a:srgbClr val="FFFF00"/>
                </a:solidFill>
              </a:rPr>
              <a:t>Easy</a:t>
            </a:r>
            <a:r>
              <a:rPr lang="en-US" baseline="0" dirty="0" smtClean="0"/>
              <a:t> deploy and maintain</a:t>
            </a:r>
          </a:p>
        </p:txBody>
      </p:sp>
      <p:pic>
        <p:nvPicPr>
          <p:cNvPr id="6146" name="Picture 2" descr="D:\Downloads\DVD\Logos\Windows Azure (platform)\Windows Azure\Windows Azure logo v.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2439" y="28052"/>
            <a:ext cx="1909498" cy="92139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Downloads\DVD\Hardware Photos\Microsoft HW\Microsoft Data Centers datacenters -Windows  Azure - no exp\Chicago\Chicago Container Internal Blu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2859782"/>
            <a:ext cx="3455669" cy="241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424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a:t>
            </a:r>
            <a:endParaRPr lang="en-US" dirty="0"/>
          </a:p>
        </p:txBody>
      </p:sp>
      <p:sp>
        <p:nvSpPr>
          <p:cNvPr id="2" name="Title 1"/>
          <p:cNvSpPr>
            <a:spLocks noGrp="1"/>
          </p:cNvSpPr>
          <p:nvPr>
            <p:ph type="ctrTitle"/>
          </p:nvPr>
        </p:nvSpPr>
        <p:spPr/>
        <p:txBody>
          <a:bodyPr/>
          <a:lstStyle/>
          <a:p>
            <a:r>
              <a:rPr lang="en-US" b="1" dirty="0" smtClean="0"/>
              <a:t>Deploying </a:t>
            </a:r>
            <a:r>
              <a:rPr lang="en-US" b="1" dirty="0" err="1" smtClean="0"/>
              <a:t>LightSwitch</a:t>
            </a:r>
            <a:r>
              <a:rPr lang="en-US" b="1" dirty="0" smtClean="0"/>
              <a:t> on Windows Azure</a:t>
            </a:r>
            <a:endParaRPr lang="en-US" b="1" dirty="0"/>
          </a:p>
        </p:txBody>
      </p:sp>
      <p:sp>
        <p:nvSpPr>
          <p:cNvPr id="6" name="Subtitle 5"/>
          <p:cNvSpPr>
            <a:spLocks noGrp="1"/>
          </p:cNvSpPr>
          <p:nvPr>
            <p:ph type="subTitle" idx="1"/>
          </p:nvPr>
        </p:nvSpPr>
        <p:spPr/>
        <p:txBody>
          <a:bodyPr/>
          <a:lstStyle/>
          <a:p>
            <a:endParaRPr lang="en-AU"/>
          </a:p>
        </p:txBody>
      </p:sp>
      <p:pic>
        <p:nvPicPr>
          <p:cNvPr id="5122" name="Picture 2" descr="C:\Users\acoat\AppData\Local\Microsoft\Windows\Temporary Internet Files\Content.IE5\00T6B8T3\MC90023400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376" y="51470"/>
            <a:ext cx="1132756" cy="139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653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AU" dirty="0"/>
          </a:p>
        </p:txBody>
      </p:sp>
      <p:sp>
        <p:nvSpPr>
          <p:cNvPr id="3" name="Content Placeholder 2"/>
          <p:cNvSpPr>
            <a:spLocks noGrp="1"/>
          </p:cNvSpPr>
          <p:nvPr>
            <p:ph idx="1"/>
          </p:nvPr>
        </p:nvSpPr>
        <p:spPr/>
        <p:txBody>
          <a:bodyPr/>
          <a:lstStyle/>
          <a:p>
            <a:r>
              <a:rPr lang="en-US" dirty="0" err="1" smtClean="0"/>
              <a:t>LightSwitch</a:t>
            </a:r>
            <a:endParaRPr lang="en-US" dirty="0" smtClean="0"/>
          </a:p>
          <a:p>
            <a:r>
              <a:rPr lang="en-US" dirty="0" smtClean="0"/>
              <a:t>Care factor</a:t>
            </a:r>
          </a:p>
          <a:p>
            <a:r>
              <a:rPr lang="en-US" dirty="0" smtClean="0"/>
              <a:t>Azure</a:t>
            </a:r>
            <a:endParaRPr lang="en-AU" dirty="0"/>
          </a:p>
        </p:txBody>
      </p:sp>
      <p:pic>
        <p:nvPicPr>
          <p:cNvPr id="9218" name="Picture 2" descr="C:\Users\acoat\AppData\Local\Microsoft\Windows\Temporary Internet Files\Content.IE5\00T6B8T3\MC9004419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4408" y="195486"/>
            <a:ext cx="697533" cy="1035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940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Where do you get it?</a:t>
            </a:r>
            <a:endParaRPr lang="en-AU" dirty="0"/>
          </a:p>
        </p:txBody>
      </p:sp>
      <p:sp>
        <p:nvSpPr>
          <p:cNvPr id="6" name="Content Placeholder 5"/>
          <p:cNvSpPr>
            <a:spLocks noGrp="1"/>
          </p:cNvSpPr>
          <p:nvPr>
            <p:ph idx="1"/>
          </p:nvPr>
        </p:nvSpPr>
        <p:spPr/>
        <p:txBody>
          <a:bodyPr/>
          <a:lstStyle/>
          <a:p>
            <a:r>
              <a:rPr lang="en-US" dirty="0" err="1" smtClean="0"/>
              <a:t>LightSwitch</a:t>
            </a:r>
            <a:r>
              <a:rPr lang="en-US" dirty="0" smtClean="0"/>
              <a:t> Trial:</a:t>
            </a:r>
            <a:br>
              <a:rPr lang="en-US" dirty="0" smtClean="0"/>
            </a:br>
            <a:r>
              <a:rPr lang="en-US" dirty="0" smtClean="0">
                <a:hlinkClick r:id="rId2"/>
              </a:rPr>
              <a:t>http://aka.ms/lsmsau</a:t>
            </a:r>
            <a:endParaRPr lang="en-US" dirty="0" smtClean="0"/>
          </a:p>
          <a:p>
            <a:r>
              <a:rPr lang="en-US" dirty="0" smtClean="0"/>
              <a:t>Windows </a:t>
            </a:r>
            <a:r>
              <a:rPr lang="en-US" dirty="0"/>
              <a:t>Azure Trial</a:t>
            </a:r>
            <a:br>
              <a:rPr lang="en-US" dirty="0"/>
            </a:br>
            <a:r>
              <a:rPr lang="en-US" dirty="0">
                <a:hlinkClick r:id="rId3"/>
              </a:rPr>
              <a:t>http://</a:t>
            </a:r>
            <a:r>
              <a:rPr lang="en-US" dirty="0" smtClean="0">
                <a:hlinkClick r:id="rId3"/>
              </a:rPr>
              <a:t>aka.ms/AuAzTrial</a:t>
            </a:r>
            <a:endParaRPr lang="en-US" dirty="0" smtClean="0"/>
          </a:p>
        </p:txBody>
      </p:sp>
      <p:pic>
        <p:nvPicPr>
          <p:cNvPr id="4098" name="Picture 2" descr="C:\Users\acoat\AppData\Local\Microsoft\Windows\Temporary Internet Files\Content.IE5\YOGTOL89\MC90039068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6416" y="123478"/>
            <a:ext cx="729986"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939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AU" dirty="0"/>
          </a:p>
        </p:txBody>
      </p:sp>
      <p:sp>
        <p:nvSpPr>
          <p:cNvPr id="3" name="Content Placeholder 2"/>
          <p:cNvSpPr>
            <a:spLocks noGrp="1"/>
          </p:cNvSpPr>
          <p:nvPr>
            <p:ph idx="1"/>
          </p:nvPr>
        </p:nvSpPr>
        <p:spPr/>
        <p:txBody>
          <a:bodyPr/>
          <a:lstStyle/>
          <a:p>
            <a:r>
              <a:rPr lang="en-US" dirty="0" smtClean="0"/>
              <a:t>Download </a:t>
            </a:r>
            <a:r>
              <a:rPr lang="en-US" dirty="0" err="1" smtClean="0"/>
              <a:t>LightSwitch</a:t>
            </a:r>
            <a:endParaRPr lang="en-US" dirty="0" smtClean="0"/>
          </a:p>
          <a:p>
            <a:r>
              <a:rPr lang="en-US" dirty="0" smtClean="0"/>
              <a:t>Sign up for Azure</a:t>
            </a:r>
          </a:p>
          <a:p>
            <a:r>
              <a:rPr lang="en-US" dirty="0" smtClean="0"/>
              <a:t>Call your Developers</a:t>
            </a:r>
          </a:p>
          <a:p>
            <a:r>
              <a:rPr lang="en-US" dirty="0" smtClean="0"/>
              <a:t>Tick Yes (later events)</a:t>
            </a:r>
            <a:endParaRPr lang="en-AU" dirty="0"/>
          </a:p>
        </p:txBody>
      </p:sp>
      <p:pic>
        <p:nvPicPr>
          <p:cNvPr id="3074" name="Picture 2" descr="C:\Users\acoat\AppData\Local\Microsoft\Windows\Temporary Internet Files\Content.IE5\D4Q0SBT3\MC90006520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416" y="106858"/>
            <a:ext cx="731067"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310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 Today</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888025539"/>
              </p:ext>
            </p:extLst>
          </p:nvPr>
        </p:nvGraphicFramePr>
        <p:xfrm>
          <a:off x="0" y="1131591"/>
          <a:ext cx="9144000" cy="4011911"/>
        </p:xfrm>
        <a:graphic>
          <a:graphicData uri="http://schemas.openxmlformats.org/drawingml/2006/table">
            <a:tbl>
              <a:tblPr firstCol="1" bandRow="1">
                <a:tableStyleId>{08FB837D-C827-4EFA-A057-4D05807E0F7C}</a:tableStyleId>
              </a:tblPr>
              <a:tblGrid>
                <a:gridCol w="2123728"/>
                <a:gridCol w="7020272"/>
              </a:tblGrid>
              <a:tr h="543695">
                <a:tc>
                  <a:txBody>
                    <a:bodyPr/>
                    <a:lstStyle/>
                    <a:p>
                      <a:pPr marL="265113" marR="95250" indent="0" algn="l">
                        <a:lnSpc>
                          <a:spcPct val="100000"/>
                        </a:lnSpc>
                        <a:spcAft>
                          <a:spcPts val="0"/>
                        </a:spcAft>
                      </a:pPr>
                      <a:r>
                        <a:rPr lang="en-AU" sz="2400" dirty="0" smtClean="0"/>
                        <a:t>09:00-09:30</a:t>
                      </a:r>
                      <a:endParaRPr lang="en-AU" sz="2400" dirty="0"/>
                    </a:p>
                  </a:txBody>
                  <a:tcPr marL="68580" marR="68580" marT="0" marB="0" anchor="ctr"/>
                </a:tc>
                <a:tc>
                  <a:txBody>
                    <a:bodyPr/>
                    <a:lstStyle/>
                    <a:p>
                      <a:pPr marL="361950" marR="95250" indent="-361950">
                        <a:lnSpc>
                          <a:spcPct val="100000"/>
                        </a:lnSpc>
                        <a:spcAft>
                          <a:spcPts val="0"/>
                        </a:spcAft>
                      </a:pPr>
                      <a:r>
                        <a:rPr lang="en-AU" sz="2400" dirty="0"/>
                        <a:t>Breakfast</a:t>
                      </a:r>
                    </a:p>
                  </a:txBody>
                  <a:tcPr marL="68580" marR="68580" marT="0" marB="0" anchor="ctr"/>
                </a:tc>
              </a:tr>
              <a:tr h="754750">
                <a:tc>
                  <a:txBody>
                    <a:bodyPr/>
                    <a:lstStyle/>
                    <a:p>
                      <a:pPr marL="265113" marR="95250" indent="0" algn="l" defTabSz="914400" rtl="0" eaLnBrk="1" latinLnBrk="0" hangingPunct="1">
                        <a:lnSpc>
                          <a:spcPct val="100000"/>
                        </a:lnSpc>
                        <a:spcAft>
                          <a:spcPts val="0"/>
                        </a:spcAft>
                      </a:pPr>
                      <a:r>
                        <a:rPr lang="en-AU" sz="2400" b="1" kern="1200" dirty="0" smtClean="0">
                          <a:solidFill>
                            <a:schemeClr val="dk1"/>
                          </a:solidFill>
                          <a:latin typeface="+mn-lt"/>
                          <a:ea typeface="+mn-ea"/>
                          <a:cs typeface="+mn-cs"/>
                        </a:rPr>
                        <a:t>09:30-10:30</a:t>
                      </a:r>
                      <a:endParaRPr lang="en-AU" sz="2400" b="1" kern="1200" dirty="0">
                        <a:solidFill>
                          <a:schemeClr val="dk1"/>
                        </a:solidFill>
                        <a:latin typeface="+mn-lt"/>
                        <a:ea typeface="+mn-ea"/>
                        <a:cs typeface="+mn-cs"/>
                      </a:endParaRPr>
                    </a:p>
                  </a:txBody>
                  <a:tcPr marL="68580" marR="68580" marT="0" marB="0" anchor="ctr"/>
                </a:tc>
                <a:tc>
                  <a:txBody>
                    <a:bodyPr/>
                    <a:lstStyle/>
                    <a:p>
                      <a:pPr marL="361950" marR="95250" indent="-361950" algn="l" defTabSz="914400" rtl="0" eaLnBrk="1" latinLnBrk="0" hangingPunct="1">
                        <a:lnSpc>
                          <a:spcPct val="100000"/>
                        </a:lnSpc>
                        <a:spcAft>
                          <a:spcPts val="0"/>
                        </a:spcAft>
                      </a:pPr>
                      <a:r>
                        <a:rPr lang="en-AU" sz="2400" kern="1200" dirty="0">
                          <a:solidFill>
                            <a:schemeClr val="dk1"/>
                          </a:solidFill>
                          <a:latin typeface="+mn-lt"/>
                          <a:ea typeface="+mn-ea"/>
                          <a:cs typeface="+mn-cs"/>
                        </a:rPr>
                        <a:t>Discover Windows Azure Platform Part </a:t>
                      </a:r>
                      <a:r>
                        <a:rPr lang="en-AU" sz="2400" kern="1200" dirty="0" smtClean="0">
                          <a:solidFill>
                            <a:schemeClr val="dk1"/>
                          </a:solidFill>
                          <a:latin typeface="+mn-lt"/>
                          <a:ea typeface="+mn-ea"/>
                          <a:cs typeface="+mn-cs"/>
                        </a:rPr>
                        <a:t>1:</a:t>
                      </a:r>
                      <a:br>
                        <a:rPr lang="en-AU" sz="2400" kern="1200" dirty="0" smtClean="0">
                          <a:solidFill>
                            <a:schemeClr val="dk1"/>
                          </a:solidFill>
                          <a:latin typeface="+mn-lt"/>
                          <a:ea typeface="+mn-ea"/>
                          <a:cs typeface="+mn-cs"/>
                        </a:rPr>
                      </a:br>
                      <a:r>
                        <a:rPr lang="en-AU" sz="2400" kern="1200" dirty="0" smtClean="0">
                          <a:solidFill>
                            <a:schemeClr val="dk1"/>
                          </a:solidFill>
                          <a:latin typeface="+mn-lt"/>
                          <a:ea typeface="+mn-ea"/>
                          <a:cs typeface="+mn-cs"/>
                        </a:rPr>
                        <a:t>Business </a:t>
                      </a:r>
                      <a:r>
                        <a:rPr lang="en-AU" sz="2400" kern="1200" dirty="0">
                          <a:solidFill>
                            <a:schemeClr val="dk1"/>
                          </a:solidFill>
                          <a:latin typeface="+mn-lt"/>
                          <a:ea typeface="+mn-ea"/>
                          <a:cs typeface="+mn-cs"/>
                        </a:rPr>
                        <a:t>Overview</a:t>
                      </a:r>
                    </a:p>
                  </a:txBody>
                  <a:tcPr marL="68580" marR="68580" marT="0" marB="0" anchor="ctr"/>
                </a:tc>
              </a:tr>
              <a:tr h="543695">
                <a:tc>
                  <a:txBody>
                    <a:bodyPr/>
                    <a:lstStyle/>
                    <a:p>
                      <a:pPr marL="265113" marR="95250" indent="0" algn="l" defTabSz="914400" rtl="0" eaLnBrk="1" latinLnBrk="0" hangingPunct="1">
                        <a:lnSpc>
                          <a:spcPct val="100000"/>
                        </a:lnSpc>
                        <a:spcAft>
                          <a:spcPts val="0"/>
                        </a:spcAft>
                      </a:pPr>
                      <a:r>
                        <a:rPr lang="en-AU" sz="2400" b="1" kern="1200" dirty="0">
                          <a:solidFill>
                            <a:schemeClr val="dk1"/>
                          </a:solidFill>
                          <a:latin typeface="+mn-lt"/>
                          <a:ea typeface="+mn-ea"/>
                          <a:cs typeface="+mn-cs"/>
                        </a:rPr>
                        <a:t>10:30-11:00</a:t>
                      </a:r>
                    </a:p>
                  </a:txBody>
                  <a:tcPr marL="68580" marR="68580" marT="0" marB="0" anchor="ctr"/>
                </a:tc>
                <a:tc>
                  <a:txBody>
                    <a:bodyPr/>
                    <a:lstStyle/>
                    <a:p>
                      <a:pPr marL="361950" marR="95250" indent="-361950" algn="l" defTabSz="914400" rtl="0" eaLnBrk="1" latinLnBrk="0" hangingPunct="1">
                        <a:lnSpc>
                          <a:spcPct val="100000"/>
                        </a:lnSpc>
                        <a:spcAft>
                          <a:spcPts val="0"/>
                        </a:spcAft>
                      </a:pPr>
                      <a:r>
                        <a:rPr lang="en-AU" sz="2400" kern="1200" dirty="0">
                          <a:solidFill>
                            <a:schemeClr val="dk1"/>
                          </a:solidFill>
                          <a:latin typeface="+mn-lt"/>
                          <a:ea typeface="+mn-ea"/>
                          <a:cs typeface="+mn-cs"/>
                        </a:rPr>
                        <a:t>Morning Tea</a:t>
                      </a:r>
                    </a:p>
                  </a:txBody>
                  <a:tcPr marL="68580" marR="68580" marT="0" marB="0" anchor="ctr"/>
                </a:tc>
              </a:tr>
              <a:tr h="754750">
                <a:tc>
                  <a:txBody>
                    <a:bodyPr/>
                    <a:lstStyle/>
                    <a:p>
                      <a:pPr marL="265113" marR="95250" indent="0" algn="l" defTabSz="914400" rtl="0" eaLnBrk="1" latinLnBrk="0" hangingPunct="1">
                        <a:lnSpc>
                          <a:spcPct val="100000"/>
                        </a:lnSpc>
                        <a:spcAft>
                          <a:spcPts val="0"/>
                        </a:spcAft>
                      </a:pPr>
                      <a:r>
                        <a:rPr lang="en-AU" sz="2400" b="1" kern="1200" dirty="0">
                          <a:solidFill>
                            <a:schemeClr val="dk1"/>
                          </a:solidFill>
                          <a:latin typeface="+mn-lt"/>
                          <a:ea typeface="+mn-ea"/>
                          <a:cs typeface="+mn-cs"/>
                        </a:rPr>
                        <a:t>11:00-12:00</a:t>
                      </a:r>
                    </a:p>
                  </a:txBody>
                  <a:tcPr marL="68580" marR="68580" marT="0" marB="0" anchor="ctr"/>
                </a:tc>
                <a:tc>
                  <a:txBody>
                    <a:bodyPr/>
                    <a:lstStyle/>
                    <a:p>
                      <a:pPr marL="361950" marR="95250" indent="-361950" algn="l" defTabSz="914400" rtl="0" eaLnBrk="1" latinLnBrk="0" hangingPunct="1">
                        <a:lnSpc>
                          <a:spcPct val="100000"/>
                        </a:lnSpc>
                        <a:spcAft>
                          <a:spcPts val="0"/>
                        </a:spcAft>
                      </a:pPr>
                      <a:r>
                        <a:rPr lang="en-AU" sz="2400" kern="1200" dirty="0">
                          <a:solidFill>
                            <a:schemeClr val="dk1"/>
                          </a:solidFill>
                          <a:latin typeface="+mn-lt"/>
                          <a:ea typeface="+mn-ea"/>
                          <a:cs typeface="+mn-cs"/>
                        </a:rPr>
                        <a:t>Discover Windows Azure Platform Part 2: </a:t>
                      </a:r>
                      <a:r>
                        <a:rPr lang="en-AU" sz="2400" kern="1200" dirty="0" smtClean="0">
                          <a:solidFill>
                            <a:schemeClr val="dk1"/>
                          </a:solidFill>
                          <a:latin typeface="+mn-lt"/>
                          <a:ea typeface="+mn-ea"/>
                          <a:cs typeface="+mn-cs"/>
                        </a:rPr>
                        <a:t/>
                      </a:r>
                      <a:br>
                        <a:rPr lang="en-AU" sz="2400" kern="1200" dirty="0" smtClean="0">
                          <a:solidFill>
                            <a:schemeClr val="dk1"/>
                          </a:solidFill>
                          <a:latin typeface="+mn-lt"/>
                          <a:ea typeface="+mn-ea"/>
                          <a:cs typeface="+mn-cs"/>
                        </a:rPr>
                      </a:br>
                      <a:r>
                        <a:rPr lang="en-AU" sz="2400" kern="1200" dirty="0" smtClean="0">
                          <a:solidFill>
                            <a:schemeClr val="dk1"/>
                          </a:solidFill>
                          <a:latin typeface="+mn-lt"/>
                          <a:ea typeface="+mn-ea"/>
                          <a:cs typeface="+mn-cs"/>
                        </a:rPr>
                        <a:t>Technical </a:t>
                      </a:r>
                      <a:r>
                        <a:rPr lang="en-AU" sz="2400" kern="1200" dirty="0">
                          <a:solidFill>
                            <a:schemeClr val="dk1"/>
                          </a:solidFill>
                          <a:latin typeface="+mn-lt"/>
                          <a:ea typeface="+mn-ea"/>
                          <a:cs typeface="+mn-cs"/>
                        </a:rPr>
                        <a:t>Overview</a:t>
                      </a:r>
                    </a:p>
                  </a:txBody>
                  <a:tcPr marL="68580" marR="68580" marT="0" marB="0" anchor="ctr"/>
                </a:tc>
              </a:tr>
              <a:tr h="543695">
                <a:tc>
                  <a:txBody>
                    <a:bodyPr/>
                    <a:lstStyle/>
                    <a:p>
                      <a:pPr marL="265113" marR="95250" indent="0" algn="l" defTabSz="914400" rtl="0" eaLnBrk="1" latinLnBrk="0" hangingPunct="1">
                        <a:lnSpc>
                          <a:spcPct val="100000"/>
                        </a:lnSpc>
                        <a:spcAft>
                          <a:spcPts val="0"/>
                        </a:spcAft>
                      </a:pPr>
                      <a:r>
                        <a:rPr lang="en-AU" sz="2400" b="1" kern="1200" dirty="0">
                          <a:solidFill>
                            <a:schemeClr val="dk1"/>
                          </a:solidFill>
                          <a:latin typeface="+mn-lt"/>
                          <a:ea typeface="+mn-ea"/>
                          <a:cs typeface="+mn-cs"/>
                        </a:rPr>
                        <a:t>12:00-13:00</a:t>
                      </a:r>
                    </a:p>
                  </a:txBody>
                  <a:tcPr marL="68580" marR="68580" marT="0" marB="0" anchor="ctr"/>
                </a:tc>
                <a:tc>
                  <a:txBody>
                    <a:bodyPr/>
                    <a:lstStyle/>
                    <a:p>
                      <a:pPr marL="361950" marR="95250" indent="-361950" algn="l" defTabSz="914400" rtl="0" eaLnBrk="1" latinLnBrk="0" hangingPunct="1">
                        <a:lnSpc>
                          <a:spcPct val="100000"/>
                        </a:lnSpc>
                        <a:spcAft>
                          <a:spcPts val="0"/>
                        </a:spcAft>
                      </a:pPr>
                      <a:r>
                        <a:rPr lang="en-AU" sz="2400" kern="1200" dirty="0">
                          <a:solidFill>
                            <a:schemeClr val="dk1"/>
                          </a:solidFill>
                          <a:latin typeface="+mn-lt"/>
                          <a:ea typeface="+mn-ea"/>
                          <a:cs typeface="+mn-cs"/>
                        </a:rPr>
                        <a:t>Break (lunch will not be provided)</a:t>
                      </a:r>
                    </a:p>
                  </a:txBody>
                  <a:tcPr marL="68580" marR="68580" marT="0" marB="0" anchor="ctr"/>
                </a:tc>
              </a:tr>
              <a:tr h="871326">
                <a:tc>
                  <a:txBody>
                    <a:bodyPr/>
                    <a:lstStyle/>
                    <a:p>
                      <a:pPr marL="265113" marR="95250" indent="0" algn="l" defTabSz="914400" rtl="0" eaLnBrk="1" latinLnBrk="0" hangingPunct="1">
                        <a:lnSpc>
                          <a:spcPct val="100000"/>
                        </a:lnSpc>
                        <a:spcAft>
                          <a:spcPts val="0"/>
                        </a:spcAft>
                      </a:pPr>
                      <a:r>
                        <a:rPr lang="en-AU" sz="2400" b="1" kern="1200" dirty="0">
                          <a:solidFill>
                            <a:schemeClr val="dk1"/>
                          </a:solidFill>
                          <a:latin typeface="+mn-lt"/>
                          <a:ea typeface="+mn-ea"/>
                          <a:cs typeface="+mn-cs"/>
                        </a:rPr>
                        <a:t>13:00-15:00</a:t>
                      </a:r>
                    </a:p>
                  </a:txBody>
                  <a:tcPr marL="68580" marR="68580" marT="0" marB="0" anchor="ctr"/>
                </a:tc>
                <a:tc>
                  <a:txBody>
                    <a:bodyPr/>
                    <a:lstStyle/>
                    <a:p>
                      <a:pPr marL="361950" marR="95250" indent="-361950" algn="l" defTabSz="914400" rtl="0" eaLnBrk="1" latinLnBrk="0" hangingPunct="1">
                        <a:lnSpc>
                          <a:spcPct val="100000"/>
                        </a:lnSpc>
                        <a:spcAft>
                          <a:spcPts val="0"/>
                        </a:spcAft>
                      </a:pPr>
                      <a:r>
                        <a:rPr lang="en-AU" sz="2400" kern="1200" dirty="0">
                          <a:solidFill>
                            <a:schemeClr val="dk1"/>
                          </a:solidFill>
                          <a:latin typeface="+mn-lt"/>
                          <a:ea typeface="+mn-ea"/>
                          <a:cs typeface="+mn-cs"/>
                        </a:rPr>
                        <a:t>Build your first Azure application using Visual Studio </a:t>
                      </a:r>
                      <a:r>
                        <a:rPr lang="en-AU" sz="2400" kern="1200" dirty="0" err="1">
                          <a:solidFill>
                            <a:schemeClr val="dk1"/>
                          </a:solidFill>
                          <a:latin typeface="+mn-lt"/>
                          <a:ea typeface="+mn-ea"/>
                          <a:cs typeface="+mn-cs"/>
                        </a:rPr>
                        <a:t>LightSwitch</a:t>
                      </a:r>
                      <a:r>
                        <a:rPr lang="en-AU" sz="2400" kern="1200" dirty="0">
                          <a:solidFill>
                            <a:schemeClr val="dk1"/>
                          </a:solidFill>
                          <a:latin typeface="+mn-lt"/>
                          <a:ea typeface="+mn-ea"/>
                          <a:cs typeface="+mn-cs"/>
                        </a:rPr>
                        <a:t> – with (almost) no code!</a:t>
                      </a:r>
                    </a:p>
                  </a:txBody>
                  <a:tcPr marL="68580" marR="68580" marT="0" marB="0" anchor="ctr"/>
                </a:tc>
              </a:tr>
            </a:tbl>
          </a:graphicData>
        </a:graphic>
      </p:graphicFrame>
    </p:spTree>
    <p:extLst>
      <p:ext uri="{BB962C8B-B14F-4D97-AF65-F5344CB8AC3E}">
        <p14:creationId xmlns:p14="http://schemas.microsoft.com/office/powerpoint/2010/main" val="1206633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5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please …</a:t>
            </a:r>
            <a:endParaRPr lang="en-AU" dirty="0"/>
          </a:p>
        </p:txBody>
      </p:sp>
      <p:sp>
        <p:nvSpPr>
          <p:cNvPr id="4" name="Title 3"/>
          <p:cNvSpPr>
            <a:spLocks noGrp="1"/>
          </p:cNvSpPr>
          <p:nvPr>
            <p:ph type="ctrTitle"/>
          </p:nvPr>
        </p:nvSpPr>
        <p:spPr/>
        <p:txBody>
          <a:bodyPr/>
          <a:lstStyle/>
          <a:p>
            <a:r>
              <a:rPr lang="en-US" dirty="0" smtClean="0"/>
              <a:t>Fill in your </a:t>
            </a:r>
            <a:r>
              <a:rPr lang="en-US" dirty="0" err="1" smtClean="0"/>
              <a:t>eval</a:t>
            </a:r>
            <a:r>
              <a:rPr lang="en-US" dirty="0" smtClean="0"/>
              <a:t> form</a:t>
            </a:r>
            <a:endParaRPr lang="en-AU" dirty="0"/>
          </a:p>
        </p:txBody>
      </p:sp>
      <p:sp>
        <p:nvSpPr>
          <p:cNvPr id="5" name="Subtitle 4"/>
          <p:cNvSpPr>
            <a:spLocks noGrp="1"/>
          </p:cNvSpPr>
          <p:nvPr>
            <p:ph type="subTitle" idx="1"/>
          </p:nvPr>
        </p:nvSpPr>
        <p:spPr/>
        <p:txBody>
          <a:bodyPr/>
          <a:lstStyle/>
          <a:p>
            <a:r>
              <a:rPr lang="en-US" dirty="0" smtClean="0"/>
              <a:t>Tick yes</a:t>
            </a:r>
            <a:endParaRPr lang="en-AU" dirty="0"/>
          </a:p>
        </p:txBody>
      </p:sp>
      <p:pic>
        <p:nvPicPr>
          <p:cNvPr id="1026" name="Picture 2" descr="C:\Users\acoat\AppData\Local\Microsoft\Windows\Temporary Internet Files\Content.IE5\7BI6TW3K\MC9004349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9382"/>
            <a:ext cx="1307405" cy="130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893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029249442"/>
              </p:ext>
            </p:extLst>
          </p:nvPr>
        </p:nvGraphicFramePr>
        <p:xfrm>
          <a:off x="0" y="1131585"/>
          <a:ext cx="9144000" cy="4011914"/>
        </p:xfrm>
        <a:graphic>
          <a:graphicData uri="http://schemas.openxmlformats.org/drawingml/2006/table">
            <a:tbl>
              <a:tblPr firstRow="1" firstCol="1" bandRow="1">
                <a:tableStyleId>{2A488322-F2BA-4B5B-9748-0D474271808F}</a:tableStyleId>
              </a:tblPr>
              <a:tblGrid>
                <a:gridCol w="1509818"/>
                <a:gridCol w="7634182"/>
              </a:tblGrid>
              <a:tr h="361800">
                <a:tc>
                  <a:txBody>
                    <a:bodyPr/>
                    <a:lstStyle/>
                    <a:p>
                      <a:pPr marR="95250">
                        <a:lnSpc>
                          <a:spcPct val="100000"/>
                        </a:lnSpc>
                        <a:spcAft>
                          <a:spcPts val="0"/>
                        </a:spcAft>
                      </a:pPr>
                      <a:r>
                        <a:rPr lang="en-AU" sz="1800">
                          <a:effectLst/>
                        </a:rPr>
                        <a:t>Time</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Activity</a:t>
                      </a:r>
                      <a:endParaRPr lang="en-AU" sz="1800">
                        <a:effectLst/>
                        <a:latin typeface="Calibri"/>
                        <a:ea typeface="Times New Roman"/>
                        <a:cs typeface="Times New Roman"/>
                      </a:endParaRPr>
                    </a:p>
                  </a:txBody>
                  <a:tcPr marL="68580" marR="68580" marT="0" marB="0"/>
                </a:tc>
              </a:tr>
              <a:tr h="361800">
                <a:tc>
                  <a:txBody>
                    <a:bodyPr/>
                    <a:lstStyle/>
                    <a:p>
                      <a:pPr marR="95250">
                        <a:lnSpc>
                          <a:spcPct val="100000"/>
                        </a:lnSpc>
                        <a:spcAft>
                          <a:spcPts val="0"/>
                        </a:spcAft>
                      </a:pPr>
                      <a:r>
                        <a:rPr lang="en-AU" sz="1800">
                          <a:effectLst/>
                        </a:rPr>
                        <a:t>7:30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Registration opens (will run throughout the day)</a:t>
                      </a:r>
                      <a:endParaRPr lang="en-AU" sz="1800">
                        <a:effectLst/>
                        <a:latin typeface="Calibri"/>
                        <a:ea typeface="Times New Roman"/>
                        <a:cs typeface="Times New Roman"/>
                      </a:endParaRPr>
                    </a:p>
                  </a:txBody>
                  <a:tcPr marL="68580" marR="68580" marT="0" marB="0"/>
                </a:tc>
              </a:tr>
              <a:tr h="739657">
                <a:tc>
                  <a:txBody>
                    <a:bodyPr/>
                    <a:lstStyle/>
                    <a:p>
                      <a:pPr marR="95250">
                        <a:lnSpc>
                          <a:spcPct val="100000"/>
                        </a:lnSpc>
                        <a:spcAft>
                          <a:spcPts val="0"/>
                        </a:spcAft>
                      </a:pPr>
                      <a:r>
                        <a:rPr lang="en-AU" sz="1800">
                          <a:effectLst/>
                        </a:rPr>
                        <a:t>8:00-9:00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Business Applications and the “Un”-Professional Developer: LightSwitch on Windows Azure </a:t>
                      </a:r>
                      <a:endParaRPr lang="en-AU" sz="1800">
                        <a:effectLst/>
                        <a:latin typeface="Calibri"/>
                        <a:ea typeface="Times New Roman"/>
                        <a:cs typeface="Times New Roman"/>
                      </a:endParaRPr>
                    </a:p>
                  </a:txBody>
                  <a:tcPr marL="68580" marR="68580" marT="0" marB="0"/>
                </a:tc>
              </a:tr>
              <a:tr h="361800">
                <a:tc>
                  <a:txBody>
                    <a:bodyPr/>
                    <a:lstStyle/>
                    <a:p>
                      <a:pPr marR="95250">
                        <a:lnSpc>
                          <a:spcPct val="100000"/>
                        </a:lnSpc>
                        <a:spcAft>
                          <a:spcPts val="0"/>
                        </a:spcAft>
                      </a:pPr>
                      <a:r>
                        <a:rPr lang="en-AU" sz="1800">
                          <a:effectLst/>
                        </a:rPr>
                        <a:t>9:00-9:30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Breakfast</a:t>
                      </a:r>
                      <a:endParaRPr lang="en-AU" sz="1800">
                        <a:effectLst/>
                        <a:latin typeface="Calibri"/>
                        <a:ea typeface="Times New Roman"/>
                        <a:cs typeface="Times New Roman"/>
                      </a:endParaRPr>
                    </a:p>
                  </a:txBody>
                  <a:tcPr marL="68580" marR="68580" marT="0" marB="0"/>
                </a:tc>
              </a:tr>
              <a:tr h="361800">
                <a:tc>
                  <a:txBody>
                    <a:bodyPr/>
                    <a:lstStyle/>
                    <a:p>
                      <a:pPr marR="95250">
                        <a:lnSpc>
                          <a:spcPct val="100000"/>
                        </a:lnSpc>
                        <a:spcAft>
                          <a:spcPts val="0"/>
                        </a:spcAft>
                      </a:pPr>
                      <a:r>
                        <a:rPr lang="en-AU" sz="1800">
                          <a:effectLst/>
                        </a:rPr>
                        <a:t>9:30-10:30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Discover Windows Azure Platform Part 1: Business Overview</a:t>
                      </a:r>
                      <a:endParaRPr lang="en-AU" sz="1800">
                        <a:effectLst/>
                        <a:latin typeface="Calibri"/>
                        <a:ea typeface="Times New Roman"/>
                        <a:cs typeface="Times New Roman"/>
                      </a:endParaRPr>
                    </a:p>
                  </a:txBody>
                  <a:tcPr marL="68580" marR="68580" marT="0" marB="0"/>
                </a:tc>
              </a:tr>
              <a:tr h="361800">
                <a:tc>
                  <a:txBody>
                    <a:bodyPr/>
                    <a:lstStyle/>
                    <a:p>
                      <a:pPr marR="95250">
                        <a:lnSpc>
                          <a:spcPct val="100000"/>
                        </a:lnSpc>
                        <a:spcAft>
                          <a:spcPts val="0"/>
                        </a:spcAft>
                      </a:pPr>
                      <a:r>
                        <a:rPr lang="en-AU" sz="1800">
                          <a:effectLst/>
                        </a:rPr>
                        <a:t>10:30-11:00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Morning Tea</a:t>
                      </a:r>
                      <a:endParaRPr lang="en-AU" sz="1800">
                        <a:effectLst/>
                        <a:latin typeface="Calibri"/>
                        <a:ea typeface="Times New Roman"/>
                        <a:cs typeface="Times New Roman"/>
                      </a:endParaRPr>
                    </a:p>
                  </a:txBody>
                  <a:tcPr marL="68580" marR="68580" marT="0" marB="0"/>
                </a:tc>
              </a:tr>
              <a:tr h="361800">
                <a:tc>
                  <a:txBody>
                    <a:bodyPr/>
                    <a:lstStyle/>
                    <a:p>
                      <a:pPr marR="95250">
                        <a:lnSpc>
                          <a:spcPct val="100000"/>
                        </a:lnSpc>
                        <a:spcAft>
                          <a:spcPts val="0"/>
                        </a:spcAft>
                      </a:pPr>
                      <a:r>
                        <a:rPr lang="en-AU" sz="1800">
                          <a:effectLst/>
                        </a:rPr>
                        <a:t>11:00-12:00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Discover Windows Azure Platform Part 2: Technical Overview</a:t>
                      </a:r>
                      <a:endParaRPr lang="en-AU" sz="1800">
                        <a:effectLst/>
                        <a:latin typeface="Calibri"/>
                        <a:ea typeface="Times New Roman"/>
                        <a:cs typeface="Times New Roman"/>
                      </a:endParaRPr>
                    </a:p>
                  </a:txBody>
                  <a:tcPr marL="68580" marR="68580" marT="0" marB="0"/>
                </a:tc>
              </a:tr>
              <a:tr h="361800">
                <a:tc>
                  <a:txBody>
                    <a:bodyPr/>
                    <a:lstStyle/>
                    <a:p>
                      <a:pPr marR="95250">
                        <a:lnSpc>
                          <a:spcPct val="100000"/>
                        </a:lnSpc>
                        <a:spcAft>
                          <a:spcPts val="0"/>
                        </a:spcAft>
                      </a:pPr>
                      <a:r>
                        <a:rPr lang="en-AU" sz="1800">
                          <a:effectLst/>
                        </a:rPr>
                        <a:t>12:00-13:00</a:t>
                      </a:r>
                      <a:endParaRPr lang="en-AU" sz="180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a:effectLst/>
                        </a:rPr>
                        <a:t>Break (lunch will not be provided)</a:t>
                      </a:r>
                      <a:endParaRPr lang="en-AU" sz="1800">
                        <a:effectLst/>
                        <a:latin typeface="Calibri"/>
                        <a:ea typeface="Times New Roman"/>
                        <a:cs typeface="Times New Roman"/>
                      </a:endParaRPr>
                    </a:p>
                  </a:txBody>
                  <a:tcPr marL="68580" marR="68580" marT="0" marB="0"/>
                </a:tc>
              </a:tr>
              <a:tr h="739657">
                <a:tc>
                  <a:txBody>
                    <a:bodyPr/>
                    <a:lstStyle/>
                    <a:p>
                      <a:pPr marR="95250">
                        <a:lnSpc>
                          <a:spcPct val="100000"/>
                        </a:lnSpc>
                        <a:spcAft>
                          <a:spcPts val="0"/>
                        </a:spcAft>
                      </a:pPr>
                      <a:r>
                        <a:rPr lang="en-AU" sz="1800" dirty="0">
                          <a:effectLst/>
                        </a:rPr>
                        <a:t>13:00-15:00</a:t>
                      </a:r>
                      <a:endParaRPr lang="en-AU" sz="1800" dirty="0">
                        <a:effectLst/>
                        <a:latin typeface="Calibri"/>
                        <a:ea typeface="Times New Roman"/>
                        <a:cs typeface="Times New Roman"/>
                      </a:endParaRPr>
                    </a:p>
                  </a:txBody>
                  <a:tcPr marL="68580" marR="68580" marT="0" marB="0"/>
                </a:tc>
                <a:tc>
                  <a:txBody>
                    <a:bodyPr/>
                    <a:lstStyle/>
                    <a:p>
                      <a:pPr marR="95250">
                        <a:lnSpc>
                          <a:spcPct val="100000"/>
                        </a:lnSpc>
                        <a:spcAft>
                          <a:spcPts val="0"/>
                        </a:spcAft>
                      </a:pPr>
                      <a:r>
                        <a:rPr lang="en-AU" sz="1800" dirty="0">
                          <a:effectLst/>
                        </a:rPr>
                        <a:t>Build your first Azure application using Visual Studio </a:t>
                      </a:r>
                      <a:r>
                        <a:rPr lang="en-AU" sz="1800" dirty="0" err="1">
                          <a:effectLst/>
                        </a:rPr>
                        <a:t>LightSwitch</a:t>
                      </a:r>
                      <a:r>
                        <a:rPr lang="en-AU" sz="1800" dirty="0">
                          <a:effectLst/>
                        </a:rPr>
                        <a:t> – with (almost) no code!</a:t>
                      </a:r>
                      <a:endParaRPr lang="en-AU" sz="18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03071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1691680" y="4249882"/>
            <a:ext cx="7391400" cy="83099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algn="r" defTabSz="1218585" eaLnBrk="0" hangingPunct="0"/>
            <a:r>
              <a:rPr lang="en-US" sz="900" dirty="0">
                <a:solidFill>
                  <a:schemeClr val="bg2"/>
                </a:solidFill>
                <a:latin typeface="Segoe UI" pitchFamily="34" charset="0"/>
                <a:ea typeface="Segoe UI" pitchFamily="34" charset="0"/>
                <a:cs typeface="Segoe UI" pitchFamily="34" charset="0"/>
              </a:rPr>
              <a:t>© </a:t>
            </a:r>
            <a:r>
              <a:rPr lang="en-US" sz="900" dirty="0" smtClean="0">
                <a:solidFill>
                  <a:schemeClr val="bg2"/>
                </a:solidFill>
                <a:latin typeface="Segoe UI" pitchFamily="34" charset="0"/>
                <a:ea typeface="Segoe UI" pitchFamily="34" charset="0"/>
                <a:cs typeface="Segoe UI" pitchFamily="34" charset="0"/>
              </a:rPr>
              <a:t>2011 </a:t>
            </a:r>
            <a:r>
              <a:rPr lang="en-US" sz="900" dirty="0">
                <a:solidFill>
                  <a:schemeClr val="bg2"/>
                </a:solidFill>
                <a:latin typeface="Segoe UI" pitchFamily="34" charset="0"/>
                <a:ea typeface="Segoe UI" pitchFamily="34" charset="0"/>
                <a:cs typeface="Segoe UI" pitchFamily="34" charset="0"/>
              </a:rPr>
              <a:t>Microsoft Corporation. All rights reserved. Microsoft, Windows, Windows Vista and other product names are or may be registered trademarks and/or trademarks </a:t>
            </a:r>
            <a:r>
              <a:rPr lang="en-US" sz="900" dirty="0" smtClean="0">
                <a:solidFill>
                  <a:schemeClr val="bg2"/>
                </a:solidFill>
                <a:latin typeface="Segoe UI" pitchFamily="34" charset="0"/>
                <a:ea typeface="Segoe UI" pitchFamily="34" charset="0"/>
                <a:cs typeface="Segoe UI" pitchFamily="34" charset="0"/>
              </a:rPr>
              <a:t>in </a:t>
            </a:r>
            <a:r>
              <a:rPr lang="en-US" sz="900" dirty="0">
                <a:solidFill>
                  <a:schemeClr val="bg2"/>
                </a:solidFill>
                <a:latin typeface="Segoe UI" pitchFamily="34" charset="0"/>
                <a:ea typeface="Segoe UI" pitchFamily="34" charset="0"/>
                <a:cs typeface="Segoe UI" pitchFamily="34" charset="0"/>
              </a:rPr>
              <a:t>the U.S. and/or other countries.</a:t>
            </a:r>
          </a:p>
          <a:p>
            <a:pPr algn="r" defTabSz="1218585" eaLnBrk="0" hangingPunct="0"/>
            <a:r>
              <a:rPr lang="en-US" sz="900" dirty="0">
                <a:solidFill>
                  <a:schemeClr val="bg2"/>
                </a:soli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descr="mslogo_white.png"/>
          <p:cNvPicPr>
            <a:picLocks noChangeAspect="1"/>
          </p:cNvPicPr>
          <p:nvPr/>
        </p:nvPicPr>
        <p:blipFill>
          <a:blip r:embed="rId3"/>
          <a:stretch>
            <a:fillRect/>
          </a:stretch>
        </p:blipFill>
        <p:spPr>
          <a:xfrm>
            <a:off x="2371526" y="2215165"/>
            <a:ext cx="4400948" cy="713173"/>
          </a:xfrm>
          <a:prstGeom prst="rect">
            <a:avLst/>
          </a:prstGeom>
        </p:spPr>
      </p:pic>
    </p:spTree>
    <p:extLst>
      <p:ext uri="{BB962C8B-B14F-4D97-AF65-F5344CB8AC3E}">
        <p14:creationId xmlns:p14="http://schemas.microsoft.com/office/powerpoint/2010/main" val="15571179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AU" dirty="0"/>
          </a:p>
        </p:txBody>
      </p:sp>
      <p:sp>
        <p:nvSpPr>
          <p:cNvPr id="3" name="Content Placeholder 2"/>
          <p:cNvSpPr>
            <a:spLocks noGrp="1"/>
          </p:cNvSpPr>
          <p:nvPr>
            <p:ph idx="1"/>
          </p:nvPr>
        </p:nvSpPr>
        <p:spPr/>
        <p:txBody>
          <a:bodyPr/>
          <a:lstStyle/>
          <a:p>
            <a:r>
              <a:rPr lang="en-US" dirty="0" smtClean="0"/>
              <a:t>What is </a:t>
            </a:r>
            <a:r>
              <a:rPr lang="en-US" dirty="0" err="1" smtClean="0"/>
              <a:t>LightSwitch</a:t>
            </a:r>
            <a:r>
              <a:rPr lang="en-US" dirty="0" smtClean="0"/>
              <a:t>?</a:t>
            </a:r>
          </a:p>
          <a:p>
            <a:r>
              <a:rPr lang="en-US" dirty="0" smtClean="0"/>
              <a:t>Why should you care?</a:t>
            </a:r>
          </a:p>
          <a:p>
            <a:r>
              <a:rPr lang="en-US" dirty="0" smtClean="0"/>
              <a:t>How does Azure fit in?</a:t>
            </a:r>
          </a:p>
        </p:txBody>
      </p:sp>
    </p:spTree>
    <p:extLst>
      <p:ext uri="{BB962C8B-B14F-4D97-AF65-F5344CB8AC3E}">
        <p14:creationId xmlns:p14="http://schemas.microsoft.com/office/powerpoint/2010/main" val="310947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txBox="1">
            <a:spLocks/>
          </p:cNvSpPr>
          <p:nvPr/>
        </p:nvSpPr>
        <p:spPr>
          <a:xfrm>
            <a:off x="0" y="1275606"/>
            <a:ext cx="9144000" cy="3632944"/>
          </a:xfrm>
          <a:prstGeom prst="rect">
            <a:avLst/>
          </a:prstGeom>
        </p:spPr>
        <p:txBody>
          <a:bodyPr lIns="68589" tIns="34295" rIns="68589" bIns="34295" anchor="ct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buNone/>
            </a:pPr>
            <a:r>
              <a:rPr lang="en-US" sz="5400" dirty="0">
                <a:solidFill>
                  <a:schemeClr val="tx1"/>
                </a:solidFill>
                <a:effectLst>
                  <a:outerShdw blurRad="50800" dist="38100" dir="2700000" algn="tl" rotWithShape="0">
                    <a:prstClr val="black">
                      <a:alpha val="40000"/>
                    </a:prstClr>
                  </a:outerShdw>
                </a:effectLst>
                <a:latin typeface="Segoe" pitchFamily="34" charset="0"/>
              </a:rPr>
              <a:t>The </a:t>
            </a:r>
            <a:r>
              <a:rPr lang="en-US" sz="5400" b="1" dirty="0">
                <a:solidFill>
                  <a:srgbClr val="FFFF00"/>
                </a:solidFill>
                <a:effectLst>
                  <a:outerShdw blurRad="50800" dist="38100" dir="2700000" algn="tl" rotWithShape="0">
                    <a:prstClr val="black">
                      <a:alpha val="40000"/>
                    </a:prstClr>
                  </a:outerShdw>
                </a:effectLst>
                <a:latin typeface="Segoe" pitchFamily="34" charset="0"/>
              </a:rPr>
              <a:t>simplest</a:t>
            </a:r>
            <a:r>
              <a:rPr lang="en-US" sz="5400" dirty="0">
                <a:solidFill>
                  <a:srgbClr val="FFFF00"/>
                </a:solidFill>
                <a:effectLst>
                  <a:outerShdw blurRad="50800" dist="38100" dir="2700000" algn="tl" rotWithShape="0">
                    <a:prstClr val="black">
                      <a:alpha val="40000"/>
                    </a:prstClr>
                  </a:outerShdw>
                </a:effectLst>
                <a:latin typeface="Segoe" pitchFamily="34" charset="0"/>
              </a:rPr>
              <a:t> </a:t>
            </a:r>
            <a:r>
              <a:rPr lang="en-US" sz="5400" dirty="0">
                <a:solidFill>
                  <a:schemeClr val="tx1"/>
                </a:solidFill>
                <a:effectLst>
                  <a:outerShdw blurRad="50800" dist="38100" dir="2700000" algn="tl" rotWithShape="0">
                    <a:prstClr val="black">
                      <a:alpha val="40000"/>
                    </a:prstClr>
                  </a:outerShdw>
                </a:effectLst>
                <a:latin typeface="Segoe" pitchFamily="34" charset="0"/>
              </a:rPr>
              <a:t>way to </a:t>
            </a:r>
            <a:r>
              <a:rPr lang="en-US" sz="5400" dirty="0" smtClean="0">
                <a:solidFill>
                  <a:schemeClr val="tx1"/>
                </a:solidFill>
                <a:effectLst>
                  <a:outerShdw blurRad="50800" dist="38100" dir="2700000" algn="tl" rotWithShape="0">
                    <a:prstClr val="black">
                      <a:alpha val="40000"/>
                    </a:prstClr>
                  </a:outerShdw>
                </a:effectLst>
                <a:latin typeface="Segoe" pitchFamily="34" charset="0"/>
              </a:rPr>
              <a:t>create</a:t>
            </a:r>
            <a:br>
              <a:rPr lang="en-US" sz="5400" dirty="0" smtClean="0">
                <a:solidFill>
                  <a:schemeClr val="tx1"/>
                </a:solidFill>
                <a:effectLst>
                  <a:outerShdw blurRad="50800" dist="38100" dir="2700000" algn="tl" rotWithShape="0">
                    <a:prstClr val="black">
                      <a:alpha val="40000"/>
                    </a:prstClr>
                  </a:outerShdw>
                </a:effectLst>
                <a:latin typeface="Segoe" pitchFamily="34" charset="0"/>
              </a:rPr>
            </a:br>
            <a:r>
              <a:rPr lang="en-US" sz="5400" b="1" dirty="0" smtClean="0">
                <a:solidFill>
                  <a:srgbClr val="FFFF00"/>
                </a:solidFill>
                <a:effectLst>
                  <a:outerShdw blurRad="50800" dist="38100" dir="2700000" algn="tl" rotWithShape="0">
                    <a:prstClr val="black">
                      <a:alpha val="40000"/>
                    </a:prstClr>
                  </a:outerShdw>
                </a:effectLst>
                <a:latin typeface="Segoe" pitchFamily="34" charset="0"/>
              </a:rPr>
              <a:t>business applications</a:t>
            </a:r>
            <a:r>
              <a:rPr lang="en-US" sz="5400" b="1" dirty="0" smtClean="0">
                <a:solidFill>
                  <a:schemeClr val="accent1"/>
                </a:solidFill>
                <a:effectLst>
                  <a:outerShdw blurRad="50800" dist="38100" dir="2700000" algn="tl" rotWithShape="0">
                    <a:prstClr val="black">
                      <a:alpha val="40000"/>
                    </a:prstClr>
                  </a:outerShdw>
                </a:effectLst>
                <a:latin typeface="Segoe" pitchFamily="34" charset="0"/>
              </a:rPr>
              <a:t/>
            </a:r>
            <a:br>
              <a:rPr lang="en-US" sz="5400" b="1" dirty="0" smtClean="0">
                <a:solidFill>
                  <a:schemeClr val="accent1"/>
                </a:solidFill>
                <a:effectLst>
                  <a:outerShdw blurRad="50800" dist="38100" dir="2700000" algn="tl" rotWithShape="0">
                    <a:prstClr val="black">
                      <a:alpha val="40000"/>
                    </a:prstClr>
                  </a:outerShdw>
                </a:effectLst>
                <a:latin typeface="Segoe" pitchFamily="34" charset="0"/>
              </a:rPr>
            </a:br>
            <a:r>
              <a:rPr lang="en-US" sz="5400" dirty="0" smtClean="0">
                <a:solidFill>
                  <a:schemeClr val="tx1"/>
                </a:solidFill>
                <a:effectLst>
                  <a:outerShdw blurRad="50800" dist="38100" dir="2700000" algn="tl" rotWithShape="0">
                    <a:prstClr val="black">
                      <a:alpha val="40000"/>
                    </a:prstClr>
                  </a:outerShdw>
                </a:effectLst>
                <a:latin typeface="Segoe" pitchFamily="34" charset="0"/>
              </a:rPr>
              <a:t>for </a:t>
            </a:r>
            <a:r>
              <a:rPr lang="en-US" sz="5400" dirty="0">
                <a:solidFill>
                  <a:schemeClr val="tx1"/>
                </a:solidFill>
                <a:effectLst>
                  <a:outerShdw blurRad="50800" dist="38100" dir="2700000" algn="tl" rotWithShape="0">
                    <a:prstClr val="black">
                      <a:alpha val="40000"/>
                    </a:prstClr>
                  </a:outerShdw>
                </a:effectLst>
                <a:latin typeface="Segoe" pitchFamily="34" charset="0"/>
              </a:rPr>
              <a:t>the </a:t>
            </a:r>
            <a:r>
              <a:rPr lang="en-US" sz="5400" b="1" dirty="0">
                <a:solidFill>
                  <a:srgbClr val="FFFF00"/>
                </a:solidFill>
                <a:effectLst>
                  <a:outerShdw blurRad="50800" dist="38100" dir="2700000" algn="tl" rotWithShape="0">
                    <a:prstClr val="black">
                      <a:alpha val="40000"/>
                    </a:prstClr>
                  </a:outerShdw>
                </a:effectLst>
                <a:latin typeface="Segoe" pitchFamily="34" charset="0"/>
              </a:rPr>
              <a:t>desktop</a:t>
            </a:r>
            <a:r>
              <a:rPr lang="en-US" sz="5400" dirty="0">
                <a:solidFill>
                  <a:srgbClr val="FFFF00"/>
                </a:solidFill>
                <a:effectLst>
                  <a:outerShdw blurRad="50800" dist="38100" dir="2700000" algn="tl" rotWithShape="0">
                    <a:prstClr val="black">
                      <a:alpha val="40000"/>
                    </a:prstClr>
                  </a:outerShdw>
                </a:effectLst>
                <a:latin typeface="Segoe" pitchFamily="34" charset="0"/>
              </a:rPr>
              <a:t> </a:t>
            </a:r>
            <a:r>
              <a:rPr lang="en-US" sz="5400" dirty="0">
                <a:solidFill>
                  <a:schemeClr val="tx1"/>
                </a:solidFill>
                <a:effectLst>
                  <a:outerShdw blurRad="50800" dist="38100" dir="2700000" algn="tl" rotWithShape="0">
                    <a:prstClr val="black">
                      <a:alpha val="40000"/>
                    </a:prstClr>
                  </a:outerShdw>
                </a:effectLst>
                <a:latin typeface="Segoe" pitchFamily="34" charset="0"/>
              </a:rPr>
              <a:t>and the </a:t>
            </a:r>
            <a:r>
              <a:rPr lang="en-US" sz="5400" b="1" dirty="0">
                <a:solidFill>
                  <a:srgbClr val="FFFF00"/>
                </a:solidFill>
                <a:effectLst>
                  <a:outerShdw blurRad="50800" dist="38100" dir="2700000" algn="tl" rotWithShape="0">
                    <a:prstClr val="black">
                      <a:alpha val="40000"/>
                    </a:prstClr>
                  </a:outerShdw>
                </a:effectLst>
                <a:latin typeface="Segoe" pitchFamily="34" charset="0"/>
              </a:rPr>
              <a:t>cloud</a:t>
            </a:r>
            <a:endParaRPr lang="en-US" sz="4000" b="1" dirty="0">
              <a:solidFill>
                <a:srgbClr val="FFFF00"/>
              </a:solidFill>
              <a:effectLst>
                <a:outerShdw blurRad="50800" dist="38100" dir="2700000" algn="tl" rotWithShape="0">
                  <a:prstClr val="black">
                    <a:alpha val="40000"/>
                  </a:prstClr>
                </a:outerShdw>
              </a:effectLst>
              <a:latin typeface="Segoe"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117" y="123478"/>
            <a:ext cx="7545765" cy="782690"/>
          </a:xfrm>
          <a:prstGeom prst="rect">
            <a:avLst/>
          </a:prstGeom>
        </p:spPr>
      </p:pic>
    </p:spTree>
    <p:extLst>
      <p:ext uri="{BB962C8B-B14F-4D97-AF65-F5344CB8AC3E}">
        <p14:creationId xmlns:p14="http://schemas.microsoft.com/office/powerpoint/2010/main" val="357922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problem?</a:t>
            </a:r>
            <a:endParaRPr lang="en-AU"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0839" r="1570" b="22927"/>
          <a:stretch/>
        </p:blipFill>
        <p:spPr>
          <a:xfrm>
            <a:off x="-9089" y="1131590"/>
            <a:ext cx="9153089" cy="4011910"/>
          </a:xfrm>
          <a:prstGeom prst="rect">
            <a:avLst/>
          </a:prstGeom>
        </p:spPr>
      </p:pic>
      <p:sp>
        <p:nvSpPr>
          <p:cNvPr id="6" name="Rectangle 5"/>
          <p:cNvSpPr/>
          <p:nvPr/>
        </p:nvSpPr>
        <p:spPr>
          <a:xfrm>
            <a:off x="5687616" y="5020389"/>
            <a:ext cx="3456384" cy="123111"/>
          </a:xfrm>
          <a:prstGeom prst="rect">
            <a:avLst/>
          </a:prstGeom>
        </p:spPr>
        <p:txBody>
          <a:bodyPr wrap="square" lIns="0" tIns="0" rIns="0" bIns="0" anchor="b">
            <a:spAutoFit/>
          </a:bodyPr>
          <a:lstStyle/>
          <a:p>
            <a:pPr algn="r"/>
            <a:r>
              <a:rPr lang="en-AU" sz="800" dirty="0">
                <a:solidFill>
                  <a:schemeClr val="tx1">
                    <a:lumMod val="95000"/>
                    <a:lumOff val="5000"/>
                  </a:schemeClr>
                </a:solidFill>
              </a:rPr>
              <a:t>http://www.flickr.com/photos/ooocha/3062591360/sizes/l/in/photostream/</a:t>
            </a:r>
          </a:p>
        </p:txBody>
      </p:sp>
    </p:spTree>
    <p:extLst>
      <p:ext uri="{BB962C8B-B14F-4D97-AF65-F5344CB8AC3E}">
        <p14:creationId xmlns:p14="http://schemas.microsoft.com/office/powerpoint/2010/main" val="864187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 Factor?</a:t>
            </a:r>
            <a:endParaRPr lang="en-AU" dirty="0"/>
          </a:p>
        </p:txBody>
      </p:sp>
      <p:sp>
        <p:nvSpPr>
          <p:cNvPr id="3" name="Content Placeholder 2"/>
          <p:cNvSpPr>
            <a:spLocks noGrp="1"/>
          </p:cNvSpPr>
          <p:nvPr>
            <p:ph idx="1"/>
          </p:nvPr>
        </p:nvSpPr>
        <p:spPr/>
        <p:txBody>
          <a:bodyPr/>
          <a:lstStyle/>
          <a:p>
            <a:r>
              <a:rPr lang="en-US" dirty="0" smtClean="0"/>
              <a:t>Devolve busy work</a:t>
            </a:r>
          </a:p>
          <a:p>
            <a:r>
              <a:rPr lang="en-US" dirty="0" smtClean="0"/>
              <a:t>Engage SME</a:t>
            </a:r>
          </a:p>
          <a:p>
            <a:r>
              <a:rPr lang="en-US" dirty="0" smtClean="0"/>
              <a:t>Enforce</a:t>
            </a:r>
            <a:r>
              <a:rPr lang="en-US" baseline="0" dirty="0" smtClean="0"/>
              <a:t> standards</a:t>
            </a:r>
          </a:p>
          <a:p>
            <a:r>
              <a:rPr lang="en-US" baseline="0" dirty="0" smtClean="0"/>
              <a:t>Fast, scalable, robust</a:t>
            </a:r>
          </a:p>
        </p:txBody>
      </p:sp>
    </p:spTree>
    <p:extLst>
      <p:ext uri="{BB962C8B-B14F-4D97-AF65-F5344CB8AC3E}">
        <p14:creationId xmlns:p14="http://schemas.microsoft.com/office/powerpoint/2010/main" val="3420700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38228"/>
            <a:ext cx="8209227" cy="1169818"/>
          </a:xfrm>
        </p:spPr>
        <p:txBody>
          <a:bodyPr>
            <a:normAutofit fontScale="90000"/>
          </a:bodyPr>
          <a:lstStyle/>
          <a:p>
            <a:r>
              <a:rPr lang="en-US" dirty="0" err="1" smtClean="0"/>
              <a:t>LightSwitch</a:t>
            </a:r>
            <a:r>
              <a:rPr lang="en-US" dirty="0" smtClean="0"/>
              <a:t> is for</a:t>
            </a:r>
            <a:br>
              <a:rPr lang="en-US" dirty="0" smtClean="0"/>
            </a:br>
            <a:r>
              <a:rPr lang="en-US" sz="3600" b="1" dirty="0" smtClean="0">
                <a:solidFill>
                  <a:schemeClr val="accent1"/>
                </a:solidFill>
              </a:rPr>
              <a:t>End User Developers</a:t>
            </a:r>
            <a:endParaRPr lang="en-US" b="1" dirty="0" smtClean="0">
              <a:solidFill>
                <a:schemeClr val="accent1"/>
              </a:solidFill>
            </a:endParaRPr>
          </a:p>
        </p:txBody>
      </p:sp>
      <p:pic>
        <p:nvPicPr>
          <p:cNvPr id="4" name="Picture 7" descr="C:\Users\dseven\Documents\DVD_ART36\Artwork_Imagery\Brand Photos\Scenarios\FY08 People Ready Business - no exp\man and woman smiling happy customers office people ready.png"/>
          <p:cNvPicPr>
            <a:picLocks noChangeAspect="1" noChangeArrowheads="1"/>
          </p:cNvPicPr>
          <p:nvPr/>
        </p:nvPicPr>
        <p:blipFill rotWithShape="1">
          <a:blip r:embed="rId3">
            <a:extLst>
              <a:ext uri="{28A0092B-C50C-407E-A947-70E740481C1C}">
                <a14:useLocalDpi xmlns:a14="http://schemas.microsoft.com/office/drawing/2010/main" val="0"/>
              </a:ext>
            </a:extLst>
          </a:blip>
          <a:srcRect b="186"/>
          <a:stretch/>
        </p:blipFill>
        <p:spPr bwMode="auto">
          <a:xfrm>
            <a:off x="2918202" y="656181"/>
            <a:ext cx="6225799" cy="435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208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0"/>
            <a:ext cx="8754564" cy="1131590"/>
          </a:xfrm>
        </p:spPr>
        <p:txBody>
          <a:bodyPr>
            <a:normAutofit fontScale="90000"/>
          </a:bodyPr>
          <a:lstStyle/>
          <a:p>
            <a:r>
              <a:rPr lang="en-US" dirty="0" smtClean="0"/>
              <a:t>What do End User Developers Want?</a:t>
            </a:r>
            <a:endParaRPr lang="en-US" dirty="0"/>
          </a:p>
        </p:txBody>
      </p:sp>
      <p:sp>
        <p:nvSpPr>
          <p:cNvPr id="4" name="Text Placeholder 3"/>
          <p:cNvSpPr>
            <a:spLocks noGrp="1"/>
          </p:cNvSpPr>
          <p:nvPr>
            <p:ph type="body" sz="quarter" idx="10"/>
          </p:nvPr>
        </p:nvSpPr>
        <p:spPr>
          <a:xfrm>
            <a:off x="389436" y="1203597"/>
            <a:ext cx="8363938" cy="3939903"/>
          </a:xfrm>
        </p:spPr>
        <p:txBody>
          <a:bodyPr>
            <a:normAutofit/>
          </a:bodyPr>
          <a:lstStyle/>
          <a:p>
            <a:r>
              <a:rPr lang="en-US" dirty="0" smtClean="0"/>
              <a:t> A </a:t>
            </a:r>
            <a:r>
              <a:rPr lang="en-US" b="1" dirty="0" smtClean="0">
                <a:solidFill>
                  <a:srgbClr val="FFFF00"/>
                </a:solidFill>
              </a:rPr>
              <a:t>smooth on-ramp</a:t>
            </a:r>
            <a:r>
              <a:rPr lang="en-US" dirty="0" smtClean="0">
                <a:solidFill>
                  <a:srgbClr val="FFFF00"/>
                </a:solidFill>
              </a:rPr>
              <a:t> </a:t>
            </a:r>
            <a:r>
              <a:rPr lang="en-US" dirty="0" smtClean="0"/>
              <a:t>to development</a:t>
            </a:r>
          </a:p>
          <a:p>
            <a:r>
              <a:rPr lang="en-US" dirty="0" smtClean="0"/>
              <a:t> </a:t>
            </a:r>
            <a:r>
              <a:rPr lang="en-US" b="1" dirty="0" smtClean="0">
                <a:solidFill>
                  <a:srgbClr val="FFFF00"/>
                </a:solidFill>
              </a:rPr>
              <a:t>Built-in plumbing</a:t>
            </a:r>
            <a:r>
              <a:rPr lang="en-US" dirty="0" smtClean="0"/>
              <a:t> that handles common application requirements</a:t>
            </a:r>
          </a:p>
          <a:p>
            <a:r>
              <a:rPr lang="en-US" dirty="0" smtClean="0"/>
              <a:t> </a:t>
            </a:r>
            <a:r>
              <a:rPr lang="en-US" b="1" dirty="0" smtClean="0">
                <a:solidFill>
                  <a:srgbClr val="FFFF00"/>
                </a:solidFill>
              </a:rPr>
              <a:t>Simple </a:t>
            </a:r>
            <a:r>
              <a:rPr lang="en-US" b="1" dirty="0">
                <a:solidFill>
                  <a:srgbClr val="FFFF00"/>
                </a:solidFill>
              </a:rPr>
              <a:t>and flexible</a:t>
            </a:r>
            <a:r>
              <a:rPr lang="en-US" dirty="0"/>
              <a:t> </a:t>
            </a:r>
            <a:r>
              <a:rPr lang="en-US" dirty="0" smtClean="0"/>
              <a:t>deployment</a:t>
            </a:r>
          </a:p>
        </p:txBody>
      </p:sp>
    </p:spTree>
    <p:extLst>
      <p:ext uri="{BB962C8B-B14F-4D97-AF65-F5344CB8AC3E}">
        <p14:creationId xmlns:p14="http://schemas.microsoft.com/office/powerpoint/2010/main" val="20072422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0"/>
            <a:ext cx="8363938" cy="1131590"/>
          </a:xfrm>
        </p:spPr>
        <p:txBody>
          <a:bodyPr>
            <a:normAutofit fontScale="90000"/>
          </a:bodyPr>
          <a:lstStyle/>
          <a:p>
            <a:pPr>
              <a:defRPr/>
            </a:pPr>
            <a:r>
              <a:rPr lang="en-US" dirty="0" err="1" smtClean="0"/>
              <a:t>LightSwitch</a:t>
            </a:r>
            <a:r>
              <a:rPr lang="en-US" dirty="0" smtClean="0"/>
              <a:t> is for </a:t>
            </a:r>
            <a:br>
              <a:rPr lang="en-US" dirty="0" smtClean="0"/>
            </a:br>
            <a:r>
              <a:rPr lang="en-US" b="1" dirty="0" smtClean="0">
                <a:solidFill>
                  <a:schemeClr val="accent1"/>
                </a:solidFill>
              </a:rPr>
              <a:t>Professional Developers</a:t>
            </a:r>
            <a:endParaRPr lang="en-US" b="1" dirty="0">
              <a:solidFill>
                <a:schemeClr val="accent1"/>
              </a:solidFill>
            </a:endParaRPr>
          </a:p>
        </p:txBody>
      </p:sp>
      <p:pic>
        <p:nvPicPr>
          <p:cNvPr id="4" name="Picture 2" descr="C:\Users\bethma\AppData\Local\Microsoft\Windows\Temporary Internet Files\Content.IE5\YK0K4WGO\MP90044849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473" y="1363152"/>
            <a:ext cx="5479095" cy="36517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witchedONBriefings -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SwitchedONBriefings - 16x9</Template>
  <TotalTime>542</TotalTime>
  <Words>805</Words>
  <Application>Microsoft Office PowerPoint</Application>
  <PresentationFormat>On-screen Show (16:9)</PresentationFormat>
  <Paragraphs>132</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SwitchedONBriefings - 16x9</vt:lpstr>
      <vt:lpstr>The Power of LightSwitch on Windows Azure </vt:lpstr>
      <vt:lpstr>Today</vt:lpstr>
      <vt:lpstr>Agenda</vt:lpstr>
      <vt:lpstr>PowerPoint Presentation</vt:lpstr>
      <vt:lpstr>What’s the problem?</vt:lpstr>
      <vt:lpstr>Care Factor?</vt:lpstr>
      <vt:lpstr>LightSwitch is for End User Developers</vt:lpstr>
      <vt:lpstr>What do End User Developers Want?</vt:lpstr>
      <vt:lpstr>LightSwitch is for  Professional Developers</vt:lpstr>
      <vt:lpstr>The LightSwitch Development Experience</vt:lpstr>
      <vt:lpstr>Introduction to LightSwitch</vt:lpstr>
      <vt:lpstr>LightSwitch Application Overview</vt:lpstr>
      <vt:lpstr>Azure</vt:lpstr>
      <vt:lpstr>Deploying LightSwitch on Windows Azure</vt:lpstr>
      <vt:lpstr>Summary</vt:lpstr>
      <vt:lpstr>Where do you get it?</vt:lpstr>
      <vt:lpstr>Next Steps</vt:lpstr>
      <vt:lpstr>Later Today</vt:lpstr>
      <vt:lpstr>Fill in your eval form</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LightSwitch on Windows Azure </dc:title>
  <dc:creator>Andrew Coates (DPE AUSTRALIA)</dc:creator>
  <cp:lastModifiedBy>Andrew Coates</cp:lastModifiedBy>
  <cp:revision>25</cp:revision>
  <dcterms:created xsi:type="dcterms:W3CDTF">2011-10-11T00:02:27Z</dcterms:created>
  <dcterms:modified xsi:type="dcterms:W3CDTF">2011-10-18T05:09:53Z</dcterms:modified>
</cp:coreProperties>
</file>