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7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8" r:id="rId14"/>
    <p:sldId id="269" r:id="rId15"/>
    <p:sldId id="270" r:id="rId16"/>
    <p:sldId id="271" r:id="rId17"/>
    <p:sldId id="274" r:id="rId18"/>
    <p:sldId id="277" r:id="rId19"/>
    <p:sldId id="278" r:id="rId20"/>
    <p:sldId id="275" r:id="rId21"/>
    <p:sldId id="276" r:id="rId22"/>
    <p:sldId id="273" r:id="rId23"/>
    <p:sldId id="27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" id="{EB704636-0174-42C3-BFAF-F8A366328D47}">
          <p14:sldIdLst>
            <p14:sldId id="256"/>
            <p14:sldId id="267"/>
          </p14:sldIdLst>
        </p14:section>
        <p14:section name="Introduction" id="{E0707F48-D610-4D24-AF0A-840510A0B9F0}">
          <p14:sldIdLst>
            <p14:sldId id="266"/>
            <p14:sldId id="257"/>
            <p14:sldId id="258"/>
            <p14:sldId id="259"/>
            <p14:sldId id="260"/>
            <p14:sldId id="261"/>
          </p14:sldIdLst>
        </p14:section>
        <p14:section name="Graph Endpoints" id="{05FD8533-0B98-44EE-8425-80BFC30AE408}">
          <p14:sldIdLst>
            <p14:sldId id="262"/>
            <p14:sldId id="263"/>
            <p14:sldId id="264"/>
            <p14:sldId id="265"/>
          </p14:sldIdLst>
        </p14:section>
        <p14:section name="Graph SDKs" id="{109B2EBA-E40B-47D1-BE45-16421EE60278}">
          <p14:sldIdLst>
            <p14:sldId id="268"/>
          </p14:sldIdLst>
        </p14:section>
        <p14:section name="Auth with ADAL and MSAL" id="{DC1EA955-6CDB-404D-817C-D97C6D0316C4}">
          <p14:sldIdLst>
            <p14:sldId id="269"/>
          </p14:sldIdLst>
        </p14:section>
        <p14:section name="Building Common Code" id="{C9491002-3316-464E-988D-A5FB592B21AD}">
          <p14:sldIdLst>
            <p14:sldId id="270"/>
          </p14:sldIdLst>
        </p14:section>
        <p14:section name="Demos" id="{039EA88A-550C-44E8-8BA7-CC667F915340}">
          <p14:sldIdLst>
            <p14:sldId id="271"/>
          </p14:sldIdLst>
        </p14:section>
        <p14:section name="Conclusion" id="{43AC6517-C251-4D1A-BB73-0C1F8E04C614}">
          <p14:sldIdLst>
            <p14:sldId id="274"/>
            <p14:sldId id="277"/>
            <p14:sldId id="278"/>
            <p14:sldId id="275"/>
            <p14:sldId id="276"/>
            <p14:sldId id="273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55" autoAdjust="0"/>
    <p:restoredTop sz="86458" autoAdjust="0"/>
  </p:normalViewPr>
  <p:slideViewPr>
    <p:cSldViewPr snapToGrid="0">
      <p:cViewPr varScale="1">
        <p:scale>
          <a:sx n="39" d="100"/>
          <a:sy n="39" d="100"/>
        </p:scale>
        <p:origin x="345" y="3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D6428-45E2-470D-A8B2-2ACADB0A0261}" type="datetimeFigureOut">
              <a:rPr lang="en-AU" smtClean="0"/>
              <a:t>31/05/2016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BEC866-AE70-49F0-9357-B60D888F0F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6339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0" dirty="0"/>
              <a:t>Open </a:t>
            </a:r>
            <a:r>
              <a:rPr lang="en-AU" b="0" baseline="0" dirty="0"/>
              <a:t>OneDrive for Business with AAD Credentials (from http://office.com)</a:t>
            </a:r>
          </a:p>
          <a:p>
            <a:r>
              <a:rPr lang="en-AU" b="0" baseline="0" dirty="0"/>
              <a:t>Create a new Excel Workbook</a:t>
            </a:r>
            <a:endParaRPr lang="en-AU" b="0" dirty="0"/>
          </a:p>
          <a:p>
            <a:r>
              <a:rPr lang="en-AU" b="0" dirty="0"/>
              <a:t>Open Graph Explorer</a:t>
            </a:r>
          </a:p>
          <a:p>
            <a:r>
              <a:rPr lang="en-AU" b="0" dirty="0"/>
              <a:t>Split</a:t>
            </a:r>
            <a:r>
              <a:rPr lang="en-AU" b="0" baseline="0" dirty="0"/>
              <a:t> display so you can see the workbook and graph explorer</a:t>
            </a:r>
            <a:endParaRPr lang="en-AU" b="0" dirty="0"/>
          </a:p>
          <a:p>
            <a:r>
              <a:rPr lang="en-AU" b="0" dirty="0"/>
              <a:t>Login with AAD credentials</a:t>
            </a:r>
          </a:p>
          <a:p>
            <a:r>
              <a:rPr lang="en-AU" b="1" dirty="0"/>
              <a:t>Excel</a:t>
            </a:r>
            <a:endParaRPr lang="en-AU" b="0" dirty="0"/>
          </a:p>
          <a:p>
            <a:r>
              <a:rPr lang="en-AU" b="0" i="1" dirty="0"/>
              <a:t>Find</a:t>
            </a:r>
            <a:r>
              <a:rPr lang="en-AU" b="0" i="1" baseline="0" dirty="0"/>
              <a:t> the workbook you created</a:t>
            </a:r>
          </a:p>
          <a:p>
            <a:r>
              <a:rPr lang="en-AU" b="0" baseline="0" dirty="0"/>
              <a:t>/beta/me/drive/root/children?$select=</a:t>
            </a:r>
            <a:r>
              <a:rPr lang="en-AU" b="0" baseline="0" dirty="0" err="1"/>
              <a:t>name,id</a:t>
            </a:r>
            <a:endParaRPr lang="en-AU" b="0" baseline="0" dirty="0"/>
          </a:p>
          <a:p>
            <a:r>
              <a:rPr lang="en-AU" b="0" i="1" baseline="0" dirty="0"/>
              <a:t>Get a reference to the workbook without the excel reference (file only)</a:t>
            </a:r>
            <a:endParaRPr lang="en-AU" b="0" i="0" baseline="0" dirty="0"/>
          </a:p>
          <a:p>
            <a:r>
              <a:rPr lang="en-AU" b="0" i="0" baseline="0" dirty="0"/>
              <a:t>/beta/me/drive/items/[id]</a:t>
            </a:r>
          </a:p>
          <a:p>
            <a:r>
              <a:rPr lang="en-AU" b="0" i="1" baseline="0" dirty="0"/>
              <a:t>Now get a reference with the excel reference</a:t>
            </a:r>
            <a:endParaRPr lang="en-AU" b="0" i="0" baseline="0" dirty="0"/>
          </a:p>
          <a:p>
            <a:r>
              <a:rPr lang="en-AU" b="0" i="0" baseline="0" dirty="0"/>
              <a:t>/beta/me/drive/items/[id]/workbook</a:t>
            </a:r>
          </a:p>
          <a:p>
            <a:r>
              <a:rPr lang="en-AU" b="0" i="1" baseline="0" dirty="0"/>
              <a:t>List the sheets</a:t>
            </a:r>
            <a:endParaRPr lang="en-AU" b="0" i="0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0" baseline="0" dirty="0"/>
              <a:t>/beta/me/drive/items/[id]/workbook/worksheets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1" baseline="0" dirty="0"/>
              <a:t>Get a reference to Sheet1</a:t>
            </a:r>
            <a:endParaRPr lang="en-AU" b="0" i="0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0" baseline="0" dirty="0"/>
              <a:t>/beta/me/drive/items/[id]/workbook/worksheets('Sheet1')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1" baseline="0" dirty="0"/>
              <a:t>Retrieve the contents of the range Sheet1!A1:C1</a:t>
            </a:r>
            <a:endParaRPr lang="en-AU" b="0" i="0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0" baseline="0" dirty="0"/>
              <a:t>/beta/me/drive/items/[id]/workbook/worksheets('Sheet1')/range(address='Sheet1!A1:C1')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1" baseline="0" dirty="0"/>
              <a:t>Write to the range Sheet1!A1:C1</a:t>
            </a:r>
            <a:endParaRPr lang="en-AU" b="0" i="0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0" baseline="0" dirty="0"/>
              <a:t>PATCH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0" baseline="0" dirty="0"/>
              <a:t>/beta/me/drive/items/[id]/workbook/worksheets('Sheet1')/range(address='Sheet1!A1:C1')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0" baseline="0" dirty="0"/>
              <a:t>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0" baseline="0" dirty="0"/>
              <a:t>   "values" : [["First Name", "Last Name", "Company"]]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0" baseline="0" dirty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1" baseline="0" dirty="0"/>
              <a:t>Create a table based on the headers we just added</a:t>
            </a:r>
            <a:endParaRPr lang="en-AU" b="0" i="0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0" baseline="0" dirty="0"/>
              <a:t>POST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0" baseline="0" dirty="0"/>
              <a:t>/beta/me/drive/items/[id]/workbook/worksheets('Sheet1')/tables/$/add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0" baseline="0" dirty="0"/>
              <a:t>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0" baseline="0" dirty="0"/>
              <a:t>   "address" : “Sheet1!A1:C1“,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0" baseline="0" dirty="0"/>
              <a:t>   "</a:t>
            </a:r>
            <a:r>
              <a:rPr lang="en-AU" b="0" i="0" baseline="0" dirty="0" err="1"/>
              <a:t>hasheaders</a:t>
            </a:r>
            <a:r>
              <a:rPr lang="en-AU" b="0" i="0" baseline="0" dirty="0"/>
              <a:t>" : true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0" baseline="0" dirty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1" baseline="0" dirty="0"/>
              <a:t>List the tables</a:t>
            </a:r>
            <a:endParaRPr lang="en-AU" b="0" i="0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0" baseline="0" dirty="0"/>
              <a:t>GET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0" baseline="0" dirty="0"/>
              <a:t>/beta/me/drive/items/[id]/workbook/worksheets('Sheet1')/tables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1" baseline="0" dirty="0"/>
              <a:t>Add a row to the table</a:t>
            </a:r>
            <a:endParaRPr lang="en-AU" b="0" i="0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0" baseline="0" dirty="0"/>
              <a:t>POST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0" baseline="0" dirty="0"/>
              <a:t>/beta/me/drive/items/[id]/workbook/worksheets('Sheet1')/tables(‘Table1')/rows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0" baseline="0" dirty="0"/>
              <a:t>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0" baseline="0" dirty="0"/>
              <a:t>   “values" : [["Bill", "Gates", "Microsoft"]]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0" baseline="0" dirty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1" baseline="0" dirty="0"/>
              <a:t>And another</a:t>
            </a:r>
            <a:endParaRPr lang="en-AU" b="0" i="0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0" baseline="0" dirty="0"/>
              <a:t>POST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0" baseline="0" dirty="0"/>
              <a:t>/beta/me/drive/items/[id]/workbook/worksheets('Sheet1')/tables('Table1')/rows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0" baseline="0" dirty="0"/>
              <a:t>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0" baseline="0" dirty="0"/>
              <a:t>   “values" : [["Elon", "Musk", "SpaceX"]]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0" baseline="0" dirty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b="0" i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EC866-AE70-49F0-9357-B60D888F0F50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5021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04DE-CAB1-4272-A5F2-B54365C6E589}" type="datetimeFigureOut">
              <a:rPr lang="en-AU" smtClean="0"/>
              <a:t>31/05/2016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B3A3-E3AF-45DF-ACE6-C759E6D19D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3539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04DE-CAB1-4272-A5F2-B54365C6E589}" type="datetimeFigureOut">
              <a:rPr lang="en-AU" smtClean="0"/>
              <a:t>31/05/2016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B3A3-E3AF-45DF-ACE6-C759E6D19D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360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04DE-CAB1-4272-A5F2-B54365C6E589}" type="datetimeFigureOut">
              <a:rPr lang="en-AU" smtClean="0"/>
              <a:t>31/05/2016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B3A3-E3AF-45DF-ACE6-C759E6D19D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810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04DE-CAB1-4272-A5F2-B54365C6E589}" type="datetimeFigureOut">
              <a:rPr lang="en-AU" smtClean="0"/>
              <a:t>31/05/2016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B3A3-E3AF-45DF-ACE6-C759E6D19D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4868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04DE-CAB1-4272-A5F2-B54365C6E589}" type="datetimeFigureOut">
              <a:rPr lang="en-AU" smtClean="0"/>
              <a:t>31/05/2016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B3A3-E3AF-45DF-ACE6-C759E6D19D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3215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04DE-CAB1-4272-A5F2-B54365C6E589}" type="datetimeFigureOut">
              <a:rPr lang="en-AU" smtClean="0"/>
              <a:t>31/05/2016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B3A3-E3AF-45DF-ACE6-C759E6D19D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38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04DE-CAB1-4272-A5F2-B54365C6E589}" type="datetimeFigureOut">
              <a:rPr lang="en-AU" smtClean="0"/>
              <a:t>31/05/2016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B3A3-E3AF-45DF-ACE6-C759E6D19D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0728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04DE-CAB1-4272-A5F2-B54365C6E589}" type="datetimeFigureOut">
              <a:rPr lang="en-AU" smtClean="0"/>
              <a:t>31/05/2016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B3A3-E3AF-45DF-ACE6-C759E6D19D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369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04DE-CAB1-4272-A5F2-B54365C6E589}" type="datetimeFigureOut">
              <a:rPr lang="en-AU" smtClean="0"/>
              <a:t>31/05/2016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B3A3-E3AF-45DF-ACE6-C759E6D19D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7876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04DE-CAB1-4272-A5F2-B54365C6E589}" type="datetimeFigureOut">
              <a:rPr lang="en-AU" smtClean="0"/>
              <a:t>31/05/2016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B3A3-E3AF-45DF-ACE6-C759E6D19D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9830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04DE-CAB1-4272-A5F2-B54365C6E589}" type="datetimeFigureOut">
              <a:rPr lang="en-AU" smtClean="0"/>
              <a:t>31/05/2016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B3A3-E3AF-45DF-ACE6-C759E6D19D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001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904DE-CAB1-4272-A5F2-B54365C6E589}" type="datetimeFigureOut">
              <a:rPr lang="en-AU" smtClean="0"/>
              <a:t>31/05/2016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9B3A3-E3AF-45DF-ACE6-C759E6D19D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8675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.microsoft.io/changelog" TargetMode="External"/><Relationship Id="rId2" Type="http://schemas.openxmlformats.org/officeDocument/2006/relationships/hyperlink" Target="https://graph.microsoft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s.technet.microsoft.com/ad/2016/03/31/microsoft-identity-at-build-2016/" TargetMode="External"/><Relationship Id="rId4" Type="http://schemas.openxmlformats.org/officeDocument/2006/relationships/hyperlink" Target="http://graph.microsoft.io/en-us/docs/api-reference/beta/resources/exce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hannel9.msdn.com/Shows/Office-Dev-Show/Office-Dev-Show-Episode-28-Microsoft-Graph-and-Excel-APIs" TargetMode="External"/><Relationship Id="rId2" Type="http://schemas.openxmlformats.org/officeDocument/2006/relationships/hyperlink" Target="https://channel9.msdn.com/Shows/Office-Dev-Show/Office-Dev-Show-Episode-27-Azure-AD-Converged-Authentication-and-the-Microsoft-Graph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fficeDev/Microsoft-Graph-ASPNET-REST-Excel-Donations" TargetMode="External"/><Relationship Id="rId2" Type="http://schemas.openxmlformats.org/officeDocument/2006/relationships/hyperlink" Target="https://blog.xamarin.com/authenticate-mobile-apps-using-microsoft-authentication-library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icrosoftgraph/xamarin-csharp-connect-sampl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hannel9.msdn.com/Events/Build/2016/P556" TargetMode="External"/><Relationship Id="rId2" Type="http://schemas.openxmlformats.org/officeDocument/2006/relationships/hyperlink" Target="https://channel9.msdn.com/Events/Build/2016/P56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hannel9.msdn.com/Events/Build/2016/P571" TargetMode="External"/><Relationship Id="rId4" Type="http://schemas.openxmlformats.org/officeDocument/2006/relationships/hyperlink" Target="https://channel9.msdn.com/Events/Build/2016/P563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dev.office.com/blogs/Introduction-to-Microsoft-Graph-for-Office-365-developer" TargetMode="External"/><Relationship Id="rId2" Type="http://schemas.openxmlformats.org/officeDocument/2006/relationships/hyperlink" Target="http://dev.office.com/microsoft-graph-findmeetingtimes-api-updat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Building Cross-Platform Applications with the</a:t>
            </a:r>
            <a:br>
              <a:rPr lang="en-AU" dirty="0"/>
            </a:br>
            <a:r>
              <a:rPr lang="en-AU" dirty="0"/>
              <a:t>Microsoft Graph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Simon Jäger</a:t>
            </a:r>
          </a:p>
          <a:p>
            <a:r>
              <a:rPr lang="en-AU" dirty="0"/>
              <a:t>Andrew Coates</a:t>
            </a:r>
          </a:p>
        </p:txBody>
      </p:sp>
    </p:spTree>
    <p:extLst>
      <p:ext uri="{BB962C8B-B14F-4D97-AF65-F5344CB8AC3E}">
        <p14:creationId xmlns:p14="http://schemas.microsoft.com/office/powerpoint/2010/main" val="232495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838036" y="1542473"/>
            <a:ext cx="8035637" cy="3833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That lovely graph graphic</a:t>
            </a:r>
          </a:p>
          <a:p>
            <a:pPr algn="ctr"/>
            <a:r>
              <a:rPr lang="en-AU" dirty="0"/>
              <a:t>Maybe something about v1.0/ and beta/</a:t>
            </a:r>
          </a:p>
        </p:txBody>
      </p:sp>
    </p:spTree>
    <p:extLst>
      <p:ext uri="{BB962C8B-B14F-4D97-AF65-F5344CB8AC3E}">
        <p14:creationId xmlns:p14="http://schemas.microsoft.com/office/powerpoint/2010/main" val="1413147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Graph Endpoints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Excel REST API</a:t>
            </a:r>
          </a:p>
          <a:p>
            <a:r>
              <a:rPr lang="en-AU" dirty="0"/>
              <a:t>Groups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536873" y="4516582"/>
            <a:ext cx="3925454" cy="20227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Explanation of these two particularly</a:t>
            </a:r>
          </a:p>
        </p:txBody>
      </p:sp>
    </p:spTree>
    <p:extLst>
      <p:ext uri="{BB962C8B-B14F-4D97-AF65-F5344CB8AC3E}">
        <p14:creationId xmlns:p14="http://schemas.microsoft.com/office/powerpoint/2010/main" val="662549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Excel and Groups with the Graph Explorer</a:t>
            </a:r>
          </a:p>
        </p:txBody>
      </p:sp>
    </p:spTree>
    <p:extLst>
      <p:ext uri="{BB962C8B-B14F-4D97-AF65-F5344CB8AC3E}">
        <p14:creationId xmlns:p14="http://schemas.microsoft.com/office/powerpoint/2010/main" val="1351398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AU" sz="60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Graph SDKs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2686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AU" sz="60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Auth</a:t>
            </a:r>
            <a:r>
              <a:rPr lang="en-AU" sz="60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with ADAL and MSAL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8787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en-AU" sz="60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Building Common Code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1032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en-AU" sz="60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Bringing It All Together</a:t>
            </a:r>
            <a:endParaRPr lang="en-AU" dirty="0">
              <a:effectLst/>
            </a:endParaRPr>
          </a:p>
          <a:p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4826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Resources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 MS Graph Landing Page</a:t>
            </a:r>
            <a:br>
              <a:rPr lang="en-AU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AU" dirty="0">
                <a:hlinkClick r:id="rId2"/>
              </a:rPr>
              <a:t>https://graph.Microsoft.io</a:t>
            </a:r>
            <a:endParaRPr lang="en-AU" dirty="0"/>
          </a:p>
          <a:p>
            <a:r>
              <a:rPr lang="en-AU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 Graph Change Log</a:t>
            </a:r>
            <a:br>
              <a:rPr lang="en-AU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AU" dirty="0">
                <a:hlinkClick r:id="rId3"/>
              </a:rPr>
              <a:t>https://graph.microsoft.io/changelog</a:t>
            </a:r>
            <a:r>
              <a:rPr lang="en-AU" dirty="0"/>
              <a:t> </a:t>
            </a:r>
          </a:p>
          <a:p>
            <a:r>
              <a:rPr lang="en-AU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Excel REST API Documentation</a:t>
            </a:r>
            <a:br>
              <a:rPr lang="en-AU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AU" dirty="0">
                <a:hlinkClick r:id="rId4"/>
              </a:rPr>
              <a:t>http://</a:t>
            </a:r>
            <a:r>
              <a:rPr lang="en-AU">
                <a:hlinkClick r:id="rId4"/>
              </a:rPr>
              <a:t>graph.microsoft.io/en-us/docs/api-reference/beta/resources/excel</a:t>
            </a:r>
            <a:r>
              <a:rPr lang="en-AU"/>
              <a:t> </a:t>
            </a:r>
          </a:p>
          <a:p>
            <a:r>
              <a:rPr lang="en-AU"/>
              <a:t>//build MSAL announcement</a:t>
            </a:r>
            <a:br>
              <a:rPr lang="en-AU"/>
            </a:br>
            <a:r>
              <a:rPr lang="en-AU">
                <a:hlinkClick r:id="rId5"/>
              </a:rPr>
              <a:t>https://blogs.technet.microsoft.com/ad/2016/03/31/microsoft-identity-at-build-2016/</a:t>
            </a:r>
            <a:r>
              <a:rPr lang="en-AU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38366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Resources (</a:t>
            </a:r>
            <a:r>
              <a:rPr lang="en-AU" dirty="0" err="1"/>
              <a:t>cont</a:t>
            </a:r>
            <a:r>
              <a:rPr lang="en-AU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Office Developer Show on MSAL</a:t>
            </a:r>
            <a:br>
              <a:rPr lang="en-AU" dirty="0"/>
            </a:br>
            <a:r>
              <a:rPr lang="en-AU" dirty="0">
                <a:hlinkClick r:id="rId2"/>
              </a:rPr>
              <a:t>https://channel9.msdn.com/Shows/Office-Dev-Show/Office-Dev-Show-Episode-27-Azure-AD-Converged-Authentication-and-the-Microsoft-Graph</a:t>
            </a:r>
            <a:r>
              <a:rPr lang="en-AU" dirty="0"/>
              <a:t> </a:t>
            </a:r>
          </a:p>
          <a:p>
            <a:r>
              <a:rPr lang="en-AU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Office Developer Show on Excel REST API</a:t>
            </a:r>
            <a:br>
              <a:rPr lang="en-AU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AU" dirty="0">
                <a:hlinkClick r:id="rId3"/>
              </a:rPr>
              <a:t>https://channel9.msdn.com/Shows/Office-Dev-Show/Office-Dev-Show-Episode-28-Microsoft-Graph-and-Excel-APIs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79512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Resources (Sample Code)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Xamarin</a:t>
            </a:r>
            <a:r>
              <a:rPr lang="en-AU" dirty="0"/>
              <a:t> Blog on MSAL and Forms</a:t>
            </a:r>
            <a:br>
              <a:rPr lang="en-AU" dirty="0"/>
            </a:br>
            <a:r>
              <a:rPr lang="en-AU" dirty="0">
                <a:hlinkClick r:id="rId2"/>
              </a:rPr>
              <a:t>https://blog.xamarin.com/authenticate-mobile-apps-using-microsoft-authentication-library/</a:t>
            </a:r>
            <a:endParaRPr lang="en-AU" dirty="0"/>
          </a:p>
          <a:p>
            <a:r>
              <a:rPr lang="en-AU" dirty="0">
                <a:hlinkClick r:id="rId3"/>
              </a:rPr>
              <a:t>https://github.com/OfficeDev/Microsoft-Graph-ASPNET-REST-Excel-Donations</a:t>
            </a:r>
          </a:p>
          <a:p>
            <a:r>
              <a:rPr lang="en-AU" dirty="0">
                <a:hlinkClick r:id="rId4"/>
              </a:rPr>
              <a:t>https://github.com/microsoftgraph/xamarin-csharp-connect-sample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92410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Introduction</a:t>
            </a:r>
          </a:p>
          <a:p>
            <a:r>
              <a:rPr lang="en-AU" dirty="0"/>
              <a:t>Graph Endpoints</a:t>
            </a:r>
          </a:p>
          <a:p>
            <a:r>
              <a:rPr lang="en-AU" dirty="0"/>
              <a:t>Graph SDKs</a:t>
            </a:r>
          </a:p>
          <a:p>
            <a:r>
              <a:rPr lang="en-AU" dirty="0" err="1"/>
              <a:t>Auth</a:t>
            </a:r>
            <a:r>
              <a:rPr lang="en-AU" dirty="0"/>
              <a:t> with ADAL and MSAL</a:t>
            </a:r>
          </a:p>
          <a:p>
            <a:r>
              <a:rPr lang="en-AU" dirty="0"/>
              <a:t>Building Common Code</a:t>
            </a:r>
          </a:p>
          <a:p>
            <a:r>
              <a:rPr lang="en-AU" dirty="0"/>
              <a:t>DEMOs!</a:t>
            </a:r>
          </a:p>
          <a:p>
            <a:endParaRPr lang="en-AU" dirty="0"/>
          </a:p>
        </p:txBody>
      </p:sp>
      <p:pic>
        <p:nvPicPr>
          <p:cNvPr id="6" name="Content Placeholder 5" descr="Don’t wait just download the free demo of 1V0-604 practice test and ...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566" y="3746284"/>
            <a:ext cx="6223434" cy="3111716"/>
          </a:xfrm>
        </p:spPr>
      </p:pic>
    </p:spTree>
    <p:extLst>
      <p:ext uri="{BB962C8B-B14F-4D97-AF65-F5344CB8AC3E}">
        <p14:creationId xmlns:p14="http://schemas.microsoft.com/office/powerpoint/2010/main" val="1701725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Resources (//build/ videos)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Microsoft Graph Overview</a:t>
            </a:r>
            <a:br>
              <a:rPr lang="en-AU" dirty="0"/>
            </a:br>
            <a:r>
              <a:rPr lang="en-AU" dirty="0">
                <a:hlinkClick r:id="rId2"/>
              </a:rPr>
              <a:t>https://channel9.msdn.com/Events/Build/2016/P569</a:t>
            </a:r>
            <a:endParaRPr lang="en-AU" dirty="0"/>
          </a:p>
          <a:p>
            <a:r>
              <a:rPr lang="en-AU" dirty="0"/>
              <a:t>Working with Excel Documents with the Microsoft Graph</a:t>
            </a:r>
            <a:br>
              <a:rPr lang="en-AU" dirty="0"/>
            </a:br>
            <a:r>
              <a:rPr lang="en-AU" dirty="0">
                <a:hlinkClick r:id="rId3"/>
              </a:rPr>
              <a:t>https://channel9.msdn.com/Events/Build/2016/P556</a:t>
            </a:r>
            <a:endParaRPr lang="en-AU" dirty="0"/>
          </a:p>
          <a:p>
            <a:r>
              <a:rPr lang="en-AU" dirty="0"/>
              <a:t>What's New with Microsoft Graph SDKs</a:t>
            </a:r>
            <a:br>
              <a:rPr lang="en-AU" dirty="0"/>
            </a:br>
            <a:r>
              <a:rPr lang="en-AU" dirty="0">
                <a:hlinkClick r:id="rId4"/>
              </a:rPr>
              <a:t>https://channel9.msdn.com/Events/Build/2016/P563</a:t>
            </a:r>
            <a:endParaRPr lang="en-AU" dirty="0"/>
          </a:p>
          <a:p>
            <a:r>
              <a:rPr lang="en-AU" dirty="0"/>
              <a:t>What's New in the People API on the Microsoft Graph</a:t>
            </a:r>
            <a:br>
              <a:rPr lang="en-AU" dirty="0"/>
            </a:br>
            <a:r>
              <a:rPr lang="en-AU" dirty="0">
                <a:hlinkClick r:id="rId5"/>
              </a:rPr>
              <a:t>https://channel9.msdn.com/Events/Build/2016/P571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0096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Resources (Office Blog Posts)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Microsoft Graph </a:t>
            </a:r>
            <a:r>
              <a:rPr lang="en-AU" dirty="0" err="1"/>
              <a:t>findMeetingTimes</a:t>
            </a:r>
            <a:r>
              <a:rPr lang="en-AU" dirty="0"/>
              <a:t> API update</a:t>
            </a:r>
            <a:br>
              <a:rPr lang="en-AU" dirty="0"/>
            </a:br>
            <a:r>
              <a:rPr lang="en-AU" dirty="0">
                <a:hlinkClick r:id="rId2"/>
              </a:rPr>
              <a:t>http://dev.office.com/microsoft-graph-findmeetingtimes-api-update</a:t>
            </a:r>
            <a:endParaRPr lang="en-AU" dirty="0"/>
          </a:p>
          <a:p>
            <a:r>
              <a:rPr lang="en-AU" dirty="0"/>
              <a:t>Office Dev PnP Web Cast – Introduction to Microsoft Graph for Office 365 developer</a:t>
            </a:r>
            <a:br>
              <a:rPr lang="en-AU" dirty="0"/>
            </a:br>
            <a:r>
              <a:rPr lang="en-AU" dirty="0">
                <a:hlinkClick r:id="rId3"/>
              </a:rPr>
              <a:t>http://dev.office.com/blogs/Introduction-to-Microsoft-Graph-for-Office-365-developer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4775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Introduction</a:t>
            </a:r>
          </a:p>
          <a:p>
            <a:r>
              <a:rPr lang="en-AU" dirty="0"/>
              <a:t>Graph Endpoints</a:t>
            </a:r>
          </a:p>
          <a:p>
            <a:r>
              <a:rPr lang="en-AU" dirty="0"/>
              <a:t>Graph SDKs</a:t>
            </a:r>
          </a:p>
          <a:p>
            <a:r>
              <a:rPr lang="en-AU" dirty="0" err="1"/>
              <a:t>Auth</a:t>
            </a:r>
            <a:r>
              <a:rPr lang="en-AU" dirty="0"/>
              <a:t> with ADAL and MSAL</a:t>
            </a:r>
          </a:p>
          <a:p>
            <a:r>
              <a:rPr lang="en-AU" dirty="0"/>
              <a:t>Building Common Code</a:t>
            </a:r>
          </a:p>
          <a:p>
            <a:r>
              <a:rPr lang="en-AU" dirty="0"/>
              <a:t>DEMOs!</a:t>
            </a:r>
          </a:p>
          <a:p>
            <a:endParaRPr lang="en-AU" dirty="0"/>
          </a:p>
        </p:txBody>
      </p:sp>
      <p:pic>
        <p:nvPicPr>
          <p:cNvPr id="6" name="Content Placeholder 5" descr="Don’t wait just download the free demo of 1V0-604 practice test and ...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566" y="3746284"/>
            <a:ext cx="6223434" cy="3111716"/>
          </a:xfrm>
        </p:spPr>
      </p:pic>
    </p:spTree>
    <p:extLst>
      <p:ext uri="{BB962C8B-B14F-4D97-AF65-F5344CB8AC3E}">
        <p14:creationId xmlns:p14="http://schemas.microsoft.com/office/powerpoint/2010/main" val="1049973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Building Cross-Platform Applications with the</a:t>
            </a:r>
            <a:br>
              <a:rPr lang="en-AU" dirty="0"/>
            </a:br>
            <a:r>
              <a:rPr lang="en-AU" dirty="0"/>
              <a:t>Microsoft Graph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Simon Jäger</a:t>
            </a:r>
          </a:p>
          <a:p>
            <a:r>
              <a:rPr lang="en-AU" dirty="0"/>
              <a:t>Andrew Coates</a:t>
            </a:r>
          </a:p>
        </p:txBody>
      </p:sp>
    </p:spTree>
    <p:extLst>
      <p:ext uri="{BB962C8B-B14F-4D97-AF65-F5344CB8AC3E}">
        <p14:creationId xmlns:p14="http://schemas.microsoft.com/office/powerpoint/2010/main" val="552462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Introduction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021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Microsoft Graph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Authentication</a:t>
            </a:r>
          </a:p>
          <a:p>
            <a:r>
              <a:rPr lang="en-AU" dirty="0"/>
              <a:t>Services</a:t>
            </a:r>
          </a:p>
          <a:p>
            <a:r>
              <a:rPr lang="en-AU" dirty="0"/>
              <a:t>App Registration</a:t>
            </a:r>
          </a:p>
        </p:txBody>
      </p:sp>
    </p:spTree>
    <p:extLst>
      <p:ext uri="{BB962C8B-B14F-4D97-AF65-F5344CB8AC3E}">
        <p14:creationId xmlns:p14="http://schemas.microsoft.com/office/powerpoint/2010/main" val="2643847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Cross-Platform Development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Hybrid</a:t>
            </a:r>
          </a:p>
          <a:p>
            <a:r>
              <a:rPr lang="en-AU" dirty="0"/>
              <a:t>Native</a:t>
            </a:r>
          </a:p>
        </p:txBody>
      </p:sp>
    </p:spTree>
    <p:extLst>
      <p:ext uri="{BB962C8B-B14F-4D97-AF65-F5344CB8AC3E}">
        <p14:creationId xmlns:p14="http://schemas.microsoft.com/office/powerpoint/2010/main" val="1741326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Hybrid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Pros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Cons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1256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Native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Pros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Cons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3655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Xamarin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Native UI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6390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Graph Endpoints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6321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449</Words>
  <Application>Microsoft Office PowerPoint</Application>
  <PresentationFormat>Widescreen</PresentationFormat>
  <Paragraphs>117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Building Cross-Platform Applications with the Microsoft Graph</vt:lpstr>
      <vt:lpstr>Agenda</vt:lpstr>
      <vt:lpstr>Introduction</vt:lpstr>
      <vt:lpstr>Microsoft Graph API</vt:lpstr>
      <vt:lpstr>Cross-Platform Development Strategies</vt:lpstr>
      <vt:lpstr>Hybrid</vt:lpstr>
      <vt:lpstr>Native</vt:lpstr>
      <vt:lpstr>Xamarin</vt:lpstr>
      <vt:lpstr>Graph Endpoints</vt:lpstr>
      <vt:lpstr>PowerPoint Presentation</vt:lpstr>
      <vt:lpstr>Graph Endpoints</vt:lpstr>
      <vt:lpstr>Demo</vt:lpstr>
      <vt:lpstr>Graph SDKs</vt:lpstr>
      <vt:lpstr>Auth with ADAL and MSAL</vt:lpstr>
      <vt:lpstr>Building Common Code</vt:lpstr>
      <vt:lpstr>Bringing It All Together </vt:lpstr>
      <vt:lpstr>Resources</vt:lpstr>
      <vt:lpstr>Resources (cont)</vt:lpstr>
      <vt:lpstr>Resources (Sample Code)</vt:lpstr>
      <vt:lpstr>Resources (//build/ videos)</vt:lpstr>
      <vt:lpstr>Resources (Office Blog Posts)</vt:lpstr>
      <vt:lpstr>Agenda</vt:lpstr>
      <vt:lpstr>Building Cross-Platform Applications with the Microsoft Graph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Cross-Platform Applications with the Microsoft Graph</dc:title>
  <dc:creator>Andrew Coates (DX AUSTRALIA)</dc:creator>
  <cp:lastModifiedBy>Andrew Coates (DX AUSTRALIA)</cp:lastModifiedBy>
  <cp:revision>17</cp:revision>
  <dcterms:created xsi:type="dcterms:W3CDTF">2016-05-07T07:24:33Z</dcterms:created>
  <dcterms:modified xsi:type="dcterms:W3CDTF">2016-05-31T12:28:54Z</dcterms:modified>
</cp:coreProperties>
</file>