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9" r:id="rId16"/>
    <p:sldId id="280" r:id="rId17"/>
    <p:sldId id="281" r:id="rId18"/>
    <p:sldId id="270" r:id="rId19"/>
    <p:sldId id="271" r:id="rId20"/>
    <p:sldId id="274" r:id="rId21"/>
    <p:sldId id="277" r:id="rId22"/>
    <p:sldId id="278" r:id="rId23"/>
    <p:sldId id="275" r:id="rId24"/>
    <p:sldId id="276" r:id="rId25"/>
    <p:sldId id="273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EB704636-0174-42C3-BFAF-F8A366328D47}">
          <p14:sldIdLst>
            <p14:sldId id="256"/>
            <p14:sldId id="267"/>
          </p14:sldIdLst>
        </p14:section>
        <p14:section name="Introduction" id="{E0707F48-D610-4D24-AF0A-840510A0B9F0}">
          <p14:sldIdLst>
            <p14:sldId id="266"/>
            <p14:sldId id="257"/>
            <p14:sldId id="258"/>
            <p14:sldId id="259"/>
            <p14:sldId id="260"/>
            <p14:sldId id="261"/>
          </p14:sldIdLst>
        </p14:section>
        <p14:section name="Graph Endpoints" id="{05FD8533-0B98-44EE-8425-80BFC30AE408}">
          <p14:sldIdLst>
            <p14:sldId id="262"/>
            <p14:sldId id="263"/>
            <p14:sldId id="264"/>
            <p14:sldId id="265"/>
          </p14:sldIdLst>
        </p14:section>
        <p14:section name="Graph SDKs" id="{109B2EBA-E40B-47D1-BE45-16421EE60278}">
          <p14:sldIdLst>
            <p14:sldId id="268"/>
          </p14:sldIdLst>
        </p14:section>
        <p14:section name="Auth with ADAL and MSAL" id="{DC1EA955-6CDB-404D-817C-D97C6D0316C4}">
          <p14:sldIdLst>
            <p14:sldId id="269"/>
            <p14:sldId id="279"/>
            <p14:sldId id="280"/>
            <p14:sldId id="281"/>
          </p14:sldIdLst>
        </p14:section>
        <p14:section name="Building Common Code" id="{C9491002-3316-464E-988D-A5FB592B21AD}">
          <p14:sldIdLst>
            <p14:sldId id="270"/>
          </p14:sldIdLst>
        </p14:section>
        <p14:section name="Demos" id="{039EA88A-550C-44E8-8BA7-CC667F915340}">
          <p14:sldIdLst>
            <p14:sldId id="271"/>
          </p14:sldIdLst>
        </p14:section>
        <p14:section name="Conclusion" id="{43AC6517-C251-4D1A-BB73-0C1F8E04C614}">
          <p14:sldIdLst>
            <p14:sldId id="274"/>
            <p14:sldId id="277"/>
            <p14:sldId id="278"/>
            <p14:sldId id="275"/>
            <p14:sldId id="27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58" autoAdjust="0"/>
  </p:normalViewPr>
  <p:slideViewPr>
    <p:cSldViewPr snapToGrid="0">
      <p:cViewPr varScale="1">
        <p:scale>
          <a:sx n="96" d="100"/>
          <a:sy n="96" d="100"/>
        </p:scale>
        <p:origin x="366" y="-126"/>
      </p:cViewPr>
      <p:guideLst/>
    </p:cSldViewPr>
  </p:slideViewPr>
  <p:outlineViewPr>
    <p:cViewPr>
      <p:scale>
        <a:sx n="33" d="100"/>
        <a:sy n="33" d="100"/>
      </p:scale>
      <p:origin x="0" y="-30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D6428-45E2-470D-A8B2-2ACADB0A0261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EC866-AE70-49F0-9357-B60D888F0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33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Open </a:t>
            </a:r>
            <a:r>
              <a:rPr lang="en-AU" b="0" baseline="0" dirty="0"/>
              <a:t>OneDrive for Business with AAD Credentials (from http://office.com)</a:t>
            </a:r>
          </a:p>
          <a:p>
            <a:r>
              <a:rPr lang="en-AU" b="0" baseline="0" dirty="0"/>
              <a:t>Create a new Excel Workbook</a:t>
            </a:r>
            <a:endParaRPr lang="en-AU" b="0" dirty="0"/>
          </a:p>
          <a:p>
            <a:r>
              <a:rPr lang="en-AU" b="0" dirty="0"/>
              <a:t>Open Graph Explorer</a:t>
            </a:r>
          </a:p>
          <a:p>
            <a:r>
              <a:rPr lang="en-AU" b="0" dirty="0"/>
              <a:t>Split</a:t>
            </a:r>
            <a:r>
              <a:rPr lang="en-AU" b="0" baseline="0" dirty="0"/>
              <a:t> display so you can see the workbook and graph explorer</a:t>
            </a:r>
            <a:endParaRPr lang="en-AU" b="0" dirty="0"/>
          </a:p>
          <a:p>
            <a:r>
              <a:rPr lang="en-AU" b="0" dirty="0"/>
              <a:t>Login with AAD credentials</a:t>
            </a:r>
          </a:p>
          <a:p>
            <a:r>
              <a:rPr lang="en-AU" b="1" dirty="0"/>
              <a:t>Excel</a:t>
            </a:r>
            <a:endParaRPr lang="en-AU" b="0" dirty="0"/>
          </a:p>
          <a:p>
            <a:r>
              <a:rPr lang="en-AU" b="0" i="1" dirty="0"/>
              <a:t>Find</a:t>
            </a:r>
            <a:r>
              <a:rPr lang="en-AU" b="0" i="1" baseline="0" dirty="0"/>
              <a:t> the workbook you created</a:t>
            </a:r>
          </a:p>
          <a:p>
            <a:r>
              <a:rPr lang="en-AU" b="0" baseline="0" dirty="0"/>
              <a:t>/beta/me/drive/root/children?$select=</a:t>
            </a:r>
            <a:r>
              <a:rPr lang="en-AU" b="0" baseline="0" dirty="0" err="1"/>
              <a:t>name,id</a:t>
            </a:r>
            <a:endParaRPr lang="en-AU" b="0" baseline="0" dirty="0"/>
          </a:p>
          <a:p>
            <a:r>
              <a:rPr lang="en-AU" b="0" i="1" baseline="0" dirty="0"/>
              <a:t>Get a reference to the workbook without the excel reference (file only)</a:t>
            </a:r>
            <a:endParaRPr lang="en-AU" b="0" i="0" baseline="0" dirty="0"/>
          </a:p>
          <a:p>
            <a:r>
              <a:rPr lang="en-AU" b="0" i="0" baseline="0" dirty="0"/>
              <a:t>/beta/me/drive/items/[id]</a:t>
            </a:r>
          </a:p>
          <a:p>
            <a:r>
              <a:rPr lang="en-AU" b="0" i="1" baseline="0" dirty="0"/>
              <a:t>Now get a reference with the excel reference</a:t>
            </a:r>
            <a:endParaRPr lang="en-AU" b="0" i="0" baseline="0" dirty="0"/>
          </a:p>
          <a:p>
            <a:r>
              <a:rPr lang="en-AU" b="0" i="0" baseline="0" dirty="0"/>
              <a:t>/beta/me/drive/items/[id]/workbook</a:t>
            </a:r>
          </a:p>
          <a:p>
            <a:r>
              <a:rPr lang="en-AU" b="0" i="1" baseline="0" dirty="0"/>
              <a:t>List the sheets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Get a reference to Sheet1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Retrieve the contents of the range Sheet1!A1:C1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/beta/me/drive/items/[id]/workbook/worksheets('Sheet1')/range(address='Sheet1!A1:C1')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Write to the range Sheet1!A1:C1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PATCH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/beta/me/drive/items/[id]/workbook/worksheets('Sheet1')/range(address='Sheet1!A1:C1')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"values" : [["First Name", "Last Name", "Company"]]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Create a table based on the headers we just added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/beta/me/drive/items/[id]/workbook/worksheets('Sheet1')/tables/$/add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"address" : “Sheet1!A1:C1“,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</a:t>
            </a:r>
            <a:r>
              <a:rPr lang="en-AU" b="0" i="0" baseline="0" dirty="0" err="1"/>
              <a:t>hasheaders</a:t>
            </a:r>
            <a:r>
              <a:rPr lang="en-AU" b="0" i="0" baseline="0" dirty="0"/>
              <a:t>" :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List the tables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GET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Add a row to the table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/beta/me/drive/items/[id]/workbook/worksheets('Sheet1')/tables(‘Table1')/rows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“values" : [["Bill", "Gates", "Microsoft"]]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And another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/beta/me/drive/items/[id]/workbook/worksheets('Sheet1')/tables('Table1')/rows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“values" : [["Elon", "Musk", "SpaceX"]]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EC866-AE70-49F0-9357-B60D888F0F5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02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5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0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8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7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8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8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04DE-CAB1-4272-A5F2-B54365C6E589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changelog" TargetMode="External"/><Relationship Id="rId2" Type="http://schemas.openxmlformats.org/officeDocument/2006/relationships/hyperlink" Target="https://graph.microsof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ad/2016/03/31/microsoft-identity-at-build-2016/" TargetMode="External"/><Relationship Id="rId4" Type="http://schemas.openxmlformats.org/officeDocument/2006/relationships/hyperlink" Target="http://graph.microsoft.io/en-us/docs/api-reference/beta/resources/exc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Office-Dev-Show/Office-Dev-Show-Episode-28-Microsoft-Graph-and-Excel-APIs" TargetMode="External"/><Relationship Id="rId2" Type="http://schemas.openxmlformats.org/officeDocument/2006/relationships/hyperlink" Target="https://channel9.msdn.com/Shows/Office-Dev-Show/Office-Dev-Show-Episode-27-Azure-AD-Converged-Authentication-and-the-Microsoft-Grap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Microsoft-Graph-ASPNET-REST-Excel-Donations" TargetMode="External"/><Relationship Id="rId2" Type="http://schemas.openxmlformats.org/officeDocument/2006/relationships/hyperlink" Target="https://blog.xamarin.com/authenticate-mobile-apps-using-microsoft-authentication-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graph/xamarin-csharp-connect-samp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P556" TargetMode="External"/><Relationship Id="rId2" Type="http://schemas.openxmlformats.org/officeDocument/2006/relationships/hyperlink" Target="https://channel9.msdn.com/Events/Build/2016/P5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Events/Build/2016/P571" TargetMode="External"/><Relationship Id="rId4" Type="http://schemas.openxmlformats.org/officeDocument/2006/relationships/hyperlink" Target="https://channel9.msdn.com/Events/Build/2016/P56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blogs/Introduction-to-Microsoft-Graph-for-Office-365-developer" TargetMode="External"/><Relationship Id="rId2" Type="http://schemas.openxmlformats.org/officeDocument/2006/relationships/hyperlink" Target="http://dev.office.com/microsoft-graph-findmeetingtimes-api-upda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2324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38036" y="1542473"/>
            <a:ext cx="8035637" cy="383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That lovely graph graphic</a:t>
            </a:r>
          </a:p>
          <a:p>
            <a:pPr algn="ctr"/>
            <a:r>
              <a:rPr lang="en-AU" dirty="0"/>
              <a:t>Maybe something about v1.0/ and beta/</a:t>
            </a:r>
          </a:p>
        </p:txBody>
      </p:sp>
    </p:spTree>
    <p:extLst>
      <p:ext uri="{BB962C8B-B14F-4D97-AF65-F5344CB8AC3E}">
        <p14:creationId xmlns:p14="http://schemas.microsoft.com/office/powerpoint/2010/main" val="14131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Excel REST API</a:t>
            </a:r>
          </a:p>
          <a:p>
            <a:r>
              <a:rPr lang="en-AU" dirty="0"/>
              <a:t>Groups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36873" y="4516582"/>
            <a:ext cx="3925454" cy="2022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Explanation of these two particularly</a:t>
            </a:r>
          </a:p>
        </p:txBody>
      </p:sp>
    </p:spTree>
    <p:extLst>
      <p:ext uri="{BB962C8B-B14F-4D97-AF65-F5344CB8AC3E}">
        <p14:creationId xmlns:p14="http://schemas.microsoft.com/office/powerpoint/2010/main" val="6625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Excel and Groups with the 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3513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 SDKs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6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Cross-Platform Auth with MSAL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Gotchas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You need PCL Profile 7 (no WP8)</a:t>
            </a:r>
          </a:p>
          <a:p>
            <a:pPr lvl="1"/>
            <a:r>
              <a:rPr lang="en-AU" dirty="0"/>
              <a:t>Default is 111</a:t>
            </a:r>
          </a:p>
          <a:p>
            <a:pPr lvl="1"/>
            <a:r>
              <a:rPr lang="en-AU" dirty="0"/>
              <a:t>Edit the Project file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92744" y="2405890"/>
            <a:ext cx="7515225" cy="4829175"/>
            <a:chOff x="4892744" y="2405890"/>
            <a:chExt cx="7515225" cy="48291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2744" y="2405890"/>
              <a:ext cx="7515225" cy="4829175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6019800" y="5446643"/>
              <a:ext cx="5917096" cy="32799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3224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Gotchas</a:t>
            </a:r>
            <a:r>
              <a:rPr lang="en-AU" dirty="0"/>
              <a:t>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Turn off Fast Deployment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5" y="2519779"/>
            <a:ext cx="7453745" cy="43382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917635" y="4890052"/>
            <a:ext cx="3101008" cy="2882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37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Gotchas</a:t>
            </a:r>
            <a:r>
              <a:rPr lang="en-AU" dirty="0"/>
              <a:t> (Android 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Enable x-machine CPU support in Hyper-V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0"/>
            <a:ext cx="9110870" cy="6867525"/>
            <a:chOff x="838200" y="0"/>
            <a:chExt cx="9110870" cy="68675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0"/>
              <a:ext cx="9010650" cy="686752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6351104" y="4522304"/>
              <a:ext cx="3597966" cy="31805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57475" y="157162"/>
            <a:ext cx="6877050" cy="6543675"/>
            <a:chOff x="2657475" y="157162"/>
            <a:chExt cx="6877050" cy="65436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475" y="157162"/>
              <a:ext cx="6877050" cy="654367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185317" y="1550890"/>
              <a:ext cx="3724507" cy="32338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554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Building Common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03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Bringing It All Together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70172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MS Graph Landing Page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2"/>
              </a:rPr>
              <a:t>https://graph.Microsoft.io</a:t>
            </a:r>
            <a:endParaRPr lang="en-AU" dirty="0"/>
          </a:p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Graph Change Log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3"/>
              </a:rPr>
              <a:t>https://graph.microsoft.io/changelog</a:t>
            </a:r>
            <a:r>
              <a:rPr lang="en-AU" dirty="0"/>
              <a:t> </a:t>
            </a:r>
          </a:p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 REST API Documentation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4"/>
              </a:rPr>
              <a:t>http://</a:t>
            </a:r>
            <a:r>
              <a:rPr lang="en-AU">
                <a:hlinkClick r:id="rId4"/>
              </a:rPr>
              <a:t>graph.microsoft.io/en-us/docs/api-reference/beta/resources/excel</a:t>
            </a:r>
            <a:r>
              <a:rPr lang="en-AU"/>
              <a:t> </a:t>
            </a:r>
          </a:p>
          <a:p>
            <a:r>
              <a:rPr lang="en-AU"/>
              <a:t>//build MSAL announcement</a:t>
            </a:r>
            <a:br>
              <a:rPr lang="en-AU"/>
            </a:br>
            <a:r>
              <a:rPr lang="en-AU">
                <a:hlinkClick r:id="rId5"/>
              </a:rPr>
              <a:t>https://blogs.technet.microsoft.com/ad/2016/03/31/microsoft-identity-at-build-2016/</a:t>
            </a: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36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Office Developer Show on MSAL</a:t>
            </a:r>
            <a:br>
              <a:rPr lang="en-AU" dirty="0"/>
            </a:br>
            <a:r>
              <a:rPr lang="en-AU" dirty="0">
                <a:hlinkClick r:id="rId2"/>
              </a:rPr>
              <a:t>https://channel9.msdn.com/Shows/Office-Dev-Show/Office-Dev-Show-Episode-27-Azure-AD-Converged-Authentication-and-the-Microsoft-Graph</a:t>
            </a:r>
            <a:r>
              <a:rPr lang="en-AU" dirty="0"/>
              <a:t> </a:t>
            </a:r>
          </a:p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 Developer Show on Excel REST API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3"/>
              </a:rPr>
              <a:t>https://channel9.msdn.com/Shows/Office-Dev-Show/Office-Dev-Show-Episode-28-Microsoft-Graph-and-Excel-APIs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951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(Sample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r>
              <a:rPr lang="en-AU" dirty="0"/>
              <a:t> Blog on MSAL and Forms</a:t>
            </a:r>
            <a:br>
              <a:rPr lang="en-AU" dirty="0"/>
            </a:br>
            <a:r>
              <a:rPr lang="en-AU" dirty="0">
                <a:hlinkClick r:id="rId2"/>
              </a:rPr>
              <a:t>https://blog.xamarin.com/authenticate-mobile-apps-using-microsoft-authentication-library/</a:t>
            </a:r>
            <a:endParaRPr lang="en-AU" dirty="0"/>
          </a:p>
          <a:p>
            <a:r>
              <a:rPr lang="en-AU" dirty="0">
                <a:hlinkClick r:id="rId3"/>
              </a:rPr>
              <a:t>https://github.com/OfficeDev/Microsoft-Graph-ASPNET-REST-Excel-Donations</a:t>
            </a:r>
          </a:p>
          <a:p>
            <a:r>
              <a:rPr lang="en-AU" dirty="0">
                <a:hlinkClick r:id="rId4"/>
              </a:rPr>
              <a:t>https://github.com/microsoftgraph/xamarin-csharp-connect-sample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41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(//build/ videos)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Microsoft Graph Overview</a:t>
            </a:r>
            <a:br>
              <a:rPr lang="en-AU" dirty="0"/>
            </a:br>
            <a:r>
              <a:rPr lang="en-AU" dirty="0">
                <a:hlinkClick r:id="rId2"/>
              </a:rPr>
              <a:t>https://channel9.msdn.com/Events/Build/2016/P569</a:t>
            </a:r>
            <a:endParaRPr lang="en-AU" dirty="0"/>
          </a:p>
          <a:p>
            <a:r>
              <a:rPr lang="en-AU" dirty="0"/>
              <a:t>Working with Excel Documents with the Microsoft Graph</a:t>
            </a:r>
            <a:br>
              <a:rPr lang="en-AU" dirty="0"/>
            </a:br>
            <a:r>
              <a:rPr lang="en-AU" dirty="0">
                <a:hlinkClick r:id="rId3"/>
              </a:rPr>
              <a:t>https://channel9.msdn.com/Events/Build/2016/P556</a:t>
            </a:r>
            <a:endParaRPr lang="en-AU" dirty="0"/>
          </a:p>
          <a:p>
            <a:r>
              <a:rPr lang="en-AU" dirty="0"/>
              <a:t>What's New with Microsoft Graph SDKs</a:t>
            </a:r>
            <a:br>
              <a:rPr lang="en-AU" dirty="0"/>
            </a:br>
            <a:r>
              <a:rPr lang="en-AU" dirty="0">
                <a:hlinkClick r:id="rId4"/>
              </a:rPr>
              <a:t>https://channel9.msdn.com/Events/Build/2016/P563</a:t>
            </a:r>
            <a:endParaRPr lang="en-AU" dirty="0"/>
          </a:p>
          <a:p>
            <a:r>
              <a:rPr lang="en-AU" dirty="0"/>
              <a:t>What's New in the People API on the Microsoft Graph</a:t>
            </a:r>
            <a:br>
              <a:rPr lang="en-AU" dirty="0"/>
            </a:br>
            <a:r>
              <a:rPr lang="en-AU" dirty="0">
                <a:hlinkClick r:id="rId5"/>
              </a:rPr>
              <a:t>https://channel9.msdn.com/Events/Build/2016/P571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09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(Office Blog Posts)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Microsoft Graph </a:t>
            </a:r>
            <a:r>
              <a:rPr lang="en-AU" dirty="0" err="1"/>
              <a:t>findMeetingTimes</a:t>
            </a:r>
            <a:r>
              <a:rPr lang="en-AU" dirty="0"/>
              <a:t> API update</a:t>
            </a:r>
            <a:br>
              <a:rPr lang="en-AU" dirty="0"/>
            </a:br>
            <a:r>
              <a:rPr lang="en-AU" dirty="0">
                <a:hlinkClick r:id="rId2"/>
              </a:rPr>
              <a:t>http://dev.office.com/microsoft-graph-findmeetingtimes-api-update</a:t>
            </a:r>
            <a:endParaRPr lang="en-AU" dirty="0"/>
          </a:p>
          <a:p>
            <a:r>
              <a:rPr lang="en-AU" dirty="0"/>
              <a:t>Office Dev PnP Web Cast – Introduction to Microsoft Graph for Office 365 developer</a:t>
            </a:r>
            <a:br>
              <a:rPr lang="en-AU" dirty="0"/>
            </a:br>
            <a:r>
              <a:rPr lang="en-AU" dirty="0">
                <a:hlinkClick r:id="rId3"/>
              </a:rPr>
              <a:t>http://dev.office.com/blogs/Introduction-to-Microsoft-Graph-for-Office-365-developer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7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04997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5524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Authentication</a:t>
            </a:r>
          </a:p>
          <a:p>
            <a:r>
              <a:rPr lang="en-AU" dirty="0"/>
              <a:t>Services</a:t>
            </a:r>
          </a:p>
          <a:p>
            <a:r>
              <a:rPr lang="en-AU" dirty="0"/>
              <a:t>App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438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Cross-Platform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  <a:p>
            <a:r>
              <a:rPr lang="en-AU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17413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2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5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Native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9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3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484</Words>
  <Application>Microsoft Office PowerPoint</Application>
  <PresentationFormat>Widescreen</PresentationFormat>
  <Paragraphs>125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Building Cross-Platform Applications with the Microsoft Graph</vt:lpstr>
      <vt:lpstr>Agenda</vt:lpstr>
      <vt:lpstr>Introduction</vt:lpstr>
      <vt:lpstr>Microsoft Graph API</vt:lpstr>
      <vt:lpstr>Cross-Platform Development Strategies</vt:lpstr>
      <vt:lpstr>Hybrid</vt:lpstr>
      <vt:lpstr>Native</vt:lpstr>
      <vt:lpstr>Xamarin</vt:lpstr>
      <vt:lpstr>Graph Endpoints</vt:lpstr>
      <vt:lpstr>PowerPoint Presentation</vt:lpstr>
      <vt:lpstr>Graph Endpoints</vt:lpstr>
      <vt:lpstr>Demo</vt:lpstr>
      <vt:lpstr>Graph SDKs</vt:lpstr>
      <vt:lpstr>Cross-Platform Auth with MSAL</vt:lpstr>
      <vt:lpstr>Gotchas</vt:lpstr>
      <vt:lpstr>Gotchas (Android)</vt:lpstr>
      <vt:lpstr>Gotchas (Android cont)</vt:lpstr>
      <vt:lpstr>Building Common Code</vt:lpstr>
      <vt:lpstr>Bringing It All Together </vt:lpstr>
      <vt:lpstr>Resources</vt:lpstr>
      <vt:lpstr>Resources (cont)</vt:lpstr>
      <vt:lpstr>Resources (Sample Code)</vt:lpstr>
      <vt:lpstr>Resources (//build/ videos)</vt:lpstr>
      <vt:lpstr>Resources (Office Blog Posts)</vt:lpstr>
      <vt:lpstr>Agenda</vt:lpstr>
      <vt:lpstr>Building Cross-Platform Applications with the Microsoft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Cross-Platform Applications with the Microsoft Graph</dc:title>
  <dc:creator>Andrew Coates (DX AUSTRALIA)</dc:creator>
  <cp:lastModifiedBy>Andrew Coates (DX AUSTRALIA)</cp:lastModifiedBy>
  <cp:revision>20</cp:revision>
  <dcterms:created xsi:type="dcterms:W3CDTF">2016-05-07T07:24:33Z</dcterms:created>
  <dcterms:modified xsi:type="dcterms:W3CDTF">2016-06-06T05:36:57Z</dcterms:modified>
</cp:coreProperties>
</file>