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95300ebe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95300ebe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95300ebe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95300ebe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95300ebe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95300ebe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5300ebe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95300ebe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95300ebe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95300ebe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95300ebe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95300ebe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2d6b96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2d6b96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f32efb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f32efb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95300ebe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95300ebe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95300ebe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95300ebe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base example of a scenario for test/training the deep q-learning. In this example the goal is to get the car to stay in its lane. Other </a:t>
            </a:r>
            <a:r>
              <a:rPr lang="en"/>
              <a:t>scenarios</a:t>
            </a:r>
            <a:r>
              <a:rPr lang="en"/>
              <a:t> could be for things like turning and avoiding collisions.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Autonomous Vehicle Simulator</a:t>
            </a:r>
            <a:endParaRPr/>
          </a:p>
          <a:p>
            <a:pPr indent="0" lvl="0" marL="0" rtl="0" algn="l">
              <a:spcBef>
                <a:spcPts val="0"/>
              </a:spcBef>
              <a:spcAft>
                <a:spcPts val="0"/>
              </a:spcAft>
              <a:buNone/>
            </a:pPr>
            <a:r>
              <a:t/>
            </a:r>
            <a:endParaRPr/>
          </a:p>
        </p:txBody>
      </p:sp>
      <p:sp>
        <p:nvSpPr>
          <p:cNvPr id="135" name="Google Shape;135;p13"/>
          <p:cNvSpPr txBox="1"/>
          <p:nvPr/>
        </p:nvSpPr>
        <p:spPr>
          <a:xfrm>
            <a:off x="5083950" y="3438750"/>
            <a:ext cx="3470700" cy="985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FFF"/>
                </a:solidFill>
                <a:latin typeface="Lato"/>
                <a:ea typeface="Lato"/>
                <a:cs typeface="Lato"/>
                <a:sym typeface="Lato"/>
              </a:rPr>
              <a:t>Sam Vatany</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Kegan van Ginkel</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Henry Paek</a:t>
            </a:r>
            <a:endParaRPr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Plans For the Future</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 able to send inputs to car agent in Unity from Jupyter</a:t>
            </a:r>
            <a:endParaRPr/>
          </a:p>
          <a:p>
            <a:pPr indent="-298450" lvl="1" marL="914400" rtl="0" algn="l">
              <a:spcBef>
                <a:spcPts val="0"/>
              </a:spcBef>
              <a:spcAft>
                <a:spcPts val="0"/>
              </a:spcAft>
              <a:buSzPts val="1100"/>
              <a:buChar char="○"/>
            </a:pPr>
            <a:r>
              <a:rPr lang="en"/>
              <a:t>Ex: accelerate, brake, turn left, turn right</a:t>
            </a:r>
            <a:endParaRPr/>
          </a:p>
          <a:p>
            <a:pPr indent="-311150" lvl="0" marL="457200" rtl="0" algn="l">
              <a:spcBef>
                <a:spcPts val="0"/>
              </a:spcBef>
              <a:spcAft>
                <a:spcPts val="0"/>
              </a:spcAft>
              <a:buSzPts val="1300"/>
              <a:buChar char="●"/>
            </a:pPr>
            <a:r>
              <a:rPr lang="en"/>
              <a:t>Alternatively, develop deep q-learning model in Unity</a:t>
            </a:r>
            <a:endParaRPr/>
          </a:p>
          <a:p>
            <a:pPr indent="-311150" lvl="0" marL="457200" rtl="0" algn="l">
              <a:spcBef>
                <a:spcPts val="0"/>
              </a:spcBef>
              <a:spcAft>
                <a:spcPts val="0"/>
              </a:spcAft>
              <a:buSzPts val="1300"/>
              <a:buChar char="●"/>
            </a:pPr>
            <a:r>
              <a:rPr lang="en"/>
              <a:t>Create basic reward/punishment system for training in simple scenario (such as staying in the right lane)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Metaphor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This software allows the user to drive through a city with simulated traffic. The traffic, vehicles and pedestrians, will be guided by traffic lights and by random paths. The simulator will collect data using machine learning and display it to the user.</a:t>
            </a:r>
            <a:endParaRPr sz="1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Work coordination</a:t>
            </a:r>
            <a:endParaRPr/>
          </a:p>
          <a:p>
            <a:pPr indent="-298450" lvl="1" marL="914400" rtl="0" algn="l">
              <a:lnSpc>
                <a:spcPct val="150000"/>
              </a:lnSpc>
              <a:spcBef>
                <a:spcPts val="0"/>
              </a:spcBef>
              <a:spcAft>
                <a:spcPts val="0"/>
              </a:spcAft>
              <a:buSzPts val="1100"/>
              <a:buChar char="○"/>
            </a:pPr>
            <a:r>
              <a:rPr lang="en"/>
              <a:t>Regular meetings on Friday/Monday</a:t>
            </a:r>
            <a:endParaRPr/>
          </a:p>
          <a:p>
            <a:pPr indent="-298450" lvl="1" marL="914400" rtl="0" algn="l">
              <a:lnSpc>
                <a:spcPct val="150000"/>
              </a:lnSpc>
              <a:spcBef>
                <a:spcPts val="0"/>
              </a:spcBef>
              <a:spcAft>
                <a:spcPts val="0"/>
              </a:spcAft>
              <a:buSzPts val="1100"/>
              <a:buChar char="○"/>
            </a:pPr>
            <a:r>
              <a:rPr lang="en"/>
              <a:t>Discussion about functionality, integration, etc.</a:t>
            </a:r>
            <a:endParaRPr/>
          </a:p>
          <a:p>
            <a:pPr indent="-298450" lvl="1" marL="914400" rtl="0" algn="l">
              <a:lnSpc>
                <a:spcPct val="150000"/>
              </a:lnSpc>
              <a:spcBef>
                <a:spcPts val="0"/>
              </a:spcBef>
              <a:spcAft>
                <a:spcPts val="0"/>
              </a:spcAft>
              <a:buSzPts val="1100"/>
              <a:buChar char="○"/>
            </a:pPr>
            <a:r>
              <a:rPr lang="en"/>
              <a:t>Divide work activities</a:t>
            </a:r>
            <a:endParaRPr/>
          </a:p>
          <a:p>
            <a:pPr indent="-311150" lvl="0" marL="457200" rtl="0" algn="l">
              <a:lnSpc>
                <a:spcPct val="150000"/>
              </a:lnSpc>
              <a:spcBef>
                <a:spcPts val="0"/>
              </a:spcBef>
              <a:spcAft>
                <a:spcPts val="0"/>
              </a:spcAft>
              <a:buSzPts val="1300"/>
              <a:buChar char="●"/>
            </a:pPr>
            <a:r>
              <a:rPr lang="en"/>
              <a:t>General process:</a:t>
            </a:r>
            <a:endParaRPr/>
          </a:p>
          <a:p>
            <a:pPr indent="-298450" lvl="0" marL="914400" rtl="0" algn="l">
              <a:lnSpc>
                <a:spcPct val="150000"/>
              </a:lnSpc>
              <a:spcBef>
                <a:spcPts val="0"/>
              </a:spcBef>
              <a:spcAft>
                <a:spcPts val="0"/>
              </a:spcAft>
              <a:buSzPts val="1100"/>
              <a:buAutoNum type="arabicPeriod"/>
            </a:pPr>
            <a:r>
              <a:rPr lang="en" sz="1100"/>
              <a:t>Individual work (assigned work activities)</a:t>
            </a:r>
            <a:endParaRPr sz="1100"/>
          </a:p>
          <a:p>
            <a:pPr indent="-298450" lvl="0" marL="914400" rtl="0" algn="l">
              <a:lnSpc>
                <a:spcPct val="150000"/>
              </a:lnSpc>
              <a:spcBef>
                <a:spcPts val="0"/>
              </a:spcBef>
              <a:spcAft>
                <a:spcPts val="0"/>
              </a:spcAft>
              <a:buSzPts val="1100"/>
              <a:buAutoNum type="arabicPeriod"/>
            </a:pPr>
            <a:r>
              <a:rPr lang="en" sz="1100"/>
              <a:t>Integrate product/change through github</a:t>
            </a:r>
            <a:endParaRPr sz="1100"/>
          </a:p>
          <a:p>
            <a:pPr indent="-298450" lvl="0" marL="914400" rtl="0" algn="l">
              <a:lnSpc>
                <a:spcPct val="150000"/>
              </a:lnSpc>
              <a:spcBef>
                <a:spcPts val="0"/>
              </a:spcBef>
              <a:spcAft>
                <a:spcPts val="0"/>
              </a:spcAft>
              <a:buSzPts val="1100"/>
              <a:buAutoNum type="arabicPeriod"/>
            </a:pPr>
            <a:r>
              <a:rPr lang="en" sz="1100"/>
              <a:t>Test updated functionality by running simulation</a:t>
            </a:r>
            <a:endParaRPr sz="1100"/>
          </a:p>
          <a:p>
            <a:pPr indent="-311150" lvl="0" marL="457200" rtl="0" algn="l">
              <a:lnSpc>
                <a:spcPct val="150000"/>
              </a:lnSpc>
              <a:spcBef>
                <a:spcPts val="0"/>
              </a:spcBef>
              <a:spcAft>
                <a:spcPts val="0"/>
              </a:spcAft>
              <a:buSzPts val="1300"/>
              <a:buChar char="●"/>
            </a:pPr>
            <a:r>
              <a:rPr lang="en"/>
              <a:t>Version control</a:t>
            </a:r>
            <a:endParaRPr/>
          </a:p>
          <a:p>
            <a:pPr indent="-298450" lvl="1" marL="914400" rtl="0" algn="l">
              <a:lnSpc>
                <a:spcPct val="150000"/>
              </a:lnSpc>
              <a:spcBef>
                <a:spcPts val="0"/>
              </a:spcBef>
              <a:spcAft>
                <a:spcPts val="0"/>
              </a:spcAft>
              <a:buSzPts val="1100"/>
              <a:buChar char="○"/>
            </a:pPr>
            <a:r>
              <a:rPr lang="en"/>
              <a:t>Github-Unity environment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Cycle 3 Intent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Modify AI vehicle implementation using Deep Q-learning.</a:t>
            </a:r>
            <a:endParaRPr/>
          </a:p>
          <a:p>
            <a:pPr indent="-311150" lvl="0" marL="457200" rtl="0" algn="l">
              <a:spcBef>
                <a:spcPts val="0"/>
              </a:spcBef>
              <a:spcAft>
                <a:spcPts val="0"/>
              </a:spcAft>
              <a:buSzPts val="1300"/>
              <a:buChar char="●"/>
            </a:pPr>
            <a:r>
              <a:rPr lang="en"/>
              <a:t>Set up an AI car agent and a camera sensor for the development of AI vehicles through Deep Q-learning.</a:t>
            </a:r>
            <a:endParaRPr/>
          </a:p>
          <a:p>
            <a:pPr indent="-311150" lvl="0" marL="457200" rtl="0" algn="l">
              <a:spcBef>
                <a:spcPts val="0"/>
              </a:spcBef>
              <a:spcAft>
                <a:spcPts val="0"/>
              </a:spcAft>
              <a:buSzPts val="1300"/>
              <a:buChar char="●"/>
            </a:pPr>
            <a:r>
              <a:rPr lang="en"/>
              <a:t>Developing traffic light animation newly in Unity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Story: Camera Sensor</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Summary: As a user, I would like to be able to train the AI vehicles using a camera placed on top of the car to gather input data for the deep Q-learning model.</a:t>
            </a:r>
            <a:endParaRPr/>
          </a:p>
          <a:p>
            <a:pPr indent="-311150" lvl="0" marL="457200" rtl="0" algn="l">
              <a:spcBef>
                <a:spcPts val="0"/>
              </a:spcBef>
              <a:spcAft>
                <a:spcPts val="0"/>
              </a:spcAft>
              <a:buSzPts val="1300"/>
              <a:buChar char="●"/>
            </a:pPr>
            <a:r>
              <a:rPr lang="en"/>
              <a:t>Description: The camera sensor captures every frame and encodes the frame as a JPEG. The encoded frame is then available as a byte array for the deep Q-learning model.</a:t>
            </a:r>
            <a:endParaRPr/>
          </a:p>
          <a:p>
            <a:pPr indent="-311150" lvl="0" marL="457200" rtl="0" algn="l">
              <a:spcBef>
                <a:spcPts val="0"/>
              </a:spcBef>
              <a:spcAft>
                <a:spcPts val="0"/>
              </a:spcAft>
              <a:buSzPts val="1300"/>
              <a:buChar char="●"/>
            </a:pPr>
            <a:r>
              <a:rPr lang="en"/>
              <a:t>Planned Hours: 3</a:t>
            </a:r>
            <a:endParaRPr/>
          </a:p>
          <a:p>
            <a:pPr indent="-311150" lvl="0" marL="457200" rtl="0" algn="l">
              <a:spcBef>
                <a:spcPts val="0"/>
              </a:spcBef>
              <a:spcAft>
                <a:spcPts val="0"/>
              </a:spcAft>
              <a:buSzPts val="1300"/>
              <a:buChar char="●"/>
            </a:pPr>
            <a:r>
              <a:rPr lang="en"/>
              <a:t>Actual Hours: 3</a:t>
            </a:r>
            <a:endParaRPr/>
          </a:p>
          <a:p>
            <a:pPr indent="-311150" lvl="0" marL="457200" rtl="0" algn="l">
              <a:spcBef>
                <a:spcPts val="0"/>
              </a:spcBef>
              <a:spcAft>
                <a:spcPts val="0"/>
              </a:spcAft>
              <a:buSzPts val="1300"/>
              <a:buChar char="●"/>
            </a:pPr>
            <a:r>
              <a:rPr lang="en"/>
              <a:t>Coder(s): Sam Vatany</a:t>
            </a:r>
            <a:endParaRPr/>
          </a:p>
          <a:p>
            <a:pPr indent="-311150" lvl="0" marL="457200" rtl="0" algn="l">
              <a:spcBef>
                <a:spcPts val="0"/>
              </a:spcBef>
              <a:spcAft>
                <a:spcPts val="0"/>
              </a:spcAft>
              <a:buSzPts val="1300"/>
              <a:buChar char="●"/>
            </a:pPr>
            <a:r>
              <a:rPr lang="en"/>
              <a:t>Tester(s): Sam Vatany</a:t>
            </a:r>
            <a:endParaRPr/>
          </a:p>
          <a:p>
            <a:pPr indent="-311150" lvl="0" marL="457200" rtl="0" algn="l">
              <a:spcBef>
                <a:spcPts val="0"/>
              </a:spcBef>
              <a:spcAft>
                <a:spcPts val="0"/>
              </a:spcAft>
              <a:buSzPts val="1300"/>
              <a:buChar char="●"/>
            </a:pPr>
            <a:r>
              <a:rPr lang="en"/>
              <a:t>Status: Complete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Story: AI Car Agent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Summary: As a user, I would like an AI vehicle that is able to receive and send information to the deep Q-learning model.</a:t>
            </a:r>
            <a:endParaRPr/>
          </a:p>
          <a:p>
            <a:pPr indent="-311150" lvl="0" marL="457200" rtl="0" algn="l">
              <a:spcBef>
                <a:spcPts val="0"/>
              </a:spcBef>
              <a:spcAft>
                <a:spcPts val="0"/>
              </a:spcAft>
              <a:buSzPts val="1300"/>
              <a:buChar char="●"/>
            </a:pPr>
            <a:r>
              <a:rPr lang="en"/>
              <a:t>Description: On request, the agent logs its current steering, throttle, brake, velocity, acceleration, and location values. It also will modify its throttle, brake, and steering values based on the output from the deep Q-learning model.</a:t>
            </a:r>
            <a:endParaRPr/>
          </a:p>
          <a:p>
            <a:pPr indent="-311150" lvl="0" marL="457200" rtl="0" algn="l">
              <a:spcBef>
                <a:spcPts val="0"/>
              </a:spcBef>
              <a:spcAft>
                <a:spcPts val="0"/>
              </a:spcAft>
              <a:buSzPts val="1300"/>
              <a:buChar char="●"/>
            </a:pPr>
            <a:r>
              <a:rPr lang="en"/>
              <a:t>Planned Hours: 6</a:t>
            </a:r>
            <a:endParaRPr/>
          </a:p>
          <a:p>
            <a:pPr indent="-311150" lvl="0" marL="457200" rtl="0" algn="l">
              <a:spcBef>
                <a:spcPts val="0"/>
              </a:spcBef>
              <a:spcAft>
                <a:spcPts val="0"/>
              </a:spcAft>
              <a:buSzPts val="1300"/>
              <a:buChar char="●"/>
            </a:pPr>
            <a:r>
              <a:rPr lang="en"/>
              <a:t>Actual Hours: 9</a:t>
            </a:r>
            <a:endParaRPr/>
          </a:p>
          <a:p>
            <a:pPr indent="-311150" lvl="0" marL="457200" rtl="0" algn="l">
              <a:spcBef>
                <a:spcPts val="0"/>
              </a:spcBef>
              <a:spcAft>
                <a:spcPts val="0"/>
              </a:spcAft>
              <a:buSzPts val="1300"/>
              <a:buChar char="●"/>
            </a:pPr>
            <a:r>
              <a:rPr lang="en"/>
              <a:t>Coder(s): Sam Vatany</a:t>
            </a:r>
            <a:endParaRPr/>
          </a:p>
          <a:p>
            <a:pPr indent="-311150" lvl="0" marL="457200" rtl="0" algn="l">
              <a:spcBef>
                <a:spcPts val="0"/>
              </a:spcBef>
              <a:spcAft>
                <a:spcPts val="0"/>
              </a:spcAft>
              <a:buSzPts val="1300"/>
              <a:buChar char="●"/>
            </a:pPr>
            <a:r>
              <a:rPr lang="en"/>
              <a:t>Tester(s): Sam Vatany</a:t>
            </a:r>
            <a:endParaRPr/>
          </a:p>
          <a:p>
            <a:pPr indent="-311150" lvl="0" marL="457200" rtl="0" algn="l">
              <a:spcBef>
                <a:spcPts val="0"/>
              </a:spcBef>
              <a:spcAft>
                <a:spcPts val="0"/>
              </a:spcAft>
              <a:buSzPts val="1300"/>
              <a:buChar char="●"/>
            </a:pPr>
            <a:r>
              <a:rPr lang="en"/>
              <a:t>Status: Complete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Light animation in Unity</a:t>
            </a:r>
            <a:endParaRPr/>
          </a:p>
        </p:txBody>
      </p:sp>
      <p:sp>
        <p:nvSpPr>
          <p:cNvPr id="171" name="Google Shape;171;p19"/>
          <p:cNvSpPr txBox="1"/>
          <p:nvPr>
            <p:ph idx="1" type="body"/>
          </p:nvPr>
        </p:nvSpPr>
        <p:spPr>
          <a:xfrm>
            <a:off x="1297500" y="1086850"/>
            <a:ext cx="7038900" cy="271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Platform: Blender -&gt; Unity</a:t>
            </a:r>
            <a:endParaRPr/>
          </a:p>
          <a:p>
            <a:pPr indent="-311150" lvl="0" marL="457200" rtl="0" algn="l">
              <a:spcBef>
                <a:spcPts val="0"/>
              </a:spcBef>
              <a:spcAft>
                <a:spcPts val="0"/>
              </a:spcAft>
              <a:buSzPts val="1300"/>
              <a:buChar char="●"/>
            </a:pPr>
            <a:r>
              <a:rPr lang="en"/>
              <a:t>Keyframe-only animation is unable to export from Blender to Unity (Bone/armature animation required)</a:t>
            </a:r>
            <a:endParaRPr/>
          </a:p>
        </p:txBody>
      </p:sp>
      <p:pic>
        <p:nvPicPr>
          <p:cNvPr id="172" name="Google Shape;172;p19"/>
          <p:cNvPicPr preferRelativeResize="0"/>
          <p:nvPr/>
        </p:nvPicPr>
        <p:blipFill>
          <a:blip r:embed="rId3">
            <a:alphaModFix/>
          </a:blip>
          <a:stretch>
            <a:fillRect/>
          </a:stretch>
        </p:blipFill>
        <p:spPr>
          <a:xfrm>
            <a:off x="5717950" y="2224575"/>
            <a:ext cx="2383800" cy="2383800"/>
          </a:xfrm>
          <a:prstGeom prst="rect">
            <a:avLst/>
          </a:prstGeom>
          <a:noFill/>
          <a:ln>
            <a:noFill/>
          </a:ln>
        </p:spPr>
      </p:pic>
      <p:pic>
        <p:nvPicPr>
          <p:cNvPr id="173" name="Google Shape;173;p19"/>
          <p:cNvPicPr preferRelativeResize="0"/>
          <p:nvPr/>
        </p:nvPicPr>
        <p:blipFill>
          <a:blip r:embed="rId4">
            <a:alphaModFix/>
          </a:blip>
          <a:stretch>
            <a:fillRect/>
          </a:stretch>
        </p:blipFill>
        <p:spPr>
          <a:xfrm>
            <a:off x="902925" y="2251875"/>
            <a:ext cx="2329201" cy="2329201"/>
          </a:xfrm>
          <a:prstGeom prst="rect">
            <a:avLst/>
          </a:prstGeom>
          <a:noFill/>
          <a:ln>
            <a:noFill/>
          </a:ln>
        </p:spPr>
      </p:pic>
      <p:pic>
        <p:nvPicPr>
          <p:cNvPr id="174" name="Google Shape;174;p19"/>
          <p:cNvPicPr preferRelativeResize="0"/>
          <p:nvPr/>
        </p:nvPicPr>
        <p:blipFill>
          <a:blip r:embed="rId5">
            <a:alphaModFix/>
          </a:blip>
          <a:stretch>
            <a:fillRect/>
          </a:stretch>
        </p:blipFill>
        <p:spPr>
          <a:xfrm>
            <a:off x="3631723" y="3029088"/>
            <a:ext cx="1686625" cy="77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r>
              <a:rPr lang="en"/>
              <a:t> Highlight: </a:t>
            </a:r>
            <a:r>
              <a:rPr lang="en"/>
              <a:t>Light</a:t>
            </a:r>
            <a:r>
              <a:rPr lang="en"/>
              <a:t> animation in Unity (Continued)</a:t>
            </a:r>
            <a:endParaRPr/>
          </a:p>
        </p:txBody>
      </p:sp>
      <p:sp>
        <p:nvSpPr>
          <p:cNvPr id="180" name="Google Shape;180;p20"/>
          <p:cNvSpPr txBox="1"/>
          <p:nvPr>
            <p:ph idx="1" type="body"/>
          </p:nvPr>
        </p:nvSpPr>
        <p:spPr>
          <a:xfrm>
            <a:off x="1297500" y="1307850"/>
            <a:ext cx="7038900" cy="271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Controller </a:t>
            </a:r>
            <a:r>
              <a:rPr lang="en"/>
              <a:t>needed</a:t>
            </a:r>
            <a:r>
              <a:rPr lang="en"/>
              <a:t> for managing length, phase/pattern of lights</a:t>
            </a:r>
            <a:endParaRPr/>
          </a:p>
        </p:txBody>
      </p:sp>
      <p:pic>
        <p:nvPicPr>
          <p:cNvPr id="181" name="Google Shape;181;p20"/>
          <p:cNvPicPr preferRelativeResize="0"/>
          <p:nvPr/>
        </p:nvPicPr>
        <p:blipFill>
          <a:blip r:embed="rId3">
            <a:alphaModFix/>
          </a:blip>
          <a:stretch>
            <a:fillRect/>
          </a:stretch>
        </p:blipFill>
        <p:spPr>
          <a:xfrm>
            <a:off x="211950" y="1984700"/>
            <a:ext cx="4311974" cy="2425475"/>
          </a:xfrm>
          <a:prstGeom prst="rect">
            <a:avLst/>
          </a:prstGeom>
          <a:noFill/>
          <a:ln>
            <a:noFill/>
          </a:ln>
        </p:spPr>
      </p:pic>
      <p:pic>
        <p:nvPicPr>
          <p:cNvPr id="182" name="Google Shape;182;p20"/>
          <p:cNvPicPr preferRelativeResize="0"/>
          <p:nvPr/>
        </p:nvPicPr>
        <p:blipFill>
          <a:blip r:embed="rId4">
            <a:alphaModFix/>
          </a:blip>
          <a:stretch>
            <a:fillRect/>
          </a:stretch>
        </p:blipFill>
        <p:spPr>
          <a:xfrm>
            <a:off x="4572000" y="1984700"/>
            <a:ext cx="4311950" cy="242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Story: Intersection/City</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Summary: As a user, I would like to have a road system/city to traverse through.</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Description: The user will have a city he/she could drive through with traffic lights to guide AI cars/pedestrians.</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Planned Hours: 20</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Actual Hours: 6</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Coder(s): Kegan van Ginkel</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Status: In Progress</a:t>
            </a:r>
            <a:endParaRPr sz="1400">
              <a:solidFill>
                <a:srgbClr val="FFFFFF"/>
              </a:solidFill>
            </a:endParaRPr>
          </a:p>
        </p:txBody>
      </p:sp>
      <p:pic>
        <p:nvPicPr>
          <p:cNvPr id="189" name="Google Shape;189;p21"/>
          <p:cNvPicPr preferRelativeResize="0"/>
          <p:nvPr/>
        </p:nvPicPr>
        <p:blipFill>
          <a:blip r:embed="rId3">
            <a:alphaModFix/>
          </a:blip>
          <a:stretch>
            <a:fillRect/>
          </a:stretch>
        </p:blipFill>
        <p:spPr>
          <a:xfrm>
            <a:off x="5379325" y="2900725"/>
            <a:ext cx="2653901" cy="1492825"/>
          </a:xfrm>
          <a:prstGeom prst="rect">
            <a:avLst/>
          </a:prstGeom>
          <a:noFill/>
          <a:ln>
            <a:noFill/>
          </a:ln>
        </p:spPr>
      </p:pic>
      <p:pic>
        <p:nvPicPr>
          <p:cNvPr id="190" name="Google Shape;190;p21"/>
          <p:cNvPicPr preferRelativeResize="0"/>
          <p:nvPr/>
        </p:nvPicPr>
        <p:blipFill>
          <a:blip r:embed="rId4">
            <a:alphaModFix/>
          </a:blip>
          <a:stretch>
            <a:fillRect/>
          </a:stretch>
        </p:blipFill>
        <p:spPr>
          <a:xfrm>
            <a:off x="4520259" y="2571750"/>
            <a:ext cx="3872667" cy="211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