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5"/>
  </p:notesMasterIdLst>
  <p:sldIdLst>
    <p:sldId id="393" r:id="rId2"/>
    <p:sldId id="256" r:id="rId3"/>
    <p:sldId id="389" r:id="rId4"/>
    <p:sldId id="390" r:id="rId5"/>
    <p:sldId id="397" r:id="rId6"/>
    <p:sldId id="398" r:id="rId7"/>
    <p:sldId id="402" r:id="rId8"/>
    <p:sldId id="399" r:id="rId9"/>
    <p:sldId id="403" r:id="rId10"/>
    <p:sldId id="404" r:id="rId11"/>
    <p:sldId id="405" r:id="rId12"/>
    <p:sldId id="406" r:id="rId13"/>
    <p:sldId id="407" r:id="rId14"/>
    <p:sldId id="408" r:id="rId15"/>
    <p:sldId id="409" r:id="rId16"/>
    <p:sldId id="410" r:id="rId17"/>
    <p:sldId id="417" r:id="rId18"/>
    <p:sldId id="411" r:id="rId19"/>
    <p:sldId id="412" r:id="rId20"/>
    <p:sldId id="413" r:id="rId21"/>
    <p:sldId id="414" r:id="rId22"/>
    <p:sldId id="415" r:id="rId23"/>
    <p:sldId id="416" r:id="rId24"/>
  </p:sldIdLst>
  <p:sldSz cx="12192000" cy="6858000"/>
  <p:notesSz cx="6934200" cy="9118600"/>
  <p:defaultTextStyle>
    <a:defPPr>
      <a:defRPr lang="en-US"/>
    </a:defPPr>
    <a:lvl1pPr algn="l" rtl="0" fontAlgn="base">
      <a:spcBef>
        <a:spcPct val="0"/>
      </a:spcBef>
      <a:spcAft>
        <a:spcPct val="0"/>
      </a:spcAft>
      <a:defRPr sz="2400" kern="1200">
        <a:solidFill>
          <a:schemeClr val="tx1"/>
        </a:solidFill>
        <a:latin typeface="Times New Roman" charset="0"/>
        <a:ea typeface="ＭＳ Ｐゴシック" charset="0"/>
        <a:cs typeface="+mn-cs"/>
      </a:defRPr>
    </a:lvl1pPr>
    <a:lvl2pPr marL="457200" algn="l" rtl="0" fontAlgn="base">
      <a:spcBef>
        <a:spcPct val="0"/>
      </a:spcBef>
      <a:spcAft>
        <a:spcPct val="0"/>
      </a:spcAft>
      <a:defRPr sz="2400" kern="1200">
        <a:solidFill>
          <a:schemeClr val="tx1"/>
        </a:solidFill>
        <a:latin typeface="Times New Roman" charset="0"/>
        <a:ea typeface="ＭＳ Ｐゴシック" charset="0"/>
        <a:cs typeface="+mn-cs"/>
      </a:defRPr>
    </a:lvl2pPr>
    <a:lvl3pPr marL="914400" algn="l" rtl="0" fontAlgn="base">
      <a:spcBef>
        <a:spcPct val="0"/>
      </a:spcBef>
      <a:spcAft>
        <a:spcPct val="0"/>
      </a:spcAft>
      <a:defRPr sz="2400" kern="1200">
        <a:solidFill>
          <a:schemeClr val="tx1"/>
        </a:solidFill>
        <a:latin typeface="Times New Roman" charset="0"/>
        <a:ea typeface="ＭＳ Ｐゴシック" charset="0"/>
        <a:cs typeface="+mn-cs"/>
      </a:defRPr>
    </a:lvl3pPr>
    <a:lvl4pPr marL="1371600" algn="l" rtl="0" fontAlgn="base">
      <a:spcBef>
        <a:spcPct val="0"/>
      </a:spcBef>
      <a:spcAft>
        <a:spcPct val="0"/>
      </a:spcAft>
      <a:defRPr sz="2400" kern="1200">
        <a:solidFill>
          <a:schemeClr val="tx1"/>
        </a:solidFill>
        <a:latin typeface="Times New Roman" charset="0"/>
        <a:ea typeface="ＭＳ Ｐゴシック" charset="0"/>
        <a:cs typeface="+mn-cs"/>
      </a:defRPr>
    </a:lvl4pPr>
    <a:lvl5pPr marL="1828800" algn="l" rtl="0" fontAlgn="base">
      <a:spcBef>
        <a:spcPct val="0"/>
      </a:spcBef>
      <a:spcAft>
        <a:spcPct val="0"/>
      </a:spcAft>
      <a:defRPr sz="2400" kern="1200">
        <a:solidFill>
          <a:schemeClr val="tx1"/>
        </a:solidFill>
        <a:latin typeface="Times New Roman" charset="0"/>
        <a:ea typeface="ＭＳ Ｐゴシック" charset="0"/>
        <a:cs typeface="+mn-cs"/>
      </a:defRPr>
    </a:lvl5pPr>
    <a:lvl6pPr marL="2286000" algn="l" defTabSz="457200" rtl="0" eaLnBrk="1" latinLnBrk="0" hangingPunct="1">
      <a:defRPr sz="2400" kern="1200">
        <a:solidFill>
          <a:schemeClr val="tx1"/>
        </a:solidFill>
        <a:latin typeface="Times New Roman" charset="0"/>
        <a:ea typeface="ＭＳ Ｐゴシック" charset="0"/>
        <a:cs typeface="+mn-cs"/>
      </a:defRPr>
    </a:lvl6pPr>
    <a:lvl7pPr marL="2743200" algn="l" defTabSz="457200" rtl="0" eaLnBrk="1" latinLnBrk="0" hangingPunct="1">
      <a:defRPr sz="2400" kern="1200">
        <a:solidFill>
          <a:schemeClr val="tx1"/>
        </a:solidFill>
        <a:latin typeface="Times New Roman" charset="0"/>
        <a:ea typeface="ＭＳ Ｐゴシック" charset="0"/>
        <a:cs typeface="+mn-cs"/>
      </a:defRPr>
    </a:lvl7pPr>
    <a:lvl8pPr marL="3200400" algn="l" defTabSz="457200" rtl="0" eaLnBrk="1" latinLnBrk="0" hangingPunct="1">
      <a:defRPr sz="2400" kern="1200">
        <a:solidFill>
          <a:schemeClr val="tx1"/>
        </a:solidFill>
        <a:latin typeface="Times New Roman" charset="0"/>
        <a:ea typeface="ＭＳ Ｐゴシック" charset="0"/>
        <a:cs typeface="+mn-cs"/>
      </a:defRPr>
    </a:lvl8pPr>
    <a:lvl9pPr marL="3657600" algn="l" defTabSz="457200" rtl="0" eaLnBrk="1" latinLnBrk="0" hangingPunct="1">
      <a:defRPr sz="2400"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2789" autoAdjust="0"/>
  </p:normalViewPr>
  <p:slideViewPr>
    <p:cSldViewPr>
      <p:cViewPr varScale="1">
        <p:scale>
          <a:sx n="83" d="100"/>
          <a:sy n="83" d="100"/>
        </p:scale>
        <p:origin x="1584"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138"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929063" y="0"/>
            <a:ext cx="3005137" cy="4556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1748" name="Rectangle 4"/>
          <p:cNvSpPr>
            <a:spLocks noGrp="1" noRot="1" noChangeAspect="1" noChangeArrowheads="1" noTextEdit="1"/>
          </p:cNvSpPr>
          <p:nvPr>
            <p:ph type="sldImg" idx="2"/>
          </p:nvPr>
        </p:nvSpPr>
        <p:spPr bwMode="auto">
          <a:xfrm>
            <a:off x="428625" y="684213"/>
            <a:ext cx="6076950" cy="341947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23925" y="4330700"/>
            <a:ext cx="5086350" cy="4103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62988"/>
            <a:ext cx="3005138"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929063" y="8662988"/>
            <a:ext cx="3005137" cy="455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A5ED838-7CEF-5E43-9B07-AFB1A331F072}" type="slidenum">
              <a:rPr lang="en-US"/>
              <a:pPr/>
              <a:t>‹#›</a:t>
            </a:fld>
            <a:endParaRPr lang="en-US"/>
          </a:p>
        </p:txBody>
      </p:sp>
    </p:spTree>
    <p:extLst>
      <p:ext uri="{BB962C8B-B14F-4D97-AF65-F5344CB8AC3E}">
        <p14:creationId xmlns:p14="http://schemas.microsoft.com/office/powerpoint/2010/main" val="1742098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ndex.php?title=Volatile_(computer_programming)&amp;action=edit&amp;section=3"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GNU_Compiler_Collec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5ED838-7CEF-5E43-9B07-AFB1A331F072}" type="slidenum">
              <a:rPr lang="en-US" smtClean="0"/>
              <a:pPr/>
              <a:t>1</a:t>
            </a:fld>
            <a:endParaRPr lang="en-US"/>
          </a:p>
        </p:txBody>
      </p:sp>
    </p:spTree>
    <p:extLst>
      <p:ext uri="{BB962C8B-B14F-4D97-AF65-F5344CB8AC3E}">
        <p14:creationId xmlns:p14="http://schemas.microsoft.com/office/powerpoint/2010/main" val="1851766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10</a:t>
            </a:fld>
            <a:endParaRPr lang="en-US"/>
          </a:p>
        </p:txBody>
      </p:sp>
    </p:spTree>
    <p:extLst>
      <p:ext uri="{BB962C8B-B14F-4D97-AF65-F5344CB8AC3E}">
        <p14:creationId xmlns:p14="http://schemas.microsoft.com/office/powerpoint/2010/main" val="26512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11</a:t>
            </a:fld>
            <a:endParaRPr lang="en-US"/>
          </a:p>
        </p:txBody>
      </p:sp>
    </p:spTree>
    <p:extLst>
      <p:ext uri="{BB962C8B-B14F-4D97-AF65-F5344CB8AC3E}">
        <p14:creationId xmlns:p14="http://schemas.microsoft.com/office/powerpoint/2010/main" val="139397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sz="1200" kern="1200" dirty="0">
                <a:solidFill>
                  <a:schemeClr val="tx1"/>
                </a:solidFill>
                <a:latin typeface="Times New Roman" pitchFamily="18" charset="0"/>
                <a:ea typeface="ＭＳ Ｐゴシック" charset="0"/>
                <a:cs typeface="+mn-cs"/>
              </a:rPr>
              <a:t>References: http://</a:t>
            </a:r>
            <a:r>
              <a:rPr lang="en-US" sz="1200" kern="1200" dirty="0" err="1">
                <a:solidFill>
                  <a:schemeClr val="tx1"/>
                </a:solidFill>
                <a:latin typeface="Times New Roman" pitchFamily="18" charset="0"/>
                <a:ea typeface="ＭＳ Ｐゴシック" charset="0"/>
                <a:cs typeface="+mn-cs"/>
              </a:rPr>
              <a:t>web.stanford.edu</a:t>
            </a:r>
            <a:r>
              <a:rPr lang="en-US" sz="1200" kern="1200" dirty="0">
                <a:solidFill>
                  <a:schemeClr val="tx1"/>
                </a:solidFill>
                <a:latin typeface="Times New Roman" pitchFamily="18" charset="0"/>
                <a:ea typeface="ＭＳ Ｐゴシック" charset="0"/>
                <a:cs typeface="+mn-cs"/>
              </a:rPr>
              <a:t>/class/cs140/</a:t>
            </a:r>
            <a:r>
              <a:rPr lang="en-US" sz="1200" kern="1200" dirty="0" err="1">
                <a:solidFill>
                  <a:schemeClr val="tx1"/>
                </a:solidFill>
                <a:latin typeface="Times New Roman" pitchFamily="18" charset="0"/>
                <a:ea typeface="ＭＳ Ｐゴシック" charset="0"/>
                <a:cs typeface="+mn-cs"/>
              </a:rPr>
              <a:t>cgi</a:t>
            </a:r>
            <a:r>
              <a:rPr lang="en-US" sz="1200" kern="1200" dirty="0">
                <a:solidFill>
                  <a:schemeClr val="tx1"/>
                </a:solidFill>
                <a:latin typeface="Times New Roman" pitchFamily="18" charset="0"/>
                <a:ea typeface="ＭＳ Ｐゴシック" charset="0"/>
                <a:cs typeface="+mn-cs"/>
              </a:rPr>
              <a:t>-bin/</a:t>
            </a:r>
            <a:r>
              <a:rPr lang="en-US" sz="1200" kern="1200" dirty="0" err="1">
                <a:solidFill>
                  <a:schemeClr val="tx1"/>
                </a:solidFill>
                <a:latin typeface="Times New Roman" pitchFamily="18" charset="0"/>
                <a:ea typeface="ＭＳ Ｐゴシック" charset="0"/>
                <a:cs typeface="+mn-cs"/>
              </a:rPr>
              <a:t>lecture.php?topic</a:t>
            </a:r>
            <a:r>
              <a:rPr lang="en-US" sz="1200" kern="1200" dirty="0">
                <a:solidFill>
                  <a:schemeClr val="tx1"/>
                </a:solidFill>
                <a:latin typeface="Times New Roman" pitchFamily="18" charset="0"/>
                <a:ea typeface="ＭＳ Ｐゴシック" charset="0"/>
                <a:cs typeface="+mn-cs"/>
              </a:rPr>
              <a:t>=locks</a:t>
            </a:r>
          </a:p>
          <a:p>
            <a:pPr marL="0" indent="0">
              <a:buFont typeface="Arial"/>
              <a:buNone/>
            </a:pPr>
            <a:endParaRPr lang="en-US" sz="1200" kern="1200" dirty="0">
              <a:solidFill>
                <a:schemeClr val="tx1"/>
              </a:solidFill>
              <a:latin typeface="Times New Roman" pitchFamily="18" charset="0"/>
              <a:ea typeface="ＭＳ Ｐゴシック" charset="0"/>
              <a:cs typeface="+mn-cs"/>
            </a:endParaRPr>
          </a:p>
          <a:p>
            <a:pPr marL="171450" indent="-171450">
              <a:buFont typeface="Arial"/>
              <a:buChar char="•"/>
            </a:pPr>
            <a:r>
              <a:rPr lang="en-US" sz="1200" kern="1200" dirty="0">
                <a:solidFill>
                  <a:schemeClr val="tx1"/>
                </a:solidFill>
                <a:latin typeface="Times New Roman" pitchFamily="18" charset="0"/>
                <a:ea typeface="ＭＳ Ｐゴシック" charset="0"/>
                <a:cs typeface="+mn-cs"/>
              </a:rPr>
              <a:t>Operations:</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cv_wait</a:t>
            </a:r>
            <a:r>
              <a:rPr lang="en-US" sz="1200" kern="1200" dirty="0">
                <a:solidFill>
                  <a:schemeClr val="tx1"/>
                </a:solidFill>
                <a:latin typeface="Times New Roman" pitchFamily="18" charset="0"/>
                <a:ea typeface="ＭＳ Ｐゴシック" charset="0"/>
                <a:cs typeface="+mn-cs"/>
              </a:rPr>
              <a:t>      - Release the supplied lock, go to sleep, and, after</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waking up again, re-acquire the lock.</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cv_signal</a:t>
            </a:r>
            <a:r>
              <a:rPr lang="en-US" sz="1200" kern="1200" dirty="0">
                <a:solidFill>
                  <a:schemeClr val="tx1"/>
                </a:solidFill>
                <a:latin typeface="Times New Roman" pitchFamily="18" charset="0"/>
                <a:ea typeface="ＭＳ Ｐゴシック" charset="0"/>
                <a:cs typeface="+mn-cs"/>
              </a:rPr>
              <a:t>    - Wake up one thread that's sleeping on this CV.</a:t>
            </a:r>
          </a:p>
          <a:p>
            <a:pPr marL="171450" indent="-171450">
              <a:buFont typeface="Arial"/>
              <a:buChar char="•"/>
            </a:pPr>
            <a:r>
              <a:rPr lang="en-US" sz="1200" kern="1200" dirty="0">
                <a:solidFill>
                  <a:schemeClr val="tx1"/>
                </a:solidFill>
                <a:latin typeface="Times New Roman" pitchFamily="18" charset="0"/>
                <a:ea typeface="ＭＳ Ｐゴシック" charset="0"/>
                <a:cs typeface="+mn-cs"/>
              </a:rPr>
              <a:t>    </a:t>
            </a:r>
            <a:r>
              <a:rPr lang="en-US" sz="1200" kern="1200" dirty="0" err="1">
                <a:solidFill>
                  <a:schemeClr val="tx1"/>
                </a:solidFill>
                <a:latin typeface="Times New Roman" pitchFamily="18" charset="0"/>
                <a:ea typeface="ＭＳ Ｐゴシック" charset="0"/>
                <a:cs typeface="+mn-cs"/>
              </a:rPr>
              <a:t>cv_broadcast</a:t>
            </a:r>
            <a:r>
              <a:rPr lang="en-US" sz="1200" kern="1200" dirty="0">
                <a:solidFill>
                  <a:schemeClr val="tx1"/>
                </a:solidFill>
                <a:latin typeface="Times New Roman" pitchFamily="18" charset="0"/>
                <a:ea typeface="ＭＳ Ｐゴシック" charset="0"/>
                <a:cs typeface="+mn-cs"/>
              </a:rPr>
              <a:t> - Wake up all threads sleeping on this CV.</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12</a:t>
            </a:fld>
            <a:endParaRPr lang="en-US"/>
          </a:p>
        </p:txBody>
      </p:sp>
    </p:spTree>
    <p:extLst>
      <p:ext uri="{BB962C8B-B14F-4D97-AF65-F5344CB8AC3E}">
        <p14:creationId xmlns:p14="http://schemas.microsoft.com/office/powerpoint/2010/main" val="431241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228600" indent="-228600">
              <a:buAutoNum type="arabicPeriod"/>
            </a:pPr>
            <a:r>
              <a:rPr lang="en-US" dirty="0"/>
              <a:t>Let’s consider the producer/consumer sample to show how to use condition variables</a:t>
            </a:r>
          </a:p>
          <a:p>
            <a:pPr marL="228600" indent="-228600">
              <a:buAutoNum type="arabicPeriod"/>
            </a:pPr>
            <a:r>
              <a:rPr lang="en-US" dirty="0"/>
              <a:t>We</a:t>
            </a:r>
            <a:r>
              <a:rPr lang="en-US" baseline="0" dirty="0"/>
              <a:t> start this example with locks.</a:t>
            </a:r>
            <a:endParaRPr lang="en-US" dirty="0"/>
          </a:p>
          <a:p>
            <a:endParaRPr lang="en-US" dirty="0"/>
          </a:p>
          <a:p>
            <a:r>
              <a:rPr lang="en-US" dirty="0"/>
              <a:t>3. No need to use static</a:t>
            </a:r>
            <a:r>
              <a:rPr lang="en-US" baseline="0" dirty="0"/>
              <a:t> here; just a demonstration</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13</a:t>
            </a:fld>
            <a:endParaRPr lang="en-US"/>
          </a:p>
        </p:txBody>
      </p:sp>
    </p:spTree>
    <p:extLst>
      <p:ext uri="{BB962C8B-B14F-4D97-AF65-F5344CB8AC3E}">
        <p14:creationId xmlns:p14="http://schemas.microsoft.com/office/powerpoint/2010/main" val="606815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14</a:t>
            </a:fld>
            <a:endParaRPr lang="en-US"/>
          </a:p>
        </p:txBody>
      </p:sp>
    </p:spTree>
    <p:extLst>
      <p:ext uri="{BB962C8B-B14F-4D97-AF65-F5344CB8AC3E}">
        <p14:creationId xmlns:p14="http://schemas.microsoft.com/office/powerpoint/2010/main" val="857158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15</a:t>
            </a:fld>
            <a:endParaRPr lang="en-US"/>
          </a:p>
        </p:txBody>
      </p:sp>
    </p:spTree>
    <p:extLst>
      <p:ext uri="{BB962C8B-B14F-4D97-AF65-F5344CB8AC3E}">
        <p14:creationId xmlns:p14="http://schemas.microsoft.com/office/powerpoint/2010/main" val="763116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16</a:t>
            </a:fld>
            <a:endParaRPr lang="en-US"/>
          </a:p>
        </p:txBody>
      </p:sp>
    </p:spTree>
    <p:extLst>
      <p:ext uri="{BB962C8B-B14F-4D97-AF65-F5344CB8AC3E}">
        <p14:creationId xmlns:p14="http://schemas.microsoft.com/office/powerpoint/2010/main" val="1156943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xfrm>
            <a:off x="428625" y="684213"/>
            <a:ext cx="6076950" cy="3419475"/>
          </a:xfrm>
          <a:noFill/>
          <a:ln>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atin typeface="Calibri" charset="0"/>
            </a:endParaRP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4A5EE1D-AEEB-5346-B699-82CA03C48839}" type="slidenum">
              <a:rPr lang="en-US" sz="1200">
                <a:latin typeface="Calibri" charset="0"/>
              </a:rPr>
              <a:pPr eaLnBrk="1" hangingPunct="1"/>
              <a:t>18</a:t>
            </a:fld>
            <a:endParaRPr lang="en-US" sz="1200">
              <a:latin typeface="Calibri" charset="0"/>
            </a:endParaRPr>
          </a:p>
        </p:txBody>
      </p:sp>
    </p:spTree>
    <p:extLst>
      <p:ext uri="{BB962C8B-B14F-4D97-AF65-F5344CB8AC3E}">
        <p14:creationId xmlns:p14="http://schemas.microsoft.com/office/powerpoint/2010/main" val="1725264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There is little information on condition</a:t>
            </a:r>
            <a:r>
              <a:rPr lang="en-US" baseline="0" dirty="0"/>
              <a:t> variables in the textbook</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19</a:t>
            </a:fld>
            <a:endParaRPr lang="en-US"/>
          </a:p>
        </p:txBody>
      </p:sp>
    </p:spTree>
    <p:extLst>
      <p:ext uri="{BB962C8B-B14F-4D97-AF65-F5344CB8AC3E}">
        <p14:creationId xmlns:p14="http://schemas.microsoft.com/office/powerpoint/2010/main" val="745941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Wait for cv do not wait for lock</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err="1"/>
              <a:t>Thread_sleep</a:t>
            </a: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Using cv</a:t>
            </a:r>
          </a:p>
        </p:txBody>
      </p:sp>
      <p:sp>
        <p:nvSpPr>
          <p:cNvPr id="4" name="Slide Number Placeholder 3"/>
          <p:cNvSpPr>
            <a:spLocks noGrp="1"/>
          </p:cNvSpPr>
          <p:nvPr>
            <p:ph type="sldNum" sz="quarter" idx="10"/>
          </p:nvPr>
        </p:nvSpPr>
        <p:spPr/>
        <p:txBody>
          <a:bodyPr/>
          <a:lstStyle/>
          <a:p>
            <a:fld id="{3A5ED838-7CEF-5E43-9B07-AFB1A331F072}" type="slidenum">
              <a:rPr lang="en-US" smtClean="0"/>
              <a:pPr/>
              <a:t>20</a:t>
            </a:fld>
            <a:endParaRPr lang="en-US"/>
          </a:p>
        </p:txBody>
      </p:sp>
    </p:spTree>
    <p:extLst>
      <p:ext uri="{BB962C8B-B14F-4D97-AF65-F5344CB8AC3E}">
        <p14:creationId xmlns:p14="http://schemas.microsoft.com/office/powerpoint/2010/main" val="72936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2</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2020Fall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0 min: 14 Project 3-1 Slides 10-16</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a:latin typeface="Times New Roman" charset="0"/>
                <a:ea typeface="宋体" charset="0"/>
                <a:cs typeface="宋体" charset="0"/>
              </a:rPr>
              <a:t>xx </a:t>
            </a:r>
            <a:r>
              <a:rPr lang="en-US" altLang="zh-CN" dirty="0">
                <a:latin typeface="Times New Roman" charset="0"/>
                <a:ea typeface="宋体" charset="0"/>
                <a:cs typeface="宋体" charset="0"/>
              </a:rPr>
              <a:t>min: 14 Project 3-2 Slides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2019 Fall: 50 Minutes Slides 1-15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To be continued: slides 16</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latin typeface="Times New Roman" charset="0"/>
              <a:ea typeface="宋体" charset="0"/>
              <a:cs typeface="宋体"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2018 Fall: </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Locks: 25 Minutes. Slides 1-7</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Condition</a:t>
            </a:r>
            <a:r>
              <a:rPr lang="en-US" altLang="zh-CN" baseline="0" dirty="0">
                <a:latin typeface="Times New Roman" charset="0"/>
                <a:ea typeface="宋体" charset="0"/>
                <a:cs typeface="宋体" charset="0"/>
              </a:rPr>
              <a:t> Variables: 25 Minutes. Slides 8-15</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baseline="0" dirty="0">
                <a:latin typeface="Times New Roman" charset="0"/>
                <a:ea typeface="宋体" charset="0"/>
                <a:cs typeface="宋体" charset="0"/>
              </a:rPr>
              <a:t>To be continued: slides 16.</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99027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indent="0">
              <a:buFont typeface="Arial"/>
              <a:buNone/>
            </a:pPr>
            <a:r>
              <a:rPr lang="en-US" dirty="0"/>
              <a:t>cv</a:t>
            </a:r>
            <a:r>
              <a:rPr lang="en-US" baseline="0" dirty="0"/>
              <a:t>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lock shouldn’t be NULL</a:t>
            </a:r>
          </a:p>
          <a:p>
            <a:pPr marL="0" marR="0" indent="0" algn="l" defTabSz="914400" rtl="0" eaLnBrk="0" fontAlgn="base" latinLnBrk="0" hangingPunct="0">
              <a:lnSpc>
                <a:spcPct val="100000"/>
              </a:lnSpc>
              <a:spcBef>
                <a:spcPct val="30000"/>
              </a:spcBef>
              <a:spcAft>
                <a:spcPct val="0"/>
              </a:spcAft>
              <a:buClrTx/>
              <a:buSzTx/>
              <a:buFont typeface="Arial"/>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 typeface="Arial"/>
              <a:buNone/>
              <a:tabLst/>
              <a:defRPr/>
            </a:pPr>
            <a:r>
              <a:rPr lang="en-US" baseline="0" dirty="0"/>
              <a:t>Must hold the lock to signal</a:t>
            </a:r>
          </a:p>
        </p:txBody>
      </p:sp>
      <p:sp>
        <p:nvSpPr>
          <p:cNvPr id="4" name="Slide Number Placeholder 3"/>
          <p:cNvSpPr>
            <a:spLocks noGrp="1"/>
          </p:cNvSpPr>
          <p:nvPr>
            <p:ph type="sldNum" sz="quarter" idx="10"/>
          </p:nvPr>
        </p:nvSpPr>
        <p:spPr/>
        <p:txBody>
          <a:bodyPr/>
          <a:lstStyle/>
          <a:p>
            <a:fld id="{3A5ED838-7CEF-5E43-9B07-AFB1A331F072}" type="slidenum">
              <a:rPr lang="en-US" smtClean="0"/>
              <a:pPr/>
              <a:t>21</a:t>
            </a:fld>
            <a:endParaRPr lang="en-US"/>
          </a:p>
        </p:txBody>
      </p:sp>
    </p:spTree>
    <p:extLst>
      <p:ext uri="{BB962C8B-B14F-4D97-AF65-F5344CB8AC3E}">
        <p14:creationId xmlns:p14="http://schemas.microsoft.com/office/powerpoint/2010/main" val="49717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22</a:t>
            </a:fld>
            <a:endParaRPr lang="en-US"/>
          </a:p>
        </p:txBody>
      </p:sp>
    </p:spTree>
    <p:extLst>
      <p:ext uri="{BB962C8B-B14F-4D97-AF65-F5344CB8AC3E}">
        <p14:creationId xmlns:p14="http://schemas.microsoft.com/office/powerpoint/2010/main" val="327837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dirty="0"/>
              <a:t>Which </a:t>
            </a:r>
            <a:r>
              <a:rPr lang="en-US" dirty="0" err="1"/>
              <a:t>lock_acqure</a:t>
            </a:r>
            <a:r>
              <a:rPr lang="en-US" baseline="0" dirty="0"/>
              <a:t> and </a:t>
            </a:r>
            <a:r>
              <a:rPr lang="en-US" baseline="0" dirty="0" err="1"/>
              <a:t>lock_release</a:t>
            </a:r>
            <a:r>
              <a:rPr lang="en-US" baseline="0" dirty="0"/>
              <a:t> are a pair?</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23</a:t>
            </a:fld>
            <a:endParaRPr lang="en-US"/>
          </a:p>
        </p:txBody>
      </p:sp>
    </p:spTree>
    <p:extLst>
      <p:ext uri="{BB962C8B-B14F-4D97-AF65-F5344CB8AC3E}">
        <p14:creationId xmlns:p14="http://schemas.microsoft.com/office/powerpoint/2010/main" val="45051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r>
              <a:rPr lang="en-US" sz="1200" kern="1200" dirty="0" err="1">
                <a:solidFill>
                  <a:schemeClr val="tx1"/>
                </a:solidFill>
                <a:latin typeface="Times New Roman" pitchFamily="18" charset="0"/>
                <a:ea typeface="ＭＳ Ｐゴシック" charset="0"/>
                <a:cs typeface="+mn-cs"/>
              </a:rPr>
              <a:t>struct</a:t>
            </a:r>
            <a:r>
              <a:rPr lang="en-US" sz="1200" kern="1200" dirty="0">
                <a:solidFill>
                  <a:schemeClr val="tx1"/>
                </a:solidFill>
                <a:latin typeface="Times New Roman" pitchFamily="18" charset="0"/>
                <a:ea typeface="ＭＳ Ｐゴシック" charset="0"/>
                <a:cs typeface="+mn-cs"/>
              </a:rPr>
              <a:t> lock {</a:t>
            </a:r>
          </a:p>
          <a:p>
            <a:r>
              <a:rPr lang="en-US" sz="1200" kern="1200" dirty="0">
                <a:solidFill>
                  <a:schemeClr val="tx1"/>
                </a:solidFill>
                <a:latin typeface="Times New Roman" pitchFamily="18" charset="0"/>
                <a:ea typeface="ＭＳ Ｐゴシック" charset="0"/>
                <a:cs typeface="+mn-cs"/>
              </a:rPr>
              <a:t>	char *name;</a:t>
            </a:r>
          </a:p>
          <a:p>
            <a:r>
              <a:rPr lang="en-US" sz="1200" kern="1200" dirty="0">
                <a:solidFill>
                  <a:schemeClr val="tx1"/>
                </a:solidFill>
                <a:latin typeface="Times New Roman" pitchFamily="18" charset="0"/>
                <a:ea typeface="ＭＳ Ｐゴシック" charset="0"/>
                <a:cs typeface="+mn-cs"/>
              </a:rPr>
              <a:t>	// add what you need here</a:t>
            </a:r>
          </a:p>
          <a:p>
            <a:r>
              <a:rPr lang="en-US" sz="1200" kern="1200" dirty="0">
                <a:solidFill>
                  <a:schemeClr val="tx1"/>
                </a:solidFill>
                <a:latin typeface="Times New Roman" pitchFamily="18" charset="0"/>
                <a:ea typeface="ＭＳ Ｐゴシック" charset="0"/>
                <a:cs typeface="+mn-cs"/>
              </a:rPr>
              <a:t>	// (don't forget to mark things volatile as needed)</a:t>
            </a:r>
          </a:p>
          <a:p>
            <a:r>
              <a:rPr lang="en-US" sz="1200" kern="1200" dirty="0">
                <a:solidFill>
                  <a:schemeClr val="tx1"/>
                </a:solidFill>
                <a:latin typeface="Times New Roman" pitchFamily="18" charset="0"/>
                <a:ea typeface="ＭＳ Ｐゴシック" charset="0"/>
                <a:cs typeface="+mn-cs"/>
              </a:rPr>
              <a:t>};</a:t>
            </a:r>
          </a:p>
          <a:p>
            <a:endParaRPr lang="en-US" sz="1200" kern="1200" dirty="0">
              <a:solidFill>
                <a:schemeClr val="tx1"/>
              </a:solidFill>
              <a:latin typeface="Times New Roman" pitchFamily="18" charset="0"/>
              <a:ea typeface="ＭＳ Ｐゴシック" charset="0"/>
              <a:cs typeface="+mn-cs"/>
            </a:endParaRPr>
          </a:p>
          <a:p>
            <a:r>
              <a:rPr lang="en-US" sz="1200" b="1" i="0" kern="1200" dirty="0">
                <a:solidFill>
                  <a:schemeClr val="tx1"/>
                </a:solidFill>
                <a:effectLst/>
                <a:latin typeface="Times New Roman" pitchFamily="18" charset="0"/>
                <a:ea typeface="ＭＳ Ｐゴシック" charset="0"/>
                <a:cs typeface="+mn-cs"/>
              </a:rPr>
              <a:t>Optimization comparison in C</a:t>
            </a:r>
            <a:r>
              <a:rPr lang="en-US" sz="1200" b="0" i="0" kern="1200" dirty="0">
                <a:solidFill>
                  <a:schemeClr val="tx1"/>
                </a:solidFill>
                <a:effectLst/>
                <a:latin typeface="Times New Roman" pitchFamily="18" charset="0"/>
                <a:ea typeface="ＭＳ Ｐゴシック" charset="0"/>
                <a:cs typeface="+mn-cs"/>
              </a:rPr>
              <a:t>[</a:t>
            </a:r>
            <a:r>
              <a:rPr lang="en-US" sz="1200" b="0" i="0" u="none" strike="noStrike" kern="1200" dirty="0">
                <a:solidFill>
                  <a:schemeClr val="tx1"/>
                </a:solidFill>
                <a:effectLst/>
                <a:latin typeface="Times New Roman" pitchFamily="18" charset="0"/>
                <a:ea typeface="ＭＳ Ｐゴシック" charset="0"/>
                <a:cs typeface="+mn-cs"/>
                <a:hlinkClick r:id="rId3" tooltip="Edit section: Optimization comparison in C"/>
              </a:rPr>
              <a:t>edit</a:t>
            </a:r>
            <a:r>
              <a:rPr lang="en-US" sz="1200" b="0" i="0" kern="1200" dirty="0">
                <a:solidFill>
                  <a:schemeClr val="tx1"/>
                </a:solidFill>
                <a:effectLst/>
                <a:latin typeface="Times New Roman" pitchFamily="18" charset="0"/>
                <a:ea typeface="ＭＳ Ｐゴシック" charset="0"/>
                <a:cs typeface="+mn-cs"/>
              </a:rPr>
              <a:t>]</a:t>
            </a:r>
            <a:endParaRPr lang="en-US" sz="1200" b="1" i="0" kern="1200" dirty="0">
              <a:solidFill>
                <a:schemeClr val="tx1"/>
              </a:solidFill>
              <a:effectLst/>
              <a:latin typeface="Times New Roman" pitchFamily="18" charset="0"/>
              <a:ea typeface="ＭＳ Ｐゴシック" charset="0"/>
              <a:cs typeface="+mn-cs"/>
            </a:endParaRPr>
          </a:p>
          <a:p>
            <a:r>
              <a:rPr lang="en-US" sz="1200" b="0" i="0" kern="1200" dirty="0">
                <a:solidFill>
                  <a:schemeClr val="tx1"/>
                </a:solidFill>
                <a:effectLst/>
                <a:latin typeface="Times New Roman" pitchFamily="18" charset="0"/>
                <a:ea typeface="ＭＳ Ｐゴシック" charset="0"/>
                <a:cs typeface="+mn-cs"/>
              </a:rPr>
              <a:t>The following C programs, and accompanying assemblies, demonstrate how the volatile keyword affects the compiler's output. The compiler in this case was </a:t>
            </a:r>
            <a:r>
              <a:rPr lang="en-US" sz="1200" b="0" i="0" u="none" strike="noStrike" kern="1200" dirty="0">
                <a:solidFill>
                  <a:schemeClr val="tx1"/>
                </a:solidFill>
                <a:effectLst/>
                <a:latin typeface="Times New Roman" pitchFamily="18" charset="0"/>
                <a:ea typeface="ＭＳ Ｐゴシック" charset="0"/>
                <a:cs typeface="+mn-cs"/>
                <a:hlinkClick r:id="rId4" tooltip="GNU Compiler Collection"/>
              </a:rPr>
              <a:t>GCC</a:t>
            </a:r>
            <a:r>
              <a:rPr lang="en-US" sz="1200" b="0" i="0" kern="1200" dirty="0">
                <a:solidFill>
                  <a:schemeClr val="tx1"/>
                </a:solidFill>
                <a:effectLst/>
                <a:latin typeface="Times New Roman" pitchFamily="18" charset="0"/>
                <a:ea typeface="ＭＳ Ｐゴシック" charset="0"/>
                <a:cs typeface="+mn-cs"/>
              </a:rPr>
              <a:t>.</a:t>
            </a:r>
          </a:p>
          <a:p>
            <a:r>
              <a:rPr lang="en-US" sz="1200" b="0" i="0" kern="1200" dirty="0">
                <a:solidFill>
                  <a:schemeClr val="tx1"/>
                </a:solidFill>
                <a:effectLst/>
                <a:latin typeface="Times New Roman" pitchFamily="18" charset="0"/>
                <a:ea typeface="ＭＳ Ｐゴシック" charset="0"/>
                <a:cs typeface="+mn-cs"/>
              </a:rPr>
              <a:t>While observing the assembly code, it is clearly visible that the code generated with volatile objects is more verbose, making it longer so the nature of </a:t>
            </a:r>
            <a:r>
              <a:rPr lang="en-US" sz="1200" b="0" i="0" kern="1200" dirty="0" err="1">
                <a:solidFill>
                  <a:schemeClr val="tx1"/>
                </a:solidFill>
                <a:effectLst/>
                <a:latin typeface="Times New Roman" pitchFamily="18" charset="0"/>
                <a:ea typeface="ＭＳ Ｐゴシック" charset="0"/>
                <a:cs typeface="+mn-cs"/>
              </a:rPr>
              <a:t>volatileobjects</a:t>
            </a:r>
            <a:r>
              <a:rPr lang="en-US" sz="1200" b="0" i="0" kern="1200" dirty="0">
                <a:solidFill>
                  <a:schemeClr val="tx1"/>
                </a:solidFill>
                <a:effectLst/>
                <a:latin typeface="Times New Roman" pitchFamily="18" charset="0"/>
                <a:ea typeface="ＭＳ Ｐゴシック" charset="0"/>
                <a:cs typeface="+mn-cs"/>
              </a:rPr>
              <a:t> can be fulfilled. The volatile keyword prevents the compiler from performing optimization on code involving volatile objects, thus ensuring that each volatile variable assignment and read has a corresponding memory access. Without the volatile keyword, the compiler knows a variable does not need to be reread from memory at each use, because there should not be any writes to its memory location from any other thread or process.</a:t>
            </a:r>
          </a:p>
          <a:p>
            <a:endParaRPr lang="en-US" sz="1200" kern="1200" dirty="0">
              <a:solidFill>
                <a:schemeClr val="tx1"/>
              </a:solidFill>
              <a:latin typeface="Times New Roman" pitchFamily="18" charset="0"/>
              <a:ea typeface="ＭＳ Ｐゴシック" charset="0"/>
              <a:cs typeface="+mn-cs"/>
            </a:endParaRPr>
          </a:p>
        </p:txBody>
      </p:sp>
      <p:sp>
        <p:nvSpPr>
          <p:cNvPr id="4" name="Slide Number Placeholder 3"/>
          <p:cNvSpPr>
            <a:spLocks noGrp="1"/>
          </p:cNvSpPr>
          <p:nvPr>
            <p:ph type="sldNum" sz="quarter" idx="10"/>
          </p:nvPr>
        </p:nvSpPr>
        <p:spPr/>
        <p:txBody>
          <a:bodyPr/>
          <a:lstStyle/>
          <a:p>
            <a:fld id="{3A5ED838-7CEF-5E43-9B07-AFB1A331F072}" type="slidenum">
              <a:rPr lang="en-US" smtClean="0"/>
              <a:pPr/>
              <a:t>3</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computer programming, a static variable is a variable that has been allocated statically so that its lifetime or "extent" extends across the entire run of the program. This is in contrast to the more ephemeral automatic variables (local variables are generally automatic), whose storage is allocated and </a:t>
            </a:r>
            <a:r>
              <a:rPr lang="en-US" dirty="0" err="1"/>
              <a:t>deallocated</a:t>
            </a:r>
            <a:r>
              <a:rPr lang="en-US" dirty="0"/>
              <a:t> on the call stack; and in contrast to objects whose storage is dynamically allocated in heap memory. Static memory allocation in general is the allocation of memory at compile time before the associated program is executed, unlike dynamic memory allocation or automatic memory allocation where memory is allocated as required at run time.</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#include &lt;</a:t>
            </a:r>
            <a:r>
              <a:rPr lang="ro-RO" dirty="0" err="1"/>
              <a:t>stdio.h</a:t>
            </a:r>
            <a:r>
              <a:rPr lang="ro-RO" dirty="0"/>
              <a:t>&gt; </a:t>
            </a:r>
            <a:r>
              <a:rPr lang="ro-RO" dirty="0" err="1"/>
              <a:t>void</a:t>
            </a:r>
            <a:r>
              <a:rPr lang="ro-RO" dirty="0"/>
              <a:t> </a:t>
            </a:r>
            <a:r>
              <a:rPr lang="ro-RO" dirty="0" err="1"/>
              <a:t>foo</a:t>
            </a: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 </a:t>
            </a:r>
            <a:r>
              <a:rPr lang="ro-RO" dirty="0" err="1"/>
              <a:t>int</a:t>
            </a:r>
            <a:r>
              <a:rPr lang="ro-RO" dirty="0"/>
              <a:t> 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static </a:t>
            </a:r>
            <a:r>
              <a:rPr lang="ro-RO" dirty="0" err="1"/>
              <a:t>int</a:t>
            </a:r>
            <a:r>
              <a:rPr lang="ro-RO" dirty="0"/>
              <a:t> sa = 10;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sa += 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printf</a:t>
            </a:r>
            <a:r>
              <a:rPr lang="ro-RO" dirty="0"/>
              <a:t>("a = %d, sa = %d\n", a, sa);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int</a:t>
            </a:r>
            <a:r>
              <a:rPr lang="ro-RO" dirty="0"/>
              <a:t> </a:t>
            </a:r>
            <a:r>
              <a:rPr lang="ro-RO" dirty="0" err="1"/>
              <a:t>main</a:t>
            </a:r>
            <a:r>
              <a:rPr lang="ro-RO" dirty="0"/>
              <a:t>() {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int</a:t>
            </a:r>
            <a:r>
              <a:rPr lang="ro-RO" dirty="0"/>
              <a:t>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for (i = 0; i &lt; 10; ++i)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foo</a:t>
            </a:r>
            <a:r>
              <a:rPr lang="ro-RO"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ro-RO" dirty="0"/>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err="1"/>
              <a:t>This</a:t>
            </a:r>
            <a:r>
              <a:rPr lang="ro-RO" dirty="0"/>
              <a:t> </a:t>
            </a:r>
            <a:r>
              <a:rPr lang="ro-RO" dirty="0" err="1"/>
              <a:t>prints</a:t>
            </a:r>
            <a:r>
              <a:rPr lang="ro-RO"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15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20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25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30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35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40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45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50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55 </a:t>
            </a:r>
          </a:p>
          <a:p>
            <a:pPr marL="0" marR="0" indent="0" algn="l" defTabSz="914400" rtl="0" eaLnBrk="0" fontAlgn="base" latinLnBrk="0" hangingPunct="0">
              <a:lnSpc>
                <a:spcPct val="100000"/>
              </a:lnSpc>
              <a:spcBef>
                <a:spcPct val="30000"/>
              </a:spcBef>
              <a:spcAft>
                <a:spcPct val="0"/>
              </a:spcAft>
              <a:buClrTx/>
              <a:buSzTx/>
              <a:buFontTx/>
              <a:buNone/>
              <a:tabLst/>
              <a:defRPr/>
            </a:pPr>
            <a:r>
              <a:rPr lang="ro-RO" dirty="0"/>
              <a:t>a = 15, sa = 60</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4</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5</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6</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7</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8625" y="684213"/>
            <a:ext cx="6076950" cy="34194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lock != NULL</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Courier New" panose="02070309020205020404" pitchFamily="49" charset="0"/>
                <a:cs typeface="Courier New" panose="02070309020205020404" pitchFamily="49" charset="0"/>
              </a:rPr>
              <a:t>This thread = </a:t>
            </a:r>
            <a:r>
              <a:rPr lang="en-US" sz="1200" dirty="0" err="1">
                <a:latin typeface="Courier New" panose="02070309020205020404" pitchFamily="49" charset="0"/>
                <a:cs typeface="Courier New" panose="02070309020205020404" pitchFamily="49" charset="0"/>
              </a:rPr>
              <a:t>curthread</a:t>
            </a:r>
            <a:endParaRPr lang="en-US" dirty="0"/>
          </a:p>
        </p:txBody>
      </p:sp>
      <p:sp>
        <p:nvSpPr>
          <p:cNvPr id="4" name="Slide Number Placeholder 3"/>
          <p:cNvSpPr>
            <a:spLocks noGrp="1"/>
          </p:cNvSpPr>
          <p:nvPr>
            <p:ph type="sldNum" sz="quarter" idx="10"/>
          </p:nvPr>
        </p:nvSpPr>
        <p:spPr/>
        <p:txBody>
          <a:bodyPr/>
          <a:lstStyle/>
          <a:p>
            <a:fld id="{3A5ED838-7CEF-5E43-9B07-AFB1A331F072}" type="slidenum">
              <a:rPr lang="en-US" smtClean="0"/>
              <a:pPr/>
              <a:t>8</a:t>
            </a:fld>
            <a:endParaRPr lang="en-US"/>
          </a:p>
        </p:txBody>
      </p:sp>
    </p:spTree>
    <p:extLst>
      <p:ext uri="{BB962C8B-B14F-4D97-AF65-F5344CB8AC3E}">
        <p14:creationId xmlns:p14="http://schemas.microsoft.com/office/powerpoint/2010/main" val="248046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1200">
                <a:solidFill>
                  <a:schemeClr val="tx1"/>
                </a:solidFill>
                <a:latin typeface="Times New Roman" charset="0"/>
                <a:ea typeface="ＭＳ Ｐゴシック" charset="0"/>
              </a:defRPr>
            </a:lvl1pPr>
            <a:lvl2pPr marL="742950" indent="-285750">
              <a:defRPr sz="1200">
                <a:solidFill>
                  <a:schemeClr val="tx1"/>
                </a:solidFill>
                <a:latin typeface="Times New Roman" charset="0"/>
                <a:ea typeface="ＭＳ Ｐゴシック" charset="0"/>
              </a:defRPr>
            </a:lvl2pPr>
            <a:lvl3pPr marL="1143000" indent="-228600">
              <a:defRPr sz="1200">
                <a:solidFill>
                  <a:schemeClr val="tx1"/>
                </a:solidFill>
                <a:latin typeface="Times New Roman" charset="0"/>
                <a:ea typeface="ＭＳ Ｐゴシック" charset="0"/>
              </a:defRPr>
            </a:lvl3pPr>
            <a:lvl4pPr marL="1600200" indent="-228600">
              <a:defRPr sz="1200">
                <a:solidFill>
                  <a:schemeClr val="tx1"/>
                </a:solidFill>
                <a:latin typeface="Times New Roman" charset="0"/>
                <a:ea typeface="ＭＳ Ｐゴシック" charset="0"/>
              </a:defRPr>
            </a:lvl4pPr>
            <a:lvl5pPr marL="2057400" indent="-228600">
              <a:defRPr sz="1200">
                <a:solidFill>
                  <a:schemeClr val="tx1"/>
                </a:solidFill>
                <a:latin typeface="Times New Roman" charset="0"/>
                <a:ea typeface="ＭＳ Ｐゴシック" charset="0"/>
              </a:defRPr>
            </a:lvl5pPr>
            <a:lvl6pPr marL="2514600" indent="-228600" eaLnBrk="0" fontAlgn="base" hangingPunct="0">
              <a:spcBef>
                <a:spcPct val="30000"/>
              </a:spcBef>
              <a:spcAft>
                <a:spcPct val="0"/>
              </a:spcAft>
              <a:defRPr sz="1200">
                <a:solidFill>
                  <a:schemeClr val="tx1"/>
                </a:solidFill>
                <a:latin typeface="Times New Roman" charset="0"/>
                <a:ea typeface="ＭＳ Ｐゴシック" charset="0"/>
              </a:defRPr>
            </a:lvl6pPr>
            <a:lvl7pPr marL="2971800" indent="-228600" eaLnBrk="0" fontAlgn="base" hangingPunct="0">
              <a:spcBef>
                <a:spcPct val="30000"/>
              </a:spcBef>
              <a:spcAft>
                <a:spcPct val="0"/>
              </a:spcAft>
              <a:defRPr sz="1200">
                <a:solidFill>
                  <a:schemeClr val="tx1"/>
                </a:solidFill>
                <a:latin typeface="Times New Roman" charset="0"/>
                <a:ea typeface="ＭＳ Ｐゴシック" charset="0"/>
              </a:defRPr>
            </a:lvl7pPr>
            <a:lvl8pPr marL="3429000" indent="-228600" eaLnBrk="0" fontAlgn="base" hangingPunct="0">
              <a:spcBef>
                <a:spcPct val="30000"/>
              </a:spcBef>
              <a:spcAft>
                <a:spcPct val="0"/>
              </a:spcAft>
              <a:defRPr sz="1200">
                <a:solidFill>
                  <a:schemeClr val="tx1"/>
                </a:solidFill>
                <a:latin typeface="Times New Roman" charset="0"/>
                <a:ea typeface="ＭＳ Ｐゴシック" charset="0"/>
              </a:defRPr>
            </a:lvl8pPr>
            <a:lvl9pPr marL="3886200" indent="-228600" eaLnBrk="0" fontAlgn="base" hangingPunct="0">
              <a:spcBef>
                <a:spcPct val="30000"/>
              </a:spcBef>
              <a:spcAft>
                <a:spcPct val="0"/>
              </a:spcAft>
              <a:defRPr sz="1200">
                <a:solidFill>
                  <a:schemeClr val="tx1"/>
                </a:solidFill>
                <a:latin typeface="Times New Roman" charset="0"/>
                <a:ea typeface="ＭＳ Ｐゴシック" charset="0"/>
              </a:defRPr>
            </a:lvl9pPr>
          </a:lstStyle>
          <a:p>
            <a:fld id="{E1ADF8D2-378A-7944-A749-53A621119001}" type="slidenum">
              <a:rPr lang="en-US"/>
              <a:pPr/>
              <a:t>9</a:t>
            </a:fld>
            <a:endParaRPr lang="en-US"/>
          </a:p>
        </p:txBody>
      </p:sp>
      <p:sp>
        <p:nvSpPr>
          <p:cNvPr id="32771" name="Rectangle 2"/>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38" tIns="44425" rIns="90438" bIns="44425"/>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Cont. from Lec05c-Project 3 Cats and Mice Implementation</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a:latin typeface="Times New Roman" charset="0"/>
                <a:ea typeface="宋体" charset="0"/>
                <a:cs typeface="宋体" charset="0"/>
              </a:rPr>
              <a:t>50</a:t>
            </a:r>
            <a:r>
              <a:rPr lang="en-US" altLang="zh-CN" baseline="0" dirty="0">
                <a:latin typeface="Times New Roman" charset="0"/>
                <a:ea typeface="宋体" charset="0"/>
                <a:cs typeface="宋体" charset="0"/>
              </a:rPr>
              <a:t> Min: 12 slides</a:t>
            </a:r>
            <a:endParaRPr lang="en-US" altLang="zh-CN" dirty="0">
              <a:latin typeface="Times New Roman" charset="0"/>
              <a:ea typeface="宋体" charset="0"/>
              <a:cs typeface="宋体" charset="0"/>
            </a:endParaRPr>
          </a:p>
        </p:txBody>
      </p:sp>
      <p:sp>
        <p:nvSpPr>
          <p:cNvPr id="32772" name="Rectangle 3"/>
          <p:cNvSpPr>
            <a:spLocks noGrp="1" noRot="1" noChangeAspect="1" noChangeArrowheads="1" noTextEdit="1"/>
          </p:cNvSpPr>
          <p:nvPr>
            <p:ph type="sldImg"/>
          </p:nvPr>
        </p:nvSpPr>
        <p:spPr>
          <a:xfrm>
            <a:off x="430213" y="684213"/>
            <a:ext cx="6076950" cy="3419475"/>
          </a:xfrm>
          <a:ln w="12700" cap="flat">
            <a:solidFill>
              <a:schemeClr val="tx1"/>
            </a:solidFill>
          </a:ln>
        </p:spPr>
      </p:sp>
    </p:spTree>
    <p:extLst>
      <p:ext uri="{BB962C8B-B14F-4D97-AF65-F5344CB8AC3E}">
        <p14:creationId xmlns:p14="http://schemas.microsoft.com/office/powerpoint/2010/main" val="185566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B9013FDC-CDB6-0145-BBEC-8B9E418D6794}" type="slidenum">
              <a:rPr lang="en-US"/>
              <a:pPr/>
              <a:t>‹#›</a:t>
            </a:fld>
            <a:endParaRPr lang="en-US"/>
          </a:p>
        </p:txBody>
      </p:sp>
    </p:spTree>
    <p:extLst>
      <p:ext uri="{BB962C8B-B14F-4D97-AF65-F5344CB8AC3E}">
        <p14:creationId xmlns:p14="http://schemas.microsoft.com/office/powerpoint/2010/main" val="2097536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A9939A6A-E21D-7C4D-8E7C-17C74E5611D4}" type="slidenum">
              <a:rPr lang="en-US"/>
              <a:pPr/>
              <a:t>‹#›</a:t>
            </a:fld>
            <a:endParaRPr lang="en-US"/>
          </a:p>
        </p:txBody>
      </p:sp>
    </p:spTree>
    <p:extLst>
      <p:ext uri="{BB962C8B-B14F-4D97-AF65-F5344CB8AC3E}">
        <p14:creationId xmlns:p14="http://schemas.microsoft.com/office/powerpoint/2010/main" val="1879435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16AED4AA-CCA7-A748-9E0B-836427D4D791}" type="slidenum">
              <a:rPr lang="en-US"/>
              <a:pPr/>
              <a:t>‹#›</a:t>
            </a:fld>
            <a:endParaRPr lang="en-US"/>
          </a:p>
        </p:txBody>
      </p:sp>
    </p:spTree>
    <p:extLst>
      <p:ext uri="{BB962C8B-B14F-4D97-AF65-F5344CB8AC3E}">
        <p14:creationId xmlns:p14="http://schemas.microsoft.com/office/powerpoint/2010/main" val="1919497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211DD708-9C6C-BC4A-8ACC-1131D652BA95}" type="slidenum">
              <a:rPr lang="en-US"/>
              <a:pPr/>
              <a:t>‹#›</a:t>
            </a:fld>
            <a:endParaRPr lang="en-US"/>
          </a:p>
        </p:txBody>
      </p:sp>
    </p:spTree>
    <p:extLst>
      <p:ext uri="{BB962C8B-B14F-4D97-AF65-F5344CB8AC3E}">
        <p14:creationId xmlns:p14="http://schemas.microsoft.com/office/powerpoint/2010/main" val="275746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ftr" sz="quarter" idx="10"/>
          </p:nvPr>
        </p:nvSpPr>
        <p:spPr>
          <a:ln/>
        </p:spPr>
        <p:txBody>
          <a:bodyPr/>
          <a:lstStyle>
            <a:lvl1pPr>
              <a:defRPr/>
            </a:lvl1pPr>
          </a:lstStyle>
          <a:p>
            <a:endParaRPr lang="en-US"/>
          </a:p>
        </p:txBody>
      </p:sp>
      <p:sp>
        <p:nvSpPr>
          <p:cNvPr id="5" name="Rectangle 7"/>
          <p:cNvSpPr>
            <a:spLocks noGrp="1" noChangeArrowheads="1"/>
          </p:cNvSpPr>
          <p:nvPr>
            <p:ph type="sldNum" sz="quarter" idx="11"/>
          </p:nvPr>
        </p:nvSpPr>
        <p:spPr>
          <a:ln/>
        </p:spPr>
        <p:txBody>
          <a:bodyPr/>
          <a:lstStyle>
            <a:lvl1pPr>
              <a:defRPr/>
            </a:lvl1pPr>
          </a:lstStyle>
          <a:p>
            <a:fld id="{39BAC1BF-448E-0748-97C4-07AE073AA6E8}" type="slidenum">
              <a:rPr lang="en-US"/>
              <a:pPr/>
              <a:t>‹#›</a:t>
            </a:fld>
            <a:endParaRPr lang="en-US"/>
          </a:p>
        </p:txBody>
      </p:sp>
    </p:spTree>
    <p:extLst>
      <p:ext uri="{BB962C8B-B14F-4D97-AF65-F5344CB8AC3E}">
        <p14:creationId xmlns:p14="http://schemas.microsoft.com/office/powerpoint/2010/main" val="3593659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CA5C63ED-CA33-F643-8D2C-9CC1229B0478}" type="slidenum">
              <a:rPr lang="en-US"/>
              <a:pPr/>
              <a:t>‹#›</a:t>
            </a:fld>
            <a:endParaRPr lang="en-US"/>
          </a:p>
        </p:txBody>
      </p:sp>
    </p:spTree>
    <p:extLst>
      <p:ext uri="{BB962C8B-B14F-4D97-AF65-F5344CB8AC3E}">
        <p14:creationId xmlns:p14="http://schemas.microsoft.com/office/powerpoint/2010/main" val="120579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ftr" sz="quarter" idx="10"/>
          </p:nvPr>
        </p:nvSpPr>
        <p:spPr>
          <a:ln/>
        </p:spPr>
        <p:txBody>
          <a:bodyPr/>
          <a:lstStyle>
            <a:lvl1pPr>
              <a:defRPr/>
            </a:lvl1pPr>
          </a:lstStyle>
          <a:p>
            <a:endParaRPr lang="en-US"/>
          </a:p>
        </p:txBody>
      </p:sp>
      <p:sp>
        <p:nvSpPr>
          <p:cNvPr id="8" name="Rectangle 7"/>
          <p:cNvSpPr>
            <a:spLocks noGrp="1" noChangeArrowheads="1"/>
          </p:cNvSpPr>
          <p:nvPr>
            <p:ph type="sldNum" sz="quarter" idx="11"/>
          </p:nvPr>
        </p:nvSpPr>
        <p:spPr>
          <a:ln/>
        </p:spPr>
        <p:txBody>
          <a:bodyPr/>
          <a:lstStyle>
            <a:lvl1pPr>
              <a:defRPr/>
            </a:lvl1pPr>
          </a:lstStyle>
          <a:p>
            <a:fld id="{02E81F73-168E-DF47-86CE-65001EABF119}" type="slidenum">
              <a:rPr lang="en-US"/>
              <a:pPr/>
              <a:t>‹#›</a:t>
            </a:fld>
            <a:endParaRPr lang="en-US"/>
          </a:p>
        </p:txBody>
      </p:sp>
    </p:spTree>
    <p:extLst>
      <p:ext uri="{BB962C8B-B14F-4D97-AF65-F5344CB8AC3E}">
        <p14:creationId xmlns:p14="http://schemas.microsoft.com/office/powerpoint/2010/main" val="2932946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ftr" sz="quarter" idx="10"/>
          </p:nvPr>
        </p:nvSpPr>
        <p:spPr>
          <a:ln/>
        </p:spPr>
        <p:txBody>
          <a:bodyPr/>
          <a:lstStyle>
            <a:lvl1pPr>
              <a:defRPr/>
            </a:lvl1pPr>
          </a:lstStyle>
          <a:p>
            <a:endParaRPr lang="en-US"/>
          </a:p>
        </p:txBody>
      </p:sp>
      <p:sp>
        <p:nvSpPr>
          <p:cNvPr id="4" name="Rectangle 7"/>
          <p:cNvSpPr>
            <a:spLocks noGrp="1" noChangeArrowheads="1"/>
          </p:cNvSpPr>
          <p:nvPr>
            <p:ph type="sldNum" sz="quarter" idx="11"/>
          </p:nvPr>
        </p:nvSpPr>
        <p:spPr>
          <a:ln/>
        </p:spPr>
        <p:txBody>
          <a:bodyPr/>
          <a:lstStyle>
            <a:lvl1pPr>
              <a:defRPr/>
            </a:lvl1pPr>
          </a:lstStyle>
          <a:p>
            <a:fld id="{F2AB741D-3059-9749-806A-40E1FE40CF46}" type="slidenum">
              <a:rPr lang="en-US"/>
              <a:pPr/>
              <a:t>‹#›</a:t>
            </a:fld>
            <a:endParaRPr lang="en-US"/>
          </a:p>
        </p:txBody>
      </p:sp>
    </p:spTree>
    <p:extLst>
      <p:ext uri="{BB962C8B-B14F-4D97-AF65-F5344CB8AC3E}">
        <p14:creationId xmlns:p14="http://schemas.microsoft.com/office/powerpoint/2010/main" val="1013544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endParaRPr lang="en-US"/>
          </a:p>
        </p:txBody>
      </p:sp>
      <p:sp>
        <p:nvSpPr>
          <p:cNvPr id="3" name="Rectangle 7"/>
          <p:cNvSpPr>
            <a:spLocks noGrp="1" noChangeArrowheads="1"/>
          </p:cNvSpPr>
          <p:nvPr>
            <p:ph type="sldNum" sz="quarter" idx="11"/>
          </p:nvPr>
        </p:nvSpPr>
        <p:spPr>
          <a:ln/>
        </p:spPr>
        <p:txBody>
          <a:bodyPr/>
          <a:lstStyle>
            <a:lvl1pPr>
              <a:defRPr/>
            </a:lvl1pPr>
          </a:lstStyle>
          <a:p>
            <a:fld id="{0C4AF5B0-A05E-724A-87E2-3CBAB181D8A1}" type="slidenum">
              <a:rPr lang="en-US"/>
              <a:pPr/>
              <a:t>‹#›</a:t>
            </a:fld>
            <a:endParaRPr lang="en-US"/>
          </a:p>
        </p:txBody>
      </p:sp>
    </p:spTree>
    <p:extLst>
      <p:ext uri="{BB962C8B-B14F-4D97-AF65-F5344CB8AC3E}">
        <p14:creationId xmlns:p14="http://schemas.microsoft.com/office/powerpoint/2010/main" val="301573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1B91192-082C-A54D-8443-EA5BFC04DEDD}" type="slidenum">
              <a:rPr lang="en-US"/>
              <a:pPr/>
              <a:t>‹#›</a:t>
            </a:fld>
            <a:endParaRPr lang="en-US"/>
          </a:p>
        </p:txBody>
      </p:sp>
    </p:spTree>
    <p:extLst>
      <p:ext uri="{BB962C8B-B14F-4D97-AF65-F5344CB8AC3E}">
        <p14:creationId xmlns:p14="http://schemas.microsoft.com/office/powerpoint/2010/main" val="3004179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ftr" sz="quarter" idx="10"/>
          </p:nvPr>
        </p:nvSpPr>
        <p:spPr>
          <a:ln/>
        </p:spPr>
        <p:txBody>
          <a:bodyPr/>
          <a:lstStyle>
            <a:lvl1pPr>
              <a:defRPr/>
            </a:lvl1pPr>
          </a:lstStyle>
          <a:p>
            <a:endParaRPr lang="en-US"/>
          </a:p>
        </p:txBody>
      </p:sp>
      <p:sp>
        <p:nvSpPr>
          <p:cNvPr id="6" name="Rectangle 7"/>
          <p:cNvSpPr>
            <a:spLocks noGrp="1" noChangeArrowheads="1"/>
          </p:cNvSpPr>
          <p:nvPr>
            <p:ph type="sldNum" sz="quarter" idx="11"/>
          </p:nvPr>
        </p:nvSpPr>
        <p:spPr>
          <a:ln/>
        </p:spPr>
        <p:txBody>
          <a:bodyPr/>
          <a:lstStyle>
            <a:lvl1pPr>
              <a:defRPr/>
            </a:lvl1pPr>
          </a:lstStyle>
          <a:p>
            <a:fld id="{A46DF99E-117A-804D-9AE1-0148B167FF70}" type="slidenum">
              <a:rPr lang="en-US"/>
              <a:pPr/>
              <a:t>‹#›</a:t>
            </a:fld>
            <a:endParaRPr lang="en-US"/>
          </a:p>
        </p:txBody>
      </p:sp>
    </p:spTree>
    <p:extLst>
      <p:ext uri="{BB962C8B-B14F-4D97-AF65-F5344CB8AC3E}">
        <p14:creationId xmlns:p14="http://schemas.microsoft.com/office/powerpoint/2010/main" val="1869607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DDDDDD"/>
            </a:gs>
            <a:gs pos="100000">
              <a:schemeClr val="bg1"/>
            </a:gs>
          </a:gsLst>
          <a:lin ang="5400000" scaled="1"/>
        </a:gradFill>
        <a:effectLst/>
      </p:bgPr>
    </p:bg>
    <p:spTree>
      <p:nvGrpSpPr>
        <p:cNvPr id="1" name=""/>
        <p:cNvGrpSpPr/>
        <p:nvPr/>
      </p:nvGrpSpPr>
      <p:grpSpPr>
        <a:xfrm>
          <a:off x="0" y="0"/>
          <a:ext cx="0" cy="0"/>
          <a:chOff x="0" y="0"/>
          <a:chExt cx="0" cy="0"/>
        </a:xfrm>
      </p:grpSpPr>
      <p:pic>
        <p:nvPicPr>
          <p:cNvPr id="1026" name="Picture 2" descr="SGCOE V 158 289"/>
          <p:cNvPicPr>
            <a:picLocks noChangeAspect="1" noChangeArrowheads="1"/>
          </p:cNvPicPr>
          <p:nvPr userDrawn="1"/>
        </p:nvPicPr>
        <p:blipFill>
          <a:blip r:embed="rId13" cstate="email">
            <a:extLst>
              <a:ext uri="{28A0092B-C50C-407E-A947-70E740481C1C}">
                <a14:useLocalDpi xmlns:a14="http://schemas.microsoft.com/office/drawing/2010/main" val="0"/>
              </a:ext>
            </a:extLst>
          </a:blip>
          <a:srcRect/>
          <a:stretch>
            <a:fillRect/>
          </a:stretch>
        </p:blipFill>
        <p:spPr bwMode="auto">
          <a:xfrm>
            <a:off x="10363200" y="5791201"/>
            <a:ext cx="1524000"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4638"/>
            <a:ext cx="109728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09600" y="1600201"/>
            <a:ext cx="10972800" cy="45259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9094" name="Rectangle 6"/>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89095" name="Rectangle 7"/>
          <p:cNvSpPr>
            <a:spLocks noGrp="1" noChangeArrowheads="1"/>
          </p:cNvSpPr>
          <p:nvPr>
            <p:ph type="sldNum" sz="quarter" idx="4"/>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fld id="{0D8BB033-354E-3D4A-AAF6-66DED48618B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eaLnBrk="0" fontAlgn="base" hangingPunct="0">
        <a:spcBef>
          <a:spcPct val="0"/>
        </a:spcBef>
        <a:spcAft>
          <a:spcPct val="0"/>
        </a:spcAft>
        <a:defRPr sz="4400">
          <a:solidFill>
            <a:srgbClr val="000681"/>
          </a:solidFill>
          <a:latin typeface="+mj-lt"/>
          <a:ea typeface="ＭＳ Ｐゴシック" charset="0"/>
          <a:cs typeface="+mj-cs"/>
        </a:defRPr>
      </a:lvl1pPr>
      <a:lvl2pPr algn="ctr" rtl="0" eaLnBrk="0" fontAlgn="base" hangingPunct="0">
        <a:spcBef>
          <a:spcPct val="0"/>
        </a:spcBef>
        <a:spcAft>
          <a:spcPct val="0"/>
        </a:spcAft>
        <a:defRPr sz="4400">
          <a:solidFill>
            <a:srgbClr val="000681"/>
          </a:solidFill>
          <a:latin typeface="Arial" charset="0"/>
          <a:ea typeface="ＭＳ Ｐゴシック" charset="0"/>
        </a:defRPr>
      </a:lvl2pPr>
      <a:lvl3pPr algn="ctr" rtl="0" eaLnBrk="0" fontAlgn="base" hangingPunct="0">
        <a:spcBef>
          <a:spcPct val="0"/>
        </a:spcBef>
        <a:spcAft>
          <a:spcPct val="0"/>
        </a:spcAft>
        <a:defRPr sz="4400">
          <a:solidFill>
            <a:srgbClr val="000681"/>
          </a:solidFill>
          <a:latin typeface="Arial" charset="0"/>
          <a:ea typeface="ＭＳ Ｐゴシック" charset="0"/>
        </a:defRPr>
      </a:lvl3pPr>
      <a:lvl4pPr algn="ctr" rtl="0" eaLnBrk="0" fontAlgn="base" hangingPunct="0">
        <a:spcBef>
          <a:spcPct val="0"/>
        </a:spcBef>
        <a:spcAft>
          <a:spcPct val="0"/>
        </a:spcAft>
        <a:defRPr sz="4400">
          <a:solidFill>
            <a:srgbClr val="000681"/>
          </a:solidFill>
          <a:latin typeface="Arial" charset="0"/>
          <a:ea typeface="ＭＳ Ｐゴシック" charset="0"/>
        </a:defRPr>
      </a:lvl4pPr>
      <a:lvl5pPr algn="ctr" rtl="0" eaLnBrk="0" fontAlgn="base" hangingPunct="0">
        <a:spcBef>
          <a:spcPct val="0"/>
        </a:spcBef>
        <a:spcAft>
          <a:spcPct val="0"/>
        </a:spcAft>
        <a:defRPr sz="4400">
          <a:solidFill>
            <a:srgbClr val="000681"/>
          </a:solidFill>
          <a:latin typeface="Arial" charset="0"/>
          <a:ea typeface="ＭＳ Ｐゴシック" charset="0"/>
        </a:defRPr>
      </a:lvl5pPr>
      <a:lvl6pPr marL="457200" algn="ctr" rtl="0" fontAlgn="base">
        <a:spcBef>
          <a:spcPct val="0"/>
        </a:spcBef>
        <a:spcAft>
          <a:spcPct val="0"/>
        </a:spcAft>
        <a:defRPr sz="4400">
          <a:solidFill>
            <a:srgbClr val="000681"/>
          </a:solidFill>
          <a:latin typeface="Arial" charset="0"/>
        </a:defRPr>
      </a:lvl6pPr>
      <a:lvl7pPr marL="914400" algn="ctr" rtl="0" fontAlgn="base">
        <a:spcBef>
          <a:spcPct val="0"/>
        </a:spcBef>
        <a:spcAft>
          <a:spcPct val="0"/>
        </a:spcAft>
        <a:defRPr sz="4400">
          <a:solidFill>
            <a:srgbClr val="000681"/>
          </a:solidFill>
          <a:latin typeface="Arial" charset="0"/>
        </a:defRPr>
      </a:lvl7pPr>
      <a:lvl8pPr marL="1371600" algn="ctr" rtl="0" fontAlgn="base">
        <a:spcBef>
          <a:spcPct val="0"/>
        </a:spcBef>
        <a:spcAft>
          <a:spcPct val="0"/>
        </a:spcAft>
        <a:defRPr sz="4400">
          <a:solidFill>
            <a:srgbClr val="000681"/>
          </a:solidFill>
          <a:latin typeface="Arial" charset="0"/>
        </a:defRPr>
      </a:lvl8pPr>
      <a:lvl9pPr marL="1828800" algn="ctr" rtl="0" fontAlgn="base">
        <a:spcBef>
          <a:spcPct val="0"/>
        </a:spcBef>
        <a:spcAft>
          <a:spcPct val="0"/>
        </a:spcAft>
        <a:defRPr sz="4400">
          <a:solidFill>
            <a:srgbClr val="000681"/>
          </a:solidFill>
          <a:latin typeface="Arial" charset="0"/>
        </a:defRPr>
      </a:lvl9pPr>
    </p:titleStyle>
    <p:bodyStyle>
      <a:lvl1pPr marL="342900" indent="-342900" algn="l" rtl="0" eaLnBrk="0" fontAlgn="base" hangingPunct="0">
        <a:spcBef>
          <a:spcPct val="20000"/>
        </a:spcBef>
        <a:spcAft>
          <a:spcPct val="0"/>
        </a:spcAft>
        <a:buClr>
          <a:srgbClr val="FF581D"/>
        </a:buClr>
        <a:buChar char="•"/>
        <a:defRPr sz="3200">
          <a:solidFill>
            <a:srgbClr val="000681"/>
          </a:solidFill>
          <a:latin typeface="+mn-lt"/>
          <a:ea typeface="ＭＳ Ｐゴシック" charset="0"/>
          <a:cs typeface="+mn-cs"/>
        </a:defRPr>
      </a:lvl1pPr>
      <a:lvl2pPr marL="742950" indent="-285750" algn="l" rtl="0" eaLnBrk="0" fontAlgn="base" hangingPunct="0">
        <a:spcBef>
          <a:spcPct val="20000"/>
        </a:spcBef>
        <a:spcAft>
          <a:spcPct val="0"/>
        </a:spcAft>
        <a:buClr>
          <a:srgbClr val="FF581D"/>
        </a:buClr>
        <a:buChar char="–"/>
        <a:defRPr sz="2800">
          <a:solidFill>
            <a:srgbClr val="000681"/>
          </a:solidFill>
          <a:latin typeface="+mn-lt"/>
          <a:ea typeface="ＭＳ Ｐゴシック" charset="0"/>
        </a:defRPr>
      </a:lvl2pPr>
      <a:lvl3pPr marL="1143000" indent="-228600" algn="l" rtl="0" eaLnBrk="0" fontAlgn="base" hangingPunct="0">
        <a:spcBef>
          <a:spcPct val="20000"/>
        </a:spcBef>
        <a:spcAft>
          <a:spcPct val="0"/>
        </a:spcAft>
        <a:buClr>
          <a:srgbClr val="FF581D"/>
        </a:buClr>
        <a:buChar char="•"/>
        <a:defRPr sz="2400">
          <a:solidFill>
            <a:srgbClr val="000681"/>
          </a:solidFill>
          <a:latin typeface="+mn-lt"/>
          <a:ea typeface="ＭＳ Ｐゴシック" charset="0"/>
        </a:defRPr>
      </a:lvl3pPr>
      <a:lvl4pPr marL="16002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4pPr>
      <a:lvl5pPr marL="2057400" indent="-228600" algn="l" rtl="0" eaLnBrk="0" fontAlgn="base" hangingPunct="0">
        <a:spcBef>
          <a:spcPct val="20000"/>
        </a:spcBef>
        <a:spcAft>
          <a:spcPct val="0"/>
        </a:spcAft>
        <a:buClr>
          <a:srgbClr val="FF581D"/>
        </a:buClr>
        <a:buChar char="»"/>
        <a:defRPr sz="2000">
          <a:solidFill>
            <a:srgbClr val="000681"/>
          </a:solidFill>
          <a:latin typeface="+mn-lt"/>
          <a:ea typeface="ＭＳ Ｐゴシック" charset="0"/>
        </a:defRPr>
      </a:lvl5pPr>
      <a:lvl6pPr marL="2514600" indent="-228600" algn="l" rtl="0" fontAlgn="base">
        <a:spcBef>
          <a:spcPct val="20000"/>
        </a:spcBef>
        <a:spcAft>
          <a:spcPct val="0"/>
        </a:spcAft>
        <a:buClr>
          <a:srgbClr val="FF581D"/>
        </a:buClr>
        <a:buChar char="»"/>
        <a:defRPr sz="2000">
          <a:solidFill>
            <a:srgbClr val="000681"/>
          </a:solidFill>
          <a:latin typeface="+mn-lt"/>
        </a:defRPr>
      </a:lvl6pPr>
      <a:lvl7pPr marL="2971800" indent="-228600" algn="l" rtl="0" fontAlgn="base">
        <a:spcBef>
          <a:spcPct val="20000"/>
        </a:spcBef>
        <a:spcAft>
          <a:spcPct val="0"/>
        </a:spcAft>
        <a:buClr>
          <a:srgbClr val="FF581D"/>
        </a:buClr>
        <a:buChar char="»"/>
        <a:defRPr sz="2000">
          <a:solidFill>
            <a:srgbClr val="000681"/>
          </a:solidFill>
          <a:latin typeface="+mn-lt"/>
        </a:defRPr>
      </a:lvl7pPr>
      <a:lvl8pPr marL="3429000" indent="-228600" algn="l" rtl="0" fontAlgn="base">
        <a:spcBef>
          <a:spcPct val="20000"/>
        </a:spcBef>
        <a:spcAft>
          <a:spcPct val="0"/>
        </a:spcAft>
        <a:buClr>
          <a:srgbClr val="FF581D"/>
        </a:buClr>
        <a:buChar char="»"/>
        <a:defRPr sz="2000">
          <a:solidFill>
            <a:srgbClr val="000681"/>
          </a:solidFill>
          <a:latin typeface="+mn-lt"/>
        </a:defRPr>
      </a:lvl8pPr>
      <a:lvl9pPr marL="3886200" indent="-228600" algn="l" rtl="0" fontAlgn="base">
        <a:spcBef>
          <a:spcPct val="20000"/>
        </a:spcBef>
        <a:spcAft>
          <a:spcPct val="0"/>
        </a:spcAft>
        <a:buClr>
          <a:srgbClr val="FF581D"/>
        </a:buClr>
        <a:buChar char="»"/>
        <a:defRPr sz="2000">
          <a:solidFill>
            <a:srgbClr val="00068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4FCEBC-8FB7-7842-969D-145A14EDCA29}"/>
              </a:ext>
            </a:extLst>
          </p:cNvPr>
          <p:cNvSpPr>
            <a:spLocks noGrp="1"/>
          </p:cNvSpPr>
          <p:nvPr>
            <p:ph type="sldNum" sz="quarter" idx="11"/>
          </p:nvPr>
        </p:nvSpPr>
        <p:spPr/>
        <p:txBody>
          <a:bodyPr/>
          <a:lstStyle/>
          <a:p>
            <a:fld id="{0C4AF5B0-A05E-724A-87E2-3CBAB181D8A1}" type="slidenum">
              <a:rPr lang="en-US" smtClean="0"/>
              <a:pPr/>
              <a:t>1</a:t>
            </a:fld>
            <a:endParaRPr lang="en-US"/>
          </a:p>
        </p:txBody>
      </p:sp>
      <p:pic>
        <p:nvPicPr>
          <p:cNvPr id="3" name="Picture 2">
            <a:extLst>
              <a:ext uri="{FF2B5EF4-FFF2-40B4-BE49-F238E27FC236}">
                <a16:creationId xmlns:a16="http://schemas.microsoft.com/office/drawing/2014/main" id="{CFD0FCB7-3F32-C442-8B13-D5B317546F19}"/>
              </a:ext>
            </a:extLst>
          </p:cNvPr>
          <p:cNvPicPr>
            <a:picLocks noChangeAspect="1"/>
          </p:cNvPicPr>
          <p:nvPr/>
        </p:nvPicPr>
        <p:blipFill>
          <a:blip r:embed="rId3"/>
          <a:stretch>
            <a:fillRect/>
          </a:stretch>
        </p:blipFill>
        <p:spPr>
          <a:xfrm>
            <a:off x="-135467" y="18738"/>
            <a:ext cx="12327467" cy="6934200"/>
          </a:xfrm>
          <a:prstGeom prst="rect">
            <a:avLst/>
          </a:prstGeom>
        </p:spPr>
      </p:pic>
      <p:sp>
        <p:nvSpPr>
          <p:cNvPr id="7" name="Title 1">
            <a:extLst>
              <a:ext uri="{FF2B5EF4-FFF2-40B4-BE49-F238E27FC236}">
                <a16:creationId xmlns:a16="http://schemas.microsoft.com/office/drawing/2014/main" id="{256DAD00-1417-454D-91CF-3E3B4E79A062}"/>
              </a:ext>
            </a:extLst>
          </p:cNvPr>
          <p:cNvSpPr txBox="1">
            <a:spLocks/>
          </p:cNvSpPr>
          <p:nvPr/>
        </p:nvSpPr>
        <p:spPr bwMode="auto">
          <a:xfrm>
            <a:off x="5181600" y="1143000"/>
            <a:ext cx="3733800" cy="3411511"/>
          </a:xfrm>
          <a:prstGeom prst="rect">
            <a:avLst/>
          </a:prstGeom>
          <a:solidFill>
            <a:srgbClr val="DD550C"/>
          </a:solidFill>
          <a:ln w="174625" cmpd="thinThick">
            <a:solidFill>
              <a:srgbClr val="DD550C"/>
            </a:solid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b="1">
                <a:solidFill>
                  <a:schemeClr val="tx2"/>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a:lstStyle>
          <a:p>
            <a:pPr algn="l">
              <a:lnSpc>
                <a:spcPct val="90000"/>
              </a:lnSpc>
            </a:pPr>
            <a:r>
              <a:rPr lang="en-US" sz="3600" b="0" kern="0" dirty="0">
                <a:solidFill>
                  <a:srgbClr val="FFFFFF"/>
                </a:solidFill>
              </a:rPr>
              <a:t>2019 Fall</a:t>
            </a:r>
          </a:p>
          <a:p>
            <a:pPr algn="l">
              <a:lnSpc>
                <a:spcPct val="90000"/>
              </a:lnSpc>
            </a:pPr>
            <a:r>
              <a:rPr lang="en-US" sz="3600" b="0" kern="0" dirty="0">
                <a:solidFill>
                  <a:srgbClr val="FFFFFF"/>
                </a:solidFill>
              </a:rPr>
              <a:t> Homework 1 </a:t>
            </a:r>
          </a:p>
          <a:p>
            <a:pPr algn="l">
              <a:lnSpc>
                <a:spcPct val="90000"/>
              </a:lnSpc>
            </a:pPr>
            <a:r>
              <a:rPr lang="en-US" sz="3600" b="0" kern="0" dirty="0">
                <a:solidFill>
                  <a:srgbClr val="FFFFFF"/>
                </a:solidFill>
              </a:rPr>
              <a:t> Max: 100 </a:t>
            </a:r>
          </a:p>
          <a:p>
            <a:pPr algn="l">
              <a:lnSpc>
                <a:spcPct val="90000"/>
              </a:lnSpc>
            </a:pPr>
            <a:r>
              <a:rPr lang="en-US" sz="3600" b="0" kern="0" dirty="0">
                <a:solidFill>
                  <a:srgbClr val="FFFFFF"/>
                </a:solidFill>
              </a:rPr>
              <a:t> Min: 92     </a:t>
            </a:r>
          </a:p>
          <a:p>
            <a:pPr algn="l">
              <a:lnSpc>
                <a:spcPct val="90000"/>
              </a:lnSpc>
            </a:pPr>
            <a:r>
              <a:rPr lang="en-US" sz="3600" b="0" kern="0" dirty="0">
                <a:solidFill>
                  <a:srgbClr val="FFFFFF"/>
                </a:solidFill>
              </a:rPr>
              <a:t> Average: 93.4</a:t>
            </a:r>
          </a:p>
          <a:p>
            <a:pPr algn="l">
              <a:lnSpc>
                <a:spcPct val="90000"/>
              </a:lnSpc>
            </a:pPr>
            <a:r>
              <a:rPr lang="en-US" sz="3600" b="0" kern="0" dirty="0">
                <a:solidFill>
                  <a:srgbClr val="FFFFFF"/>
                </a:solidFill>
              </a:rPr>
              <a:t> # of 100: 37, 65%</a:t>
            </a:r>
          </a:p>
        </p:txBody>
      </p:sp>
      <p:sp>
        <p:nvSpPr>
          <p:cNvPr id="8" name="Title 1">
            <a:extLst>
              <a:ext uri="{FF2B5EF4-FFF2-40B4-BE49-F238E27FC236}">
                <a16:creationId xmlns:a16="http://schemas.microsoft.com/office/drawing/2014/main" id="{E31E3642-01C4-2B4D-BC24-6C862A5D775C}"/>
              </a:ext>
            </a:extLst>
          </p:cNvPr>
          <p:cNvSpPr txBox="1">
            <a:spLocks/>
          </p:cNvSpPr>
          <p:nvPr/>
        </p:nvSpPr>
        <p:spPr bwMode="auto">
          <a:xfrm>
            <a:off x="762000" y="1143000"/>
            <a:ext cx="3657600" cy="3411511"/>
          </a:xfrm>
          <a:prstGeom prst="rect">
            <a:avLst/>
          </a:prstGeom>
          <a:solidFill>
            <a:srgbClr val="DD550C"/>
          </a:solidFill>
          <a:ln w="174625" cmpd="thinThick">
            <a:solidFill>
              <a:srgbClr val="DD550C"/>
            </a:solid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4400" b="1">
                <a:solidFill>
                  <a:schemeClr val="tx2"/>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a:lstStyle>
          <a:p>
            <a:pPr algn="l">
              <a:lnSpc>
                <a:spcPct val="90000"/>
              </a:lnSpc>
            </a:pPr>
            <a:r>
              <a:rPr lang="en-US" sz="3600" b="0" kern="0" dirty="0">
                <a:solidFill>
                  <a:srgbClr val="FFFFFF"/>
                </a:solidFill>
              </a:rPr>
              <a:t> 2018 Fall</a:t>
            </a:r>
          </a:p>
          <a:p>
            <a:pPr algn="l">
              <a:lnSpc>
                <a:spcPct val="90000"/>
              </a:lnSpc>
            </a:pPr>
            <a:r>
              <a:rPr lang="en-US" sz="3600" b="0" kern="0" dirty="0">
                <a:solidFill>
                  <a:srgbClr val="FFFFFF"/>
                </a:solidFill>
              </a:rPr>
              <a:t> Homework 1 </a:t>
            </a:r>
          </a:p>
          <a:p>
            <a:pPr algn="l">
              <a:lnSpc>
                <a:spcPct val="90000"/>
              </a:lnSpc>
            </a:pPr>
            <a:r>
              <a:rPr lang="en-US" sz="3600" b="0" kern="0" dirty="0">
                <a:solidFill>
                  <a:srgbClr val="FFFFFF"/>
                </a:solidFill>
              </a:rPr>
              <a:t> Max: 100 </a:t>
            </a:r>
          </a:p>
          <a:p>
            <a:pPr algn="l">
              <a:lnSpc>
                <a:spcPct val="90000"/>
              </a:lnSpc>
            </a:pPr>
            <a:r>
              <a:rPr lang="en-US" sz="3600" b="0" kern="0" dirty="0">
                <a:solidFill>
                  <a:srgbClr val="FFFFFF"/>
                </a:solidFill>
              </a:rPr>
              <a:t> Min: 64     </a:t>
            </a:r>
          </a:p>
          <a:p>
            <a:pPr algn="l">
              <a:lnSpc>
                <a:spcPct val="90000"/>
              </a:lnSpc>
            </a:pPr>
            <a:r>
              <a:rPr lang="en-US" sz="3600" b="0" kern="0" dirty="0">
                <a:solidFill>
                  <a:srgbClr val="FFFFFF"/>
                </a:solidFill>
              </a:rPr>
              <a:t> Average: 92.9</a:t>
            </a:r>
          </a:p>
          <a:p>
            <a:pPr algn="l">
              <a:lnSpc>
                <a:spcPct val="90000"/>
              </a:lnSpc>
            </a:pPr>
            <a:r>
              <a:rPr lang="en-US" sz="3600" b="0" kern="0" dirty="0">
                <a:solidFill>
                  <a:srgbClr val="FFFFFF"/>
                </a:solidFill>
              </a:rPr>
              <a:t> # of 100: 68, 78%</a:t>
            </a:r>
          </a:p>
        </p:txBody>
      </p:sp>
    </p:spTree>
    <p:extLst>
      <p:ext uri="{BB962C8B-B14F-4D97-AF65-F5344CB8AC3E}">
        <p14:creationId xmlns:p14="http://schemas.microsoft.com/office/powerpoint/2010/main" val="378597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981200" y="1600202"/>
            <a:ext cx="8229600" cy="1676399"/>
          </a:xfrm>
        </p:spPr>
        <p:txBody>
          <a:bodyPr/>
          <a:lstStyle/>
          <a:p>
            <a:r>
              <a:rPr lang="en-US" dirty="0">
                <a:latin typeface="Calibri"/>
                <a:cs typeface="Calibri"/>
              </a:rPr>
              <a:t>Wait until a variable meets a </a:t>
            </a:r>
            <a:r>
              <a:rPr lang="en-US">
                <a:latin typeface="Calibri"/>
                <a:cs typeface="Calibri"/>
              </a:rPr>
              <a:t>particular condition</a:t>
            </a:r>
            <a:endParaRPr lang="en-US" dirty="0">
              <a:latin typeface="Calibri"/>
              <a:cs typeface="Calibri"/>
            </a:endParaRP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10</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p:nvPr/>
        </p:nvCxnSpPr>
        <p:spPr>
          <a:xfrm flipV="1">
            <a:off x="3200400" y="5133621"/>
            <a:ext cx="5943600" cy="7620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70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914400"/>
          </a:xfrm>
        </p:spPr>
        <p:txBody>
          <a:bodyPr/>
          <a:lstStyle/>
          <a:p>
            <a:r>
              <a:rPr lang="en-US" dirty="0">
                <a:latin typeface="Calibri"/>
                <a:cs typeface="Calibri"/>
              </a:rPr>
              <a:t>Condition Variables: Functions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11</a:t>
            </a:fld>
            <a:endParaRPr lang="en-US" dirty="0"/>
          </a:p>
        </p:txBody>
      </p:sp>
      <p:sp>
        <p:nvSpPr>
          <p:cNvPr id="5" name="Rectangle 4"/>
          <p:cNvSpPr/>
          <p:nvPr/>
        </p:nvSpPr>
        <p:spPr>
          <a:xfrm>
            <a:off x="609600" y="1016000"/>
            <a:ext cx="11353800" cy="5693866"/>
          </a:xfrm>
          <a:prstGeom prst="rect">
            <a:avLst/>
          </a:prstGeom>
        </p:spPr>
        <p:txBody>
          <a:bodyPr wrap="square">
            <a:spAutoFit/>
          </a:bodyPr>
          <a:lstStyle/>
          <a:p>
            <a:r>
              <a:rPr lang="en-US" sz="2800" dirty="0">
                <a:latin typeface="Courier New"/>
                <a:cs typeface="Courier New"/>
              </a:rPr>
              <a:t>/* Release </a:t>
            </a:r>
            <a:r>
              <a:rPr lang="en-US" sz="2800" i="1" dirty="0">
                <a:latin typeface="Courier New"/>
                <a:cs typeface="Courier New"/>
              </a:rPr>
              <a:t>lock</a:t>
            </a:r>
            <a:r>
              <a:rPr lang="en-US" sz="2800" dirty="0">
                <a:latin typeface="Courier New"/>
                <a:cs typeface="Courier New"/>
              </a:rPr>
              <a:t>, put thread to sleep until </a:t>
            </a:r>
            <a:r>
              <a:rPr lang="en-US" sz="2800" i="1" dirty="0">
                <a:latin typeface="Courier New"/>
                <a:cs typeface="Courier New"/>
              </a:rPr>
              <a:t>cv</a:t>
            </a:r>
            <a:r>
              <a:rPr lang="en-US" sz="2800" dirty="0">
                <a:latin typeface="Courier New"/>
                <a:cs typeface="Courier New"/>
              </a:rPr>
              <a:t> is signaled; when thread wakes up again, re-acquire lock before returning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cv_wait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If any threads are waiting on </a:t>
            </a:r>
            <a:r>
              <a:rPr lang="en-US" sz="2800" i="1" dirty="0">
                <a:latin typeface="Courier New"/>
                <a:cs typeface="Courier New"/>
              </a:rPr>
              <a:t>cv</a:t>
            </a:r>
            <a:r>
              <a:rPr lang="en-US" sz="2800" dirty="0">
                <a:latin typeface="Courier New"/>
                <a:cs typeface="Courier New"/>
              </a:rPr>
              <a:t>, wake up one of them. Caller must hold </a:t>
            </a:r>
            <a:r>
              <a:rPr lang="en-US" sz="2800" i="1" dirty="0">
                <a:latin typeface="Courier New"/>
                <a:cs typeface="Courier New"/>
              </a:rPr>
              <a:t>lock</a:t>
            </a:r>
            <a:r>
              <a:rPr lang="en-US" sz="2800" dirty="0">
                <a:latin typeface="Courier New"/>
                <a:cs typeface="Courier New"/>
              </a:rPr>
              <a:t>, which must be the same as the lock used in the wait call */</a:t>
            </a:r>
          </a:p>
          <a:p>
            <a:endParaRPr lang="en-US" sz="2800" dirty="0">
              <a:latin typeface="Courier New"/>
              <a:cs typeface="Courier New"/>
            </a:endParaRPr>
          </a:p>
          <a:p>
            <a:r>
              <a:rPr lang="en-US" sz="2800" dirty="0">
                <a:latin typeface="Courier New"/>
                <a:cs typeface="Courier New"/>
              </a:rPr>
              <a:t>void </a:t>
            </a:r>
            <a:r>
              <a:rPr lang="en-US" sz="2800" dirty="0" err="1">
                <a:solidFill>
                  <a:srgbClr val="FF0000"/>
                </a:solidFill>
                <a:latin typeface="Courier New"/>
                <a:cs typeface="Courier New"/>
              </a:rPr>
              <a:t>cv_signal</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a:t>
            </a:r>
            <a:r>
              <a:rPr lang="en-US" sz="2800" dirty="0" err="1">
                <a:solidFill>
                  <a:srgbClr val="FF0000"/>
                </a:solidFill>
                <a:latin typeface="Courier New"/>
                <a:cs typeface="Courier New"/>
              </a:rPr>
              <a:t>mutex</a:t>
            </a:r>
            <a:r>
              <a:rPr lang="en-US" sz="2800" dirty="0">
                <a:latin typeface="Courier New"/>
                <a:cs typeface="Courier New"/>
              </a:rPr>
              <a:t>);</a:t>
            </a:r>
          </a:p>
          <a:p>
            <a:endParaRPr lang="en-US" sz="2800" dirty="0">
              <a:latin typeface="Courier New"/>
              <a:cs typeface="Courier New"/>
            </a:endParaRPr>
          </a:p>
        </p:txBody>
      </p:sp>
    </p:spTree>
    <p:extLst>
      <p:ext uri="{BB962C8B-B14F-4D97-AF65-F5344CB8AC3E}">
        <p14:creationId xmlns:p14="http://schemas.microsoft.com/office/powerpoint/2010/main" val="213312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600200"/>
          </a:xfrm>
        </p:spPr>
        <p:txBody>
          <a:bodyPr/>
          <a:lstStyle/>
          <a:p>
            <a:r>
              <a:rPr lang="en-US" dirty="0">
                <a:latin typeface="Calibri"/>
                <a:cs typeface="Calibri"/>
              </a:rPr>
              <a:t>Condition Variables: Functions </a:t>
            </a:r>
            <a:br>
              <a:rPr lang="en-US" dirty="0">
                <a:latin typeface="Calibri"/>
                <a:cs typeface="Calibri"/>
              </a:rPr>
            </a:br>
            <a:r>
              <a:rPr lang="en-US" dirty="0">
                <a:latin typeface="Calibri"/>
                <a:cs typeface="Calibri"/>
              </a:rPr>
              <a:t>(cont.)</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12</a:t>
            </a:fld>
            <a:endParaRPr lang="en-US" dirty="0"/>
          </a:p>
        </p:txBody>
      </p:sp>
      <p:sp>
        <p:nvSpPr>
          <p:cNvPr id="5" name="Rectangle 4"/>
          <p:cNvSpPr/>
          <p:nvPr/>
        </p:nvSpPr>
        <p:spPr>
          <a:xfrm>
            <a:off x="685800" y="1752600"/>
            <a:ext cx="11049000" cy="3970318"/>
          </a:xfrm>
          <a:prstGeom prst="rect">
            <a:avLst/>
          </a:prstGeom>
        </p:spPr>
        <p:txBody>
          <a:bodyPr wrap="square">
            <a:spAutoFit/>
          </a:bodyPr>
          <a:lstStyle/>
          <a:p>
            <a:r>
              <a:rPr lang="en-US" sz="2800" dirty="0" err="1">
                <a:latin typeface="Courier New"/>
                <a:cs typeface="Courier New"/>
              </a:rPr>
              <a:t>struct</a:t>
            </a:r>
            <a:r>
              <a:rPr lang="en-US" sz="2800" dirty="0">
                <a:latin typeface="Courier New"/>
                <a:cs typeface="Courier New"/>
              </a:rPr>
              <a:t> cv *</a:t>
            </a:r>
            <a:r>
              <a:rPr lang="en-US" sz="2800" dirty="0" err="1">
                <a:latin typeface="Courier New"/>
                <a:cs typeface="Courier New"/>
              </a:rPr>
              <a:t>cv_create</a:t>
            </a:r>
            <a:r>
              <a:rPr lang="en-US" sz="2800" dirty="0">
                <a:latin typeface="Courier New"/>
                <a:cs typeface="Courier New"/>
              </a:rPr>
              <a:t>(</a:t>
            </a:r>
            <a:r>
              <a:rPr lang="en-US" sz="2800" dirty="0" err="1">
                <a:latin typeface="Courier New"/>
                <a:cs typeface="Courier New"/>
              </a:rPr>
              <a:t>const</a:t>
            </a:r>
            <a:r>
              <a:rPr lang="en-US" sz="2800" dirty="0">
                <a:latin typeface="Courier New"/>
                <a:cs typeface="Courier New"/>
              </a:rPr>
              <a:t> char *name);</a:t>
            </a:r>
          </a:p>
          <a:p>
            <a:endParaRPr lang="en-US" sz="2800" dirty="0">
              <a:latin typeface="Courier New"/>
              <a:cs typeface="Courier New"/>
            </a:endParaRPr>
          </a:p>
          <a:p>
            <a:r>
              <a:rPr lang="en-US" sz="2800" dirty="0">
                <a:latin typeface="Courier New"/>
                <a:cs typeface="Courier New"/>
              </a:rPr>
              <a:t>void </a:t>
            </a:r>
            <a:r>
              <a:rPr lang="en-US" sz="2800" dirty="0" err="1">
                <a:latin typeface="Courier New"/>
                <a:cs typeface="Courier New"/>
              </a:rPr>
              <a:t>cv_destroy</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a:t>
            </a:r>
          </a:p>
          <a:p>
            <a:endParaRPr lang="en-US" sz="2800" dirty="0">
              <a:latin typeface="Courier New"/>
              <a:cs typeface="Courier New"/>
            </a:endParaRPr>
          </a:p>
          <a:p>
            <a:endParaRPr lang="en-US" sz="2800" dirty="0">
              <a:latin typeface="Courier New"/>
              <a:cs typeface="Courier New"/>
            </a:endParaRPr>
          </a:p>
          <a:p>
            <a:r>
              <a:rPr lang="en-US" sz="2800" dirty="0">
                <a:latin typeface="Courier New"/>
                <a:cs typeface="Courier New"/>
              </a:rPr>
              <a:t>/* Same as signal, except wake up all waiting threads */</a:t>
            </a:r>
          </a:p>
          <a:p>
            <a:r>
              <a:rPr lang="en-US" sz="2800" dirty="0">
                <a:latin typeface="Courier New"/>
                <a:cs typeface="Courier New"/>
              </a:rPr>
              <a:t>void </a:t>
            </a:r>
            <a:r>
              <a:rPr lang="en-US" sz="2800" dirty="0" err="1">
                <a:latin typeface="Courier New"/>
                <a:cs typeface="Courier New"/>
              </a:rPr>
              <a:t>cv_broadcast</a:t>
            </a:r>
            <a:r>
              <a:rPr lang="en-US" sz="2800" dirty="0">
                <a:latin typeface="Courier New"/>
                <a:cs typeface="Courier New"/>
              </a:rPr>
              <a:t>(</a:t>
            </a:r>
            <a:r>
              <a:rPr lang="en-US" sz="2800" dirty="0" err="1">
                <a:latin typeface="Courier New"/>
                <a:cs typeface="Courier New"/>
              </a:rPr>
              <a:t>struct</a:t>
            </a:r>
            <a:r>
              <a:rPr lang="en-US" sz="2800" dirty="0">
                <a:latin typeface="Courier New"/>
                <a:cs typeface="Courier New"/>
              </a:rPr>
              <a:t> cv *cv, </a:t>
            </a:r>
          </a:p>
          <a:p>
            <a:r>
              <a:rPr lang="en-US" sz="2800" dirty="0">
                <a:solidFill>
                  <a:srgbClr val="FF0000"/>
                </a:solidFill>
                <a:latin typeface="Courier New"/>
                <a:cs typeface="Courier New"/>
              </a:rPr>
              <a:t>                  </a:t>
            </a:r>
            <a:r>
              <a:rPr lang="en-US" sz="2800" dirty="0" err="1">
                <a:solidFill>
                  <a:srgbClr val="FF0000"/>
                </a:solidFill>
                <a:latin typeface="Courier New"/>
                <a:cs typeface="Courier New"/>
              </a:rPr>
              <a:t>struct</a:t>
            </a:r>
            <a:r>
              <a:rPr lang="en-US" sz="2800" dirty="0">
                <a:solidFill>
                  <a:srgbClr val="FF0000"/>
                </a:solidFill>
                <a:latin typeface="Courier New"/>
                <a:cs typeface="Courier New"/>
              </a:rPr>
              <a:t> lock *lock</a:t>
            </a:r>
            <a:r>
              <a:rPr lang="en-US" sz="2800" dirty="0">
                <a:latin typeface="Courier New"/>
                <a:cs typeface="Courier New"/>
              </a:rPr>
              <a:t>);</a:t>
            </a:r>
          </a:p>
        </p:txBody>
      </p:sp>
    </p:spTree>
    <p:extLst>
      <p:ext uri="{BB962C8B-B14F-4D97-AF65-F5344CB8AC3E}">
        <p14:creationId xmlns:p14="http://schemas.microsoft.com/office/powerpoint/2010/main" val="1617122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2238"/>
            <a:ext cx="11201400" cy="868362"/>
          </a:xfrm>
        </p:spPr>
        <p:txBody>
          <a:bodyPr/>
          <a:lstStyle/>
          <a:p>
            <a:r>
              <a:rPr lang="en-US" sz="3200" dirty="0">
                <a:latin typeface="Calibri"/>
                <a:cs typeface="Calibri"/>
              </a:rPr>
              <a:t>Producer/Consumer Implementation with Locks</a:t>
            </a:r>
          </a:p>
        </p:txBody>
      </p:sp>
      <p:sp>
        <p:nvSpPr>
          <p:cNvPr id="4" name="Slide Number Placeholder 3"/>
          <p:cNvSpPr>
            <a:spLocks noGrp="1"/>
          </p:cNvSpPr>
          <p:nvPr>
            <p:ph type="sldNum" sz="quarter" idx="11"/>
          </p:nvPr>
        </p:nvSpPr>
        <p:spPr>
          <a:xfrm>
            <a:off x="444500" y="6309598"/>
            <a:ext cx="1219200" cy="476250"/>
          </a:xfrm>
        </p:spPr>
        <p:txBody>
          <a:bodyPr/>
          <a:lstStyle/>
          <a:p>
            <a:fld id="{211DD708-9C6C-BC4A-8ACC-1131D652BA95}" type="slidenum">
              <a:rPr lang="en-US" smtClean="0"/>
              <a:pPr/>
              <a:t>13</a:t>
            </a:fld>
            <a:endParaRPr lang="en-US" dirty="0"/>
          </a:p>
        </p:txBody>
      </p:sp>
      <p:sp>
        <p:nvSpPr>
          <p:cNvPr id="5" name="Rectangle 4"/>
          <p:cNvSpPr/>
          <p:nvPr/>
        </p:nvSpPr>
        <p:spPr>
          <a:xfrm>
            <a:off x="1638300" y="1066800"/>
            <a:ext cx="9067800" cy="5170645"/>
          </a:xfrm>
          <a:prstGeom prst="rect">
            <a:avLst/>
          </a:prstGeom>
        </p:spPr>
        <p:txBody>
          <a:bodyPr wrap="square">
            <a:spAutoFit/>
          </a:bodyPr>
          <a:lstStyle/>
          <a:p>
            <a:r>
              <a:rPr lang="en-US" sz="2200" dirty="0">
                <a:latin typeface="Courier New"/>
                <a:cs typeface="Courier New"/>
              </a:rPr>
              <a:t>char buffer[SIZE];</a:t>
            </a:r>
          </a:p>
          <a:p>
            <a:r>
              <a:rPr lang="en-US" sz="2200" dirty="0" err="1">
                <a:latin typeface="Courier New"/>
                <a:cs typeface="Courier New"/>
              </a:rPr>
              <a:t>int</a:t>
            </a:r>
            <a:r>
              <a:rPr lang="en-US" sz="2200" dirty="0">
                <a:latin typeface="Courier New"/>
                <a:cs typeface="Courier New"/>
              </a:rPr>
              <a:t> count = 0, head = 0, tail = 0;</a:t>
            </a:r>
          </a:p>
          <a:p>
            <a:r>
              <a:rPr lang="en-US" sz="2200" dirty="0">
                <a:solidFill>
                  <a:srgbClr val="FF0000"/>
                </a:solidFill>
                <a:latin typeface="Courier New"/>
                <a:cs typeface="Courier New"/>
              </a:rPr>
              <a:t>static</a:t>
            </a:r>
            <a:r>
              <a:rPr lang="en-US" sz="2200" dirty="0">
                <a:latin typeface="Courier New"/>
                <a:cs typeface="Courier New"/>
              </a:rPr>
              <a:t> </a:t>
            </a:r>
            <a:r>
              <a:rPr lang="en-US" sz="2200" dirty="0" err="1">
                <a:latin typeface="Courier New"/>
                <a:cs typeface="Courier New"/>
              </a:rPr>
              <a:t>struct</a:t>
            </a:r>
            <a:r>
              <a:rPr lang="en-US" sz="2200" dirty="0">
                <a:latin typeface="Courier New"/>
                <a:cs typeface="Courier New"/>
              </a:rPr>
              <a:t> lock *</a:t>
            </a:r>
            <a:r>
              <a:rPr lang="en-US" sz="2200" dirty="0" err="1">
                <a:latin typeface="Courier New"/>
                <a:cs typeface="Courier New"/>
              </a:rPr>
              <a:t>mutex</a:t>
            </a:r>
            <a:r>
              <a:rPr lang="en-US" sz="2200" dirty="0">
                <a:latin typeface="Courier New"/>
                <a:cs typeface="Courier New"/>
              </a:rPr>
              <a:t>;</a:t>
            </a:r>
          </a:p>
          <a:p>
            <a:r>
              <a:rPr lang="en-US" sz="2200" dirty="0" err="1">
                <a:latin typeface="Courier New"/>
                <a:cs typeface="Courier New"/>
              </a:rPr>
              <a:t>mutex</a:t>
            </a:r>
            <a:r>
              <a:rPr lang="en-US" sz="2200" dirty="0">
                <a:latin typeface="Courier New"/>
                <a:cs typeface="Courier New"/>
              </a:rPr>
              <a:t> = </a:t>
            </a:r>
            <a:r>
              <a:rPr lang="en-US" sz="2200" dirty="0" err="1">
                <a:latin typeface="Courier New"/>
                <a:cs typeface="Courier New"/>
              </a:rPr>
              <a:t>lock_create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 for cv”);</a:t>
            </a:r>
          </a:p>
          <a:p>
            <a:endParaRPr lang="en-US" sz="2200" dirty="0">
              <a:latin typeface="Courier New"/>
              <a:cs typeface="Courier New"/>
            </a:endParaRPr>
          </a:p>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6172200" y="2703018"/>
            <a:ext cx="4419600" cy="4154983"/>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Tree>
    <p:extLst>
      <p:ext uri="{BB962C8B-B14F-4D97-AF65-F5344CB8AC3E}">
        <p14:creationId xmlns:p14="http://schemas.microsoft.com/office/powerpoint/2010/main" val="11592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11658600" cy="868362"/>
          </a:xfrm>
        </p:spPr>
        <p:txBody>
          <a:bodyPr/>
          <a:lstStyle/>
          <a:p>
            <a:r>
              <a:rPr lang="en-US" sz="3200" dirty="0">
                <a:solidFill>
                  <a:srgbClr val="FF0000"/>
                </a:solidFill>
                <a:latin typeface="Calibri"/>
                <a:cs typeface="Calibri"/>
              </a:rPr>
              <a:t>Exercise 4. </a:t>
            </a:r>
            <a:r>
              <a:rPr lang="en-US" sz="3200" dirty="0">
                <a:latin typeface="Calibri"/>
                <a:cs typeface="Calibri"/>
              </a:rPr>
              <a:t>Can you explain this code? How to handle the empty/full cases using locks?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14</a:t>
            </a:fld>
            <a:endParaRPr lang="en-US" dirty="0"/>
          </a:p>
        </p:txBody>
      </p:sp>
      <p:sp>
        <p:nvSpPr>
          <p:cNvPr id="5" name="Rectangle 4"/>
          <p:cNvSpPr/>
          <p:nvPr/>
        </p:nvSpPr>
        <p:spPr>
          <a:xfrm>
            <a:off x="1600200" y="925356"/>
            <a:ext cx="9067800" cy="5509199"/>
          </a:xfrm>
          <a:prstGeom prst="rect">
            <a:avLst/>
          </a:prstGeom>
        </p:spPr>
        <p:txBody>
          <a:bodyPr wrap="square">
            <a:spAutoFit/>
          </a:bodyPr>
          <a:lstStyle/>
          <a:p>
            <a:r>
              <a:rPr lang="en-US" sz="2200" dirty="0">
                <a:latin typeface="Courier New"/>
                <a:cs typeface="Courier New"/>
              </a:rPr>
              <a:t>void producer(char c) {</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a:solidFill>
                  <a:srgbClr val="FF0000"/>
                </a:solidFill>
                <a:latin typeface="Courier New"/>
                <a:cs typeface="Courier New"/>
              </a:rPr>
              <a:t>while (count == SIZE) </a:t>
            </a:r>
          </a:p>
          <a:p>
            <a:r>
              <a:rPr lang="en-US" sz="2200" dirty="0">
                <a:solidFill>
                  <a:srgbClr val="FF0000"/>
                </a:solidFill>
                <a:latin typeface="Courier New"/>
                <a:cs typeface="Courier New"/>
              </a:rPr>
              <a:t>    {</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r>
              <a:rPr lang="en-US" sz="2200" dirty="0" err="1">
                <a:solidFill>
                  <a:srgbClr val="FF0000"/>
                </a:solidFill>
                <a:latin typeface="Courier New"/>
                <a:cs typeface="Courier New"/>
              </a:rPr>
              <a:t>lock_acquire</a:t>
            </a:r>
            <a:r>
              <a:rPr lang="en-US" sz="2200" dirty="0">
                <a:solidFill>
                  <a:srgbClr val="FF0000"/>
                </a:solidFill>
                <a:latin typeface="Courier New"/>
                <a:cs typeface="Courier New"/>
              </a:rPr>
              <a:t>(</a:t>
            </a:r>
            <a:r>
              <a:rPr lang="en-US" sz="2200" dirty="0" err="1">
                <a:latin typeface="Courier New"/>
                <a:cs typeface="Courier New"/>
              </a:rPr>
              <a:t>mutex</a:t>
            </a:r>
            <a:r>
              <a:rPr lang="en-US" sz="2200" dirty="0">
                <a:solidFill>
                  <a:srgbClr val="FF0000"/>
                </a:solidFill>
                <a:latin typeface="Courier New"/>
                <a:cs typeface="Courier New"/>
              </a:rPr>
              <a:t>);</a:t>
            </a:r>
          </a:p>
          <a:p>
            <a:r>
              <a:rPr lang="en-US" sz="2200" dirty="0">
                <a:solidFill>
                  <a:srgbClr val="FF0000"/>
                </a:solidFill>
                <a:latin typeface="Courier New"/>
                <a:cs typeface="Courier New"/>
              </a:rPr>
              <a:t>    }</a:t>
            </a:r>
          </a:p>
          <a:p>
            <a:r>
              <a:rPr lang="en-US" sz="2200" dirty="0">
                <a:latin typeface="Courier New"/>
                <a:cs typeface="Courier New"/>
              </a:rPr>
              <a:t>    count++;</a:t>
            </a:r>
          </a:p>
          <a:p>
            <a:r>
              <a:rPr lang="en-US" sz="2200" dirty="0">
                <a:latin typeface="Courier New"/>
                <a:cs typeface="Courier New"/>
              </a:rPr>
              <a:t>    buffer[head] = c;</a:t>
            </a:r>
          </a:p>
          <a:p>
            <a:r>
              <a:rPr lang="en-US" sz="2200" dirty="0">
                <a:latin typeface="Courier New"/>
                <a:cs typeface="Courier New"/>
              </a:rPr>
              <a:t>    head++;</a:t>
            </a:r>
          </a:p>
          <a:p>
            <a:r>
              <a:rPr lang="en-US" sz="2200" dirty="0">
                <a:latin typeface="Courier New"/>
                <a:cs typeface="Courier New"/>
              </a:rPr>
              <a:t>    if (head == SIZE) </a:t>
            </a:r>
          </a:p>
          <a:p>
            <a:r>
              <a:rPr lang="en-US" sz="2200" dirty="0">
                <a:latin typeface="Courier New"/>
                <a:cs typeface="Courier New"/>
              </a:rPr>
              <a:t>    {</a:t>
            </a:r>
          </a:p>
          <a:p>
            <a:r>
              <a:rPr lang="en-US" sz="2200" dirty="0">
                <a:latin typeface="Courier New"/>
                <a:cs typeface="Courier New"/>
              </a:rPr>
              <a:t>        head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a:t>
            </a:r>
          </a:p>
        </p:txBody>
      </p:sp>
      <p:sp>
        <p:nvSpPr>
          <p:cNvPr id="6" name="Rectangle 5"/>
          <p:cNvSpPr/>
          <p:nvPr/>
        </p:nvSpPr>
        <p:spPr>
          <a:xfrm>
            <a:off x="5791200" y="914401"/>
            <a:ext cx="5181600" cy="5509199"/>
          </a:xfrm>
          <a:prstGeom prst="rect">
            <a:avLst/>
          </a:prstGeom>
        </p:spPr>
        <p:txBody>
          <a:bodyPr wrap="square">
            <a:spAutoFit/>
          </a:bodyPr>
          <a:lstStyle/>
          <a:p>
            <a:r>
              <a:rPr lang="en-US" sz="2200" dirty="0">
                <a:latin typeface="Courier New"/>
                <a:cs typeface="Courier New"/>
              </a:rPr>
              <a:t>char consumer() {</a:t>
            </a:r>
          </a:p>
          <a:p>
            <a:r>
              <a:rPr lang="en-US" sz="2200" dirty="0">
                <a:latin typeface="Courier New"/>
                <a:cs typeface="Courier New"/>
              </a:rPr>
              <a:t>    char c;</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while (count == 0)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a:t>
            </a:r>
          </a:p>
          <a:p>
            <a:r>
              <a:rPr lang="en-US" sz="2200" dirty="0">
                <a:latin typeface="Courier New"/>
                <a:cs typeface="Courier New"/>
              </a:rPr>
              <a:t>    count--;</a:t>
            </a:r>
          </a:p>
          <a:p>
            <a:r>
              <a:rPr lang="en-US" sz="2200" dirty="0">
                <a:latin typeface="Courier New"/>
                <a:cs typeface="Courier New"/>
              </a:rPr>
              <a:t>    c = buffer[tail];</a:t>
            </a:r>
          </a:p>
          <a:p>
            <a:r>
              <a:rPr lang="en-US" sz="2200" dirty="0">
                <a:latin typeface="Courier New"/>
                <a:cs typeface="Courier New"/>
              </a:rPr>
              <a:t>    tail++;</a:t>
            </a:r>
          </a:p>
          <a:p>
            <a:r>
              <a:rPr lang="en-US" sz="2200" dirty="0">
                <a:latin typeface="Courier New"/>
                <a:cs typeface="Courier New"/>
              </a:rPr>
              <a:t>    if (tail == SIZE) {</a:t>
            </a:r>
          </a:p>
          <a:p>
            <a:r>
              <a:rPr lang="en-US" sz="2200" dirty="0">
                <a:latin typeface="Courier New"/>
                <a:cs typeface="Courier New"/>
              </a:rPr>
              <a:t>        tail = 0;</a:t>
            </a:r>
          </a:p>
          <a:p>
            <a:r>
              <a:rPr lang="en-US" sz="2200" dirty="0">
                <a:latin typeface="Courier New"/>
                <a:cs typeface="Courier New"/>
              </a:rPr>
              <a:t>    }</a:t>
            </a:r>
          </a:p>
          <a:p>
            <a:r>
              <a:rPr lang="en-US" sz="2200" dirty="0">
                <a:latin typeface="Courier New"/>
                <a:cs typeface="Courier New"/>
              </a:rPr>
              <a:t>    </a:t>
            </a:r>
            <a:r>
              <a:rPr lang="en-US" sz="2200" dirty="0" err="1">
                <a:latin typeface="Courier New"/>
                <a:cs typeface="Courier New"/>
              </a:rPr>
              <a:t>lock_release</a:t>
            </a:r>
            <a:r>
              <a:rPr lang="en-US" sz="2200" dirty="0">
                <a:latin typeface="Courier New"/>
                <a:cs typeface="Courier New"/>
              </a:rPr>
              <a:t>(</a:t>
            </a:r>
            <a:r>
              <a:rPr lang="en-US" sz="2200" dirty="0" err="1">
                <a:latin typeface="Courier New"/>
                <a:cs typeface="Courier New"/>
              </a:rPr>
              <a:t>mutex</a:t>
            </a:r>
            <a:r>
              <a:rPr lang="en-US" sz="2200" dirty="0">
                <a:latin typeface="Courier New"/>
                <a:cs typeface="Courier New"/>
              </a:rPr>
              <a:t>);</a:t>
            </a:r>
          </a:p>
          <a:p>
            <a:r>
              <a:rPr lang="en-US" sz="2200" dirty="0">
                <a:latin typeface="Courier New"/>
                <a:cs typeface="Courier New"/>
              </a:rPr>
              <a:t>    return c;</a:t>
            </a:r>
          </a:p>
          <a:p>
            <a:r>
              <a:rPr lang="en-US" sz="2200" dirty="0">
                <a:latin typeface="Courier New"/>
                <a:cs typeface="Courier New"/>
              </a:rPr>
              <a:t>}</a:t>
            </a:r>
          </a:p>
        </p:txBody>
      </p:sp>
      <p:sp>
        <p:nvSpPr>
          <p:cNvPr id="3" name="Rectangle 2"/>
          <p:cNvSpPr/>
          <p:nvPr/>
        </p:nvSpPr>
        <p:spPr>
          <a:xfrm>
            <a:off x="2133600" y="6019801"/>
            <a:ext cx="7391400" cy="769441"/>
          </a:xfrm>
          <a:prstGeom prst="rect">
            <a:avLst/>
          </a:prstGeom>
        </p:spPr>
        <p:txBody>
          <a:bodyPr wrap="square">
            <a:spAutoFit/>
          </a:bodyPr>
          <a:lstStyle/>
          <a:p>
            <a:r>
              <a:rPr lang="en-US" sz="2200" dirty="0">
                <a:solidFill>
                  <a:srgbClr val="FF0000"/>
                </a:solidFill>
                <a:latin typeface="Calibri"/>
                <a:cs typeface="Calibri"/>
              </a:rPr>
              <a:t>Which </a:t>
            </a:r>
            <a:r>
              <a:rPr lang="en-US" sz="2200" dirty="0" err="1">
                <a:solidFill>
                  <a:srgbClr val="FF0000"/>
                </a:solidFill>
                <a:latin typeface="Courier New"/>
                <a:cs typeface="Courier New"/>
              </a:rPr>
              <a:t>lock_acqure</a:t>
            </a:r>
            <a:r>
              <a:rPr lang="en-US" sz="2200" dirty="0">
                <a:solidFill>
                  <a:srgbClr val="FF0000"/>
                </a:solidFill>
                <a:latin typeface="Courier New"/>
                <a:cs typeface="Courier New"/>
              </a:rPr>
              <a:t>()</a:t>
            </a:r>
            <a:r>
              <a:rPr lang="en-US" sz="2200" dirty="0">
                <a:solidFill>
                  <a:srgbClr val="FF0000"/>
                </a:solidFill>
                <a:latin typeface="Calibri"/>
                <a:cs typeface="Calibri"/>
              </a:rPr>
              <a:t> and </a:t>
            </a:r>
            <a:r>
              <a:rPr lang="en-US" sz="2200" dirty="0" err="1">
                <a:solidFill>
                  <a:srgbClr val="FF0000"/>
                </a:solidFill>
                <a:latin typeface="Courier New"/>
                <a:cs typeface="Courier New"/>
              </a:rPr>
              <a:t>lock_release</a:t>
            </a:r>
            <a:r>
              <a:rPr lang="en-US" sz="2200" dirty="0">
                <a:solidFill>
                  <a:srgbClr val="FF0000"/>
                </a:solidFill>
                <a:latin typeface="Courier New"/>
                <a:cs typeface="Courier New"/>
              </a:rPr>
              <a:t>()</a:t>
            </a:r>
            <a:r>
              <a:rPr lang="en-US" sz="2200" dirty="0">
                <a:solidFill>
                  <a:srgbClr val="FF0000"/>
                </a:solidFill>
                <a:latin typeface="Calibri"/>
                <a:cs typeface="Calibri"/>
              </a:rPr>
              <a:t> are a pair?</a:t>
            </a:r>
          </a:p>
          <a:p>
            <a:r>
              <a:rPr lang="en-US" sz="2200" dirty="0">
                <a:solidFill>
                  <a:srgbClr val="FF0000"/>
                </a:solidFill>
                <a:latin typeface="Calibri"/>
                <a:cs typeface="Calibri"/>
              </a:rPr>
              <a:t>Can we improve this code using wait and signal?</a:t>
            </a:r>
          </a:p>
        </p:txBody>
      </p:sp>
    </p:spTree>
    <p:extLst>
      <p:ext uri="{BB962C8B-B14F-4D97-AF65-F5344CB8AC3E}">
        <p14:creationId xmlns:p14="http://schemas.microsoft.com/office/powerpoint/2010/main" val="35589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22239"/>
            <a:ext cx="8991600" cy="792162"/>
          </a:xfrm>
        </p:spPr>
        <p:txBody>
          <a:bodyPr/>
          <a:lstStyle/>
          <a:p>
            <a:r>
              <a:rPr lang="en-US" sz="3000" dirty="0">
                <a:latin typeface="Calibri"/>
                <a:cs typeface="Calibri"/>
              </a:rPr>
              <a:t>Producer: 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15</a:t>
            </a:fld>
            <a:endParaRPr lang="en-US" dirty="0"/>
          </a:p>
        </p:txBody>
      </p:sp>
      <p:sp>
        <p:nvSpPr>
          <p:cNvPr id="5" name="Rectangle 4"/>
          <p:cNvSpPr/>
          <p:nvPr/>
        </p:nvSpPr>
        <p:spPr>
          <a:xfrm>
            <a:off x="2667000" y="914401"/>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Tree>
    <p:extLst>
      <p:ext uri="{BB962C8B-B14F-4D97-AF65-F5344CB8AC3E}">
        <p14:creationId xmlns:p14="http://schemas.microsoft.com/office/powerpoint/2010/main" val="93470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11658600" cy="792162"/>
          </a:xfrm>
        </p:spPr>
        <p:txBody>
          <a:bodyPr/>
          <a:lstStyle/>
          <a:p>
            <a:r>
              <a:rPr lang="en-US" sz="2800" dirty="0">
                <a:solidFill>
                  <a:srgbClr val="FF0000"/>
                </a:solidFill>
                <a:latin typeface="Calibri"/>
                <a:cs typeface="Calibri"/>
              </a:rPr>
              <a:t>Exercise 5. </a:t>
            </a:r>
            <a:r>
              <a:rPr lang="en-US" sz="3000" dirty="0">
                <a:latin typeface="Calibri"/>
                <a:cs typeface="Calibri"/>
              </a:rPr>
              <a:t>Please complete the consumer code using condition variables.</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16</a:t>
            </a:fld>
            <a:endParaRPr lang="en-US" dirty="0"/>
          </a:p>
        </p:txBody>
      </p:sp>
      <p:sp>
        <p:nvSpPr>
          <p:cNvPr id="5" name="Rectangle 4"/>
          <p:cNvSpPr/>
          <p:nvPr/>
        </p:nvSpPr>
        <p:spPr>
          <a:xfrm>
            <a:off x="5918200" y="700783"/>
            <a:ext cx="6248400" cy="6001642"/>
          </a:xfrm>
          <a:prstGeom prst="rect">
            <a:avLst/>
          </a:prstGeom>
        </p:spPr>
        <p:txBody>
          <a:bodyPr wrap="square">
            <a:spAutoFit/>
          </a:bodyPr>
          <a:lstStyle/>
          <a:p>
            <a:r>
              <a:rPr lang="en-US" dirty="0">
                <a:latin typeface="Courier New"/>
                <a:cs typeface="Courier New"/>
              </a:rPr>
              <a:t>char consumer() {</a:t>
            </a:r>
          </a:p>
          <a:p>
            <a:r>
              <a:rPr lang="en-US" dirty="0">
                <a:latin typeface="Courier New"/>
                <a:cs typeface="Courier New"/>
              </a:rPr>
              <a:t>    char c;</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0)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c = buffer[tail];</a:t>
            </a:r>
          </a:p>
          <a:p>
            <a:r>
              <a:rPr lang="en-US" dirty="0">
                <a:latin typeface="Courier New"/>
                <a:cs typeface="Courier New"/>
              </a:rPr>
              <a:t>    tail++;</a:t>
            </a:r>
          </a:p>
          <a:p>
            <a:r>
              <a:rPr lang="en-US" dirty="0">
                <a:latin typeface="Courier New"/>
                <a:cs typeface="Courier New"/>
              </a:rPr>
              <a:t>    if (tail == SIZE) {</a:t>
            </a:r>
          </a:p>
          <a:p>
            <a:r>
              <a:rPr lang="en-US" dirty="0">
                <a:latin typeface="Courier New"/>
                <a:cs typeface="Courier New"/>
              </a:rPr>
              <a:t>        tail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return c;</a:t>
            </a:r>
          </a:p>
          <a:p>
            <a:r>
              <a:rPr lang="en-US" dirty="0">
                <a:latin typeface="Courier New"/>
                <a:cs typeface="Courier New"/>
              </a:rPr>
              <a:t>}</a:t>
            </a:r>
          </a:p>
        </p:txBody>
      </p:sp>
      <p:sp>
        <p:nvSpPr>
          <p:cNvPr id="6" name="Rectangle 5"/>
          <p:cNvSpPr/>
          <p:nvPr/>
        </p:nvSpPr>
        <p:spPr>
          <a:xfrm>
            <a:off x="228600" y="880298"/>
            <a:ext cx="7620000" cy="5262979"/>
          </a:xfrm>
          <a:prstGeom prst="rect">
            <a:avLst/>
          </a:prstGeom>
        </p:spPr>
        <p:txBody>
          <a:bodyPr wrap="square">
            <a:spAutoFit/>
          </a:bodyPr>
          <a:lstStyle/>
          <a:p>
            <a:r>
              <a:rPr lang="en-US" dirty="0">
                <a:latin typeface="Courier New"/>
                <a:cs typeface="Courier New"/>
              </a:rPr>
              <a:t>void producer(char c) {</a:t>
            </a:r>
          </a:p>
          <a:p>
            <a:r>
              <a:rPr lang="en-US" dirty="0">
                <a:latin typeface="Courier New"/>
                <a:cs typeface="Courier New"/>
              </a:rPr>
              <a:t>    </a:t>
            </a:r>
            <a:r>
              <a:rPr lang="en-US" dirty="0" err="1">
                <a:solidFill>
                  <a:srgbClr val="008000"/>
                </a:solidFill>
                <a:latin typeface="Courier New"/>
                <a:cs typeface="Courier New"/>
              </a:rPr>
              <a:t>lock_acquire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    while (count == SIZE) {</a:t>
            </a:r>
          </a:p>
          <a:p>
            <a:r>
              <a:rPr lang="en-US" dirty="0">
                <a:latin typeface="Courier New"/>
                <a:cs typeface="Courier New"/>
              </a:rPr>
              <a:t>        </a:t>
            </a:r>
            <a:r>
              <a:rPr lang="en-US" dirty="0" err="1">
                <a:solidFill>
                  <a:srgbClr val="FF0000"/>
                </a:solidFill>
                <a:latin typeface="Courier New"/>
                <a:cs typeface="Courier New"/>
              </a:rPr>
              <a:t>cv_wait</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p>
          <a:p>
            <a:r>
              <a:rPr lang="en-US" dirty="0">
                <a:latin typeface="Courier New"/>
                <a:cs typeface="Courier New"/>
              </a:rPr>
              <a:t>    count++;</a:t>
            </a:r>
          </a:p>
          <a:p>
            <a:r>
              <a:rPr lang="en-US" dirty="0">
                <a:latin typeface="Courier New"/>
                <a:cs typeface="Courier New"/>
              </a:rPr>
              <a:t>    buffer[head] = c;</a:t>
            </a:r>
          </a:p>
          <a:p>
            <a:r>
              <a:rPr lang="en-US" dirty="0">
                <a:latin typeface="Courier New"/>
                <a:cs typeface="Courier New"/>
              </a:rPr>
              <a:t>    head++;</a:t>
            </a:r>
          </a:p>
          <a:p>
            <a:r>
              <a:rPr lang="en-US" dirty="0">
                <a:latin typeface="Courier New"/>
                <a:cs typeface="Courier New"/>
              </a:rPr>
              <a:t>    if (head == SIZE) {</a:t>
            </a:r>
          </a:p>
          <a:p>
            <a:r>
              <a:rPr lang="en-US" dirty="0">
                <a:latin typeface="Courier New"/>
                <a:cs typeface="Courier New"/>
              </a:rPr>
              <a:t>        head = 0;</a:t>
            </a:r>
          </a:p>
          <a:p>
            <a:r>
              <a:rPr lang="en-US" dirty="0">
                <a:latin typeface="Courier New"/>
                <a:cs typeface="Courier New"/>
              </a:rPr>
              <a:t>    }</a:t>
            </a:r>
          </a:p>
          <a:p>
            <a:r>
              <a:rPr lang="en-US" dirty="0">
                <a:latin typeface="Courier New"/>
                <a:cs typeface="Courier New"/>
              </a:rPr>
              <a:t>    </a:t>
            </a:r>
            <a:r>
              <a:rPr lang="en-US" dirty="0" err="1">
                <a:solidFill>
                  <a:srgbClr val="FF0000"/>
                </a:solidFill>
                <a:latin typeface="Courier New"/>
                <a:cs typeface="Courier New"/>
              </a:rPr>
              <a:t>cv_signal</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solidFill>
                  <a:srgbClr val="FF0000"/>
                </a:solidFill>
                <a:latin typeface="Courier New"/>
                <a:cs typeface="Courier New"/>
              </a:rPr>
              <a:t>, </a:t>
            </a:r>
            <a:r>
              <a:rPr lang="en-US" dirty="0" err="1">
                <a:solidFill>
                  <a:srgbClr val="FF0000"/>
                </a:solidFill>
                <a:latin typeface="Courier New"/>
                <a:cs typeface="Courier New"/>
              </a:rPr>
              <a:t>mutex</a:t>
            </a:r>
            <a:r>
              <a:rPr lang="en-US" dirty="0">
                <a:solidFill>
                  <a:srgbClr val="FF0000"/>
                </a:solidFill>
                <a:latin typeface="Courier New"/>
                <a:cs typeface="Courier New"/>
              </a:rPr>
              <a:t>);</a:t>
            </a:r>
          </a:p>
          <a:p>
            <a:r>
              <a:rPr lang="en-US" dirty="0">
                <a:latin typeface="Courier New"/>
                <a:cs typeface="Courier New"/>
              </a:rPr>
              <a:t>    </a:t>
            </a:r>
            <a:r>
              <a:rPr lang="en-US" dirty="0" err="1">
                <a:solidFill>
                  <a:srgbClr val="008000"/>
                </a:solidFill>
                <a:latin typeface="Courier New"/>
                <a:cs typeface="Courier New"/>
              </a:rPr>
              <a:t>lock_release</a:t>
            </a:r>
            <a:r>
              <a:rPr lang="en-US" dirty="0">
                <a:solidFill>
                  <a:srgbClr val="008000"/>
                </a:solidFill>
                <a:latin typeface="Courier New"/>
                <a:cs typeface="Courier New"/>
              </a:rPr>
              <a:t>(</a:t>
            </a:r>
            <a:r>
              <a:rPr lang="en-US" dirty="0" err="1">
                <a:solidFill>
                  <a:srgbClr val="008000"/>
                </a:solidFill>
                <a:latin typeface="Courier New"/>
                <a:cs typeface="Courier New"/>
              </a:rPr>
              <a:t>mutex</a:t>
            </a:r>
            <a:r>
              <a:rPr lang="en-US" dirty="0">
                <a:solidFill>
                  <a:srgbClr val="008000"/>
                </a:solidFill>
                <a:latin typeface="Courier New"/>
                <a:cs typeface="Courier New"/>
              </a:rPr>
              <a:t>);</a:t>
            </a:r>
          </a:p>
          <a:p>
            <a:r>
              <a:rPr lang="en-US" dirty="0">
                <a:latin typeface="Courier New"/>
                <a:cs typeface="Courier New"/>
              </a:rPr>
              <a:t>}</a:t>
            </a:r>
          </a:p>
        </p:txBody>
      </p:sp>
      <p:sp>
        <p:nvSpPr>
          <p:cNvPr id="7" name="Rectangle 6"/>
          <p:cNvSpPr/>
          <p:nvPr/>
        </p:nvSpPr>
        <p:spPr>
          <a:xfrm>
            <a:off x="7391400" y="2209800"/>
            <a:ext cx="4419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6705600" y="5181600"/>
            <a:ext cx="45720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6705600" y="1460152"/>
            <a:ext cx="3733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705600" y="5575126"/>
            <a:ext cx="3886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238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Summary</a:t>
            </a:r>
          </a:p>
        </p:txBody>
      </p:sp>
      <p:sp>
        <p:nvSpPr>
          <p:cNvPr id="3" name="Content Placeholder 2"/>
          <p:cNvSpPr>
            <a:spLocks noGrp="1"/>
          </p:cNvSpPr>
          <p:nvPr>
            <p:ph idx="1"/>
          </p:nvPr>
        </p:nvSpPr>
        <p:spPr/>
        <p:txBody>
          <a:bodyPr/>
          <a:lstStyle/>
          <a:p>
            <a:r>
              <a:rPr lang="en-US" dirty="0">
                <a:latin typeface="Calibri"/>
                <a:cs typeface="Calibri"/>
              </a:rPr>
              <a:t>Handle the empty/full cases using locks</a:t>
            </a:r>
          </a:p>
          <a:p>
            <a:endParaRPr lang="en-US" dirty="0">
              <a:latin typeface="Calibri"/>
              <a:cs typeface="Calibri"/>
            </a:endParaRPr>
          </a:p>
          <a:p>
            <a:r>
              <a:rPr lang="en-US" dirty="0">
                <a:latin typeface="Calibri"/>
                <a:cs typeface="Calibri"/>
              </a:rPr>
              <a:t>Condition Variables: Data Structure</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cv_wait</a:t>
            </a:r>
            <a:r>
              <a:rPr lang="en-US" dirty="0">
                <a:latin typeface="Courier New" panose="02070309020205020404" pitchFamily="49" charset="0"/>
                <a:cs typeface="Courier New" panose="02070309020205020404" pitchFamily="49" charset="0"/>
              </a:rPr>
              <a:t>()</a:t>
            </a:r>
            <a:r>
              <a:rPr lang="en-US" dirty="0">
                <a:latin typeface="Calibri"/>
                <a:cs typeface="Calibri"/>
              </a:rPr>
              <a:t>? </a:t>
            </a:r>
          </a:p>
          <a:p>
            <a:endParaRPr lang="en-US" dirty="0">
              <a:latin typeface="Calibri"/>
              <a:cs typeface="Calibri"/>
            </a:endParaRPr>
          </a:p>
          <a:p>
            <a:r>
              <a:rPr lang="en-US" dirty="0">
                <a:latin typeface="Calibri"/>
                <a:cs typeface="Calibri"/>
              </a:rPr>
              <a:t>How to implement </a:t>
            </a:r>
            <a:r>
              <a:rPr lang="en-US" dirty="0" err="1">
                <a:latin typeface="Courier New" panose="02070309020205020404" pitchFamily="49" charset="0"/>
                <a:cs typeface="Courier New" panose="02070309020205020404" pitchFamily="49" charset="0"/>
              </a:rPr>
              <a:t>cv_signal</a:t>
            </a:r>
            <a:r>
              <a:rPr lang="en-US" dirty="0">
                <a:latin typeface="Courier New" panose="02070309020205020404" pitchFamily="49" charset="0"/>
                <a:cs typeface="Courier New" panose="02070309020205020404" pitchFamily="49" charset="0"/>
              </a:rPr>
              <a:t>()</a:t>
            </a:r>
            <a:r>
              <a:rPr lang="en-US" dirty="0">
                <a:latin typeface="Calibri"/>
                <a:cs typeface="Calibri"/>
              </a:rPr>
              <a:t>? </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17</a:t>
            </a:fld>
            <a:endParaRPr lang="en-US"/>
          </a:p>
        </p:txBody>
      </p:sp>
    </p:spTree>
    <p:extLst>
      <p:ext uri="{BB962C8B-B14F-4D97-AF65-F5344CB8AC3E}">
        <p14:creationId xmlns:p14="http://schemas.microsoft.com/office/powerpoint/2010/main" val="37258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00200" y="152400"/>
            <a:ext cx="8991600" cy="990600"/>
          </a:xfrm>
        </p:spPr>
        <p:txBody>
          <a:bodyPr/>
          <a:lstStyle/>
          <a:p>
            <a:r>
              <a:rPr lang="en-US" dirty="0">
                <a:latin typeface="Calibri" charset="0"/>
                <a:cs typeface="Calibri" charset="0"/>
              </a:rPr>
              <a:t>Condition Variables</a:t>
            </a:r>
          </a:p>
        </p:txBody>
      </p:sp>
      <p:sp>
        <p:nvSpPr>
          <p:cNvPr id="28674" name="Slide Number Placeholder 3"/>
          <p:cNvSpPr>
            <a:spLocks noGrp="1"/>
          </p:cNvSpPr>
          <p:nvPr>
            <p:ph type="sldNum" sz="quarter" idx="10"/>
          </p:nvPr>
        </p:nvSpPr>
        <p:spPr bwMode="auto">
          <a:xfrm>
            <a:off x="1752600" y="6477000"/>
            <a:ext cx="1219200" cy="4762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1B83CF5-451D-2748-9708-DEE764A0CAAA}" type="slidenum">
              <a:rPr lang="en-US" sz="1200">
                <a:solidFill>
                  <a:srgbClr val="898989"/>
                </a:solidFill>
                <a:latin typeface="Calibri" charset="0"/>
              </a:rPr>
              <a:pPr eaLnBrk="1" hangingPunct="1"/>
              <a:t>18</a:t>
            </a:fld>
            <a:endParaRPr lang="en-US" sz="1200">
              <a:solidFill>
                <a:srgbClr val="898989"/>
              </a:solidFill>
              <a:latin typeface="Calibri" charset="0"/>
            </a:endParaRPr>
          </a:p>
        </p:txBody>
      </p:sp>
      <p:pic>
        <p:nvPicPr>
          <p:cNvPr id="2" name="Picture 1"/>
          <p:cNvPicPr>
            <a:picLocks noChangeAspect="1"/>
          </p:cNvPicPr>
          <p:nvPr/>
        </p:nvPicPr>
        <p:blipFill>
          <a:blip r:embed="rId3"/>
          <a:stretch>
            <a:fillRect/>
          </a:stretch>
        </p:blipFill>
        <p:spPr>
          <a:xfrm>
            <a:off x="1828801" y="1447800"/>
            <a:ext cx="8552329" cy="4343400"/>
          </a:xfrm>
          <a:prstGeom prst="rect">
            <a:avLst/>
          </a:prstGeom>
        </p:spPr>
      </p:pic>
      <p:sp>
        <p:nvSpPr>
          <p:cNvPr id="3" name="TextBox 2"/>
          <p:cNvSpPr txBox="1"/>
          <p:nvPr/>
        </p:nvSpPr>
        <p:spPr>
          <a:xfrm>
            <a:off x="2895600" y="6248400"/>
            <a:ext cx="6400800" cy="338554"/>
          </a:xfrm>
          <a:prstGeom prst="rect">
            <a:avLst/>
          </a:prstGeom>
          <a:noFill/>
        </p:spPr>
        <p:txBody>
          <a:bodyPr wrap="square" rtlCol="0">
            <a:spAutoFit/>
          </a:bodyPr>
          <a:lstStyle/>
          <a:p>
            <a:r>
              <a:rPr lang="en-US" sz="1600" dirty="0">
                <a:latin typeface="Calibri"/>
                <a:cs typeface="Calibri"/>
              </a:rPr>
              <a:t>Reference: http://</a:t>
            </a:r>
            <a:r>
              <a:rPr lang="en-US" sz="1600" dirty="0" err="1">
                <a:latin typeface="Calibri"/>
                <a:cs typeface="Calibri"/>
              </a:rPr>
              <a:t>blog.csdn.net</a:t>
            </a:r>
            <a:r>
              <a:rPr lang="en-US" sz="1600" dirty="0">
                <a:latin typeface="Calibri"/>
                <a:cs typeface="Calibri"/>
              </a:rPr>
              <a:t>/</a:t>
            </a:r>
            <a:r>
              <a:rPr lang="en-US" sz="1600" dirty="0" err="1">
                <a:latin typeface="Calibri"/>
                <a:cs typeface="Calibri"/>
              </a:rPr>
              <a:t>imyfriend</a:t>
            </a:r>
            <a:r>
              <a:rPr lang="en-US" sz="1600" dirty="0">
                <a:latin typeface="Calibri"/>
                <a:cs typeface="Calibri"/>
              </a:rPr>
              <a:t>/article/details/7590547</a:t>
            </a:r>
          </a:p>
        </p:txBody>
      </p:sp>
    </p:spTree>
    <p:extLst>
      <p:ext uri="{BB962C8B-B14F-4D97-AF65-F5344CB8AC3E}">
        <p14:creationId xmlns:p14="http://schemas.microsoft.com/office/powerpoint/2010/main" val="143614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Condition Variables: Data Structure</a:t>
            </a:r>
          </a:p>
        </p:txBody>
      </p:sp>
      <p:sp>
        <p:nvSpPr>
          <p:cNvPr id="3" name="Content Placeholder 2"/>
          <p:cNvSpPr>
            <a:spLocks noGrp="1"/>
          </p:cNvSpPr>
          <p:nvPr>
            <p:ph idx="1"/>
          </p:nvPr>
        </p:nvSpPr>
        <p:spPr>
          <a:xfrm>
            <a:off x="1981200" y="1600202"/>
            <a:ext cx="8229600" cy="1676399"/>
          </a:xfrm>
        </p:spPr>
        <p:txBody>
          <a:bodyPr/>
          <a:lstStyle/>
          <a:p>
            <a:r>
              <a:rPr lang="en-US" dirty="0">
                <a:latin typeface="Calibri"/>
                <a:cs typeface="Calibri"/>
              </a:rPr>
              <a:t>Wait until a variable meets a particular condition</a:t>
            </a:r>
          </a:p>
          <a:p>
            <a:r>
              <a:rPr lang="en-US" dirty="0">
                <a:latin typeface="Calibri"/>
                <a:cs typeface="Calibri"/>
              </a:rPr>
              <a:t>There is no actual variable in the CV</a:t>
            </a:r>
          </a:p>
        </p:txBody>
      </p:sp>
      <p:sp>
        <p:nvSpPr>
          <p:cNvPr id="4" name="Slide Number Placeholder 3"/>
          <p:cNvSpPr>
            <a:spLocks noGrp="1"/>
          </p:cNvSpPr>
          <p:nvPr>
            <p:ph type="sldNum" sz="quarter" idx="11"/>
          </p:nvPr>
        </p:nvSpPr>
        <p:spPr/>
        <p:txBody>
          <a:bodyPr/>
          <a:lstStyle/>
          <a:p>
            <a:fld id="{211DD708-9C6C-BC4A-8ACC-1131D652BA95}" type="slidenum">
              <a:rPr lang="en-US" smtClean="0"/>
              <a:pPr/>
              <a:t>19</a:t>
            </a:fld>
            <a:endParaRPr lang="en-US" dirty="0"/>
          </a:p>
        </p:txBody>
      </p:sp>
      <p:sp>
        <p:nvSpPr>
          <p:cNvPr id="5" name="Rectangle 4"/>
          <p:cNvSpPr/>
          <p:nvPr/>
        </p:nvSpPr>
        <p:spPr>
          <a:xfrm>
            <a:off x="2514600" y="3581401"/>
            <a:ext cx="6858000" cy="2246769"/>
          </a:xfrm>
          <a:prstGeom prst="rect">
            <a:avLst/>
          </a:prstGeom>
        </p:spPr>
        <p:txBody>
          <a:bodyPr wrap="square">
            <a:spAutoFit/>
          </a:bodyPr>
          <a:lstStyle/>
          <a:p>
            <a:r>
              <a:rPr lang="en-US" sz="2800" dirty="0">
                <a:latin typeface="Courier New"/>
                <a:cs typeface="Courier New"/>
              </a:rPr>
              <a:t>/* kern/include/</a:t>
            </a:r>
            <a:r>
              <a:rPr lang="en-US" sz="2800" dirty="0" err="1">
                <a:latin typeface="Courier New"/>
                <a:cs typeface="Courier New"/>
              </a:rPr>
              <a:t>synch.h</a:t>
            </a:r>
            <a:r>
              <a:rPr lang="en-US" sz="2800" dirty="0">
                <a:latin typeface="Courier New"/>
                <a:cs typeface="Courier New"/>
              </a:rPr>
              <a:t> */</a:t>
            </a:r>
          </a:p>
          <a:p>
            <a:r>
              <a:rPr lang="en-US" sz="2800" dirty="0" err="1">
                <a:latin typeface="Courier New"/>
                <a:cs typeface="Courier New"/>
              </a:rPr>
              <a:t>struct</a:t>
            </a:r>
            <a:r>
              <a:rPr lang="en-US" sz="2800" dirty="0">
                <a:latin typeface="Courier New"/>
                <a:cs typeface="Courier New"/>
              </a:rPr>
              <a:t> cv {</a:t>
            </a:r>
          </a:p>
          <a:p>
            <a:r>
              <a:rPr lang="en-US" sz="2800" dirty="0">
                <a:latin typeface="Courier New"/>
                <a:cs typeface="Courier New"/>
              </a:rPr>
              <a:t>	char *name;</a:t>
            </a:r>
          </a:p>
          <a:p>
            <a:r>
              <a:rPr lang="en-US" sz="2800" dirty="0">
                <a:latin typeface="Courier New"/>
                <a:cs typeface="Courier New"/>
              </a:rPr>
              <a:t>	// add what you need here</a:t>
            </a:r>
          </a:p>
          <a:p>
            <a:r>
              <a:rPr lang="en-US" sz="2800" dirty="0">
                <a:latin typeface="Courier New"/>
                <a:cs typeface="Courier New"/>
              </a:rPr>
              <a:t>};</a:t>
            </a:r>
          </a:p>
        </p:txBody>
      </p:sp>
      <p:cxnSp>
        <p:nvCxnSpPr>
          <p:cNvPr id="7" name="Straight Connector 6"/>
          <p:cNvCxnSpPr/>
          <p:nvPr/>
        </p:nvCxnSpPr>
        <p:spPr>
          <a:xfrm flipV="1">
            <a:off x="3200400" y="5133621"/>
            <a:ext cx="5943600" cy="76200"/>
          </a:xfrm>
          <a:prstGeom prst="line">
            <a:avLst/>
          </a:prstGeom>
          <a:ln>
            <a:solidFill>
              <a:srgbClr val="FF33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10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2</a:t>
            </a:fld>
            <a:endParaRPr lang="en-US" sz="1400">
              <a:latin typeface="Arial" charset="0"/>
            </a:endParaRPr>
          </a:p>
        </p:txBody>
      </p:sp>
      <p:sp>
        <p:nvSpPr>
          <p:cNvPr id="2051" name="Rectangle 2"/>
          <p:cNvSpPr>
            <a:spLocks noGrp="1" noChangeArrowheads="1"/>
          </p:cNvSpPr>
          <p:nvPr>
            <p:ph type="ctrTitle"/>
          </p:nvPr>
        </p:nvSpPr>
        <p:spPr>
          <a:xfrm>
            <a:off x="1219200" y="762000"/>
            <a:ext cx="101346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 Part 2: Locks and Condition Variables</a:t>
            </a:r>
          </a:p>
        </p:txBody>
      </p:sp>
      <p:sp>
        <p:nvSpPr>
          <p:cNvPr id="2052"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cv_wait</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20</a:t>
            </a:fld>
            <a:endParaRPr lang="en-US" dirty="0"/>
          </a:p>
        </p:txBody>
      </p:sp>
      <p:sp>
        <p:nvSpPr>
          <p:cNvPr id="5" name="Rectangle 4"/>
          <p:cNvSpPr/>
          <p:nvPr/>
        </p:nvSpPr>
        <p:spPr>
          <a:xfrm>
            <a:off x="1752600" y="1061622"/>
            <a:ext cx="8915400" cy="5262979"/>
          </a:xfrm>
          <a:prstGeom prst="rect">
            <a:avLst/>
          </a:prstGeom>
        </p:spPr>
        <p:txBody>
          <a:bodyPr wrap="square">
            <a:spAutoFit/>
          </a:bodyPr>
          <a:lstStyle/>
          <a:p>
            <a:r>
              <a:rPr lang="en-US" dirty="0">
                <a:latin typeface="Courier New"/>
                <a:cs typeface="Courier New"/>
              </a:rPr>
              <a:t>void </a:t>
            </a:r>
            <a:r>
              <a:rPr lang="en-US" dirty="0" err="1">
                <a:latin typeface="Courier New"/>
                <a:cs typeface="Courier New"/>
              </a:rPr>
              <a:t>cv_wait</a:t>
            </a:r>
            <a:r>
              <a:rPr lang="en-US" dirty="0">
                <a:latin typeface="Courier New"/>
                <a:cs typeface="Courier New"/>
              </a:rPr>
              <a:t>(</a:t>
            </a:r>
            <a:r>
              <a:rPr lang="en-US" dirty="0" err="1">
                <a:latin typeface="Courier New"/>
                <a:cs typeface="Courier New"/>
              </a:rPr>
              <a:t>struct</a:t>
            </a:r>
            <a:r>
              <a:rPr lang="en-US" dirty="0">
                <a:latin typeface="Courier New"/>
                <a:cs typeface="Courier New"/>
              </a:rPr>
              <a:t> cv *cv, </a:t>
            </a:r>
            <a:r>
              <a:rPr lang="en-US" dirty="0" err="1">
                <a:latin typeface="Courier New"/>
                <a:cs typeface="Courier New"/>
              </a:rPr>
              <a:t>struct</a:t>
            </a:r>
            <a:r>
              <a:rPr lang="en-US" dirty="0">
                <a:latin typeface="Courier New"/>
                <a:cs typeface="Courier New"/>
              </a:rPr>
              <a:t> lock *lock) {</a:t>
            </a:r>
          </a:p>
          <a:p>
            <a:endParaRPr lang="en-US" dirty="0">
              <a:latin typeface="Courier New"/>
              <a:cs typeface="Courier New"/>
            </a:endParaRPr>
          </a:p>
          <a:p>
            <a:r>
              <a:rPr lang="en-US" dirty="0">
                <a:latin typeface="Courier New"/>
                <a:cs typeface="Courier New"/>
              </a:rPr>
              <a:t>    use assert to check input cv and lock;</a:t>
            </a:r>
          </a:p>
          <a:p>
            <a:r>
              <a:rPr lang="en-US" dirty="0">
                <a:latin typeface="Courier New"/>
                <a:cs typeface="Courier New"/>
              </a:rPr>
              <a:t>    turn off interrupts;</a:t>
            </a:r>
          </a:p>
          <a:p>
            <a:endParaRPr lang="en-US" dirty="0">
              <a:latin typeface="Courier New"/>
              <a:cs typeface="Courier New"/>
            </a:endParaRPr>
          </a:p>
          <a:p>
            <a:r>
              <a:rPr lang="en-US" dirty="0">
                <a:latin typeface="Courier New"/>
                <a:cs typeface="Courier New"/>
              </a:rPr>
              <a:t>    release the lock;</a:t>
            </a:r>
          </a:p>
          <a:p>
            <a:r>
              <a:rPr lang="en-US" dirty="0">
                <a:latin typeface="Courier New"/>
                <a:cs typeface="Courier New"/>
              </a:rPr>
              <a:t>    </a:t>
            </a:r>
          </a:p>
          <a:p>
            <a:r>
              <a:rPr lang="en-US" b="1" dirty="0">
                <a:solidFill>
                  <a:srgbClr val="FF0000"/>
                </a:solidFill>
                <a:latin typeface="Courier New"/>
                <a:cs typeface="Courier New"/>
              </a:rPr>
              <a:t> /*Question: </a:t>
            </a:r>
            <a:r>
              <a:rPr lang="en-US" b="1" dirty="0" err="1">
                <a:solidFill>
                  <a:srgbClr val="FF0000"/>
                </a:solidFill>
                <a:latin typeface="Courier New"/>
                <a:cs typeface="Courier New"/>
              </a:rPr>
              <a:t>thread_sleep</a:t>
            </a:r>
            <a:r>
              <a:rPr lang="en-US" b="1" dirty="0">
                <a:solidFill>
                  <a:srgbClr val="FF0000"/>
                </a:solidFill>
                <a:latin typeface="Courier New"/>
                <a:cs typeface="Courier New"/>
              </a:rPr>
              <a:t>() using cv or lock?*/</a:t>
            </a:r>
          </a:p>
          <a:p>
            <a:r>
              <a:rPr lang="en-US" dirty="0">
                <a:latin typeface="Courier New"/>
                <a:cs typeface="Courier New"/>
              </a:rPr>
              <a:t>    sleep the thread until someone signals cv;</a:t>
            </a:r>
          </a:p>
          <a:p>
            <a:endParaRPr lang="en-US" dirty="0">
              <a:latin typeface="Courier New"/>
              <a:cs typeface="Courier New"/>
            </a:endParaRPr>
          </a:p>
          <a:p>
            <a:r>
              <a:rPr lang="en-US" dirty="0">
                <a:latin typeface="Courier New"/>
                <a:cs typeface="Courier New"/>
              </a:rPr>
              <a:t>    acquire the lock;</a:t>
            </a:r>
          </a:p>
          <a:p>
            <a:r>
              <a:rPr lang="en-US" dirty="0">
                <a:latin typeface="Courier New"/>
                <a:cs typeface="Courier New"/>
              </a:rPr>
              <a:t>    turn on interrupts to the previous level;</a:t>
            </a:r>
          </a:p>
          <a:p>
            <a:r>
              <a:rPr lang="en-US" dirty="0">
                <a:latin typeface="Courier New"/>
                <a:cs typeface="Courier New"/>
              </a:rPr>
              <a:t>}</a:t>
            </a:r>
          </a:p>
        </p:txBody>
      </p:sp>
    </p:spTree>
    <p:extLst>
      <p:ext uri="{BB962C8B-B14F-4D97-AF65-F5344CB8AC3E}">
        <p14:creationId xmlns:p14="http://schemas.microsoft.com/office/powerpoint/2010/main" val="27897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38200"/>
          </a:xfrm>
        </p:spPr>
        <p:txBody>
          <a:bodyPr/>
          <a:lstStyle/>
          <a:p>
            <a:r>
              <a:rPr lang="en-US" sz="3600" dirty="0">
                <a:latin typeface="Calibri"/>
                <a:cs typeface="Calibri"/>
              </a:rPr>
              <a:t>How to implement </a:t>
            </a:r>
            <a:r>
              <a:rPr lang="en-US" sz="3600" dirty="0" err="1">
                <a:latin typeface="Courier New" panose="02070309020205020404" pitchFamily="49" charset="0"/>
                <a:cs typeface="Courier New" panose="02070309020205020404" pitchFamily="49" charset="0"/>
              </a:rPr>
              <a:t>cv_signal</a:t>
            </a:r>
            <a:r>
              <a:rPr lang="en-US" sz="3600" dirty="0">
                <a:latin typeface="Courier New" panose="02070309020205020404" pitchFamily="49" charset="0"/>
                <a:cs typeface="Courier New" panose="02070309020205020404" pitchFamily="49" charset="0"/>
              </a:rPr>
              <a:t>()</a:t>
            </a:r>
            <a:r>
              <a:rPr lang="en-US" sz="3600" dirty="0">
                <a:latin typeface="Calibri"/>
                <a:cs typeface="Calibri"/>
              </a:rPr>
              <a:t>? </a:t>
            </a:r>
          </a:p>
        </p:txBody>
      </p:sp>
      <p:sp>
        <p:nvSpPr>
          <p:cNvPr id="4" name="Slide Number Placeholder 3"/>
          <p:cNvSpPr>
            <a:spLocks noGrp="1"/>
          </p:cNvSpPr>
          <p:nvPr>
            <p:ph type="sldNum" sz="quarter" idx="11"/>
          </p:nvPr>
        </p:nvSpPr>
        <p:spPr>
          <a:xfrm>
            <a:off x="8763000" y="6156186"/>
            <a:ext cx="533400" cy="476250"/>
          </a:xfrm>
        </p:spPr>
        <p:txBody>
          <a:bodyPr/>
          <a:lstStyle/>
          <a:p>
            <a:fld id="{211DD708-9C6C-BC4A-8ACC-1131D652BA95}" type="slidenum">
              <a:rPr lang="en-US" smtClean="0"/>
              <a:pPr/>
              <a:t>21</a:t>
            </a:fld>
            <a:endParaRPr lang="en-US" dirty="0"/>
          </a:p>
        </p:txBody>
      </p:sp>
      <p:sp>
        <p:nvSpPr>
          <p:cNvPr id="5" name="Rectangle 4"/>
          <p:cNvSpPr/>
          <p:nvPr/>
        </p:nvSpPr>
        <p:spPr>
          <a:xfrm>
            <a:off x="1752600" y="1061622"/>
            <a:ext cx="8915400" cy="4708981"/>
          </a:xfrm>
          <a:prstGeom prst="rect">
            <a:avLst/>
          </a:prstGeom>
        </p:spPr>
        <p:txBody>
          <a:bodyPr wrap="square">
            <a:spAutoFit/>
          </a:bodyPr>
          <a:lstStyle/>
          <a:p>
            <a:r>
              <a:rPr lang="en-US" sz="2000" dirty="0">
                <a:latin typeface="Courier New"/>
                <a:cs typeface="Courier New"/>
              </a:rPr>
              <a:t>void </a:t>
            </a:r>
            <a:r>
              <a:rPr lang="en-US" sz="2000" dirty="0" err="1">
                <a:latin typeface="Courier New"/>
                <a:cs typeface="Courier New"/>
              </a:rPr>
              <a:t>cv_signal</a:t>
            </a:r>
            <a:r>
              <a:rPr lang="en-US" sz="2000" dirty="0">
                <a:latin typeface="Courier New"/>
                <a:cs typeface="Courier New"/>
              </a:rPr>
              <a:t>(</a:t>
            </a:r>
            <a:r>
              <a:rPr lang="en-US" sz="2000" dirty="0" err="1">
                <a:latin typeface="Courier New"/>
                <a:cs typeface="Courier New"/>
              </a:rPr>
              <a:t>struct</a:t>
            </a:r>
            <a:r>
              <a:rPr lang="en-US" sz="2000" dirty="0">
                <a:latin typeface="Courier New"/>
                <a:cs typeface="Courier New"/>
              </a:rPr>
              <a:t> cv *cv, </a:t>
            </a:r>
            <a:r>
              <a:rPr lang="en-US" sz="2000" dirty="0" err="1">
                <a:latin typeface="Courier New"/>
                <a:cs typeface="Courier New"/>
              </a:rPr>
              <a:t>struct</a:t>
            </a:r>
            <a:r>
              <a:rPr lang="en-US" sz="2000" dirty="0">
                <a:latin typeface="Courier New"/>
                <a:cs typeface="Courier New"/>
              </a:rPr>
              <a:t> lock *lock) {</a:t>
            </a:r>
          </a:p>
          <a:p>
            <a:endParaRPr lang="en-US" sz="2000" dirty="0">
              <a:latin typeface="Courier New"/>
              <a:cs typeface="Courier New"/>
            </a:endParaRPr>
          </a:p>
          <a:p>
            <a:r>
              <a:rPr lang="en-US" sz="2000" dirty="0">
                <a:latin typeface="Courier New"/>
                <a:cs typeface="Courier New"/>
              </a:rPr>
              <a:t>    use assert to check cv and lock;</a:t>
            </a:r>
          </a:p>
          <a:p>
            <a:r>
              <a:rPr lang="en-US" sz="2000" dirty="0">
                <a:latin typeface="Courier New"/>
                <a:cs typeface="Courier New"/>
              </a:rPr>
              <a:t>    turn off interrupts;</a:t>
            </a:r>
          </a:p>
          <a:p>
            <a:endParaRPr lang="en-US" sz="2000" dirty="0">
              <a:latin typeface="Courier New"/>
              <a:cs typeface="Courier New"/>
            </a:endParaRPr>
          </a:p>
          <a:p>
            <a:r>
              <a:rPr lang="en-US" sz="2000" dirty="0">
                <a:latin typeface="Courier New"/>
                <a:cs typeface="Courier New"/>
              </a:rPr>
              <a:t>    </a:t>
            </a:r>
            <a:r>
              <a:rPr lang="en-US" sz="2000" b="1" dirty="0">
                <a:solidFill>
                  <a:srgbClr val="FF0000"/>
                </a:solidFill>
                <a:latin typeface="Courier New"/>
                <a:cs typeface="Courier New"/>
              </a:rPr>
              <a:t>/* Question: How to implement the following IF */</a:t>
            </a:r>
          </a:p>
          <a:p>
            <a:r>
              <a:rPr lang="en-US" sz="2000" dirty="0">
                <a:latin typeface="Courier New"/>
                <a:cs typeface="Courier New"/>
              </a:rPr>
              <a:t>    if (this thread does not hold lock)</a:t>
            </a:r>
          </a:p>
          <a:p>
            <a:r>
              <a:rPr lang="en-US" sz="2000" dirty="0">
                <a:latin typeface="Courier New"/>
                <a:cs typeface="Courier New"/>
              </a:rPr>
              <a:t>        panic("</a:t>
            </a:r>
            <a:r>
              <a:rPr lang="en-US" sz="2000" dirty="0" err="1">
                <a:latin typeface="Courier New"/>
                <a:cs typeface="Courier New"/>
              </a:rPr>
              <a:t>cv_signal</a:t>
            </a:r>
            <a:r>
              <a:rPr lang="en-US" sz="2000" dirty="0">
                <a:latin typeface="Courier New"/>
                <a:cs typeface="Courier New"/>
              </a:rPr>
              <a:t> error: cv %s at %p, lock %s at   </a:t>
            </a:r>
          </a:p>
          <a:p>
            <a:r>
              <a:rPr lang="en-US" sz="2000" dirty="0">
                <a:latin typeface="Courier New"/>
                <a:cs typeface="Courier New"/>
              </a:rPr>
              <a:t>              %p.\n", cv-&gt;name, cv, lock-&gt;name, lock);</a:t>
            </a:r>
          </a:p>
          <a:p>
            <a:r>
              <a:rPr lang="en-US" sz="2000" dirty="0">
                <a:latin typeface="Courier New"/>
                <a:cs typeface="Courier New"/>
              </a:rPr>
              <a:t>	</a:t>
            </a:r>
          </a:p>
          <a:p>
            <a:r>
              <a:rPr lang="en-US" sz="2000" dirty="0">
                <a:solidFill>
                  <a:srgbClr val="FF0000"/>
                </a:solidFill>
                <a:latin typeface="Courier New"/>
                <a:cs typeface="Courier New"/>
              </a:rPr>
              <a:t>    /* see also how to wakeup a thread Slide 15 */</a:t>
            </a:r>
          </a:p>
          <a:p>
            <a:r>
              <a:rPr lang="en-US" sz="2000" dirty="0">
                <a:solidFill>
                  <a:srgbClr val="FF0000"/>
                </a:solidFill>
                <a:latin typeface="Courier New"/>
                <a:cs typeface="Courier New"/>
              </a:rPr>
              <a:t>    wakeup one thread using indicator “cv”;</a:t>
            </a:r>
          </a:p>
          <a:p>
            <a:endParaRPr lang="en-US" sz="2000" dirty="0">
              <a:latin typeface="Courier New"/>
              <a:cs typeface="Courier New"/>
            </a:endParaRPr>
          </a:p>
          <a:p>
            <a:r>
              <a:rPr lang="en-US" sz="2000" dirty="0">
                <a:latin typeface="Courier New"/>
                <a:cs typeface="Courier New"/>
              </a:rPr>
              <a:t>    turn on interrupts to the previous level;</a:t>
            </a:r>
          </a:p>
          <a:p>
            <a:r>
              <a:rPr lang="en-US" sz="2000" dirty="0">
                <a:latin typeface="Courier New"/>
                <a:cs typeface="Courier New"/>
              </a:rPr>
              <a:t>}</a:t>
            </a:r>
          </a:p>
        </p:txBody>
      </p:sp>
    </p:spTree>
    <p:extLst>
      <p:ext uri="{BB962C8B-B14F-4D97-AF65-F5344CB8AC3E}">
        <p14:creationId xmlns:p14="http://schemas.microsoft.com/office/powerpoint/2010/main" val="51993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68362"/>
          </a:xfrm>
        </p:spPr>
        <p:txBody>
          <a:bodyPr/>
          <a:lstStyle/>
          <a:p>
            <a:r>
              <a:rPr lang="en-US" sz="3600" dirty="0">
                <a:latin typeface="Calibri"/>
                <a:cs typeface="Calibri"/>
              </a:rPr>
              <a:t>Condition Variables: Sample Usage </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22</a:t>
            </a:fld>
            <a:endParaRPr lang="en-US" dirty="0"/>
          </a:p>
        </p:txBody>
      </p:sp>
      <p:sp>
        <p:nvSpPr>
          <p:cNvPr id="5" name="Rectangle 4"/>
          <p:cNvSpPr/>
          <p:nvPr/>
        </p:nvSpPr>
        <p:spPr>
          <a:xfrm>
            <a:off x="1752600" y="762001"/>
            <a:ext cx="8915400" cy="5262979"/>
          </a:xfrm>
          <a:prstGeom prst="rect">
            <a:avLst/>
          </a:prstGeom>
        </p:spPr>
        <p:txBody>
          <a:bodyPr wrap="square">
            <a:spAutoFit/>
          </a:bodyPr>
          <a:lstStyle/>
          <a:p>
            <a:r>
              <a:rPr lang="en-US" dirty="0">
                <a:latin typeface="Courier New"/>
                <a:cs typeface="Courier New"/>
              </a:rPr>
              <a:t>/* Declare a cv */</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sample_cv</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cv */</a:t>
            </a:r>
          </a:p>
          <a:p>
            <a:r>
              <a:rPr lang="en-US" dirty="0" err="1">
                <a:latin typeface="Courier New"/>
                <a:cs typeface="Courier New"/>
              </a:rPr>
              <a:t>sample_cv</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(”sample cv");</a:t>
            </a:r>
          </a:p>
          <a:p>
            <a:r>
              <a:rPr lang="en-US" dirty="0">
                <a:solidFill>
                  <a:srgbClr val="FF0000"/>
                </a:solidFill>
                <a:latin typeface="Courier New"/>
                <a:cs typeface="Courier New"/>
              </a:rPr>
              <a:t>if (</a:t>
            </a:r>
            <a:r>
              <a:rPr lang="en-US" dirty="0" err="1">
                <a:solidFill>
                  <a:srgbClr val="FF0000"/>
                </a:solidFill>
                <a:latin typeface="Courier New"/>
                <a:cs typeface="Courier New"/>
              </a:rPr>
              <a:t>sample_cv</a:t>
            </a:r>
            <a:r>
              <a:rPr lang="en-US" dirty="0">
                <a:solidFill>
                  <a:srgbClr val="FF0000"/>
                </a:solidFill>
                <a:latin typeface="Courier New"/>
                <a:cs typeface="Courier New"/>
              </a:rPr>
              <a:t> == NULL) </a:t>
            </a:r>
            <a:r>
              <a:rPr lang="en-US" b="1" dirty="0">
                <a:solidFill>
                  <a:srgbClr val="FF0000"/>
                </a:solidFill>
                <a:latin typeface="Courier New"/>
                <a:cs typeface="Courier New"/>
              </a:rPr>
              <a:t>/* Why panic?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sample_cv</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cv in the end */</a:t>
            </a:r>
          </a:p>
          <a:p>
            <a:r>
              <a:rPr lang="en-US" dirty="0" err="1">
                <a:latin typeface="Courier New"/>
                <a:cs typeface="Courier New"/>
              </a:rPr>
              <a:t>cv_destroy</a:t>
            </a:r>
            <a:r>
              <a:rPr lang="en-US" dirty="0">
                <a:latin typeface="Courier New"/>
                <a:cs typeface="Courier New"/>
              </a:rPr>
              <a:t>(</a:t>
            </a:r>
            <a:r>
              <a:rPr lang="en-US" dirty="0" err="1">
                <a:latin typeface="Courier New"/>
                <a:cs typeface="Courier New"/>
              </a:rPr>
              <a:t>sample_cv</a:t>
            </a:r>
            <a:r>
              <a:rPr lang="en-US" dirty="0">
                <a:latin typeface="Courier New"/>
                <a:cs typeface="Courier New"/>
              </a:rPr>
              <a:t>);</a:t>
            </a:r>
          </a:p>
          <a:p>
            <a:r>
              <a:rPr lang="en-US" dirty="0" err="1">
                <a:latin typeface="Courier New"/>
                <a:cs typeface="Courier New"/>
              </a:rPr>
              <a:t>sample_cv</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cv_wait</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 Wait */</a:t>
            </a:r>
          </a:p>
          <a:p>
            <a:r>
              <a:rPr lang="en-US" dirty="0" err="1">
                <a:latin typeface="Courier New"/>
                <a:cs typeface="Courier New"/>
              </a:rPr>
              <a:t>cv_signal</a:t>
            </a:r>
            <a:r>
              <a:rPr lang="en-US" dirty="0">
                <a:latin typeface="Courier New"/>
                <a:cs typeface="Courier New"/>
              </a:rPr>
              <a:t>(</a:t>
            </a:r>
            <a:r>
              <a:rPr lang="en-US" dirty="0" err="1">
                <a:latin typeface="Courier New"/>
                <a:cs typeface="Courier New"/>
              </a:rPr>
              <a:t>sample_cv</a:t>
            </a:r>
            <a:r>
              <a:rPr lang="en-US" dirty="0">
                <a:latin typeface="Courier New"/>
                <a:cs typeface="Courier New"/>
              </a:rPr>
              <a:t>, </a:t>
            </a:r>
            <a:r>
              <a:rPr lang="en-US" dirty="0" err="1">
                <a:latin typeface="Courier New"/>
                <a:cs typeface="Courier New"/>
              </a:rPr>
              <a:t>sample_lock</a:t>
            </a:r>
            <a:r>
              <a:rPr lang="en-US" dirty="0">
                <a:latin typeface="Courier New"/>
                <a:cs typeface="Courier New"/>
              </a:rPr>
              <a:t>); /*Signal*/ </a:t>
            </a:r>
          </a:p>
        </p:txBody>
      </p:sp>
    </p:spTree>
    <p:extLst>
      <p:ext uri="{BB962C8B-B14F-4D97-AF65-F5344CB8AC3E}">
        <p14:creationId xmlns:p14="http://schemas.microsoft.com/office/powerpoint/2010/main" val="154497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2238"/>
            <a:ext cx="8991600" cy="1096962"/>
          </a:xfrm>
        </p:spPr>
        <p:txBody>
          <a:bodyPr/>
          <a:lstStyle/>
          <a:p>
            <a:r>
              <a:rPr lang="en-US" sz="3200" dirty="0">
                <a:latin typeface="Calibri"/>
                <a:cs typeface="Calibri"/>
              </a:rPr>
              <a:t>Producer/Consumer</a:t>
            </a:r>
            <a:br>
              <a:rPr lang="en-US" sz="3200" dirty="0">
                <a:latin typeface="Calibri"/>
                <a:cs typeface="Calibri"/>
              </a:rPr>
            </a:br>
            <a:r>
              <a:rPr lang="en-US" sz="3200" dirty="0">
                <a:latin typeface="Calibri"/>
                <a:cs typeface="Calibri"/>
              </a:rPr>
              <a:t>How to use condition variables in OS/161?</a:t>
            </a:r>
          </a:p>
        </p:txBody>
      </p:sp>
      <p:sp>
        <p:nvSpPr>
          <p:cNvPr id="4" name="Slide Number Placeholder 3"/>
          <p:cNvSpPr>
            <a:spLocks noGrp="1"/>
          </p:cNvSpPr>
          <p:nvPr>
            <p:ph type="sldNum" sz="quarter" idx="11"/>
          </p:nvPr>
        </p:nvSpPr>
        <p:spPr>
          <a:xfrm>
            <a:off x="1752600" y="6477000"/>
            <a:ext cx="1219200" cy="476250"/>
          </a:xfrm>
        </p:spPr>
        <p:txBody>
          <a:bodyPr/>
          <a:lstStyle/>
          <a:p>
            <a:fld id="{211DD708-9C6C-BC4A-8ACC-1131D652BA95}" type="slidenum">
              <a:rPr lang="en-US" smtClean="0"/>
              <a:pPr/>
              <a:t>23</a:t>
            </a:fld>
            <a:endParaRPr lang="en-US" dirty="0"/>
          </a:p>
        </p:txBody>
      </p:sp>
      <p:sp>
        <p:nvSpPr>
          <p:cNvPr id="7" name="Rectangle 6"/>
          <p:cNvSpPr/>
          <p:nvPr/>
        </p:nvSpPr>
        <p:spPr>
          <a:xfrm>
            <a:off x="2209800" y="1290222"/>
            <a:ext cx="7696200" cy="5262979"/>
          </a:xfrm>
          <a:prstGeom prst="rect">
            <a:avLst/>
          </a:prstGeom>
        </p:spPr>
        <p:txBody>
          <a:bodyPr wrap="square">
            <a:spAutoFit/>
          </a:bodyPr>
          <a:lstStyle/>
          <a:p>
            <a:r>
              <a:rPr lang="en-US" dirty="0">
                <a:latin typeface="Courier New"/>
                <a:cs typeface="Courier New"/>
              </a:rPr>
              <a:t>char buffer[SIZE];</a:t>
            </a:r>
          </a:p>
          <a:p>
            <a:r>
              <a:rPr lang="en-US" dirty="0" err="1">
                <a:latin typeface="Courier New"/>
                <a:cs typeface="Courier New"/>
              </a:rPr>
              <a:t>int</a:t>
            </a:r>
            <a:r>
              <a:rPr lang="en-US" dirty="0">
                <a:latin typeface="Courier New"/>
                <a:cs typeface="Courier New"/>
              </a:rPr>
              <a:t> count = 0, head = 0, tail = 0;</a:t>
            </a:r>
          </a:p>
          <a:p>
            <a:r>
              <a:rPr lang="en-US"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mutex</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notEmpty</a:t>
            </a:r>
            <a:r>
              <a:rPr lang="en-US" dirty="0">
                <a:latin typeface="Courier New"/>
                <a:cs typeface="Courier New"/>
              </a:rPr>
              <a:t>;</a:t>
            </a:r>
          </a:p>
          <a:p>
            <a:r>
              <a:rPr lang="en-US" dirty="0">
                <a:latin typeface="Courier New"/>
                <a:cs typeface="Courier New"/>
              </a:rPr>
              <a:t>static </a:t>
            </a:r>
            <a:r>
              <a:rPr lang="en-US" dirty="0" err="1">
                <a:latin typeface="Courier New"/>
                <a:cs typeface="Courier New"/>
              </a:rPr>
              <a:t>struct</a:t>
            </a:r>
            <a:r>
              <a:rPr lang="en-US" dirty="0">
                <a:latin typeface="Courier New"/>
                <a:cs typeface="Courier New"/>
              </a:rPr>
              <a:t> cv </a:t>
            </a:r>
            <a:r>
              <a:rPr lang="en-US" dirty="0">
                <a:solidFill>
                  <a:srgbClr val="FF0000"/>
                </a:solidFill>
                <a:latin typeface="Courier New"/>
                <a:cs typeface="Courier New"/>
              </a:rPr>
              <a:t>*</a:t>
            </a:r>
            <a:r>
              <a:rPr lang="en-US" dirty="0" err="1">
                <a:solidFill>
                  <a:srgbClr val="FF0000"/>
                </a:solidFill>
                <a:latin typeface="Courier New"/>
                <a:cs typeface="Courier New"/>
              </a:rPr>
              <a:t>notFull</a:t>
            </a:r>
            <a:r>
              <a:rPr lang="en-US" dirty="0">
                <a:latin typeface="Courier New"/>
                <a:cs typeface="Courier New"/>
              </a:rPr>
              <a:t>;</a:t>
            </a:r>
          </a:p>
          <a:p>
            <a:endParaRPr lang="en-US" dirty="0">
              <a:latin typeface="Courier New"/>
              <a:cs typeface="Courier New"/>
            </a:endParaRPr>
          </a:p>
          <a:p>
            <a:r>
              <a:rPr lang="en-US" dirty="0" err="1">
                <a:latin typeface="Courier New"/>
                <a:cs typeface="Courier New"/>
              </a:rPr>
              <a:t>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a:t>
            </a:r>
            <a:r>
              <a:rPr lang="en-US" dirty="0" err="1">
                <a:latin typeface="Courier New"/>
                <a:cs typeface="Courier New"/>
              </a:rPr>
              <a:t>mutex</a:t>
            </a:r>
            <a:r>
              <a:rPr lang="en-US" dirty="0">
                <a:latin typeface="Courier New"/>
                <a:cs typeface="Courier New"/>
              </a:rPr>
              <a:t> for cv”);</a:t>
            </a:r>
          </a:p>
          <a:p>
            <a:r>
              <a:rPr lang="en-US" dirty="0">
                <a:latin typeface="Courier New"/>
                <a:cs typeface="Courier New"/>
              </a:rPr>
              <a:t>if (</a:t>
            </a:r>
            <a:r>
              <a:rPr lang="en-US" dirty="0" err="1">
                <a:latin typeface="Courier New"/>
                <a:cs typeface="Courier New"/>
              </a:rPr>
              <a:t>mutex</a:t>
            </a:r>
            <a:r>
              <a:rPr lang="en-US" dirty="0">
                <a:latin typeface="Courier New"/>
                <a:cs typeface="Courier New"/>
              </a:rPr>
              <a:t> == NULL)</a:t>
            </a:r>
          </a:p>
          <a:p>
            <a:r>
              <a:rPr lang="en-US" dirty="0">
                <a:solidFill>
                  <a:srgbClr val="FF0000"/>
                </a:solidFill>
                <a:latin typeface="Courier New"/>
                <a:cs typeface="Courier New"/>
              </a:rPr>
              <a:t>    panic(”</a:t>
            </a:r>
            <a:r>
              <a:rPr lang="en-US" dirty="0" err="1">
                <a:solidFill>
                  <a:srgbClr val="FF0000"/>
                </a:solidFill>
                <a:latin typeface="Courier New"/>
                <a:cs typeface="Courier New"/>
              </a:rPr>
              <a:t>mutex</a:t>
            </a:r>
            <a:r>
              <a:rPr lang="en-US" dirty="0">
                <a:solidFill>
                  <a:srgbClr val="FF0000"/>
                </a:solidFill>
                <a:latin typeface="Courier New"/>
                <a:cs typeface="Courier New"/>
              </a:rPr>
              <a:t>: Out of memory.\n");</a:t>
            </a:r>
          </a:p>
          <a:p>
            <a:endParaRPr lang="en-US" dirty="0">
              <a:solidFill>
                <a:srgbClr val="FF0000"/>
              </a:solidFill>
              <a:latin typeface="Courier New"/>
              <a:cs typeface="Courier New"/>
            </a:endParaRPr>
          </a:p>
          <a:p>
            <a:r>
              <a:rPr lang="en-US" dirty="0" err="1">
                <a:latin typeface="Courier New"/>
                <a:cs typeface="Courier New"/>
              </a:rPr>
              <a:t>notEmpty</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empty”);</a:t>
            </a:r>
          </a:p>
          <a:p>
            <a:r>
              <a:rPr lang="en-US" dirty="0" err="1">
                <a:latin typeface="Courier New"/>
                <a:cs typeface="Courier New"/>
              </a:rPr>
              <a:t>notFull</a:t>
            </a:r>
            <a:r>
              <a:rPr lang="en-US" dirty="0">
                <a:latin typeface="Courier New"/>
                <a:cs typeface="Courier New"/>
              </a:rPr>
              <a:t> = </a:t>
            </a:r>
            <a:r>
              <a:rPr lang="en-US" dirty="0" err="1">
                <a:latin typeface="Courier New"/>
                <a:cs typeface="Courier New"/>
              </a:rPr>
              <a:t>cv_create</a:t>
            </a:r>
            <a:r>
              <a:rPr lang="en-US" dirty="0">
                <a:latin typeface="Courier New"/>
                <a:cs typeface="Courier New"/>
              </a:rPr>
              <a:t>(“Buffer not full”);</a:t>
            </a:r>
          </a:p>
          <a:p>
            <a:r>
              <a:rPr lang="en-US" dirty="0">
                <a:latin typeface="Courier New"/>
                <a:cs typeface="Courier New"/>
              </a:rPr>
              <a:t>if (</a:t>
            </a:r>
            <a:r>
              <a:rPr lang="en-US" dirty="0" err="1">
                <a:latin typeface="Courier New"/>
                <a:cs typeface="Courier New"/>
              </a:rPr>
              <a:t>notEmpty</a:t>
            </a:r>
            <a:r>
              <a:rPr lang="en-US" dirty="0">
                <a:latin typeface="Courier New"/>
                <a:cs typeface="Courier New"/>
              </a:rPr>
              <a:t> == NULL || </a:t>
            </a:r>
            <a:r>
              <a:rPr lang="en-US" dirty="0" err="1">
                <a:latin typeface="Courier New"/>
                <a:cs typeface="Courier New"/>
              </a:rPr>
              <a:t>notFull</a:t>
            </a:r>
            <a:r>
              <a:rPr lang="en-US" dirty="0">
                <a:latin typeface="Courier New"/>
                <a:cs typeface="Courier New"/>
              </a:rPr>
              <a:t> == NULL)</a:t>
            </a:r>
          </a:p>
          <a:p>
            <a:r>
              <a:rPr lang="en-US" dirty="0">
                <a:latin typeface="Courier New"/>
                <a:cs typeface="Courier New"/>
              </a:rPr>
              <a:t>    </a:t>
            </a:r>
            <a:r>
              <a:rPr lang="en-US" dirty="0">
                <a:solidFill>
                  <a:srgbClr val="FF0000"/>
                </a:solidFill>
                <a:latin typeface="Courier New"/>
                <a:cs typeface="Courier New"/>
              </a:rPr>
              <a:t>panic(”CV: Out of memory.\n");</a:t>
            </a:r>
            <a:endParaRPr lang="en-US" dirty="0">
              <a:latin typeface="Courier New"/>
              <a:cs typeface="Courier New"/>
            </a:endParaRPr>
          </a:p>
        </p:txBody>
      </p:sp>
    </p:spTree>
    <p:extLst>
      <p:ext uri="{BB962C8B-B14F-4D97-AF65-F5344CB8AC3E}">
        <p14:creationId xmlns:p14="http://schemas.microsoft.com/office/powerpoint/2010/main" val="1665038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09871"/>
            <a:ext cx="11506200" cy="868362"/>
          </a:xfrm>
        </p:spPr>
        <p:txBody>
          <a:bodyPr/>
          <a:lstStyle/>
          <a:p>
            <a:r>
              <a:rPr lang="en-US" sz="3200" dirty="0">
                <a:solidFill>
                  <a:srgbClr val="FF0000"/>
                </a:solidFill>
                <a:latin typeface="Calibri"/>
                <a:cs typeface="Calibri"/>
              </a:rPr>
              <a:t>Exercise 1.</a:t>
            </a:r>
            <a:r>
              <a:rPr lang="en-US" sz="3200" dirty="0">
                <a:latin typeface="Calibri"/>
                <a:cs typeface="Calibri"/>
              </a:rPr>
              <a:t> How to modify the following Lock </a:t>
            </a:r>
            <a:r>
              <a:rPr lang="en-US" sz="3200" dirty="0" err="1">
                <a:latin typeface="Calibri"/>
                <a:cs typeface="Calibri"/>
              </a:rPr>
              <a:t>struct</a:t>
            </a:r>
            <a:r>
              <a:rPr lang="en-US" sz="3200" dirty="0">
                <a:latin typeface="Calibri"/>
                <a:cs typeface="Calibri"/>
              </a:rPr>
              <a:t> in OS/161? Can you complete the following lock function prototypes?</a:t>
            </a:r>
          </a:p>
        </p:txBody>
      </p:sp>
      <p:sp>
        <p:nvSpPr>
          <p:cNvPr id="4" name="Slide Number Placeholder 3"/>
          <p:cNvSpPr>
            <a:spLocks noGrp="1"/>
          </p:cNvSpPr>
          <p:nvPr>
            <p:ph type="sldNum" sz="quarter" idx="11"/>
          </p:nvPr>
        </p:nvSpPr>
        <p:spPr/>
        <p:txBody>
          <a:bodyPr/>
          <a:lstStyle/>
          <a:p>
            <a:fld id="{211DD708-9C6C-BC4A-8ACC-1131D652BA95}" type="slidenum">
              <a:rPr lang="en-US" smtClean="0"/>
              <a:pPr/>
              <a:t>3</a:t>
            </a:fld>
            <a:endParaRPr lang="en-US" dirty="0"/>
          </a:p>
        </p:txBody>
      </p:sp>
      <p:sp>
        <p:nvSpPr>
          <p:cNvPr id="5" name="Rectangle 4"/>
          <p:cNvSpPr/>
          <p:nvPr/>
        </p:nvSpPr>
        <p:spPr>
          <a:xfrm>
            <a:off x="1828800" y="1495485"/>
            <a:ext cx="8686800" cy="4524315"/>
          </a:xfrm>
          <a:prstGeom prst="rect">
            <a:avLst/>
          </a:prstGeom>
        </p:spPr>
        <p:txBody>
          <a:bodyPr wrap="square">
            <a:spAutoFit/>
          </a:bodyPr>
          <a:lstStyle/>
          <a:p>
            <a:r>
              <a:rPr lang="en-US" dirty="0">
                <a:latin typeface="Courier New"/>
                <a:cs typeface="Courier New"/>
              </a:rPr>
              <a:t>/* kern/include/</a:t>
            </a:r>
            <a:r>
              <a:rPr lang="en-US" dirty="0" err="1">
                <a:latin typeface="Courier New"/>
                <a:cs typeface="Courier New"/>
              </a:rPr>
              <a:t>synch.h</a:t>
            </a:r>
            <a:r>
              <a:rPr lang="en-US" dirty="0">
                <a:latin typeface="Courier New"/>
                <a:cs typeface="Courier New"/>
              </a:rPr>
              <a:t> */</a:t>
            </a:r>
          </a:p>
          <a:p>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	char *name;</a:t>
            </a:r>
          </a:p>
          <a:p>
            <a:r>
              <a:rPr lang="en-US" dirty="0">
                <a:latin typeface="Courier New"/>
                <a:cs typeface="Courier New"/>
              </a:rPr>
              <a:t>	</a:t>
            </a:r>
            <a:r>
              <a:rPr lang="en-US" dirty="0">
                <a:solidFill>
                  <a:srgbClr val="FF3300"/>
                </a:solidFill>
                <a:latin typeface="Courier New"/>
                <a:cs typeface="Courier New"/>
              </a:rPr>
              <a:t>/* add what you need here. How? */</a:t>
            </a:r>
          </a:p>
          <a:p>
            <a:endParaRPr lang="en-US" dirty="0"/>
          </a:p>
          <a:p>
            <a:r>
              <a:rPr lang="en-US" dirty="0">
                <a:latin typeface="Courier New"/>
                <a:cs typeface="Courier New"/>
              </a:rPr>
              <a:t>};</a:t>
            </a:r>
          </a:p>
          <a:p>
            <a:endParaRPr lang="en-US" dirty="0">
              <a:latin typeface="Courier New"/>
              <a:cs typeface="Courier New"/>
            </a:endParaRPr>
          </a:p>
          <a:p>
            <a:r>
              <a:rPr lang="en-US" dirty="0" err="1">
                <a:latin typeface="Courier New"/>
                <a:cs typeface="Courier New"/>
              </a:rPr>
              <a:t>struct</a:t>
            </a:r>
            <a:r>
              <a:rPr lang="en-US" dirty="0">
                <a:latin typeface="Courier New"/>
                <a:cs typeface="Courier New"/>
              </a:rPr>
              <a:t> lock *</a:t>
            </a:r>
            <a:r>
              <a:rPr lang="en-US" dirty="0" err="1">
                <a:latin typeface="Courier New"/>
                <a:cs typeface="Courier New"/>
              </a:rPr>
              <a:t>lock_create</a:t>
            </a:r>
            <a:r>
              <a:rPr lang="en-US" dirty="0">
                <a:latin typeface="Courier New"/>
                <a:cs typeface="Courier New"/>
              </a:rPr>
              <a:t>   (</a:t>
            </a:r>
            <a:r>
              <a:rPr lang="en-US" dirty="0" err="1">
                <a:latin typeface="Courier New"/>
                <a:cs typeface="Courier New"/>
              </a:rPr>
              <a:t>const</a:t>
            </a:r>
            <a:r>
              <a:rPr lang="en-US" dirty="0">
                <a:latin typeface="Courier New"/>
                <a:cs typeface="Courier New"/>
              </a:rPr>
              <a:t> char *name);</a:t>
            </a:r>
          </a:p>
          <a:p>
            <a:r>
              <a:rPr lang="en-US" dirty="0">
                <a:latin typeface="Courier New"/>
                <a:cs typeface="Courier New"/>
              </a:rPr>
              <a:t>void         </a:t>
            </a:r>
            <a:r>
              <a:rPr lang="en-US" dirty="0" err="1">
                <a:latin typeface="Courier New"/>
                <a:cs typeface="Courier New"/>
              </a:rPr>
              <a:t>lock_acquire</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lock_release</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p>
          <a:p>
            <a:r>
              <a:rPr lang="en-US" dirty="0" err="1">
                <a:latin typeface="Courier New"/>
                <a:cs typeface="Courier New"/>
              </a:rPr>
              <a:t>int</a:t>
            </a:r>
            <a:r>
              <a:rPr lang="en-US" dirty="0">
                <a:latin typeface="Courier New"/>
                <a:cs typeface="Courier New"/>
              </a:rPr>
              <a:t>          </a:t>
            </a:r>
            <a:r>
              <a:rPr lang="en-US" dirty="0" err="1">
                <a:latin typeface="Courier New"/>
                <a:cs typeface="Courier New"/>
              </a:rPr>
              <a:t>lock_do_i_hold</a:t>
            </a:r>
            <a:r>
              <a:rPr lang="en-US" dirty="0">
                <a:latin typeface="Courier New"/>
                <a:cs typeface="Courier New"/>
              </a:rPr>
              <a:t>(</a:t>
            </a:r>
            <a:r>
              <a:rPr lang="en-US" dirty="0" err="1">
                <a:latin typeface="Courier New"/>
                <a:cs typeface="Courier New"/>
              </a:rPr>
              <a:t>struct</a:t>
            </a:r>
            <a:r>
              <a:rPr lang="en-US" dirty="0">
                <a:latin typeface="Courier New"/>
                <a:cs typeface="Courier New"/>
              </a:rPr>
              <a:t> lock *);</a:t>
            </a:r>
          </a:p>
          <a:p>
            <a:r>
              <a:rPr lang="en-US" dirty="0">
                <a:latin typeface="Courier New"/>
                <a:cs typeface="Courier New"/>
              </a:rPr>
              <a:t>void         </a:t>
            </a:r>
            <a:r>
              <a:rPr lang="en-US" dirty="0" err="1">
                <a:latin typeface="Courier New"/>
                <a:cs typeface="Courier New"/>
              </a:rPr>
              <a:t>lock_destroy</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endParaRPr lang="en-US" sz="2800" dirty="0">
              <a:latin typeface="Courier New"/>
              <a:cs typeface="Courier New"/>
            </a:endParaRPr>
          </a:p>
        </p:txBody>
      </p:sp>
      <p:sp>
        <p:nvSpPr>
          <p:cNvPr id="3" name="Rectangle 2"/>
          <p:cNvSpPr/>
          <p:nvPr/>
        </p:nvSpPr>
        <p:spPr>
          <a:xfrm>
            <a:off x="2743200" y="2998352"/>
            <a:ext cx="7467600" cy="461665"/>
          </a:xfrm>
          <a:prstGeom prst="rect">
            <a:avLst/>
          </a:prstGeom>
        </p:spPr>
        <p:txBody>
          <a:bodyPr wrap="square">
            <a:spAutoFit/>
          </a:bodyPr>
          <a:lstStyle/>
          <a:p>
            <a:r>
              <a:rPr lang="en-US" dirty="0" err="1">
                <a:solidFill>
                  <a:srgbClr val="FF3300"/>
                </a:solidFill>
                <a:latin typeface="Courier New"/>
                <a:cs typeface="Courier New"/>
              </a:rPr>
              <a:t>struct</a:t>
            </a:r>
            <a:r>
              <a:rPr lang="en-US" dirty="0">
                <a:solidFill>
                  <a:srgbClr val="FF3300"/>
                </a:solidFill>
                <a:latin typeface="Courier New"/>
                <a:cs typeface="Courier New"/>
              </a:rPr>
              <a:t> thread *volatile holder;</a:t>
            </a:r>
            <a:endParaRPr lang="en-US" dirty="0"/>
          </a:p>
        </p:txBody>
      </p:sp>
      <p:sp>
        <p:nvSpPr>
          <p:cNvPr id="7" name="Rectangle 6"/>
          <p:cNvSpPr/>
          <p:nvPr/>
        </p:nvSpPr>
        <p:spPr>
          <a:xfrm>
            <a:off x="6934200" y="4076035"/>
            <a:ext cx="4373366" cy="194376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533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0" nodeType="clickEffect">
                                  <p:stCondLst>
                                    <p:cond delay="0"/>
                                  </p:stCondLst>
                                  <p:childTnLst>
                                    <p:anim calcmode="lin" valueType="num">
                                      <p:cBhvr>
                                        <p:cTn id="11" dur="500"/>
                                        <p:tgtEl>
                                          <p:spTgt spid="7"/>
                                        </p:tgtEl>
                                        <p:attrNameLst>
                                          <p:attrName>ppt_w</p:attrName>
                                        </p:attrNameLst>
                                      </p:cBhvr>
                                      <p:tavLst>
                                        <p:tav tm="0">
                                          <p:val>
                                            <p:strVal val="ppt_w"/>
                                          </p:val>
                                        </p:tav>
                                        <p:tav tm="100000">
                                          <p:val>
                                            <p:fltVal val="0"/>
                                          </p:val>
                                        </p:tav>
                                      </p:tavLst>
                                    </p:anim>
                                    <p:anim calcmode="lin" valueType="num">
                                      <p:cBhvr>
                                        <p:cTn id="12" dur="500"/>
                                        <p:tgtEl>
                                          <p:spTgt spid="7"/>
                                        </p:tgtEl>
                                        <p:attrNameLst>
                                          <p:attrName>ppt_h</p:attrName>
                                        </p:attrNameLst>
                                      </p:cBhvr>
                                      <p:tavLst>
                                        <p:tav tm="0">
                                          <p:val>
                                            <p:strVal val="ppt_h"/>
                                          </p:val>
                                        </p:tav>
                                        <p:tav tm="100000">
                                          <p:val>
                                            <p:fltVal val="0"/>
                                          </p:val>
                                        </p:tav>
                                      </p:tavLst>
                                    </p:anim>
                                    <p:animEffect transition="out" filter="fade">
                                      <p:cBhvr>
                                        <p:cTn id="13" dur="500"/>
                                        <p:tgtEl>
                                          <p:spTgt spid="7"/>
                                        </p:tgtEl>
                                      </p:cBhvr>
                                    </p:animEffect>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17060"/>
            <a:ext cx="8229600" cy="868362"/>
          </a:xfrm>
        </p:spPr>
        <p:txBody>
          <a:bodyPr/>
          <a:lstStyle/>
          <a:p>
            <a:r>
              <a:rPr lang="en-US" dirty="0">
                <a:latin typeface="Calibri"/>
                <a:cs typeface="Calibri"/>
              </a:rPr>
              <a:t>Lock: Sample Usage </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4</a:t>
            </a:fld>
            <a:endParaRPr lang="en-US" dirty="0"/>
          </a:p>
        </p:txBody>
      </p:sp>
      <p:sp>
        <p:nvSpPr>
          <p:cNvPr id="5" name="Rectangle 4"/>
          <p:cNvSpPr/>
          <p:nvPr/>
        </p:nvSpPr>
        <p:spPr>
          <a:xfrm>
            <a:off x="1905000" y="985422"/>
            <a:ext cx="8763000" cy="5262979"/>
          </a:xfrm>
          <a:prstGeom prst="rect">
            <a:avLst/>
          </a:prstGeom>
        </p:spPr>
        <p:txBody>
          <a:bodyPr wrap="square">
            <a:spAutoFit/>
          </a:bodyPr>
          <a:lstStyle/>
          <a:p>
            <a:r>
              <a:rPr lang="en-US" dirty="0">
                <a:latin typeface="Courier New"/>
                <a:cs typeface="Courier New"/>
              </a:rPr>
              <a:t>/* Declare a lock */</a:t>
            </a:r>
          </a:p>
          <a:p>
            <a:r>
              <a:rPr lang="en-US" b="1" dirty="0">
                <a:solidFill>
                  <a:srgbClr val="FF0000"/>
                </a:solidFill>
                <a:latin typeface="Courier New"/>
                <a:cs typeface="Courier New"/>
              </a:rPr>
              <a:t>static</a:t>
            </a:r>
            <a:r>
              <a:rPr lang="en-US" dirty="0">
                <a:latin typeface="Courier New"/>
                <a:cs typeface="Courier New"/>
              </a:rPr>
              <a:t> </a:t>
            </a:r>
            <a:r>
              <a:rPr lang="en-US" dirty="0" err="1">
                <a:latin typeface="Courier New"/>
                <a:cs typeface="Courier New"/>
              </a:rPr>
              <a:t>struct</a:t>
            </a:r>
            <a:r>
              <a:rPr lang="en-US" dirty="0">
                <a:latin typeface="Courier New"/>
                <a:cs typeface="Courier New"/>
              </a:rPr>
              <a:t> lock </a:t>
            </a:r>
            <a:r>
              <a:rPr lang="en-US" dirty="0">
                <a:solidFill>
                  <a:srgbClr val="FF0000"/>
                </a:solidFill>
                <a:latin typeface="Courier New"/>
                <a:cs typeface="Courier New"/>
              </a:rPr>
              <a:t>*</a:t>
            </a:r>
            <a:r>
              <a:rPr lang="en-US" dirty="0" err="1">
                <a:solidFill>
                  <a:srgbClr val="FF0000"/>
                </a:solidFill>
                <a:latin typeface="Courier New"/>
                <a:cs typeface="Courier New"/>
              </a:rPr>
              <a:t>sample_mutex</a:t>
            </a:r>
            <a:r>
              <a:rPr lang="en-US" dirty="0">
                <a:latin typeface="Courier New"/>
                <a:cs typeface="Courier New"/>
              </a:rPr>
              <a:t>;</a:t>
            </a:r>
          </a:p>
          <a:p>
            <a:endParaRPr lang="en-US" dirty="0">
              <a:latin typeface="Courier New"/>
              <a:cs typeface="Courier New"/>
            </a:endParaRPr>
          </a:p>
          <a:p>
            <a:r>
              <a:rPr lang="en-US" dirty="0">
                <a:latin typeface="Courier New"/>
                <a:cs typeface="Courier New"/>
              </a:rPr>
              <a:t>/* Initialize the lock */</a:t>
            </a:r>
          </a:p>
          <a:p>
            <a:r>
              <a:rPr lang="en-US" dirty="0" err="1">
                <a:latin typeface="Courier New"/>
                <a:cs typeface="Courier New"/>
              </a:rPr>
              <a:t>sample_mutex</a:t>
            </a:r>
            <a:r>
              <a:rPr lang="en-US" dirty="0">
                <a:latin typeface="Courier New"/>
                <a:cs typeface="Courier New"/>
              </a:rPr>
              <a:t> = </a:t>
            </a:r>
            <a:r>
              <a:rPr lang="en-US" dirty="0" err="1">
                <a:latin typeface="Courier New"/>
                <a:cs typeface="Courier New"/>
              </a:rPr>
              <a:t>lock_create</a:t>
            </a:r>
            <a:r>
              <a:rPr lang="en-US" dirty="0">
                <a:latin typeface="Courier New"/>
                <a:cs typeface="Courier New"/>
              </a:rPr>
              <a:t>(”sample </a:t>
            </a:r>
            <a:r>
              <a:rPr lang="en-US" dirty="0" err="1">
                <a:latin typeface="Courier New"/>
                <a:cs typeface="Courier New"/>
              </a:rPr>
              <a:t>mutex</a:t>
            </a:r>
            <a:r>
              <a:rPr lang="en-US" dirty="0">
                <a:latin typeface="Courier New"/>
                <a:cs typeface="Courier New"/>
              </a:rPr>
              <a:t>");</a:t>
            </a:r>
          </a:p>
          <a:p>
            <a:r>
              <a:rPr lang="en-US" dirty="0">
                <a:solidFill>
                  <a:srgbClr val="FF0000"/>
                </a:solidFill>
                <a:latin typeface="Courier New"/>
                <a:cs typeface="Courier New"/>
              </a:rPr>
              <a:t>if (</a:t>
            </a:r>
            <a:r>
              <a:rPr lang="en-US" dirty="0" err="1">
                <a:solidFill>
                  <a:srgbClr val="FF0000"/>
                </a:solidFill>
                <a:latin typeface="Courier New"/>
                <a:cs typeface="Courier New"/>
              </a:rPr>
              <a:t>sample_mutex</a:t>
            </a:r>
            <a:r>
              <a:rPr lang="en-US" dirty="0">
                <a:solidFill>
                  <a:srgbClr val="FF0000"/>
                </a:solidFill>
                <a:latin typeface="Courier New"/>
                <a:cs typeface="Courier New"/>
              </a:rPr>
              <a:t> == NULL) </a:t>
            </a:r>
          </a:p>
          <a:p>
            <a:r>
              <a:rPr lang="en-US" dirty="0">
                <a:solidFill>
                  <a:srgbClr val="FF0000"/>
                </a:solidFill>
                <a:latin typeface="Courier New"/>
                <a:cs typeface="Courier New"/>
              </a:rPr>
              <a:t>    panic(”</a:t>
            </a:r>
            <a:r>
              <a:rPr lang="en-US" dirty="0" err="1">
                <a:solidFill>
                  <a:srgbClr val="FF0000"/>
                </a:solidFill>
                <a:latin typeface="Courier New"/>
                <a:cs typeface="Courier New"/>
              </a:rPr>
              <a:t>sample_mutex</a:t>
            </a:r>
            <a:r>
              <a:rPr lang="en-US" dirty="0">
                <a:solidFill>
                  <a:srgbClr val="FF0000"/>
                </a:solidFill>
                <a:latin typeface="Courier New"/>
                <a:cs typeface="Courier New"/>
              </a:rPr>
              <a:t>: Out of memory.\n");</a:t>
            </a:r>
          </a:p>
          <a:p>
            <a:endParaRPr lang="en-US" dirty="0">
              <a:latin typeface="Courier New"/>
              <a:cs typeface="Courier New"/>
            </a:endParaRPr>
          </a:p>
          <a:p>
            <a:r>
              <a:rPr lang="en-US" dirty="0">
                <a:latin typeface="Courier New"/>
                <a:cs typeface="Courier New"/>
              </a:rPr>
              <a:t>/* Destroy the lock in the end */</a:t>
            </a:r>
          </a:p>
          <a:p>
            <a:r>
              <a:rPr lang="en-US" dirty="0" err="1">
                <a:latin typeface="Courier New"/>
                <a:cs typeface="Courier New"/>
              </a:rPr>
              <a:t>lock_destroy</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a:t>
            </a:r>
          </a:p>
          <a:p>
            <a:r>
              <a:rPr lang="en-US" dirty="0" err="1">
                <a:latin typeface="Courier New"/>
                <a:cs typeface="Courier New"/>
              </a:rPr>
              <a:t>sample_mutex</a:t>
            </a:r>
            <a:r>
              <a:rPr lang="en-US" dirty="0">
                <a:latin typeface="Courier New"/>
                <a:cs typeface="Courier New"/>
              </a:rPr>
              <a:t> = NULL;</a:t>
            </a:r>
          </a:p>
          <a:p>
            <a:endParaRPr lang="en-US" dirty="0">
              <a:latin typeface="Courier New"/>
              <a:cs typeface="Courier New"/>
            </a:endParaRPr>
          </a:p>
          <a:p>
            <a:r>
              <a:rPr lang="en-US" dirty="0" err="1">
                <a:latin typeface="Courier New"/>
                <a:cs typeface="Courier New"/>
              </a:rPr>
              <a:t>lock_acquire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Acquire */</a:t>
            </a:r>
          </a:p>
          <a:p>
            <a:r>
              <a:rPr lang="en-US" dirty="0" err="1">
                <a:latin typeface="Courier New"/>
                <a:cs typeface="Courier New"/>
              </a:rPr>
              <a:t>lock_release</a:t>
            </a:r>
            <a:r>
              <a:rPr lang="en-US" dirty="0">
                <a:latin typeface="Courier New"/>
                <a:cs typeface="Courier New"/>
              </a:rPr>
              <a:t>(</a:t>
            </a:r>
            <a:r>
              <a:rPr lang="en-US" dirty="0" err="1">
                <a:latin typeface="Courier New"/>
                <a:cs typeface="Courier New"/>
              </a:rPr>
              <a:t>sample_mutex</a:t>
            </a:r>
            <a:r>
              <a:rPr lang="en-US" dirty="0">
                <a:latin typeface="Courier New"/>
                <a:cs typeface="Courier New"/>
              </a:rPr>
              <a:t>); /* Release */</a:t>
            </a:r>
          </a:p>
        </p:txBody>
      </p:sp>
    </p:spTree>
    <p:extLst>
      <p:ext uri="{BB962C8B-B14F-4D97-AF65-F5344CB8AC3E}">
        <p14:creationId xmlns:p14="http://schemas.microsoft.com/office/powerpoint/2010/main" val="293651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
            <a:ext cx="11582400" cy="934045"/>
          </a:xfrm>
        </p:spPr>
        <p:txBody>
          <a:bodyPr/>
          <a:lstStyle/>
          <a:p>
            <a:r>
              <a:rPr lang="en-US" sz="3200" dirty="0">
                <a:solidFill>
                  <a:srgbClr val="FF0000"/>
                </a:solidFill>
                <a:latin typeface="Calibri"/>
                <a:cs typeface="Calibri"/>
              </a:rPr>
              <a:t>Exercise 2.</a:t>
            </a:r>
            <a:r>
              <a:rPr lang="en-US" sz="3200" dirty="0">
                <a:latin typeface="Calibri"/>
                <a:cs typeface="Calibri"/>
              </a:rPr>
              <a:t> Please complete the following </a:t>
            </a:r>
            <a:r>
              <a:rPr lang="en-US" sz="3200" dirty="0" err="1">
                <a:latin typeface="Courier New" panose="02070309020205020404" pitchFamily="49" charset="0"/>
                <a:cs typeface="Courier New" panose="02070309020205020404" pitchFamily="49" charset="0"/>
              </a:rPr>
              <a:t>lock_acquire</a:t>
            </a:r>
            <a:r>
              <a:rPr lang="en-US" sz="32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5</a:t>
            </a:fld>
            <a:endParaRPr lang="en-US" dirty="0"/>
          </a:p>
        </p:txBody>
      </p:sp>
      <p:sp>
        <p:nvSpPr>
          <p:cNvPr id="5" name="Rectangle 4"/>
          <p:cNvSpPr/>
          <p:nvPr/>
        </p:nvSpPr>
        <p:spPr>
          <a:xfrm>
            <a:off x="1676400" y="838201"/>
            <a:ext cx="9144000" cy="5847755"/>
          </a:xfrm>
          <a:prstGeom prst="rect">
            <a:avLst/>
          </a:prstGeom>
        </p:spPr>
        <p:txBody>
          <a:bodyPr wrap="square">
            <a:spAutoFit/>
          </a:bodyPr>
          <a:lstStyle/>
          <a:p>
            <a:r>
              <a:rPr lang="en-US" sz="2200" dirty="0">
                <a:latin typeface="Courier New"/>
                <a:cs typeface="Courier New"/>
              </a:rPr>
              <a:t>void </a:t>
            </a:r>
            <a:r>
              <a:rPr lang="en-US" sz="2200" dirty="0" err="1">
                <a:latin typeface="Courier New"/>
                <a:cs typeface="Courier New"/>
              </a:rPr>
              <a:t>lock_acquire</a:t>
            </a:r>
            <a:r>
              <a:rPr lang="en-US" sz="2200" dirty="0">
                <a:latin typeface="Courier New"/>
                <a:cs typeface="Courier New"/>
              </a:rPr>
              <a:t>(</a:t>
            </a:r>
            <a:r>
              <a:rPr lang="en-US" sz="2200" dirty="0" err="1">
                <a:latin typeface="Courier New"/>
                <a:cs typeface="Courier New"/>
              </a:rPr>
              <a:t>struct</a:t>
            </a:r>
            <a:r>
              <a:rPr lang="en-US" sz="2200" dirty="0">
                <a:latin typeface="Courier New"/>
                <a:cs typeface="Courier New"/>
              </a:rPr>
              <a:t> lock *lock) {</a:t>
            </a:r>
          </a:p>
          <a:p>
            <a:r>
              <a:rPr lang="en-US" sz="2200" dirty="0">
                <a:latin typeface="Courier New"/>
                <a:cs typeface="Courier New"/>
              </a:rPr>
              <a:t>  turn off interrupts; /*see P(*</a:t>
            </a:r>
            <a:r>
              <a:rPr lang="en-US" sz="2200" dirty="0" err="1">
                <a:latin typeface="Courier New"/>
                <a:cs typeface="Courier New"/>
              </a:rPr>
              <a:t>sem</a:t>
            </a:r>
            <a:r>
              <a:rPr lang="en-US" sz="2200" dirty="0">
                <a:latin typeface="Courier New"/>
                <a:cs typeface="Courier New"/>
              </a:rPr>
              <a:t>) in next slide*/</a:t>
            </a:r>
          </a:p>
          <a:p>
            <a:r>
              <a:rPr lang="en-US" sz="2200" dirty="0">
                <a:latin typeface="Courier New"/>
                <a:cs typeface="Courier New"/>
              </a:rPr>
              <a:t>  </a:t>
            </a:r>
          </a:p>
          <a:p>
            <a:r>
              <a:rPr lang="en-US" sz="2200" dirty="0">
                <a:latin typeface="Courier New"/>
                <a:cs typeface="Courier New"/>
              </a:rPr>
              <a:t>  if (</a:t>
            </a:r>
            <a:r>
              <a:rPr lang="en-US" sz="2200" dirty="0" err="1">
                <a:latin typeface="Courier New"/>
                <a:cs typeface="Courier New"/>
              </a:rPr>
              <a:t>lock_do_i_hold</a:t>
            </a:r>
            <a:r>
              <a:rPr lang="en-US" sz="2200" dirty="0">
                <a:latin typeface="Courier New"/>
                <a:cs typeface="Courier New"/>
              </a:rPr>
              <a:t>(lock)) /* check deadlock */</a:t>
            </a:r>
          </a:p>
          <a:p>
            <a:r>
              <a:rPr lang="en-US" sz="2200" dirty="0">
                <a:latin typeface="Courier New"/>
                <a:cs typeface="Courier New"/>
              </a:rPr>
              <a:t>    panic("lock %s at %p: Deadlock.\n", </a:t>
            </a:r>
          </a:p>
          <a:p>
            <a:r>
              <a:rPr lang="en-US" sz="2200" dirty="0">
                <a:latin typeface="Courier New"/>
                <a:cs typeface="Courier New"/>
              </a:rPr>
              <a:t>          lock-&gt;name, lock);</a:t>
            </a:r>
          </a:p>
          <a:p>
            <a:r>
              <a:rPr lang="en-US" sz="2200" dirty="0">
                <a:latin typeface="Courier New"/>
                <a:cs typeface="Courier New"/>
              </a:rPr>
              <a:t>	</a:t>
            </a:r>
          </a:p>
          <a:p>
            <a:r>
              <a:rPr lang="en-US" sz="2200" dirty="0">
                <a:latin typeface="Courier New"/>
                <a:cs typeface="Courier New"/>
              </a:rPr>
              <a:t>  /* wait the lock to become free */</a:t>
            </a:r>
          </a:p>
          <a:p>
            <a:r>
              <a:rPr lang="en-US" sz="2200" dirty="0">
                <a:latin typeface="Courier New"/>
                <a:cs typeface="Courier New"/>
              </a:rPr>
              <a:t>  while (lock’s holder != NULL) {</a:t>
            </a:r>
          </a:p>
          <a:p>
            <a:r>
              <a:rPr lang="en-US" sz="2200" dirty="0">
                <a:latin typeface="Courier New" panose="02070309020205020404" pitchFamily="49" charset="0"/>
                <a:cs typeface="Courier New" panose="02070309020205020404" pitchFamily="49" charset="0"/>
              </a:rPr>
              <a:t>    </a:t>
            </a:r>
            <a:r>
              <a:rPr lang="en-US" sz="2200" dirty="0">
                <a:solidFill>
                  <a:srgbClr val="FF0000"/>
                </a:solidFill>
                <a:latin typeface="Courier New" panose="02070309020205020404" pitchFamily="49" charset="0"/>
                <a:cs typeface="Courier New" panose="02070309020205020404" pitchFamily="49" charset="0"/>
              </a:rPr>
              <a:t>sleep this thread; </a:t>
            </a:r>
            <a:r>
              <a:rPr lang="en-US" sz="2200" dirty="0">
                <a:latin typeface="Courier New" panose="02070309020205020404" pitchFamily="49" charset="0"/>
                <a:cs typeface="Courier New" panose="02070309020205020404" pitchFamily="49" charset="0"/>
              </a:rPr>
              <a:t>/*see P(*</a:t>
            </a:r>
            <a:r>
              <a:rPr lang="en-US" sz="2200" dirty="0" err="1">
                <a:latin typeface="Courier New" panose="02070309020205020404" pitchFamily="49" charset="0"/>
                <a:cs typeface="Courier New" panose="02070309020205020404" pitchFamily="49" charset="0"/>
              </a:rPr>
              <a:t>sem</a:t>
            </a:r>
            <a:r>
              <a:rPr lang="en-US" sz="2200" dirty="0">
                <a:latin typeface="Courier New" panose="02070309020205020404" pitchFamily="49" charset="0"/>
                <a:cs typeface="Courier New" panose="02070309020205020404" pitchFamily="49" charset="0"/>
              </a:rPr>
              <a:t>)</a:t>
            </a:r>
            <a:r>
              <a:rPr lang="en-US" sz="2200" dirty="0">
                <a:latin typeface="Courier New"/>
                <a:cs typeface="Courier New"/>
              </a:rPr>
              <a:t> in next slide</a:t>
            </a:r>
            <a:r>
              <a:rPr lang="en-US" sz="2200" dirty="0">
                <a:latin typeface="Courier New" panose="02070309020205020404" pitchFamily="49" charset="0"/>
                <a:cs typeface="Courier New" panose="02070309020205020404" pitchFamily="49" charset="0"/>
              </a:rPr>
              <a:t>*/</a:t>
            </a:r>
          </a:p>
          <a:p>
            <a:r>
              <a:rPr lang="en-US" sz="2200" dirty="0">
                <a:latin typeface="Courier New" panose="02070309020205020404" pitchFamily="49" charset="0"/>
                <a:cs typeface="Courier New" panose="02070309020205020404" pitchFamily="49" charset="0"/>
              </a:rPr>
              <a:t>  </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 this thread is holding the lock */           </a:t>
            </a:r>
          </a:p>
          <a:p>
            <a:r>
              <a:rPr lang="en-US" sz="2200" dirty="0">
                <a:latin typeface="Courier New"/>
                <a:cs typeface="Courier New"/>
              </a:rPr>
              <a:t>  lock’s holder is set to </a:t>
            </a:r>
            <a:r>
              <a:rPr lang="en-US" sz="2200" dirty="0" err="1">
                <a:solidFill>
                  <a:srgbClr val="FF0000"/>
                </a:solidFill>
                <a:latin typeface="Courier New"/>
                <a:cs typeface="Courier New"/>
              </a:rPr>
              <a:t>curthread</a:t>
            </a:r>
            <a:r>
              <a:rPr lang="en-US" sz="2200" dirty="0">
                <a:latin typeface="Courier New"/>
                <a:cs typeface="Courier New"/>
              </a:rPr>
              <a:t>;</a:t>
            </a:r>
          </a:p>
          <a:p>
            <a:endParaRPr lang="en-US" sz="2200" dirty="0">
              <a:latin typeface="Courier New"/>
              <a:cs typeface="Courier New"/>
            </a:endParaRPr>
          </a:p>
          <a:p>
            <a:r>
              <a:rPr lang="en-US" sz="2200" dirty="0">
                <a:latin typeface="Courier New"/>
                <a:cs typeface="Courier New"/>
              </a:rPr>
              <a:t>  turn on interrupts to the previous level;</a:t>
            </a:r>
          </a:p>
          <a:p>
            <a:r>
              <a:rPr lang="en-US" sz="2200" dirty="0">
                <a:latin typeface="Courier New"/>
                <a:cs typeface="Courier New"/>
              </a:rPr>
              <a:t>}</a:t>
            </a:r>
          </a:p>
        </p:txBody>
      </p:sp>
      <p:sp>
        <p:nvSpPr>
          <p:cNvPr id="7" name="Rectangle 6"/>
          <p:cNvSpPr/>
          <p:nvPr/>
        </p:nvSpPr>
        <p:spPr>
          <a:xfrm>
            <a:off x="3581400" y="1219201"/>
            <a:ext cx="7010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2743200" y="1835747"/>
            <a:ext cx="3352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276600" y="3571578"/>
            <a:ext cx="3505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6096000" y="5282009"/>
            <a:ext cx="16002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5715000" y="5898555"/>
            <a:ext cx="22098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512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0"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53" presetClass="exit" presetSubtype="32" fill="hold" grpId="0" nodeType="clickEffect">
                                  <p:stCondLst>
                                    <p:cond delay="0"/>
                                  </p:stCondLst>
                                  <p:childTnLst>
                                    <p:anim calcmode="lin" valueType="num">
                                      <p:cBhvr>
                                        <p:cTn id="20" dur="500"/>
                                        <p:tgtEl>
                                          <p:spTgt spid="9"/>
                                        </p:tgtEl>
                                        <p:attrNameLst>
                                          <p:attrName>ppt_w</p:attrName>
                                        </p:attrNameLst>
                                      </p:cBhvr>
                                      <p:tavLst>
                                        <p:tav tm="0">
                                          <p:val>
                                            <p:strVal val="ppt_w"/>
                                          </p:val>
                                        </p:tav>
                                        <p:tav tm="100000">
                                          <p:val>
                                            <p:fltVal val="0"/>
                                          </p:val>
                                        </p:tav>
                                      </p:tavLst>
                                    </p:anim>
                                    <p:anim calcmode="lin" valueType="num">
                                      <p:cBhvr>
                                        <p:cTn id="21" dur="500"/>
                                        <p:tgtEl>
                                          <p:spTgt spid="9"/>
                                        </p:tgtEl>
                                        <p:attrNameLst>
                                          <p:attrName>ppt_h</p:attrName>
                                        </p:attrNameLst>
                                      </p:cBhvr>
                                      <p:tavLst>
                                        <p:tav tm="0">
                                          <p:val>
                                            <p:strVal val="ppt_h"/>
                                          </p:val>
                                        </p:tav>
                                        <p:tav tm="100000">
                                          <p:val>
                                            <p:fltVal val="0"/>
                                          </p:val>
                                        </p:tav>
                                      </p:tavLst>
                                    </p:anim>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53" presetClass="exit" presetSubtype="32" fill="hold" grpId="0" nodeType="clickEffect">
                                  <p:stCondLst>
                                    <p:cond delay="0"/>
                                  </p:stCondLst>
                                  <p:childTnLst>
                                    <p:anim calcmode="lin" valueType="num">
                                      <p:cBhvr>
                                        <p:cTn id="27" dur="500"/>
                                        <p:tgtEl>
                                          <p:spTgt spid="10"/>
                                        </p:tgtEl>
                                        <p:attrNameLst>
                                          <p:attrName>ppt_w</p:attrName>
                                        </p:attrNameLst>
                                      </p:cBhvr>
                                      <p:tavLst>
                                        <p:tav tm="0">
                                          <p:val>
                                            <p:strVal val="ppt_w"/>
                                          </p:val>
                                        </p:tav>
                                        <p:tav tm="100000">
                                          <p:val>
                                            <p:fltVal val="0"/>
                                          </p:val>
                                        </p:tav>
                                      </p:tavLst>
                                    </p:anim>
                                    <p:anim calcmode="lin" valueType="num">
                                      <p:cBhvr>
                                        <p:cTn id="28" dur="500"/>
                                        <p:tgtEl>
                                          <p:spTgt spid="10"/>
                                        </p:tgtEl>
                                        <p:attrNameLst>
                                          <p:attrName>ppt_h</p:attrName>
                                        </p:attrNameLst>
                                      </p:cBhvr>
                                      <p:tavLst>
                                        <p:tav tm="0">
                                          <p:val>
                                            <p:strVal val="ppt_h"/>
                                          </p:val>
                                        </p:tav>
                                        <p:tav tm="100000">
                                          <p:val>
                                            <p:fltVal val="0"/>
                                          </p:val>
                                        </p:tav>
                                      </p:tavLst>
                                    </p:anim>
                                    <p:animEffect transition="out" filter="fad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53" presetClass="exit" presetSubtype="32" fill="hold" grpId="0" nodeType="clickEffect">
                                  <p:stCondLst>
                                    <p:cond delay="0"/>
                                  </p:stCondLst>
                                  <p:childTnLst>
                                    <p:anim calcmode="lin" valueType="num">
                                      <p:cBhvr>
                                        <p:cTn id="34" dur="500"/>
                                        <p:tgtEl>
                                          <p:spTgt spid="11"/>
                                        </p:tgtEl>
                                        <p:attrNameLst>
                                          <p:attrName>ppt_w</p:attrName>
                                        </p:attrNameLst>
                                      </p:cBhvr>
                                      <p:tavLst>
                                        <p:tav tm="0">
                                          <p:val>
                                            <p:strVal val="ppt_w"/>
                                          </p:val>
                                        </p:tav>
                                        <p:tav tm="100000">
                                          <p:val>
                                            <p:fltVal val="0"/>
                                          </p:val>
                                        </p:tav>
                                      </p:tavLst>
                                    </p:anim>
                                    <p:anim calcmode="lin" valueType="num">
                                      <p:cBhvr>
                                        <p:cTn id="35" dur="500"/>
                                        <p:tgtEl>
                                          <p:spTgt spid="11"/>
                                        </p:tgtEl>
                                        <p:attrNameLst>
                                          <p:attrName>ppt_h</p:attrName>
                                        </p:attrNameLst>
                                      </p:cBhvr>
                                      <p:tavLst>
                                        <p:tav tm="0">
                                          <p:val>
                                            <p:strVal val="ppt_h"/>
                                          </p:val>
                                        </p:tav>
                                        <p:tav tm="100000">
                                          <p:val>
                                            <p:fltVal val="0"/>
                                          </p:val>
                                        </p:tav>
                                      </p:tavLst>
                                    </p:anim>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sleep the current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6</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P(</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while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-&gt;count==0) {</a:t>
            </a:r>
          </a:p>
          <a:p>
            <a:r>
              <a:rPr lang="en-US" dirty="0">
                <a:latin typeface="Courier New" panose="02070309020205020404" pitchFamily="49" charset="0"/>
                <a:cs typeface="Courier New" panose="02070309020205020404" pitchFamily="49" charset="0"/>
              </a:rPr>
              <a:t>	</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thread_sleep</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sem</a:t>
            </a:r>
            <a:r>
              <a:rPr lang="en-US" dirty="0">
                <a:solidFill>
                  <a:srgbClr val="FF0000"/>
                </a:solidFill>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848600" y="3657600"/>
            <a:ext cx="2209800" cy="914400"/>
          </a:xfrm>
          <a:prstGeom prst="wedgeRoundRectCallout">
            <a:avLst>
              <a:gd name="adj1" fmla="val -77221"/>
              <a:gd name="adj2" fmla="val -43954"/>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924802" y="37338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flag or indicator</a:t>
            </a:r>
          </a:p>
        </p:txBody>
      </p:sp>
      <p:sp>
        <p:nvSpPr>
          <p:cNvPr id="8" name="Rounded Rectangular Callout 7"/>
          <p:cNvSpPr/>
          <p:nvPr/>
        </p:nvSpPr>
        <p:spPr>
          <a:xfrm>
            <a:off x="7239000" y="1600200"/>
            <a:ext cx="1981200" cy="914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5908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6384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02382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202354"/>
          </a:xfrm>
        </p:spPr>
        <p:txBody>
          <a:bodyPr/>
          <a:lstStyle/>
          <a:p>
            <a:r>
              <a:rPr lang="en-US" sz="4000" dirty="0">
                <a:latin typeface="Calibri"/>
                <a:cs typeface="Calibri"/>
              </a:rPr>
              <a:t>How to wakeup a thread?</a:t>
            </a:r>
            <a:endParaRPr lang="en-US" sz="40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7</a:t>
            </a:fld>
            <a:endParaRPr lang="en-US" dirty="0"/>
          </a:p>
        </p:txBody>
      </p:sp>
      <p:sp>
        <p:nvSpPr>
          <p:cNvPr id="5" name="Rectangle 4"/>
          <p:cNvSpPr/>
          <p:nvPr/>
        </p:nvSpPr>
        <p:spPr>
          <a:xfrm>
            <a:off x="2057400" y="1202354"/>
            <a:ext cx="8382000" cy="4893647"/>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void V(</a:t>
            </a:r>
            <a:r>
              <a:rPr lang="en-US"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semaphore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 != NULL);</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splhigh</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a:t>
            </a:r>
          </a:p>
          <a:p>
            <a:r>
              <a:rPr lang="en-US" dirty="0">
                <a:latin typeface="Courier New" panose="02070309020205020404" pitchFamily="49" charset="0"/>
                <a:cs typeface="Courier New" panose="02070309020205020404" pitchFamily="49" charset="0"/>
              </a:rPr>
              <a:t>	assert(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-&gt;count&gt;0);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thread_wakeup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sem</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splx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spl</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p:txBody>
      </p:sp>
      <p:sp>
        <p:nvSpPr>
          <p:cNvPr id="6" name="Rounded Rectangular Callout 5"/>
          <p:cNvSpPr/>
          <p:nvPr/>
        </p:nvSpPr>
        <p:spPr>
          <a:xfrm>
            <a:off x="7543800" y="3962400"/>
            <a:ext cx="2209800" cy="914400"/>
          </a:xfrm>
          <a:prstGeom prst="wedgeRoundRectCallout">
            <a:avLst>
              <a:gd name="adj1" fmla="val -95324"/>
              <a:gd name="adj2" fmla="val 33129"/>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3"/>
          <p:cNvSpPr txBox="1">
            <a:spLocks noChangeArrowheads="1"/>
          </p:cNvSpPr>
          <p:nvPr/>
        </p:nvSpPr>
        <p:spPr>
          <a:xfrm>
            <a:off x="7620002" y="4038600"/>
            <a:ext cx="21335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a:t>
            </a:r>
            <a:r>
              <a:rPr lang="en-US" sz="2400" dirty="0" err="1">
                <a:solidFill>
                  <a:srgbClr val="FF0000"/>
                </a:solidFill>
                <a:latin typeface="Calibri" panose="020F0502020204030204" pitchFamily="34" charset="0"/>
                <a:ea typeface="MS PGothic" charset="0"/>
                <a:cs typeface="Courier New" panose="02070309020205020404" pitchFamily="49" charset="0"/>
              </a:rPr>
              <a:t>sem</a:t>
            </a:r>
            <a:r>
              <a:rPr lang="en-US" sz="2400" dirty="0">
                <a:solidFill>
                  <a:srgbClr val="FF0000"/>
                </a:solidFill>
                <a:latin typeface="Calibri" panose="020F0502020204030204" pitchFamily="34" charset="0"/>
                <a:ea typeface="MS PGothic" charset="0"/>
                <a:cs typeface="Courier New" panose="02070309020205020404" pitchFamily="49" charset="0"/>
              </a:rPr>
              <a:t>’ is a flag or indicator</a:t>
            </a:r>
          </a:p>
        </p:txBody>
      </p:sp>
      <p:sp>
        <p:nvSpPr>
          <p:cNvPr id="8" name="Rounded Rectangular Callout 7"/>
          <p:cNvSpPr/>
          <p:nvPr/>
        </p:nvSpPr>
        <p:spPr>
          <a:xfrm>
            <a:off x="7239000" y="1600200"/>
            <a:ext cx="1981200" cy="914400"/>
          </a:xfrm>
          <a:prstGeom prst="wedgeRoundRectCallout">
            <a:avLst>
              <a:gd name="adj1" fmla="val -77670"/>
              <a:gd name="adj2" fmla="val 4250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3"/>
          <p:cNvSpPr txBox="1">
            <a:spLocks noChangeArrowheads="1"/>
          </p:cNvSpPr>
          <p:nvPr/>
        </p:nvSpPr>
        <p:spPr>
          <a:xfrm>
            <a:off x="7315202" y="1676400"/>
            <a:ext cx="1904999" cy="762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Check input argument</a:t>
            </a:r>
          </a:p>
        </p:txBody>
      </p:sp>
      <p:sp>
        <p:nvSpPr>
          <p:cNvPr id="10" name="Rounded Rectangular Callout 9"/>
          <p:cNvSpPr/>
          <p:nvPr/>
        </p:nvSpPr>
        <p:spPr>
          <a:xfrm>
            <a:off x="6705600" y="2895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81802" y="2943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off interrupts</a:t>
            </a:r>
          </a:p>
        </p:txBody>
      </p:sp>
      <p:sp>
        <p:nvSpPr>
          <p:cNvPr id="12" name="Rounded Rectangular Callout 11"/>
          <p:cNvSpPr/>
          <p:nvPr/>
        </p:nvSpPr>
        <p:spPr>
          <a:xfrm>
            <a:off x="5638800" y="5181600"/>
            <a:ext cx="2590800" cy="533400"/>
          </a:xfrm>
          <a:prstGeom prst="wedgeRoundRectCallout">
            <a:avLst>
              <a:gd name="adj1" fmla="val -77189"/>
              <a:gd name="adj2" fmla="val 11255"/>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3"/>
          <p:cNvSpPr txBox="1">
            <a:spLocks noChangeArrowheads="1"/>
          </p:cNvSpPr>
          <p:nvPr/>
        </p:nvSpPr>
        <p:spPr>
          <a:xfrm>
            <a:off x="5715002" y="5229225"/>
            <a:ext cx="25145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Turn on interrupts</a:t>
            </a:r>
          </a:p>
        </p:txBody>
      </p:sp>
    </p:spTree>
    <p:extLst>
      <p:ext uri="{BB962C8B-B14F-4D97-AF65-F5344CB8AC3E}">
        <p14:creationId xmlns:p14="http://schemas.microsoft.com/office/powerpoint/2010/main" val="2526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1" presetClass="exit" presetSubtype="0" fill="hold" grpId="1" nodeType="with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9" grpId="0"/>
      <p:bldP spid="9" grpId="1"/>
      <p:bldP spid="10" grpId="0" animBg="1"/>
      <p:bldP spid="11" grpId="0"/>
      <p:bldP spid="12" grpId="0" animBg="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11887200" cy="914401"/>
          </a:xfrm>
        </p:spPr>
        <p:txBody>
          <a:bodyPr/>
          <a:lstStyle/>
          <a:p>
            <a:r>
              <a:rPr lang="en-US" sz="3200" dirty="0">
                <a:solidFill>
                  <a:srgbClr val="FF0000"/>
                </a:solidFill>
                <a:latin typeface="Calibri"/>
                <a:cs typeface="Calibri"/>
              </a:rPr>
              <a:t>Exercise 3. </a:t>
            </a:r>
            <a:r>
              <a:rPr lang="en-US" sz="3200" dirty="0">
                <a:latin typeface="Calibri"/>
                <a:cs typeface="Calibri"/>
              </a:rPr>
              <a:t>Please complete the </a:t>
            </a:r>
            <a:r>
              <a:rPr lang="en-US" sz="3200" dirty="0" err="1">
                <a:latin typeface="Courier New" panose="02070309020205020404" pitchFamily="49" charset="0"/>
                <a:cs typeface="Courier New" panose="02070309020205020404" pitchFamily="49" charset="0"/>
              </a:rPr>
              <a:t>lock_do_i_hold</a:t>
            </a:r>
            <a:r>
              <a:rPr lang="en-US" sz="3200" dirty="0">
                <a:latin typeface="Courier New" panose="02070309020205020404" pitchFamily="49" charset="0"/>
                <a:cs typeface="Courier New" panose="02070309020205020404" pitchFamily="49" charset="0"/>
              </a:rPr>
              <a:t>() </a:t>
            </a:r>
            <a:r>
              <a:rPr lang="en-US" sz="3200" dirty="0">
                <a:latin typeface="Calibri" charset="0"/>
                <a:ea typeface="Calibri" charset="0"/>
                <a:cs typeface="Calibri" charset="0"/>
              </a:rPr>
              <a:t>function</a:t>
            </a:r>
            <a:r>
              <a:rPr lang="en-US" sz="3200" dirty="0">
                <a:latin typeface="Calibri"/>
                <a:cs typeface="Calibri"/>
              </a:rPr>
              <a:t>.</a:t>
            </a:r>
            <a:endParaRPr lang="en-US" sz="3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1"/>
          </p:nvPr>
        </p:nvSpPr>
        <p:spPr>
          <a:xfrm>
            <a:off x="8382000" y="6324600"/>
            <a:ext cx="1219200" cy="476250"/>
          </a:xfrm>
        </p:spPr>
        <p:txBody>
          <a:bodyPr/>
          <a:lstStyle/>
          <a:p>
            <a:fld id="{211DD708-9C6C-BC4A-8ACC-1131D652BA95}" type="slidenum">
              <a:rPr lang="en-US" smtClean="0"/>
              <a:pPr/>
              <a:t>8</a:t>
            </a:fld>
            <a:endParaRPr lang="en-US" dirty="0"/>
          </a:p>
        </p:txBody>
      </p:sp>
      <p:sp>
        <p:nvSpPr>
          <p:cNvPr id="5" name="Rectangle 4"/>
          <p:cNvSpPr/>
          <p:nvPr/>
        </p:nvSpPr>
        <p:spPr>
          <a:xfrm>
            <a:off x="1905000" y="1143000"/>
            <a:ext cx="8382000" cy="5016758"/>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lock_do_i_hold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struct</a:t>
            </a:r>
            <a:r>
              <a:rPr lang="en-US" sz="2000" dirty="0">
                <a:latin typeface="Courier New" panose="02070309020205020404" pitchFamily="49" charset="0"/>
                <a:cs typeface="Courier New" panose="02070309020205020404" pitchFamily="49" charset="0"/>
              </a:rPr>
              <a:t> lock *lock)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spl</a:t>
            </a:r>
            <a:r>
              <a:rPr lang="en-US" sz="2000" dirty="0">
                <a:latin typeface="Courier New" panose="02070309020205020404" pitchFamily="49" charset="0"/>
                <a:cs typeface="Courier New" panose="02070309020205020404" pitchFamily="49" charset="0"/>
              </a:rPr>
              <a:t>, same;</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use assert() to input argument lock; </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Turn off interrupts;</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if (lock-&gt;holder is the same as this thread)</a:t>
            </a:r>
          </a:p>
          <a:p>
            <a:r>
              <a:rPr lang="en-US" sz="2000" dirty="0">
                <a:latin typeface="Courier New" panose="02070309020205020404" pitchFamily="49" charset="0"/>
                <a:cs typeface="Courier New" panose="02070309020205020404" pitchFamily="49" charset="0"/>
              </a:rPr>
              <a:t>        set same to 1; /* true */</a:t>
            </a:r>
          </a:p>
          <a:p>
            <a:r>
              <a:rPr lang="en-US" sz="2000" dirty="0">
                <a:latin typeface="Courier New" panose="02070309020205020404" pitchFamily="49" charset="0"/>
                <a:cs typeface="Courier New" panose="02070309020205020404" pitchFamily="49" charset="0"/>
              </a:rPr>
              <a:t>      else set same to 0; /* false */</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Turn on interrupts to previous level;</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 1 means lock is held by this thread */</a:t>
            </a:r>
          </a:p>
          <a:p>
            <a:r>
              <a:rPr lang="en-US" sz="2000" dirty="0">
                <a:latin typeface="Courier New" panose="02070309020205020404" pitchFamily="49" charset="0"/>
                <a:cs typeface="Courier New" panose="02070309020205020404" pitchFamily="49" charset="0"/>
              </a:rPr>
              <a:t>	return same; </a:t>
            </a:r>
          </a:p>
          <a:p>
            <a:r>
              <a:rPr lang="en-US" sz="2000" dirty="0">
                <a:latin typeface="Courier New" panose="02070309020205020404" pitchFamily="49" charset="0"/>
                <a:cs typeface="Courier New" panose="02070309020205020404" pitchFamily="49" charset="0"/>
              </a:rPr>
              <a:t>}</a:t>
            </a:r>
          </a:p>
        </p:txBody>
      </p:sp>
      <p:sp>
        <p:nvSpPr>
          <p:cNvPr id="10" name="Rounded Rectangular Callout 9"/>
          <p:cNvSpPr/>
          <p:nvPr/>
        </p:nvSpPr>
        <p:spPr>
          <a:xfrm>
            <a:off x="6629400" y="2438400"/>
            <a:ext cx="3657600" cy="533400"/>
          </a:xfrm>
          <a:prstGeom prst="wedgeRoundRectCallout">
            <a:avLst>
              <a:gd name="adj1" fmla="val -56863"/>
              <a:gd name="adj2" fmla="val 113040"/>
              <a:gd name="adj3" fmla="val 16667"/>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3"/>
          <p:cNvSpPr txBox="1">
            <a:spLocks noChangeArrowheads="1"/>
          </p:cNvSpPr>
          <p:nvPr/>
        </p:nvSpPr>
        <p:spPr>
          <a:xfrm>
            <a:off x="6743702" y="2514600"/>
            <a:ext cx="3619499"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fontAlgn="auto">
              <a:spcAft>
                <a:spcPts val="0"/>
              </a:spcAft>
              <a:buNone/>
            </a:pPr>
            <a:r>
              <a:rPr lang="en-US" sz="2400" dirty="0">
                <a:solidFill>
                  <a:srgbClr val="FF0000"/>
                </a:solidFill>
                <a:latin typeface="Calibri" panose="020F0502020204030204" pitchFamily="34" charset="0"/>
                <a:ea typeface="MS PGothic" charset="0"/>
                <a:cs typeface="Courier New" panose="02070309020205020404" pitchFamily="49" charset="0"/>
              </a:rPr>
              <a:t>Is lock held by this thread? </a:t>
            </a:r>
          </a:p>
        </p:txBody>
      </p:sp>
      <p:sp>
        <p:nvSpPr>
          <p:cNvPr id="7" name="Rectangle 6"/>
          <p:cNvSpPr/>
          <p:nvPr/>
        </p:nvSpPr>
        <p:spPr>
          <a:xfrm>
            <a:off x="3505200" y="3270379"/>
            <a:ext cx="59436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18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fld id="{A2F26D0F-7787-5C4C-99BF-4744DE7C3B5B}" type="slidenum">
              <a:rPr lang="en-US" sz="1400">
                <a:latin typeface="Arial" charset="0"/>
              </a:rPr>
              <a:pPr eaLnBrk="1" hangingPunct="1"/>
              <a:t>9</a:t>
            </a:fld>
            <a:endParaRPr lang="en-US" sz="1400">
              <a:latin typeface="Arial" charset="0"/>
            </a:endParaRPr>
          </a:p>
        </p:txBody>
      </p:sp>
      <p:sp>
        <p:nvSpPr>
          <p:cNvPr id="2051" name="Rectangle 2"/>
          <p:cNvSpPr>
            <a:spLocks noGrp="1" noChangeArrowheads="1"/>
          </p:cNvSpPr>
          <p:nvPr>
            <p:ph type="ctrTitle"/>
          </p:nvPr>
        </p:nvSpPr>
        <p:spPr>
          <a:xfrm>
            <a:off x="2057400" y="762000"/>
            <a:ext cx="8077200" cy="2971800"/>
          </a:xfrm>
        </p:spPr>
        <p:txBody>
          <a:bodyPr/>
          <a:lstStyle/>
          <a:p>
            <a:pPr eaLnBrk="1" hangingPunct="1"/>
            <a:r>
              <a:rPr lang="en-US" altLang="zh-CN" sz="4000" dirty="0">
                <a:solidFill>
                  <a:schemeClr val="accent2"/>
                </a:solidFill>
                <a:latin typeface="Calibri" charset="0"/>
                <a:ea typeface="宋体" charset="0"/>
                <a:cs typeface="宋体" charset="0"/>
              </a:rPr>
              <a:t>COMP 3500 </a:t>
            </a:r>
            <a:br>
              <a:rPr lang="en-US" altLang="zh-CN" sz="4000" dirty="0">
                <a:solidFill>
                  <a:schemeClr val="accent2"/>
                </a:solidFill>
                <a:latin typeface="Calibri" charset="0"/>
                <a:ea typeface="宋体" charset="0"/>
                <a:cs typeface="宋体" charset="0"/>
              </a:rPr>
            </a:br>
            <a:r>
              <a:rPr lang="en-US" altLang="zh-CN" sz="4000" dirty="0">
                <a:solidFill>
                  <a:schemeClr val="accent2"/>
                </a:solidFill>
                <a:latin typeface="Calibri" charset="0"/>
                <a:ea typeface="宋体" charset="0"/>
                <a:cs typeface="宋体" charset="0"/>
              </a:rPr>
              <a:t>Introduction to Operating Systems</a:t>
            </a:r>
            <a:br>
              <a:rPr lang="en-US" altLang="zh-CN" sz="4000" dirty="0">
                <a:solidFill>
                  <a:schemeClr val="accent2"/>
                </a:solidFill>
                <a:latin typeface="Calibri" charset="0"/>
                <a:ea typeface="宋体" charset="0"/>
                <a:cs typeface="宋体" charset="0"/>
              </a:rPr>
            </a:br>
            <a:br>
              <a:rPr lang="en-US" altLang="zh-CN" sz="4100" dirty="0">
                <a:solidFill>
                  <a:schemeClr val="accent2"/>
                </a:solidFill>
                <a:latin typeface="Calibri" charset="0"/>
                <a:ea typeface="宋体" charset="0"/>
                <a:cs typeface="宋体" charset="0"/>
              </a:rPr>
            </a:br>
            <a:r>
              <a:rPr lang="en-US" altLang="zh-CN" sz="3600" dirty="0">
                <a:solidFill>
                  <a:schemeClr val="accent2"/>
                </a:solidFill>
                <a:latin typeface="Calibri" charset="0"/>
                <a:ea typeface="宋体" charset="0"/>
                <a:cs typeface="宋体" charset="0"/>
              </a:rPr>
              <a:t>Project 3: Condition Variables</a:t>
            </a:r>
          </a:p>
        </p:txBody>
      </p:sp>
      <p:sp>
        <p:nvSpPr>
          <p:cNvPr id="6" name="Text Box 3"/>
          <p:cNvSpPr txBox="1">
            <a:spLocks noChangeArrowheads="1"/>
          </p:cNvSpPr>
          <p:nvPr/>
        </p:nvSpPr>
        <p:spPr bwMode="auto">
          <a:xfrm>
            <a:off x="3581400" y="4183064"/>
            <a:ext cx="49530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a:spAutoFit/>
          </a:bodyPr>
          <a:lstStyle>
            <a:lvl1pPr>
              <a:defRPr sz="3200">
                <a:solidFill>
                  <a:srgbClr val="000681"/>
                </a:solidFill>
                <a:latin typeface="Arial" charset="0"/>
                <a:ea typeface="ＭＳ Ｐゴシック" charset="0"/>
              </a:defRPr>
            </a:lvl1pPr>
            <a:lvl2pPr>
              <a:defRPr sz="2800">
                <a:solidFill>
                  <a:srgbClr val="000681"/>
                </a:solidFill>
                <a:latin typeface="Arial" charset="0"/>
                <a:ea typeface="ＭＳ Ｐゴシック" charset="0"/>
              </a:defRPr>
            </a:lvl2pPr>
            <a:lvl3pPr>
              <a:defRPr sz="2400">
                <a:solidFill>
                  <a:srgbClr val="000681"/>
                </a:solidFill>
                <a:latin typeface="Arial" charset="0"/>
                <a:ea typeface="ＭＳ Ｐゴシック" charset="0"/>
              </a:defRPr>
            </a:lvl3pPr>
            <a:lvl4pPr>
              <a:defRPr sz="2000">
                <a:solidFill>
                  <a:srgbClr val="000681"/>
                </a:solidFill>
                <a:latin typeface="Arial" charset="0"/>
                <a:ea typeface="ＭＳ Ｐゴシック" charset="0"/>
              </a:defRPr>
            </a:lvl4pPr>
            <a:lvl5pPr>
              <a:defRPr sz="2000">
                <a:solidFill>
                  <a:srgbClr val="000681"/>
                </a:solidFill>
                <a:latin typeface="Arial" charset="0"/>
                <a:ea typeface="ＭＳ Ｐゴシック" charset="0"/>
              </a:defRPr>
            </a:lvl5pPr>
            <a:lvl6pPr eaLnBrk="0" hangingPunct="0">
              <a:defRPr sz="2000">
                <a:solidFill>
                  <a:srgbClr val="000681"/>
                </a:solidFill>
                <a:latin typeface="Arial" charset="0"/>
                <a:ea typeface="ＭＳ Ｐゴシック" charset="0"/>
              </a:defRPr>
            </a:lvl6pPr>
            <a:lvl7pPr eaLnBrk="0" hangingPunct="0">
              <a:defRPr sz="2000">
                <a:solidFill>
                  <a:srgbClr val="000681"/>
                </a:solidFill>
                <a:latin typeface="Arial" charset="0"/>
                <a:ea typeface="ＭＳ Ｐゴシック" charset="0"/>
              </a:defRPr>
            </a:lvl7pPr>
            <a:lvl8pPr eaLnBrk="0" hangingPunct="0">
              <a:defRPr sz="2000">
                <a:solidFill>
                  <a:srgbClr val="000681"/>
                </a:solidFill>
                <a:latin typeface="Arial" charset="0"/>
                <a:ea typeface="ＭＳ Ｐゴシック" charset="0"/>
              </a:defRPr>
            </a:lvl8pPr>
            <a:lvl9pPr eaLnBrk="0" hangingPunct="0">
              <a:defRPr sz="2000">
                <a:solidFill>
                  <a:srgbClr val="000681"/>
                </a:solidFill>
                <a:latin typeface="Arial" charset="0"/>
                <a:ea typeface="ＭＳ Ｐゴシック" charset="0"/>
              </a:defRPr>
            </a:lvl9pPr>
          </a:lstStyle>
          <a:p>
            <a:pPr algn="ctr" eaLnBrk="0" hangingPunct="0">
              <a:spcBef>
                <a:spcPct val="50000"/>
              </a:spcBef>
            </a:pPr>
            <a:r>
              <a:rPr lang="en-US" altLang="zh-CN" dirty="0">
                <a:solidFill>
                  <a:schemeClr val="accent2"/>
                </a:solidFill>
                <a:latin typeface="Calibri" charset="0"/>
                <a:ea typeface="宋体" charset="0"/>
                <a:cs typeface="宋体" charset="0"/>
              </a:rPr>
              <a:t>Dr. Xiao Qin</a:t>
            </a:r>
          </a:p>
          <a:p>
            <a:pPr algn="ctr" eaLnBrk="0" hangingPunct="0">
              <a:spcBef>
                <a:spcPct val="50000"/>
              </a:spcBef>
            </a:pPr>
            <a:r>
              <a:rPr lang="en-US" sz="2400" i="1" dirty="0">
                <a:solidFill>
                  <a:schemeClr val="accent2"/>
                </a:solidFill>
                <a:latin typeface="Calibri" charset="0"/>
                <a:ea typeface="宋体" charset="0"/>
                <a:cs typeface="宋体" charset="0"/>
              </a:rPr>
              <a:t>Auburn University</a:t>
            </a:r>
            <a:br>
              <a:rPr lang="en-US" sz="2400" i="1" dirty="0">
                <a:solidFill>
                  <a:schemeClr val="accent2"/>
                </a:solidFill>
                <a:latin typeface="Calibri" charset="0"/>
                <a:ea typeface="宋体" charset="0"/>
                <a:cs typeface="宋体" charset="0"/>
              </a:rPr>
            </a:br>
            <a:r>
              <a:rPr lang="en-US" sz="2400" i="1" dirty="0">
                <a:solidFill>
                  <a:schemeClr val="accent2"/>
                </a:solidFill>
                <a:latin typeface="Calibri" charset="0"/>
                <a:ea typeface="宋体" charset="0"/>
                <a:cs typeface="宋体" charset="0"/>
              </a:rPr>
              <a:t>http://</a:t>
            </a:r>
            <a:r>
              <a:rPr lang="en-US" sz="2400" i="1" dirty="0" err="1">
                <a:solidFill>
                  <a:schemeClr val="accent2"/>
                </a:solidFill>
                <a:latin typeface="Calibri" charset="0"/>
                <a:ea typeface="宋体" charset="0"/>
                <a:cs typeface="宋体" charset="0"/>
              </a:rPr>
              <a:t>www.eng.auburn.edu</a:t>
            </a:r>
            <a:r>
              <a:rPr lang="en-US" sz="2400" i="1" dirty="0">
                <a:solidFill>
                  <a:schemeClr val="accent2"/>
                </a:solidFill>
                <a:latin typeface="Calibri" charset="0"/>
                <a:ea typeface="宋体" charset="0"/>
                <a:cs typeface="宋体" charset="0"/>
              </a:rPr>
              <a:t>/~</a:t>
            </a:r>
            <a:r>
              <a:rPr lang="en-US" sz="2400" i="1" dirty="0" err="1">
                <a:solidFill>
                  <a:schemeClr val="accent2"/>
                </a:solidFill>
                <a:latin typeface="Calibri" charset="0"/>
                <a:ea typeface="宋体" charset="0"/>
                <a:cs typeface="宋体" charset="0"/>
              </a:rPr>
              <a:t>xqin</a:t>
            </a:r>
            <a:endParaRPr lang="en-US" sz="2400" i="1" dirty="0">
              <a:solidFill>
                <a:schemeClr val="accent2"/>
              </a:solidFill>
              <a:latin typeface="Calibri" charset="0"/>
              <a:ea typeface="宋体" charset="0"/>
              <a:cs typeface="宋体" charset="0"/>
            </a:endParaRPr>
          </a:p>
          <a:p>
            <a:pPr algn="ctr" eaLnBrk="0" hangingPunct="0">
              <a:lnSpc>
                <a:spcPct val="50000"/>
              </a:lnSpc>
              <a:spcBef>
                <a:spcPct val="50000"/>
              </a:spcBef>
            </a:pPr>
            <a:r>
              <a:rPr lang="en-US" sz="2400" i="1" dirty="0" err="1">
                <a:solidFill>
                  <a:schemeClr val="accent2"/>
                </a:solidFill>
                <a:latin typeface="Calibri" charset="0"/>
                <a:ea typeface="宋体" charset="0"/>
                <a:cs typeface="宋体" charset="0"/>
              </a:rPr>
              <a:t>xqin@auburn.edu</a:t>
            </a:r>
            <a:endParaRPr lang="en-US" altLang="zh-CN" sz="2400" i="1" dirty="0">
              <a:solidFill>
                <a:schemeClr val="accent2"/>
              </a:solidFill>
              <a:latin typeface="Calibri" charset="0"/>
              <a:ea typeface="宋体" charset="0"/>
              <a:cs typeface="宋体" charset="0"/>
            </a:endParaRPr>
          </a:p>
        </p:txBody>
      </p:sp>
    </p:spTree>
    <p:extLst>
      <p:ext uri="{BB962C8B-B14F-4D97-AF65-F5344CB8AC3E}">
        <p14:creationId xmlns:p14="http://schemas.microsoft.com/office/powerpoint/2010/main" val="1439219610"/>
      </p:ext>
    </p:extLst>
  </p:cSld>
  <p:clrMapOvr>
    <a:masterClrMapping/>
  </p:clrMapOvr>
  <p:transition/>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2483</TotalTime>
  <Words>2906</Words>
  <Application>Microsoft Office PowerPoint</Application>
  <PresentationFormat>Widescreen</PresentationFormat>
  <Paragraphs>463</Paragraphs>
  <Slides>23</Slides>
  <Notes>22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Times New Roman</vt:lpstr>
      <vt:lpstr>1_Default Design</vt:lpstr>
      <vt:lpstr>PowerPoint Presentation</vt:lpstr>
      <vt:lpstr>COMP 3500  Introduction to Operating Systems  Project 3 – Part 2: Locks and Condition Variables</vt:lpstr>
      <vt:lpstr>Exercise 1. How to modify the following Lock struct in OS/161? Can you complete the following lock function prototypes?</vt:lpstr>
      <vt:lpstr>Lock: Sample Usage </vt:lpstr>
      <vt:lpstr>Exercise 2. Please complete the following lock_acquire()</vt:lpstr>
      <vt:lpstr>How to sleep the current thread?</vt:lpstr>
      <vt:lpstr>How to wakeup a thread?</vt:lpstr>
      <vt:lpstr>Exercise 3. Please complete the lock_do_i_hold() function.</vt:lpstr>
      <vt:lpstr>COMP 3500  Introduction to Operating Systems  Project 3: Condition Variables</vt:lpstr>
      <vt:lpstr>Condition Variables: Data Structure</vt:lpstr>
      <vt:lpstr>Condition Variables: Functions </vt:lpstr>
      <vt:lpstr>Condition Variables: Functions  (cont.)</vt:lpstr>
      <vt:lpstr>Producer/Consumer Implementation with Locks</vt:lpstr>
      <vt:lpstr>Exercise 4. Can you explain this code? How to handle the empty/full cases using locks?</vt:lpstr>
      <vt:lpstr>Producer: how to use condition variables in OS/161?</vt:lpstr>
      <vt:lpstr>Exercise 5. Please complete the consumer code using condition variables.</vt:lpstr>
      <vt:lpstr>Summary</vt:lpstr>
      <vt:lpstr>Condition Variables</vt:lpstr>
      <vt:lpstr>Condition Variables: Data Structure</vt:lpstr>
      <vt:lpstr>How to implement cv_wait()? </vt:lpstr>
      <vt:lpstr>How to implement cv_signal()? </vt:lpstr>
      <vt:lpstr>Condition Variables: Sample Usage </vt:lpstr>
      <vt:lpstr>Producer/Consumer How to use condition variables in OS/161?</vt:lpstr>
    </vt:vector>
  </TitlesOfParts>
  <Company>New Mexico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331 Computer Architecture</dc:title>
  <dc:creator>Xiao Qin</dc:creator>
  <cp:lastModifiedBy>Xiao Qin</cp:lastModifiedBy>
  <cp:revision>360</cp:revision>
  <dcterms:created xsi:type="dcterms:W3CDTF">2006-08-22T22:53:10Z</dcterms:created>
  <dcterms:modified xsi:type="dcterms:W3CDTF">2021-02-15T16:49:18Z</dcterms:modified>
</cp:coreProperties>
</file>