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66" r:id="rId2"/>
    <p:sldId id="376" r:id="rId3"/>
    <p:sldId id="388" r:id="rId4"/>
    <p:sldId id="389" r:id="rId5"/>
    <p:sldId id="390" r:id="rId6"/>
    <p:sldId id="39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90"/>
    <a:srgbClr val="F8F800"/>
    <a:srgbClr val="FE692A"/>
    <a:srgbClr val="0F7DC8"/>
    <a:srgbClr val="E1E100"/>
    <a:srgbClr val="BBBB00"/>
    <a:srgbClr val="EAEA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356F4-34F0-44D1-AF59-A1F4B1EF0271}" v="566" dt="2019-05-02T08:13:52.963"/>
    <p1510:client id="{B8287E2A-85BA-4A18-9A34-4986E3DF8036}" v="645" dt="2019-05-03T02:14:32.100"/>
    <p1510:client id="{C5D59100-0993-48C7-A191-7931E0E6E9F9}" v="1260" dt="2019-05-02T11:17:39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C0F4-CBCE-4EA3-94B3-8070FF6BBA2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2AF2F-A3BC-4332-AD0D-98E6DD88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7B00-48F2-4659-A3DF-F7808F01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A48E2-8B72-496B-9B42-50225C656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79821-25B5-4A15-9009-14AD5D8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2EE7-45E4-4216-95E4-C7DAFFFF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C884F-B464-4FD2-BC28-8090084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F32D-AE33-4198-9C16-EF789829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BC7EF-6ED7-4F35-9E86-2BB6050F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84756-1D91-4F95-8D3A-66C6E9DF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83-68AF-4EE9-9671-2039C62F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BF685-88FA-4961-916D-6B0D10A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398AE-AA26-4F21-8038-44F6A08A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21D2F-1A70-4BAA-8F28-7C3690B6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318A3-D902-4401-BEDE-0B0EC059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70470-0766-42B8-B97D-E5104E4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B29AB-E029-4ACF-A0B7-0798701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5E5B-89FA-4763-8F26-C52D8921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C5A9-501E-4FCA-998B-91C7AFE7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88CDF-B814-432A-BAED-DE048C76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D717D-9CF1-4E21-93F2-7E79E8DC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897E7-90CE-4772-AAF7-5B66951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5972-F19E-41FB-B2C4-AF99CC7B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39275-6A6C-487F-B0A7-6D61CD47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3AED9-9675-4391-9098-AA82C76D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92C64-6FEB-42FA-AEAD-3B19BA1F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0192-DD7D-4F1C-AEE4-A0F1CAF1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D0FCF-503D-4E12-90E5-BA7E874D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C3B3-4688-4AC3-A7DA-6F18884ED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27037-DD97-4A52-BA8B-6ED9F794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2F975-4404-4DF1-95F4-1BB0C059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E0FDC-8A26-4AFB-90AA-57EA7728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30DD0-939F-4AAD-8752-F9AC5A9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0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0D909-5C19-41A5-8CBD-D8E21688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A88BB-7391-420E-ADFD-E39455A5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2302D-FE08-4B6C-8EA2-5D9FDBB0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206FB-8FA6-433F-AB0E-D956D0E83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6D02F-0CBC-4D6C-8A83-45CDFF3F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046AE-A39A-4A57-96BB-A9C827BD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D993B8-7CB1-47F3-8CE9-FA6DCBDC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F489DB-659F-46D1-886D-86EB5EE4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1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ED01-9BDE-47B3-B6F0-A2F9AA77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B9390-4B28-444E-A57C-C585DE4A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93F146-1E99-42DB-9526-9AD71E08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89297-BE1B-4F2C-B934-20E150F6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F760F-BF01-4120-AA8B-BEF658C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92091B-A716-48B2-AB9F-1A88EBEA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9395A-B12B-4B0F-B332-A687709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1BE6-A989-4B46-B96D-6DB20E6F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207B1-F5DE-445D-9E51-AE8D4056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BD951-39C8-4978-B09C-19E1A784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BA768-4A36-4F41-9CBE-54EA1CFC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63735-B453-4725-931E-0981410C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28F0D-58AE-45AC-A76E-0321F548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31FF-5F14-45B9-89C2-5DE155C3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E15F7B-11E1-40B6-899A-21FD036A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18CC5-85D9-4E86-9131-0BE66ABB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36C13-1658-4BCA-9293-B7E5527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021E6-DBE0-4C81-B6D9-2081473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3F12B-C692-4F80-A479-73C51F80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4926D-5378-4609-A98D-FF0020AC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A09F7-77F5-44A4-982C-5E5D6EC9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26408-564F-4E66-A416-DB5B82B4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3D5D-746E-4E23-8AA2-1440C6EAB20B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F9AE4-5C2F-45C9-85D4-3D0FEAEB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011FC-8541-48F9-9562-AEFBF98E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6705-67C6-4926-825D-4EAA3ACD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2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9783490-8653-4AF9-83A7-9CF42515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432982"/>
            <a:ext cx="9791700" cy="1470025"/>
          </a:xfrm>
        </p:spPr>
        <p:txBody>
          <a:bodyPr/>
          <a:lstStyle/>
          <a:p>
            <a:r>
              <a:rPr lang="en-US" altLang="ko-KR" sz="4700" b="1" dirty="0">
                <a:solidFill>
                  <a:srgbClr val="004890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</a:rPr>
              <a:t>R&amp;E</a:t>
            </a:r>
            <a:br>
              <a:rPr lang="en-US" altLang="ko-KR" sz="4700" b="1" dirty="0">
                <a:solidFill>
                  <a:srgbClr val="004890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</a:rPr>
            </a:br>
            <a:r>
              <a:rPr lang="en-US" altLang="ko-KR" sz="4700" b="1" dirty="0" err="1">
                <a:solidFill>
                  <a:srgbClr val="004890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</a:rPr>
              <a:t>Aduino</a:t>
            </a:r>
            <a:r>
              <a:rPr lang="en-US" altLang="ko-KR" sz="4700" b="1" dirty="0">
                <a:solidFill>
                  <a:srgbClr val="004890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</a:rPr>
              <a:t> Programming</a:t>
            </a:r>
            <a:endParaRPr lang="en-IN" altLang="ko-KR" sz="4700" b="1" dirty="0">
              <a:solidFill>
                <a:srgbClr val="00489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4CD17E-9CA1-4526-B3D8-1B49B686958C}"/>
              </a:ext>
            </a:extLst>
          </p:cNvPr>
          <p:cNvSpPr/>
          <p:nvPr/>
        </p:nvSpPr>
        <p:spPr>
          <a:xfrm>
            <a:off x="4079875" y="3233207"/>
            <a:ext cx="40322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2400" dirty="0"/>
              <a:t>Hyung-Seok Park</a:t>
            </a:r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714F15F5-BC08-4557-82D3-2F51D204E41A}"/>
              </a:ext>
            </a:extLst>
          </p:cNvPr>
          <p:cNvSpPr txBox="1">
            <a:spLocks/>
          </p:cNvSpPr>
          <p:nvPr/>
        </p:nvSpPr>
        <p:spPr bwMode="auto">
          <a:xfrm>
            <a:off x="2063750" y="4120619"/>
            <a:ext cx="8064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ko-KR" sz="2000" dirty="0">
                <a:latin typeface="Arial" panose="020B0604020202020204" pitchFamily="34" charset="0"/>
                <a:ea typeface="굴림" panose="020B0600000101010101" pitchFamily="50" charset="-127"/>
              </a:rPr>
              <a:t>Information and Communication Engineering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509B16-25EE-49F5-A4A6-2D278F888998}"/>
              </a:ext>
            </a:extLst>
          </p:cNvPr>
          <p:cNvSpPr/>
          <p:nvPr/>
        </p:nvSpPr>
        <p:spPr>
          <a:xfrm>
            <a:off x="3048000" y="52413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http://csi.dgist.ac.kr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hyungseok@dgist.ac.kr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7E51C4-0A61-461D-A5E9-BBEF8F9A2518}"/>
              </a:ext>
            </a:extLst>
          </p:cNvPr>
          <p:cNvSpPr/>
          <p:nvPr/>
        </p:nvSpPr>
        <p:spPr>
          <a:xfrm>
            <a:off x="695325" y="3044294"/>
            <a:ext cx="10801350" cy="47625"/>
          </a:xfrm>
          <a:prstGeom prst="rect">
            <a:avLst/>
          </a:prstGeom>
          <a:gradFill flip="none" rotWithShape="1">
            <a:gsLst>
              <a:gs pos="50000">
                <a:srgbClr val="00489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1">
            <a:extLst>
              <a:ext uri="{FF2B5EF4-FFF2-40B4-BE49-F238E27FC236}">
                <a16:creationId xmlns:a16="http://schemas.microsoft.com/office/drawing/2014/main" id="{B93AAA86-AFBB-4069-8C2F-3A8BC5498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5B91C-2565-414C-BFB8-5EAF1C42B6AD}" type="slidenum">
              <a:rPr lang="en-IN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ko-KR" sz="12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3556" name="그룹 4">
            <a:extLst>
              <a:ext uri="{FF2B5EF4-FFF2-40B4-BE49-F238E27FC236}">
                <a16:creationId xmlns:a16="http://schemas.microsoft.com/office/drawing/2014/main" id="{50B28C8D-2544-4228-835F-904ABDDBAC5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6375400"/>
            <a:ext cx="1200150" cy="238125"/>
            <a:chOff x="78582" y="6497388"/>
            <a:chExt cx="1536320" cy="304781"/>
          </a:xfrm>
        </p:grpSpPr>
        <p:pic>
          <p:nvPicPr>
            <p:cNvPr id="23560" name="그림 5">
              <a:extLst>
                <a:ext uri="{FF2B5EF4-FFF2-40B4-BE49-F238E27FC236}">
                  <a16:creationId xmlns:a16="http://schemas.microsoft.com/office/drawing/2014/main" id="{022911FB-64B9-43B3-870A-67812E73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7" r="48003"/>
            <a:stretch>
              <a:fillRect/>
            </a:stretch>
          </p:blipFill>
          <p:spPr bwMode="auto">
            <a:xfrm>
              <a:off x="78582" y="6497388"/>
              <a:ext cx="959984" cy="30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그림 6">
              <a:extLst>
                <a:ext uri="{FF2B5EF4-FFF2-40B4-BE49-F238E27FC236}">
                  <a16:creationId xmlns:a16="http://schemas.microsoft.com/office/drawing/2014/main" id="{C853BE67-44BE-4B41-AE36-1FA5BE0D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" r="392" b="40788"/>
            <a:stretch>
              <a:fillRect/>
            </a:stretch>
          </p:blipFill>
          <p:spPr bwMode="auto">
            <a:xfrm>
              <a:off x="1074492" y="6555921"/>
              <a:ext cx="540410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5972E8-4237-478A-8AA0-EDB955D97BF6}"/>
              </a:ext>
            </a:extLst>
          </p:cNvPr>
          <p:cNvSpPr txBox="1">
            <a:spLocks/>
          </p:cNvSpPr>
          <p:nvPr/>
        </p:nvSpPr>
        <p:spPr bwMode="auto">
          <a:xfrm>
            <a:off x="540519" y="76690"/>
            <a:ext cx="965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Install Library</a:t>
            </a:r>
            <a:endParaRPr lang="en-IN" altLang="ko-K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3B8333-595C-48FA-85AA-EAE60F22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5075"/>
            <a:ext cx="11090275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IN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LCD 1602 with I2C</a:t>
            </a:r>
          </a:p>
          <a:p>
            <a:pPr lvl="1">
              <a:buClr>
                <a:srgbClr val="004890"/>
              </a:buClr>
            </a:pP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LiquidCrystal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(by Adafruit)</a:t>
            </a:r>
          </a:p>
          <a:p>
            <a:pPr lvl="1">
              <a:buClr>
                <a:srgbClr val="004890"/>
              </a:buClr>
            </a:pP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Contractless</a:t>
            </a:r>
            <a:r>
              <a:rPr lang="en-US" dirty="0"/>
              <a:t> Infrared Temperature Sensor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1">
              <a:buClr>
                <a:srgbClr val="004890"/>
              </a:buClr>
            </a:pP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Adafruit MLX90614 Library (by Adafruit)</a:t>
            </a:r>
          </a:p>
          <a:p>
            <a:pPr lvl="1">
              <a:buClr>
                <a:srgbClr val="004890"/>
              </a:buClr>
            </a:pP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DHT22</a:t>
            </a:r>
          </a:p>
          <a:p>
            <a:pPr lvl="1">
              <a:buClr>
                <a:srgbClr val="004890"/>
              </a:buClr>
            </a:pP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DHT sensor Library (by Adafruit)</a:t>
            </a:r>
          </a:p>
          <a:p>
            <a:pPr lvl="1">
              <a:buClr>
                <a:srgbClr val="004890"/>
              </a:buClr>
            </a:pP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Adafruit Unified Sensor (by Adafruit)</a:t>
            </a:r>
          </a:p>
          <a:p>
            <a:pPr lvl="1">
              <a:buClr>
                <a:srgbClr val="004890"/>
              </a:buClr>
            </a:pP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IR remote</a:t>
            </a:r>
          </a:p>
          <a:p>
            <a:pPr lvl="1">
              <a:buClr>
                <a:srgbClr val="004890"/>
              </a:buClr>
            </a:pP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IRremote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(by </a:t>
            </a:r>
            <a:r>
              <a:rPr lang="en-US" altLang="ko-KR" sz="20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shirriff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5D66D3-FEC1-48C5-9832-5857B7AC5D88}"/>
              </a:ext>
            </a:extLst>
          </p:cNvPr>
          <p:cNvSpPr/>
          <p:nvPr/>
        </p:nvSpPr>
        <p:spPr>
          <a:xfrm>
            <a:off x="335360" y="840061"/>
            <a:ext cx="7560840" cy="68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1">
            <a:extLst>
              <a:ext uri="{FF2B5EF4-FFF2-40B4-BE49-F238E27FC236}">
                <a16:creationId xmlns:a16="http://schemas.microsoft.com/office/drawing/2014/main" id="{B93AAA86-AFBB-4069-8C2F-3A8BC5498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5B91C-2565-414C-BFB8-5EAF1C42B6AD}" type="slidenum">
              <a:rPr lang="en-IN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altLang="ko-KR" sz="12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3556" name="그룹 4">
            <a:extLst>
              <a:ext uri="{FF2B5EF4-FFF2-40B4-BE49-F238E27FC236}">
                <a16:creationId xmlns:a16="http://schemas.microsoft.com/office/drawing/2014/main" id="{50B28C8D-2544-4228-835F-904ABDDBAC5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6375400"/>
            <a:ext cx="1200150" cy="238125"/>
            <a:chOff x="78582" y="6497388"/>
            <a:chExt cx="1536320" cy="304781"/>
          </a:xfrm>
        </p:grpSpPr>
        <p:pic>
          <p:nvPicPr>
            <p:cNvPr id="23560" name="그림 5">
              <a:extLst>
                <a:ext uri="{FF2B5EF4-FFF2-40B4-BE49-F238E27FC236}">
                  <a16:creationId xmlns:a16="http://schemas.microsoft.com/office/drawing/2014/main" id="{022911FB-64B9-43B3-870A-67812E73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7" r="48003"/>
            <a:stretch>
              <a:fillRect/>
            </a:stretch>
          </p:blipFill>
          <p:spPr bwMode="auto">
            <a:xfrm>
              <a:off x="78582" y="6497388"/>
              <a:ext cx="959984" cy="30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그림 6">
              <a:extLst>
                <a:ext uri="{FF2B5EF4-FFF2-40B4-BE49-F238E27FC236}">
                  <a16:creationId xmlns:a16="http://schemas.microsoft.com/office/drawing/2014/main" id="{C853BE67-44BE-4B41-AE36-1FA5BE0D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" r="392" b="40788"/>
            <a:stretch>
              <a:fillRect/>
            </a:stretch>
          </p:blipFill>
          <p:spPr bwMode="auto">
            <a:xfrm>
              <a:off x="1074492" y="6555921"/>
              <a:ext cx="540410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5972E8-4237-478A-8AA0-EDB955D97BF6}"/>
              </a:ext>
            </a:extLst>
          </p:cNvPr>
          <p:cNvSpPr txBox="1">
            <a:spLocks/>
          </p:cNvSpPr>
          <p:nvPr/>
        </p:nvSpPr>
        <p:spPr bwMode="auto">
          <a:xfrm>
            <a:off x="540519" y="76690"/>
            <a:ext cx="965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Programming</a:t>
            </a:r>
            <a:endParaRPr lang="en-IN" altLang="ko-K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3B8333-595C-48FA-85AA-EAE60F22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5075"/>
            <a:ext cx="11090275" cy="4525963"/>
          </a:xfrm>
        </p:spPr>
        <p:txBody>
          <a:bodyPr>
            <a:normAutofit/>
          </a:bodyPr>
          <a:lstStyle/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Contractless</a:t>
            </a:r>
            <a:r>
              <a:rPr lang="en-US" dirty="0"/>
              <a:t> Infrared Temperature Sensor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5D66D3-FEC1-48C5-9832-5857B7AC5D88}"/>
              </a:ext>
            </a:extLst>
          </p:cNvPr>
          <p:cNvSpPr/>
          <p:nvPr/>
        </p:nvSpPr>
        <p:spPr>
          <a:xfrm>
            <a:off x="335360" y="840061"/>
            <a:ext cx="7560840" cy="68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9DA1B4-F8D3-4995-9AF7-26E88BFE7399}"/>
              </a:ext>
            </a:extLst>
          </p:cNvPr>
          <p:cNvSpPr/>
          <p:nvPr/>
        </p:nvSpPr>
        <p:spPr>
          <a:xfrm>
            <a:off x="854387" y="1765425"/>
            <a:ext cx="10786750" cy="44271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#include &lt;Adafruit_MLX90614.h&gt;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Adafruit_MLX90614 mlx = Adafruit_MLX90614();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setup()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mlx.begin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loop() {  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	String </a:t>
            </a:r>
            <a:r>
              <a:rPr lang="en-US" sz="1600" dirty="0" err="1">
                <a:solidFill>
                  <a:schemeClr val="tx1"/>
                </a:solidFill>
              </a:rPr>
              <a:t>strTemp</a:t>
            </a:r>
            <a:r>
              <a:rPr lang="en-US" sz="1600" dirty="0">
                <a:solidFill>
                  <a:schemeClr val="tx1"/>
                </a:solidFill>
              </a:rPr>
              <a:t> = String("");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strTemp</a:t>
            </a:r>
            <a:r>
              <a:rPr lang="en-US" sz="1600" dirty="0">
                <a:solidFill>
                  <a:schemeClr val="tx1"/>
                </a:solidFill>
              </a:rPr>
              <a:t> += (double)(</a:t>
            </a:r>
            <a:r>
              <a:rPr lang="en-US" sz="1600" dirty="0" err="1">
                <a:solidFill>
                  <a:schemeClr val="tx1"/>
                </a:solidFill>
              </a:rPr>
              <a:t>mlx.readObjectTempC</a:t>
            </a:r>
            <a:r>
              <a:rPr lang="en-US" sz="1600" dirty="0">
                <a:solidFill>
                  <a:schemeClr val="tx1"/>
                </a:solidFill>
              </a:rPr>
              <a:t>());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lcd.setCursor</a:t>
            </a:r>
            <a:r>
              <a:rPr lang="en-US" sz="1600" dirty="0">
                <a:solidFill>
                  <a:schemeClr val="tx1"/>
                </a:solidFill>
              </a:rPr>
              <a:t>(0,1);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lcd.print</a:t>
            </a:r>
            <a:r>
              <a:rPr lang="en-US" sz="1600" dirty="0">
                <a:solidFill>
                  <a:schemeClr val="tx1"/>
                </a:solidFill>
              </a:rPr>
              <a:t>("        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lcd.setCursor</a:t>
            </a:r>
            <a:r>
              <a:rPr lang="en-US" sz="1600" dirty="0">
                <a:solidFill>
                  <a:schemeClr val="tx1"/>
                </a:solidFill>
              </a:rPr>
              <a:t>(0,1);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strTemp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4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1">
            <a:extLst>
              <a:ext uri="{FF2B5EF4-FFF2-40B4-BE49-F238E27FC236}">
                <a16:creationId xmlns:a16="http://schemas.microsoft.com/office/drawing/2014/main" id="{B93AAA86-AFBB-4069-8C2F-3A8BC5498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5B91C-2565-414C-BFB8-5EAF1C42B6AD}" type="slidenum">
              <a:rPr lang="en-IN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altLang="ko-KR" sz="12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3556" name="그룹 4">
            <a:extLst>
              <a:ext uri="{FF2B5EF4-FFF2-40B4-BE49-F238E27FC236}">
                <a16:creationId xmlns:a16="http://schemas.microsoft.com/office/drawing/2014/main" id="{50B28C8D-2544-4228-835F-904ABDDBAC5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6375400"/>
            <a:ext cx="1200150" cy="238125"/>
            <a:chOff x="78582" y="6497388"/>
            <a:chExt cx="1536320" cy="304781"/>
          </a:xfrm>
        </p:grpSpPr>
        <p:pic>
          <p:nvPicPr>
            <p:cNvPr id="23560" name="그림 5">
              <a:extLst>
                <a:ext uri="{FF2B5EF4-FFF2-40B4-BE49-F238E27FC236}">
                  <a16:creationId xmlns:a16="http://schemas.microsoft.com/office/drawing/2014/main" id="{022911FB-64B9-43B3-870A-67812E73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7" r="48003"/>
            <a:stretch>
              <a:fillRect/>
            </a:stretch>
          </p:blipFill>
          <p:spPr bwMode="auto">
            <a:xfrm>
              <a:off x="78582" y="6497388"/>
              <a:ext cx="959984" cy="30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그림 6">
              <a:extLst>
                <a:ext uri="{FF2B5EF4-FFF2-40B4-BE49-F238E27FC236}">
                  <a16:creationId xmlns:a16="http://schemas.microsoft.com/office/drawing/2014/main" id="{C853BE67-44BE-4B41-AE36-1FA5BE0D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" r="392" b="40788"/>
            <a:stretch>
              <a:fillRect/>
            </a:stretch>
          </p:blipFill>
          <p:spPr bwMode="auto">
            <a:xfrm>
              <a:off x="1074492" y="6555921"/>
              <a:ext cx="540410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5972E8-4237-478A-8AA0-EDB955D97BF6}"/>
              </a:ext>
            </a:extLst>
          </p:cNvPr>
          <p:cNvSpPr txBox="1">
            <a:spLocks/>
          </p:cNvSpPr>
          <p:nvPr/>
        </p:nvSpPr>
        <p:spPr bwMode="auto">
          <a:xfrm>
            <a:off x="540519" y="76690"/>
            <a:ext cx="965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Programming</a:t>
            </a:r>
            <a:endParaRPr lang="en-IN" altLang="ko-K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3B8333-595C-48FA-85AA-EAE60F22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5075"/>
            <a:ext cx="11090275" cy="4525963"/>
          </a:xfrm>
        </p:spPr>
        <p:txBody>
          <a:bodyPr>
            <a:normAutofit/>
          </a:bodyPr>
          <a:lstStyle/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DHT22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5D66D3-FEC1-48C5-9832-5857B7AC5D88}"/>
              </a:ext>
            </a:extLst>
          </p:cNvPr>
          <p:cNvSpPr/>
          <p:nvPr/>
        </p:nvSpPr>
        <p:spPr>
          <a:xfrm>
            <a:off x="335360" y="840061"/>
            <a:ext cx="7560840" cy="68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9DA1B4-F8D3-4995-9AF7-26E88BFE7399}"/>
              </a:ext>
            </a:extLst>
          </p:cNvPr>
          <p:cNvSpPr/>
          <p:nvPr/>
        </p:nvSpPr>
        <p:spPr>
          <a:xfrm>
            <a:off x="854387" y="1765425"/>
            <a:ext cx="10786750" cy="44271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DHT.h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DHT </a:t>
            </a:r>
            <a:r>
              <a:rPr lang="en-US" sz="1600" dirty="0" err="1">
                <a:solidFill>
                  <a:schemeClr val="tx1"/>
                </a:solidFill>
              </a:rPr>
              <a:t>dht</a:t>
            </a:r>
            <a:r>
              <a:rPr lang="en-US" sz="1600" dirty="0">
                <a:solidFill>
                  <a:schemeClr val="tx1"/>
                </a:solidFill>
              </a:rPr>
              <a:t>(2, DHT22);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setup()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dht.begin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loop() {  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	int </a:t>
            </a:r>
            <a:r>
              <a:rPr lang="en-US" sz="1600" dirty="0" err="1">
                <a:solidFill>
                  <a:schemeClr val="tx1"/>
                </a:solidFill>
              </a:rPr>
              <a:t>dht_h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dht.readHumidity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int </a:t>
            </a:r>
            <a:r>
              <a:rPr lang="en-US" sz="1600" dirty="0" err="1">
                <a:solidFill>
                  <a:schemeClr val="tx1"/>
                </a:solidFill>
              </a:rPr>
              <a:t>dht_t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dht.readTemperature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lcd.setCursor</a:t>
            </a:r>
            <a:r>
              <a:rPr lang="en-US" sz="1600" dirty="0">
                <a:solidFill>
                  <a:schemeClr val="tx1"/>
                </a:solidFill>
              </a:rPr>
              <a:t>(7,1);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dht_h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lcd.setCursor</a:t>
            </a:r>
            <a:r>
              <a:rPr lang="en-US" sz="1600" dirty="0">
                <a:solidFill>
                  <a:schemeClr val="tx1"/>
                </a:solidFill>
              </a:rPr>
              <a:t>(10,1);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lcd.print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dht_t</a:t>
            </a:r>
            <a:r>
              <a:rPr lang="en-US" sz="1600" dirty="0">
                <a:solidFill>
                  <a:schemeClr val="tx1"/>
                </a:solidFill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9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1">
            <a:extLst>
              <a:ext uri="{FF2B5EF4-FFF2-40B4-BE49-F238E27FC236}">
                <a16:creationId xmlns:a16="http://schemas.microsoft.com/office/drawing/2014/main" id="{B93AAA86-AFBB-4069-8C2F-3A8BC5498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5B91C-2565-414C-BFB8-5EAF1C42B6AD}" type="slidenum">
              <a:rPr lang="en-IN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IN" altLang="ko-KR" sz="12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3556" name="그룹 4">
            <a:extLst>
              <a:ext uri="{FF2B5EF4-FFF2-40B4-BE49-F238E27FC236}">
                <a16:creationId xmlns:a16="http://schemas.microsoft.com/office/drawing/2014/main" id="{50B28C8D-2544-4228-835F-904ABDDBAC5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6375400"/>
            <a:ext cx="1200150" cy="238125"/>
            <a:chOff x="78582" y="6497388"/>
            <a:chExt cx="1536320" cy="304781"/>
          </a:xfrm>
        </p:grpSpPr>
        <p:pic>
          <p:nvPicPr>
            <p:cNvPr id="23560" name="그림 5">
              <a:extLst>
                <a:ext uri="{FF2B5EF4-FFF2-40B4-BE49-F238E27FC236}">
                  <a16:creationId xmlns:a16="http://schemas.microsoft.com/office/drawing/2014/main" id="{022911FB-64B9-43B3-870A-67812E73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7" r="48003"/>
            <a:stretch>
              <a:fillRect/>
            </a:stretch>
          </p:blipFill>
          <p:spPr bwMode="auto">
            <a:xfrm>
              <a:off x="78582" y="6497388"/>
              <a:ext cx="959984" cy="30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그림 6">
              <a:extLst>
                <a:ext uri="{FF2B5EF4-FFF2-40B4-BE49-F238E27FC236}">
                  <a16:creationId xmlns:a16="http://schemas.microsoft.com/office/drawing/2014/main" id="{C853BE67-44BE-4B41-AE36-1FA5BE0D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" r="392" b="40788"/>
            <a:stretch>
              <a:fillRect/>
            </a:stretch>
          </p:blipFill>
          <p:spPr bwMode="auto">
            <a:xfrm>
              <a:off x="1074492" y="6555921"/>
              <a:ext cx="540410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5972E8-4237-478A-8AA0-EDB955D97BF6}"/>
              </a:ext>
            </a:extLst>
          </p:cNvPr>
          <p:cNvSpPr txBox="1">
            <a:spLocks/>
          </p:cNvSpPr>
          <p:nvPr/>
        </p:nvSpPr>
        <p:spPr bwMode="auto">
          <a:xfrm>
            <a:off x="540519" y="76690"/>
            <a:ext cx="965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Programming</a:t>
            </a:r>
            <a:endParaRPr lang="en-IN" altLang="ko-K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3B8333-595C-48FA-85AA-EAE60F22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5075"/>
            <a:ext cx="11090275" cy="4525963"/>
          </a:xfrm>
        </p:spPr>
        <p:txBody>
          <a:bodyPr>
            <a:normAutofit/>
          </a:bodyPr>
          <a:lstStyle/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Pulse Sensor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5D66D3-FEC1-48C5-9832-5857B7AC5D88}"/>
              </a:ext>
            </a:extLst>
          </p:cNvPr>
          <p:cNvSpPr/>
          <p:nvPr/>
        </p:nvSpPr>
        <p:spPr>
          <a:xfrm>
            <a:off x="335360" y="840061"/>
            <a:ext cx="7560840" cy="68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9DA1B4-F8D3-4995-9AF7-26E88BFE7399}"/>
              </a:ext>
            </a:extLst>
          </p:cNvPr>
          <p:cNvSpPr/>
          <p:nvPr/>
        </p:nvSpPr>
        <p:spPr>
          <a:xfrm>
            <a:off x="854387" y="1765425"/>
            <a:ext cx="10786750" cy="44271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 </a:t>
            </a:r>
            <a:r>
              <a:rPr lang="en-US" sz="1600" dirty="0" err="1">
                <a:solidFill>
                  <a:schemeClr val="tx1"/>
                </a:solidFill>
              </a:rPr>
              <a:t>PulseSensorPurplePin</a:t>
            </a:r>
            <a:r>
              <a:rPr lang="en-US" sz="1600" dirty="0">
                <a:solidFill>
                  <a:schemeClr val="tx1"/>
                </a:solidFill>
              </a:rPr>
              <a:t> = 2;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 </a:t>
            </a:r>
            <a:r>
              <a:rPr lang="en-US" sz="1600" dirty="0" err="1">
                <a:solidFill>
                  <a:schemeClr val="tx1"/>
                </a:solidFill>
              </a:rPr>
              <a:t>HeartSignal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 Threshold = 425;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int buffer[1000] = {0};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 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 BPM = 0;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loop() {  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HeartSignal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analogRead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PulseSensorPurplePin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if (buffer[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] == 0 &amp;&amp; buffer[((idx+1)%1000)] == 1) BPM--;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if (</a:t>
            </a:r>
            <a:r>
              <a:rPr lang="en-US" sz="1600" dirty="0" err="1">
                <a:solidFill>
                  <a:schemeClr val="tx1"/>
                </a:solidFill>
              </a:rPr>
              <a:t>HeartSignal</a:t>
            </a:r>
            <a:r>
              <a:rPr lang="en-US" sz="1600" dirty="0">
                <a:solidFill>
                  <a:schemeClr val="tx1"/>
                </a:solidFill>
              </a:rPr>
              <a:t> &gt; Threshold)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buffer[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] = 1;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 else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buffer[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] =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if (buffer[((idx-1)%1000)] == 0 &amp;&amp; buffer[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] == 1) BPM++;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 = (</a:t>
            </a:r>
            <a:r>
              <a:rPr lang="en-US" sz="1600" dirty="0" err="1">
                <a:solidFill>
                  <a:schemeClr val="tx1"/>
                </a:solidFill>
              </a:rPr>
              <a:t>idx</a:t>
            </a:r>
            <a:r>
              <a:rPr lang="en-US" sz="1600" dirty="0">
                <a:solidFill>
                  <a:schemeClr val="tx1"/>
                </a:solidFill>
              </a:rPr>
              <a:t> + 1) % 1000;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// </a:t>
            </a:r>
            <a:r>
              <a:rPr lang="en-US" sz="1600" dirty="0" err="1">
                <a:solidFill>
                  <a:schemeClr val="tx1"/>
                </a:solidFill>
              </a:rPr>
              <a:t>Serial.println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HeartSignal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lcd.setCursor</a:t>
            </a:r>
            <a:r>
              <a:rPr lang="en-US" sz="1600" dirty="0">
                <a:solidFill>
                  <a:schemeClr val="tx1"/>
                </a:solidFill>
              </a:rPr>
              <a:t>(13,1);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lang="en-US" sz="1600" dirty="0" err="1">
                <a:solidFill>
                  <a:schemeClr val="tx1"/>
                </a:solidFill>
              </a:rPr>
              <a:t>lcd.print</a:t>
            </a:r>
            <a:r>
              <a:rPr lang="en-US" sz="1600" dirty="0">
                <a:solidFill>
                  <a:schemeClr val="tx1"/>
                </a:solidFill>
              </a:rPr>
              <a:t>(BPM);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8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1">
            <a:extLst>
              <a:ext uri="{FF2B5EF4-FFF2-40B4-BE49-F238E27FC236}">
                <a16:creationId xmlns:a16="http://schemas.microsoft.com/office/drawing/2014/main" id="{B93AAA86-AFBB-4069-8C2F-3A8BC5498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5B91C-2565-414C-BFB8-5EAF1C42B6AD}" type="slidenum">
              <a:rPr lang="en-IN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IN" altLang="ko-KR" sz="12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3556" name="그룹 4">
            <a:extLst>
              <a:ext uri="{FF2B5EF4-FFF2-40B4-BE49-F238E27FC236}">
                <a16:creationId xmlns:a16="http://schemas.microsoft.com/office/drawing/2014/main" id="{50B28C8D-2544-4228-835F-904ABDDBAC5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6375400"/>
            <a:ext cx="1200150" cy="238125"/>
            <a:chOff x="78582" y="6497388"/>
            <a:chExt cx="1536320" cy="304781"/>
          </a:xfrm>
        </p:grpSpPr>
        <p:pic>
          <p:nvPicPr>
            <p:cNvPr id="23560" name="그림 5">
              <a:extLst>
                <a:ext uri="{FF2B5EF4-FFF2-40B4-BE49-F238E27FC236}">
                  <a16:creationId xmlns:a16="http://schemas.microsoft.com/office/drawing/2014/main" id="{022911FB-64B9-43B3-870A-67812E731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7" r="48003"/>
            <a:stretch>
              <a:fillRect/>
            </a:stretch>
          </p:blipFill>
          <p:spPr bwMode="auto">
            <a:xfrm>
              <a:off x="78582" y="6497388"/>
              <a:ext cx="959984" cy="304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그림 6">
              <a:extLst>
                <a:ext uri="{FF2B5EF4-FFF2-40B4-BE49-F238E27FC236}">
                  <a16:creationId xmlns:a16="http://schemas.microsoft.com/office/drawing/2014/main" id="{C853BE67-44BE-4B41-AE36-1FA5BE0D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" r="392" b="40788"/>
            <a:stretch>
              <a:fillRect/>
            </a:stretch>
          </p:blipFill>
          <p:spPr bwMode="auto">
            <a:xfrm>
              <a:off x="1074492" y="6555921"/>
              <a:ext cx="540410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C5972E8-4237-478A-8AA0-EDB955D97BF6}"/>
              </a:ext>
            </a:extLst>
          </p:cNvPr>
          <p:cNvSpPr txBox="1">
            <a:spLocks/>
          </p:cNvSpPr>
          <p:nvPr/>
        </p:nvSpPr>
        <p:spPr bwMode="auto">
          <a:xfrm>
            <a:off x="540519" y="76690"/>
            <a:ext cx="965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Programming</a:t>
            </a:r>
            <a:endParaRPr lang="en-IN" altLang="ko-KR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3B8333-595C-48FA-85AA-EAE60F22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5075"/>
            <a:ext cx="11090275" cy="4525963"/>
          </a:xfrm>
        </p:spPr>
        <p:txBody>
          <a:bodyPr>
            <a:normAutofit/>
          </a:bodyPr>
          <a:lstStyle/>
          <a:p>
            <a:pPr>
              <a:buClr>
                <a:srgbClr val="00489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Serial Print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5D66D3-FEC1-48C5-9832-5857B7AC5D88}"/>
              </a:ext>
            </a:extLst>
          </p:cNvPr>
          <p:cNvSpPr/>
          <p:nvPr/>
        </p:nvSpPr>
        <p:spPr>
          <a:xfrm>
            <a:off x="335360" y="840061"/>
            <a:ext cx="7560840" cy="68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9DA1B4-F8D3-4995-9AF7-26E88BFE7399}"/>
              </a:ext>
            </a:extLst>
          </p:cNvPr>
          <p:cNvSpPr/>
          <p:nvPr/>
        </p:nvSpPr>
        <p:spPr>
          <a:xfrm>
            <a:off x="854387" y="1765425"/>
            <a:ext cx="10786750" cy="44271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loop() {   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strTemp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(", 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dht_h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(", 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dht_t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(", 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(BPM);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</a:t>
            </a:r>
            <a:r>
              <a:rPr lang="en-US" sz="1600" dirty="0">
                <a:solidFill>
                  <a:schemeClr val="tx1"/>
                </a:solidFill>
              </a:rPr>
              <a:t>(", 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Serial.println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setTemp</a:t>
            </a:r>
            <a:r>
              <a:rPr lang="en-US" sz="1600" dirty="0">
                <a:solidFill>
                  <a:schemeClr val="tx1"/>
                </a:solidFill>
              </a:rPr>
              <a:t>);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168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맑은 고딕</vt:lpstr>
      <vt:lpstr>Calibri</vt:lpstr>
      <vt:lpstr>Wingdings</vt:lpstr>
      <vt:lpstr>Office 테마</vt:lpstr>
      <vt:lpstr>R&amp;E Aduino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Considerations for Real-Time Wireless Sensor and Actuator Networks</dc:title>
  <dc:creator>PARK HYUNGSEOK</dc:creator>
  <cp:lastModifiedBy>HYUNGSEOK PARK</cp:lastModifiedBy>
  <cp:revision>43</cp:revision>
  <dcterms:created xsi:type="dcterms:W3CDTF">2018-07-30T07:21:32Z</dcterms:created>
  <dcterms:modified xsi:type="dcterms:W3CDTF">2019-07-22T01:47:37Z</dcterms:modified>
</cp:coreProperties>
</file>