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18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11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4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96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4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58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61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77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1021-2BFE-42FD-AEF7-2933E8367215}" type="datetimeFigureOut">
              <a:rPr lang="tr-TR" smtClean="0"/>
              <a:t>24.09.2020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7C0F-35F8-4D0A-B8E3-06348B8386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66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Regresyon ve Sınıflandırma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21" b="15599"/>
          <a:stretch/>
        </p:blipFill>
        <p:spPr>
          <a:xfrm>
            <a:off x="6519950" y="2771978"/>
            <a:ext cx="3492731" cy="3364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3" b="15386"/>
          <a:stretch/>
        </p:blipFill>
        <p:spPr>
          <a:xfrm>
            <a:off x="1727661" y="2771978"/>
            <a:ext cx="3529114" cy="3373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713" y="1446415"/>
            <a:ext cx="1001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 smtClean="0"/>
              <a:t>Regresyon</a:t>
            </a:r>
            <a:r>
              <a:rPr lang="tr-TR" dirty="0" smtClean="0"/>
              <a:t>, bağımlı </a:t>
            </a:r>
            <a:r>
              <a:rPr lang="tr-TR" dirty="0"/>
              <a:t>bir </a:t>
            </a:r>
            <a:r>
              <a:rPr lang="tr-TR" dirty="0" smtClean="0"/>
              <a:t>değişken </a:t>
            </a:r>
            <a:r>
              <a:rPr lang="tr-TR" dirty="0"/>
              <a:t>ile bir veya daha fazla bağımsız değişken </a:t>
            </a:r>
            <a:r>
              <a:rPr lang="tr-TR" dirty="0" smtClean="0"/>
              <a:t>arasındaki </a:t>
            </a:r>
            <a:r>
              <a:rPr lang="tr-TR" dirty="0"/>
              <a:t>ilişkileri tahmin </a:t>
            </a:r>
            <a:r>
              <a:rPr lang="tr-TR" dirty="0" smtClean="0"/>
              <a:t>etmeye yarar. </a:t>
            </a:r>
            <a:r>
              <a:rPr lang="tr-TR" b="1" dirty="0" smtClean="0"/>
              <a:t>Sınıflandırma</a:t>
            </a:r>
            <a:r>
              <a:rPr lang="tr-TR" dirty="0" smtClean="0"/>
              <a:t>, kategori </a:t>
            </a:r>
            <a:r>
              <a:rPr lang="tr-TR" dirty="0"/>
              <a:t>üyeliğinin bilindiği </a:t>
            </a:r>
            <a:r>
              <a:rPr lang="tr-TR" dirty="0" smtClean="0"/>
              <a:t>içeren </a:t>
            </a:r>
            <a:r>
              <a:rPr lang="tr-TR" dirty="0"/>
              <a:t>bir eğitim veri </a:t>
            </a:r>
            <a:r>
              <a:rPr lang="tr-TR" dirty="0" smtClean="0"/>
              <a:t>setinde, </a:t>
            </a:r>
            <a:r>
              <a:rPr lang="tr-TR" dirty="0"/>
              <a:t>yeni bir gözlemin hangi </a:t>
            </a:r>
            <a:r>
              <a:rPr lang="tr-TR" dirty="0" smtClean="0"/>
              <a:t>kategoriye ait olduğunun belirlenmesi için kullanılır.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33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Decision Trees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Karar Ağaçları,</a:t>
            </a:r>
            <a:r>
              <a:rPr lang="tr-TR" dirty="0" smtClean="0"/>
              <a:t> bir </a:t>
            </a:r>
            <a:r>
              <a:rPr lang="tr-TR" dirty="0"/>
              <a:t>öğeyle ilgili </a:t>
            </a:r>
            <a:r>
              <a:rPr lang="tr-TR" dirty="0" smtClean="0"/>
              <a:t>gözlemlerden</a:t>
            </a:r>
            <a:r>
              <a:rPr lang="tr-TR" dirty="0"/>
              <a:t>, öğenin hedef değeri </a:t>
            </a:r>
            <a:r>
              <a:rPr lang="tr-TR" dirty="0" smtClean="0"/>
              <a:t>ile </a:t>
            </a:r>
            <a:r>
              <a:rPr lang="tr-TR" dirty="0"/>
              <a:t>ilgili sonuçlara gitmek </a:t>
            </a:r>
            <a:r>
              <a:rPr lang="tr-TR" dirty="0" smtClean="0"/>
              <a:t>için kullanılan bir yöntemdir.</a:t>
            </a:r>
            <a:endParaRPr lang="tr-TR" dirty="0"/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1026" name="Picture 2" descr="Makine Öğrenmesi Üzerine Haftalık Notlar - #Sayı8 - Karar Ağaçları ve Daha  Fazlası | Rev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884" y="2046579"/>
            <a:ext cx="6006130" cy="45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Decision Trees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Karar Ağaçları,</a:t>
            </a:r>
            <a:r>
              <a:rPr lang="tr-TR" dirty="0" smtClean="0"/>
              <a:t> bir </a:t>
            </a:r>
            <a:r>
              <a:rPr lang="tr-TR" dirty="0"/>
              <a:t>öğeyle ilgili </a:t>
            </a:r>
            <a:r>
              <a:rPr lang="tr-TR" dirty="0" smtClean="0"/>
              <a:t>gözlemlerden</a:t>
            </a:r>
            <a:r>
              <a:rPr lang="tr-TR" dirty="0"/>
              <a:t>, öğenin hedef değeri </a:t>
            </a:r>
            <a:r>
              <a:rPr lang="tr-TR" dirty="0" smtClean="0"/>
              <a:t>ile </a:t>
            </a:r>
            <a:r>
              <a:rPr lang="tr-TR" dirty="0"/>
              <a:t>ilgili sonuçlara gitmek </a:t>
            </a:r>
            <a:r>
              <a:rPr lang="tr-TR" dirty="0" smtClean="0"/>
              <a:t>için kullanılan bir yöntemdir.</a:t>
            </a:r>
            <a:endParaRPr lang="tr-TR" dirty="0"/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1026" name="Picture 2" descr="Makine Öğrenmesi Üzerine Haftalık Notlar - #Sayı8 - Karar Ağaçları ve Daha  Fazlası | Rev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90" y="2046579"/>
            <a:ext cx="6006130" cy="45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9633858" y="3967100"/>
            <a:ext cx="115932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Çiğ köfte ye!</a:t>
            </a:r>
            <a:endParaRPr lang="en-US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8391557" y="5654386"/>
            <a:ext cx="115932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Uyu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19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Decision Trees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Karar Ağaçları,</a:t>
            </a:r>
            <a:r>
              <a:rPr lang="tr-TR" dirty="0" smtClean="0"/>
              <a:t> bir </a:t>
            </a:r>
            <a:r>
              <a:rPr lang="tr-TR" dirty="0"/>
              <a:t>öğeyle ilgili </a:t>
            </a:r>
            <a:r>
              <a:rPr lang="tr-TR" dirty="0" smtClean="0"/>
              <a:t>gözlemlerden</a:t>
            </a:r>
            <a:r>
              <a:rPr lang="tr-TR" dirty="0"/>
              <a:t>, öğenin hedef değeri </a:t>
            </a:r>
            <a:r>
              <a:rPr lang="tr-TR" dirty="0" smtClean="0"/>
              <a:t>ile </a:t>
            </a:r>
            <a:r>
              <a:rPr lang="tr-TR" dirty="0"/>
              <a:t>ilgili sonuçlara gitmek </a:t>
            </a:r>
            <a:r>
              <a:rPr lang="tr-TR" dirty="0" smtClean="0"/>
              <a:t>için kullanılan bir yöntemdir.</a:t>
            </a:r>
            <a:endParaRPr lang="tr-TR" dirty="0"/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6" name="Picture 2" descr="Makine Öğrenmesi Üzerine Haftalık Notlar - #Sayı8 - Karar Ağaçları ve Daha  Fazlası | Rev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90" y="2046579"/>
            <a:ext cx="6006130" cy="45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922713" y="2432957"/>
            <a:ext cx="54292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Artıları: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400" dirty="0" smtClean="0"/>
              <a:t>Görselleştirme ve yorumlamak kolaydır.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400" dirty="0" smtClean="0"/>
              <a:t>Sayısal ve kategorik değişkenler ile çalışabilir.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400" dirty="0" smtClean="0"/>
              <a:t>Standardizasyon veya </a:t>
            </a:r>
            <a:r>
              <a:rPr lang="tr-TR" sz="1400" dirty="0" err="1" smtClean="0"/>
              <a:t>normalizasyona</a:t>
            </a:r>
            <a:r>
              <a:rPr lang="tr-TR" sz="1400" dirty="0" smtClean="0"/>
              <a:t> ihtiyaç yoktur.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400" dirty="0" smtClean="0"/>
              <a:t>Doğrusal olmayan ilişkileri kolayca ortaya çıkarır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/>
          </a:p>
          <a:p>
            <a:r>
              <a:rPr lang="tr-TR" dirty="0" smtClean="0"/>
              <a:t>Eksiler: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400" dirty="0" smtClean="0"/>
              <a:t>Çok yüksek </a:t>
            </a:r>
            <a:r>
              <a:rPr lang="tr-TR" sz="1400" dirty="0" err="1" smtClean="0"/>
              <a:t>varyans</a:t>
            </a:r>
            <a:r>
              <a:rPr lang="tr-TR" sz="1400" dirty="0" smtClean="0"/>
              <a:t> vardır. Yani girdilerdeki küçük değişiklikler çıktılarda büyük sonuçlara sebebiyet verir.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400" dirty="0" smtClean="0"/>
              <a:t>Karar ağacı çok büyür ve derinleşirse açıklamak zorlaşır.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400" dirty="0" err="1" smtClean="0"/>
              <a:t>Overfitting’e</a:t>
            </a:r>
            <a:r>
              <a:rPr lang="tr-TR" sz="1400" dirty="0" smtClean="0"/>
              <a:t> çok yatkındır.</a:t>
            </a:r>
            <a:r>
              <a:rPr lang="tr-TR" dirty="0" smtClean="0"/>
              <a:t>	</a:t>
            </a:r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9633858" y="3967100"/>
            <a:ext cx="115932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Çiğ köfte ye!</a:t>
            </a:r>
            <a:endParaRPr lang="en-US" sz="16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8391557" y="5654386"/>
            <a:ext cx="115932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Uyu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03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XGBoost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XGBoost, </a:t>
            </a:r>
            <a:r>
              <a:rPr lang="tr-TR" dirty="0" smtClean="0"/>
              <a:t>Gradient Boosting tekniğini kullanılan açık kaynak ve birçok dil desteği bulunan bir makine öğrenmesi kütüphanesidir.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2352849"/>
            <a:ext cx="7400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Cross-Validation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Cross-validation, </a:t>
            </a:r>
            <a:r>
              <a:rPr lang="tr-TR" dirty="0" smtClean="0"/>
              <a:t>eğitim </a:t>
            </a:r>
            <a:r>
              <a:rPr lang="tr-TR" dirty="0"/>
              <a:t>setinden </a:t>
            </a:r>
            <a:r>
              <a:rPr lang="tr-TR" dirty="0" smtClean="0"/>
              <a:t>alınan </a:t>
            </a:r>
            <a:r>
              <a:rPr lang="tr-TR" dirty="0"/>
              <a:t>bir veya daha fazla </a:t>
            </a:r>
            <a:r>
              <a:rPr lang="tr-TR" dirty="0" smtClean="0"/>
              <a:t>birbiriyle çakışmayan </a:t>
            </a:r>
            <a:r>
              <a:rPr lang="tr-TR" dirty="0"/>
              <a:t>veri alt </a:t>
            </a:r>
            <a:r>
              <a:rPr lang="tr-TR" dirty="0" smtClean="0"/>
              <a:t>kümelerini birbirine </a:t>
            </a:r>
            <a:r>
              <a:rPr lang="tr-TR" dirty="0"/>
              <a:t>karşı test ederek bir modelin </a:t>
            </a:r>
            <a:r>
              <a:rPr lang="tr-TR" dirty="0" smtClean="0"/>
              <a:t>bu alt kümelerden hangisinde daha iyi </a:t>
            </a:r>
            <a:r>
              <a:rPr lang="tr-TR" dirty="0"/>
              <a:t>genelleme yapacağını </a:t>
            </a:r>
            <a:r>
              <a:rPr lang="tr-TR" dirty="0" smtClean="0"/>
              <a:t>hesaplamak için kullanılan bir yöntemdir.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77" y="2771978"/>
            <a:ext cx="5314308" cy="36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Regularization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22713" y="1446415"/>
            <a:ext cx="1001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Regularization, </a:t>
            </a:r>
            <a:r>
              <a:rPr lang="tr-TR" dirty="0" smtClean="0"/>
              <a:t>modelin karmaşıklığına verilen cezadır. Regularizasyon dağılımı dengeler ve aşırı uyumlamanın önüne geçmeyi amaçlar. 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82" y="2434999"/>
            <a:ext cx="4330700" cy="314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" t="5598" r="3396" b="3809"/>
          <a:stretch/>
        </p:blipFill>
        <p:spPr>
          <a:xfrm>
            <a:off x="1208545" y="2434999"/>
            <a:ext cx="4722586" cy="28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rt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Geniş ekran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Century</vt:lpstr>
      <vt:lpstr>Wingdings</vt:lpstr>
      <vt:lpstr>Office Theme</vt:lpstr>
      <vt:lpstr>Regresyon ve Sınıflandırma</vt:lpstr>
      <vt:lpstr>Decision Trees</vt:lpstr>
      <vt:lpstr>Decision Trees</vt:lpstr>
      <vt:lpstr>Decision Trees</vt:lpstr>
      <vt:lpstr>XGBoost</vt:lpstr>
      <vt:lpstr>Cross-Validation</vt:lpstr>
      <vt:lpstr>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Çobanoğlu</dc:creator>
  <cp:lastModifiedBy>Cobanoglu Ahmet Mert (BuP1/MSI-GA)</cp:lastModifiedBy>
  <cp:revision>10</cp:revision>
  <dcterms:created xsi:type="dcterms:W3CDTF">2020-01-01T12:52:38Z</dcterms:created>
  <dcterms:modified xsi:type="dcterms:W3CDTF">2020-09-24T13:31:11Z</dcterms:modified>
</cp:coreProperties>
</file>