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ShowLst>
    <p:custShow name="Custom Show 1" id="0">
      <p:sldLst>
        <p:sld r:id="rId2"/>
        <p:sld r:id="rId3"/>
        <p:sld r:id="rId5"/>
        <p:sld r:id="rId7"/>
        <p:sld r:id="rId9"/>
        <p:sld r:id="rId10"/>
        <p:sld r:id="rId11"/>
        <p:sld r:id="rId1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0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17BF-24F2-9C4D-95F2-F098FD208E7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B326-1394-6E45-8257-2091D3FD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DEFD-F092-9147-B035-7830636E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</a:p>
        </p:txBody>
      </p:sp>
    </p:spTree>
    <p:extLst>
      <p:ext uri="{BB962C8B-B14F-4D97-AF65-F5344CB8AC3E}">
        <p14:creationId xmlns:p14="http://schemas.microsoft.com/office/powerpoint/2010/main" val="53785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8E94-06F5-4843-BCCF-E2163852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dependencies abstract</a:t>
            </a:r>
          </a:p>
          <a:p>
            <a:r>
              <a:rPr lang="en-US" dirty="0"/>
              <a:t>Improving readability by enforcing code styles and better naming</a:t>
            </a:r>
          </a:p>
          <a:p>
            <a:r>
              <a:rPr lang="en-US" dirty="0"/>
              <a:t>Breaking bigger chunks of code into smaller chunks</a:t>
            </a:r>
          </a:p>
          <a:p>
            <a:r>
              <a:rPr lang="en-US" dirty="0"/>
              <a:t>Replacing code gradually with strangler pattern</a:t>
            </a:r>
          </a:p>
          <a:p>
            <a:r>
              <a:rPr lang="en-US" dirty="0"/>
              <a:t>Add Unit Tests</a:t>
            </a:r>
          </a:p>
          <a:p>
            <a:r>
              <a:rPr lang="en-US" dirty="0"/>
              <a:t>TDD</a:t>
            </a:r>
          </a:p>
          <a:p>
            <a:r>
              <a:rPr lang="en-US" dirty="0"/>
              <a:t>Leave the code better than you found it</a:t>
            </a:r>
          </a:p>
          <a:p>
            <a:r>
              <a:rPr lang="en-US" dirty="0"/>
              <a:t>small changes no need to do all at once</a:t>
            </a:r>
          </a:p>
          <a:p>
            <a:r>
              <a:rPr lang="en-US" dirty="0"/>
              <a:t>Static Code Analyzers</a:t>
            </a:r>
          </a:p>
          <a:p>
            <a:r>
              <a:rPr lang="en-US" dirty="0"/>
              <a:t>Review Documentation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4CB520-D262-4544-9D95-C0BB047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55" y="1389226"/>
            <a:ext cx="3498979" cy="2456442"/>
          </a:xfrm>
        </p:spPr>
        <p:txBody>
          <a:bodyPr/>
          <a:lstStyle/>
          <a:p>
            <a:r>
              <a:rPr lang="en-US" dirty="0"/>
              <a:t>Pay time</a:t>
            </a:r>
          </a:p>
        </p:txBody>
      </p:sp>
      <p:pic>
        <p:nvPicPr>
          <p:cNvPr id="9" name="Picture 4" descr="Corrosive cash kills">
            <a:extLst>
              <a:ext uri="{FF2B5EF4-FFF2-40B4-BE49-F238E27FC236}">
                <a16:creationId xmlns:a16="http://schemas.microsoft.com/office/drawing/2014/main" id="{43A4732B-7D96-6342-BB43-03E083CF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24" y="3009417"/>
            <a:ext cx="2980013" cy="160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5CE5-C66E-0E4A-9439-FE27B900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57847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BC7C-58F8-B24B-8FC8-B1DC998D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www.overops.com</a:t>
            </a:r>
            <a:r>
              <a:rPr lang="en-US" sz="1100" dirty="0"/>
              <a:t>/blog/strangler-pattern-how-to-keep-sane-with-legacy-monolith-applications/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www.michielrook.nl</a:t>
            </a:r>
            <a:r>
              <a:rPr lang="en-US" sz="1100" dirty="0"/>
              <a:t>/2016/11/strangler-pattern-practice/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hackernoon.com</a:t>
            </a:r>
            <a:r>
              <a:rPr lang="en-US" sz="1100" dirty="0"/>
              <a:t>/legacy-code-40027792bf85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www.joelonsoftware.com</a:t>
            </a:r>
            <a:r>
              <a:rPr lang="en-US" sz="1100" dirty="0"/>
              <a:t>/2000/04/06/things-you-should-never-do-part-</a:t>
            </a:r>
            <a:r>
              <a:rPr lang="en-US" sz="1100" dirty="0" err="1"/>
              <a:t>i</a:t>
            </a:r>
            <a:r>
              <a:rPr lang="en-US" sz="1100" dirty="0"/>
              <a:t>/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www.perforce.com</a:t>
            </a:r>
            <a:r>
              <a:rPr lang="en-US" sz="1100" dirty="0"/>
              <a:t>/blog/</a:t>
            </a:r>
            <a:r>
              <a:rPr lang="en-US" sz="1100" dirty="0" err="1"/>
              <a:t>qac</a:t>
            </a:r>
            <a:r>
              <a:rPr lang="en-US" sz="1100" dirty="0"/>
              <a:t>/8-tips-working-legacy-code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resources.sei.cmu.edu</a:t>
            </a:r>
            <a:r>
              <a:rPr lang="en-US" sz="1100" dirty="0"/>
              <a:t>/</a:t>
            </a:r>
            <a:r>
              <a:rPr lang="en-US" sz="1100" dirty="0" err="1"/>
              <a:t>asset_files</a:t>
            </a:r>
            <a:r>
              <a:rPr lang="en-US" sz="1100" dirty="0"/>
              <a:t>/</a:t>
            </a:r>
            <a:r>
              <a:rPr lang="en-US" sz="1100" dirty="0" err="1"/>
              <a:t>ConferencePaper</a:t>
            </a:r>
            <a:r>
              <a:rPr lang="en-US" sz="1100" dirty="0"/>
              <a:t>/2016_021_001_493671.pdf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resources.sei.cmu.edu</a:t>
            </a:r>
            <a:r>
              <a:rPr lang="en-US" sz="1100" dirty="0"/>
              <a:t>/library/</a:t>
            </a:r>
            <a:r>
              <a:rPr lang="en-US" sz="1100" dirty="0" err="1"/>
              <a:t>asset-view.cfm?assetid</a:t>
            </a:r>
            <a:r>
              <a:rPr lang="en-US" sz="1100" dirty="0"/>
              <a:t>=513803</a:t>
            </a:r>
          </a:p>
        </p:txBody>
      </p:sp>
      <p:pic>
        <p:nvPicPr>
          <p:cNvPr id="7170" name="Picture 2" descr="Quick References | ASPA-USA">
            <a:extLst>
              <a:ext uri="{FF2B5EF4-FFF2-40B4-BE49-F238E27FC236}">
                <a16:creationId xmlns:a16="http://schemas.microsoft.com/office/drawing/2014/main" id="{32FB1CEC-C048-D747-9972-775D6A188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1" y="2893672"/>
            <a:ext cx="3113078" cy="178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F482-B996-6540-953A-FCCEA39D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56" y="1678594"/>
            <a:ext cx="3498979" cy="245644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8BA1-1C4F-0F43-BD9F-593206E9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Delivering the system in suboptimal way with many short comings which requires re-work later</a:t>
            </a:r>
          </a:p>
          <a:p>
            <a:r>
              <a:rPr lang="en-US" dirty="0"/>
              <a:t>Requires additional time and rework</a:t>
            </a:r>
          </a:p>
          <a:p>
            <a:r>
              <a:rPr lang="en-US" dirty="0"/>
              <a:t>It doesn't mean poor internal quality</a:t>
            </a:r>
          </a:p>
          <a:p>
            <a:r>
              <a:rPr lang="en-US" dirty="0"/>
              <a:t>Persists as long as it is unpaid</a:t>
            </a:r>
          </a:p>
          <a:p>
            <a:r>
              <a:rPr lang="en-US" dirty="0"/>
              <a:t>Incur interest on top of interest, making it cumbersome to build a project</a:t>
            </a:r>
          </a:p>
          <a:p>
            <a:r>
              <a:rPr lang="en-US" dirty="0"/>
              <a:t>High probability failure when adding feature or fixing bug</a:t>
            </a:r>
          </a:p>
        </p:txBody>
      </p:sp>
      <p:pic>
        <p:nvPicPr>
          <p:cNvPr id="2050" name="Picture 2" descr="Words With Difficult-to-Remember Meanings | Mental Floss">
            <a:extLst>
              <a:ext uri="{FF2B5EF4-FFF2-40B4-BE49-F238E27FC236}">
                <a16:creationId xmlns:a16="http://schemas.microsoft.com/office/drawing/2014/main" id="{43B00435-1B72-E448-A5C8-E07D2CDF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17" y="3186214"/>
            <a:ext cx="2631281" cy="14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84A9-8A75-DC42-AE3B-58E015E7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F1D6-1D25-DA4A-AE7D-2F0BF00D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Logging, </a:t>
            </a:r>
            <a:r>
              <a:rPr lang="en-US" dirty="0" err="1"/>
              <a:t>alrams,metricts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742A-0689-BE4B-A7E9-3DFF595C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03" y="1516370"/>
            <a:ext cx="3498979" cy="2456442"/>
          </a:xfrm>
        </p:spPr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10A4-5436-574B-A64E-FBA893B8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Tight timelines with urgency to meet customer deadlines</a:t>
            </a:r>
          </a:p>
          <a:p>
            <a:r>
              <a:rPr lang="en-US" dirty="0"/>
              <a:t>A POC to move forward</a:t>
            </a:r>
          </a:p>
          <a:p>
            <a:r>
              <a:rPr lang="en-US" dirty="0"/>
              <a:t>Code or architecture level</a:t>
            </a:r>
          </a:p>
          <a:p>
            <a:r>
              <a:rPr lang="en-US" dirty="0"/>
              <a:t>Replacing developers</a:t>
            </a:r>
          </a:p>
          <a:p>
            <a:r>
              <a:rPr lang="en-US" dirty="0"/>
              <a:t>Temporary functions and hacks</a:t>
            </a:r>
          </a:p>
          <a:p>
            <a:r>
              <a:rPr lang="en-US" dirty="0"/>
              <a:t>Delaying clean-ups and upgrades</a:t>
            </a:r>
          </a:p>
          <a:p>
            <a:r>
              <a:rPr lang="en-US" dirty="0"/>
              <a:t>Created with conscious decision</a:t>
            </a:r>
          </a:p>
          <a:p>
            <a:r>
              <a:rPr lang="en-US" dirty="0"/>
              <a:t>No awareness not acknowledge of its existence</a:t>
            </a:r>
          </a:p>
        </p:txBody>
      </p:sp>
      <p:pic>
        <p:nvPicPr>
          <p:cNvPr id="3076" name="Picture 4" descr="What Is Hell? A Biblical Guide of Its Existence">
            <a:extLst>
              <a:ext uri="{FF2B5EF4-FFF2-40B4-BE49-F238E27FC236}">
                <a16:creationId xmlns:a16="http://schemas.microsoft.com/office/drawing/2014/main" id="{4981FFA5-3AE2-3F4B-AA88-2AB539D5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42" y="3043963"/>
            <a:ext cx="3135442" cy="16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1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A50C-9317-754A-B151-C0EF36DE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717366"/>
          </a:xfrm>
        </p:spPr>
        <p:txBody>
          <a:bodyPr>
            <a:normAutofit fontScale="90000"/>
          </a:bodyPr>
          <a:lstStyle/>
          <a:p>
            <a:r>
              <a:rPr lang="en-US" dirty="0"/>
              <a:t>Place 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BEB3-30EE-EB43-B750-4C804EBD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id Dinosaurs Really Have Feathers? | Britannica">
            <a:extLst>
              <a:ext uri="{FF2B5EF4-FFF2-40B4-BE49-F238E27FC236}">
                <a16:creationId xmlns:a16="http://schemas.microsoft.com/office/drawing/2014/main" id="{54BC9FBE-2457-4844-8EA6-C2EC5411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68" y="3012113"/>
            <a:ext cx="2963119" cy="171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8807-83EA-D640-BD25-0F53900C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06" y="1493398"/>
            <a:ext cx="3498979" cy="2456442"/>
          </a:xfrm>
        </p:spPr>
        <p:txBody>
          <a:bodyPr/>
          <a:lstStyle/>
          <a:p>
            <a:r>
              <a:rPr lang="en-US" dirty="0"/>
              <a:t>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9C74-7156-924B-A090-B3257705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Security</a:t>
            </a:r>
          </a:p>
        </p:txBody>
      </p:sp>
      <p:pic>
        <p:nvPicPr>
          <p:cNvPr id="4100" name="Picture 4" descr="How to simulate physics of stone skipping in water (Unity 3d) - Unity Forum">
            <a:extLst>
              <a:ext uri="{FF2B5EF4-FFF2-40B4-BE49-F238E27FC236}">
                <a16:creationId xmlns:a16="http://schemas.microsoft.com/office/drawing/2014/main" id="{93479BDA-0CD3-A34B-9B86-7C924EC5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18" y="2964687"/>
            <a:ext cx="2916820" cy="17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5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C08F-3F90-FA46-9E63-F4A195A7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B844-0ED7-9140-8AB7-C2F21851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Achieve deadlines in real time systems</a:t>
            </a:r>
          </a:p>
          <a:p>
            <a:r>
              <a:rPr lang="en-US" dirty="0"/>
              <a:t>Type of supported modifications</a:t>
            </a:r>
          </a:p>
          <a:p>
            <a:r>
              <a:rPr lang="en-US" dirty="0"/>
              <a:t>Response in the event of a failure</a:t>
            </a:r>
          </a:p>
          <a:p>
            <a:r>
              <a:rPr lang="en-US" dirty="0"/>
              <a:t>Change in Platform, HW/SW/Middleware/DB</a:t>
            </a:r>
          </a:p>
          <a:p>
            <a:r>
              <a:rPr lang="en-US" dirty="0"/>
              <a:t>Compensate the internal failures</a:t>
            </a:r>
          </a:p>
          <a:p>
            <a:r>
              <a:rPr lang="en-US" dirty="0"/>
              <a:t>Separation of responsibilities Client/Server (add more)</a:t>
            </a:r>
          </a:p>
          <a:p>
            <a:r>
              <a:rPr lang="en-US" dirty="0"/>
              <a:t>Processors/Resources/Caching/Latency/Throughput/Capacity</a:t>
            </a:r>
          </a:p>
          <a:p>
            <a:r>
              <a:rPr lang="en-US" dirty="0"/>
              <a:t>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6630-F169-2441-B5B5-4A1EDEF5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25" y="1637079"/>
            <a:ext cx="3498979" cy="2456442"/>
          </a:xfrm>
        </p:spPr>
        <p:txBody>
          <a:bodyPr/>
          <a:lstStyle/>
          <a:p>
            <a:r>
              <a:rPr lang="en-US" dirty="0"/>
              <a:t>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C3EF-1497-204E-8787-6C5BB9A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going down</a:t>
            </a:r>
          </a:p>
          <a:p>
            <a:r>
              <a:rPr lang="en-US" dirty="0"/>
              <a:t>Wasting CPU Cycles or Running function longer</a:t>
            </a:r>
          </a:p>
          <a:p>
            <a:r>
              <a:rPr lang="en-US" dirty="0"/>
              <a:t>Imperfections in code or architecture</a:t>
            </a:r>
          </a:p>
          <a:p>
            <a:r>
              <a:rPr lang="en-US" dirty="0"/>
              <a:t>Longer to apply simple features</a:t>
            </a:r>
          </a:p>
          <a:p>
            <a:r>
              <a:rPr lang="en-US" dirty="0"/>
              <a:t>Hard to manage code</a:t>
            </a:r>
          </a:p>
          <a:p>
            <a:r>
              <a:rPr lang="en-US" dirty="0"/>
              <a:t>Hard to upgrade the project dependencies</a:t>
            </a:r>
          </a:p>
          <a:p>
            <a:r>
              <a:rPr lang="en-US" dirty="0"/>
              <a:t>Hard to scale</a:t>
            </a:r>
          </a:p>
          <a:p>
            <a:r>
              <a:rPr lang="en-US" dirty="0"/>
              <a:t>Documentation is out of sync</a:t>
            </a:r>
          </a:p>
          <a:p>
            <a:r>
              <a:rPr lang="en-US" dirty="0"/>
              <a:t>Deployments are troublesome, often fail for various reasons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844F7F-3000-1A44-8A0B-5996D7DF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19" y="3174338"/>
            <a:ext cx="3074266" cy="14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A7F7-54CC-5540-BA3B-403754C3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55" y="1389226"/>
            <a:ext cx="3498979" cy="2456442"/>
          </a:xfrm>
        </p:spPr>
        <p:txBody>
          <a:bodyPr/>
          <a:lstStyle/>
          <a:p>
            <a:r>
              <a:rPr lang="en-US" dirty="0"/>
              <a:t>Pay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8E94-06F5-4843-BCCF-E2163852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Clearing debt earlier is cheaper</a:t>
            </a:r>
          </a:p>
          <a:p>
            <a:r>
              <a:rPr lang="en-US" dirty="0"/>
              <a:t>Cleaning code by removing dead code and implementing DRY</a:t>
            </a:r>
          </a:p>
          <a:p>
            <a:r>
              <a:rPr lang="en-US" dirty="0"/>
              <a:t>Refactor the code and make it easier to maintain</a:t>
            </a:r>
          </a:p>
          <a:p>
            <a:r>
              <a:rPr lang="en-US" dirty="0"/>
              <a:t>Train developers to write clean code </a:t>
            </a:r>
          </a:p>
          <a:p>
            <a:r>
              <a:rPr lang="en-US" dirty="0"/>
              <a:t>Refactor whenever existing code is changed</a:t>
            </a:r>
          </a:p>
          <a:p>
            <a:r>
              <a:rPr lang="en-US" dirty="0"/>
              <a:t>when there is no one that understands the code</a:t>
            </a:r>
          </a:p>
          <a:p>
            <a:r>
              <a:rPr lang="en-US" dirty="0"/>
              <a:t>when making documentation</a:t>
            </a:r>
          </a:p>
        </p:txBody>
      </p:sp>
      <p:pic>
        <p:nvPicPr>
          <p:cNvPr id="5124" name="Picture 4" descr="Corrosive cash kills">
            <a:extLst>
              <a:ext uri="{FF2B5EF4-FFF2-40B4-BE49-F238E27FC236}">
                <a16:creationId xmlns:a16="http://schemas.microsoft.com/office/drawing/2014/main" id="{6E4888E8-C4C0-8246-BAE4-72A91D96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24" y="3009417"/>
            <a:ext cx="2980013" cy="160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410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{F8C521D6-059F-1044-B723-EA6E01508D72}tf16401369</Template>
  <TotalTime>128</TotalTime>
  <Words>417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Technical Debt</vt:lpstr>
      <vt:lpstr>Definition</vt:lpstr>
      <vt:lpstr>Place holder</vt:lpstr>
      <vt:lpstr>Existence</vt:lpstr>
      <vt:lpstr>Place holder</vt:lpstr>
      <vt:lpstr>Impacts</vt:lpstr>
      <vt:lpstr>Place holder</vt:lpstr>
      <vt:lpstr>Symptoms</vt:lpstr>
      <vt:lpstr>Pay time</vt:lpstr>
      <vt:lpstr>Pay time</vt:lpstr>
      <vt:lpstr>References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Debt</dc:title>
  <dc:creator>n n</dc:creator>
  <cp:lastModifiedBy>n n</cp:lastModifiedBy>
  <cp:revision>13</cp:revision>
  <dcterms:created xsi:type="dcterms:W3CDTF">2021-01-26T01:45:42Z</dcterms:created>
  <dcterms:modified xsi:type="dcterms:W3CDTF">2021-01-26T03:57:12Z</dcterms:modified>
</cp:coreProperties>
</file>