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FD81-C0E5-46AB-F14A-53823621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7149-1680-9FCA-9BEE-21C214E2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3DF8-E232-0E00-DC4A-6C693BBE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65C41-78F3-6B8A-1A4A-0CE4CB9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377F-BFA0-12A3-2F37-B7F35A78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7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DBD-EDB8-947D-3561-9CD08890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E416B-1280-A1FA-33F6-A8EDF0493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EB511-14FD-0E70-18BC-81CAE7D2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B120-18CF-68A9-7A58-0F682093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DAD6-2AE8-3C13-CAC0-A94DC081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4E1C2-2C0C-4CEE-F997-E4FFF43A8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2330-2E33-B1C0-379A-F40B060E9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72AE-C8F0-2E0E-0870-0F67A4D0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CD094-BE40-ECF7-8A9F-072FE187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C085-EA55-4911-CB5F-A3B6A524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4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762-06A9-0456-DEBD-6A48E5A4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CD11-20BA-AA2B-50E0-4E4CBCB4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27D0-D983-8E7F-5AD8-A8E5E390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3BCA-6014-6DC3-B137-7489DEB6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25C9-8872-0618-E9FB-CB53D926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1851-6090-84D1-A81D-4A528E4F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279-7AA0-2740-A562-C51CA5DF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0239-921F-926D-C38B-1E83ABEC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96F9-E897-04F3-7DD2-D4828231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93764-FC98-80D3-B733-7895B07F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0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FD8E-0CAD-F65E-BD3E-BC4F8988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0CE1-6AFD-2B72-E2B6-61A13DB62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296E-AB5B-86C8-4132-D5581030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22F3E-2ECF-21AC-C243-2F3477B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995B-8445-BBC6-F931-FA8CE1B4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9028-5523-C237-E15F-206AA0FA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2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DDB2-45CF-920F-3E94-6389FDA7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0092E-E15C-4D76-1AC4-39DF9BDD5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2264D-68FF-AE3E-1CEE-94451061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80671-A31C-E9A7-6D8A-2F5DCCFFA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1A6F4-4530-DFF5-0CBC-DE4B2DAF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CBA22-D6B1-1764-4987-287FF617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15750-F213-0CB8-34B3-83CD0199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3FF60-35CA-92FA-7FFB-2C1E6118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6B55-D885-DC29-7740-FE96EF46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DDDC2-28FD-B43C-75BD-772990BB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D37FB-7E6F-CDE9-F94D-814034CD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AE481-25B5-FA51-E3DE-2355488C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089E4-8769-A76C-1D16-685E09D8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DAA02-1F7A-C077-B665-F7C888F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E0C8-D86E-6277-E499-C04F34B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4179-912E-F28D-0087-B39BA552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C630-ACBE-5F92-0EA4-8D853610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28379-0F8F-FFA0-E819-57E25035F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A1272-D4EB-D084-8480-67D6CF5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2C5DA-DFF9-161F-DB37-2461E201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E395D-1E83-387B-743C-B620AD4C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998F-EE6D-9999-CE76-ADB2E14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3478D-624A-D12E-5DA1-C7E694D95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86B86-4589-41EC-93C3-2FAFDF92C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4EB5-5D09-9997-4205-8A9D0079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FDFD-A668-B079-A4BB-3495A22B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3F7CF-3B2A-361E-7FB9-6E240898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C6F02-4AB1-8DD2-CCFA-7A655274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5741D-FCA6-D445-6797-4C394CE5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F59C-EC92-58E0-5770-17E2612DE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D51D-0628-954D-85B7-EAF445BFA01A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D382-30BB-CEA5-01EE-C9D34A0C2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3D923-5CF0-EC3E-A0C2-68C4E1D24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0FC6-1D7A-2A43-960C-B0DBEADA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328D-DC72-5609-2E76-F84CD54FB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C23F8-452C-7EBC-297C-967BF268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2D9AE-6EE1-A2CF-452A-17B6C19D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61876"/>
              </p:ext>
            </p:extLst>
          </p:nvPr>
        </p:nvGraphicFramePr>
        <p:xfrm>
          <a:off x="2032000" y="719665"/>
          <a:ext cx="6903654" cy="200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09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341269574"/>
                    </a:ext>
                  </a:extLst>
                </a:gridCol>
              </a:tblGrid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Albert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Hogan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Meathe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222222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Donny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Wheel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333333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8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9FBF3-8ADA-8AA0-7CA0-1E1B6DE6C308}"/>
              </a:ext>
            </a:extLst>
          </p:cNvPr>
          <p:cNvSpPr txBox="1"/>
          <p:nvPr/>
        </p:nvSpPr>
        <p:spPr>
          <a:xfrm>
            <a:off x="2032000" y="350333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BC0654-C9DC-1D51-758A-010EB3B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50709"/>
              </p:ext>
            </p:extLst>
          </p:nvPr>
        </p:nvGraphicFramePr>
        <p:xfrm>
          <a:off x="2032000" y="3736504"/>
          <a:ext cx="6903654" cy="160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609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  <a:gridCol w="1150609">
                  <a:extLst>
                    <a:ext uri="{9D8B030D-6E8A-4147-A177-3AD203B41FA5}">
                      <a16:colId xmlns:a16="http://schemas.microsoft.com/office/drawing/2014/main" val="2341269574"/>
                    </a:ext>
                  </a:extLst>
                </a:gridCol>
              </a:tblGrid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4017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CC0EF0-BCBD-7841-B53D-D61D275F95B1}"/>
              </a:ext>
            </a:extLst>
          </p:cNvPr>
          <p:cNvSpPr txBox="1"/>
          <p:nvPr/>
        </p:nvSpPr>
        <p:spPr>
          <a:xfrm>
            <a:off x="2032000" y="3367172"/>
            <a:ext cx="1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Employee_vw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30C5211-2065-CB05-8181-A106FD3596F0}"/>
              </a:ext>
            </a:extLst>
          </p:cNvPr>
          <p:cNvSpPr/>
          <p:nvPr/>
        </p:nvSpPr>
        <p:spPr>
          <a:xfrm>
            <a:off x="1088020" y="5231757"/>
            <a:ext cx="1794076" cy="90657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Onsite</a:t>
            </a:r>
          </a:p>
        </p:txBody>
      </p:sp>
    </p:spTree>
    <p:extLst>
      <p:ext uri="{BB962C8B-B14F-4D97-AF65-F5344CB8AC3E}">
        <p14:creationId xmlns:p14="http://schemas.microsoft.com/office/powerpoint/2010/main" val="251163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8050AB-486C-0376-D407-C21F1AD98DB5}"/>
              </a:ext>
            </a:extLst>
          </p:cNvPr>
          <p:cNvSpPr/>
          <p:nvPr/>
        </p:nvSpPr>
        <p:spPr>
          <a:xfrm>
            <a:off x="1250066" y="1226916"/>
            <a:ext cx="2303362" cy="1504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First (FullAccess)</a:t>
            </a:r>
          </a:p>
          <a:p>
            <a:r>
              <a:rPr lang="en-US" dirty="0"/>
              <a:t>Last (FullAccess)</a:t>
            </a:r>
          </a:p>
          <a:p>
            <a:r>
              <a:rPr lang="en-US" dirty="0"/>
              <a:t>SSN (NoAccess)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699EB-CBC7-EDCF-9CCB-342E7DEBEC95}"/>
              </a:ext>
            </a:extLst>
          </p:cNvPr>
          <p:cNvSpPr txBox="1"/>
          <p:nvPr/>
        </p:nvSpPr>
        <p:spPr>
          <a:xfrm>
            <a:off x="1250066" y="879678"/>
            <a:ext cx="189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9569C2-27EC-5A2B-422C-B6C301490BB7}"/>
              </a:ext>
            </a:extLst>
          </p:cNvPr>
          <p:cNvSpPr/>
          <p:nvPr/>
        </p:nvSpPr>
        <p:spPr>
          <a:xfrm>
            <a:off x="7892006" y="1226915"/>
            <a:ext cx="2303362" cy="1504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Group_1</a:t>
            </a:r>
          </a:p>
          <a:p>
            <a:r>
              <a:rPr lang="en-US" dirty="0"/>
              <a:t>Onsite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8F0F1-BD3E-F24C-E644-05F2C5207405}"/>
              </a:ext>
            </a:extLst>
          </p:cNvPr>
          <p:cNvSpPr txBox="1"/>
          <p:nvPr/>
        </p:nvSpPr>
        <p:spPr>
          <a:xfrm>
            <a:off x="7892006" y="879677"/>
            <a:ext cx="189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Restriction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524192-A21F-3860-33B3-09965F8BC385}"/>
              </a:ext>
            </a:extLst>
          </p:cNvPr>
          <p:cNvSpPr/>
          <p:nvPr/>
        </p:nvSpPr>
        <p:spPr>
          <a:xfrm>
            <a:off x="4571036" y="1226915"/>
            <a:ext cx="2303362" cy="1504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userlanid1</a:t>
            </a:r>
          </a:p>
          <a:p>
            <a:r>
              <a:rPr lang="en-US" dirty="0"/>
              <a:t>Onshore/Offshore/Nearshore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25BB0-CE74-1248-9CBF-23DE3405E5B4}"/>
              </a:ext>
            </a:extLst>
          </p:cNvPr>
          <p:cNvSpPr txBox="1"/>
          <p:nvPr/>
        </p:nvSpPr>
        <p:spPr>
          <a:xfrm>
            <a:off x="4571036" y="901771"/>
            <a:ext cx="189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809B48-33B1-F0F3-3664-B95FE51F74AC}"/>
              </a:ext>
            </a:extLst>
          </p:cNvPr>
          <p:cNvSpPr/>
          <p:nvPr/>
        </p:nvSpPr>
        <p:spPr>
          <a:xfrm>
            <a:off x="1250066" y="3429000"/>
            <a:ext cx="2303362" cy="15047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userlanid1</a:t>
            </a:r>
          </a:p>
          <a:p>
            <a:r>
              <a:rPr lang="en-US" dirty="0"/>
              <a:t>Persona1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D7F45-FAB5-20E2-3734-DB18BEC2A883}"/>
              </a:ext>
            </a:extLst>
          </p:cNvPr>
          <p:cNvSpPr txBox="1"/>
          <p:nvPr/>
        </p:nvSpPr>
        <p:spPr>
          <a:xfrm>
            <a:off x="1250066" y="3103856"/>
            <a:ext cx="189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UserPersona</a:t>
            </a:r>
          </a:p>
        </p:txBody>
      </p:sp>
    </p:spTree>
    <p:extLst>
      <p:ext uri="{BB962C8B-B14F-4D97-AF65-F5344CB8AC3E}">
        <p14:creationId xmlns:p14="http://schemas.microsoft.com/office/powerpoint/2010/main" val="31372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2D9AE-6EE1-A2CF-452A-17B6C19D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19176"/>
              </p:ext>
            </p:extLst>
          </p:nvPr>
        </p:nvGraphicFramePr>
        <p:xfrm>
          <a:off x="365245" y="1049775"/>
          <a:ext cx="454242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484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908484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908484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908484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908484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</a:tblGrid>
              <a:tr h="176296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295085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Albert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11111111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176296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Hogan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Meathe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222222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176296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Donny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Wheel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333333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  <a:tr h="17629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Tony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Anderson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444444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88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9FBF3-8ADA-8AA0-7CA0-1E1B6DE6C308}"/>
              </a:ext>
            </a:extLst>
          </p:cNvPr>
          <p:cNvSpPr txBox="1"/>
          <p:nvPr/>
        </p:nvSpPr>
        <p:spPr>
          <a:xfrm>
            <a:off x="365246" y="680443"/>
            <a:ext cx="128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9B30CD7-5CF3-CC61-EAFD-74DDF2470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75755"/>
              </p:ext>
            </p:extLst>
          </p:nvPr>
        </p:nvGraphicFramePr>
        <p:xfrm>
          <a:off x="365246" y="4734895"/>
          <a:ext cx="3570146" cy="151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08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</a:tblGrid>
              <a:tr h="4135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171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852F8D-E484-9504-1433-C066233062A1}"/>
              </a:ext>
            </a:extLst>
          </p:cNvPr>
          <p:cNvSpPr txBox="1"/>
          <p:nvPr/>
        </p:nvSpPr>
        <p:spPr>
          <a:xfrm>
            <a:off x="365245" y="4365563"/>
            <a:ext cx="1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Employee_vw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D3F7768C-4C34-DA13-B858-4A4171CBE2F9}"/>
              </a:ext>
            </a:extLst>
          </p:cNvPr>
          <p:cNvSpPr/>
          <p:nvPr/>
        </p:nvSpPr>
        <p:spPr>
          <a:xfrm>
            <a:off x="4175244" y="3493241"/>
            <a:ext cx="1727843" cy="64188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Nearshore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8531503-A525-1729-562D-F46F5B4C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47370"/>
              </p:ext>
            </p:extLst>
          </p:nvPr>
        </p:nvGraphicFramePr>
        <p:xfrm>
          <a:off x="4175246" y="4734895"/>
          <a:ext cx="3570146" cy="151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08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</a:tblGrid>
              <a:tr h="4135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171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F925B63-6712-1228-FF5E-9B5B670292F7}"/>
              </a:ext>
            </a:extLst>
          </p:cNvPr>
          <p:cNvSpPr txBox="1"/>
          <p:nvPr/>
        </p:nvSpPr>
        <p:spPr>
          <a:xfrm>
            <a:off x="4175245" y="4365563"/>
            <a:ext cx="1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Employee_vw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6699D80E-721F-D658-9C6F-296F6314C805}"/>
              </a:ext>
            </a:extLst>
          </p:cNvPr>
          <p:cNvSpPr/>
          <p:nvPr/>
        </p:nvSpPr>
        <p:spPr>
          <a:xfrm>
            <a:off x="365245" y="3493240"/>
            <a:ext cx="1727843" cy="64188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Onshore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2E6D286C-0A0F-2AEF-7187-44828F395B68}"/>
              </a:ext>
            </a:extLst>
          </p:cNvPr>
          <p:cNvSpPr/>
          <p:nvPr/>
        </p:nvSpPr>
        <p:spPr>
          <a:xfrm>
            <a:off x="7985243" y="3478249"/>
            <a:ext cx="1727843" cy="641889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Offshore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944C88C-E25A-4BFF-AEDF-4FD315F25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76765"/>
              </p:ext>
            </p:extLst>
          </p:nvPr>
        </p:nvGraphicFramePr>
        <p:xfrm>
          <a:off x="7985245" y="4719903"/>
          <a:ext cx="3570146" cy="1510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08">
                  <a:extLst>
                    <a:ext uri="{9D8B030D-6E8A-4147-A177-3AD203B41FA5}">
                      <a16:colId xmlns:a16="http://schemas.microsoft.com/office/drawing/2014/main" val="2081642784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1338820426"/>
                    </a:ext>
                  </a:extLst>
                </a:gridCol>
                <a:gridCol w="787079">
                  <a:extLst>
                    <a:ext uri="{9D8B030D-6E8A-4147-A177-3AD203B41FA5}">
                      <a16:colId xmlns:a16="http://schemas.microsoft.com/office/drawing/2014/main" val="4130946116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42569925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97181024"/>
                    </a:ext>
                  </a:extLst>
                </a:gridCol>
              </a:tblGrid>
              <a:tr h="413527">
                <a:tc>
                  <a:txBody>
                    <a:bodyPr/>
                    <a:lstStyle/>
                    <a:p>
                      <a:r>
                        <a:rPr lang="en-US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FF00"/>
                          </a:solidFill>
                        </a:rPr>
                        <a:t>m_group_id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71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923944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1783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06182"/>
                  </a:ext>
                </a:extLst>
              </a:tr>
              <a:tr h="21892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171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E08CC9D-B465-0240-6924-80E2472D0D45}"/>
              </a:ext>
            </a:extLst>
          </p:cNvPr>
          <p:cNvSpPr txBox="1"/>
          <p:nvPr/>
        </p:nvSpPr>
        <p:spPr>
          <a:xfrm>
            <a:off x="7985244" y="4350571"/>
            <a:ext cx="155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Employee_vw</a:t>
            </a:r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82280E42-F1E7-C7BD-144A-49B14076759A}"/>
              </a:ext>
            </a:extLst>
          </p:cNvPr>
          <p:cNvSpPr/>
          <p:nvPr/>
        </p:nvSpPr>
        <p:spPr>
          <a:xfrm>
            <a:off x="5185456" y="1257737"/>
            <a:ext cx="1435261" cy="108918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200" dirty="0"/>
            </a:br>
            <a:r>
              <a:rPr lang="en-US" sz="1400" b="1" dirty="0"/>
              <a:t>Persona</a:t>
            </a:r>
            <a:br>
              <a:rPr lang="en-US" sz="1200" dirty="0"/>
            </a:br>
            <a:r>
              <a:rPr lang="en-US" sz="1200" dirty="0"/>
              <a:t>First (FullAccess)</a:t>
            </a:r>
          </a:p>
          <a:p>
            <a:r>
              <a:rPr lang="en-US" sz="1200" dirty="0"/>
              <a:t>Last (FullAccess)</a:t>
            </a:r>
          </a:p>
          <a:p>
            <a:r>
              <a:rPr lang="en-US" sz="1200" dirty="0"/>
              <a:t>SSN (NoAccess)</a:t>
            </a:r>
          </a:p>
          <a:p>
            <a:pPr algn="ctr"/>
            <a:endParaRPr lang="en-US" sz="1200" dirty="0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83F312F4-D605-A864-9993-82FF26FE4433}"/>
              </a:ext>
            </a:extLst>
          </p:cNvPr>
          <p:cNvSpPr/>
          <p:nvPr/>
        </p:nvSpPr>
        <p:spPr>
          <a:xfrm>
            <a:off x="6944805" y="1257737"/>
            <a:ext cx="1435261" cy="108918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200" dirty="0"/>
            </a:br>
            <a:r>
              <a:rPr lang="en-US" sz="1400" b="1" dirty="0"/>
              <a:t>Location</a:t>
            </a:r>
            <a:br>
              <a:rPr lang="en-US" sz="1200" dirty="0"/>
            </a:br>
            <a:r>
              <a:rPr lang="en-US" sz="1200" dirty="0"/>
              <a:t>userlanid1</a:t>
            </a:r>
          </a:p>
          <a:p>
            <a:r>
              <a:rPr lang="en-US" sz="1200" dirty="0"/>
              <a:t>Onshore/Offshore/Nearshore</a:t>
            </a:r>
          </a:p>
          <a:p>
            <a:endParaRPr lang="en-US" sz="1200" dirty="0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A196D169-3B17-E07F-59C7-39211DB383F1}"/>
              </a:ext>
            </a:extLst>
          </p:cNvPr>
          <p:cNvSpPr/>
          <p:nvPr/>
        </p:nvSpPr>
        <p:spPr>
          <a:xfrm>
            <a:off x="8704154" y="1257737"/>
            <a:ext cx="1435261" cy="108918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200" dirty="0"/>
            </a:br>
            <a:r>
              <a:rPr lang="en-US" sz="1400" b="1" dirty="0"/>
              <a:t>Restriction</a:t>
            </a:r>
            <a:br>
              <a:rPr lang="en-US" sz="1200" dirty="0"/>
            </a:br>
            <a:r>
              <a:rPr lang="en-US" sz="1200" dirty="0"/>
              <a:t>Group_1</a:t>
            </a:r>
          </a:p>
          <a:p>
            <a:r>
              <a:rPr lang="en-US" sz="1200" dirty="0"/>
              <a:t>Onsite Only</a:t>
            </a:r>
          </a:p>
          <a:p>
            <a:endParaRPr lang="en-US" sz="1200" dirty="0"/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700D9A60-0371-A77C-EF0F-5FA815226E28}"/>
              </a:ext>
            </a:extLst>
          </p:cNvPr>
          <p:cNvSpPr/>
          <p:nvPr/>
        </p:nvSpPr>
        <p:spPr>
          <a:xfrm>
            <a:off x="10463503" y="1257737"/>
            <a:ext cx="1435261" cy="108918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1200" dirty="0"/>
            </a:br>
            <a:r>
              <a:rPr lang="en-US" sz="1400" b="1" dirty="0"/>
              <a:t>UserPersona</a:t>
            </a:r>
            <a:br>
              <a:rPr lang="en-US" sz="1200" dirty="0"/>
            </a:br>
            <a:r>
              <a:rPr lang="en-US" sz="1200" dirty="0"/>
              <a:t>userlanid1</a:t>
            </a:r>
          </a:p>
          <a:p>
            <a:r>
              <a:rPr lang="en-US" sz="1200" dirty="0"/>
              <a:t>Persona1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033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DBA-85D7-FD00-BBEF-AD0022FD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Management Status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3310AA-3B4B-2CBA-1147-A1A4FF1B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0676"/>
              </p:ext>
            </p:extLst>
          </p:nvPr>
        </p:nvGraphicFramePr>
        <p:xfrm>
          <a:off x="838200" y="844952"/>
          <a:ext cx="10412394" cy="5280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38">
                  <a:extLst>
                    <a:ext uri="{9D8B030D-6E8A-4147-A177-3AD203B41FA5}">
                      <a16:colId xmlns:a16="http://schemas.microsoft.com/office/drawing/2014/main" val="902156842"/>
                    </a:ext>
                  </a:extLst>
                </a:gridCol>
                <a:gridCol w="630359">
                  <a:extLst>
                    <a:ext uri="{9D8B030D-6E8A-4147-A177-3AD203B41FA5}">
                      <a16:colId xmlns:a16="http://schemas.microsoft.com/office/drawing/2014/main" val="3248604691"/>
                    </a:ext>
                  </a:extLst>
                </a:gridCol>
                <a:gridCol w="1598419">
                  <a:extLst>
                    <a:ext uri="{9D8B030D-6E8A-4147-A177-3AD203B41FA5}">
                      <a16:colId xmlns:a16="http://schemas.microsoft.com/office/drawing/2014/main" val="1094334784"/>
                    </a:ext>
                  </a:extLst>
                </a:gridCol>
                <a:gridCol w="2539032">
                  <a:extLst>
                    <a:ext uri="{9D8B030D-6E8A-4147-A177-3AD203B41FA5}">
                      <a16:colId xmlns:a16="http://schemas.microsoft.com/office/drawing/2014/main" val="2560351873"/>
                    </a:ext>
                  </a:extLst>
                </a:gridCol>
                <a:gridCol w="3827046">
                  <a:extLst>
                    <a:ext uri="{9D8B030D-6E8A-4147-A177-3AD203B41FA5}">
                      <a16:colId xmlns:a16="http://schemas.microsoft.com/office/drawing/2014/main" val="3975416495"/>
                    </a:ext>
                  </a:extLst>
                </a:gridCol>
              </a:tblGrid>
              <a:tr h="355097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Management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45715"/>
                  </a:ext>
                </a:extLst>
              </a:tr>
              <a:tr h="210938">
                <a:tc>
                  <a:txBody>
                    <a:bodyPr/>
                    <a:lstStyle/>
                    <a:p>
                      <a:r>
                        <a:rPr lang="en-US" sz="1200" dirty="0"/>
                        <a:t>PEG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Demo Completed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96563"/>
                  </a:ext>
                </a:extLst>
              </a:tr>
              <a:tr h="521609">
                <a:tc>
                  <a:txBody>
                    <a:bodyPr/>
                    <a:lstStyle/>
                    <a:p>
                      <a:r>
                        <a:rPr lang="en-US" sz="1200" dirty="0"/>
                        <a:t>File to DB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Demo – CSV -&gt; MS SQL/ Postgres - Completed</a:t>
                      </a:r>
                    </a:p>
                    <a:p>
                      <a:r>
                        <a:rPr lang="en-US" sz="1200" dirty="0"/>
                        <a:t>Windows &amp; Unix</a:t>
                      </a:r>
                    </a:p>
                    <a:p>
                      <a:r>
                        <a:rPr lang="en-US" sz="1200" dirty="0"/>
                        <a:t>Encrypted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Validated including Fields Encrypted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73647"/>
                  </a:ext>
                </a:extLst>
              </a:tr>
              <a:tr h="395255">
                <a:tc>
                  <a:txBody>
                    <a:bodyPr/>
                    <a:lstStyle/>
                    <a:p>
                      <a:r>
                        <a:rPr lang="en-US" sz="1200" dirty="0"/>
                        <a:t>DB to DB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Demo -- MS SQL/ Postgres - Completed</a:t>
                      </a:r>
                    </a:p>
                    <a:p>
                      <a:r>
                        <a:rPr lang="en-US" sz="1200" dirty="0"/>
                        <a:t>Windows &amp; Unix</a:t>
                      </a:r>
                    </a:p>
                    <a:p>
                      <a:r>
                        <a:rPr lang="en-US" sz="1200" dirty="0"/>
                        <a:t>Encrypted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Validated including Fields Encrypted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29436"/>
                  </a:ext>
                </a:extLst>
              </a:tr>
              <a:tr h="462109">
                <a:tc>
                  <a:txBody>
                    <a:bodyPr/>
                    <a:lstStyle/>
                    <a:p>
                      <a:r>
                        <a:rPr lang="en-US" sz="1200" dirty="0"/>
                        <a:t>ODBC GW 64bit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ODBC DSN/TOAD Connection Demo completed</a:t>
                      </a:r>
                    </a:p>
                    <a:p>
                      <a:r>
                        <a:rPr lang="en-US" sz="1200" dirty="0"/>
                        <a:t>Read and Decrypted data from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DSN/TOAD validated with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7264"/>
                  </a:ext>
                </a:extLst>
              </a:tr>
              <a:tr h="337512">
                <a:tc>
                  <a:txBody>
                    <a:bodyPr/>
                    <a:lstStyle/>
                    <a:p>
                      <a:r>
                        <a:rPr lang="en-US" sz="1200" dirty="0"/>
                        <a:t>REST API GW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Demo completed.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Validated most but few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50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Non formatted JSON – Fixed</a:t>
                      </a:r>
                    </a:p>
                    <a:p>
                      <a:r>
                        <a:rPr lang="en-US" sz="1200" dirty="0"/>
                        <a:t>TOKEN JSON – Fixed</a:t>
                      </a:r>
                    </a:p>
                    <a:p>
                      <a:r>
                        <a:rPr lang="en-US" sz="1200" dirty="0"/>
                        <a:t>GET -&gt; POST – Fixed</a:t>
                      </a:r>
                    </a:p>
                    <a:p>
                      <a:r>
                        <a:rPr lang="en-US" sz="1200" dirty="0"/>
                        <a:t>Separate Token &amp; Resource actions - Fixed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 dirty="0"/>
                        <a:t>Non formatted JSON – Fixed</a:t>
                      </a:r>
                    </a:p>
                    <a:p>
                      <a:r>
                        <a:rPr lang="en-US" sz="1200" dirty="0"/>
                        <a:t>TOKEN JSON – Fixed</a:t>
                      </a:r>
                    </a:p>
                    <a:p>
                      <a:r>
                        <a:rPr lang="en-US" sz="1200" dirty="0"/>
                        <a:t>GET -&gt; POST – Fixed</a:t>
                      </a:r>
                    </a:p>
                    <a:p>
                      <a:r>
                        <a:rPr lang="en-US" sz="1200" dirty="0"/>
                        <a:t>Separate Token &amp; Resource actions - Fixed</a:t>
                      </a:r>
                    </a:p>
                    <a:p>
                      <a:r>
                        <a:rPr lang="en-US" sz="1200" dirty="0"/>
                        <a:t>DELETE slowness – Fixed</a:t>
                      </a:r>
                    </a:p>
                    <a:p>
                      <a:r>
                        <a:rPr lang="en-US" sz="1200" dirty="0"/>
                        <a:t>Support Array of Queries – Fixed</a:t>
                      </a:r>
                    </a:p>
                    <a:p>
                      <a:r>
                        <a:rPr lang="en-US" sz="1200" dirty="0"/>
                        <a:t>https support – Fixed</a:t>
                      </a:r>
                    </a:p>
                    <a:p>
                      <a:r>
                        <a:rPr lang="en-US" sz="1200" dirty="0"/>
                        <a:t>SSL Cert Deploy – Fixed</a:t>
                      </a:r>
                    </a:p>
                    <a:p>
                      <a:r>
                        <a:rPr lang="en-US" sz="1200" dirty="0"/>
                        <a:t>DNS setup -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DELETE slowness – Fixed</a:t>
                      </a:r>
                    </a:p>
                    <a:p>
                      <a:r>
                        <a:rPr lang="en-US" sz="1200" dirty="0"/>
                        <a:t>Support Array of Queries – Fixed</a:t>
                      </a:r>
                    </a:p>
                    <a:p>
                      <a:r>
                        <a:rPr lang="en-US" sz="1200" dirty="0"/>
                        <a:t>https support – Fixed</a:t>
                      </a:r>
                    </a:p>
                    <a:p>
                      <a:r>
                        <a:rPr lang="en-US" sz="1200" dirty="0"/>
                        <a:t>SSL Cert Deploy – Fixed</a:t>
                      </a:r>
                    </a:p>
                    <a:p>
                      <a:r>
                        <a:rPr lang="en-US" sz="1200" dirty="0"/>
                        <a:t>DNS setup -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612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ODBC Client Program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Demo completed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dirty="0"/>
                        <a:t>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96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NodeJS – Demo Completed</a:t>
                      </a:r>
                    </a:p>
                    <a:p>
                      <a:r>
                        <a:rPr lang="en-US" sz="1200" dirty="0"/>
                        <a:t>Python – Demo Completed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0691"/>
                  </a:ext>
                </a:extLst>
              </a:tr>
              <a:tr h="337512">
                <a:tc>
                  <a:txBody>
                    <a:bodyPr/>
                    <a:lstStyle/>
                    <a:p>
                      <a:r>
                        <a:rPr lang="en-US" sz="1200" dirty="0"/>
                        <a:t>Issues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200" dirty="0"/>
                        <a:t>Complex Queries Issue:</a:t>
                      </a:r>
                    </a:p>
                    <a:p>
                      <a:r>
                        <a:rPr lang="en-US" sz="1200" dirty="0"/>
                        <a:t>   &gt;&gt; A simple tool to query Encrypted data not a ETL replacement</a:t>
                      </a:r>
                    </a:p>
                    <a:p>
                      <a:r>
                        <a:rPr lang="en-US" sz="1200" dirty="0"/>
                        <a:t>ODBC 64 Driver – Table &amp; Metadata Display Issue:</a:t>
                      </a:r>
                    </a:p>
                    <a:p>
                      <a:r>
                        <a:rPr lang="en-US" sz="1200" dirty="0"/>
                        <a:t>   &gt;&gt; Connection has metadata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 fix required from Privacera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1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DBA-85D7-FD00-BBEF-AD0022FD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9827"/>
          </a:xfrm>
        </p:spPr>
        <p:txBody>
          <a:bodyPr>
            <a:normAutofit fontScale="90000"/>
          </a:bodyPr>
          <a:lstStyle/>
          <a:p>
            <a:r>
              <a:rPr lang="en-US" dirty="0"/>
              <a:t>Conviva Status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3310AA-3B4B-2CBA-1147-A1A4FF1B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652214"/>
              </p:ext>
            </p:extLst>
          </p:nvPr>
        </p:nvGraphicFramePr>
        <p:xfrm>
          <a:off x="838200" y="844952"/>
          <a:ext cx="10412394" cy="458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538">
                  <a:extLst>
                    <a:ext uri="{9D8B030D-6E8A-4147-A177-3AD203B41FA5}">
                      <a16:colId xmlns:a16="http://schemas.microsoft.com/office/drawing/2014/main" val="902156842"/>
                    </a:ext>
                  </a:extLst>
                </a:gridCol>
                <a:gridCol w="630359">
                  <a:extLst>
                    <a:ext uri="{9D8B030D-6E8A-4147-A177-3AD203B41FA5}">
                      <a16:colId xmlns:a16="http://schemas.microsoft.com/office/drawing/2014/main" val="3248604691"/>
                    </a:ext>
                  </a:extLst>
                </a:gridCol>
                <a:gridCol w="4137451">
                  <a:extLst>
                    <a:ext uri="{9D8B030D-6E8A-4147-A177-3AD203B41FA5}">
                      <a16:colId xmlns:a16="http://schemas.microsoft.com/office/drawing/2014/main" val="1094334784"/>
                    </a:ext>
                  </a:extLst>
                </a:gridCol>
                <a:gridCol w="3827046">
                  <a:extLst>
                    <a:ext uri="{9D8B030D-6E8A-4147-A177-3AD203B41FA5}">
                      <a16:colId xmlns:a16="http://schemas.microsoft.com/office/drawing/2014/main" val="3975416495"/>
                    </a:ext>
                  </a:extLst>
                </a:gridCol>
              </a:tblGrid>
              <a:tr h="355097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Conviva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45715"/>
                  </a:ext>
                </a:extLst>
              </a:tr>
              <a:tr h="210938">
                <a:tc>
                  <a:txBody>
                    <a:bodyPr/>
                    <a:lstStyle/>
                    <a:p>
                      <a:r>
                        <a:rPr lang="en-US" sz="1200" dirty="0"/>
                        <a:t>Schemes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Created – Shared Schemes with </a:t>
                      </a:r>
                      <a:r>
                        <a:rPr lang="en-US" sz="1200" dirty="0" err="1"/>
                        <a:t>Crdes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629016"/>
                  </a:ext>
                </a:extLst>
              </a:tr>
              <a:tr h="210938">
                <a:tc>
                  <a:txBody>
                    <a:bodyPr/>
                    <a:lstStyle/>
                    <a:p>
                      <a:r>
                        <a:rPr lang="en-US" sz="1200" dirty="0"/>
                        <a:t>PEG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Demo Completed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96563"/>
                  </a:ext>
                </a:extLst>
              </a:tr>
              <a:tr h="521609">
                <a:tc>
                  <a:txBody>
                    <a:bodyPr/>
                    <a:lstStyle/>
                    <a:p>
                      <a:r>
                        <a:rPr lang="en-US" sz="1200" dirty="0"/>
                        <a:t>File Crypto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Demo – Completed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Script - Delivered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Validated with File encryption and Decryption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73647"/>
                  </a:ext>
                </a:extLst>
              </a:tr>
              <a:tr h="395255">
                <a:tc>
                  <a:txBody>
                    <a:bodyPr/>
                    <a:lstStyle/>
                    <a:p>
                      <a:r>
                        <a:rPr lang="en-US" sz="1200" dirty="0"/>
                        <a:t>FW Request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Shared FW ports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Not Confirmed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35839"/>
                  </a:ext>
                </a:extLst>
              </a:tr>
              <a:tr h="395255">
                <a:tc>
                  <a:txBody>
                    <a:bodyPr/>
                    <a:lstStyle/>
                    <a:p>
                      <a:r>
                        <a:rPr lang="en-US" sz="1200" dirty="0"/>
                        <a:t>ODBC GW on VM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VM – Delivered with no access</a:t>
                      </a:r>
                    </a:p>
                    <a:p>
                      <a:r>
                        <a:rPr lang="en-US" sz="1200" dirty="0"/>
                        <a:t>&gt; Access granted to some IPs</a:t>
                      </a:r>
                    </a:p>
                    <a:p>
                      <a:r>
                        <a:rPr lang="en-US" sz="1200" dirty="0"/>
                        <a:t>&gt; yum install failed – sent to CloudOPs – granted yum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 JVM memory failed – sent to CloudOPs – increased GB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 Continue 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24922"/>
                  </a:ext>
                </a:extLst>
              </a:tr>
              <a:tr h="39525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29436"/>
                  </a:ext>
                </a:extLst>
              </a:tr>
              <a:tr h="46210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7726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896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0691"/>
                  </a:ext>
                </a:extLst>
              </a:tr>
              <a:tr h="33751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8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8528</TotalTime>
  <Words>484</Words>
  <Application>Microsoft Macintosh PowerPoint</Application>
  <PresentationFormat>Widescreen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Data Management Status</vt:lpstr>
      <vt:lpstr>Conviva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n</dc:creator>
  <cp:lastModifiedBy>n n</cp:lastModifiedBy>
  <cp:revision>14</cp:revision>
  <dcterms:created xsi:type="dcterms:W3CDTF">2022-08-23T02:34:58Z</dcterms:created>
  <dcterms:modified xsi:type="dcterms:W3CDTF">2022-08-29T00:43:06Z</dcterms:modified>
</cp:coreProperties>
</file>