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7" r:id="rId10"/>
    <p:sldId id="270" r:id="rId11"/>
    <p:sldId id="268" r:id="rId12"/>
    <p:sldId id="271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7413-BBE9-CC44-9A1F-16DEEA0A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D91F9-EB9E-F24A-96EC-F4B47510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8A37-9964-4048-A140-B42A8719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7-0584-624B-8110-7766778D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4B25-371C-1B46-81B7-E52B8A4B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826A-58CC-904D-92B0-99C929C2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EBC3-7194-CA43-8A5B-F41AC71B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1315-53A2-644E-B90F-855F957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4D0E-176C-B942-8A06-5C6DC412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800E-3581-EA42-BB06-F4B35119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05AF8-664C-2B4D-8F9A-426343C0B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75D4F-A4C5-4B4D-AD5E-3783EFA2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4984-2295-384E-A1F2-63AC21ED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83EF-8FB3-DC47-905D-3056F553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5644-628F-3142-A029-BC53F61B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6EB2-EDDB-A44D-9020-2F349514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6014-540C-2A4D-B008-0DCE7ED8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B80C-8536-CB47-9495-02CFED58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FB39-78E6-1644-BC74-45AB3444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D15-2E8B-6748-BF8D-3DCB24FD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2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8B44-1EA0-AC42-960C-9366629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3AE0-A19F-AB41-82F2-35E9A7EB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BD61-3EF4-6B49-9C9B-EA447F59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514E-424F-FE48-94B4-69A04109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9E83-8A56-5946-AF61-41B91B67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89DA-C3D4-8144-BE95-BC09E943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22C2-CBED-684A-BE1D-57472C4F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E96C-FFB9-084D-B5DE-6AC53B26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B455-CE8F-0D43-877F-A8A5756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ED5EF-BE49-0C47-84B5-BEC2C927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419F-1DB1-CC41-AC0D-A38727A5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EC8C-5902-BE4B-A95C-05AF27F2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2EDA-9CA1-EE4F-97F3-83666FB3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3E93-D762-3742-A8A3-86AADB37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E1E22-E545-D24F-8026-ED6B60D2A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6ABF-27E0-2846-9147-F4C2BCA03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31B1A-0460-C246-8DAC-3B5DB4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CD07-0EC6-BA4A-9904-AB09B2F6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64B31-93B0-AE40-821B-61DBB2B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6BCE-05A4-7648-967E-91D5379F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1620B-D5C9-2B4A-851A-CCE6A4CB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B4948-0BBA-1B4C-BC65-9F78B5B4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BD97F-6E67-894F-A7B7-81E436B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AE615-9EDB-6841-AA67-D9D6B965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FBE6-1D78-EA4C-B65C-46B686E7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9AB7-78F4-C948-90FB-0507C7F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F7EA-01B9-D94D-A753-0DC32358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D071-7875-6343-B58A-8B929399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58C6-E556-684C-9159-913F4186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0616-3FBB-E642-8F00-92B9FE43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9824-DE50-954C-8F2F-99B892E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2718-626F-0D45-A06B-112555E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9BD-8B43-A049-8EF2-6A3DE5C0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7F63D-128A-354E-B2B4-F8E1B23E2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5CF5-C632-994A-94D6-ABB508C5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2105-9FD4-0641-9EA3-AE6A335F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5F016-6D37-FD41-BCF0-643BBF26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DBF9-BED8-9945-BEB4-F82F403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BE775-E4E0-EA47-8DC8-1D86486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2B9C-2BD4-4E4D-AFCF-13FBB6D2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6AE8-C9FF-2E4E-ADD4-54002040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2BD4-C886-2444-9EBC-A7FDEF5E2EF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6C0C-ED92-ED42-831C-AFFF45FD7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75B3-5354-EA48-A3EE-EEC4A7D3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DD52-DB40-A84C-ACEB-EF3A9B79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6F36-C629-D648-93B1-6CFC85A8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Kafka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C4AF6-FAA3-B649-8256-8D5686093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CoP</a:t>
            </a:r>
            <a:r>
              <a:rPr lang="en-US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48608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DDA7E-B66A-6F4D-B6E8-D215A99DCFA4}"/>
              </a:ext>
            </a:extLst>
          </p:cNvPr>
          <p:cNvSpPr/>
          <p:nvPr/>
        </p:nvSpPr>
        <p:spPr>
          <a:xfrm>
            <a:off x="1208313" y="3694808"/>
            <a:ext cx="3722915" cy="1204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 dirty="0"/>
              <a:t>select * from census where age &lt;= 50</a:t>
            </a:r>
          </a:p>
          <a:p>
            <a:pPr fontAlgn="t"/>
            <a:endParaRPr lang="en-US" dirty="0"/>
          </a:p>
          <a:p>
            <a:pPr algn="ctr" fontAlgn="t"/>
            <a:r>
              <a:rPr lang="en-US" b="1" dirty="0"/>
              <a:t>101 to 151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7188A5A-9508-D842-8997-8BCA92A7D754}"/>
              </a:ext>
            </a:extLst>
          </p:cNvPr>
          <p:cNvSpPr/>
          <p:nvPr/>
        </p:nvSpPr>
        <p:spPr>
          <a:xfrm>
            <a:off x="1273627" y="2967931"/>
            <a:ext cx="1491342" cy="388144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DB82A-142D-FE49-935D-C9293D277992}"/>
              </a:ext>
            </a:extLst>
          </p:cNvPr>
          <p:cNvSpPr/>
          <p:nvPr/>
        </p:nvSpPr>
        <p:spPr>
          <a:xfrm>
            <a:off x="6096000" y="3694808"/>
            <a:ext cx="3722915" cy="1204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 dirty="0"/>
              <a:t>select * from census where age &gt; 90</a:t>
            </a:r>
          </a:p>
          <a:p>
            <a:pPr fontAlgn="t"/>
            <a:endParaRPr lang="en-US" dirty="0"/>
          </a:p>
          <a:p>
            <a:pPr algn="ctr" fontAlgn="t"/>
            <a:r>
              <a:rPr lang="en-US" b="1" dirty="0"/>
              <a:t>191 to 201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DDB6FC43-F29F-2243-857D-6A23C0FC5BE1}"/>
              </a:ext>
            </a:extLst>
          </p:cNvPr>
          <p:cNvSpPr/>
          <p:nvPr/>
        </p:nvSpPr>
        <p:spPr>
          <a:xfrm>
            <a:off x="6161314" y="2967931"/>
            <a:ext cx="1491342" cy="388144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02</a:t>
            </a:r>
          </a:p>
        </p:txBody>
      </p:sp>
    </p:spTree>
    <p:extLst>
      <p:ext uri="{BB962C8B-B14F-4D97-AF65-F5344CB8AC3E}">
        <p14:creationId xmlns:p14="http://schemas.microsoft.com/office/powerpoint/2010/main" val="57801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AFDB2-788C-9D48-9363-D290AF6B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51559"/>
              </p:ext>
            </p:extLst>
          </p:nvPr>
        </p:nvGraphicFramePr>
        <p:xfrm>
          <a:off x="1150257" y="1690688"/>
          <a:ext cx="96483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120954825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127252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3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{“age”=“80”……}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{“age”=“81”……}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8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9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{“age”=“98”……}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{“age”=“99”……}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2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{“age”=“100”……}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3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DDA7E-B66A-6F4D-B6E8-D215A99DCFA4}"/>
              </a:ext>
            </a:extLst>
          </p:cNvPr>
          <p:cNvSpPr/>
          <p:nvPr/>
        </p:nvSpPr>
        <p:spPr>
          <a:xfrm>
            <a:off x="1338941" y="4761608"/>
            <a:ext cx="3722915" cy="1204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 dirty="0"/>
              <a:t>select * from census where age &lt;= 50</a:t>
            </a:r>
          </a:p>
          <a:p>
            <a:pPr fontAlgn="t"/>
            <a:endParaRPr lang="en-US" dirty="0"/>
          </a:p>
          <a:p>
            <a:pPr algn="ctr"/>
            <a:r>
              <a:rPr lang="en-US" dirty="0"/>
              <a:t>&lt;NONE&gt;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7188A5A-9508-D842-8997-8BCA92A7D754}"/>
              </a:ext>
            </a:extLst>
          </p:cNvPr>
          <p:cNvSpPr/>
          <p:nvPr/>
        </p:nvSpPr>
        <p:spPr>
          <a:xfrm>
            <a:off x="1404255" y="4034731"/>
            <a:ext cx="1491342" cy="388144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DB82A-142D-FE49-935D-C9293D277992}"/>
              </a:ext>
            </a:extLst>
          </p:cNvPr>
          <p:cNvSpPr/>
          <p:nvPr/>
        </p:nvSpPr>
        <p:spPr>
          <a:xfrm>
            <a:off x="6226628" y="4761608"/>
            <a:ext cx="3722915" cy="1204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 dirty="0"/>
              <a:t>select * from census where age &gt; 90</a:t>
            </a:r>
          </a:p>
          <a:p>
            <a:pPr fontAlgn="t"/>
            <a:endParaRPr lang="en-US" dirty="0"/>
          </a:p>
          <a:p>
            <a:pPr algn="ctr" fontAlgn="t"/>
            <a:r>
              <a:rPr lang="en-US" b="1" dirty="0"/>
              <a:t>191 to 201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DDB6FC43-F29F-2243-857D-6A23C0FC5BE1}"/>
              </a:ext>
            </a:extLst>
          </p:cNvPr>
          <p:cNvSpPr/>
          <p:nvPr/>
        </p:nvSpPr>
        <p:spPr>
          <a:xfrm>
            <a:off x="6291942" y="4034731"/>
            <a:ext cx="1491342" cy="388144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02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014F332C-C80D-1446-A455-32A352D207C6}"/>
              </a:ext>
            </a:extLst>
          </p:cNvPr>
          <p:cNvSpPr/>
          <p:nvPr/>
        </p:nvSpPr>
        <p:spPr>
          <a:xfrm>
            <a:off x="1404253" y="2029421"/>
            <a:ext cx="8545290" cy="38814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 changed to 181</a:t>
            </a:r>
          </a:p>
        </p:txBody>
      </p:sp>
    </p:spTree>
    <p:extLst>
      <p:ext uri="{BB962C8B-B14F-4D97-AF65-F5344CB8AC3E}">
        <p14:creationId xmlns:p14="http://schemas.microsoft.com/office/powerpoint/2010/main" val="27771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BF750-52EE-404F-808B-DF59A3E8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26680"/>
              </p:ext>
            </p:extLst>
          </p:nvPr>
        </p:nvGraphicFramePr>
        <p:xfrm>
          <a:off x="642256" y="1415143"/>
          <a:ext cx="10515599" cy="507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3060220177"/>
                    </a:ext>
                  </a:extLst>
                </a:gridCol>
              </a:tblGrid>
              <a:tr h="365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0950"/>
                  </a:ext>
                </a:extLst>
              </a:tr>
              <a:tr h="3424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conf = new SparkConf().setAppName(appName).setMaster(master)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ssc = new StreamingContext(conf, Seconds(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1)) //=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StreamingContext(sc, Seconds(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1))</a:t>
                      </a:r>
                    </a:p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kafkaParams = Map("group.id" -&gt; ”grp", "zookeeper.connect" -&gt; ”localhost:2181",...)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five *input* DStreams = handled by five receivers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/tasks //= ssc.socketTextStream("localhost", 9999)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kafkaDStreams = (1 to 5).map { _ =&gt;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KafkaUtils.createStream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ssc,kafkaParams, Map(”customers" -&gt; 1),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...) 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unionDStream = ssc.union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(kafkaDStreams).map(_._2)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lines =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KafkaUtils.createDirectStream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[String, String, StringDecoder, StringDecoder](ssc, PreferConsistent, Subscribe[String, String](topics, kafkaParams)).map(_._2)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words = lines.flatMap(_.split(" "))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pairs = words.map(word =&gt; (word, 1))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 wordCounts = pairs.reduceByKey(_ + _)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ssc.start()             // Start the computation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ssc.awaitTermination()  // Wait for the computation to terminate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53225"/>
                  </a:ext>
                </a:extLst>
              </a:tr>
              <a:tr h="162668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val df = spark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.read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</a:t>
                      </a:r>
                      <a:r>
                        <a:rPr lang="en-US" sz="1900" b="1" baseline="-25000" dirty="0"/>
                        <a:t>.format("kafka")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.option("kafka.bootstrap.servers", "host1:port1,host2:port2") .option("subscribe", "topic1,topic2")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.option("startingOffsets", """{"topic1":{"0":23,"1":-2},"topic2":{"0":-2}}""")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.option("endingOffsets", """{"topic1":{"0":50,"1":-1},"topic2":{"0":-1}}""")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aseline="-25000" dirty="0"/>
                        <a:t>  .load()</a:t>
                      </a:r>
                    </a:p>
                    <a:p>
                      <a:r>
                        <a:rPr lang="en-US" sz="1800" baseline="-25000" dirty="0"/>
                        <a:t>               .selectExpr("CAST(key AS STRING)", "CAST(value AS STRING)").as[(String, String)]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AF099-FBBA-0140-8F94-EFB67824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36503"/>
              </p:ext>
            </p:extLst>
          </p:nvPr>
        </p:nvGraphicFramePr>
        <p:xfrm>
          <a:off x="141514" y="1415143"/>
          <a:ext cx="1180011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241000991"/>
                    </a:ext>
                  </a:extLst>
                </a:gridCol>
                <a:gridCol w="3341914">
                  <a:extLst>
                    <a:ext uri="{9D8B030D-6E8A-4147-A177-3AD203B41FA5}">
                      <a16:colId xmlns:a16="http://schemas.microsoft.com/office/drawing/2014/main" val="918513239"/>
                    </a:ext>
                  </a:extLst>
                </a:gridCol>
                <a:gridCol w="1739982">
                  <a:extLst>
                    <a:ext uri="{9D8B030D-6E8A-4147-A177-3AD203B41FA5}">
                      <a16:colId xmlns:a16="http://schemas.microsoft.com/office/drawing/2014/main" val="930306744"/>
                    </a:ext>
                  </a:extLst>
                </a:gridCol>
                <a:gridCol w="2149918">
                  <a:extLst>
                    <a:ext uri="{9D8B030D-6E8A-4147-A177-3AD203B41FA5}">
                      <a16:colId xmlns:a16="http://schemas.microsoft.com/office/drawing/2014/main" val="1483672480"/>
                    </a:ext>
                  </a:extLst>
                </a:gridCol>
                <a:gridCol w="3066073">
                  <a:extLst>
                    <a:ext uri="{9D8B030D-6E8A-4147-A177-3AD203B41FA5}">
                      <a16:colId xmlns:a16="http://schemas.microsoft.com/office/drawing/2014/main" val="1650211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Receiver Based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Receiver holds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correlation between Topic and Dstream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Can be replicated in 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Offsets stored in ZK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0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Direct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Receivers, keeps offsets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One-to-one map between Kafka and RDD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WAL &amp;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Offsets stored in checkpoints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maxRatePerPartition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Maximum number of records per topic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LocationStrategy: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PreferConsistent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PreferBrokers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PreferConsistent - </a:t>
                      </a:r>
                      <a:r>
                        <a:rPr lang="en-US" sz="1050" dirty="0"/>
                        <a:t>Distributes partitions evenly across executors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PreferBrokers – Executors on same m/c as Kafka Brokers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PreferFixed – Places a partition on specific host – need for uneven loads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.put(new TopicPartition("topic-name", 0), "host1")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ConsumerStrategy: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– (json)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Topic with partitions {"topicA":[0,1],"topicB":[2,4]}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subscribe – (string)</a:t>
                      </a:r>
                    </a:p>
                    <a:p>
                      <a:r>
                        <a:rPr lang="en-US" sz="1050" dirty="0"/>
                        <a:t>comma separated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subscribePattern – (regex)</a:t>
                      </a:r>
                    </a:p>
                    <a:p>
                      <a:r>
                        <a:rPr lang="en-US" sz="1050" dirty="0"/>
                        <a:t>Reads multiple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07448"/>
                  </a:ext>
                </a:extLst>
              </a:tr>
              <a:tr h="17308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startingOffsets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endingOffsets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 (json)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Read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 with partitions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{"topicA":{"0":23,"1":-1},"topicB":{"0":-2}}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5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maxOffsetsPerTrigger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Maximum number of records to be fetched in one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8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enable.auto.commit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050" dirty="0"/>
                        <a:t>val offsetRanges = rdd.asInstanceOf[HasOffsetRanges].offsetRanges</a:t>
                      </a:r>
                    </a:p>
                    <a:p>
                      <a:r>
                        <a:rPr lang="en-US" sz="1050" dirty="0"/>
                        <a:t>stream.asInstanceOf[CanCommitOffsets].commitAsync(offsetRanges)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8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4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AF099-FBBA-0140-8F94-EFB67824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1836"/>
              </p:ext>
            </p:extLst>
          </p:nvPr>
        </p:nvGraphicFramePr>
        <p:xfrm>
          <a:off x="838200" y="1415143"/>
          <a:ext cx="10515600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41000991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918513239"/>
                    </a:ext>
                  </a:extLst>
                </a:gridCol>
                <a:gridCol w="4865914">
                  <a:extLst>
                    <a:ext uri="{9D8B030D-6E8A-4147-A177-3AD203B41FA5}">
                      <a16:colId xmlns:a16="http://schemas.microsoft.com/office/drawing/2014/main" val="930306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OffsetRange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topic: string</a:t>
                      </a:r>
                    </a:p>
                    <a:p>
                      <a:r>
                        <a:rPr lang="en-US" sz="1200" dirty="0"/>
                        <a:t>partition: int</a:t>
                      </a:r>
                    </a:p>
                    <a:p>
                      <a:r>
                        <a:rPr lang="en-US" sz="1200" dirty="0"/>
                        <a:t>fromOffset: long</a:t>
                      </a:r>
                    </a:p>
                    <a:p>
                      <a:r>
                        <a:rPr lang="en-US" sz="1200" dirty="0"/>
                        <a:t>untilOffset: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offsetRanges = rdd.asInstanceOf[HasOffsetRanges].offsetRanges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0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7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5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8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5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AFDB2-788C-9D48-9363-D290AF6B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22176"/>
              </p:ext>
            </p:extLst>
          </p:nvPr>
        </p:nvGraphicFramePr>
        <p:xfrm>
          <a:off x="943429" y="1675039"/>
          <a:ext cx="81280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20954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222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8578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686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Yahoo Pulsar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3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AT_SEQUENCE_NUMBER AFTER_SEQUENCE_NUMBER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TRIM_HORIZON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LATEST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8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Pulsar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9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2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3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13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LinkedIn, 2011 and apache project 2012</a:t>
            </a:r>
          </a:p>
          <a:p>
            <a:r>
              <a:rPr lang="en-US" dirty="0"/>
              <a:t>2014 founders created Confluent</a:t>
            </a:r>
          </a:p>
          <a:p>
            <a:r>
              <a:rPr lang="en-US" dirty="0"/>
              <a:t>Distributed publish-subscribe messaging system</a:t>
            </a:r>
          </a:p>
          <a:p>
            <a:r>
              <a:rPr lang="en-US" dirty="0"/>
              <a:t>Fast, scalable and durable</a:t>
            </a:r>
          </a:p>
          <a:p>
            <a:r>
              <a:rPr lang="en-US" dirty="0"/>
              <a:t>Used for large scale message processing</a:t>
            </a:r>
          </a:p>
          <a:p>
            <a:r>
              <a:rPr lang="en-US" dirty="0"/>
              <a:t>KStreams</a:t>
            </a:r>
          </a:p>
          <a:p>
            <a:r>
              <a:rPr lang="en-US" dirty="0"/>
              <a:t>KTable</a:t>
            </a:r>
          </a:p>
        </p:txBody>
      </p:sp>
    </p:spTree>
    <p:extLst>
      <p:ext uri="{BB962C8B-B14F-4D97-AF65-F5344CB8AC3E}">
        <p14:creationId xmlns:p14="http://schemas.microsoft.com/office/powerpoint/2010/main" val="176194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429BF-C0B7-BD4C-AEB5-F17FC465C3AD}"/>
              </a:ext>
            </a:extLst>
          </p:cNvPr>
          <p:cNvSpPr/>
          <p:nvPr/>
        </p:nvSpPr>
        <p:spPr>
          <a:xfrm>
            <a:off x="1898197" y="1549174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0B1D7-4DA3-C644-9FF8-6BE6084DE679}"/>
              </a:ext>
            </a:extLst>
          </p:cNvPr>
          <p:cNvSpPr/>
          <p:nvPr/>
        </p:nvSpPr>
        <p:spPr>
          <a:xfrm>
            <a:off x="3204482" y="1549174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BF999-4C00-C946-A0B4-9A5212835D63}"/>
              </a:ext>
            </a:extLst>
          </p:cNvPr>
          <p:cNvSpPr/>
          <p:nvPr/>
        </p:nvSpPr>
        <p:spPr>
          <a:xfrm>
            <a:off x="4510767" y="1549174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AB2B8-84F3-6A4B-A440-FA8ED670CD66}"/>
              </a:ext>
            </a:extLst>
          </p:cNvPr>
          <p:cNvSpPr/>
          <p:nvPr/>
        </p:nvSpPr>
        <p:spPr>
          <a:xfrm>
            <a:off x="1898197" y="4114800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653F7-6695-F24B-A7E7-843244041F02}"/>
              </a:ext>
            </a:extLst>
          </p:cNvPr>
          <p:cNvSpPr/>
          <p:nvPr/>
        </p:nvSpPr>
        <p:spPr>
          <a:xfrm>
            <a:off x="3204482" y="4114800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Consumer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43D27-59CD-D44B-B3BD-64C84C669BC8}"/>
              </a:ext>
            </a:extLst>
          </p:cNvPr>
          <p:cNvSpPr/>
          <p:nvPr/>
        </p:nvSpPr>
        <p:spPr>
          <a:xfrm>
            <a:off x="4510767" y="4114800"/>
            <a:ext cx="914400" cy="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75CD1-C16D-CF4B-B2FB-D0ACD9B6CB4C}"/>
              </a:ext>
            </a:extLst>
          </p:cNvPr>
          <p:cNvSpPr/>
          <p:nvPr/>
        </p:nvSpPr>
        <p:spPr>
          <a:xfrm>
            <a:off x="2469697" y="2648631"/>
            <a:ext cx="2383970" cy="91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BB6FE5-894A-2C4B-94D6-3236E6040AD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355397" y="2093460"/>
            <a:ext cx="1306285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667E1-68E9-2B4B-9DC9-89E635B4832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61682" y="2093460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5BCF6C-7AFE-3049-AE95-BDA127ECC7D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661682" y="2093460"/>
            <a:ext cx="1306285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72CF07-6CA1-8B41-B154-E985C979D2EE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355397" y="3559629"/>
            <a:ext cx="1306285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5AA0D-D1EF-5448-BB19-26120BB3B8AB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661682" y="3559629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008959-E9A2-5649-A7EE-F1C0312FFAF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661682" y="3559629"/>
            <a:ext cx="1306285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1BD19A2-0646-FF47-9E92-898C54CF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0" y="2727552"/>
            <a:ext cx="533840" cy="74499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34F318C-1D67-904F-9C55-26365F6800B8}"/>
              </a:ext>
            </a:extLst>
          </p:cNvPr>
          <p:cNvSpPr/>
          <p:nvPr/>
        </p:nvSpPr>
        <p:spPr>
          <a:xfrm>
            <a:off x="183694" y="2628897"/>
            <a:ext cx="1714503" cy="8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zookeeper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887E9FC-CFA8-BC46-AC22-3E05CC0A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2" y="2749323"/>
            <a:ext cx="500742" cy="733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BBAC533-FD49-FD42-89CE-A9CE860F3D8A}"/>
              </a:ext>
            </a:extLst>
          </p:cNvPr>
          <p:cNvSpPr/>
          <p:nvPr/>
        </p:nvSpPr>
        <p:spPr>
          <a:xfrm>
            <a:off x="6831541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9F01C7-5DF0-1D4E-AC7F-CDC5E9D802F0}"/>
              </a:ext>
            </a:extLst>
          </p:cNvPr>
          <p:cNvSpPr/>
          <p:nvPr/>
        </p:nvSpPr>
        <p:spPr>
          <a:xfrm>
            <a:off x="7030206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426612-C02D-8D44-82C2-B5C1188B6338}"/>
              </a:ext>
            </a:extLst>
          </p:cNvPr>
          <p:cNvSpPr/>
          <p:nvPr/>
        </p:nvSpPr>
        <p:spPr>
          <a:xfrm>
            <a:off x="7215264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65EA39-EF82-0244-B252-91AB7258EA55}"/>
              </a:ext>
            </a:extLst>
          </p:cNvPr>
          <p:cNvSpPr/>
          <p:nvPr/>
        </p:nvSpPr>
        <p:spPr>
          <a:xfrm>
            <a:off x="7400322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89EDA-E50A-4042-B677-1FEA55F43A68}"/>
              </a:ext>
            </a:extLst>
          </p:cNvPr>
          <p:cNvSpPr/>
          <p:nvPr/>
        </p:nvSpPr>
        <p:spPr>
          <a:xfrm>
            <a:off x="7585380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DB39C1-4720-3241-90EF-5F5FF4825404}"/>
              </a:ext>
            </a:extLst>
          </p:cNvPr>
          <p:cNvSpPr/>
          <p:nvPr/>
        </p:nvSpPr>
        <p:spPr>
          <a:xfrm>
            <a:off x="7781323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17F5E9-3A34-C246-88F4-0B728D1DD2B2}"/>
              </a:ext>
            </a:extLst>
          </p:cNvPr>
          <p:cNvSpPr/>
          <p:nvPr/>
        </p:nvSpPr>
        <p:spPr>
          <a:xfrm>
            <a:off x="7955496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5C2EA9-D4CB-7E4A-8278-D18E499D7D95}"/>
              </a:ext>
            </a:extLst>
          </p:cNvPr>
          <p:cNvSpPr/>
          <p:nvPr/>
        </p:nvSpPr>
        <p:spPr>
          <a:xfrm>
            <a:off x="8148722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0C40BC-A73F-CC4E-BB30-42D15B4CF33D}"/>
              </a:ext>
            </a:extLst>
          </p:cNvPr>
          <p:cNvSpPr/>
          <p:nvPr/>
        </p:nvSpPr>
        <p:spPr>
          <a:xfrm>
            <a:off x="8333780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94B802-59FA-8341-8408-4A4CB4D72098}"/>
              </a:ext>
            </a:extLst>
          </p:cNvPr>
          <p:cNvSpPr/>
          <p:nvPr/>
        </p:nvSpPr>
        <p:spPr>
          <a:xfrm>
            <a:off x="8529714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740E2B-38DC-1B42-9438-300B88B4E30F}"/>
              </a:ext>
            </a:extLst>
          </p:cNvPr>
          <p:cNvSpPr/>
          <p:nvPr/>
        </p:nvSpPr>
        <p:spPr>
          <a:xfrm>
            <a:off x="8703896" y="2335665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C88B0D-58B7-3D49-A341-BD9A1FADE58F}"/>
              </a:ext>
            </a:extLst>
          </p:cNvPr>
          <p:cNvSpPr/>
          <p:nvPr/>
        </p:nvSpPr>
        <p:spPr>
          <a:xfrm>
            <a:off x="8888954" y="2335665"/>
            <a:ext cx="185058" cy="3810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5BB482-2B41-DE4F-B08E-26B8548E0DDF}"/>
              </a:ext>
            </a:extLst>
          </p:cNvPr>
          <p:cNvSpPr txBox="1"/>
          <p:nvPr/>
        </p:nvSpPr>
        <p:spPr>
          <a:xfrm>
            <a:off x="5902779" y="2335665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Partition</a:t>
            </a:r>
          </a:p>
          <a:p>
            <a:pPr algn="ctr"/>
            <a:r>
              <a:rPr lang="en-US" sz="105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FD62DF-2612-8B41-A874-D3CA17C6C418}"/>
              </a:ext>
            </a:extLst>
          </p:cNvPr>
          <p:cNvSpPr/>
          <p:nvPr/>
        </p:nvSpPr>
        <p:spPr>
          <a:xfrm>
            <a:off x="6831541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ECD7B8-6B26-D44D-A983-8B29A7044A32}"/>
              </a:ext>
            </a:extLst>
          </p:cNvPr>
          <p:cNvSpPr/>
          <p:nvPr/>
        </p:nvSpPr>
        <p:spPr>
          <a:xfrm>
            <a:off x="7030206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D8758-F1C9-4D48-8556-930F53BB0E5C}"/>
              </a:ext>
            </a:extLst>
          </p:cNvPr>
          <p:cNvSpPr/>
          <p:nvPr/>
        </p:nvSpPr>
        <p:spPr>
          <a:xfrm>
            <a:off x="7215264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3E02C9-2BD2-1C48-AAB2-8175F03F5CE5}"/>
              </a:ext>
            </a:extLst>
          </p:cNvPr>
          <p:cNvSpPr/>
          <p:nvPr/>
        </p:nvSpPr>
        <p:spPr>
          <a:xfrm>
            <a:off x="7400322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E37305-68D9-714C-8A95-0E407C7F472C}"/>
              </a:ext>
            </a:extLst>
          </p:cNvPr>
          <p:cNvSpPr/>
          <p:nvPr/>
        </p:nvSpPr>
        <p:spPr>
          <a:xfrm>
            <a:off x="7585380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125FDC-53CE-1E4C-9195-974080F4D761}"/>
              </a:ext>
            </a:extLst>
          </p:cNvPr>
          <p:cNvSpPr/>
          <p:nvPr/>
        </p:nvSpPr>
        <p:spPr>
          <a:xfrm>
            <a:off x="7781323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11B07B-D0CF-4543-814E-45E54819D3D8}"/>
              </a:ext>
            </a:extLst>
          </p:cNvPr>
          <p:cNvSpPr/>
          <p:nvPr/>
        </p:nvSpPr>
        <p:spPr>
          <a:xfrm>
            <a:off x="7955496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AE5D07-9F9B-0743-8CC8-8DE7F512544C}"/>
              </a:ext>
            </a:extLst>
          </p:cNvPr>
          <p:cNvSpPr/>
          <p:nvPr/>
        </p:nvSpPr>
        <p:spPr>
          <a:xfrm>
            <a:off x="8148722" y="2866793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DEC16A-1672-D24B-A28F-2E398A9733B3}"/>
              </a:ext>
            </a:extLst>
          </p:cNvPr>
          <p:cNvSpPr/>
          <p:nvPr/>
        </p:nvSpPr>
        <p:spPr>
          <a:xfrm>
            <a:off x="8333780" y="2866793"/>
            <a:ext cx="185058" cy="3810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E63C98-B46F-B34D-9766-86F95CAACF20}"/>
              </a:ext>
            </a:extLst>
          </p:cNvPr>
          <p:cNvSpPr txBox="1"/>
          <p:nvPr/>
        </p:nvSpPr>
        <p:spPr>
          <a:xfrm>
            <a:off x="5902779" y="2866793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Partition</a:t>
            </a:r>
          </a:p>
          <a:p>
            <a:pPr algn="ctr"/>
            <a:r>
              <a:rPr lang="en-US" sz="1050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7F510A-167E-7A48-B2A1-B745F904DE11}"/>
              </a:ext>
            </a:extLst>
          </p:cNvPr>
          <p:cNvSpPr/>
          <p:nvPr/>
        </p:nvSpPr>
        <p:spPr>
          <a:xfrm>
            <a:off x="6831541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A7BAFE-E9D2-434A-A0CD-A32F54038A4C}"/>
              </a:ext>
            </a:extLst>
          </p:cNvPr>
          <p:cNvSpPr/>
          <p:nvPr/>
        </p:nvSpPr>
        <p:spPr>
          <a:xfrm>
            <a:off x="7030206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2190A72-C180-DB45-99B8-5871C869715F}"/>
              </a:ext>
            </a:extLst>
          </p:cNvPr>
          <p:cNvSpPr/>
          <p:nvPr/>
        </p:nvSpPr>
        <p:spPr>
          <a:xfrm>
            <a:off x="7215264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91D5B9-9936-4343-A0C7-E4FEB5CF5FF0}"/>
              </a:ext>
            </a:extLst>
          </p:cNvPr>
          <p:cNvSpPr/>
          <p:nvPr/>
        </p:nvSpPr>
        <p:spPr>
          <a:xfrm>
            <a:off x="7400322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67A9DE-ADCB-6A42-A047-541B2D00F5D2}"/>
              </a:ext>
            </a:extLst>
          </p:cNvPr>
          <p:cNvSpPr/>
          <p:nvPr/>
        </p:nvSpPr>
        <p:spPr>
          <a:xfrm>
            <a:off x="7585380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068634-91AE-1F4C-9BDC-D92D3AABC966}"/>
              </a:ext>
            </a:extLst>
          </p:cNvPr>
          <p:cNvSpPr/>
          <p:nvPr/>
        </p:nvSpPr>
        <p:spPr>
          <a:xfrm>
            <a:off x="7781323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EB58F0-EAC7-8D41-A39A-613D33D37984}"/>
              </a:ext>
            </a:extLst>
          </p:cNvPr>
          <p:cNvSpPr/>
          <p:nvPr/>
        </p:nvSpPr>
        <p:spPr>
          <a:xfrm>
            <a:off x="7955496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28076ED-2587-1247-BFD6-DDFD758F92BD}"/>
              </a:ext>
            </a:extLst>
          </p:cNvPr>
          <p:cNvSpPr/>
          <p:nvPr/>
        </p:nvSpPr>
        <p:spPr>
          <a:xfrm>
            <a:off x="8148722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7481A5-3194-4142-8404-D76D333E3BE5}"/>
              </a:ext>
            </a:extLst>
          </p:cNvPr>
          <p:cNvSpPr/>
          <p:nvPr/>
        </p:nvSpPr>
        <p:spPr>
          <a:xfrm>
            <a:off x="8333780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80D9B8-9C52-7542-BCCC-B2D9634EEE23}"/>
              </a:ext>
            </a:extLst>
          </p:cNvPr>
          <p:cNvSpPr/>
          <p:nvPr/>
        </p:nvSpPr>
        <p:spPr>
          <a:xfrm>
            <a:off x="8529714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3991341-7FF0-8347-8C9D-8E41CD53E635}"/>
              </a:ext>
            </a:extLst>
          </p:cNvPr>
          <p:cNvSpPr/>
          <p:nvPr/>
        </p:nvSpPr>
        <p:spPr>
          <a:xfrm>
            <a:off x="8703896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A12F18-F4D5-714A-BB0D-A265C49D3265}"/>
              </a:ext>
            </a:extLst>
          </p:cNvPr>
          <p:cNvSpPr txBox="1"/>
          <p:nvPr/>
        </p:nvSpPr>
        <p:spPr>
          <a:xfrm>
            <a:off x="5902779" y="339792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Partition</a:t>
            </a:r>
          </a:p>
          <a:p>
            <a:pPr algn="ctr"/>
            <a:r>
              <a:rPr lang="en-US" sz="1050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106CFB-BEE6-D340-A6E1-3C0A09A3AF79}"/>
              </a:ext>
            </a:extLst>
          </p:cNvPr>
          <p:cNvSpPr/>
          <p:nvPr/>
        </p:nvSpPr>
        <p:spPr>
          <a:xfrm>
            <a:off x="8878078" y="3397921"/>
            <a:ext cx="18505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F3D97A-B556-C247-BFA2-28CDFCE6476F}"/>
              </a:ext>
            </a:extLst>
          </p:cNvPr>
          <p:cNvSpPr/>
          <p:nvPr/>
        </p:nvSpPr>
        <p:spPr>
          <a:xfrm>
            <a:off x="9063136" y="3397921"/>
            <a:ext cx="185058" cy="3810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407F26-79E7-5244-8D5C-A94CDF341F11}"/>
              </a:ext>
            </a:extLst>
          </p:cNvPr>
          <p:cNvCxnSpPr>
            <a:cxnSpLocks/>
          </p:cNvCxnSpPr>
          <p:nvPr/>
        </p:nvCxnSpPr>
        <p:spPr>
          <a:xfrm flipH="1" flipV="1">
            <a:off x="9248194" y="2551108"/>
            <a:ext cx="859960" cy="506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34D0-4AAB-B343-B684-64BF16CF4F0B}"/>
              </a:ext>
            </a:extLst>
          </p:cNvPr>
          <p:cNvCxnSpPr>
            <a:cxnSpLocks/>
          </p:cNvCxnSpPr>
          <p:nvPr/>
        </p:nvCxnSpPr>
        <p:spPr>
          <a:xfrm flipH="1">
            <a:off x="8622244" y="3057293"/>
            <a:ext cx="1485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F2EC4C-8D96-E04D-92E8-C1184B2F9132}"/>
              </a:ext>
            </a:extLst>
          </p:cNvPr>
          <p:cNvCxnSpPr>
            <a:cxnSpLocks/>
          </p:cNvCxnSpPr>
          <p:nvPr/>
        </p:nvCxnSpPr>
        <p:spPr>
          <a:xfrm flipH="1">
            <a:off x="9361716" y="3057293"/>
            <a:ext cx="746438" cy="506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180819A-923D-0A4E-B5AA-35B12A1B77F1}"/>
              </a:ext>
            </a:extLst>
          </p:cNvPr>
          <p:cNvSpPr txBox="1"/>
          <p:nvPr/>
        </p:nvSpPr>
        <p:spPr>
          <a:xfrm>
            <a:off x="9993301" y="2913500"/>
            <a:ext cx="63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A9C154-680C-1E45-9D5C-655851EF96C8}"/>
              </a:ext>
            </a:extLst>
          </p:cNvPr>
          <p:cNvCxnSpPr>
            <a:cxnSpLocks/>
          </p:cNvCxnSpPr>
          <p:nvPr/>
        </p:nvCxnSpPr>
        <p:spPr>
          <a:xfrm>
            <a:off x="6831541" y="4517571"/>
            <a:ext cx="2530175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DE74D47-4877-5A4C-9A21-36144D4CBC20}"/>
              </a:ext>
            </a:extLst>
          </p:cNvPr>
          <p:cNvSpPr txBox="1"/>
          <p:nvPr/>
        </p:nvSpPr>
        <p:spPr>
          <a:xfrm>
            <a:off x="6186995" y="431865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DC5D03-7EEC-5240-8F90-315A5957C93D}"/>
              </a:ext>
            </a:extLst>
          </p:cNvPr>
          <p:cNvSpPr txBox="1"/>
          <p:nvPr/>
        </p:nvSpPr>
        <p:spPr>
          <a:xfrm>
            <a:off x="9361716" y="4318650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0081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Brokers</a:t>
            </a:r>
          </a:p>
          <a:p>
            <a:r>
              <a:rPr lang="en-US" dirty="0"/>
              <a:t>Zookeeper</a:t>
            </a:r>
          </a:p>
          <a:p>
            <a:r>
              <a:rPr lang="en-US" dirty="0"/>
              <a:t>Producer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Partitions (leader and follower replication)</a:t>
            </a:r>
          </a:p>
          <a:p>
            <a:r>
              <a:rPr lang="en-US" dirty="0"/>
              <a:t>Offset</a:t>
            </a:r>
          </a:p>
          <a:p>
            <a:r>
              <a:rPr lang="en-US" dirty="0"/>
              <a:t>ZK stores (leader/follower, CG offset partition, ACL, msgs/sec Quotas)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7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University of California Berkeley, 2009, and apache project 2010/2013</a:t>
            </a:r>
          </a:p>
          <a:p>
            <a:r>
              <a:rPr lang="en-US" dirty="0"/>
              <a:t>2014 founders created Databricks</a:t>
            </a:r>
          </a:p>
          <a:p>
            <a:r>
              <a:rPr lang="en-US" dirty="0"/>
              <a:t>Fast and general-purpose cluster computing system</a:t>
            </a:r>
          </a:p>
          <a:p>
            <a:r>
              <a:rPr lang="en-US" dirty="0"/>
              <a:t>Java/Scala/Python/R APIs</a:t>
            </a:r>
          </a:p>
          <a:p>
            <a:r>
              <a:rPr lang="en-US" dirty="0"/>
              <a:t>Core/SQL/MLlib/Graphx/Streaming</a:t>
            </a:r>
          </a:p>
          <a:p>
            <a:r>
              <a:rPr lang="en-US" dirty="0"/>
              <a:t>Standalone/Mesos/YARN/Kubernetes</a:t>
            </a:r>
          </a:p>
        </p:txBody>
      </p:sp>
    </p:spTree>
    <p:extLst>
      <p:ext uri="{BB962C8B-B14F-4D97-AF65-F5344CB8AC3E}">
        <p14:creationId xmlns:p14="http://schemas.microsoft.com/office/powerpoint/2010/main" val="35964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46BE8-7A9A-7C4C-BEA8-37C044B0727D}"/>
              </a:ext>
            </a:extLst>
          </p:cNvPr>
          <p:cNvSpPr/>
          <p:nvPr/>
        </p:nvSpPr>
        <p:spPr>
          <a:xfrm>
            <a:off x="838200" y="2986088"/>
            <a:ext cx="199072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6A8F88-A402-3B46-80C3-C04ABB292471}"/>
              </a:ext>
            </a:extLst>
          </p:cNvPr>
          <p:cNvSpPr/>
          <p:nvPr/>
        </p:nvSpPr>
        <p:spPr>
          <a:xfrm>
            <a:off x="1104900" y="3711572"/>
            <a:ext cx="1485900" cy="500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7BE0E-8E9D-4D49-8D05-703086E36A1D}"/>
              </a:ext>
            </a:extLst>
          </p:cNvPr>
          <p:cNvSpPr/>
          <p:nvPr/>
        </p:nvSpPr>
        <p:spPr>
          <a:xfrm>
            <a:off x="3671888" y="3429000"/>
            <a:ext cx="205740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5D4967-6765-FF40-946D-31BEF02B3470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828925" y="3643313"/>
            <a:ext cx="842963" cy="5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11A72-C461-2D4B-9FD7-E92B6AF18D10}"/>
              </a:ext>
            </a:extLst>
          </p:cNvPr>
          <p:cNvSpPr/>
          <p:nvPr/>
        </p:nvSpPr>
        <p:spPr>
          <a:xfrm>
            <a:off x="7186613" y="1814512"/>
            <a:ext cx="2100261" cy="1614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B933A-26B8-A64A-AFE2-52A519E6ECEE}"/>
              </a:ext>
            </a:extLst>
          </p:cNvPr>
          <p:cNvSpPr/>
          <p:nvPr/>
        </p:nvSpPr>
        <p:spPr>
          <a:xfrm>
            <a:off x="7300913" y="2226469"/>
            <a:ext cx="1828800" cy="1109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Executor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B0956-360E-C748-A8EC-390ED70DF8BB}"/>
              </a:ext>
            </a:extLst>
          </p:cNvPr>
          <p:cNvSpPr/>
          <p:nvPr/>
        </p:nvSpPr>
        <p:spPr>
          <a:xfrm>
            <a:off x="7405690" y="2781300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ADA4-5EE1-5C4C-849A-022D3ECC2385}"/>
              </a:ext>
            </a:extLst>
          </p:cNvPr>
          <p:cNvSpPr/>
          <p:nvPr/>
        </p:nvSpPr>
        <p:spPr>
          <a:xfrm>
            <a:off x="8279607" y="2774156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6C1C4F-E680-1047-8D65-B8F96410B2B0}"/>
              </a:ext>
            </a:extLst>
          </p:cNvPr>
          <p:cNvSpPr/>
          <p:nvPr/>
        </p:nvSpPr>
        <p:spPr>
          <a:xfrm>
            <a:off x="8391527" y="2226469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7AE82-8D71-5047-BD2D-79EBA3FEA0E1}"/>
              </a:ext>
            </a:extLst>
          </p:cNvPr>
          <p:cNvSpPr/>
          <p:nvPr/>
        </p:nvSpPr>
        <p:spPr>
          <a:xfrm>
            <a:off x="7186613" y="3857625"/>
            <a:ext cx="2100261" cy="1614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Worker Node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E7EAA-7CA9-C740-8976-E30C6A136FF5}"/>
              </a:ext>
            </a:extLst>
          </p:cNvPr>
          <p:cNvSpPr/>
          <p:nvPr/>
        </p:nvSpPr>
        <p:spPr>
          <a:xfrm>
            <a:off x="7300913" y="4269582"/>
            <a:ext cx="1828800" cy="1109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Executor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D2CAD0-283A-224B-89D1-DBE03348786C}"/>
              </a:ext>
            </a:extLst>
          </p:cNvPr>
          <p:cNvSpPr/>
          <p:nvPr/>
        </p:nvSpPr>
        <p:spPr>
          <a:xfrm>
            <a:off x="7405690" y="4824413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62410-4BFD-6F43-BF3B-A717B59B29C8}"/>
              </a:ext>
            </a:extLst>
          </p:cNvPr>
          <p:cNvSpPr/>
          <p:nvPr/>
        </p:nvSpPr>
        <p:spPr>
          <a:xfrm>
            <a:off x="8279607" y="4817269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6C892-AA56-0D42-898D-64A3F59A53B0}"/>
              </a:ext>
            </a:extLst>
          </p:cNvPr>
          <p:cNvSpPr/>
          <p:nvPr/>
        </p:nvSpPr>
        <p:spPr>
          <a:xfrm>
            <a:off x="8391527" y="4269582"/>
            <a:ext cx="738186" cy="4429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C5B2B-8D49-D84E-ADD5-7E2707874B5A}"/>
              </a:ext>
            </a:extLst>
          </p:cNvPr>
          <p:cNvCxnSpPr>
            <a:cxnSpLocks/>
          </p:cNvCxnSpPr>
          <p:nvPr/>
        </p:nvCxnSpPr>
        <p:spPr>
          <a:xfrm flipV="1">
            <a:off x="5729288" y="3097609"/>
            <a:ext cx="1457325" cy="331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B6F224-30EC-464C-A48B-1317427EC66C}"/>
              </a:ext>
            </a:extLst>
          </p:cNvPr>
          <p:cNvCxnSpPr>
            <a:cxnSpLocks/>
          </p:cNvCxnSpPr>
          <p:nvPr/>
        </p:nvCxnSpPr>
        <p:spPr>
          <a:xfrm>
            <a:off x="5729288" y="3857625"/>
            <a:ext cx="1457325" cy="319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9D5F02-743C-564A-A659-F4EF7A94A5A0}"/>
              </a:ext>
            </a:extLst>
          </p:cNvPr>
          <p:cNvCxnSpPr>
            <a:cxnSpLocks/>
          </p:cNvCxnSpPr>
          <p:nvPr/>
        </p:nvCxnSpPr>
        <p:spPr>
          <a:xfrm>
            <a:off x="9129713" y="3217068"/>
            <a:ext cx="0" cy="933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F9E478E-2989-BE40-B79C-3A515A7E0EB9}"/>
              </a:ext>
            </a:extLst>
          </p:cNvPr>
          <p:cNvCxnSpPr>
            <a:cxnSpLocks/>
          </p:cNvCxnSpPr>
          <p:nvPr/>
        </p:nvCxnSpPr>
        <p:spPr>
          <a:xfrm>
            <a:off x="2590800" y="4086225"/>
            <a:ext cx="4679159" cy="850894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7AA6D33-FC8D-354C-818F-B68D0395667E}"/>
              </a:ext>
            </a:extLst>
          </p:cNvPr>
          <p:cNvCxnSpPr>
            <a:cxnSpLocks/>
          </p:cNvCxnSpPr>
          <p:nvPr/>
        </p:nvCxnSpPr>
        <p:spPr>
          <a:xfrm flipV="1">
            <a:off x="2726531" y="2314974"/>
            <a:ext cx="4574382" cy="831454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1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Driver</a:t>
            </a:r>
          </a:p>
          <a:p>
            <a:r>
              <a:rPr lang="en-US" dirty="0"/>
              <a:t>Executor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RDD (fault-tolerant collection of elements)</a:t>
            </a:r>
          </a:p>
          <a:p>
            <a:r>
              <a:rPr lang="en-US" dirty="0"/>
              <a:t>Dataset Typed</a:t>
            </a:r>
          </a:p>
          <a:p>
            <a:r>
              <a:rPr lang="en-US" dirty="0"/>
              <a:t>DataFrame (</a:t>
            </a:r>
            <a:r>
              <a:rPr lang="en-US"/>
              <a:t>column based or Dataset</a:t>
            </a:r>
            <a:r>
              <a:rPr lang="en-US" dirty="0"/>
              <a:t>[Row])</a:t>
            </a:r>
          </a:p>
          <a:p>
            <a:r>
              <a:rPr lang="en-US" dirty="0"/>
              <a:t>Partition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- Kafka Streaming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503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B4F-41FE-A841-B2AA-292EDB4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22F-97A5-784D-B8DF-D97BF17C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AFDB2-788C-9D48-9363-D290AF6B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7855"/>
              </p:ext>
            </p:extLst>
          </p:nvPr>
        </p:nvGraphicFramePr>
        <p:xfrm>
          <a:off x="1150257" y="1690688"/>
          <a:ext cx="96483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120954825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127252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{“age”=“0”……}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{“age”=“1”……}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3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{“age”=“2”……}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8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9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{“age”=“98”……}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{“age”=“99”……}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2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{“age”=“100”……}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3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5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31967</TotalTime>
  <Words>762</Words>
  <Application>Microsoft Macintosh PowerPoint</Application>
  <PresentationFormat>Widescreen</PresentationFormat>
  <Paragraphs>268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Spark Kafka Integration</vt:lpstr>
      <vt:lpstr>Kafka Overview</vt:lpstr>
      <vt:lpstr>Kafka Overview</vt:lpstr>
      <vt:lpstr>Kafka Overview</vt:lpstr>
      <vt:lpstr>Spark Overview</vt:lpstr>
      <vt:lpstr>Spark Overview</vt:lpstr>
      <vt:lpstr>Spark Overview</vt:lpstr>
      <vt:lpstr>Spark - Kafka Streaming Offsets</vt:lpstr>
      <vt:lpstr>Spark Streaming</vt:lpstr>
      <vt:lpstr>Spark Streaming</vt:lpstr>
      <vt:lpstr>Spark Streaming</vt:lpstr>
      <vt:lpstr>Spark Streaming</vt:lpstr>
      <vt:lpstr>Spark Streaming</vt:lpstr>
      <vt:lpstr>Spark Streaming</vt:lpstr>
      <vt:lpstr>Spark Streaming</vt:lpstr>
      <vt:lpstr>Spark Streaming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Kafka Integration</dc:title>
  <dc:creator>n n</dc:creator>
  <cp:lastModifiedBy>n n</cp:lastModifiedBy>
  <cp:revision>52</cp:revision>
  <dcterms:created xsi:type="dcterms:W3CDTF">2019-02-04T15:15:01Z</dcterms:created>
  <dcterms:modified xsi:type="dcterms:W3CDTF">2019-03-04T19:55:57Z</dcterms:modified>
</cp:coreProperties>
</file>