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71" r:id="rId5"/>
    <p:sldId id="260" r:id="rId6"/>
    <p:sldId id="269" r:id="rId7"/>
    <p:sldId id="261" r:id="rId8"/>
    <p:sldId id="270" r:id="rId9"/>
    <p:sldId id="262" r:id="rId10"/>
    <p:sldId id="267" r:id="rId11"/>
    <p:sldId id="268" r:id="rId12"/>
    <p:sldId id="266" r:id="rId13"/>
    <p:sldId id="265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EA43"/>
    <a:srgbClr val="13CE21"/>
    <a:srgbClr val="8DE99C"/>
    <a:srgbClr val="02F928"/>
    <a:srgbClr val="1CCE13"/>
    <a:srgbClr val="04FB1F"/>
    <a:srgbClr val="FFFFFF"/>
    <a:srgbClr val="F5FAFB"/>
    <a:srgbClr val="F9F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404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ED37B-2963-C044-BCD9-C5F411AA84BF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3C239-D1BA-2741-ADD6-A2AF5BC1B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8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3C239-D1BA-2741-ADD6-A2AF5BC1B0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55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3C239-D1BA-2741-ADD6-A2AF5BC1B0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16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3C239-D1BA-2741-ADD6-A2AF5BC1B0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4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21F8-9840-CA00-263A-2C084BA7C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44A13-23F3-C35C-DC62-E8FDEEC14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191D-04C1-52E2-36EE-F70CDB32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24CE-B0CE-4E43-85C4-51F2C16EF34A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44176-8551-50AE-2E57-EA950F16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9C832-F426-42EE-0C0E-A63DEB04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6C33-B394-A94A-BDC3-2BB5788F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5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61B0-C88D-3381-D5BE-AE832D4F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B23BD-B82A-1135-22A9-85D13256F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773F8-6AE4-DB80-7DFA-0B7F52F0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24CE-B0CE-4E43-85C4-51F2C16EF34A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925C8-4EBD-8653-E25A-B720AD7C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EE746-549C-1C5C-B73A-1D932C17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6C33-B394-A94A-BDC3-2BB5788F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9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8D3FB-2655-42F2-A7DE-89B290FC6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8AA25-28E8-2BC5-C15C-1B41BF3EC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1EEE5-A96D-2C5E-2D66-42593BC3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24CE-B0CE-4E43-85C4-51F2C16EF34A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59D72-1814-D69A-2A10-CC7F2215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610AB-C57C-CE8D-8F03-E88525849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6C33-B394-A94A-BDC3-2BB5788F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1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0D6A-1960-4858-1C1A-6BD82B80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9B4CD-EE8D-858F-A8D5-A17FDB086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4597B-8280-07D4-7561-089F1383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24CE-B0CE-4E43-85C4-51F2C16EF34A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446AC-9E11-E732-3F9E-77206DDE8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259E9-8A4D-9C81-6F7D-04F57126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6C33-B394-A94A-BDC3-2BB5788F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6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65D3-1C07-BD7F-E8FE-C720AB9D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D845D-0BEF-8385-A87D-6466BF7EA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F562D-781D-F1D3-AAF5-E05EA8AE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24CE-B0CE-4E43-85C4-51F2C16EF34A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0EC0C-AA31-B69B-3F10-EF4BBAF9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DAC86-D9FA-9392-720E-C4B5D487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6C33-B394-A94A-BDC3-2BB5788F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1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9961-8003-3BCB-38FE-85BD6F7C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DE8A9-71C2-7C87-1146-82D226847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1252A-604A-CB4A-3DDD-AEEE4F87C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B3AAB-C960-B522-FFE2-84B432B2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24CE-B0CE-4E43-85C4-51F2C16EF34A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883AE-D7CC-F186-0BFE-204EE8C1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924BC-62E7-5875-41D8-E6669700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6C33-B394-A94A-BDC3-2BB5788F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4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4022-E358-0AFC-1922-819CDB2B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84094-99E5-FFC8-5919-90C834D12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B9ADE-0E2D-6BBD-940C-50DD2344D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D102D-B6D4-9BD7-6231-560406608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EEBD1-950A-12B8-0989-DD4F11993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008C1-CD7B-4235-DFAC-14E211C3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24CE-B0CE-4E43-85C4-51F2C16EF34A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B1078-B726-C727-FA86-51778005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E4FCC-744C-D24E-C449-8AD9393B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6C33-B394-A94A-BDC3-2BB5788F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1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79F98-66BC-F5B7-CBB5-2F08A169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7A9797-BFAB-01BA-106F-F718F94D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24CE-B0CE-4E43-85C4-51F2C16EF34A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73DAE-F8FD-992F-9131-E52870B9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2CAC1-A65F-53F8-7DA0-0BEEF9A9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6C33-B394-A94A-BDC3-2BB5788F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4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DB5AE-D6AB-A82F-D2E8-87B3679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24CE-B0CE-4E43-85C4-51F2C16EF34A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2DBB9-34BD-C43E-8796-CA53A7BCD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15C86-78E4-15E8-45B5-60C8EEF2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6C33-B394-A94A-BDC3-2BB5788F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5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CE98-0AC2-56D9-30E8-53AF755E9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29DF1-3A70-C44E-A0C8-5424B1B1E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061F3-B79D-0F6E-8D5C-70C6E03C8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79CD1-0D9A-DD3A-8C41-2731226D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24CE-B0CE-4E43-85C4-51F2C16EF34A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5A057-743F-51FD-BAE0-135C2DBC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3CC3A-9AE0-4BA3-4947-4FD07530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6C33-B394-A94A-BDC3-2BB5788F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838D-E034-C11B-240C-6A5435F78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DFBB7-6BA5-54AC-00F9-63CA40FD6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A5CE5-E6FA-ABAC-EC23-3BD0BE702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F5C0F-43FC-CADD-F68A-C9B11FAD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24CE-B0CE-4E43-85C4-51F2C16EF34A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82A45-3B1F-A859-3847-2F71E1D9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0F4CB-ED00-860A-A450-446D0B1A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6C33-B394-A94A-BDC3-2BB5788F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0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3A5BC-4D0D-C355-A03D-9CC235AF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C2F08-D9E0-FA51-9F86-9C1084949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F052C-8355-0FEF-100E-F0BF61549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824CE-B0CE-4E43-85C4-51F2C16EF34A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D1215-CA26-53FA-9328-9F10DAD5E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3EB3D-C59E-373A-1F7F-3BC7FBE5E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6C33-B394-A94A-BDC3-2BB5788F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0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12.jpe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12.jpe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9F42-60DD-790D-53EE-64EB1466F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Protection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FA506-703D-FA4B-F83B-9D5D60E216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Distributed Process</a:t>
            </a:r>
          </a:p>
        </p:txBody>
      </p:sp>
    </p:spTree>
    <p:extLst>
      <p:ext uri="{BB962C8B-B14F-4D97-AF65-F5344CB8AC3E}">
        <p14:creationId xmlns:p14="http://schemas.microsoft.com/office/powerpoint/2010/main" val="3492812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53CE-2960-8848-6C36-C9764E2C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688"/>
          </a:xfrm>
        </p:spPr>
        <p:txBody>
          <a:bodyPr/>
          <a:lstStyle/>
          <a:p>
            <a:r>
              <a:rPr lang="en-US" dirty="0"/>
              <a:t>K8S - Static - Spark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38579E-ADBC-660B-BC32-861CCCDED349}"/>
              </a:ext>
            </a:extLst>
          </p:cNvPr>
          <p:cNvSpPr/>
          <p:nvPr/>
        </p:nvSpPr>
        <p:spPr>
          <a:xfrm>
            <a:off x="1547572" y="1569295"/>
            <a:ext cx="9182582" cy="1171575"/>
          </a:xfrm>
          <a:prstGeom prst="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1DEF4B-7C45-EDC5-1174-4DF5051E9DC6}"/>
              </a:ext>
            </a:extLst>
          </p:cNvPr>
          <p:cNvSpPr/>
          <p:nvPr/>
        </p:nvSpPr>
        <p:spPr>
          <a:xfrm>
            <a:off x="1561859" y="2744136"/>
            <a:ext cx="2929117" cy="3066490"/>
          </a:xfrm>
          <a:prstGeom prst="rect">
            <a:avLst/>
          </a:prstGeom>
          <a:gradFill>
            <a:gsLst>
              <a:gs pos="0">
                <a:srgbClr val="F5FAFB"/>
              </a:gs>
              <a:gs pos="100000">
                <a:srgbClr val="FFFFFF"/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  <a:p>
            <a:pPr algn="ctr"/>
            <a:r>
              <a:rPr lang="en-US" dirty="0"/>
              <a:t>config-map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8909FA-25A8-6619-786B-E1504C4D4638}"/>
              </a:ext>
            </a:extLst>
          </p:cNvPr>
          <p:cNvSpPr/>
          <p:nvPr/>
        </p:nvSpPr>
        <p:spPr>
          <a:xfrm>
            <a:off x="4505262" y="2740870"/>
            <a:ext cx="3439329" cy="3069756"/>
          </a:xfrm>
          <a:prstGeom prst="rect">
            <a:avLst/>
          </a:prstGeom>
          <a:gradFill>
            <a:gsLst>
              <a:gs pos="0">
                <a:srgbClr val="F5FAFB"/>
              </a:gs>
              <a:gs pos="100000">
                <a:srgbClr val="FFFFFF"/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  <a:p>
            <a:pPr algn="ctr"/>
            <a:r>
              <a:rPr lang="en-US" dirty="0"/>
              <a:t>spark-submit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36CB44-C9B2-EDC8-F289-621A9C0B6E19}"/>
              </a:ext>
            </a:extLst>
          </p:cNvPr>
          <p:cNvSpPr/>
          <p:nvPr/>
        </p:nvSpPr>
        <p:spPr>
          <a:xfrm>
            <a:off x="7595047" y="2740869"/>
            <a:ext cx="3135107" cy="3069757"/>
          </a:xfrm>
          <a:prstGeom prst="rect">
            <a:avLst/>
          </a:prstGeom>
          <a:gradFill>
            <a:gsLst>
              <a:gs pos="0">
                <a:srgbClr val="F5FAFB"/>
              </a:gs>
              <a:gs pos="100000">
                <a:srgbClr val="FFFFFF"/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Input/Output</a:t>
            </a:r>
          </a:p>
        </p:txBody>
      </p:sp>
      <p:pic>
        <p:nvPicPr>
          <p:cNvPr id="5" name="Picture 6" descr="Why Is Storage On Kubernetes So Hard? - Software Engineering Daily">
            <a:extLst>
              <a:ext uri="{FF2B5EF4-FFF2-40B4-BE49-F238E27FC236}">
                <a16:creationId xmlns:a16="http://schemas.microsoft.com/office/drawing/2014/main" id="{9BBC4B6A-0D26-09B4-5481-C4C816D9A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740" y="1763884"/>
            <a:ext cx="1389666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Docker: Accelerated, Containerized Application Development">
            <a:extLst>
              <a:ext uri="{FF2B5EF4-FFF2-40B4-BE49-F238E27FC236}">
                <a16:creationId xmlns:a16="http://schemas.microsoft.com/office/drawing/2014/main" id="{E2EFE393-8EDD-085D-AA0C-765D7D83E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785" y="1761471"/>
            <a:ext cx="771643" cy="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crosoft Azure Premium Files - LRS Snapshots - fee - 100 GB per month -  AAD-62577 - -">
            <a:extLst>
              <a:ext uri="{FF2B5EF4-FFF2-40B4-BE49-F238E27FC236}">
                <a16:creationId xmlns:a16="http://schemas.microsoft.com/office/drawing/2014/main" id="{BD29CAA8-7E16-017C-F076-D20F332B1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190" y="4875614"/>
            <a:ext cx="1204974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EFF16E4-5AC2-0185-811E-66A148071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954" y="2859738"/>
            <a:ext cx="783630" cy="72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zure VM | Add Multiple Data Disks v2 - Apostolidis Cloud Corner">
            <a:extLst>
              <a:ext uri="{FF2B5EF4-FFF2-40B4-BE49-F238E27FC236}">
                <a16:creationId xmlns:a16="http://schemas.microsoft.com/office/drawing/2014/main" id="{EF5FE3B8-C90E-A437-5DD0-BE1CF04A8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670" y="3221691"/>
            <a:ext cx="1392507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hat is Azure Files and how to use it ? | by Sanjay Sachdev | Medium">
            <a:extLst>
              <a:ext uri="{FF2B5EF4-FFF2-40B4-BE49-F238E27FC236}">
                <a16:creationId xmlns:a16="http://schemas.microsoft.com/office/drawing/2014/main" id="{6828D6E8-17F8-34E6-0B7F-BDDA51E74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65" y="4049358"/>
            <a:ext cx="732189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>
            <a:extLst>
              <a:ext uri="{FF2B5EF4-FFF2-40B4-BE49-F238E27FC236}">
                <a16:creationId xmlns:a16="http://schemas.microsoft.com/office/drawing/2014/main" id="{120270BB-12AC-853E-3AD1-999B5A5CD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522" y="4322781"/>
            <a:ext cx="812801" cy="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69E4DB3C-078C-25BD-6CA4-C7BE90C66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710" y="3828640"/>
            <a:ext cx="783630" cy="72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20410EA-ABC0-0D36-4F57-7BEA18AB4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909" y="4910691"/>
            <a:ext cx="783630" cy="72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B74060FA-DD90-14B8-F207-7456FB8B5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637" y="4883897"/>
            <a:ext cx="783630" cy="72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9C4B09D7-72E2-A306-801A-B957A8DC8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273" y="4910691"/>
            <a:ext cx="783630" cy="72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F73FC912-71F2-99DF-0D72-F9901A7D2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863" y="3824832"/>
            <a:ext cx="783630" cy="72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374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53CE-2960-8848-6C36-C9764E2C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688"/>
          </a:xfrm>
        </p:spPr>
        <p:txBody>
          <a:bodyPr/>
          <a:lstStyle/>
          <a:p>
            <a:r>
              <a:rPr lang="en-US" dirty="0"/>
              <a:t>K8S - Dynamic - Spark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38579E-ADBC-660B-BC32-861CCCDED349}"/>
              </a:ext>
            </a:extLst>
          </p:cNvPr>
          <p:cNvSpPr/>
          <p:nvPr/>
        </p:nvSpPr>
        <p:spPr>
          <a:xfrm>
            <a:off x="1547572" y="1569295"/>
            <a:ext cx="9182582" cy="1171575"/>
          </a:xfrm>
          <a:prstGeom prst="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1DEF4B-7C45-EDC5-1174-4DF5051E9DC6}"/>
              </a:ext>
            </a:extLst>
          </p:cNvPr>
          <p:cNvSpPr/>
          <p:nvPr/>
        </p:nvSpPr>
        <p:spPr>
          <a:xfrm>
            <a:off x="1561859" y="2744136"/>
            <a:ext cx="2929117" cy="3066490"/>
          </a:xfrm>
          <a:prstGeom prst="rect">
            <a:avLst/>
          </a:prstGeom>
          <a:gradFill>
            <a:gsLst>
              <a:gs pos="0">
                <a:srgbClr val="F5FAFB"/>
              </a:gs>
              <a:gs pos="100000">
                <a:srgbClr val="FFFFFF"/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  <a:p>
            <a:pPr algn="ctr"/>
            <a:r>
              <a:rPr lang="en-US" dirty="0"/>
              <a:t>config-map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8909FA-25A8-6619-786B-E1504C4D4638}"/>
              </a:ext>
            </a:extLst>
          </p:cNvPr>
          <p:cNvSpPr/>
          <p:nvPr/>
        </p:nvSpPr>
        <p:spPr>
          <a:xfrm>
            <a:off x="4505262" y="2740870"/>
            <a:ext cx="3439329" cy="3069756"/>
          </a:xfrm>
          <a:prstGeom prst="rect">
            <a:avLst/>
          </a:prstGeom>
          <a:gradFill>
            <a:gsLst>
              <a:gs pos="0">
                <a:srgbClr val="F5FAFB"/>
              </a:gs>
              <a:gs pos="100000">
                <a:srgbClr val="FFFFFF"/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  <a:p>
            <a:pPr algn="ctr"/>
            <a:r>
              <a:rPr lang="en-US" dirty="0"/>
              <a:t>spark-submit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36CB44-C9B2-EDC8-F289-621A9C0B6E19}"/>
              </a:ext>
            </a:extLst>
          </p:cNvPr>
          <p:cNvSpPr/>
          <p:nvPr/>
        </p:nvSpPr>
        <p:spPr>
          <a:xfrm>
            <a:off x="7595047" y="2740869"/>
            <a:ext cx="3135107" cy="3069757"/>
          </a:xfrm>
          <a:prstGeom prst="rect">
            <a:avLst/>
          </a:prstGeom>
          <a:gradFill>
            <a:gsLst>
              <a:gs pos="0">
                <a:srgbClr val="F5FAFB"/>
              </a:gs>
              <a:gs pos="100000">
                <a:srgbClr val="FFFFFF"/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Input/Output</a:t>
            </a:r>
          </a:p>
        </p:txBody>
      </p:sp>
      <p:pic>
        <p:nvPicPr>
          <p:cNvPr id="5" name="Picture 6" descr="Why Is Storage On Kubernetes So Hard? - Software Engineering Daily">
            <a:extLst>
              <a:ext uri="{FF2B5EF4-FFF2-40B4-BE49-F238E27FC236}">
                <a16:creationId xmlns:a16="http://schemas.microsoft.com/office/drawing/2014/main" id="{9BBC4B6A-0D26-09B4-5481-C4C816D9A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740" y="1763884"/>
            <a:ext cx="1389666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Docker: Accelerated, Containerized Application Development">
            <a:extLst>
              <a:ext uri="{FF2B5EF4-FFF2-40B4-BE49-F238E27FC236}">
                <a16:creationId xmlns:a16="http://schemas.microsoft.com/office/drawing/2014/main" id="{E2EFE393-8EDD-085D-AA0C-765D7D83E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785" y="1761471"/>
            <a:ext cx="771643" cy="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crosoft Azure Premium Files - LRS Snapshots - fee - 100 GB per month -  AAD-62577 - -">
            <a:extLst>
              <a:ext uri="{FF2B5EF4-FFF2-40B4-BE49-F238E27FC236}">
                <a16:creationId xmlns:a16="http://schemas.microsoft.com/office/drawing/2014/main" id="{BD29CAA8-7E16-017C-F076-D20F332B1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190" y="4875614"/>
            <a:ext cx="1204974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EFF16E4-5AC2-0185-811E-66A148071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954" y="2859738"/>
            <a:ext cx="783630" cy="72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zure VM | Add Multiple Data Disks v2 - Apostolidis Cloud Corner">
            <a:extLst>
              <a:ext uri="{FF2B5EF4-FFF2-40B4-BE49-F238E27FC236}">
                <a16:creationId xmlns:a16="http://schemas.microsoft.com/office/drawing/2014/main" id="{EF5FE3B8-C90E-A437-5DD0-BE1CF04A8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670" y="3221691"/>
            <a:ext cx="1392507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hat is Azure Files and how to use it ? | by Sanjay Sachdev | Medium">
            <a:extLst>
              <a:ext uri="{FF2B5EF4-FFF2-40B4-BE49-F238E27FC236}">
                <a16:creationId xmlns:a16="http://schemas.microsoft.com/office/drawing/2014/main" id="{6828D6E8-17F8-34E6-0B7F-BDDA51E74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65" y="4049358"/>
            <a:ext cx="732189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>
            <a:extLst>
              <a:ext uri="{FF2B5EF4-FFF2-40B4-BE49-F238E27FC236}">
                <a16:creationId xmlns:a16="http://schemas.microsoft.com/office/drawing/2014/main" id="{120270BB-12AC-853E-3AD1-999B5A5CD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522" y="4322781"/>
            <a:ext cx="812801" cy="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69E4DB3C-078C-25BD-6CA4-C7BE90C66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710" y="3828640"/>
            <a:ext cx="783630" cy="72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20410EA-ABC0-0D36-4F57-7BEA18AB4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909" y="4910691"/>
            <a:ext cx="783630" cy="72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B74060FA-DD90-14B8-F207-7456FB8B5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637" y="4883897"/>
            <a:ext cx="783630" cy="72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F73FC912-71F2-99DF-0D72-F9901A7D2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863" y="3824832"/>
            <a:ext cx="783630" cy="72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B5171-C948-BC13-ABCA-2310C9A79E26}"/>
              </a:ext>
            </a:extLst>
          </p:cNvPr>
          <p:cNvCxnSpPr>
            <a:cxnSpLocks/>
          </p:cNvCxnSpPr>
          <p:nvPr/>
        </p:nvCxnSpPr>
        <p:spPr>
          <a:xfrm>
            <a:off x="5717715" y="5320145"/>
            <a:ext cx="658653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781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53CE-2960-8848-6C36-C9764E2C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688"/>
          </a:xfrm>
        </p:spPr>
        <p:txBody>
          <a:bodyPr/>
          <a:lstStyle/>
          <a:p>
            <a:r>
              <a:rPr lang="en-US" dirty="0"/>
              <a:t>K8S - Static Spark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38579E-ADBC-660B-BC32-861CCCDED349}"/>
              </a:ext>
            </a:extLst>
          </p:cNvPr>
          <p:cNvSpPr/>
          <p:nvPr/>
        </p:nvSpPr>
        <p:spPr>
          <a:xfrm>
            <a:off x="1547572" y="1569295"/>
            <a:ext cx="9182582" cy="1171575"/>
          </a:xfrm>
          <a:prstGeom prst="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Job/Pod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1DEF4B-7C45-EDC5-1174-4DF5051E9DC6}"/>
              </a:ext>
            </a:extLst>
          </p:cNvPr>
          <p:cNvSpPr/>
          <p:nvPr/>
        </p:nvSpPr>
        <p:spPr>
          <a:xfrm>
            <a:off x="1561860" y="2744136"/>
            <a:ext cx="2967038" cy="1688254"/>
          </a:xfrm>
          <a:prstGeom prst="rect">
            <a:avLst/>
          </a:prstGeom>
          <a:gradFill>
            <a:gsLst>
              <a:gs pos="0">
                <a:srgbClr val="F5FAFB"/>
              </a:gs>
              <a:gs pos="100000">
                <a:srgbClr val="FFFFFF"/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config-map</a:t>
            </a:r>
          </a:p>
          <a:p>
            <a:pPr algn="ctr"/>
            <a:r>
              <a:rPr lang="en-US" dirty="0"/>
              <a:t>pvc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EB3B9A-9FAF-E0BE-E7E0-9BA6A8D79EDC}"/>
              </a:ext>
            </a:extLst>
          </p:cNvPr>
          <p:cNvGrpSpPr/>
          <p:nvPr/>
        </p:nvGrpSpPr>
        <p:grpSpPr>
          <a:xfrm>
            <a:off x="4514610" y="2740870"/>
            <a:ext cx="3291130" cy="1688254"/>
            <a:chOff x="4371731" y="3429000"/>
            <a:chExt cx="3291130" cy="16882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8909FA-25A8-6619-786B-E1504C4D4638}"/>
                </a:ext>
              </a:extLst>
            </p:cNvPr>
            <p:cNvSpPr/>
            <p:nvPr/>
          </p:nvSpPr>
          <p:spPr>
            <a:xfrm>
              <a:off x="4386019" y="3429000"/>
              <a:ext cx="3276842" cy="1688254"/>
            </a:xfrm>
            <a:prstGeom prst="rect">
              <a:avLst/>
            </a:prstGeom>
            <a:gradFill>
              <a:gsLst>
                <a:gs pos="0">
                  <a:srgbClr val="F5FAFB"/>
                </a:gs>
                <a:gs pos="100000">
                  <a:srgbClr val="FFFFFF"/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spark-submit/ava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B749FE-023E-E489-9EF0-E4168D2CF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71731" y="3429000"/>
              <a:ext cx="862013" cy="528868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636CB44-C9B2-EDC8-F289-621A9C0B6E19}"/>
              </a:ext>
            </a:extLst>
          </p:cNvPr>
          <p:cNvSpPr/>
          <p:nvPr/>
        </p:nvSpPr>
        <p:spPr>
          <a:xfrm>
            <a:off x="7820028" y="2740870"/>
            <a:ext cx="2910126" cy="1688254"/>
          </a:xfrm>
          <a:prstGeom prst="rect">
            <a:avLst/>
          </a:prstGeom>
          <a:gradFill>
            <a:gsLst>
              <a:gs pos="0">
                <a:srgbClr val="F5FAFB"/>
              </a:gs>
              <a:gs pos="100000">
                <a:srgbClr val="FFFFFF"/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Output</a:t>
            </a:r>
          </a:p>
        </p:txBody>
      </p:sp>
      <p:pic>
        <p:nvPicPr>
          <p:cNvPr id="5" name="Picture 6" descr="Why Is Storage On Kubernetes So Hard? - Software Engineering Daily">
            <a:extLst>
              <a:ext uri="{FF2B5EF4-FFF2-40B4-BE49-F238E27FC236}">
                <a16:creationId xmlns:a16="http://schemas.microsoft.com/office/drawing/2014/main" id="{9BBC4B6A-0D26-09B4-5481-C4C816D9A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121" y="5086720"/>
            <a:ext cx="1389666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Docker: Accelerated, Containerized Application Development">
            <a:extLst>
              <a:ext uri="{FF2B5EF4-FFF2-40B4-BE49-F238E27FC236}">
                <a16:creationId xmlns:a16="http://schemas.microsoft.com/office/drawing/2014/main" id="{E2EFE393-8EDD-085D-AA0C-765D7D83E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166" y="5084307"/>
            <a:ext cx="771643" cy="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Kubernetes Pods: An Introduction. What is a K8s pod? | by Ajeet Rai | Medium">
            <a:extLst>
              <a:ext uri="{FF2B5EF4-FFF2-40B4-BE49-F238E27FC236}">
                <a16:creationId xmlns:a16="http://schemas.microsoft.com/office/drawing/2014/main" id="{4D479584-DAE4-2008-E5F8-CA3F3B83E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188" y="5084307"/>
            <a:ext cx="771643" cy="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Kubernetes Icons Set &amp; Kubernetes ressources map - Qiita">
            <a:extLst>
              <a:ext uri="{FF2B5EF4-FFF2-40B4-BE49-F238E27FC236}">
                <a16:creationId xmlns:a16="http://schemas.microsoft.com/office/drawing/2014/main" id="{D72F609B-517B-4C31-BC7B-9244DB21F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210" y="5084307"/>
            <a:ext cx="812800" cy="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Kubernetes Volumes: the definitive guide (Part 2) | by Abhishek Gupta |  ITNEXT">
            <a:extLst>
              <a:ext uri="{FF2B5EF4-FFF2-40B4-BE49-F238E27FC236}">
                <a16:creationId xmlns:a16="http://schemas.microsoft.com/office/drawing/2014/main" id="{80FBB381-272C-693F-230D-AFE835F63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389" y="5078438"/>
            <a:ext cx="771643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crosoft Azure Premium Files - LRS Snapshots - fee - 100 GB per month -  AAD-62577 - -">
            <a:extLst>
              <a:ext uri="{FF2B5EF4-FFF2-40B4-BE49-F238E27FC236}">
                <a16:creationId xmlns:a16="http://schemas.microsoft.com/office/drawing/2014/main" id="{BD29CAA8-7E16-017C-F076-D20F332B1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411" y="5078437"/>
            <a:ext cx="1204974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EFF16E4-5AC2-0185-811E-66A148071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927" y="5086720"/>
            <a:ext cx="783630" cy="72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zure VM | Add Multiple Data Disks v2 - Apostolidis Cloud Corner">
            <a:extLst>
              <a:ext uri="{FF2B5EF4-FFF2-40B4-BE49-F238E27FC236}">
                <a16:creationId xmlns:a16="http://schemas.microsoft.com/office/drawing/2014/main" id="{EF5FE3B8-C90E-A437-5DD0-BE1CF04A8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46" y="5086720"/>
            <a:ext cx="1392507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hat is Azure Files and how to use it ? | by Sanjay Sachdev | Medium">
            <a:extLst>
              <a:ext uri="{FF2B5EF4-FFF2-40B4-BE49-F238E27FC236}">
                <a16:creationId xmlns:a16="http://schemas.microsoft.com/office/drawing/2014/main" id="{6828D6E8-17F8-34E6-0B7F-BDDA51E74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030" y="5078437"/>
            <a:ext cx="732189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998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53CE-2960-8848-6C36-C9764E2C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688"/>
          </a:xfrm>
        </p:spPr>
        <p:txBody>
          <a:bodyPr/>
          <a:lstStyle/>
          <a:p>
            <a:r>
              <a:rPr lang="en-US" dirty="0"/>
              <a:t>Processor Runtime - K8S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38579E-ADBC-660B-BC32-861CCCDED349}"/>
              </a:ext>
            </a:extLst>
          </p:cNvPr>
          <p:cNvSpPr/>
          <p:nvPr/>
        </p:nvSpPr>
        <p:spPr>
          <a:xfrm>
            <a:off x="1547572" y="1569295"/>
            <a:ext cx="9182582" cy="1171575"/>
          </a:xfrm>
          <a:prstGeom prst="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Job/Pod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1DEF4B-7C45-EDC5-1174-4DF5051E9DC6}"/>
              </a:ext>
            </a:extLst>
          </p:cNvPr>
          <p:cNvSpPr/>
          <p:nvPr/>
        </p:nvSpPr>
        <p:spPr>
          <a:xfrm>
            <a:off x="1561860" y="2744136"/>
            <a:ext cx="2967038" cy="1688254"/>
          </a:xfrm>
          <a:prstGeom prst="rect">
            <a:avLst/>
          </a:prstGeom>
          <a:gradFill>
            <a:gsLst>
              <a:gs pos="0">
                <a:srgbClr val="F5FAFB"/>
              </a:gs>
              <a:gs pos="100000">
                <a:srgbClr val="FFFFFF"/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config-map</a:t>
            </a:r>
          </a:p>
          <a:p>
            <a:pPr algn="ctr"/>
            <a:r>
              <a:rPr lang="en-US" dirty="0"/>
              <a:t>pvc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EB3B9A-9FAF-E0BE-E7E0-9BA6A8D79EDC}"/>
              </a:ext>
            </a:extLst>
          </p:cNvPr>
          <p:cNvGrpSpPr/>
          <p:nvPr/>
        </p:nvGrpSpPr>
        <p:grpSpPr>
          <a:xfrm>
            <a:off x="4514610" y="2740870"/>
            <a:ext cx="3291130" cy="1688254"/>
            <a:chOff x="4371731" y="3429000"/>
            <a:chExt cx="3291130" cy="16882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8909FA-25A8-6619-786B-E1504C4D4638}"/>
                </a:ext>
              </a:extLst>
            </p:cNvPr>
            <p:cNvSpPr/>
            <p:nvPr/>
          </p:nvSpPr>
          <p:spPr>
            <a:xfrm>
              <a:off x="4386019" y="3429000"/>
              <a:ext cx="3276842" cy="1688254"/>
            </a:xfrm>
            <a:prstGeom prst="rect">
              <a:avLst/>
            </a:prstGeom>
            <a:gradFill>
              <a:gsLst>
                <a:gs pos="0">
                  <a:srgbClr val="F5FAFB"/>
                </a:gs>
                <a:gs pos="100000">
                  <a:srgbClr val="FFFFFF"/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spark-submit/ava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B749FE-023E-E489-9EF0-E4168D2CF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71731" y="3429000"/>
              <a:ext cx="862013" cy="528868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636CB44-C9B2-EDC8-F289-621A9C0B6E19}"/>
              </a:ext>
            </a:extLst>
          </p:cNvPr>
          <p:cNvSpPr/>
          <p:nvPr/>
        </p:nvSpPr>
        <p:spPr>
          <a:xfrm>
            <a:off x="7820028" y="2740870"/>
            <a:ext cx="2910126" cy="1688254"/>
          </a:xfrm>
          <a:prstGeom prst="rect">
            <a:avLst/>
          </a:prstGeom>
          <a:gradFill>
            <a:gsLst>
              <a:gs pos="0">
                <a:srgbClr val="F5FAFB"/>
              </a:gs>
              <a:gs pos="100000">
                <a:srgbClr val="FFFFFF"/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Output</a:t>
            </a:r>
          </a:p>
        </p:txBody>
      </p:sp>
      <p:pic>
        <p:nvPicPr>
          <p:cNvPr id="5" name="Picture 6" descr="Why Is Storage On Kubernetes So Hard? - Software Engineering Daily">
            <a:extLst>
              <a:ext uri="{FF2B5EF4-FFF2-40B4-BE49-F238E27FC236}">
                <a16:creationId xmlns:a16="http://schemas.microsoft.com/office/drawing/2014/main" id="{9BBC4B6A-0D26-09B4-5481-C4C816D9A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121" y="5086720"/>
            <a:ext cx="1389666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Docker: Accelerated, Containerized Application Development">
            <a:extLst>
              <a:ext uri="{FF2B5EF4-FFF2-40B4-BE49-F238E27FC236}">
                <a16:creationId xmlns:a16="http://schemas.microsoft.com/office/drawing/2014/main" id="{E2EFE393-8EDD-085D-AA0C-765D7D83E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166" y="5084307"/>
            <a:ext cx="771643" cy="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Kubernetes Pods: An Introduction. What is a K8s pod? | by Ajeet Rai | Medium">
            <a:extLst>
              <a:ext uri="{FF2B5EF4-FFF2-40B4-BE49-F238E27FC236}">
                <a16:creationId xmlns:a16="http://schemas.microsoft.com/office/drawing/2014/main" id="{4D479584-DAE4-2008-E5F8-CA3F3B83E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188" y="5084307"/>
            <a:ext cx="771643" cy="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Kubernetes Icons Set &amp; Kubernetes ressources map - Qiita">
            <a:extLst>
              <a:ext uri="{FF2B5EF4-FFF2-40B4-BE49-F238E27FC236}">
                <a16:creationId xmlns:a16="http://schemas.microsoft.com/office/drawing/2014/main" id="{D72F609B-517B-4C31-BC7B-9244DB21F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210" y="5084307"/>
            <a:ext cx="812800" cy="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Kubernetes Volumes: the definitive guide (Part 2) | by Abhishek Gupta |  ITNEXT">
            <a:extLst>
              <a:ext uri="{FF2B5EF4-FFF2-40B4-BE49-F238E27FC236}">
                <a16:creationId xmlns:a16="http://schemas.microsoft.com/office/drawing/2014/main" id="{80FBB381-272C-693F-230D-AFE835F63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389" y="5078438"/>
            <a:ext cx="771643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crosoft Azure Premium Files - LRS Snapshots - fee - 100 GB per month -  AAD-62577 - -">
            <a:extLst>
              <a:ext uri="{FF2B5EF4-FFF2-40B4-BE49-F238E27FC236}">
                <a16:creationId xmlns:a16="http://schemas.microsoft.com/office/drawing/2014/main" id="{BD29CAA8-7E16-017C-F076-D20F332B1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411" y="5078437"/>
            <a:ext cx="1204974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EFF16E4-5AC2-0185-811E-66A148071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927" y="5086720"/>
            <a:ext cx="783630" cy="72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10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53CE-2960-8848-6C36-C9764E2C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688"/>
          </a:xfrm>
        </p:spPr>
        <p:txBody>
          <a:bodyPr/>
          <a:lstStyle/>
          <a:p>
            <a:r>
              <a:rPr lang="en-US" dirty="0"/>
              <a:t>Processor Runtime - K8S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38579E-ADBC-660B-BC32-861CCCDED349}"/>
              </a:ext>
            </a:extLst>
          </p:cNvPr>
          <p:cNvSpPr/>
          <p:nvPr/>
        </p:nvSpPr>
        <p:spPr>
          <a:xfrm>
            <a:off x="1547572" y="1569295"/>
            <a:ext cx="9182582" cy="1171575"/>
          </a:xfrm>
          <a:prstGeom prst="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Spark Driver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1DEF4B-7C45-EDC5-1174-4DF5051E9DC6}"/>
              </a:ext>
            </a:extLst>
          </p:cNvPr>
          <p:cNvSpPr/>
          <p:nvPr/>
        </p:nvSpPr>
        <p:spPr>
          <a:xfrm>
            <a:off x="1561860" y="2744136"/>
            <a:ext cx="2967038" cy="1688254"/>
          </a:xfrm>
          <a:prstGeom prst="rect">
            <a:avLst/>
          </a:prstGeom>
          <a:gradFill>
            <a:gsLst>
              <a:gs pos="0">
                <a:srgbClr val="F5FAFB"/>
              </a:gs>
              <a:gs pos="100000">
                <a:srgbClr val="FFFFFF"/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config-map</a:t>
            </a:r>
          </a:p>
          <a:p>
            <a:pPr algn="ctr"/>
            <a:r>
              <a:rPr lang="en-US" dirty="0"/>
              <a:t>pvc/fileshare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8909FA-25A8-6619-786B-E1504C4D4638}"/>
              </a:ext>
            </a:extLst>
          </p:cNvPr>
          <p:cNvSpPr/>
          <p:nvPr/>
        </p:nvSpPr>
        <p:spPr>
          <a:xfrm>
            <a:off x="4528898" y="2740870"/>
            <a:ext cx="3276842" cy="1688254"/>
          </a:xfrm>
          <a:prstGeom prst="rect">
            <a:avLst/>
          </a:prstGeom>
          <a:gradFill>
            <a:gsLst>
              <a:gs pos="0">
                <a:srgbClr val="F5FAFB"/>
              </a:gs>
              <a:gs pos="100000">
                <a:srgbClr val="FFFFFF"/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spark-submit (local)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36CB44-C9B2-EDC8-F289-621A9C0B6E19}"/>
              </a:ext>
            </a:extLst>
          </p:cNvPr>
          <p:cNvSpPr/>
          <p:nvPr/>
        </p:nvSpPr>
        <p:spPr>
          <a:xfrm>
            <a:off x="7820028" y="2740870"/>
            <a:ext cx="2910126" cy="1688254"/>
          </a:xfrm>
          <a:prstGeom prst="rect">
            <a:avLst/>
          </a:prstGeom>
          <a:gradFill>
            <a:gsLst>
              <a:gs pos="0">
                <a:srgbClr val="F5FAFB"/>
              </a:gs>
              <a:gs pos="100000">
                <a:srgbClr val="FFFFFF"/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Output</a:t>
            </a:r>
          </a:p>
        </p:txBody>
      </p:sp>
      <p:pic>
        <p:nvPicPr>
          <p:cNvPr id="1030" name="Picture 6" descr="Why Is Storage On Kubernetes So Hard? - Software Engineering Daily">
            <a:extLst>
              <a:ext uri="{FF2B5EF4-FFF2-40B4-BE49-F238E27FC236}">
                <a16:creationId xmlns:a16="http://schemas.microsoft.com/office/drawing/2014/main" id="{2EA5BFC0-9266-BEEC-7E5C-2993BEEE0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401" y="4837338"/>
            <a:ext cx="1389666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cker: Accelerated, Containerized Application Development">
            <a:extLst>
              <a:ext uri="{FF2B5EF4-FFF2-40B4-BE49-F238E27FC236}">
                <a16:creationId xmlns:a16="http://schemas.microsoft.com/office/drawing/2014/main" id="{4B73CF06-AC1B-71DF-A050-B15C4D4ED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446" y="4834925"/>
            <a:ext cx="771643" cy="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ubernetes Pods: An Introduction. What is a K8s pod? | by Ajeet Rai | Medium">
            <a:extLst>
              <a:ext uri="{FF2B5EF4-FFF2-40B4-BE49-F238E27FC236}">
                <a16:creationId xmlns:a16="http://schemas.microsoft.com/office/drawing/2014/main" id="{7205BF28-3366-20B1-FD4A-EA06D6A76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468" y="4834925"/>
            <a:ext cx="771643" cy="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992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53CE-2960-8848-6C36-C9764E2C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688"/>
          </a:xfrm>
        </p:spPr>
        <p:txBody>
          <a:bodyPr/>
          <a:lstStyle/>
          <a:p>
            <a:r>
              <a:rPr lang="en-US" dirty="0"/>
              <a:t>Processor Runtime - K8S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38579E-ADBC-660B-BC32-861CCCDED349}"/>
              </a:ext>
            </a:extLst>
          </p:cNvPr>
          <p:cNvSpPr/>
          <p:nvPr/>
        </p:nvSpPr>
        <p:spPr>
          <a:xfrm>
            <a:off x="1547572" y="1569295"/>
            <a:ext cx="9182582" cy="1171575"/>
          </a:xfrm>
          <a:prstGeom prst="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Spark Driver/Executor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1DEF4B-7C45-EDC5-1174-4DF5051E9DC6}"/>
              </a:ext>
            </a:extLst>
          </p:cNvPr>
          <p:cNvSpPr/>
          <p:nvPr/>
        </p:nvSpPr>
        <p:spPr>
          <a:xfrm>
            <a:off x="1561860" y="2744136"/>
            <a:ext cx="2967038" cy="1688254"/>
          </a:xfrm>
          <a:prstGeom prst="rect">
            <a:avLst/>
          </a:prstGeom>
          <a:gradFill>
            <a:gsLst>
              <a:gs pos="0">
                <a:srgbClr val="F5FAFB"/>
              </a:gs>
              <a:gs pos="100000">
                <a:srgbClr val="FFFFFF"/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config-map</a:t>
            </a:r>
          </a:p>
          <a:p>
            <a:pPr algn="ctr"/>
            <a:r>
              <a:rPr lang="en-US" dirty="0"/>
              <a:t>pvc</a:t>
            </a:r>
          </a:p>
          <a:p>
            <a:pPr algn="ctr"/>
            <a:r>
              <a:rPr lang="en-US" dirty="0"/>
              <a:t>S3/ADLS2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8909FA-25A8-6619-786B-E1504C4D4638}"/>
              </a:ext>
            </a:extLst>
          </p:cNvPr>
          <p:cNvSpPr/>
          <p:nvPr/>
        </p:nvSpPr>
        <p:spPr>
          <a:xfrm>
            <a:off x="4528898" y="2740870"/>
            <a:ext cx="3276842" cy="1688254"/>
          </a:xfrm>
          <a:prstGeom prst="rect">
            <a:avLst/>
          </a:prstGeom>
          <a:gradFill>
            <a:gsLst>
              <a:gs pos="0">
                <a:srgbClr val="F5FAFB"/>
              </a:gs>
              <a:gs pos="100000">
                <a:srgbClr val="FFFFFF"/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spark-submit (cluster)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36CB44-C9B2-EDC8-F289-621A9C0B6E19}"/>
              </a:ext>
            </a:extLst>
          </p:cNvPr>
          <p:cNvSpPr/>
          <p:nvPr/>
        </p:nvSpPr>
        <p:spPr>
          <a:xfrm>
            <a:off x="7820028" y="2740870"/>
            <a:ext cx="2910126" cy="1688254"/>
          </a:xfrm>
          <a:prstGeom prst="rect">
            <a:avLst/>
          </a:prstGeom>
          <a:gradFill>
            <a:gsLst>
              <a:gs pos="0">
                <a:srgbClr val="F5FAFB"/>
              </a:gs>
              <a:gs pos="100000">
                <a:srgbClr val="FFFFFF"/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Output</a:t>
            </a:r>
          </a:p>
        </p:txBody>
      </p:sp>
      <p:pic>
        <p:nvPicPr>
          <p:cNvPr id="5" name="Picture 6" descr="Why Is Storage On Kubernetes So Hard? - Software Engineering Daily">
            <a:extLst>
              <a:ext uri="{FF2B5EF4-FFF2-40B4-BE49-F238E27FC236}">
                <a16:creationId xmlns:a16="http://schemas.microsoft.com/office/drawing/2014/main" id="{F3A72A86-773C-607F-B7B8-D5A7D39F8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401" y="4837338"/>
            <a:ext cx="1389666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Docker: Accelerated, Containerized Application Development">
            <a:extLst>
              <a:ext uri="{FF2B5EF4-FFF2-40B4-BE49-F238E27FC236}">
                <a16:creationId xmlns:a16="http://schemas.microsoft.com/office/drawing/2014/main" id="{5FA8262C-E84E-C256-0554-C7AE423B8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446" y="4834925"/>
            <a:ext cx="771643" cy="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Kubernetes Pods: An Introduction. What is a K8s pod? | by Ajeet Rai | Medium">
            <a:extLst>
              <a:ext uri="{FF2B5EF4-FFF2-40B4-BE49-F238E27FC236}">
                <a16:creationId xmlns:a16="http://schemas.microsoft.com/office/drawing/2014/main" id="{49F67469-B2E4-1384-4F48-F4843DBEA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468" y="4834925"/>
            <a:ext cx="771643" cy="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37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53CE-2960-8848-6C36-C9764E2C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688"/>
          </a:xfrm>
        </p:spPr>
        <p:txBody>
          <a:bodyPr/>
          <a:lstStyle/>
          <a:p>
            <a:r>
              <a:rPr lang="en-US" dirty="0"/>
              <a:t>Data source Transformations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74BE36-0DCB-A36B-3DA7-DAD231241CDD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4560426" y="3605516"/>
            <a:ext cx="2793359" cy="0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2605FAE-37FC-ACA6-9C80-74B3BEB1B1A5}"/>
              </a:ext>
            </a:extLst>
          </p:cNvPr>
          <p:cNvSpPr/>
          <p:nvPr/>
        </p:nvSpPr>
        <p:spPr>
          <a:xfrm>
            <a:off x="2963120" y="1969597"/>
            <a:ext cx="1597306" cy="32718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7ED2F4E3-6F2E-0387-C01A-D415C0598C5C}"/>
              </a:ext>
            </a:extLst>
          </p:cNvPr>
          <p:cNvSpPr/>
          <p:nvPr/>
        </p:nvSpPr>
        <p:spPr>
          <a:xfrm>
            <a:off x="3316191" y="2618772"/>
            <a:ext cx="891165" cy="810228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942018B1-632D-61A0-357F-24AB5C245B19}"/>
              </a:ext>
            </a:extLst>
          </p:cNvPr>
          <p:cNvSpPr/>
          <p:nvPr/>
        </p:nvSpPr>
        <p:spPr>
          <a:xfrm>
            <a:off x="3316191" y="3799390"/>
            <a:ext cx="891165" cy="833377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801E4EF-6329-5805-8136-17AD802318B1}"/>
              </a:ext>
            </a:extLst>
          </p:cNvPr>
          <p:cNvSpPr/>
          <p:nvPr/>
        </p:nvSpPr>
        <p:spPr>
          <a:xfrm>
            <a:off x="7353785" y="1969597"/>
            <a:ext cx="1597306" cy="32718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lded Corner 17">
            <a:extLst>
              <a:ext uri="{FF2B5EF4-FFF2-40B4-BE49-F238E27FC236}">
                <a16:creationId xmlns:a16="http://schemas.microsoft.com/office/drawing/2014/main" id="{ED01000B-FB21-7E6C-72F4-5A0AF853D19C}"/>
              </a:ext>
            </a:extLst>
          </p:cNvPr>
          <p:cNvSpPr/>
          <p:nvPr/>
        </p:nvSpPr>
        <p:spPr>
          <a:xfrm>
            <a:off x="7706856" y="2618772"/>
            <a:ext cx="891165" cy="810228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E674A1EE-2196-9870-B9DD-ED0DCFD2F64E}"/>
              </a:ext>
            </a:extLst>
          </p:cNvPr>
          <p:cNvSpPr/>
          <p:nvPr/>
        </p:nvSpPr>
        <p:spPr>
          <a:xfrm>
            <a:off x="7706856" y="3799390"/>
            <a:ext cx="891165" cy="833377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399163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53CE-2960-8848-6C36-C9764E2C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688"/>
          </a:xfrm>
        </p:spPr>
        <p:txBody>
          <a:bodyPr/>
          <a:lstStyle/>
          <a:p>
            <a:r>
              <a:rPr lang="en-US" dirty="0"/>
              <a:t>Processing Steps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F41D056-328A-1464-A80B-BFCF27E32EA3}"/>
              </a:ext>
            </a:extLst>
          </p:cNvPr>
          <p:cNvSpPr/>
          <p:nvPr/>
        </p:nvSpPr>
        <p:spPr>
          <a:xfrm>
            <a:off x="5276850" y="1122927"/>
            <a:ext cx="1902618" cy="98583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Source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98E3A0C-655E-2072-A08F-7D0B171F5DDA}"/>
              </a:ext>
            </a:extLst>
          </p:cNvPr>
          <p:cNvSpPr/>
          <p:nvPr/>
        </p:nvSpPr>
        <p:spPr>
          <a:xfrm>
            <a:off x="838200" y="3068240"/>
            <a:ext cx="1219200" cy="7215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E35B6CC-26A3-7C2A-52AD-DA9C3F85548E}"/>
              </a:ext>
            </a:extLst>
          </p:cNvPr>
          <p:cNvSpPr/>
          <p:nvPr/>
        </p:nvSpPr>
        <p:spPr>
          <a:xfrm>
            <a:off x="2447925" y="3068240"/>
            <a:ext cx="1219200" cy="7215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D914E0D-04CA-E98A-728D-97DD94297656}"/>
              </a:ext>
            </a:extLst>
          </p:cNvPr>
          <p:cNvSpPr/>
          <p:nvPr/>
        </p:nvSpPr>
        <p:spPr>
          <a:xfrm>
            <a:off x="4057650" y="3068240"/>
            <a:ext cx="1219200" cy="7215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4E1D4C7-EA37-A46D-97A3-CC3701B6316F}"/>
              </a:ext>
            </a:extLst>
          </p:cNvPr>
          <p:cNvSpPr/>
          <p:nvPr/>
        </p:nvSpPr>
        <p:spPr>
          <a:xfrm>
            <a:off x="5667375" y="3068240"/>
            <a:ext cx="1219200" cy="7215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B192DB9-B287-3CF7-7167-761181CD75AD}"/>
              </a:ext>
            </a:extLst>
          </p:cNvPr>
          <p:cNvSpPr/>
          <p:nvPr/>
        </p:nvSpPr>
        <p:spPr>
          <a:xfrm>
            <a:off x="7277100" y="3068240"/>
            <a:ext cx="1219200" cy="7215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CA93114-EF9B-384C-1FA8-8CBB79ED220B}"/>
              </a:ext>
            </a:extLst>
          </p:cNvPr>
          <p:cNvSpPr/>
          <p:nvPr/>
        </p:nvSpPr>
        <p:spPr>
          <a:xfrm>
            <a:off x="10134600" y="3068240"/>
            <a:ext cx="1219200" cy="7215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75C3BE-083C-F3A2-C72A-39A757D8A13C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1447800" y="2108764"/>
            <a:ext cx="4780359" cy="95947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5C7212-74B1-0416-D856-9850C7331EAE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3057525" y="2108764"/>
            <a:ext cx="3170634" cy="95947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88CEFC-DE99-6203-BC6E-813BC87EAD94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4667250" y="2108764"/>
            <a:ext cx="1560909" cy="95947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8B4CCC-6C0C-3C31-63A6-EECBB0A19001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6228159" y="2108764"/>
            <a:ext cx="48816" cy="95947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DA2AB7-116F-8E82-79EA-9063865238AB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6228159" y="2108764"/>
            <a:ext cx="1658541" cy="95947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BC7ECD-8FEA-EC97-3C1B-6667271AAA7B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6228159" y="2108764"/>
            <a:ext cx="4516041" cy="95947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A145DA5-635E-92BB-42E8-4B2D14317130}"/>
              </a:ext>
            </a:extLst>
          </p:cNvPr>
          <p:cNvSpPr/>
          <p:nvPr/>
        </p:nvSpPr>
        <p:spPr>
          <a:xfrm>
            <a:off x="4057650" y="5735073"/>
            <a:ext cx="4652962" cy="10001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A2BD7F6E-54D9-F3BD-7975-98925720D11E}"/>
              </a:ext>
            </a:extLst>
          </p:cNvPr>
          <p:cNvSpPr/>
          <p:nvPr/>
        </p:nvSpPr>
        <p:spPr>
          <a:xfrm>
            <a:off x="4881562" y="5885092"/>
            <a:ext cx="891165" cy="700086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</a:p>
        </p:txBody>
      </p:sp>
      <p:sp>
        <p:nvSpPr>
          <p:cNvPr id="43" name="Can 42">
            <a:extLst>
              <a:ext uri="{FF2B5EF4-FFF2-40B4-BE49-F238E27FC236}">
                <a16:creationId xmlns:a16="http://schemas.microsoft.com/office/drawing/2014/main" id="{A67407A0-B0D4-E043-5F16-6A6C7ADB50AB}"/>
              </a:ext>
            </a:extLst>
          </p:cNvPr>
          <p:cNvSpPr/>
          <p:nvPr/>
        </p:nvSpPr>
        <p:spPr>
          <a:xfrm>
            <a:off x="6847899" y="5885092"/>
            <a:ext cx="891165" cy="700086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A5EFB6B-CDFC-14A5-162E-8778CC23FD46}"/>
              </a:ext>
            </a:extLst>
          </p:cNvPr>
          <p:cNvSpPr/>
          <p:nvPr/>
        </p:nvSpPr>
        <p:spPr>
          <a:xfrm>
            <a:off x="3202781" y="4599896"/>
            <a:ext cx="6148388" cy="685800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Processor</a:t>
            </a:r>
          </a:p>
        </p:txBody>
      </p:sp>
    </p:spTree>
    <p:extLst>
      <p:ext uri="{BB962C8B-B14F-4D97-AF65-F5344CB8AC3E}">
        <p14:creationId xmlns:p14="http://schemas.microsoft.com/office/powerpoint/2010/main" val="377875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53CE-2960-8848-6C36-C9764E2C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688"/>
          </a:xfrm>
        </p:spPr>
        <p:txBody>
          <a:bodyPr/>
          <a:lstStyle/>
          <a:p>
            <a:r>
              <a:rPr lang="en-US" dirty="0"/>
              <a:t>Spark Architecture</a:t>
            </a:r>
          </a:p>
        </p:txBody>
      </p:sp>
      <p:pic>
        <p:nvPicPr>
          <p:cNvPr id="12290" name="Picture 2" descr="Cluster Mode Overview - Spark 3.3.1 Documentation">
            <a:extLst>
              <a:ext uri="{FF2B5EF4-FFF2-40B4-BE49-F238E27FC236}">
                <a16:creationId xmlns:a16="http://schemas.microsoft.com/office/drawing/2014/main" id="{06EAB80D-3947-31BD-7B81-6B66D831F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025" y="1521564"/>
            <a:ext cx="5211950" cy="249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4A16D6D-C0EE-2C24-B47B-48E9E3074EE0}"/>
              </a:ext>
            </a:extLst>
          </p:cNvPr>
          <p:cNvSpPr/>
          <p:nvPr/>
        </p:nvSpPr>
        <p:spPr>
          <a:xfrm>
            <a:off x="1033153" y="5284519"/>
            <a:ext cx="1330037" cy="5343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Standalone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79BE828-0EEA-09A6-2FA9-EDC67C95F943}"/>
              </a:ext>
            </a:extLst>
          </p:cNvPr>
          <p:cNvSpPr/>
          <p:nvPr/>
        </p:nvSpPr>
        <p:spPr>
          <a:xfrm>
            <a:off x="3133106" y="5284519"/>
            <a:ext cx="1330037" cy="5343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cluster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6D534C2-ED78-1D8D-7480-CA4D187546DE}"/>
              </a:ext>
            </a:extLst>
          </p:cNvPr>
          <p:cNvSpPr/>
          <p:nvPr/>
        </p:nvSpPr>
        <p:spPr>
          <a:xfrm>
            <a:off x="5233059" y="5271121"/>
            <a:ext cx="1330037" cy="5343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Kubernetes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2B795D9-B176-2840-D84E-7AB5B568CF93}"/>
              </a:ext>
            </a:extLst>
          </p:cNvPr>
          <p:cNvSpPr/>
          <p:nvPr/>
        </p:nvSpPr>
        <p:spPr>
          <a:xfrm>
            <a:off x="7333012" y="5284519"/>
            <a:ext cx="1330037" cy="5343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mesos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27227E-63CE-DD0C-15A6-209151FF124F}"/>
              </a:ext>
            </a:extLst>
          </p:cNvPr>
          <p:cNvSpPr/>
          <p:nvPr/>
        </p:nvSpPr>
        <p:spPr>
          <a:xfrm>
            <a:off x="9432965" y="5284519"/>
            <a:ext cx="1330037" cy="5343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247408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53CE-2960-8848-6C36-C9764E2C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688"/>
          </a:xfrm>
        </p:spPr>
        <p:txBody>
          <a:bodyPr/>
          <a:lstStyle/>
          <a:p>
            <a:r>
              <a:rPr lang="en-US" dirty="0"/>
              <a:t>Process Flow</a:t>
            </a:r>
          </a:p>
        </p:txBody>
      </p:sp>
      <p:pic>
        <p:nvPicPr>
          <p:cNvPr id="3" name="Picture 2" descr="YAML Vector Icons free download in SVG, PNG Format">
            <a:extLst>
              <a:ext uri="{FF2B5EF4-FFF2-40B4-BE49-F238E27FC236}">
                <a16:creationId xmlns:a16="http://schemas.microsoft.com/office/drawing/2014/main" id="{81C7DF19-00E6-9B9A-E29C-C44840131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632" y="2579602"/>
            <a:ext cx="732189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file properties Icon - Free PNG &amp; SVG 3820852 - Noun Project">
            <a:extLst>
              <a:ext uri="{FF2B5EF4-FFF2-40B4-BE49-F238E27FC236}">
                <a16:creationId xmlns:a16="http://schemas.microsoft.com/office/drawing/2014/main" id="{9867936D-38A0-8664-C7DC-BDFF1AC1A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737" y="2579602"/>
            <a:ext cx="783630" cy="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248F541-EEAB-827F-6B11-D8270F66E602}"/>
              </a:ext>
            </a:extLst>
          </p:cNvPr>
          <p:cNvSpPr/>
          <p:nvPr/>
        </p:nvSpPr>
        <p:spPr>
          <a:xfrm>
            <a:off x="2034887" y="3523761"/>
            <a:ext cx="1902618" cy="98583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B7BDD2F-E19B-4A87-F3F0-CB3136042151}"/>
              </a:ext>
            </a:extLst>
          </p:cNvPr>
          <p:cNvSpPr/>
          <p:nvPr/>
        </p:nvSpPr>
        <p:spPr>
          <a:xfrm>
            <a:off x="8445583" y="3523761"/>
            <a:ext cx="1902618" cy="98583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Sink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EB58BB-53F5-A171-0C82-BBF0CE7ACB9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937505" y="4016680"/>
            <a:ext cx="45080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EFF5C9B-EA6B-9A16-6563-6456BF291AFA}"/>
              </a:ext>
            </a:extLst>
          </p:cNvPr>
          <p:cNvSpPr/>
          <p:nvPr/>
        </p:nvSpPr>
        <p:spPr>
          <a:xfrm>
            <a:off x="5442441" y="3526743"/>
            <a:ext cx="1498205" cy="9828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2A8E1CE0-6C9B-164E-33D8-5351E2A24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603" y="3619101"/>
            <a:ext cx="783630" cy="72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Privacera Secures $50M in Series B Funding - FinSMEs">
            <a:extLst>
              <a:ext uri="{FF2B5EF4-FFF2-40B4-BE49-F238E27FC236}">
                <a16:creationId xmlns:a16="http://schemas.microsoft.com/office/drawing/2014/main" id="{8BADE8BB-31AE-B587-E144-51D282787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905" y="2599069"/>
            <a:ext cx="732189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32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53CE-2960-8848-6C36-C9764E2C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688"/>
          </a:xfrm>
        </p:spPr>
        <p:txBody>
          <a:bodyPr/>
          <a:lstStyle/>
          <a:p>
            <a:r>
              <a:rPr lang="en-US" dirty="0"/>
              <a:t>Processor Runtimes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C98AFB-E837-EB7B-5388-A30C9708123C}"/>
              </a:ext>
            </a:extLst>
          </p:cNvPr>
          <p:cNvSpPr/>
          <p:nvPr/>
        </p:nvSpPr>
        <p:spPr>
          <a:xfrm>
            <a:off x="7039457" y="1686515"/>
            <a:ext cx="3504717" cy="4513694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Kubernetes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2EA4B5-160D-475E-5CFB-F4A6194FC55B}"/>
              </a:ext>
            </a:extLst>
          </p:cNvPr>
          <p:cNvSpPr/>
          <p:nvPr/>
        </p:nvSpPr>
        <p:spPr>
          <a:xfrm>
            <a:off x="8015769" y="2273299"/>
            <a:ext cx="1688516" cy="8074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Job/pod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2BEAA-9734-6D00-9CC9-C8EB692EA47E}"/>
              </a:ext>
            </a:extLst>
          </p:cNvPr>
          <p:cNvSpPr/>
          <p:nvPr/>
        </p:nvSpPr>
        <p:spPr>
          <a:xfrm>
            <a:off x="1647826" y="1686515"/>
            <a:ext cx="3504719" cy="451369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DF7FDA-04C7-E4B7-5929-1E9DFFA7B402}"/>
              </a:ext>
            </a:extLst>
          </p:cNvPr>
          <p:cNvSpPr/>
          <p:nvPr/>
        </p:nvSpPr>
        <p:spPr>
          <a:xfrm>
            <a:off x="8015769" y="3573999"/>
            <a:ext cx="1688517" cy="8074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Spark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2FE18A-7B49-9C7B-D595-47523F6B0C5E}"/>
              </a:ext>
            </a:extLst>
          </p:cNvPr>
          <p:cNvSpPr/>
          <p:nvPr/>
        </p:nvSpPr>
        <p:spPr>
          <a:xfrm>
            <a:off x="8015769" y="4874699"/>
            <a:ext cx="1688518" cy="8074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Dynamic Spark</a:t>
            </a:r>
          </a:p>
        </p:txBody>
      </p:sp>
    </p:spTree>
    <p:extLst>
      <p:ext uri="{BB962C8B-B14F-4D97-AF65-F5344CB8AC3E}">
        <p14:creationId xmlns:p14="http://schemas.microsoft.com/office/powerpoint/2010/main" val="1352780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53CE-2960-8848-6C36-C9764E2C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688"/>
          </a:xfrm>
        </p:spPr>
        <p:txBody>
          <a:bodyPr/>
          <a:lstStyle/>
          <a:p>
            <a:r>
              <a:rPr lang="en-US" dirty="0"/>
              <a:t>Processor Runtime - VM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38579E-ADBC-660B-BC32-861CCCDED349}"/>
              </a:ext>
            </a:extLst>
          </p:cNvPr>
          <p:cNvSpPr/>
          <p:nvPr/>
        </p:nvSpPr>
        <p:spPr>
          <a:xfrm>
            <a:off x="1547572" y="1569295"/>
            <a:ext cx="9182582" cy="1171575"/>
          </a:xfrm>
          <a:prstGeom prst="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1DEF4B-7C45-EDC5-1174-4DF5051E9DC6}"/>
              </a:ext>
            </a:extLst>
          </p:cNvPr>
          <p:cNvSpPr/>
          <p:nvPr/>
        </p:nvSpPr>
        <p:spPr>
          <a:xfrm>
            <a:off x="1547572" y="2740871"/>
            <a:ext cx="2967038" cy="1688254"/>
          </a:xfrm>
          <a:prstGeom prst="rect">
            <a:avLst/>
          </a:prstGeom>
          <a:gradFill>
            <a:gsLst>
              <a:gs pos="0">
                <a:srgbClr val="F5FAFB"/>
              </a:gs>
              <a:gs pos="100000">
                <a:srgbClr val="FFFFFF"/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Workflow</a:t>
            </a:r>
          </a:p>
          <a:p>
            <a:pPr algn="ctr"/>
            <a:r>
              <a:rPr lang="en-US" dirty="0"/>
              <a:t>Jars</a:t>
            </a:r>
          </a:p>
          <a:p>
            <a:pPr algn="ctr"/>
            <a:r>
              <a:rPr lang="en-US" dirty="0"/>
              <a:t>Properties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EB3B9A-9FAF-E0BE-E7E0-9BA6A8D79EDC}"/>
              </a:ext>
            </a:extLst>
          </p:cNvPr>
          <p:cNvGrpSpPr/>
          <p:nvPr/>
        </p:nvGrpSpPr>
        <p:grpSpPr>
          <a:xfrm>
            <a:off x="4514610" y="2740870"/>
            <a:ext cx="3291130" cy="1688254"/>
            <a:chOff x="4371731" y="3429000"/>
            <a:chExt cx="3291130" cy="16882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8909FA-25A8-6619-786B-E1504C4D4638}"/>
                </a:ext>
              </a:extLst>
            </p:cNvPr>
            <p:cNvSpPr/>
            <p:nvPr/>
          </p:nvSpPr>
          <p:spPr>
            <a:xfrm>
              <a:off x="4386019" y="3429000"/>
              <a:ext cx="3276842" cy="1688254"/>
            </a:xfrm>
            <a:prstGeom prst="rect">
              <a:avLst/>
            </a:prstGeom>
            <a:gradFill>
              <a:gsLst>
                <a:gs pos="0">
                  <a:srgbClr val="F5FAFB"/>
                </a:gs>
                <a:gs pos="100000">
                  <a:srgbClr val="FFFFFF"/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spark-submit/java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B749FE-023E-E489-9EF0-E4168D2CF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71731" y="3429000"/>
              <a:ext cx="862013" cy="528868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636CB44-C9B2-EDC8-F289-621A9C0B6E19}"/>
              </a:ext>
            </a:extLst>
          </p:cNvPr>
          <p:cNvSpPr/>
          <p:nvPr/>
        </p:nvSpPr>
        <p:spPr>
          <a:xfrm>
            <a:off x="7820028" y="2740870"/>
            <a:ext cx="2910126" cy="1688254"/>
          </a:xfrm>
          <a:prstGeom prst="rect">
            <a:avLst/>
          </a:prstGeom>
          <a:gradFill>
            <a:gsLst>
              <a:gs pos="0">
                <a:srgbClr val="F5FAFB"/>
              </a:gs>
              <a:gs pos="100000">
                <a:srgbClr val="FFFFFF"/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Output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F17D559-0C6B-D2F9-CDD0-D670FF1EA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546" y="1763884"/>
            <a:ext cx="783630" cy="72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52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53CE-2960-8848-6C36-C9764E2C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688"/>
          </a:xfrm>
        </p:spPr>
        <p:txBody>
          <a:bodyPr/>
          <a:lstStyle/>
          <a:p>
            <a:r>
              <a:rPr lang="en-US" dirty="0"/>
              <a:t>K8S - Requirements</a:t>
            </a:r>
          </a:p>
        </p:txBody>
      </p:sp>
      <p:pic>
        <p:nvPicPr>
          <p:cNvPr id="14" name="Picture 16">
            <a:extLst>
              <a:ext uri="{FF2B5EF4-FFF2-40B4-BE49-F238E27FC236}">
                <a16:creationId xmlns:a16="http://schemas.microsoft.com/office/drawing/2014/main" id="{120270BB-12AC-853E-3AD1-999B5A5CD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801" y="2226985"/>
            <a:ext cx="812801" cy="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nip and Round Single Corner Rectangle 7">
            <a:extLst>
              <a:ext uri="{FF2B5EF4-FFF2-40B4-BE49-F238E27FC236}">
                <a16:creationId xmlns:a16="http://schemas.microsoft.com/office/drawing/2014/main" id="{0887CF3C-1B5B-7D55-DE60-BCAAC5E52DC8}"/>
              </a:ext>
            </a:extLst>
          </p:cNvPr>
          <p:cNvSpPr/>
          <p:nvPr/>
        </p:nvSpPr>
        <p:spPr>
          <a:xfrm>
            <a:off x="3339715" y="3048280"/>
            <a:ext cx="1683303" cy="1723602"/>
          </a:xfrm>
          <a:prstGeom prst="snip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props</a:t>
            </a:r>
          </a:p>
          <a:p>
            <a:pPr algn="ctr"/>
            <a:r>
              <a:rPr lang="en-US" sz="1600" dirty="0"/>
              <a:t>schemas</a:t>
            </a:r>
          </a:p>
          <a:p>
            <a:pPr algn="ctr"/>
            <a:r>
              <a:rPr lang="en-US" sz="1600" dirty="0"/>
              <a:t>workflow</a:t>
            </a:r>
          </a:p>
        </p:txBody>
      </p:sp>
      <p:pic>
        <p:nvPicPr>
          <p:cNvPr id="11" name="Picture 8" descr="Docker: Accelerated, Containerized Application Development">
            <a:extLst>
              <a:ext uri="{FF2B5EF4-FFF2-40B4-BE49-F238E27FC236}">
                <a16:creationId xmlns:a16="http://schemas.microsoft.com/office/drawing/2014/main" id="{096F3C48-ECDE-6538-6D6D-40896BBBE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00" y="2280214"/>
            <a:ext cx="771643" cy="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nip and Round Single Corner Rectangle 14">
            <a:extLst>
              <a:ext uri="{FF2B5EF4-FFF2-40B4-BE49-F238E27FC236}">
                <a16:creationId xmlns:a16="http://schemas.microsoft.com/office/drawing/2014/main" id="{0AC2C7F9-AC6D-1F1F-A72D-99D76CCB5BFC}"/>
              </a:ext>
            </a:extLst>
          </p:cNvPr>
          <p:cNvSpPr/>
          <p:nvPr/>
        </p:nvSpPr>
        <p:spPr>
          <a:xfrm>
            <a:off x="6541699" y="3101509"/>
            <a:ext cx="1683303" cy="1723602"/>
          </a:xfrm>
          <a:prstGeom prst="snip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lib</a:t>
            </a:r>
          </a:p>
        </p:txBody>
      </p:sp>
    </p:spTree>
    <p:extLst>
      <p:ext uri="{BB962C8B-B14F-4D97-AF65-F5344CB8AC3E}">
        <p14:creationId xmlns:p14="http://schemas.microsoft.com/office/powerpoint/2010/main" val="1600861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53CE-2960-8848-6C36-C9764E2C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688"/>
          </a:xfrm>
        </p:spPr>
        <p:txBody>
          <a:bodyPr/>
          <a:lstStyle/>
          <a:p>
            <a:r>
              <a:rPr lang="en-US" dirty="0"/>
              <a:t>K8S - Job/Pod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38579E-ADBC-660B-BC32-861CCCDED349}"/>
              </a:ext>
            </a:extLst>
          </p:cNvPr>
          <p:cNvSpPr/>
          <p:nvPr/>
        </p:nvSpPr>
        <p:spPr>
          <a:xfrm>
            <a:off x="1547572" y="1569295"/>
            <a:ext cx="9182582" cy="1171575"/>
          </a:xfrm>
          <a:prstGeom prst="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Job/Pod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1DEF4B-7C45-EDC5-1174-4DF5051E9DC6}"/>
              </a:ext>
            </a:extLst>
          </p:cNvPr>
          <p:cNvSpPr/>
          <p:nvPr/>
        </p:nvSpPr>
        <p:spPr>
          <a:xfrm>
            <a:off x="1561859" y="2744136"/>
            <a:ext cx="2779231" cy="3066490"/>
          </a:xfrm>
          <a:prstGeom prst="rect">
            <a:avLst/>
          </a:prstGeom>
          <a:gradFill>
            <a:gsLst>
              <a:gs pos="0">
                <a:srgbClr val="F5FAFB"/>
              </a:gs>
              <a:gs pos="100000">
                <a:srgbClr val="FFFFFF"/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  <a:p>
            <a:pPr algn="ctr"/>
            <a:r>
              <a:rPr lang="en-US" dirty="0"/>
              <a:t>config-map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8909FA-25A8-6619-786B-E1504C4D4638}"/>
              </a:ext>
            </a:extLst>
          </p:cNvPr>
          <p:cNvSpPr/>
          <p:nvPr/>
        </p:nvSpPr>
        <p:spPr>
          <a:xfrm>
            <a:off x="4356734" y="2740870"/>
            <a:ext cx="3587858" cy="3069756"/>
          </a:xfrm>
          <a:prstGeom prst="rect">
            <a:avLst/>
          </a:prstGeom>
          <a:gradFill>
            <a:gsLst>
              <a:gs pos="0">
                <a:srgbClr val="F5FAFB"/>
              </a:gs>
              <a:gs pos="100000">
                <a:srgbClr val="FFFFFF"/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  <a:p>
            <a:pPr algn="ctr"/>
            <a:r>
              <a:rPr lang="en-US" dirty="0"/>
              <a:t>spark-shell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36CB44-C9B2-EDC8-F289-621A9C0B6E19}"/>
              </a:ext>
            </a:extLst>
          </p:cNvPr>
          <p:cNvSpPr/>
          <p:nvPr/>
        </p:nvSpPr>
        <p:spPr>
          <a:xfrm>
            <a:off x="7595047" y="2740869"/>
            <a:ext cx="3135107" cy="3069757"/>
          </a:xfrm>
          <a:prstGeom prst="rect">
            <a:avLst/>
          </a:prstGeom>
          <a:gradFill>
            <a:gsLst>
              <a:gs pos="0">
                <a:srgbClr val="F5FAFB"/>
              </a:gs>
              <a:gs pos="100000">
                <a:srgbClr val="FFFFFF"/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Input/Output</a:t>
            </a:r>
          </a:p>
        </p:txBody>
      </p:sp>
      <p:pic>
        <p:nvPicPr>
          <p:cNvPr id="5" name="Picture 6" descr="Why Is Storage On Kubernetes So Hard? - Software Engineering Daily">
            <a:extLst>
              <a:ext uri="{FF2B5EF4-FFF2-40B4-BE49-F238E27FC236}">
                <a16:creationId xmlns:a16="http://schemas.microsoft.com/office/drawing/2014/main" id="{9BBC4B6A-0D26-09B4-5481-C4C816D9A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740" y="1763884"/>
            <a:ext cx="1389666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Docker: Accelerated, Containerized Application Development">
            <a:extLst>
              <a:ext uri="{FF2B5EF4-FFF2-40B4-BE49-F238E27FC236}">
                <a16:creationId xmlns:a16="http://schemas.microsoft.com/office/drawing/2014/main" id="{E2EFE393-8EDD-085D-AA0C-765D7D83E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785" y="1761471"/>
            <a:ext cx="771643" cy="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Kubernetes Pods: An Introduction. What is a K8s pod? | by Ajeet Rai | Medium">
            <a:extLst>
              <a:ext uri="{FF2B5EF4-FFF2-40B4-BE49-F238E27FC236}">
                <a16:creationId xmlns:a16="http://schemas.microsoft.com/office/drawing/2014/main" id="{4D479584-DAE4-2008-E5F8-CA3F3B83E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365" y="4322781"/>
            <a:ext cx="771643" cy="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Kubernetes Icons Set &amp; Kubernetes ressources map - Qiita">
            <a:extLst>
              <a:ext uri="{FF2B5EF4-FFF2-40B4-BE49-F238E27FC236}">
                <a16:creationId xmlns:a16="http://schemas.microsoft.com/office/drawing/2014/main" id="{D72F609B-517B-4C31-BC7B-9244DB21F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967" y="4322781"/>
            <a:ext cx="812800" cy="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crosoft Azure Premium Files - LRS Snapshots - fee - 100 GB per month -  AAD-62577 - -">
            <a:extLst>
              <a:ext uri="{FF2B5EF4-FFF2-40B4-BE49-F238E27FC236}">
                <a16:creationId xmlns:a16="http://schemas.microsoft.com/office/drawing/2014/main" id="{BD29CAA8-7E16-017C-F076-D20F332B1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190" y="4875614"/>
            <a:ext cx="1204974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EFF16E4-5AC2-0185-811E-66A148071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546" y="1763884"/>
            <a:ext cx="783630" cy="72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zure VM | Add Multiple Data Disks v2 - Apostolidis Cloud Corner">
            <a:extLst>
              <a:ext uri="{FF2B5EF4-FFF2-40B4-BE49-F238E27FC236}">
                <a16:creationId xmlns:a16="http://schemas.microsoft.com/office/drawing/2014/main" id="{EF5FE3B8-C90E-A437-5DD0-BE1CF04A8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670" y="3221691"/>
            <a:ext cx="1392507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hat is Azure Files and how to use it ? | by Sanjay Sachdev | Medium">
            <a:extLst>
              <a:ext uri="{FF2B5EF4-FFF2-40B4-BE49-F238E27FC236}">
                <a16:creationId xmlns:a16="http://schemas.microsoft.com/office/drawing/2014/main" id="{6828D6E8-17F8-34E6-0B7F-BDDA51E74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865" y="4049358"/>
            <a:ext cx="732189" cy="73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>
            <a:extLst>
              <a:ext uri="{FF2B5EF4-FFF2-40B4-BE49-F238E27FC236}">
                <a16:creationId xmlns:a16="http://schemas.microsoft.com/office/drawing/2014/main" id="{120270BB-12AC-853E-3AD1-999B5A5CD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522" y="4322781"/>
            <a:ext cx="812801" cy="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435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14768</TotalTime>
  <Words>170</Words>
  <Application>Microsoft Macintosh PowerPoint</Application>
  <PresentationFormat>Widescreen</PresentationFormat>
  <Paragraphs>104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Data Protection</vt:lpstr>
      <vt:lpstr>Data source Transformations</vt:lpstr>
      <vt:lpstr>Processing Steps</vt:lpstr>
      <vt:lpstr>Spark Architecture</vt:lpstr>
      <vt:lpstr>Process Flow</vt:lpstr>
      <vt:lpstr>Processor Runtimes</vt:lpstr>
      <vt:lpstr>Processor Runtime - VM</vt:lpstr>
      <vt:lpstr>K8S - Requirements</vt:lpstr>
      <vt:lpstr>K8S - Job/Pod</vt:lpstr>
      <vt:lpstr>K8S - Static - Spark Cluster</vt:lpstr>
      <vt:lpstr>K8S - Dynamic - Spark Cluster</vt:lpstr>
      <vt:lpstr>K8S - Static Spark Cluster</vt:lpstr>
      <vt:lpstr>Processor Runtime - K8S</vt:lpstr>
      <vt:lpstr>Processor Runtime - K8S</vt:lpstr>
      <vt:lpstr>Processor Runtime - K8S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n</dc:creator>
  <cp:lastModifiedBy>n n</cp:lastModifiedBy>
  <cp:revision>22</cp:revision>
  <dcterms:created xsi:type="dcterms:W3CDTF">2022-11-06T15:20:31Z</dcterms:created>
  <dcterms:modified xsi:type="dcterms:W3CDTF">2022-11-20T21:40:58Z</dcterms:modified>
</cp:coreProperties>
</file>