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5" r:id="rId2"/>
    <p:sldId id="494" r:id="rId3"/>
    <p:sldId id="508" r:id="rId4"/>
    <p:sldId id="4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73" y="1770399"/>
            <a:ext cx="3360000" cy="33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72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E7C4-64E4-4609-9048-4485F8260D9D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1"/>
          </a:xfrm>
        </p:spPr>
        <p:txBody>
          <a:bodyPr tIns="0" bIns="0" anchor="t"/>
          <a:lstStyle>
            <a:lvl1pPr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683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933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2E53-D700-4BA0-9151-2F119C6BF459}" type="datetime1">
              <a:rPr lang="en-US" smtClean="0"/>
              <a:t>11/14/2023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933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745063" y="802197"/>
            <a:ext cx="6346019" cy="475951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fr-CH"/>
              <a:t>Drag picture to placeholder or click icon to add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3"/>
          </a:xfrm>
        </p:spPr>
        <p:txBody>
          <a:bodyPr lIns="45720" rIns="45720"/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333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634D-AFF4-452E-A1D7-581AF4E84624}" type="datetime1">
              <a:rPr lang="en-US" smtClean="0"/>
              <a:t>11/14/2023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609600" y="6155267"/>
            <a:ext cx="10969139" cy="301869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867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62" y="2408918"/>
            <a:ext cx="2060876" cy="20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17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609600" y="6155267"/>
            <a:ext cx="10969139" cy="301869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867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62" y="2408918"/>
            <a:ext cx="2060876" cy="20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8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00" y="1753867"/>
            <a:ext cx="3360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logoBadgeWe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5279254" y="2587713"/>
            <a:ext cx="1629261" cy="1682575"/>
          </a:xfrm>
          <a:prstGeom prst="rect">
            <a:avLst/>
          </a:prstGeom>
        </p:spPr>
      </p:pic>
      <p:sp>
        <p:nvSpPr>
          <p:cNvPr id="7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609600" y="6155267"/>
            <a:ext cx="10969139" cy="301869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867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1595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444815"/>
            <a:ext cx="10969139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C315-3D8F-4D03-9ADF-2B0774C733B9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reference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609600" y="3391124"/>
            <a:ext cx="36576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950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444815"/>
            <a:ext cx="10969139" cy="940443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609600" y="3391124"/>
            <a:ext cx="3657600" cy="419653"/>
          </a:xfrm>
        </p:spPr>
        <p:txBody>
          <a:bodyPr lIns="45720" tIns="0" rIns="45720" bIns="0" anchor="b">
            <a:noAutofit/>
          </a:bodyPr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CH" dirty="0"/>
              <a:t>Click to </a:t>
            </a:r>
            <a:r>
              <a:rPr kumimoji="0" lang="fr-CH" dirty="0" err="1"/>
              <a:t>edit</a:t>
            </a:r>
            <a:r>
              <a:rPr kumimoji="0" lang="fr-CH" dirty="0"/>
              <a:t> Master </a:t>
            </a:r>
            <a:r>
              <a:rPr kumimoji="0" lang="fr-CH" dirty="0" err="1"/>
              <a:t>text</a:t>
            </a:r>
            <a:r>
              <a:rPr kumimoji="0" lang="fr-CH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076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400" u="sng"/>
            </a:lvl1pPr>
          </a:lstStyle>
          <a:p>
            <a:r>
              <a:rPr kumimoji="0" lang="fr-CH" dirty="0"/>
              <a:t>Click to </a:t>
            </a:r>
            <a:r>
              <a:rPr kumimoji="0" lang="fr-CH" dirty="0" err="1"/>
              <a:t>edit</a:t>
            </a:r>
            <a:r>
              <a:rPr kumimoji="0" lang="fr-CH" dirty="0"/>
              <a:t> Master </a:t>
            </a:r>
            <a:r>
              <a:rPr kumimoji="0" lang="fr-CH" dirty="0" err="1"/>
              <a:t>title</a:t>
            </a:r>
            <a:r>
              <a:rPr kumimoji="0" lang="fr-CH" dirty="0"/>
              <a:t> style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C072-DB71-475E-90ED-7A38C7C8F3AE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reference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Image 10" descr="bande-02.eps">
            <a:extLst>
              <a:ext uri="{FF2B5EF4-FFF2-40B4-BE49-F238E27FC236}">
                <a16:creationId xmlns:a16="http://schemas.microsoft.com/office/drawing/2014/main" id="{B4D9081B-F844-4BE6-A33D-9337360624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43"/>
          <a:stretch/>
        </p:blipFill>
        <p:spPr>
          <a:xfrm>
            <a:off x="8865" y="6036733"/>
            <a:ext cx="1171362" cy="8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1143000"/>
          </a:xfrm>
        </p:spPr>
        <p:txBody>
          <a:bodyPr/>
          <a:lstStyle/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350384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350385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FEB3-0A50-4635-AF20-9D21A2ABF0D7}" type="datetime1">
              <a:rPr lang="en-US" smtClean="0"/>
              <a:t>11/14/2023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2"/>
            <a:ext cx="109728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07485" y="5101967"/>
            <a:ext cx="10974916" cy="5961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269778"/>
            <a:ext cx="5386917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1269778"/>
            <a:ext cx="5389033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FD83-1AD7-4F65-BC75-ED71305801FB}" type="datetime1">
              <a:rPr lang="en-US" smtClean="0"/>
              <a:t>11/14/2023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325607"/>
            <a:ext cx="10972800" cy="4270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/>
              <a:t>Deuxième niveau</a:t>
            </a:r>
          </a:p>
          <a:p>
            <a:pPr lvl="2" eaLnBrk="1" latinLnBrk="0" hangingPunct="1"/>
            <a:r>
              <a:rPr kumimoji="0" lang="fr-CH" dirty="0"/>
              <a:t>Troisième niveau</a:t>
            </a:r>
          </a:p>
          <a:p>
            <a:pPr lvl="3" eaLnBrk="1" latinLnBrk="0" hangingPunct="1"/>
            <a:r>
              <a:rPr kumimoji="0" lang="fr-CH" dirty="0"/>
              <a:t>Quatrième niveau</a:t>
            </a:r>
          </a:p>
          <a:p>
            <a:pPr lvl="4" eaLnBrk="1" latinLnBrk="0" hangingPunct="1"/>
            <a:r>
              <a:rPr kumimoji="0" lang="fr-CH" dirty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D176-F7FC-43C2-8A4A-65767DC66935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Image 10" descr="bande-02.eps"/>
          <p:cNvPicPr>
            <a:picLocks noChangeAspect="1"/>
          </p:cNvPicPr>
          <p:nvPr userDrawn="1"/>
        </p:nvPicPr>
        <p:blipFill>
          <a:blip r:embed="rId15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" y="6036733"/>
            <a:ext cx="10991124" cy="82126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2669DDE-BA11-4861-823D-0C34580ED0A9}"/>
              </a:ext>
            </a:extLst>
          </p:cNvPr>
          <p:cNvSpPr/>
          <p:nvPr userDrawn="1"/>
        </p:nvSpPr>
        <p:spPr>
          <a:xfrm>
            <a:off x="1050" y="6036733"/>
            <a:ext cx="12192000" cy="8212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Image 10" descr="bande-02.eps">
            <a:extLst>
              <a:ext uri="{FF2B5EF4-FFF2-40B4-BE49-F238E27FC236}">
                <a16:creationId xmlns:a16="http://schemas.microsoft.com/office/drawing/2014/main" id="{7500A7E4-A918-4DB3-ACF2-9845E810DD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43"/>
          <a:stretch/>
        </p:blipFill>
        <p:spPr>
          <a:xfrm>
            <a:off x="8865" y="6036733"/>
            <a:ext cx="1171362" cy="8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352" indent="-609585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4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1206978" indent="-609585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3467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456908" indent="-457189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32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847042" indent="-457189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67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200601" indent="-457189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667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267655" indent="-243834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6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60256" indent="-243834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52857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108882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3246-5D11-92F5-716C-0D83DB11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61" y="1757003"/>
            <a:ext cx="10969139" cy="940443"/>
          </a:xfrm>
        </p:spPr>
        <p:txBody>
          <a:bodyPr>
            <a:normAutofit fontScale="90000"/>
          </a:bodyPr>
          <a:lstStyle/>
          <a:p>
            <a:r>
              <a:rPr lang="de-AT" dirty="0"/>
              <a:t>Slow </a:t>
            </a:r>
            <a:r>
              <a:rPr lang="de-AT" dirty="0" err="1"/>
              <a:t>Secondary</a:t>
            </a:r>
            <a:r>
              <a:rPr lang="de-AT" dirty="0"/>
              <a:t> </a:t>
            </a:r>
            <a:r>
              <a:rPr lang="de-AT" dirty="0" err="1"/>
              <a:t>Quenches</a:t>
            </a:r>
            <a:r>
              <a:rPr lang="de-AT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879B08-B386-7FD1-D464-71726A21C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918391-D411-FE40-AAD7-861AE5233E0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5A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55A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C20DC3-B8FE-7444-8F96-83E18265B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889"/>
          <a:stretch/>
        </p:blipFill>
        <p:spPr>
          <a:xfrm>
            <a:off x="5796699" y="3297856"/>
            <a:ext cx="2770130" cy="2198802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4CB8CE3-4D3A-B778-E8B6-13886E838599}"/>
              </a:ext>
            </a:extLst>
          </p:cNvPr>
          <p:cNvGrpSpPr/>
          <p:nvPr/>
        </p:nvGrpSpPr>
        <p:grpSpPr>
          <a:xfrm>
            <a:off x="6666790" y="5336922"/>
            <a:ext cx="3245834" cy="400505"/>
            <a:chOff x="1267561" y="3357339"/>
            <a:chExt cx="3245834" cy="40050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D1366225-7981-D294-9F31-E7B26ECC0892}"/>
                </a:ext>
              </a:extLst>
            </p:cNvPr>
            <p:cNvGrpSpPr/>
            <p:nvPr/>
          </p:nvGrpSpPr>
          <p:grpSpPr>
            <a:xfrm>
              <a:off x="1267561" y="3357339"/>
              <a:ext cx="3245834" cy="400505"/>
              <a:chOff x="1267561" y="3357339"/>
              <a:chExt cx="3245834" cy="400505"/>
            </a:xfrm>
          </p:grpSpPr>
          <p:sp>
            <p:nvSpPr>
              <p:cNvPr id="9" name="Geschweifte Klammer rechts 8">
                <a:extLst>
                  <a:ext uri="{FF2B5EF4-FFF2-40B4-BE49-F238E27FC236}">
                    <a16:creationId xmlns:a16="http://schemas.microsoft.com/office/drawing/2014/main" id="{89D9A4CC-D243-4C3B-8239-79EEBEF5520F}"/>
                  </a:ext>
                </a:extLst>
              </p:cNvPr>
              <p:cNvSpPr/>
              <p:nvPr/>
            </p:nvSpPr>
            <p:spPr>
              <a:xfrm rot="5400000">
                <a:off x="1266245" y="3358655"/>
                <a:ext cx="126519" cy="12388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A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F5DC3AD7-6740-5FBF-0F54-9C0047C06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3395" y="3577509"/>
                <a:ext cx="0" cy="18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0E6E59D6-5D54-B1C2-E47B-0A41EC3404F2}"/>
                  </a:ext>
                </a:extLst>
              </p:cNvPr>
              <p:cNvCxnSpPr/>
              <p:nvPr/>
            </p:nvCxnSpPr>
            <p:spPr>
              <a:xfrm>
                <a:off x="1325695" y="3757844"/>
                <a:ext cx="31877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4A39F8A-4BC9-F6B8-032D-735171D3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796" y="3480659"/>
              <a:ext cx="0" cy="276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106DFD01-0052-14B5-C416-8EB69A9FE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4" t="-588" r="50195" b="588"/>
          <a:stretch/>
        </p:blipFill>
        <p:spPr>
          <a:xfrm>
            <a:off x="8477987" y="3297856"/>
            <a:ext cx="2770130" cy="21988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4930DC-0B73-5B84-AF31-00F365B1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67" y="2871778"/>
            <a:ext cx="3885424" cy="165512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7D096EF4-E9CB-19D5-F140-04D56107A463}"/>
              </a:ext>
            </a:extLst>
          </p:cNvPr>
          <p:cNvGrpSpPr/>
          <p:nvPr/>
        </p:nvGrpSpPr>
        <p:grpSpPr>
          <a:xfrm>
            <a:off x="4373880" y="4622741"/>
            <a:ext cx="1284466" cy="78489"/>
            <a:chOff x="1325695" y="3309971"/>
            <a:chExt cx="3187700" cy="276850"/>
          </a:xfrm>
        </p:grpSpPr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5C630E5E-EF9B-EAC8-27CA-B77436D9FD3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695" y="3577509"/>
              <a:ext cx="3187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C9EA848-402C-558C-F2A1-B5B5E9BAC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796" y="3309971"/>
              <a:ext cx="0" cy="276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9368A77B-7FCA-1221-523D-250437FA3F5F}"/>
              </a:ext>
            </a:extLst>
          </p:cNvPr>
          <p:cNvSpPr/>
          <p:nvPr/>
        </p:nvSpPr>
        <p:spPr>
          <a:xfrm>
            <a:off x="6666790" y="3627120"/>
            <a:ext cx="144248" cy="17098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99B4A-C495-24EB-EEB2-196F2F996098}"/>
              </a:ext>
            </a:extLst>
          </p:cNvPr>
          <p:cNvSpPr txBox="1"/>
          <p:nvPr/>
        </p:nvSpPr>
        <p:spPr>
          <a:xfrm>
            <a:off x="152573" y="5557092"/>
            <a:ext cx="7258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Analysis Script:</a:t>
            </a:r>
          </a:p>
          <a:p>
            <a:r>
              <a:rPr lang="en-US" sz="1050" dirty="0"/>
              <a:t>https://gitlab.cern.ch/machine-protection-ml/lhc-anomaly-detection/-/blob/dev/scripts/analyze_sec_quench.py</a:t>
            </a:r>
          </a:p>
        </p:txBody>
      </p:sp>
    </p:spTree>
    <p:extLst>
      <p:ext uri="{BB962C8B-B14F-4D97-AF65-F5344CB8AC3E}">
        <p14:creationId xmlns:p14="http://schemas.microsoft.com/office/powerpoint/2010/main" val="9544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58C3A-A563-6549-DD49-7E73753E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Feature Engineering</a:t>
            </a:r>
            <a:endParaRPr lang="de-AT" sz="3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4F0531-F556-75CD-8985-8B585D74D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918391-D411-FE40-AAD7-861AE5233E0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5A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55A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E38958-D31D-46EF-F97C-D7A61DF03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889"/>
          <a:stretch/>
        </p:blipFill>
        <p:spPr>
          <a:xfrm>
            <a:off x="149283" y="1509852"/>
            <a:ext cx="2770130" cy="2198802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42931ED-B33E-466F-DE99-8288621BDC8F}"/>
              </a:ext>
            </a:extLst>
          </p:cNvPr>
          <p:cNvGrpSpPr/>
          <p:nvPr/>
        </p:nvGrpSpPr>
        <p:grpSpPr>
          <a:xfrm>
            <a:off x="1037662" y="3563899"/>
            <a:ext cx="3311588" cy="404037"/>
            <a:chOff x="1201807" y="3353807"/>
            <a:chExt cx="3311588" cy="404037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9708797-9010-E5CC-2500-544AADAA5924}"/>
                </a:ext>
              </a:extLst>
            </p:cNvPr>
            <p:cNvGrpSpPr/>
            <p:nvPr/>
          </p:nvGrpSpPr>
          <p:grpSpPr>
            <a:xfrm>
              <a:off x="1201807" y="3353807"/>
              <a:ext cx="3311588" cy="404037"/>
              <a:chOff x="1201807" y="3353807"/>
              <a:chExt cx="3311588" cy="404037"/>
            </a:xfrm>
          </p:grpSpPr>
          <p:sp>
            <p:nvSpPr>
              <p:cNvPr id="7" name="Geschweifte Klammer rechts 6">
                <a:extLst>
                  <a:ext uri="{FF2B5EF4-FFF2-40B4-BE49-F238E27FC236}">
                    <a16:creationId xmlns:a16="http://schemas.microsoft.com/office/drawing/2014/main" id="{1A79F872-63AD-9ED1-CD8E-32F6C9B6CC05}"/>
                  </a:ext>
                </a:extLst>
              </p:cNvPr>
              <p:cNvSpPr/>
              <p:nvPr/>
            </p:nvSpPr>
            <p:spPr>
              <a:xfrm rot="5400000">
                <a:off x="1274177" y="3281437"/>
                <a:ext cx="103034" cy="24777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AT" sz="1800" b="0" i="0" u="none" strike="noStrike" kern="1200" cap="none" spc="0" normalizeH="0" baseline="0" noProof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B41C323A-8F5F-B460-7670-29D2910234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3395" y="3577509"/>
                <a:ext cx="0" cy="18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076A600A-ED63-2049-75DF-B70BFF099458}"/>
                  </a:ext>
                </a:extLst>
              </p:cNvPr>
              <p:cNvCxnSpPr/>
              <p:nvPr/>
            </p:nvCxnSpPr>
            <p:spPr>
              <a:xfrm>
                <a:off x="1325695" y="3757844"/>
                <a:ext cx="31877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58749F2-2133-9B1B-10CF-517948135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796" y="3480659"/>
              <a:ext cx="0" cy="276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A0DFE5CB-327E-BDCB-1D0A-76DC10CC6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4" t="-588" r="50195" b="588"/>
          <a:stretch/>
        </p:blipFill>
        <p:spPr>
          <a:xfrm>
            <a:off x="2830571" y="1509852"/>
            <a:ext cx="2770130" cy="219880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743327F7-5D2A-BA55-3626-A52584DB6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70"/>
          <a:stretch/>
        </p:blipFill>
        <p:spPr>
          <a:xfrm>
            <a:off x="5563918" y="1567153"/>
            <a:ext cx="2770127" cy="2113970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91A2BB3-038A-A02D-EE64-2EF617951B23}"/>
              </a:ext>
            </a:extLst>
          </p:cNvPr>
          <p:cNvGrpSpPr/>
          <p:nvPr/>
        </p:nvGrpSpPr>
        <p:grpSpPr>
          <a:xfrm>
            <a:off x="4683194" y="2724151"/>
            <a:ext cx="2770131" cy="471718"/>
            <a:chOff x="1206569" y="3286126"/>
            <a:chExt cx="3306826" cy="47171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1E541089-9A79-1E16-2FA3-D23D73F8E740}"/>
                </a:ext>
              </a:extLst>
            </p:cNvPr>
            <p:cNvGrpSpPr/>
            <p:nvPr/>
          </p:nvGrpSpPr>
          <p:grpSpPr>
            <a:xfrm>
              <a:off x="1206569" y="3286126"/>
              <a:ext cx="3306826" cy="471718"/>
              <a:chOff x="1206569" y="3286126"/>
              <a:chExt cx="3306826" cy="471718"/>
            </a:xfrm>
          </p:grpSpPr>
          <p:sp>
            <p:nvSpPr>
              <p:cNvPr id="37" name="Geschweifte Klammer rechts 36">
                <a:extLst>
                  <a:ext uri="{FF2B5EF4-FFF2-40B4-BE49-F238E27FC236}">
                    <a16:creationId xmlns:a16="http://schemas.microsoft.com/office/drawing/2014/main" id="{ACA9EC3F-42A0-7567-CA9B-BD23B55E86D2}"/>
                  </a:ext>
                </a:extLst>
              </p:cNvPr>
              <p:cNvSpPr/>
              <p:nvPr/>
            </p:nvSpPr>
            <p:spPr>
              <a:xfrm rot="5400000">
                <a:off x="1278939" y="3453623"/>
                <a:ext cx="103034" cy="24777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AT" sz="1800" b="0" i="0" u="none" strike="noStrike" kern="1200" cap="none" spc="0" normalizeH="0" baseline="0" noProof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F668CEA2-9E14-2B94-511F-741BFF3ACA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3395" y="3286126"/>
                <a:ext cx="0" cy="471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C59E64E0-AB0C-05AC-A64C-92123D64498C}"/>
                  </a:ext>
                </a:extLst>
              </p:cNvPr>
              <p:cNvCxnSpPr/>
              <p:nvPr/>
            </p:nvCxnSpPr>
            <p:spPr>
              <a:xfrm>
                <a:off x="1325695" y="3757844"/>
                <a:ext cx="31877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68448B4-1A3E-1A86-9164-3DCB133B2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796" y="3666790"/>
              <a:ext cx="0" cy="90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5" name="Grafik 44">
            <a:extLst>
              <a:ext uri="{FF2B5EF4-FFF2-40B4-BE49-F238E27FC236}">
                <a16:creationId xmlns:a16="http://schemas.microsoft.com/office/drawing/2014/main" id="{099FDE3E-796F-63C2-75A9-5D16FB6B9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2" t="880" r="788" b="-880"/>
          <a:stretch/>
        </p:blipFill>
        <p:spPr>
          <a:xfrm>
            <a:off x="8877621" y="1610010"/>
            <a:ext cx="2770127" cy="2113970"/>
          </a:xfrm>
          <a:prstGeom prst="rect">
            <a:avLst/>
          </a:prstGeom>
        </p:spPr>
      </p:pic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CD3429E3-A2D7-44C4-796C-9DED5A223871}"/>
              </a:ext>
            </a:extLst>
          </p:cNvPr>
          <p:cNvGrpSpPr/>
          <p:nvPr/>
        </p:nvGrpSpPr>
        <p:grpSpPr>
          <a:xfrm>
            <a:off x="8245205" y="2035187"/>
            <a:ext cx="2341833" cy="1177901"/>
            <a:chOff x="8245205" y="2035187"/>
            <a:chExt cx="2341833" cy="11779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42BA42D-4F96-DA93-D583-88487BBAE873}"/>
                </a:ext>
              </a:extLst>
            </p:cNvPr>
            <p:cNvSpPr/>
            <p:nvPr/>
          </p:nvSpPr>
          <p:spPr>
            <a:xfrm rot="5400000">
              <a:off x="7843713" y="2436679"/>
              <a:ext cx="1177901" cy="374917"/>
            </a:xfrm>
            <a:custGeom>
              <a:avLst/>
              <a:gdLst>
                <a:gd name="connsiteX0" fmla="*/ 0 w 2614612"/>
                <a:gd name="connsiteY0" fmla="*/ 1385899 h 1463438"/>
                <a:gd name="connsiteX1" fmla="*/ 533400 w 2614612"/>
                <a:gd name="connsiteY1" fmla="*/ 1309699 h 1463438"/>
                <a:gd name="connsiteX2" fmla="*/ 1219200 w 2614612"/>
                <a:gd name="connsiteY2" fmla="*/ 11 h 1463438"/>
                <a:gd name="connsiteX3" fmla="*/ 1871662 w 2614612"/>
                <a:gd name="connsiteY3" fmla="*/ 1285886 h 1463438"/>
                <a:gd name="connsiteX4" fmla="*/ 2614612 w 2614612"/>
                <a:gd name="connsiteY4" fmla="*/ 1366849 h 1463438"/>
                <a:gd name="connsiteX0" fmla="*/ 0 w 2609849"/>
                <a:gd name="connsiteY0" fmla="*/ 1390662 h 1466134"/>
                <a:gd name="connsiteX1" fmla="*/ 528637 w 2609849"/>
                <a:gd name="connsiteY1" fmla="*/ 1309699 h 1466134"/>
                <a:gd name="connsiteX2" fmla="*/ 1214437 w 2609849"/>
                <a:gd name="connsiteY2" fmla="*/ 11 h 1466134"/>
                <a:gd name="connsiteX3" fmla="*/ 1866899 w 2609849"/>
                <a:gd name="connsiteY3" fmla="*/ 1285886 h 1466134"/>
                <a:gd name="connsiteX4" fmla="*/ 2609849 w 2609849"/>
                <a:gd name="connsiteY4" fmla="*/ 1366849 h 1466134"/>
                <a:gd name="connsiteX0" fmla="*/ 0 w 2609849"/>
                <a:gd name="connsiteY0" fmla="*/ 1390662 h 1436248"/>
                <a:gd name="connsiteX1" fmla="*/ 528637 w 2609849"/>
                <a:gd name="connsiteY1" fmla="*/ 1309699 h 1436248"/>
                <a:gd name="connsiteX2" fmla="*/ 1214437 w 2609849"/>
                <a:gd name="connsiteY2" fmla="*/ 11 h 1436248"/>
                <a:gd name="connsiteX3" fmla="*/ 1866899 w 2609849"/>
                <a:gd name="connsiteY3" fmla="*/ 1285886 h 1436248"/>
                <a:gd name="connsiteX4" fmla="*/ 2609849 w 2609849"/>
                <a:gd name="connsiteY4" fmla="*/ 1366849 h 1436248"/>
                <a:gd name="connsiteX0" fmla="*/ 0 w 2609849"/>
                <a:gd name="connsiteY0" fmla="*/ 1390662 h 1436248"/>
                <a:gd name="connsiteX1" fmla="*/ 528637 w 2609849"/>
                <a:gd name="connsiteY1" fmla="*/ 1309699 h 1436248"/>
                <a:gd name="connsiteX2" fmla="*/ 1214437 w 2609849"/>
                <a:gd name="connsiteY2" fmla="*/ 11 h 1436248"/>
                <a:gd name="connsiteX3" fmla="*/ 1866899 w 2609849"/>
                <a:gd name="connsiteY3" fmla="*/ 1285886 h 1436248"/>
                <a:gd name="connsiteX4" fmla="*/ 2609849 w 2609849"/>
                <a:gd name="connsiteY4" fmla="*/ 1366849 h 1436248"/>
                <a:gd name="connsiteX0" fmla="*/ 0 w 2609849"/>
                <a:gd name="connsiteY0" fmla="*/ 1390662 h 1401373"/>
                <a:gd name="connsiteX1" fmla="*/ 528637 w 2609849"/>
                <a:gd name="connsiteY1" fmla="*/ 1309699 h 1401373"/>
                <a:gd name="connsiteX2" fmla="*/ 1214437 w 2609849"/>
                <a:gd name="connsiteY2" fmla="*/ 11 h 1401373"/>
                <a:gd name="connsiteX3" fmla="*/ 1866899 w 2609849"/>
                <a:gd name="connsiteY3" fmla="*/ 1285886 h 1401373"/>
                <a:gd name="connsiteX4" fmla="*/ 2609849 w 2609849"/>
                <a:gd name="connsiteY4" fmla="*/ 1366849 h 1401373"/>
                <a:gd name="connsiteX0" fmla="*/ 0 w 2581274"/>
                <a:gd name="connsiteY0" fmla="*/ 1390662 h 1403049"/>
                <a:gd name="connsiteX1" fmla="*/ 528637 w 2581274"/>
                <a:gd name="connsiteY1" fmla="*/ 1309699 h 1403049"/>
                <a:gd name="connsiteX2" fmla="*/ 1214437 w 2581274"/>
                <a:gd name="connsiteY2" fmla="*/ 11 h 1403049"/>
                <a:gd name="connsiteX3" fmla="*/ 1866899 w 2581274"/>
                <a:gd name="connsiteY3" fmla="*/ 1285886 h 1403049"/>
                <a:gd name="connsiteX4" fmla="*/ 2581274 w 2581274"/>
                <a:gd name="connsiteY4" fmla="*/ 1371612 h 1403049"/>
                <a:gd name="connsiteX0" fmla="*/ 0 w 2581274"/>
                <a:gd name="connsiteY0" fmla="*/ 1390662 h 1414859"/>
                <a:gd name="connsiteX1" fmla="*/ 528637 w 2581274"/>
                <a:gd name="connsiteY1" fmla="*/ 1309699 h 1414859"/>
                <a:gd name="connsiteX2" fmla="*/ 1214437 w 2581274"/>
                <a:gd name="connsiteY2" fmla="*/ 11 h 1414859"/>
                <a:gd name="connsiteX3" fmla="*/ 1866899 w 2581274"/>
                <a:gd name="connsiteY3" fmla="*/ 1285886 h 1414859"/>
                <a:gd name="connsiteX4" fmla="*/ 2581274 w 2581274"/>
                <a:gd name="connsiteY4" fmla="*/ 1371612 h 1414859"/>
                <a:gd name="connsiteX0" fmla="*/ 0 w 2581274"/>
                <a:gd name="connsiteY0" fmla="*/ 1390662 h 1391104"/>
                <a:gd name="connsiteX1" fmla="*/ 528637 w 2581274"/>
                <a:gd name="connsiteY1" fmla="*/ 1309699 h 1391104"/>
                <a:gd name="connsiteX2" fmla="*/ 1214437 w 2581274"/>
                <a:gd name="connsiteY2" fmla="*/ 11 h 1391104"/>
                <a:gd name="connsiteX3" fmla="*/ 1866899 w 2581274"/>
                <a:gd name="connsiteY3" fmla="*/ 1285886 h 1391104"/>
                <a:gd name="connsiteX4" fmla="*/ 2581274 w 2581274"/>
                <a:gd name="connsiteY4" fmla="*/ 1371612 h 1391104"/>
                <a:gd name="connsiteX0" fmla="*/ 0 w 2462580"/>
                <a:gd name="connsiteY0" fmla="*/ 1390662 h 1391104"/>
                <a:gd name="connsiteX1" fmla="*/ 528637 w 2462580"/>
                <a:gd name="connsiteY1" fmla="*/ 1309699 h 1391104"/>
                <a:gd name="connsiteX2" fmla="*/ 1214437 w 2462580"/>
                <a:gd name="connsiteY2" fmla="*/ 11 h 1391104"/>
                <a:gd name="connsiteX3" fmla="*/ 1866899 w 2462580"/>
                <a:gd name="connsiteY3" fmla="*/ 1285886 h 1391104"/>
                <a:gd name="connsiteX4" fmla="*/ 2462580 w 2462580"/>
                <a:gd name="connsiteY4" fmla="*/ 1371613 h 139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2580" h="1391104">
                  <a:moveTo>
                    <a:pt x="0" y="1390662"/>
                  </a:moveTo>
                  <a:cubicBezTo>
                    <a:pt x="193675" y="1382327"/>
                    <a:pt x="388143" y="1422412"/>
                    <a:pt x="528637" y="1309699"/>
                  </a:cubicBezTo>
                  <a:cubicBezTo>
                    <a:pt x="669131" y="1196986"/>
                    <a:pt x="991393" y="3980"/>
                    <a:pt x="1214437" y="11"/>
                  </a:cubicBezTo>
                  <a:cubicBezTo>
                    <a:pt x="1437481" y="-3958"/>
                    <a:pt x="1634330" y="1058080"/>
                    <a:pt x="1866899" y="1285886"/>
                  </a:cubicBezTo>
                  <a:cubicBezTo>
                    <a:pt x="2094706" y="1404155"/>
                    <a:pt x="2280017" y="1370025"/>
                    <a:pt x="2462580" y="1371613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D92E196-304E-3F85-D95B-A0BFD4D20B27}"/>
                </a:ext>
              </a:extLst>
            </p:cNvPr>
            <p:cNvCxnSpPr>
              <a:cxnSpLocks/>
            </p:cNvCxnSpPr>
            <p:nvPr/>
          </p:nvCxnSpPr>
          <p:spPr>
            <a:xfrm>
              <a:off x="8777288" y="2624137"/>
              <a:ext cx="1809750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Geschweifte Klammer rechts 53">
              <a:extLst>
                <a:ext uri="{FF2B5EF4-FFF2-40B4-BE49-F238E27FC236}">
                  <a16:creationId xmlns:a16="http://schemas.microsoft.com/office/drawing/2014/main" id="{BA582EB6-B775-645B-8DC0-AD76E192194A}"/>
                </a:ext>
              </a:extLst>
            </p:cNvPr>
            <p:cNvSpPr/>
            <p:nvPr/>
          </p:nvSpPr>
          <p:spPr>
            <a:xfrm>
              <a:off x="8620122" y="2460329"/>
              <a:ext cx="109862" cy="327616"/>
            </a:xfrm>
            <a:prstGeom prst="rightBrac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1200" cap="none" spc="0" normalizeH="0" baseline="0" noProof="0">
                <a:ln>
                  <a:noFill/>
                </a:ln>
                <a:solidFill>
                  <a:srgbClr val="0055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9B8FEA00-9E80-C1C4-6EA4-0A26CEAB9EB3}"/>
              </a:ext>
            </a:extLst>
          </p:cNvPr>
          <p:cNvGrpSpPr/>
          <p:nvPr/>
        </p:nvGrpSpPr>
        <p:grpSpPr>
          <a:xfrm>
            <a:off x="6543414" y="3787601"/>
            <a:ext cx="5411050" cy="2131360"/>
            <a:chOff x="8831487" y="3696573"/>
            <a:chExt cx="3148143" cy="1240023"/>
          </a:xfrm>
        </p:grpSpPr>
        <p:grpSp>
          <p:nvGrpSpPr>
            <p:cNvPr id="1025" name="Gruppieren 1024">
              <a:extLst>
                <a:ext uri="{FF2B5EF4-FFF2-40B4-BE49-F238E27FC236}">
                  <a16:creationId xmlns:a16="http://schemas.microsoft.com/office/drawing/2014/main" id="{F3816162-6354-708B-503C-AED00E34C052}"/>
                </a:ext>
              </a:extLst>
            </p:cNvPr>
            <p:cNvGrpSpPr/>
            <p:nvPr/>
          </p:nvGrpSpPr>
          <p:grpSpPr>
            <a:xfrm>
              <a:off x="8831487" y="3945512"/>
              <a:ext cx="3148143" cy="991084"/>
              <a:chOff x="8729984" y="4051915"/>
              <a:chExt cx="3148143" cy="991084"/>
            </a:xfrm>
          </p:grpSpPr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C03F26A6-454D-CC96-2C3C-3C95E92A2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9984" y="4074339"/>
                <a:ext cx="3148143" cy="968660"/>
              </a:xfrm>
              <a:prstGeom prst="rect">
                <a:avLst/>
              </a:prstGeom>
            </p:spPr>
          </p:pic>
          <p:sp>
            <p:nvSpPr>
              <p:cNvPr id="63" name="Gewitterblitz 62">
                <a:extLst>
                  <a:ext uri="{FF2B5EF4-FFF2-40B4-BE49-F238E27FC236}">
                    <a16:creationId xmlns:a16="http://schemas.microsoft.com/office/drawing/2014/main" id="{ECC1AFCF-17DE-FD6A-6513-7ADBC7F060CF}"/>
                  </a:ext>
                </a:extLst>
              </p:cNvPr>
              <p:cNvSpPr/>
              <p:nvPr/>
            </p:nvSpPr>
            <p:spPr>
              <a:xfrm>
                <a:off x="10013543" y="4051915"/>
                <a:ext cx="290512" cy="397165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0</a:t>
                </a:r>
                <a:endParaRPr kumimoji="0" lang="de-A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8A9ADCB8-C16E-9266-1B15-F57E95524C4E}"/>
                  </a:ext>
                </a:extLst>
              </p:cNvPr>
              <p:cNvSpPr txBox="1"/>
              <p:nvPr/>
            </p:nvSpPr>
            <p:spPr>
              <a:xfrm>
                <a:off x="9400854" y="4130085"/>
                <a:ext cx="338459" cy="276999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-2</a:t>
                </a:r>
                <a:endParaRPr kumimoji="0" lang="de-A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BC82F373-CE87-B866-48DE-A8A7B9D63FA0}"/>
                  </a:ext>
                </a:extLst>
              </p:cNvPr>
              <p:cNvSpPr txBox="1"/>
              <p:nvPr/>
            </p:nvSpPr>
            <p:spPr>
              <a:xfrm>
                <a:off x="9682163" y="4700738"/>
                <a:ext cx="338459" cy="276999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-1</a:t>
                </a:r>
                <a:endParaRPr kumimoji="0" lang="de-A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15D4B405-4EE3-78E5-DC0E-55AC9420A529}"/>
                  </a:ext>
                </a:extLst>
              </p:cNvPr>
              <p:cNvSpPr txBox="1"/>
              <p:nvPr/>
            </p:nvSpPr>
            <p:spPr>
              <a:xfrm>
                <a:off x="10262684" y="4700738"/>
                <a:ext cx="338459" cy="276999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  <a:endParaRPr kumimoji="0" lang="de-A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5BF7DA1B-6FF7-735B-4BC2-87A6EEE3C61F}"/>
                  </a:ext>
                </a:extLst>
              </p:cNvPr>
              <p:cNvSpPr txBox="1"/>
              <p:nvPr/>
            </p:nvSpPr>
            <p:spPr>
              <a:xfrm>
                <a:off x="10472865" y="4130085"/>
                <a:ext cx="562479" cy="276999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150</a:t>
                </a:r>
                <a:endParaRPr kumimoji="0" lang="de-A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97C47069-F4CA-A7D2-B035-377A0B5AC295}"/>
                  </a:ext>
                </a:extLst>
              </p:cNvPr>
              <p:cNvSpPr txBox="1"/>
              <p:nvPr/>
            </p:nvSpPr>
            <p:spPr>
              <a:xfrm>
                <a:off x="10754104" y="4733375"/>
                <a:ext cx="562479" cy="276999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151</a:t>
                </a:r>
                <a:endParaRPr kumimoji="0" lang="de-A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029" name="Pfeil: nach unten 1028">
              <a:extLst>
                <a:ext uri="{FF2B5EF4-FFF2-40B4-BE49-F238E27FC236}">
                  <a16:creationId xmlns:a16="http://schemas.microsoft.com/office/drawing/2014/main" id="{58826D08-676C-1ADA-FE13-A2DDDA61F6D7}"/>
                </a:ext>
              </a:extLst>
            </p:cNvPr>
            <p:cNvSpPr/>
            <p:nvPr/>
          </p:nvSpPr>
          <p:spPr>
            <a:xfrm>
              <a:off x="10855607" y="3696573"/>
              <a:ext cx="411696" cy="20629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CAE200D6-37DF-26CB-743A-A6CAF6B6DAB8}"/>
              </a:ext>
            </a:extLst>
          </p:cNvPr>
          <p:cNvSpPr txBox="1"/>
          <p:nvPr/>
        </p:nvSpPr>
        <p:spPr>
          <a:xfrm>
            <a:off x="-2813" y="1081900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5A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Classification of oscillations after secondary quenches</a:t>
            </a: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srgbClr val="0055A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58C3A-A563-6549-DD49-7E73753E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Manual Feature Engineering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4F0531-F556-75CD-8985-8B585D74D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918391-D411-FE40-AAD7-861AE5233E0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5A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55A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22B42CD-79C3-DCFE-1E01-865415DB81BE}"/>
                  </a:ext>
                </a:extLst>
              </p:cNvPr>
              <p:cNvSpPr txBox="1"/>
              <p:nvPr/>
            </p:nvSpPr>
            <p:spPr>
              <a:xfrm>
                <a:off x="400050" y="4018008"/>
                <a:ext cx="8813800" cy="186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in_time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max_time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min_amplitude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max_amplitude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dU_min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dU_max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dstd_max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wiggle_area_pos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wiggle_area_elpos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dstd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mean</m:t>
                        </m:r>
                        <m: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wiggle</m:t>
                        </m:r>
                        <m: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area</m:t>
                        </m:r>
                        <m: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mean</m:t>
                        </m:r>
                        <m: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non</m:t>
                        </m:r>
                        <m: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wiggle</m:t>
                        </m:r>
                        <m: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area</m:t>
                        </m:r>
                        <m:r>
                          <a:rPr kumimoji="0" 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55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de-A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de-A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Using</a:t>
                </a:r>
                <a:r>
                  <a:rPr kumimoji="0" lang="de-A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phys. </a:t>
                </a:r>
                <a:r>
                  <a:rPr kumimoji="0" lang="de-A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position</a:t>
                </a:r>
                <a:r>
                  <a:rPr kumimoji="0" lang="de-A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</a:t>
                </a:r>
                <a:r>
                  <a:rPr kumimoji="0" lang="de-A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el</a:t>
                </a:r>
                <a:r>
                  <a:rPr kumimoji="0" lang="de-A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 </a:t>
                </a:r>
                <a:r>
                  <a:rPr kumimoji="0" lang="de-A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position</a:t>
                </a:r>
                <a:endParaRPr kumimoji="0" lang="de-AT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5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de-A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Different </a:t>
                </a:r>
                <a:r>
                  <a:rPr kumimoji="0" lang="de-A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window</a:t>
                </a:r>
                <a:r>
                  <a:rPr kumimoji="0" lang="de-A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kumimoji="0" lang="de-A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functions</a:t>
                </a:r>
                <a:r>
                  <a:rPr kumimoji="0" lang="de-A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22B42CD-79C3-DCFE-1E01-865415DB8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4018008"/>
                <a:ext cx="8813800" cy="1863844"/>
              </a:xfrm>
              <a:prstGeom prst="rect">
                <a:avLst/>
              </a:prstGeom>
              <a:blipFill>
                <a:blip r:embed="rId2"/>
                <a:stretch>
                  <a:fillRect t="-327" b="-13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D88AB3C-9024-274B-6B3D-FD208252402A}"/>
              </a:ext>
            </a:extLst>
          </p:cNvPr>
          <p:cNvGrpSpPr/>
          <p:nvPr/>
        </p:nvGrpSpPr>
        <p:grpSpPr>
          <a:xfrm>
            <a:off x="1611048" y="1509852"/>
            <a:ext cx="3160978" cy="2453033"/>
            <a:chOff x="2439723" y="1509852"/>
            <a:chExt cx="3160978" cy="2453033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0DFE5CB-327E-BDCB-1D0A-76DC10CC6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694" t="-588" r="50195" b="588"/>
            <a:stretch/>
          </p:blipFill>
          <p:spPr>
            <a:xfrm>
              <a:off x="2830571" y="1509852"/>
              <a:ext cx="2770130" cy="2198802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46BCF6F6-3A2F-9957-27B4-1DF3FF9077E8}"/>
                </a:ext>
              </a:extLst>
            </p:cNvPr>
            <p:cNvSpPr txBox="1"/>
            <p:nvPr/>
          </p:nvSpPr>
          <p:spPr>
            <a:xfrm>
              <a:off x="3765755" y="3685886"/>
              <a:ext cx="33845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de-AT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A48173A7-69E0-E764-49B1-EDA838349DA1}"/>
                </a:ext>
              </a:extLst>
            </p:cNvPr>
            <p:cNvCxnSpPr>
              <a:cxnSpLocks/>
            </p:cNvCxnSpPr>
            <p:nvPr/>
          </p:nvCxnSpPr>
          <p:spPr>
            <a:xfrm>
              <a:off x="3990974" y="2021832"/>
              <a:ext cx="0" cy="1654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44AB0B18-A770-1DBA-41C6-A23B91912A7D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61" y="3331519"/>
              <a:ext cx="0" cy="3448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BA7BDE3A-A132-5BC0-C0EB-570A7CA58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112" y="1936107"/>
              <a:ext cx="11858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C0ADCA90-66D6-046C-343A-C57C26526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571" y="3331518"/>
              <a:ext cx="105562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BC41995-9886-9FC8-111C-7BC7A42C1E14}"/>
                </a:ext>
              </a:extLst>
            </p:cNvPr>
            <p:cNvSpPr txBox="1"/>
            <p:nvPr/>
          </p:nvSpPr>
          <p:spPr>
            <a:xfrm>
              <a:off x="2439723" y="1797607"/>
              <a:ext cx="33845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de-AT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B884BF3-C8D5-6918-F328-A574DDF2E4B7}"/>
                </a:ext>
              </a:extLst>
            </p:cNvPr>
            <p:cNvSpPr txBox="1"/>
            <p:nvPr/>
          </p:nvSpPr>
          <p:spPr>
            <a:xfrm>
              <a:off x="2439723" y="3193018"/>
              <a:ext cx="33845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de-AT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D1B935-905C-03B5-C2F3-37E8CA98B0F9}"/>
              </a:ext>
            </a:extLst>
          </p:cNvPr>
          <p:cNvGrpSpPr/>
          <p:nvPr/>
        </p:nvGrpSpPr>
        <p:grpSpPr>
          <a:xfrm>
            <a:off x="5291444" y="1567153"/>
            <a:ext cx="3042601" cy="2113970"/>
            <a:chOff x="5291444" y="1567153"/>
            <a:chExt cx="3042601" cy="2113970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743327F7-5D2A-BA55-3626-A52584DB62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370"/>
            <a:stretch/>
          </p:blipFill>
          <p:spPr>
            <a:xfrm>
              <a:off x="5563918" y="1567153"/>
              <a:ext cx="2770127" cy="2113970"/>
            </a:xfrm>
            <a:prstGeom prst="rect">
              <a:avLst/>
            </a:prstGeom>
          </p:spPr>
        </p:pic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C093590D-DD84-DD97-5AF4-8E66EBFF7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0844" y="3283892"/>
              <a:ext cx="105562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AD6A4B11-5717-9227-C513-6AD5C7CAC0D2}"/>
                </a:ext>
              </a:extLst>
            </p:cNvPr>
            <p:cNvSpPr txBox="1"/>
            <p:nvPr/>
          </p:nvSpPr>
          <p:spPr>
            <a:xfrm>
              <a:off x="5299996" y="3145392"/>
              <a:ext cx="33845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de-AT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A86A6C41-3661-AD1C-0CA0-6C98D6413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2292" y="2028057"/>
              <a:ext cx="83757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53CA418-4DCB-A6ED-04C0-B616657EBC53}"/>
                </a:ext>
              </a:extLst>
            </p:cNvPr>
            <p:cNvSpPr txBox="1"/>
            <p:nvPr/>
          </p:nvSpPr>
          <p:spPr>
            <a:xfrm>
              <a:off x="5291444" y="1889557"/>
              <a:ext cx="33845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de-AT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E740B62-D117-16BE-DC8D-8AE0CC702160}"/>
              </a:ext>
            </a:extLst>
          </p:cNvPr>
          <p:cNvGrpSpPr/>
          <p:nvPr/>
        </p:nvGrpSpPr>
        <p:grpSpPr>
          <a:xfrm>
            <a:off x="8597967" y="1610010"/>
            <a:ext cx="3049781" cy="2113970"/>
            <a:chOff x="8597967" y="1610010"/>
            <a:chExt cx="3049781" cy="2113970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099FDE3E-796F-63C2-75A9-5D16FB6B9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582" t="880" r="788" b="-880"/>
            <a:stretch/>
          </p:blipFill>
          <p:spPr>
            <a:xfrm>
              <a:off x="8877621" y="1610010"/>
              <a:ext cx="2770127" cy="2113970"/>
            </a:xfrm>
            <a:prstGeom prst="rect">
              <a:avLst/>
            </a:prstGeom>
          </p:spPr>
        </p:pic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BF544834-5B7B-2CB9-7E06-FC5FCF217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8815" y="2460719"/>
              <a:ext cx="16458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9A62BC87-8896-704F-ACA9-51D9EC5D855C}"/>
                </a:ext>
              </a:extLst>
            </p:cNvPr>
            <p:cNvSpPr txBox="1"/>
            <p:nvPr/>
          </p:nvSpPr>
          <p:spPr>
            <a:xfrm>
              <a:off x="8597967" y="2322219"/>
              <a:ext cx="33845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de-AT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6B4500E-C9AE-0F66-264C-B172694B6EDF}"/>
              </a:ext>
            </a:extLst>
          </p:cNvPr>
          <p:cNvGrpSpPr/>
          <p:nvPr/>
        </p:nvGrpSpPr>
        <p:grpSpPr>
          <a:xfrm>
            <a:off x="10374108" y="3662156"/>
            <a:ext cx="708956" cy="594756"/>
            <a:chOff x="10374108" y="3662156"/>
            <a:chExt cx="708956" cy="594756"/>
          </a:xfrm>
        </p:grpSpPr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2E7A156-B823-B794-6240-D619402A388D}"/>
                </a:ext>
              </a:extLst>
            </p:cNvPr>
            <p:cNvSpPr txBox="1"/>
            <p:nvPr/>
          </p:nvSpPr>
          <p:spPr>
            <a:xfrm>
              <a:off x="10379709" y="3979913"/>
              <a:ext cx="338459" cy="276999"/>
            </a:xfrm>
            <a:prstGeom prst="rect">
              <a:avLst/>
            </a:prstGeom>
            <a:ln>
              <a:solidFill>
                <a:srgbClr val="FE920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de-AT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Geschweifte Klammer links 22">
              <a:extLst>
                <a:ext uri="{FF2B5EF4-FFF2-40B4-BE49-F238E27FC236}">
                  <a16:creationId xmlns:a16="http://schemas.microsoft.com/office/drawing/2014/main" id="{2ABD3AB6-5FC3-0837-5747-27CDCD101204}"/>
                </a:ext>
              </a:extLst>
            </p:cNvPr>
            <p:cNvSpPr/>
            <p:nvPr/>
          </p:nvSpPr>
          <p:spPr>
            <a:xfrm rot="16200000">
              <a:off x="10549691" y="3486573"/>
              <a:ext cx="248910" cy="600075"/>
            </a:xfrm>
            <a:prstGeom prst="leftBrace">
              <a:avLst>
                <a:gd name="adj1" fmla="val 13872"/>
                <a:gd name="adj2" fmla="val 90873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1200" cap="none" spc="0" normalizeH="0" baseline="0" noProof="0">
                <a:ln>
                  <a:noFill/>
                </a:ln>
                <a:solidFill>
                  <a:srgbClr val="0055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Geschweifte Klammer links 63">
              <a:extLst>
                <a:ext uri="{FF2B5EF4-FFF2-40B4-BE49-F238E27FC236}">
                  <a16:creationId xmlns:a16="http://schemas.microsoft.com/office/drawing/2014/main" id="{0749F06B-5AA8-7281-CD54-9E75E8AC9BB2}"/>
                </a:ext>
              </a:extLst>
            </p:cNvPr>
            <p:cNvSpPr/>
            <p:nvPr/>
          </p:nvSpPr>
          <p:spPr>
            <a:xfrm rot="16200000">
              <a:off x="10539497" y="3675705"/>
              <a:ext cx="133350" cy="395130"/>
            </a:xfrm>
            <a:prstGeom prst="leftBrace">
              <a:avLst>
                <a:gd name="adj1" fmla="val 37962"/>
                <a:gd name="adj2" fmla="val 25582"/>
              </a:avLst>
            </a:prstGeom>
            <a:ln w="19050">
              <a:solidFill>
                <a:srgbClr val="FE920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1200" cap="none" spc="0" normalizeH="0" baseline="0" noProof="0">
                <a:ln>
                  <a:noFill/>
                </a:ln>
                <a:solidFill>
                  <a:srgbClr val="0055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4B98F57-5A2F-0E9A-6C1D-9E80B58700B6}"/>
                </a:ext>
              </a:extLst>
            </p:cNvPr>
            <p:cNvSpPr txBox="1"/>
            <p:nvPr/>
          </p:nvSpPr>
          <p:spPr>
            <a:xfrm>
              <a:off x="10744605" y="3979913"/>
              <a:ext cx="338459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de-AT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59D3B1C7-63B5-E5F0-9A29-A323A19A0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96" y="4269159"/>
            <a:ext cx="5258121" cy="180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7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58E1304-7415-9C04-054D-7C0DFC0B1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" r="2179"/>
          <a:stretch/>
        </p:blipFill>
        <p:spPr>
          <a:xfrm>
            <a:off x="3161297" y="6078"/>
            <a:ext cx="9000000" cy="14513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5BD50-067B-0F11-AFBD-8D916028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202212" cy="6858000"/>
          </a:xfrm>
        </p:spPr>
        <p:txBody>
          <a:bodyPr/>
          <a:lstStyle/>
          <a:p>
            <a:pPr marL="391667" indent="-34290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48767" indent="0">
              <a:spcBef>
                <a:spcPts val="500"/>
              </a:spcBef>
              <a:buNone/>
            </a:pPr>
            <a:endParaRPr lang="en-US" sz="1200" dirty="0"/>
          </a:p>
          <a:p>
            <a:pPr marL="48767" indent="0">
              <a:spcBef>
                <a:spcPts val="500"/>
              </a:spcBef>
              <a:buNone/>
            </a:pPr>
            <a:r>
              <a:rPr lang="en-US" sz="1200" b="1" dirty="0"/>
              <a:t>1. Oscillation that only propagates electrically </a:t>
            </a:r>
          </a:p>
          <a:p>
            <a:pPr>
              <a:spcBef>
                <a:spcPts val="500"/>
              </a:spcBef>
            </a:pPr>
            <a:r>
              <a:rPr lang="en-US" sz="1200" dirty="0"/>
              <a:t>Reason: electric coupling?</a:t>
            </a:r>
          </a:p>
          <a:p>
            <a:pPr marL="391667" indent="-34290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391667" indent="-34290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391667" indent="-34290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48767" indent="0">
              <a:spcBef>
                <a:spcPts val="500"/>
              </a:spcBef>
              <a:buNone/>
            </a:pPr>
            <a:r>
              <a:rPr lang="en-US" sz="1200" b="1" dirty="0"/>
              <a:t>2. Oscillation that propagates physically and electrically</a:t>
            </a:r>
          </a:p>
          <a:p>
            <a:pPr>
              <a:spcBef>
                <a:spcPts val="500"/>
              </a:spcBef>
            </a:pPr>
            <a:r>
              <a:rPr lang="en-US" sz="1200" dirty="0"/>
              <a:t>Reason: electric coupling through grounding?</a:t>
            </a:r>
          </a:p>
          <a:p>
            <a:pPr marL="48767" indent="0">
              <a:spcBef>
                <a:spcPts val="500"/>
              </a:spcBef>
              <a:buNone/>
            </a:pPr>
            <a:endParaRPr lang="en-US" sz="1200" dirty="0"/>
          </a:p>
          <a:p>
            <a:pPr marL="48767" indent="0">
              <a:spcBef>
                <a:spcPts val="500"/>
              </a:spcBef>
              <a:buNone/>
            </a:pPr>
            <a:endParaRPr lang="en-US" sz="1200" dirty="0"/>
          </a:p>
          <a:p>
            <a:pPr marL="48767" indent="0">
              <a:spcBef>
                <a:spcPts val="500"/>
              </a:spcBef>
              <a:buNone/>
            </a:pPr>
            <a:r>
              <a:rPr lang="en-US" sz="1200" b="1" dirty="0"/>
              <a:t>Special case: Oscillation in only one magnet </a:t>
            </a:r>
          </a:p>
          <a:p>
            <a:pPr marL="48767" indent="0">
              <a:spcBef>
                <a:spcPts val="500"/>
              </a:spcBef>
              <a:buNone/>
            </a:pPr>
            <a:endParaRPr lang="en-US" sz="1200" dirty="0"/>
          </a:p>
          <a:p>
            <a:pPr marL="391667" indent="-34290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391667" indent="-34290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391667" indent="-34290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48767" indent="0">
              <a:spcBef>
                <a:spcPts val="500"/>
              </a:spcBef>
              <a:buNone/>
            </a:pPr>
            <a:r>
              <a:rPr lang="en-US" sz="1200" b="1" dirty="0"/>
              <a:t>3. Oscillation due to another quench in time window</a:t>
            </a:r>
          </a:p>
          <a:p>
            <a:pPr>
              <a:spcBef>
                <a:spcPts val="500"/>
              </a:spcBef>
            </a:pPr>
            <a:r>
              <a:rPr lang="en-US" sz="1200" dirty="0"/>
              <a:t>Reason: coupling of magnets</a:t>
            </a:r>
          </a:p>
          <a:p>
            <a:pPr marL="48767" indent="0">
              <a:spcBef>
                <a:spcPts val="500"/>
              </a:spcBef>
              <a:buNone/>
            </a:pPr>
            <a:endParaRPr lang="en-US" sz="1200" dirty="0"/>
          </a:p>
          <a:p>
            <a:pPr marL="48767" indent="0">
              <a:spcBef>
                <a:spcPts val="500"/>
              </a:spcBef>
              <a:buNone/>
            </a:pPr>
            <a:endParaRPr lang="en-US" sz="1200" dirty="0"/>
          </a:p>
          <a:p>
            <a:pPr marL="48767" indent="0">
              <a:spcBef>
                <a:spcPts val="500"/>
              </a:spcBef>
              <a:buNone/>
            </a:pPr>
            <a:r>
              <a:rPr lang="en-US" sz="1200" b="1" dirty="0"/>
              <a:t>4. Oscillation due to acquisition</a:t>
            </a:r>
          </a:p>
          <a:p>
            <a:pPr>
              <a:spcBef>
                <a:spcPts val="500"/>
              </a:spcBef>
            </a:pPr>
            <a:r>
              <a:rPr lang="en-US" sz="1200" dirty="0"/>
              <a:t>Reason: acquisition</a:t>
            </a:r>
          </a:p>
          <a:p>
            <a:pPr marL="391667" indent="-34290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791717" indent="-74295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791717" indent="-74295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  <a:p>
            <a:pPr marL="791717" indent="-742950">
              <a:spcBef>
                <a:spcPts val="500"/>
              </a:spcBef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E17CD9-815D-3E6B-45F9-43390B96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918391-D411-FE40-AAD7-861AE5233E0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5A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55A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E70B635-78ED-3B03-F637-67A238C1C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4"/>
          <a:stretch/>
        </p:blipFill>
        <p:spPr>
          <a:xfrm>
            <a:off x="3127865" y="1327213"/>
            <a:ext cx="9000000" cy="14883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8284A1-B4E6-136A-1A69-5665B47A3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994" y="2685843"/>
            <a:ext cx="9000000" cy="14362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3023FF4-FF80-94BE-DDF8-9C02C40FF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7966" r="1451"/>
          <a:stretch/>
        </p:blipFill>
        <p:spPr>
          <a:xfrm>
            <a:off x="3219909" y="4024189"/>
            <a:ext cx="8959085" cy="143622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09D3A4A-C5FA-587B-05D8-ED42842E32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37" r="1957"/>
          <a:stretch/>
        </p:blipFill>
        <p:spPr>
          <a:xfrm>
            <a:off x="3256889" y="5376920"/>
            <a:ext cx="8939802" cy="1463277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DB800D-5310-4015-46EC-AE5FB0897FFE}"/>
              </a:ext>
            </a:extLst>
          </p:cNvPr>
          <p:cNvGrpSpPr/>
          <p:nvPr/>
        </p:nvGrpSpPr>
        <p:grpSpPr>
          <a:xfrm>
            <a:off x="109057" y="6172626"/>
            <a:ext cx="1148035" cy="574017"/>
            <a:chOff x="405" y="1719216"/>
            <a:chExt cx="1148035" cy="57401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09C544A-D7AA-D78A-59DB-19D3E9731B83}"/>
                </a:ext>
              </a:extLst>
            </p:cNvPr>
            <p:cNvSpPr/>
            <p:nvPr/>
          </p:nvSpPr>
          <p:spPr>
            <a:xfrm>
              <a:off x="405" y="1719216"/>
              <a:ext cx="1148035" cy="574017"/>
            </a:xfrm>
            <a:prstGeom prst="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F611BB9-E61F-8B0D-33F4-0E023952122B}"/>
                </a:ext>
              </a:extLst>
            </p:cNvPr>
            <p:cNvSpPr txBox="1"/>
            <p:nvPr/>
          </p:nvSpPr>
          <p:spPr>
            <a:xfrm>
              <a:off x="405" y="1719216"/>
              <a:ext cx="1148035" cy="574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5A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rPr>
                <a:t>Manual  Threshold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0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ERNcobrandi16-9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Cambria Math</vt:lpstr>
      <vt:lpstr>Optima</vt:lpstr>
      <vt:lpstr>CERNcobrandi16-9</vt:lpstr>
      <vt:lpstr>Slow Secondary Quenches </vt:lpstr>
      <vt:lpstr>Manual Feature Engineering</vt:lpstr>
      <vt:lpstr>Manual Feature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 Secondary Quenches </dc:title>
  <dc:creator>Christoph Obermair</dc:creator>
  <cp:lastModifiedBy>Christoph Obermair</cp:lastModifiedBy>
  <cp:revision>1</cp:revision>
  <dcterms:created xsi:type="dcterms:W3CDTF">2023-11-14T10:10:27Z</dcterms:created>
  <dcterms:modified xsi:type="dcterms:W3CDTF">2023-11-14T10:15:15Z</dcterms:modified>
</cp:coreProperties>
</file>