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22"/>
  </p:notesMasterIdLst>
  <p:handoutMasterIdLst>
    <p:handoutMasterId r:id="rId23"/>
  </p:handoutMasterIdLst>
  <p:sldIdLst>
    <p:sldId id="322" r:id="rId5"/>
    <p:sldId id="378" r:id="rId6"/>
    <p:sldId id="393" r:id="rId7"/>
    <p:sldId id="389" r:id="rId8"/>
    <p:sldId id="387" r:id="rId9"/>
    <p:sldId id="384" r:id="rId10"/>
    <p:sldId id="381" r:id="rId11"/>
    <p:sldId id="385" r:id="rId12"/>
    <p:sldId id="386" r:id="rId13"/>
    <p:sldId id="380" r:id="rId14"/>
    <p:sldId id="392" r:id="rId15"/>
    <p:sldId id="391" r:id="rId16"/>
    <p:sldId id="396" r:id="rId17"/>
    <p:sldId id="390" r:id="rId18"/>
    <p:sldId id="379" r:id="rId19"/>
    <p:sldId id="394" r:id="rId20"/>
    <p:sldId id="395" r:id="rId21"/>
  </p:sldIdLst>
  <p:sldSz cx="12192000" cy="6858000"/>
  <p:notesSz cx="6797675" cy="987266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ł Maciejewski" initials="M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1B37"/>
    <a:srgbClr val="FF3D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49" autoAdjust="0"/>
    <p:restoredTop sz="96076" autoAdjust="0"/>
  </p:normalViewPr>
  <p:slideViewPr>
    <p:cSldViewPr snapToGrid="0">
      <p:cViewPr varScale="1">
        <p:scale>
          <a:sx n="91" d="100"/>
          <a:sy n="91" d="100"/>
        </p:scale>
        <p:origin x="84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D012B-BF0C-4F37-804F-26B9670E404A}" type="datetimeFigureOut">
              <a:rPr lang="en-GB" smtClean="0"/>
              <a:t>31/03/2023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18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7318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95817-2FCD-4F5A-8B14-4F6B69ACA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278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C2151-9297-43A2-9253-6E824DD48D89}" type="datetimeFigureOut">
              <a:rPr lang="pl-PL" smtClean="0"/>
              <a:t>31.03.2023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35075"/>
            <a:ext cx="5918200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79768" y="4751219"/>
            <a:ext cx="543814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9377318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50443" y="9377318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D1AAC-F55D-4054-8591-620842FBD7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296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1235075"/>
            <a:ext cx="5918200" cy="3330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D1AAC-F55D-4054-8591-620842FBD7BA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7918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1235075"/>
            <a:ext cx="5918200" cy="3330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D1AAC-F55D-4054-8591-620842FBD7BA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4882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1235075"/>
            <a:ext cx="5918200" cy="3330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D1AAC-F55D-4054-8591-620842FBD7BA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8245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1235075"/>
            <a:ext cx="5918200" cy="3330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D1AAC-F55D-4054-8591-620842FBD7BA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1802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1235075"/>
            <a:ext cx="5918200" cy="3330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D1AAC-F55D-4054-8591-620842FBD7BA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8117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1235075"/>
            <a:ext cx="5918200" cy="3330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D1AAC-F55D-4054-8591-620842FBD7BA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5181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1235075"/>
            <a:ext cx="5918200" cy="3330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D1AAC-F55D-4054-8591-620842FBD7BA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3153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1235075"/>
            <a:ext cx="5918200" cy="3330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D1AAC-F55D-4054-8591-620842FBD7BA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6798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1235075"/>
            <a:ext cx="5918200" cy="3330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D1AAC-F55D-4054-8591-620842FBD7BA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8599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1235075"/>
            <a:ext cx="5918200" cy="3330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D1AAC-F55D-4054-8591-620842FBD7BA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4690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1235075"/>
            <a:ext cx="5918200" cy="3330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D1AAC-F55D-4054-8591-620842FBD7BA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8928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1235075"/>
            <a:ext cx="5918200" cy="3330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D1AAC-F55D-4054-8591-620842FBD7BA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1429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1235075"/>
            <a:ext cx="5918200" cy="3330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D1AAC-F55D-4054-8591-620842FBD7BA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2886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1235075"/>
            <a:ext cx="5918200" cy="3330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D1AAC-F55D-4054-8591-620842FBD7BA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9801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1235075"/>
            <a:ext cx="5918200" cy="3330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D1AAC-F55D-4054-8591-620842FBD7BA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6911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1235075"/>
            <a:ext cx="5918200" cy="3330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D1AAC-F55D-4054-8591-620842FBD7BA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0679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outlin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473" y="1770399"/>
            <a:ext cx="3360000" cy="332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42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2"/>
          </p:nvPr>
        </p:nvSpPr>
        <p:spPr>
          <a:xfrm>
            <a:off x="3959113" y="636238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B8E33-51E6-48E3-AAE9-7E3D09940240}" type="datetime1">
              <a:rPr lang="pl-PL" smtClean="0"/>
              <a:t>31.03.2023</a:t>
            </a:fld>
            <a:endParaRPr lang="pl-PL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10341" y="63563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Workshop On Modelling, Simulation and Control of Complex Physical Systems</a:t>
            </a:r>
            <a:endParaRPr lang="pl-PL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3836" y="6356359"/>
            <a:ext cx="66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6C776-1255-40B4-80EB-8A48E77F1A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2457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85536"/>
            <a:ext cx="4267200" cy="730251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r>
              <a:rPr kumimoji="0" lang="pl-PL"/>
              <a:t>Kliknij, aby edytować styl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68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3959113" y="636238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B2F05-7D6A-4168-8393-009C5CFDB1FB}" type="datetime1">
              <a:rPr lang="pl-PL" smtClean="0"/>
              <a:t>31.03.2023</a:t>
            </a:fld>
            <a:endParaRPr lang="pl-PL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10341" y="63563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Workshop On Modelling, Simulation and Control of Complex Physical Systems</a:t>
            </a:r>
            <a:endParaRPr lang="pl-PL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3836" y="6356359"/>
            <a:ext cx="66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6C776-1255-40B4-80EB-8A48E77F1A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7187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745065" y="802205"/>
            <a:ext cx="6346019" cy="475951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/>
              <a:t>Kliknij ikonę, aby dodać obraz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408980" y="2998773"/>
            <a:ext cx="4071821" cy="2663483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3959113" y="636238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377A7-4D01-42FA-A4B9-2E45C27A8A8A}" type="datetime1">
              <a:rPr lang="pl-PL" smtClean="0"/>
              <a:t>31.03.2023</a:t>
            </a:fld>
            <a:endParaRPr lang="pl-PL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10341" y="63563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Workshop On Modelling, Simulation and Control of Complex Physical Systems</a:t>
            </a:r>
            <a:endParaRPr lang="pl-PL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3836" y="6356359"/>
            <a:ext cx="66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6C776-1255-40B4-80EB-8A48E77F1A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9124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LOGOfin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671" y="2444454"/>
            <a:ext cx="1926964" cy="195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46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93DC-54DC-4A37-A545-689B58003110}" type="datetime1">
              <a:rPr lang="pl-PL" smtClean="0"/>
              <a:t>31.03.2023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On Modelling, Simulation and Control of Complex Physical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82B5-692C-4B21-A176-8083D231A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LOGOfin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930" y="2444454"/>
            <a:ext cx="2102705" cy="195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52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Diapositive de 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LogoOutline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000" y="1753867"/>
            <a:ext cx="3360000" cy="3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83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BadgeWe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256" y="2406826"/>
            <a:ext cx="1629261" cy="204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43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444823"/>
            <a:ext cx="10969139" cy="94044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3959113" y="636238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2B248-BD92-4797-A0C0-ED2FDB622480}" type="datetime1">
              <a:rPr lang="pl-PL" smtClean="0"/>
              <a:t>31.03.2023</a:t>
            </a:fld>
            <a:endParaRPr lang="pl-PL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10341" y="63563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Workshop On Modelling, Simulation and Control of Complex Physical Systems</a:t>
            </a:r>
            <a:endParaRPr lang="pl-PL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3836" y="6356359"/>
            <a:ext cx="66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6C776-1255-40B4-80EB-8A48E77F1A06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609603" y="1972061"/>
            <a:ext cx="5648108" cy="471352"/>
          </a:xfrm>
          <a:prstGeom prst="rect">
            <a:avLst/>
          </a:prstGeom>
        </p:spPr>
        <p:txBody>
          <a:bodyPr vert="horz" lIns="45720" tIns="0" rIns="45720" bIns="0" anchor="t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1800" dirty="0"/>
              <a:t>Click to edit Master title style</a:t>
            </a:r>
            <a:endParaRPr lang="en-US" sz="1800" dirty="0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0"/>
          </p:nvPr>
        </p:nvSpPr>
        <p:spPr>
          <a:xfrm>
            <a:off x="609600" y="3391130"/>
            <a:ext cx="3657600" cy="419653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9555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444823"/>
            <a:ext cx="10969139" cy="94044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609603" y="1972061"/>
            <a:ext cx="5648108" cy="471352"/>
          </a:xfrm>
          <a:prstGeom prst="rect">
            <a:avLst/>
          </a:prstGeom>
        </p:spPr>
        <p:txBody>
          <a:bodyPr vert="horz" lIns="45720" tIns="0" rIns="45720" bIns="0" anchor="t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1800" dirty="0"/>
              <a:t>Click to edit Master title style</a:t>
            </a:r>
            <a:endParaRPr lang="en-US" sz="1800" dirty="0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0"/>
          </p:nvPr>
        </p:nvSpPr>
        <p:spPr>
          <a:xfrm>
            <a:off x="609600" y="3391130"/>
            <a:ext cx="3657600" cy="419653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74119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3959113" y="636238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93997-4B62-4239-B016-8B22F4E5B710}" type="datetime1">
              <a:rPr lang="pl-PL" smtClean="0"/>
              <a:t>31.03.2023</a:t>
            </a:fld>
            <a:endParaRPr lang="pl-PL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10341" y="63563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Workshop On Modelling, Simulation and Control of Complex Physical Systems</a:t>
            </a:r>
            <a:endParaRPr lang="pl-PL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3836" y="6356359"/>
            <a:ext cx="66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6C776-1255-40B4-80EB-8A48E77F1A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1636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9956800" cy="1143000"/>
          </a:xfrm>
        </p:spPr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35038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89600" y="1600207"/>
            <a:ext cx="4876800" cy="4350385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3959113" y="636238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18D38-53D9-4A01-BEAF-ECD94C703588}" type="datetime1">
              <a:rPr lang="pl-PL" smtClean="0"/>
              <a:t>31.03.2023</a:t>
            </a:fld>
            <a:endParaRPr lang="pl-PL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10341" y="63563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Workshop On Modelling, Simulation and Control of Complex Physical Systems</a:t>
            </a:r>
            <a:endParaRPr lang="pl-PL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3836" y="6356359"/>
            <a:ext cx="66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6C776-1255-40B4-80EB-8A48E77F1A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584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60"/>
            <a:ext cx="10972800" cy="893977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607487" y="5101967"/>
            <a:ext cx="10974916" cy="5961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9600" y="1269786"/>
            <a:ext cx="5386917" cy="36866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74" y="1269786"/>
            <a:ext cx="5389033" cy="36866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3959113" y="636238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07EEE-E3CE-4E29-BD14-455E712B3FDF}" type="datetime1">
              <a:rPr lang="pl-PL" smtClean="0"/>
              <a:t>31.03.2023</a:t>
            </a:fld>
            <a:endParaRPr lang="pl-PL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910341" y="63563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Workshop On Modelling, Simulation and Control of Complex Physical Systems</a:t>
            </a:r>
            <a:endParaRPr lang="pl-PL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13836" y="6356359"/>
            <a:ext cx="66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6C776-1255-40B4-80EB-8A48E77F1A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963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bande-01.eps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4154"/>
            <a:ext cx="12192000" cy="692312"/>
          </a:xfrm>
          <a:prstGeom prst="rect">
            <a:avLst/>
          </a:prstGeom>
        </p:spPr>
      </p:pic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609601" y="233501"/>
            <a:ext cx="10969139" cy="940443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CH" dirty="0"/>
              <a:t>Cliquez et modifiez le titre</a:t>
            </a:r>
            <a:endParaRPr kumimoji="0" lang="en-US" dirty="0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609600" y="1325607"/>
            <a:ext cx="10972800" cy="42708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CH" dirty="0"/>
              <a:t>Cliquez pour modifier les styles du texte du masque</a:t>
            </a:r>
          </a:p>
          <a:p>
            <a:pPr lvl="1" eaLnBrk="1" latinLnBrk="0" hangingPunct="1"/>
            <a:r>
              <a:rPr kumimoji="0" lang="fr-CH" dirty="0"/>
              <a:t>Deuxième niveau</a:t>
            </a:r>
          </a:p>
          <a:p>
            <a:pPr lvl="2" eaLnBrk="1" latinLnBrk="0" hangingPunct="1"/>
            <a:r>
              <a:rPr kumimoji="0" lang="fr-CH" dirty="0"/>
              <a:t>Troisième niveau</a:t>
            </a:r>
          </a:p>
          <a:p>
            <a:pPr lvl="3" eaLnBrk="1" latinLnBrk="0" hangingPunct="1"/>
            <a:r>
              <a:rPr kumimoji="0" lang="fr-CH" dirty="0"/>
              <a:t>Quatrième niveau</a:t>
            </a:r>
          </a:p>
          <a:p>
            <a:pPr lvl="4" eaLnBrk="1" latinLnBrk="0" hangingPunct="1"/>
            <a:r>
              <a:rPr kumimoji="0" lang="fr-CH" dirty="0"/>
              <a:t>Cinquième niveau</a:t>
            </a:r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3959113" y="636238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7D02C-0434-4C46-95AC-BABB65708E3B}" type="datetime1">
              <a:rPr lang="pl-PL" smtClean="0"/>
              <a:t>31.03.2023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10341" y="63563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Workshop On Modelling, Simulation and Control of Complex Physical Systems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3836" y="6356359"/>
            <a:ext cx="66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6C776-1255-40B4-80EB-8A48E77F1A06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Image 7" descr="bande-01.eps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10217"/>
            <a:ext cx="12192000" cy="94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1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20" r:id="rId14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3752" indent="-457178" algn="l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5211" indent="-457178" algn="l" rtl="0" eaLnBrk="1" latinLnBrk="0" hangingPunct="1">
        <a:spcBef>
          <a:spcPct val="20000"/>
        </a:spcBef>
        <a:buClr>
          <a:schemeClr val="tx1"/>
        </a:buClr>
        <a:buSzPct val="90000"/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92654" indent="-342884" algn="l" rtl="0" eaLnBrk="1" latinLnBrk="0" hangingPunct="1">
        <a:spcBef>
          <a:spcPct val="20000"/>
        </a:spcBef>
        <a:buClr>
          <a:schemeClr val="tx1"/>
        </a:buClr>
        <a:buSzPct val="85000"/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85247" indent="-342884" algn="l" rtl="0" eaLnBrk="1" latinLnBrk="0" hangingPunct="1">
        <a:spcBef>
          <a:spcPct val="20000"/>
        </a:spcBef>
        <a:buClr>
          <a:schemeClr val="tx1"/>
        </a:buClr>
        <a:buSzPct val="90000"/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50410" indent="-342884" algn="l" rtl="0" eaLnBrk="1" latinLnBrk="0" hangingPunct="1">
        <a:spcBef>
          <a:spcPct val="20000"/>
        </a:spcBef>
        <a:buClr>
          <a:schemeClr val="tx1"/>
        </a:buClr>
        <a:buSzPct val="100000"/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699" indent="-182872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144" indent="-182872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590" indent="-182872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604" indent="-182872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18204" y="753035"/>
            <a:ext cx="8071943" cy="4477871"/>
          </a:xfrm>
          <a:effectLst/>
        </p:spPr>
        <p:txBody>
          <a:bodyPr>
            <a:noAutofit/>
          </a:bodyPr>
          <a:lstStyle/>
          <a:p>
            <a:pPr algn="ctr"/>
            <a:r>
              <a:rPr lang="en-GB" sz="2800" b="1" dirty="0">
                <a:solidFill>
                  <a:srgbClr val="C00000"/>
                </a:solidFill>
              </a:rPr>
              <a:t>LHC magnet circuits: ELQA &amp; recommissioning after YETS 22/23</a:t>
            </a:r>
            <a:r>
              <a:rPr lang="en-GB" sz="36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GB" sz="36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GB" sz="3600" b="1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GB" sz="3600" b="1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GB" sz="2400" b="1" dirty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GB" sz="2400" b="1" dirty="0">
                <a:latin typeface="Calibri" charset="0"/>
                <a:ea typeface="Calibri" charset="0"/>
                <a:cs typeface="Calibri" charset="0"/>
              </a:rPr>
            </a:br>
            <a:r>
              <a:rPr lang="en-GB" sz="2000" b="1" dirty="0">
                <a:latin typeface="Calibri" charset="0"/>
                <a:ea typeface="Calibri" charset="0"/>
                <a:cs typeface="Calibri" charset="0"/>
              </a:rPr>
              <a:t>Arjan Verweij on behalf of </a:t>
            </a:r>
            <a:r>
              <a:rPr lang="en-GB" sz="2000" b="1" dirty="0" smtClean="0">
                <a:latin typeface="Calibri" charset="0"/>
                <a:ea typeface="Calibri" charset="0"/>
                <a:cs typeface="Calibri" charset="0"/>
              </a:rPr>
              <a:t>ELQA </a:t>
            </a:r>
            <a:r>
              <a:rPr lang="en-GB" sz="2000" b="1" dirty="0">
                <a:latin typeface="Calibri" charset="0"/>
                <a:ea typeface="Calibri" charset="0"/>
                <a:cs typeface="Calibri" charset="0"/>
              </a:rPr>
              <a:t>and </a:t>
            </a:r>
            <a:r>
              <a:rPr lang="en-GB" sz="2000" b="1" dirty="0" smtClean="0">
                <a:latin typeface="Calibri" charset="0"/>
                <a:ea typeface="Calibri" charset="0"/>
                <a:cs typeface="Calibri" charset="0"/>
              </a:rPr>
              <a:t>MP3</a:t>
            </a:r>
            <a:br>
              <a:rPr lang="en-GB" sz="2000" b="1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GB" sz="2000" b="1" dirty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GB" sz="2000" b="1" dirty="0">
                <a:latin typeface="Calibri" charset="0"/>
                <a:ea typeface="Calibri" charset="0"/>
                <a:cs typeface="Calibri" charset="0"/>
              </a:rPr>
            </a:br>
            <a:r>
              <a:rPr lang="en-GB" sz="2000" b="1" dirty="0" smtClean="0">
                <a:latin typeface="Calibri" charset="0"/>
                <a:ea typeface="Calibri" charset="0"/>
                <a:cs typeface="Calibri" charset="0"/>
              </a:rPr>
              <a:t>Thanks as well to the HNINP collaboration, M. Janitschke, </a:t>
            </a:r>
            <a:br>
              <a:rPr lang="en-GB" sz="2000" b="1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GB" sz="2000" b="1" dirty="0" smtClean="0">
                <a:latin typeface="Calibri" charset="0"/>
                <a:ea typeface="Calibri" charset="0"/>
                <a:cs typeface="Calibri" charset="0"/>
              </a:rPr>
              <a:t>M. Solfaroli, and Christoph Obermair</a:t>
            </a:r>
            <a:r>
              <a:rPr lang="en-GB" sz="1600" b="1" dirty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GB" sz="1600" b="1" dirty="0">
                <a:latin typeface="Calibri" charset="0"/>
                <a:ea typeface="Calibri" charset="0"/>
                <a:cs typeface="Calibri" charset="0"/>
              </a:rPr>
            </a:br>
            <a:r>
              <a:rPr lang="en-GB" sz="1600" b="1" dirty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GB" sz="1600" b="1" dirty="0">
                <a:latin typeface="Calibri" charset="0"/>
                <a:ea typeface="Calibri" charset="0"/>
                <a:cs typeface="Calibri" charset="0"/>
              </a:rPr>
            </a:br>
            <a:r>
              <a:rPr lang="en-GB" sz="1600" b="1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GB" sz="1600" b="1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GB" sz="1600" b="1" dirty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GB" sz="1600" b="1" dirty="0">
                <a:latin typeface="Calibri" charset="0"/>
                <a:ea typeface="Calibri" charset="0"/>
                <a:cs typeface="Calibri" charset="0"/>
              </a:rPr>
            </a:br>
            <a:r>
              <a:rPr lang="en-GB" sz="1600" b="1" dirty="0">
                <a:latin typeface="Calibri" charset="0"/>
                <a:ea typeface="Calibri" charset="0"/>
                <a:cs typeface="Calibri" charset="0"/>
              </a:rPr>
              <a:t>TE-TM, 3 April 2023</a:t>
            </a:r>
            <a:br>
              <a:rPr lang="en-GB" sz="1600" b="1" dirty="0">
                <a:latin typeface="Calibri" charset="0"/>
                <a:ea typeface="Calibri" charset="0"/>
                <a:cs typeface="Calibri" charset="0"/>
              </a:rPr>
            </a:br>
            <a:endParaRPr lang="en-GB" sz="1600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82B5-692C-4B21-A176-8083D231AF07}" type="slidenum">
              <a:rPr lang="en-GB" smtClean="0"/>
              <a:t>1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978399" y="6475263"/>
            <a:ext cx="21515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Arjan Verweij, TE-TM, 3 April 2023</a:t>
            </a:r>
          </a:p>
        </p:txBody>
      </p:sp>
    </p:spTree>
    <p:extLst>
      <p:ext uri="{BB962C8B-B14F-4D97-AF65-F5344CB8AC3E}">
        <p14:creationId xmlns:p14="http://schemas.microsoft.com/office/powerpoint/2010/main" val="1136229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4882B5-692C-4B21-A176-8083D231AF07}" type="slidenum">
              <a:rPr lang="en-GB" smtClean="0"/>
              <a:t>10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736053" y="259493"/>
            <a:ext cx="863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b="1" dirty="0"/>
              <a:t>Powering tests: main changes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8399" y="6475263"/>
            <a:ext cx="21515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Arjan Verweij, TE-TM, 3 April 2023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2048" y="1351441"/>
            <a:ext cx="10278968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GB" sz="2000" dirty="0" smtClean="0"/>
              <a:t>Added </a:t>
            </a:r>
            <a:r>
              <a:rPr lang="en-GB" sz="2000" dirty="0" smtClean="0"/>
              <a:t>QH </a:t>
            </a:r>
            <a:r>
              <a:rPr lang="en-GB" sz="2000" dirty="0"/>
              <a:t>firing on RB/RQ at 300 V and 900 V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GB" sz="2000" dirty="0"/>
              <a:t>A</a:t>
            </a:r>
            <a:r>
              <a:rPr lang="en-GB" sz="2000" dirty="0" smtClean="0"/>
              <a:t>dded </a:t>
            </a:r>
            <a:r>
              <a:rPr lang="en-GB" sz="2000" dirty="0"/>
              <a:t>QH firing on IPD/IPQ/IT at 900 V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GB" sz="2000" dirty="0" smtClean="0"/>
              <a:t>Reduced </a:t>
            </a:r>
            <a:r>
              <a:rPr lang="en-GB" sz="2000" dirty="0"/>
              <a:t>the HWC current in the MCBX in Pt 1 and Pt </a:t>
            </a:r>
            <a:r>
              <a:rPr lang="en-GB" sz="2000" dirty="0" smtClean="0"/>
              <a:t>5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GB" sz="2000" dirty="0" smtClean="0"/>
              <a:t>Reduced </a:t>
            </a:r>
            <a:r>
              <a:rPr lang="en-GB" sz="2000" dirty="0"/>
              <a:t>the HWC current in the </a:t>
            </a:r>
            <a:r>
              <a:rPr lang="en-GB" sz="2000" dirty="0" smtClean="0"/>
              <a:t>RCOSX3, RCOX3, RCSX3, RCTX3 </a:t>
            </a:r>
            <a:r>
              <a:rPr lang="en-GB" sz="2000" dirty="0"/>
              <a:t>in Pt 1 and Pt </a:t>
            </a:r>
            <a:r>
              <a:rPr lang="en-GB" sz="2000" dirty="0" smtClean="0"/>
              <a:t>5</a:t>
            </a:r>
            <a:endParaRPr lang="en-GB" sz="2000" dirty="0"/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GB" sz="2000" dirty="0" smtClean="0"/>
              <a:t>Replaced test PNO.a7/c4 by </a:t>
            </a:r>
            <a:r>
              <a:rPr lang="en-GB" sz="2000" dirty="0"/>
              <a:t>test </a:t>
            </a:r>
            <a:r>
              <a:rPr lang="en-GB" sz="2000" dirty="0" smtClean="0"/>
              <a:t>PLI2.e3 for IPQ’s to minimize probability of quenches</a:t>
            </a:r>
            <a:endParaRPr lang="en-GB" sz="2000" dirty="0"/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GB" sz="2000" dirty="0" smtClean="0"/>
              <a:t>Performed </a:t>
            </a:r>
            <a:r>
              <a:rPr lang="en-GB" sz="2000" dirty="0"/>
              <a:t>Fast Power Abort tests in all RB circuits at 2 </a:t>
            </a:r>
            <a:r>
              <a:rPr lang="en-GB" sz="2000" dirty="0" smtClean="0"/>
              <a:t>and </a:t>
            </a:r>
            <a:r>
              <a:rPr lang="en-GB" sz="2000" dirty="0"/>
              <a:t>11 </a:t>
            </a:r>
            <a:r>
              <a:rPr lang="en-GB" sz="2000" dirty="0" smtClean="0"/>
              <a:t>kA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GB" sz="2000" dirty="0" smtClean="0"/>
              <a:t>Upgraded QDS for the four RD1 circuits (Pt-2 and Pt-8)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GB" sz="2000" dirty="0" smtClean="0"/>
              <a:t>DC cables of IT in Pt 5 fixed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47924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4882B5-692C-4B21-A176-8083D231AF07}" type="slidenum">
              <a:rPr lang="en-GB" smtClean="0"/>
              <a:t>11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7763434" y="127214"/>
            <a:ext cx="3917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b="1" dirty="0" smtClean="0"/>
              <a:t>Powering tests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78399" y="6475263"/>
            <a:ext cx="21515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Arjan Verweij, TE-TM, 3 April 2023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4259D38-82A2-5841-81BB-0D4A2EAA3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23960"/>
              </p:ext>
            </p:extLst>
          </p:nvPr>
        </p:nvGraphicFramePr>
        <p:xfrm>
          <a:off x="377454" y="208232"/>
          <a:ext cx="709911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758">
                  <a:extLst>
                    <a:ext uri="{9D8B030D-6E8A-4147-A177-3AD203B41FA5}">
                      <a16:colId xmlns:a16="http://schemas.microsoft.com/office/drawing/2014/main" val="680544722"/>
                    </a:ext>
                  </a:extLst>
                </a:gridCol>
                <a:gridCol w="1739153">
                  <a:extLst>
                    <a:ext uri="{9D8B030D-6E8A-4147-A177-3AD203B41FA5}">
                      <a16:colId xmlns:a16="http://schemas.microsoft.com/office/drawing/2014/main" val="1356439553"/>
                    </a:ext>
                  </a:extLst>
                </a:gridCol>
                <a:gridCol w="4267201">
                  <a:extLst>
                    <a:ext uri="{9D8B030D-6E8A-4147-A177-3AD203B41FA5}">
                      <a16:colId xmlns:a16="http://schemas.microsoft.com/office/drawing/2014/main" val="1926946840"/>
                    </a:ext>
                  </a:extLst>
                </a:gridCol>
              </a:tblGrid>
              <a:tr h="282981">
                <a:tc gridSpan="3"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Training quenches during</a:t>
                      </a:r>
                      <a:r>
                        <a:rPr lang="en-US" sz="16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HWC campaign</a:t>
                      </a:r>
                      <a:endParaRPr 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734760"/>
                  </a:ext>
                </a:extLst>
              </a:tr>
              <a:tr h="282981">
                <a:tc>
                  <a:txBody>
                    <a:bodyPr/>
                    <a:lstStyle/>
                    <a:p>
                      <a:r>
                        <a:rPr lang="en-US" sz="1600" dirty="0"/>
                        <a:t>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(at 11588 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A22L3 (1409), + 3 fast sec. quenches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6282"/>
                  </a:ext>
                </a:extLst>
              </a:tr>
              <a:tr h="282981">
                <a:tc>
                  <a:txBody>
                    <a:bodyPr/>
                    <a:lstStyle/>
                    <a:p>
                      <a:r>
                        <a:rPr lang="en-US" sz="1600" dirty="0"/>
                        <a:t>RQ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244493"/>
                  </a:ext>
                </a:extLst>
              </a:tr>
              <a:tr h="282981">
                <a:tc>
                  <a:txBody>
                    <a:bodyPr/>
                    <a:lstStyle/>
                    <a:p>
                      <a:r>
                        <a:rPr lang="en-US" sz="1600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106362"/>
                  </a:ext>
                </a:extLst>
              </a:tr>
              <a:tr h="282981">
                <a:tc>
                  <a:txBody>
                    <a:bodyPr/>
                    <a:lstStyle/>
                    <a:p>
                      <a:r>
                        <a:rPr lang="en-US" sz="1600" dirty="0"/>
                        <a:t>IPD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908849"/>
                  </a:ext>
                </a:extLst>
              </a:tr>
              <a:tr h="282981">
                <a:tc>
                  <a:txBody>
                    <a:bodyPr/>
                    <a:lstStyle/>
                    <a:p>
                      <a:r>
                        <a:rPr lang="en-US" sz="1600" dirty="0"/>
                        <a:t>IPQ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270688"/>
                  </a:ext>
                </a:extLst>
              </a:tr>
              <a:tr h="282981">
                <a:tc>
                  <a:txBody>
                    <a:bodyPr/>
                    <a:lstStyle/>
                    <a:p>
                      <a:r>
                        <a:rPr lang="en-US" sz="1600" dirty="0"/>
                        <a:t>600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 6 different circuits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091726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835151"/>
              </p:ext>
            </p:extLst>
          </p:nvPr>
        </p:nvGraphicFramePr>
        <p:xfrm>
          <a:off x="377454" y="3245120"/>
          <a:ext cx="372931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9317">
                  <a:extLst>
                    <a:ext uri="{9D8B030D-6E8A-4147-A177-3AD203B41FA5}">
                      <a16:colId xmlns:a16="http://schemas.microsoft.com/office/drawing/2014/main" val="948255602"/>
                    </a:ext>
                  </a:extLst>
                </a:gridCol>
              </a:tblGrid>
              <a:tr h="484327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New circuits</a:t>
                      </a:r>
                      <a:r>
                        <a:rPr lang="en-GB" sz="16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with possible inter-turn short in the magnet</a:t>
                      </a:r>
                      <a:endParaRPr lang="en-GB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0"/>
                  </a:ext>
                </a:extLst>
              </a:tr>
              <a:tr h="310139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RCBCV6.L8B1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424736"/>
                  </a:ext>
                </a:extLst>
              </a:tr>
              <a:tr h="310139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RCBCH7.L8B1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191524"/>
                  </a:ext>
                </a:extLst>
              </a:tr>
              <a:tr h="310139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RCBYV5.R4B1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948803"/>
                  </a:ext>
                </a:extLst>
              </a:tr>
              <a:tr h="310139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RCBYH6.L4B2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106271"/>
                  </a:ext>
                </a:extLst>
              </a:tr>
              <a:tr h="310139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RCBCH5.R1B1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708707"/>
                  </a:ext>
                </a:extLst>
              </a:tr>
              <a:tr h="310139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RCBYH4.L2B2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19260"/>
                  </a:ext>
                </a:extLst>
              </a:tr>
              <a:tr h="310139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RCBYHS4.R2B1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16879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347673"/>
              </p:ext>
            </p:extLst>
          </p:nvPr>
        </p:nvGraphicFramePr>
        <p:xfrm>
          <a:off x="4497695" y="2909840"/>
          <a:ext cx="3729317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9317">
                  <a:extLst>
                    <a:ext uri="{9D8B030D-6E8A-4147-A177-3AD203B41FA5}">
                      <a16:colId xmlns:a16="http://schemas.microsoft.com/office/drawing/2014/main" val="948255602"/>
                    </a:ext>
                  </a:extLst>
                </a:gridCol>
              </a:tblGrid>
              <a:tr h="484327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Known circuits</a:t>
                      </a:r>
                      <a:r>
                        <a:rPr lang="en-GB" sz="16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with possible inter-turn short in the magnet</a:t>
                      </a:r>
                      <a:endParaRPr lang="en-GB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0"/>
                  </a:ext>
                </a:extLst>
              </a:tr>
              <a:tr h="310139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RCBCV7.L2B2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424736"/>
                  </a:ext>
                </a:extLst>
              </a:tr>
              <a:tr h="310139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RCBYH4.R8B1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191524"/>
                  </a:ext>
                </a:extLst>
              </a:tr>
              <a:tr h="310139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RCBYVS4.R8B1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948803"/>
                  </a:ext>
                </a:extLst>
              </a:tr>
              <a:tr h="310139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RCBYHS5.R8B1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106271"/>
                  </a:ext>
                </a:extLst>
              </a:tr>
              <a:tr h="310139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RCBCV9.L8B2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708707"/>
                  </a:ext>
                </a:extLst>
              </a:tr>
              <a:tr h="310139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RCBYV5.L4B2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19260"/>
                  </a:ext>
                </a:extLst>
              </a:tr>
              <a:tr h="310139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RCBYHS4.L5B1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168792"/>
                  </a:ext>
                </a:extLst>
              </a:tr>
              <a:tr h="310139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RCBCV8.L1B2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71956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79115" y="5515457"/>
            <a:ext cx="34343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E. Ravaioli, A. Verweij, M. Wozniak, "Analysis of an internal electrical short in an LHC orbit-corrector magnet with a 3D </a:t>
            </a:r>
            <a:r>
              <a:rPr lang="en-GB" sz="1000" dirty="0" err="1"/>
              <a:t>multiphysics</a:t>
            </a:r>
            <a:r>
              <a:rPr lang="en-GB" sz="1000" dirty="0"/>
              <a:t> simulation</a:t>
            </a:r>
            <a:r>
              <a:rPr lang="en-GB" sz="1000" dirty="0" smtClean="0"/>
              <a:t>", ASC 2022.</a:t>
            </a:r>
            <a:endParaRPr lang="en-GB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8479114" y="3469949"/>
            <a:ext cx="3434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For all these 80-120 A circuits we reduce nominal current since high current is not needed for optics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763434" y="735063"/>
            <a:ext cx="3961729" cy="2031325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All circuits passed the tests (10770 in total!!!) and reached the planned commissioning currents (except some 80-120 circuits).</a:t>
            </a:r>
          </a:p>
          <a:p>
            <a:r>
              <a:rPr lang="en-GB" dirty="0" smtClean="0"/>
              <a:t>See talk Matteo at LMC 22/3/2023 for the organisational aspects of the campaign.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1997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4882B5-692C-4B21-A176-8083D231AF07}" type="slidenum">
              <a:rPr lang="en-GB" smtClean="0"/>
              <a:t>12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736053" y="259493"/>
            <a:ext cx="863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b="1" dirty="0"/>
              <a:t>FPA tests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8399" y="6475263"/>
            <a:ext cx="21515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Arjan Verweij, TE-TM, 3 April 2023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61130" y="1658472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 slides still to be added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626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4882B5-692C-4B21-A176-8083D231AF07}" type="slidenum">
              <a:rPr lang="en-GB" smtClean="0"/>
              <a:t>13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736053" y="259493"/>
            <a:ext cx="863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b="1" dirty="0"/>
              <a:t>FPA tests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8399" y="6475263"/>
            <a:ext cx="21515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Arjan Verweij, TE-TM, 3 April 2023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61130" y="1658472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 slides still to be added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985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4882B5-692C-4B21-A176-8083D231AF07}" type="slidenum">
              <a:rPr lang="en-GB" smtClean="0"/>
              <a:t>14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319016" y="181313"/>
            <a:ext cx="5738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Current Lead Heating System (CLHS) upgrade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8399" y="6475263"/>
            <a:ext cx="21515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Arjan Verweij, TE-TM, 3 April 2023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F37D3F-DC85-9134-0907-DBB3C7842718}"/>
              </a:ext>
            </a:extLst>
          </p:cNvPr>
          <p:cNvSpPr txBox="1"/>
          <p:nvPr/>
        </p:nvSpPr>
        <p:spPr>
          <a:xfrm>
            <a:off x="319016" y="1205805"/>
            <a:ext cx="57388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 the end of Run-3 we observed many radiation-induced issues in the CLHS.</a:t>
            </a:r>
          </a:p>
          <a:p>
            <a:endParaRPr lang="en-GB" dirty="0"/>
          </a:p>
          <a:p>
            <a:r>
              <a:rPr lang="en-GB" dirty="0"/>
              <a:t>The upgraded controllers, radiation tolerant, for the CLHS of the LHC have been installed in RR17 and RRR17 (IP 1 Left and Right) (with help from MPE-EP).</a:t>
            </a:r>
          </a:p>
          <a:p>
            <a:endParaRPr lang="en-GB" dirty="0"/>
          </a:p>
          <a:p>
            <a:r>
              <a:rPr lang="en-GB" dirty="0"/>
              <a:t>We have installed, per RR: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Power distribution crate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Remote reset unit crate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Controller crate for 13 kA and 120 A circuits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3 Controller crates for 6 kA circuits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 Controller crate for 600 A circuits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All current leads located in RR13 and RR17 (55 in each RR) are now connected to the upgraded CLHS, regulating as expected.</a:t>
            </a:r>
          </a:p>
        </p:txBody>
      </p:sp>
      <p:pic>
        <p:nvPicPr>
          <p:cNvPr id="8" name="Picture 7" descr="A picture containing text, stack&#10;&#10;Description automatically generated">
            <a:extLst>
              <a:ext uri="{FF2B5EF4-FFF2-40B4-BE49-F238E27FC236}">
                <a16:creationId xmlns:a16="http://schemas.microsoft.com/office/drawing/2014/main" id="{2171C5A2-C1C5-F410-0829-59A048971F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55" y="207085"/>
            <a:ext cx="2746515" cy="5881188"/>
          </a:xfrm>
          <a:prstGeom prst="rect">
            <a:avLst/>
          </a:prstGeom>
        </p:spPr>
      </p:pic>
      <p:pic>
        <p:nvPicPr>
          <p:cNvPr id="9" name="Picture 8" descr="A group of men wearing hard hats&#10;&#10;Description automatically generated with low confidence">
            <a:extLst>
              <a:ext uri="{FF2B5EF4-FFF2-40B4-BE49-F238E27FC236}">
                <a16:creationId xmlns:a16="http://schemas.microsoft.com/office/drawing/2014/main" id="{C575CEA7-04F3-4D7F-8B4D-3AA4FEB7F0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43" y="207085"/>
            <a:ext cx="2746515" cy="588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30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4882B5-692C-4B21-A176-8083D231AF07}" type="slidenum">
              <a:rPr lang="en-GB" smtClean="0"/>
              <a:t>15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3803957" y="169120"/>
            <a:ext cx="7659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 dirty="0" smtClean="0"/>
              <a:t>Final remarks</a:t>
            </a:r>
            <a:endParaRPr lang="en-GB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E06B3-2AE3-D943-8A16-A14DA4274967}"/>
              </a:ext>
            </a:extLst>
          </p:cNvPr>
          <p:cNvSpPr txBox="1"/>
          <p:nvPr/>
        </p:nvSpPr>
        <p:spPr>
          <a:xfrm>
            <a:off x="476833" y="869777"/>
            <a:ext cx="111546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QH analysis has been finished and resulted in one non-conform QH circuit (most likely in the cold part).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Analysis </a:t>
            </a:r>
            <a:r>
              <a:rPr lang="en-US" dirty="0"/>
              <a:t>of the FPA and the TFM diagnostics is not yet finished. Results will be discussed in the </a:t>
            </a:r>
            <a:r>
              <a:rPr lang="en-US" dirty="0" smtClean="0"/>
              <a:t>MP3.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Then the MP3 will give recommendations on: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The frequency of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QH firings (e.g. once a year), and concerned circuits, and applied voltage levels (300 V and/or 900 V).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The frequency of FPA tests in the RB circuits, and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test conditions (current level and ramp rate).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The need to perform a reference TFM in all sectors, and on which magnets (MB, MQ, IT, IPQ, IPD).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The frequency of regular TFM measurements.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Additional diagnostics comes of course with additional need for resources and time. This has to be carefully scheduled. Especially TFM measurements take a lot of resources (15 person-days per sector)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78399" y="6475263"/>
            <a:ext cx="21515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Arjan Verweij, TE-TM, 3 April 2023</a:t>
            </a:r>
          </a:p>
        </p:txBody>
      </p:sp>
    </p:spTree>
    <p:extLst>
      <p:ext uri="{BB962C8B-B14F-4D97-AF65-F5344CB8AC3E}">
        <p14:creationId xmlns:p14="http://schemas.microsoft.com/office/powerpoint/2010/main" val="1685578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4882B5-692C-4B21-A176-8083D231AF07}" type="slidenum">
              <a:rPr lang="en-GB" smtClean="0"/>
              <a:t>16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2790093" y="114673"/>
            <a:ext cx="8424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 dirty="0" smtClean="0"/>
              <a:t>Final point (from HWC after LS2)</a:t>
            </a:r>
            <a:endParaRPr lang="en-GB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E06B3-2AE3-D943-8A16-A14DA4274967}"/>
              </a:ext>
            </a:extLst>
          </p:cNvPr>
          <p:cNvSpPr txBox="1"/>
          <p:nvPr/>
        </p:nvSpPr>
        <p:spPr>
          <a:xfrm>
            <a:off x="427719" y="800624"/>
            <a:ext cx="111546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Machine learning techniques revealed one case of an RB quench with suspicious voltage spikes on </a:t>
            </a:r>
            <a:r>
              <a:rPr lang="en-US" dirty="0" err="1" smtClean="0"/>
              <a:t>U_diode</a:t>
            </a:r>
            <a:r>
              <a:rPr lang="en-US" dirty="0" smtClean="0"/>
              <a:t> (</a:t>
            </a:r>
            <a:r>
              <a:rPr lang="en-US" dirty="0" err="1" smtClean="0"/>
              <a:t>brd</a:t>
            </a:r>
            <a:r>
              <a:rPr lang="en-US" dirty="0" smtClean="0"/>
              <a:t> A and B)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Quench of 20/4/2021 at about 11780 A. Position: MB.B28R3   Magnet ID: 2421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78399" y="6475263"/>
            <a:ext cx="21515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Arjan Verweij, TE-TM, 3 April 2023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274" y="2105944"/>
            <a:ext cx="8491844" cy="425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75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4882B5-692C-4B21-A176-8083D231AF07}" type="slidenum">
              <a:rPr lang="en-GB" smtClean="0"/>
              <a:t>17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8677835" y="114673"/>
            <a:ext cx="2537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 dirty="0" smtClean="0"/>
              <a:t>Zoom</a:t>
            </a:r>
            <a:endParaRPr lang="en-GB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78399" y="6475263"/>
            <a:ext cx="21515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Arjan Verweij, TE-TM, 3 April 2023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22" y="542476"/>
            <a:ext cx="7543825" cy="37759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29695" y="4854525"/>
            <a:ext cx="7584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Analysis ongoing. For the moment we have not been able to reproduce such spikes by simulations assuming various fault scenarios.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49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4882B5-692C-4B21-A176-8083D231AF07}" type="slidenum">
              <a:rPr lang="en-GB" smtClean="0"/>
              <a:t>2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946161" y="281265"/>
            <a:ext cx="863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b="1" dirty="0" smtClean="0"/>
              <a:t>Intro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78399" y="6475263"/>
            <a:ext cx="21515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Arjan Verweij, TE-TM, 3 April 2023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7DE03C-462F-FB0E-9712-EA7A5BA85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878" y="1227142"/>
            <a:ext cx="10167039" cy="301621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</a:rPr>
              <a:t>We continuously try to improve our understanding of the SC circuits and possible non-conformities by </a:t>
            </a: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</a:rPr>
              <a:t>using better models, </a:t>
            </a: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</a:rPr>
              <a:t>tests and diagnostics:</a:t>
            </a:r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GB" sz="2000" dirty="0"/>
              <a:t>Improved test analysis (especially for quenches), using notebooks</a:t>
            </a:r>
          </a:p>
          <a:p>
            <a:pPr>
              <a:spcBef>
                <a:spcPts val="1200"/>
              </a:spcBef>
            </a:pPr>
            <a:r>
              <a:rPr lang="en-GB" sz="2000" dirty="0" smtClean="0"/>
              <a:t>Improved Transfer Function Measurements (TFM)</a:t>
            </a:r>
            <a:endParaRPr lang="en-GB" sz="2000" dirty="0"/>
          </a:p>
          <a:p>
            <a:pPr>
              <a:spcBef>
                <a:spcPts val="1200"/>
              </a:spcBef>
            </a:pPr>
            <a:r>
              <a:rPr lang="en-GB" sz="2000" dirty="0" smtClean="0"/>
              <a:t>Regular Fast Power Abort (FPA) tests with QPS snapshots</a:t>
            </a:r>
            <a:endParaRPr lang="en-GB" sz="2000" dirty="0"/>
          </a:p>
          <a:p>
            <a:pPr>
              <a:spcBef>
                <a:spcPts val="1200"/>
              </a:spcBef>
            </a:pPr>
            <a:r>
              <a:rPr lang="en-GB" sz="2000" dirty="0" smtClean="0"/>
              <a:t>Improved modelling (e.g. including the effect of the beam screen)</a:t>
            </a:r>
          </a:p>
          <a:p>
            <a:pPr>
              <a:spcBef>
                <a:spcPts val="1200"/>
              </a:spcBef>
            </a:pPr>
            <a:r>
              <a:rPr lang="en-GB" sz="2000" dirty="0" smtClean="0"/>
              <a:t>Improved statistics and Machine Learning techniques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159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4882B5-692C-4B21-A176-8083D231AF07}" type="slidenum">
              <a:rPr lang="en-GB" smtClean="0"/>
              <a:t>3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946161" y="281265"/>
            <a:ext cx="863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b="1" dirty="0"/>
              <a:t>ELQA during YETS 22/23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8399" y="6475263"/>
            <a:ext cx="21515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Arjan Verweij, TE-TM, 3 April 2023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7DE03C-462F-FB0E-9712-EA7A5BA85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30" y="1137495"/>
            <a:ext cx="6234402" cy="4093428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000" b="1" dirty="0"/>
              <a:t>Limited ELQA campaign:</a:t>
            </a:r>
          </a:p>
          <a:p>
            <a:pPr>
              <a:spcBef>
                <a:spcPts val="1200"/>
              </a:spcBef>
            </a:pPr>
            <a:r>
              <a:rPr lang="en-GB" sz="2000" dirty="0"/>
              <a:t>HV tests on all 13 kA circuits + DC cables connection (1 day per sector)</a:t>
            </a:r>
          </a:p>
          <a:p>
            <a:pPr>
              <a:spcBef>
                <a:spcPts val="1200"/>
              </a:spcBef>
            </a:pPr>
            <a:r>
              <a:rPr lang="en-GB" sz="2000" dirty="0"/>
              <a:t>HV tests on DFBLC in P3 (S34), 22 600-A circuits, +DC cables connection (2 days</a:t>
            </a:r>
            <a:r>
              <a:rPr lang="en-GB" sz="2000" dirty="0" smtClean="0"/>
              <a:t>), following recommendation of the ELQATE TF.</a:t>
            </a:r>
            <a:endParaRPr lang="en-GB" sz="2000" dirty="0"/>
          </a:p>
          <a:p>
            <a:pPr>
              <a:spcBef>
                <a:spcPts val="1200"/>
              </a:spcBef>
            </a:pPr>
            <a:r>
              <a:rPr lang="en-GB" sz="2000" dirty="0"/>
              <a:t>Tunnel validation of ELQA TP4 mobile test benches after maintenance, replacement of some devices and upgrades</a:t>
            </a:r>
          </a:p>
          <a:p>
            <a:pPr>
              <a:spcBef>
                <a:spcPts val="1200"/>
              </a:spcBef>
            </a:pPr>
            <a:r>
              <a:rPr lang="en-GB" sz="2000" dirty="0"/>
              <a:t>Resources HNINP: 20 person-weeks (also for activities on next slide)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E8DB30-95DA-F9AA-1AE0-EF1514CFD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966" y="1137495"/>
            <a:ext cx="5432091" cy="494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78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4882B5-692C-4B21-A176-8083D231AF07}" type="slidenum">
              <a:rPr lang="en-GB" smtClean="0"/>
              <a:t>4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946161" y="281265"/>
            <a:ext cx="863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b="1" dirty="0"/>
              <a:t>ELQA during YETS 22/23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8399" y="6475263"/>
            <a:ext cx="21515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Arjan Verweij, TE-TM, 3 April 2023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7DE03C-462F-FB0E-9712-EA7A5BA85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51" y="1014121"/>
            <a:ext cx="11190567" cy="4431983"/>
          </a:xfr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Diagnostics on RCBXxx.R2 circuits at 20 K, see slide </a:t>
            </a:r>
            <a:r>
              <a:rPr lang="en-GB" sz="2000" dirty="0" smtClean="0"/>
              <a:t>5 </a:t>
            </a:r>
            <a:r>
              <a:rPr lang="en-GB" sz="2000" dirty="0"/>
              <a:t>(details presented at MP3 meeting 8/2/2023)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 smtClean="0"/>
              <a:t>Local </a:t>
            </a:r>
            <a:r>
              <a:rPr lang="en-GB" sz="2000" dirty="0"/>
              <a:t>TFM in S78 and S34 (selected magnets), see slides </a:t>
            </a:r>
            <a:r>
              <a:rPr lang="en-GB" sz="2000" dirty="0" smtClean="0"/>
              <a:t>6</a:t>
            </a:r>
            <a:r>
              <a:rPr lang="en-GB" sz="2000" dirty="0" smtClean="0"/>
              <a:t>-9</a:t>
            </a:r>
            <a:endParaRPr lang="en-GB" sz="2000" dirty="0"/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 smtClean="0"/>
              <a:t>Analysis </a:t>
            </a:r>
            <a:r>
              <a:rPr lang="en-GB" sz="2000" dirty="0"/>
              <a:t>on RCBX circuits: no evidence of radiation induced change in performance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/>
              <a:t>2 NC’s solving regarding temperature sensor reading: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1600" dirty="0"/>
              <a:t>DFBXE.L5, Current Lead #4, EDMS 2872611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1600" dirty="0"/>
              <a:t>DFBXH.R8 Current Lead #5, loose contact at the level of Proximity Equipment / Cryogenic instrumentation cable. 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/>
              <a:t>DC cables disconnection/reconnection to allow the repair of </a:t>
            </a:r>
            <a:r>
              <a:rPr lang="en-GB" sz="2000" dirty="0" smtClean="0"/>
              <a:t>water-cooled </a:t>
            </a:r>
            <a:r>
              <a:rPr lang="en-GB" sz="2000" dirty="0"/>
              <a:t>cable not connected on top of RQX.L5 power converter.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/>
              <a:t>Change from High- to Low-Field Quench Heater on dipole A18L1 (magnet ID=1043) triggered by the Quench Heater discharge tests (see later)</a:t>
            </a:r>
          </a:p>
        </p:txBody>
      </p:sp>
    </p:spTree>
    <p:extLst>
      <p:ext uri="{BB962C8B-B14F-4D97-AF65-F5344CB8AC3E}">
        <p14:creationId xmlns:p14="http://schemas.microsoft.com/office/powerpoint/2010/main" val="2975025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4882B5-692C-4B21-A176-8083D231AF07}" type="slidenum">
              <a:rPr lang="en-GB" smtClean="0"/>
              <a:t>5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946161" y="281265"/>
            <a:ext cx="863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b="1" dirty="0"/>
              <a:t>ELQA during YETS 22/23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8399" y="6475263"/>
            <a:ext cx="21515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Arjan Verweij, TE-TM, 3 April 2023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7DE03C-462F-FB0E-9712-EA7A5BA85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3" y="512097"/>
            <a:ext cx="4177420" cy="1015663"/>
          </a:xfrm>
        </p:spPr>
        <p:txBody>
          <a:bodyPr wrap="square">
            <a:spAutoFit/>
          </a:bodyPr>
          <a:lstStyle/>
          <a:p>
            <a:pPr marL="36574" indent="0">
              <a:buNone/>
            </a:pPr>
            <a:r>
              <a:rPr lang="en-GB" sz="2000" b="1" dirty="0"/>
              <a:t>Diagnostics on RCBXxx.R2 circuits before and after the first additional thermal cycle on S23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FE8C2B6-696D-E085-EFC3-39C6A8925FDD}"/>
              </a:ext>
            </a:extLst>
          </p:cNvPr>
          <p:cNvSpPr txBox="1">
            <a:spLocks/>
          </p:cNvSpPr>
          <p:nvPr/>
        </p:nvSpPr>
        <p:spPr>
          <a:xfrm>
            <a:off x="285723" y="1960953"/>
            <a:ext cx="4493106" cy="384720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493752" indent="-457178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/>
              <a:buChar char="•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5211" indent="-457178" algn="l" rtl="0" eaLnBrk="1" latinLnBrk="0" hangingPunct="1">
              <a:spcBef>
                <a:spcPct val="20000"/>
              </a:spcBef>
              <a:buClr>
                <a:schemeClr val="tx1"/>
              </a:buClr>
              <a:buSzPct val="90000"/>
              <a:buFont typeface="Arial"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2654" indent="-342884" algn="l" rtl="0" eaLnBrk="1" latinLnBrk="0" hangingPunct="1">
              <a:spcBef>
                <a:spcPct val="20000"/>
              </a:spcBef>
              <a:buClr>
                <a:schemeClr val="tx1"/>
              </a:buClr>
              <a:buSzPct val="85000"/>
              <a:buFont typeface="Arial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5247" indent="-342884" algn="l" rtl="0" eaLnBrk="1" latinLnBrk="0" hangingPunct="1">
              <a:spcBef>
                <a:spcPct val="20000"/>
              </a:spcBef>
              <a:buClr>
                <a:schemeClr val="tx1"/>
              </a:buClr>
              <a:buSzPct val="90000"/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50410" indent="-342884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699" indent="-182872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144" indent="-182872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590" indent="-182872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604" indent="-182872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4" indent="0">
              <a:buNone/>
            </a:pPr>
            <a:r>
              <a:rPr lang="en-GB" sz="2000" dirty="0"/>
              <a:t>C jump 50 </a:t>
            </a:r>
            <a:r>
              <a:rPr lang="en-GB" sz="2000" dirty="0" err="1"/>
              <a:t>nF</a:t>
            </a:r>
            <a:r>
              <a:rPr lang="en-GB" sz="2000" dirty="0"/>
              <a:t> </a:t>
            </a:r>
            <a:r>
              <a:rPr lang="en-GB" sz="2000" dirty="0">
                <a:sym typeface="Symbol" panose="05050102010706020507" pitchFamily="18" charset="2"/>
              </a:rPr>
              <a:t></a:t>
            </a:r>
            <a:r>
              <a:rPr lang="en-GB" sz="2000" dirty="0"/>
              <a:t> 170 </a:t>
            </a:r>
            <a:r>
              <a:rPr lang="en-GB" sz="2000" dirty="0" err="1"/>
              <a:t>nF</a:t>
            </a:r>
            <a:r>
              <a:rPr lang="en-GB" sz="2000" dirty="0"/>
              <a:t> (@ 10 kHz):</a:t>
            </a:r>
          </a:p>
          <a:p>
            <a:r>
              <a:rPr lang="en-GB" sz="2000" dirty="0"/>
              <a:t>Low C </a:t>
            </a:r>
            <a:r>
              <a:rPr lang="en-GB" sz="2000" dirty="0" smtClean="0"/>
              <a:t>on </a:t>
            </a:r>
            <a:r>
              <a:rPr lang="en-GB" sz="2000" dirty="0"/>
              <a:t>15 March 2021 (and before)</a:t>
            </a:r>
          </a:p>
          <a:p>
            <a:r>
              <a:rPr lang="en-GB" sz="2000" dirty="0"/>
              <a:t>High C on 14 Sep 2021 (and after)</a:t>
            </a:r>
          </a:p>
          <a:p>
            <a:r>
              <a:rPr lang="en-GB" sz="2000" dirty="0"/>
              <a:t>Must be in the cold part</a:t>
            </a:r>
          </a:p>
          <a:p>
            <a:r>
              <a:rPr lang="en-GB" sz="2000" dirty="0"/>
              <a:t>Not due to V-tap cables</a:t>
            </a:r>
          </a:p>
          <a:p>
            <a:r>
              <a:rPr lang="en-GB" sz="2000" dirty="0"/>
              <a:t>Effect of measurement equipment is excluded</a:t>
            </a:r>
          </a:p>
          <a:p>
            <a:r>
              <a:rPr lang="en-GB" sz="2000" dirty="0"/>
              <a:t>We don’t know the reason (yet) but will keep monitoring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432655-2BC8-83F8-C300-31546B5F7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694" y="1176123"/>
            <a:ext cx="7435220" cy="473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86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4882B5-692C-4B21-A176-8083D231AF07}" type="slidenum">
              <a:rPr lang="en-GB" smtClean="0"/>
              <a:t>6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3257337" y="158578"/>
            <a:ext cx="863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b="1" dirty="0"/>
              <a:t>Transfer Function Measurements </a:t>
            </a:r>
            <a:r>
              <a:rPr lang="de-DE" sz="2400" b="1" dirty="0" smtClean="0"/>
              <a:t>at cold (TFM</a:t>
            </a:r>
            <a:r>
              <a:rPr lang="de-DE" sz="2400" b="1" dirty="0"/>
              <a:t>)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78399" y="6475263"/>
            <a:ext cx="21515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Arjan Verweij, TE-TM, 3 April 2023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EEEA03C-8999-E77F-75AA-9E44C4CC5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61" y="776513"/>
            <a:ext cx="11527416" cy="5016758"/>
          </a:xfrm>
        </p:spPr>
        <p:txBody>
          <a:bodyPr wrap="square">
            <a:spAutoFit/>
          </a:bodyPr>
          <a:lstStyle/>
          <a:p>
            <a:r>
              <a:rPr lang="de-DE" sz="2000" i="1" dirty="0">
                <a:solidFill>
                  <a:schemeClr val="tx2"/>
                </a:solidFill>
              </a:rPr>
              <a:t>Measurement of the complex impedance of the magnets in the RB chain from 1 Hz to 100 kHz</a:t>
            </a:r>
            <a:br>
              <a:rPr lang="de-DE" sz="2000" i="1" dirty="0">
                <a:solidFill>
                  <a:schemeClr val="tx2"/>
                </a:solidFill>
              </a:rPr>
            </a:br>
            <a:r>
              <a:rPr lang="de-DE" sz="2000" i="1" dirty="0">
                <a:solidFill>
                  <a:schemeClr val="tx2"/>
                </a:solidFill>
              </a:rPr>
              <a:t>We expect to see the effect of SC</a:t>
            </a:r>
            <a:r>
              <a:rPr lang="de-DE" sz="2000" dirty="0">
                <a:solidFill>
                  <a:schemeClr val="tx2"/>
                </a:solidFill>
              </a:rPr>
              <a:t> magnetization, inter-filament and inter-strand coupling currents, eddy currents (wedges, beam-screen, other metallic components).</a:t>
            </a:r>
            <a:r>
              <a:rPr lang="en-CH" sz="2000" i="1" dirty="0">
                <a:solidFill>
                  <a:schemeClr val="tx2"/>
                </a:solidFill>
              </a:rPr>
              <a:t/>
            </a:r>
            <a:br>
              <a:rPr lang="en-CH" sz="2000" i="1" dirty="0">
                <a:solidFill>
                  <a:schemeClr val="tx2"/>
                </a:solidFill>
              </a:rPr>
            </a:br>
            <a:r>
              <a:rPr lang="en-GB" sz="2000" i="1" dirty="0">
                <a:solidFill>
                  <a:schemeClr val="tx2"/>
                </a:solidFill>
              </a:rPr>
              <a:t/>
            </a:r>
            <a:br>
              <a:rPr lang="en-GB" sz="2000" i="1" dirty="0">
                <a:solidFill>
                  <a:schemeClr val="tx2"/>
                </a:solidFill>
              </a:rPr>
            </a:br>
            <a:r>
              <a:rPr lang="de-DE" sz="2000" b="1" dirty="0"/>
              <a:t>Question: Is such a measurement accurate enough to see a (low-resistance) inter-turn short?</a:t>
            </a:r>
            <a:br>
              <a:rPr lang="de-DE" sz="2000" b="1" dirty="0"/>
            </a:b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If „Yes“, then we could monitor the TF on each magnet over time (e.g. once per year) </a:t>
            </a:r>
            <a:br>
              <a:rPr lang="de-DE" sz="2000" dirty="0"/>
            </a:b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If we find a possibly defective magnet then we could: </a:t>
            </a:r>
            <a:br>
              <a:rPr lang="de-DE" sz="2000" dirty="0"/>
            </a:br>
            <a:r>
              <a:rPr lang="de-DE" sz="2000" dirty="0"/>
              <a:t>   - reduce the probability of quenching it during operation by reducing BLM thresholds</a:t>
            </a:r>
            <a:br>
              <a:rPr lang="de-DE" sz="2000" dirty="0"/>
            </a:br>
            <a:r>
              <a:rPr lang="de-DE" sz="2000" dirty="0"/>
              <a:t>   - exchange it at the earliest convenient occasion</a:t>
            </a:r>
            <a:br>
              <a:rPr lang="de-DE" sz="2000" dirty="0"/>
            </a:b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Tests performed so far:</a:t>
            </a:r>
            <a:br>
              <a:rPr lang="de-DE" sz="2000" dirty="0"/>
            </a:br>
            <a:r>
              <a:rPr lang="de-DE" sz="2000" dirty="0"/>
              <a:t>   - First type test in 2021 in S78 at 1.9 K</a:t>
            </a:r>
            <a:br>
              <a:rPr lang="de-DE" sz="2000" dirty="0"/>
            </a:br>
            <a:r>
              <a:rPr lang="de-DE" sz="2000" dirty="0"/>
              <a:t>   - Various tests on a single dipole magnet in SM18 during YETS 22/23</a:t>
            </a:r>
            <a:br>
              <a:rPr lang="de-DE" sz="2000" dirty="0"/>
            </a:br>
            <a:r>
              <a:rPr lang="de-DE" sz="2000" dirty="0"/>
              <a:t>   - Second type test in Feb 2023 </a:t>
            </a:r>
            <a:r>
              <a:rPr lang="de-DE" sz="2000" dirty="0" smtClean="0"/>
              <a:t>mainly in </a:t>
            </a:r>
            <a:r>
              <a:rPr lang="de-DE" sz="2000" dirty="0"/>
              <a:t>S78 </a:t>
            </a:r>
            <a:r>
              <a:rPr lang="de-DE" sz="2000" dirty="0" smtClean="0"/>
              <a:t>at </a:t>
            </a:r>
            <a:r>
              <a:rPr lang="de-DE" sz="2000" dirty="0"/>
              <a:t>1.9 K with new configuration</a:t>
            </a:r>
            <a:endParaRPr lang="en-CH" sz="2000" b="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059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A92F710-5DF8-2CA9-12AA-957C48AE0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32" y="1257619"/>
            <a:ext cx="4271672" cy="226896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4882B5-692C-4B21-A176-8083D231AF07}" type="slidenum">
              <a:rPr lang="en-GB" smtClean="0"/>
              <a:t>7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3257337" y="158578"/>
            <a:ext cx="863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b="1" dirty="0"/>
              <a:t>Transfer Function Measurements (TFM)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78399" y="6475263"/>
            <a:ext cx="21515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Arjan Verweij, TE-TM, 3 April 2023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0B6FEC-6FAA-6E8A-E581-3262556FAF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989" y="3250548"/>
            <a:ext cx="353290" cy="639158"/>
          </a:xfrm>
          <a:prstGeom prst="rect">
            <a:avLst/>
          </a:prstGeom>
        </p:spPr>
      </p:pic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183BF2C5-EA0D-99E2-C56A-A5CDFE7987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594" y="951044"/>
            <a:ext cx="7287726" cy="38892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3AA54BD-1BDF-B26D-5497-BFE8E37FAA0F}"/>
              </a:ext>
            </a:extLst>
          </p:cNvPr>
          <p:cNvSpPr txBox="1"/>
          <p:nvPr/>
        </p:nvSpPr>
        <p:spPr>
          <a:xfrm>
            <a:off x="335290" y="872691"/>
            <a:ext cx="1564531" cy="276999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b="1" dirty="0">
                <a:solidFill>
                  <a:schemeClr val="tx2"/>
                </a:solidFill>
              </a:rPr>
              <a:t>Set-up in 2021</a:t>
            </a:r>
            <a:endParaRPr lang="en-CH" b="1" dirty="0">
              <a:solidFill>
                <a:schemeClr val="tx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78D717-3E0E-F6B0-290E-9617A5A0A829}"/>
              </a:ext>
            </a:extLst>
          </p:cNvPr>
          <p:cNvSpPr txBox="1"/>
          <p:nvPr/>
        </p:nvSpPr>
        <p:spPr>
          <a:xfrm>
            <a:off x="297654" y="4828042"/>
            <a:ext cx="11894346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b="1" dirty="0">
                <a:solidFill>
                  <a:schemeClr val="tx2"/>
                </a:solidFill>
              </a:rPr>
              <a:t>Conclusion: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2"/>
                </a:solidFill>
              </a:rPr>
              <a:t>Lots of scatter among magnets made by the same manufacturer, using very similar cables and other components.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2"/>
                </a:solidFill>
              </a:rPr>
              <a:t>Large bias from the rest of the magnet chain.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2"/>
                </a:solidFill>
              </a:rPr>
              <a:t>Amplitude constraint due to 100 </a:t>
            </a:r>
            <a:r>
              <a:rPr lang="de-DE" dirty="0">
                <a:solidFill>
                  <a:schemeClr val="tx2"/>
                </a:solidFill>
                <a:latin typeface="Symbol" panose="05050102010706020507" pitchFamily="18" charset="2"/>
              </a:rPr>
              <a:t>W</a:t>
            </a:r>
            <a:r>
              <a:rPr lang="de-DE" dirty="0">
                <a:solidFill>
                  <a:schemeClr val="tx2"/>
                </a:solidFill>
              </a:rPr>
              <a:t> parallel resistance in IFS box.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E0B6FEC-6FAA-6E8A-E581-3262556FAF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688" y="5800329"/>
            <a:ext cx="160674" cy="29068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061394" y="180702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Ap-1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38949" y="180702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Ap-2</a:t>
            </a:r>
          </a:p>
        </p:txBody>
      </p:sp>
    </p:spTree>
    <p:extLst>
      <p:ext uri="{BB962C8B-B14F-4D97-AF65-F5344CB8AC3E}">
        <p14:creationId xmlns:p14="http://schemas.microsoft.com/office/powerpoint/2010/main" val="3837370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B3B857B-E3DC-8003-26C8-8FBE8D88E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21" y="1388808"/>
            <a:ext cx="4286656" cy="26285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4882B5-692C-4B21-A176-8083D231AF07}" type="slidenum">
              <a:rPr lang="en-GB" smtClean="0"/>
              <a:t>8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3257337" y="158578"/>
            <a:ext cx="863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b="1" dirty="0"/>
              <a:t>Transfer Function Measurements (TFM)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78399" y="6475263"/>
            <a:ext cx="21515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Arjan Verweij, TE-TM, 3 April 2023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0B6FEC-6FAA-6E8A-E581-3262556FAF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288" y="5647929"/>
            <a:ext cx="160674" cy="29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AA54BD-1BDF-B26D-5497-BFE8E37FAA0F}"/>
              </a:ext>
            </a:extLst>
          </p:cNvPr>
          <p:cNvSpPr txBox="1"/>
          <p:nvPr/>
        </p:nvSpPr>
        <p:spPr>
          <a:xfrm>
            <a:off x="499083" y="959409"/>
            <a:ext cx="1962076" cy="276999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b="1" dirty="0">
                <a:solidFill>
                  <a:schemeClr val="tx2"/>
                </a:solidFill>
              </a:rPr>
              <a:t>New set-up (2023)</a:t>
            </a:r>
            <a:endParaRPr lang="en-CH" b="1" dirty="0">
              <a:solidFill>
                <a:schemeClr val="tx2"/>
              </a:solidFill>
            </a:endParaRP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44BE981-6C13-CE80-4714-6F029444C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8177" y="959409"/>
            <a:ext cx="7530933" cy="39736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B99350-8432-4C4A-83A4-567494A3E41A}"/>
              </a:ext>
            </a:extLst>
          </p:cNvPr>
          <p:cNvSpPr txBox="1"/>
          <p:nvPr/>
        </p:nvSpPr>
        <p:spPr>
          <a:xfrm>
            <a:off x="1480121" y="1555738"/>
            <a:ext cx="897682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900" dirty="0">
                <a:solidFill>
                  <a:schemeClr val="tx2"/>
                </a:solidFill>
              </a:rPr>
              <a:t>Isolation </a:t>
            </a:r>
            <a:r>
              <a:rPr lang="de-DE" sz="900" dirty="0" err="1">
                <a:solidFill>
                  <a:schemeClr val="tx2"/>
                </a:solidFill>
              </a:rPr>
              <a:t>amplifier</a:t>
            </a:r>
            <a:endParaRPr lang="en-CH" sz="900" dirty="0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60821F-10BA-BBC3-9AD6-877210CB1D6C}"/>
              </a:ext>
            </a:extLst>
          </p:cNvPr>
          <p:cNvSpPr txBox="1"/>
          <p:nvPr/>
        </p:nvSpPr>
        <p:spPr>
          <a:xfrm>
            <a:off x="447167" y="4892019"/>
            <a:ext cx="691157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</a:rPr>
              <a:t>Conclusion:</a:t>
            </a:r>
          </a:p>
          <a:p>
            <a:pPr algn="l"/>
            <a:r>
              <a:rPr lang="en-US" dirty="0">
                <a:solidFill>
                  <a:schemeClr val="tx2"/>
                </a:solidFill>
              </a:rPr>
              <a:t>- Almost no bias from rest of the magnet chain</a:t>
            </a:r>
          </a:p>
          <a:p>
            <a:r>
              <a:rPr lang="en-US" dirty="0">
                <a:solidFill>
                  <a:schemeClr val="tx2"/>
                </a:solidFill>
              </a:rPr>
              <a:t>- </a:t>
            </a:r>
            <a:r>
              <a:rPr lang="de-DE" dirty="0">
                <a:solidFill>
                  <a:schemeClr val="tx2"/>
                </a:solidFill>
              </a:rPr>
              <a:t>100 </a:t>
            </a:r>
            <a:r>
              <a:rPr lang="de-DE" dirty="0">
                <a:solidFill>
                  <a:schemeClr val="tx2"/>
                </a:solidFill>
                <a:latin typeface="Symbol" panose="05050102010706020507" pitchFamily="18" charset="2"/>
              </a:rPr>
              <a:t>W</a:t>
            </a:r>
            <a:r>
              <a:rPr lang="de-DE" dirty="0">
                <a:solidFill>
                  <a:schemeClr val="tx2"/>
                </a:solidFill>
              </a:rPr>
              <a:t> parallel resistance excluded</a:t>
            </a:r>
            <a:endParaRPr lang="en-US" dirty="0">
              <a:solidFill>
                <a:schemeClr val="tx2"/>
              </a:solidFill>
            </a:endParaRPr>
          </a:p>
          <a:p>
            <a:pPr algn="l"/>
            <a:r>
              <a:rPr lang="en-US" dirty="0">
                <a:solidFill>
                  <a:schemeClr val="tx2"/>
                </a:solidFill>
              </a:rPr>
              <a:t>- Increased precision and clear grouping of curves</a:t>
            </a:r>
            <a:endParaRPr lang="en-CH" dirty="0">
              <a:solidFill>
                <a:schemeClr val="tx2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E0B6FEC-6FAA-6E8A-E581-3262556FAF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191" y="3250548"/>
            <a:ext cx="353290" cy="6391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E0B6FEC-6FAA-6E8A-E581-3262556FAF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520" y="3250548"/>
            <a:ext cx="353290" cy="63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69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4882B5-692C-4B21-A176-8083D231AF07}" type="slidenum">
              <a:rPr lang="en-GB" smtClean="0"/>
              <a:t>9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3257337" y="158578"/>
            <a:ext cx="863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b="1" dirty="0"/>
              <a:t>Transfer Function Measurements (TFM)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78399" y="6475263"/>
            <a:ext cx="21515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Arjan Verweij, TE-TM, 3 April 2023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0B6FEC-6FAA-6E8A-E581-3262556FAF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288" y="5647929"/>
            <a:ext cx="160674" cy="290685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44BE981-6C13-CE80-4714-6F029444C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05" y="857010"/>
            <a:ext cx="7530933" cy="39736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60821F-10BA-BBC3-9AD6-877210CB1D6C}"/>
              </a:ext>
            </a:extLst>
          </p:cNvPr>
          <p:cNvSpPr txBox="1"/>
          <p:nvPr/>
        </p:nvSpPr>
        <p:spPr>
          <a:xfrm>
            <a:off x="8440557" y="807291"/>
            <a:ext cx="3427131" cy="4985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</a:rPr>
              <a:t>1:</a:t>
            </a:r>
          </a:p>
          <a:p>
            <a:pPr algn="l"/>
            <a:r>
              <a:rPr lang="en-US" dirty="0">
                <a:solidFill>
                  <a:schemeClr val="tx2"/>
                </a:solidFill>
              </a:rPr>
              <a:t>ANS and NOE (&lt;3030)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  <a:p>
            <a:pPr algn="l"/>
            <a:r>
              <a:rPr lang="en-US" b="1" dirty="0">
                <a:solidFill>
                  <a:schemeClr val="tx2"/>
                </a:solidFill>
              </a:rPr>
              <a:t>2:</a:t>
            </a:r>
          </a:p>
          <a:p>
            <a:pPr algn="l"/>
            <a:r>
              <a:rPr lang="en-US" dirty="0">
                <a:solidFill>
                  <a:schemeClr val="tx2"/>
                </a:solidFill>
              </a:rPr>
              <a:t>ALS (&lt;1055)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  <a:p>
            <a:pPr algn="l"/>
            <a:r>
              <a:rPr lang="en-US" b="1" dirty="0">
                <a:solidFill>
                  <a:schemeClr val="tx2"/>
                </a:solidFill>
              </a:rPr>
              <a:t>3: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pPr algn="l"/>
            <a:r>
              <a:rPr lang="en-US" dirty="0">
                <a:solidFill>
                  <a:schemeClr val="tx2"/>
                </a:solidFill>
              </a:rPr>
              <a:t>NOE (&gt;3030)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  <a:p>
            <a:pPr algn="l"/>
            <a:r>
              <a:rPr lang="en-US" b="1" dirty="0">
                <a:solidFill>
                  <a:schemeClr val="tx2"/>
                </a:solidFill>
              </a:rPr>
              <a:t>4: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pPr algn="l"/>
            <a:r>
              <a:rPr lang="en-US" dirty="0">
                <a:solidFill>
                  <a:schemeClr val="tx2"/>
                </a:solidFill>
              </a:rPr>
              <a:t>ALS (&gt;1055)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  <a:p>
            <a:pPr algn="l"/>
            <a:r>
              <a:rPr lang="en-US" b="1" dirty="0">
                <a:solidFill>
                  <a:schemeClr val="tx2"/>
                </a:solidFill>
              </a:rPr>
              <a:t>5:</a:t>
            </a:r>
          </a:p>
          <a:p>
            <a:pPr algn="l"/>
            <a:r>
              <a:rPr lang="en-US" dirty="0">
                <a:solidFill>
                  <a:schemeClr val="tx2"/>
                </a:solidFill>
              </a:rPr>
              <a:t>C14L8=ALS 1519 (Refurbished)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Small outliers (below group 1, above group 4): magnets at the end of the chain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5493" y="2934303"/>
            <a:ext cx="31290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b="1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21946" y="2124159"/>
            <a:ext cx="31290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b="1" dirty="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81611" y="2236002"/>
            <a:ext cx="31290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b="1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58354" y="998615"/>
            <a:ext cx="31290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b="1" dirty="0"/>
              <a:t>1</a:t>
            </a:r>
          </a:p>
        </p:txBody>
      </p:sp>
      <p:cxnSp>
        <p:nvCxnSpPr>
          <p:cNvPr id="5" name="Straight Arrow Connector 4"/>
          <p:cNvCxnSpPr>
            <a:stCxn id="18" idx="3"/>
          </p:cNvCxnSpPr>
          <p:nvPr/>
        </p:nvCxnSpPr>
        <p:spPr>
          <a:xfrm>
            <a:off x="5134852" y="2308825"/>
            <a:ext cx="919322" cy="18466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978399" y="3118969"/>
            <a:ext cx="1172030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F60821F-10BA-BBC3-9AD6-877210CB1D6C}"/>
              </a:ext>
            </a:extLst>
          </p:cNvPr>
          <p:cNvSpPr txBox="1"/>
          <p:nvPr/>
        </p:nvSpPr>
        <p:spPr>
          <a:xfrm>
            <a:off x="494005" y="5432271"/>
            <a:ext cx="720219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</a:rPr>
              <a:t>Reproducibility based on SM18 tests: much better than 0.1 %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94517" y="1412497"/>
            <a:ext cx="31290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b="1" dirty="0"/>
              <a:t>5</a:t>
            </a:r>
          </a:p>
        </p:txBody>
      </p:sp>
      <p:cxnSp>
        <p:nvCxnSpPr>
          <p:cNvPr id="30" name="Straight Arrow Connector 29"/>
          <p:cNvCxnSpPr>
            <a:stCxn id="29" idx="1"/>
          </p:cNvCxnSpPr>
          <p:nvPr/>
        </p:nvCxnSpPr>
        <p:spPr>
          <a:xfrm flipH="1">
            <a:off x="6054174" y="1597163"/>
            <a:ext cx="840343" cy="33639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17903"/>
      </p:ext>
    </p:extLst>
  </p:cSld>
  <p:clrMapOvr>
    <a:masterClrMapping/>
  </p:clrMapOvr>
</p:sld>
</file>

<file path=ppt/theme/theme1.xml><?xml version="1.0" encoding="utf-8"?>
<a:theme xmlns:a="http://schemas.openxmlformats.org/drawingml/2006/main" name="CERNCorporate16-9">
  <a:themeElements>
    <a:clrScheme name="CERN 1">
      <a:dk1>
        <a:srgbClr val="0055A0"/>
      </a:dk1>
      <a:lt1>
        <a:sysClr val="window" lastClr="FFFFFF"/>
      </a:lt1>
      <a:dk2>
        <a:srgbClr val="0055A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zn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7109F9D4B78346B4AE976AE1BEB3EE" ma:contentTypeVersion="0" ma:contentTypeDescription="Create a new document." ma:contentTypeScope="" ma:versionID="607db0f5464ee89518f28504cef8cd3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3CC75B-3D2A-48B7-9E8E-2C77B8BAEA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6EB9DF9-E23B-49C2-9DAB-47EFE8B47D03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AF5924D-FE46-423B-8B35-DCCE8C9D1B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61843</TotalTime>
  <Words>1570</Words>
  <Application>Microsoft Office PowerPoint</Application>
  <PresentationFormat>Widescreen</PresentationFormat>
  <Paragraphs>201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Symbol</vt:lpstr>
      <vt:lpstr>Wingdings</vt:lpstr>
      <vt:lpstr>CERNCorporate16-9</vt:lpstr>
      <vt:lpstr>LHC magnet circuits: ELQA &amp; recommissioning after YETS 22/23   Arjan Verweij on behalf of ELQA and MP3  Thanks as well to the HNINP collaboration, M. Janitschke,  M. Solfaroli, and Christoph Obermair    TE-TM, 3 April 2023 </vt:lpstr>
      <vt:lpstr>PowerPoint Presentation</vt:lpstr>
      <vt:lpstr>PowerPoint Presentation</vt:lpstr>
      <vt:lpstr>PowerPoint Presentation</vt:lpstr>
      <vt:lpstr>PowerPoint Presentation</vt:lpstr>
      <vt:lpstr>Measurement of the complex impedance of the magnets in the RB chain from 1 Hz to 100 kHz We expect to see the effect of SC magnetization, inter-filament and inter-strand coupling currents, eddy currents (wedges, beam-screen, other metallic components).  Question: Is such a measurement accurate enough to see a (low-resistance) inter-turn short?  If „Yes“, then we could monitor the TF on each magnet over time (e.g. once per year)   If we find a possibly defective magnet then we could:     - reduce the probability of quenching it during operation by reducing BLM thresholds    - exchange it at the earliest convenient occasion  Tests performed so far:    - First type test in 2021 in S78 at 1.9 K    - Various tests on a single dipole magnet in SM18 during YETS 22/23    - Second type test in Feb 2023 mainly in S78 at 1.9 K with new configuration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learned during stay at TU Darmstadt</dc:title>
  <dc:creator>Michał Maciejewski</dc:creator>
  <cp:lastModifiedBy>Arjan Verweij</cp:lastModifiedBy>
  <cp:revision>1592</cp:revision>
  <cp:lastPrinted>2023-03-31T09:38:44Z</cp:lastPrinted>
  <dcterms:created xsi:type="dcterms:W3CDTF">2014-04-13T10:01:50Z</dcterms:created>
  <dcterms:modified xsi:type="dcterms:W3CDTF">2023-03-31T13:54:21Z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0x010100A87109F9D4B78346B4AE976AE1BEB3EE</vt:lpwstr>
  </property>
  <property fmtid="{D5CDD505-2E9C-101B-9397-08002B2CF9AE}" pid="3" name="IsMyDocuments">
    <vt:bool>true</vt:bool>
  </property>
</Properties>
</file>