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iny" charset="1" panose="02000903060500060000"/>
      <p:regular r:id="rId10"/>
    </p:embeddedFont>
    <p:embeddedFont>
      <p:font typeface="JA Jayagiri Sans" charset="1" panose="000000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52" Target="slides/slide23.xml" Type="http://schemas.openxmlformats.org/officeDocument/2006/relationships/slide"/><Relationship Id="rId53" Target="slides/slide24.xml" Type="http://schemas.openxmlformats.org/officeDocument/2006/relationships/slide"/><Relationship Id="rId54" Target="slides/slide25.xml" Type="http://schemas.openxmlformats.org/officeDocument/2006/relationships/slide"/><Relationship Id="rId55" Target="slides/slide26.xml" Type="http://schemas.openxmlformats.org/officeDocument/2006/relationships/slide"/><Relationship Id="rId56" Target="slides/slide27.xml" Type="http://schemas.openxmlformats.org/officeDocument/2006/relationships/slide"/><Relationship Id="rId57" Target="slides/slide28.xml" Type="http://schemas.openxmlformats.org/officeDocument/2006/relationships/slide"/><Relationship Id="rId58" Target="slides/slide29.xml" Type="http://schemas.openxmlformats.org/officeDocument/2006/relationships/slide"/><Relationship Id="rId59" Target="slides/slide30.xml" Type="http://schemas.openxmlformats.org/officeDocument/2006/relationships/slide"/><Relationship Id="rId6" Target="fonts/font6.fntdata" Type="http://schemas.openxmlformats.org/officeDocument/2006/relationships/font"/><Relationship Id="rId60" Target="slides/slide31.xml" Type="http://schemas.openxmlformats.org/officeDocument/2006/relationships/slide"/><Relationship Id="rId61" Target="slides/slide32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29109" y="6853429"/>
            <a:ext cx="7829782" cy="1000125"/>
            <a:chOff x="0" y="0"/>
            <a:chExt cx="2062165" cy="2634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2165" cy="263407"/>
            </a:xfrm>
            <a:custGeom>
              <a:avLst/>
              <a:gdLst/>
              <a:ahLst/>
              <a:cxnLst/>
              <a:rect r="r" b="b" t="t" l="l"/>
              <a:pathLst>
                <a:path h="263407" w="2062165">
                  <a:moveTo>
                    <a:pt x="98878" y="0"/>
                  </a:moveTo>
                  <a:lnTo>
                    <a:pt x="1963287" y="0"/>
                  </a:lnTo>
                  <a:cubicBezTo>
                    <a:pt x="1989511" y="0"/>
                    <a:pt x="2014661" y="10417"/>
                    <a:pt x="2033204" y="28961"/>
                  </a:cubicBezTo>
                  <a:cubicBezTo>
                    <a:pt x="2051747" y="47504"/>
                    <a:pt x="2062165" y="72654"/>
                    <a:pt x="2062165" y="98878"/>
                  </a:cubicBezTo>
                  <a:lnTo>
                    <a:pt x="2062165" y="164530"/>
                  </a:lnTo>
                  <a:cubicBezTo>
                    <a:pt x="2062165" y="219138"/>
                    <a:pt x="2017895" y="263407"/>
                    <a:pt x="1963287" y="263407"/>
                  </a:cubicBezTo>
                  <a:lnTo>
                    <a:pt x="98878" y="263407"/>
                  </a:lnTo>
                  <a:cubicBezTo>
                    <a:pt x="72654" y="263407"/>
                    <a:pt x="47504" y="252990"/>
                    <a:pt x="28961" y="234447"/>
                  </a:cubicBezTo>
                  <a:cubicBezTo>
                    <a:pt x="10417" y="215904"/>
                    <a:pt x="0" y="190754"/>
                    <a:pt x="0" y="164530"/>
                  </a:cubicBezTo>
                  <a:lnTo>
                    <a:pt x="0" y="98878"/>
                  </a:lnTo>
                  <a:cubicBezTo>
                    <a:pt x="0" y="72654"/>
                    <a:pt x="10417" y="47504"/>
                    <a:pt x="28961" y="28961"/>
                  </a:cubicBezTo>
                  <a:cubicBezTo>
                    <a:pt x="47504" y="10417"/>
                    <a:pt x="72654" y="0"/>
                    <a:pt x="988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81212" y="5092867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11136" y="6154164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23210" y="6873651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2743125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1581" y="6932555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31449" y="2939859"/>
            <a:ext cx="9225102" cy="295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sz="6100" spc="61">
                <a:solidFill>
                  <a:srgbClr val="E18455"/>
                </a:solidFill>
                <a:latin typeface="Coiny"/>
              </a:rPr>
              <a:t>MÉTODOS CONSTRUCTIVOS Y ALEATORIZADOS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61300" y="7039166"/>
            <a:ext cx="696539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Camilo Oberndorfer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92461" y="3108799"/>
          <a:ext cx="11521307" cy="4343400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020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Constructivo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0.0392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0.0932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0.2142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Ruido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3.896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10.3449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10.4245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22.7109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Aleatorio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4.086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9.9175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12.8234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33.325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TIEMPO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98124" y="1463504"/>
            <a:ext cx="13345269" cy="7395703"/>
            <a:chOff x="0" y="0"/>
            <a:chExt cx="3514803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4803" cy="1947840"/>
            </a:xfrm>
            <a:custGeom>
              <a:avLst/>
              <a:gdLst/>
              <a:ahLst/>
              <a:cxnLst/>
              <a:rect r="r" b="b" t="t" l="l"/>
              <a:pathLst>
                <a:path h="1947840" w="3514803">
                  <a:moveTo>
                    <a:pt x="22045" y="0"/>
                  </a:moveTo>
                  <a:lnTo>
                    <a:pt x="3492759" y="0"/>
                  </a:lnTo>
                  <a:cubicBezTo>
                    <a:pt x="3504933" y="0"/>
                    <a:pt x="3514803" y="9870"/>
                    <a:pt x="3514803" y="22045"/>
                  </a:cubicBezTo>
                  <a:lnTo>
                    <a:pt x="3514803" y="1925795"/>
                  </a:lnTo>
                  <a:cubicBezTo>
                    <a:pt x="3514803" y="1937970"/>
                    <a:pt x="3504933" y="1947840"/>
                    <a:pt x="3492759" y="1947840"/>
                  </a:cubicBezTo>
                  <a:lnTo>
                    <a:pt x="22045" y="1947840"/>
                  </a:lnTo>
                  <a:cubicBezTo>
                    <a:pt x="16198" y="1947840"/>
                    <a:pt x="10591" y="1945517"/>
                    <a:pt x="6457" y="1941383"/>
                  </a:cubicBezTo>
                  <a:cubicBezTo>
                    <a:pt x="2323" y="1937249"/>
                    <a:pt x="0" y="1931642"/>
                    <a:pt x="0" y="1925795"/>
                  </a:cubicBezTo>
                  <a:lnTo>
                    <a:pt x="0" y="22045"/>
                  </a:lnTo>
                  <a:cubicBezTo>
                    <a:pt x="0" y="16198"/>
                    <a:pt x="2323" y="10591"/>
                    <a:pt x="6457" y="6457"/>
                  </a:cubicBezTo>
                  <a:cubicBezTo>
                    <a:pt x="10591" y="2323"/>
                    <a:pt x="16198" y="0"/>
                    <a:pt x="220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27396" y="259548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253290" y="3781363"/>
          <a:ext cx="11521307" cy="4752975"/>
        </p:xfrm>
        <a:graphic>
          <a:graphicData uri="http://schemas.openxmlformats.org/drawingml/2006/table">
            <a:tbl>
              <a:tblPr/>
              <a:tblGrid>
                <a:gridCol w="3246809"/>
                <a:gridCol w="2806091"/>
                <a:gridCol w="2782129"/>
                <a:gridCol w="2686278"/>
              </a:tblGrid>
              <a:tr h="1472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                    iteraciones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alpha                        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5870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5860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3419756" y="1840149"/>
            <a:ext cx="11484438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HIPERPARÁMETROS</a:t>
            </a:r>
          </a:p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RUIDO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-5377535" y="4805756"/>
            <a:ext cx="1503529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E18455"/>
                </a:solidFill>
                <a:latin typeface="Poppins"/>
              </a:rPr>
              <a:t>JSSP15.txt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E18455"/>
                </a:solidFill>
                <a:latin typeface="Poppins"/>
              </a:rPr>
              <a:t>cota inferior: 5 464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253290" y="3781363"/>
          <a:ext cx="11521307" cy="3190875"/>
        </p:xfrm>
        <a:graphic>
          <a:graphicData uri="http://schemas.openxmlformats.org/drawingml/2006/table">
            <a:tbl>
              <a:tblPr/>
              <a:tblGrid>
                <a:gridCol w="3246809"/>
                <a:gridCol w="2806091"/>
                <a:gridCol w="2782129"/>
                <a:gridCol w="2686278"/>
              </a:tblGrid>
              <a:tr h="1005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924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Makespan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24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 20.8700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36.598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69.47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3419756" y="1840149"/>
            <a:ext cx="11484438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HIPERPARÁMETROS</a:t>
            </a:r>
          </a:p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ALEATORIO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81212" y="5092867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11136" y="6154164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3210" y="6873651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743125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1581" y="6932555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84744" y="4645496"/>
            <a:ext cx="9225102" cy="97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sz="6100" spc="61">
                <a:solidFill>
                  <a:srgbClr val="E18455"/>
                </a:solidFill>
                <a:latin typeface="Coiny"/>
              </a:rPr>
              <a:t>BUSQUEDA LOCAL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6200" y="4261151"/>
            <a:ext cx="8675601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spc="68">
                <a:solidFill>
                  <a:srgbClr val="E18455"/>
                </a:solidFill>
                <a:latin typeface="Poppins Bold"/>
              </a:rPr>
              <a:t>Vecindarios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143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0363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24688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32527" y="4421512"/>
            <a:ext cx="1142182" cy="11421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51718" y="4578837"/>
            <a:ext cx="6786987" cy="813317"/>
            <a:chOff x="0" y="0"/>
            <a:chExt cx="1787519" cy="214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87519" cy="214207"/>
            </a:xfrm>
            <a:custGeom>
              <a:avLst/>
              <a:gdLst/>
              <a:ahLst/>
              <a:cxnLst/>
              <a:rect r="r" b="b" t="t" l="l"/>
              <a:pathLst>
                <a:path h="21420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170860"/>
                  </a:lnTo>
                  <a:cubicBezTo>
                    <a:pt x="1787519" y="182356"/>
                    <a:pt x="1782952" y="193382"/>
                    <a:pt x="1774823" y="201511"/>
                  </a:cubicBezTo>
                  <a:cubicBezTo>
                    <a:pt x="1766694" y="209640"/>
                    <a:pt x="1755669" y="214207"/>
                    <a:pt x="1744173" y="214207"/>
                  </a:cubicBezTo>
                  <a:lnTo>
                    <a:pt x="43347" y="214207"/>
                  </a:lnTo>
                  <a:cubicBezTo>
                    <a:pt x="31850" y="214207"/>
                    <a:pt x="20825" y="209640"/>
                    <a:pt x="12696" y="201511"/>
                  </a:cubicBezTo>
                  <a:cubicBezTo>
                    <a:pt x="4567" y="193382"/>
                    <a:pt x="0" y="182356"/>
                    <a:pt x="0" y="17086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6174709" y="4985495"/>
            <a:ext cx="677008" cy="7108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5041182" y="2877303"/>
            <a:ext cx="1142182" cy="11421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01323" y="2885790"/>
            <a:ext cx="6786987" cy="1125208"/>
            <a:chOff x="0" y="0"/>
            <a:chExt cx="1787519" cy="2963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87519" cy="296351"/>
            </a:xfrm>
            <a:custGeom>
              <a:avLst/>
              <a:gdLst/>
              <a:ahLst/>
              <a:cxnLst/>
              <a:rect r="r" b="b" t="t" l="l"/>
              <a:pathLst>
                <a:path h="296351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53005"/>
                  </a:lnTo>
                  <a:cubicBezTo>
                    <a:pt x="1787519" y="264501"/>
                    <a:pt x="1782952" y="275526"/>
                    <a:pt x="1774823" y="283655"/>
                  </a:cubicBezTo>
                  <a:cubicBezTo>
                    <a:pt x="1766694" y="291784"/>
                    <a:pt x="1755669" y="296351"/>
                    <a:pt x="1744173" y="296351"/>
                  </a:cubicBezTo>
                  <a:lnTo>
                    <a:pt x="43347" y="296351"/>
                  </a:lnTo>
                  <a:cubicBezTo>
                    <a:pt x="31850" y="296351"/>
                    <a:pt x="20825" y="291784"/>
                    <a:pt x="12696" y="283655"/>
                  </a:cubicBezTo>
                  <a:cubicBezTo>
                    <a:pt x="4567" y="275526"/>
                    <a:pt x="0" y="264501"/>
                    <a:pt x="0" y="25300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6183365" y="3448394"/>
            <a:ext cx="717959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3194118" y="5963744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8115212" y="7535369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6" id="26"/>
          <p:cNvSpPr/>
          <p:nvPr/>
        </p:nvSpPr>
        <p:spPr>
          <a:xfrm flipH="false" flipV="false" rot="-5400000">
            <a:off x="5429735" y="7245236"/>
            <a:ext cx="1390260" cy="1570476"/>
          </a:xfrm>
          <a:custGeom>
            <a:avLst/>
            <a:gdLst/>
            <a:ahLst/>
            <a:cxnLst/>
            <a:rect r="r" b="b" t="t" l="l"/>
            <a:pathLst>
              <a:path h="1570476" w="1390260">
                <a:moveTo>
                  <a:pt x="0" y="0"/>
                </a:moveTo>
                <a:lnTo>
                  <a:pt x="1390260" y="0"/>
                </a:lnTo>
                <a:lnTo>
                  <a:pt x="1390260" y="1570477"/>
                </a:lnTo>
                <a:lnTo>
                  <a:pt x="0" y="157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52652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285691" y="4723240"/>
            <a:ext cx="6082638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Cambiar de posición el valor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i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y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j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94346" y="3016911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Determinar dos valores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i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,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j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para una de las maquinas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8682" y="1837602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SWAP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39722" y="3035961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31067" y="4580171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98102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14046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13943" y="8658930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29888" y="8658930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143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0363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24688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41182" y="4287647"/>
            <a:ext cx="1142182" cy="11421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51718" y="4325323"/>
            <a:ext cx="6786987" cy="1066830"/>
            <a:chOff x="0" y="0"/>
            <a:chExt cx="1787519" cy="2809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87519" cy="280976"/>
            </a:xfrm>
            <a:custGeom>
              <a:avLst/>
              <a:gdLst/>
              <a:ahLst/>
              <a:cxnLst/>
              <a:rect r="r" b="b" t="t" l="l"/>
              <a:pathLst>
                <a:path h="280976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37629"/>
                  </a:lnTo>
                  <a:cubicBezTo>
                    <a:pt x="1787519" y="249125"/>
                    <a:pt x="1782952" y="260151"/>
                    <a:pt x="1774823" y="268280"/>
                  </a:cubicBezTo>
                  <a:cubicBezTo>
                    <a:pt x="1766694" y="276409"/>
                    <a:pt x="1755669" y="280976"/>
                    <a:pt x="1744173" y="280976"/>
                  </a:cubicBezTo>
                  <a:lnTo>
                    <a:pt x="43347" y="280976"/>
                  </a:lnTo>
                  <a:cubicBezTo>
                    <a:pt x="31850" y="280976"/>
                    <a:pt x="20825" y="276409"/>
                    <a:pt x="12696" y="268280"/>
                  </a:cubicBezTo>
                  <a:cubicBezTo>
                    <a:pt x="4567" y="260151"/>
                    <a:pt x="0" y="249125"/>
                    <a:pt x="0" y="237629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6183365" y="4858738"/>
            <a:ext cx="668353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5041182" y="2877303"/>
            <a:ext cx="1142182" cy="11421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01323" y="2885790"/>
            <a:ext cx="6786987" cy="1125208"/>
            <a:chOff x="0" y="0"/>
            <a:chExt cx="1787519" cy="2963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87519" cy="296351"/>
            </a:xfrm>
            <a:custGeom>
              <a:avLst/>
              <a:gdLst/>
              <a:ahLst/>
              <a:cxnLst/>
              <a:rect r="r" b="b" t="t" l="l"/>
              <a:pathLst>
                <a:path h="296351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53005"/>
                  </a:lnTo>
                  <a:cubicBezTo>
                    <a:pt x="1787519" y="264501"/>
                    <a:pt x="1782952" y="275526"/>
                    <a:pt x="1774823" y="283655"/>
                  </a:cubicBezTo>
                  <a:cubicBezTo>
                    <a:pt x="1766694" y="291784"/>
                    <a:pt x="1755669" y="296351"/>
                    <a:pt x="1744173" y="296351"/>
                  </a:cubicBezTo>
                  <a:lnTo>
                    <a:pt x="43347" y="296351"/>
                  </a:lnTo>
                  <a:cubicBezTo>
                    <a:pt x="31850" y="296351"/>
                    <a:pt x="20825" y="291784"/>
                    <a:pt x="12696" y="283655"/>
                  </a:cubicBezTo>
                  <a:cubicBezTo>
                    <a:pt x="4567" y="275526"/>
                    <a:pt x="0" y="264501"/>
                    <a:pt x="0" y="25300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6183365" y="3448394"/>
            <a:ext cx="717959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3194118" y="5963744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8115212" y="7535369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6" id="26"/>
          <p:cNvSpPr/>
          <p:nvPr/>
        </p:nvSpPr>
        <p:spPr>
          <a:xfrm flipH="false" flipV="false" rot="-5400000">
            <a:off x="5429735" y="7245236"/>
            <a:ext cx="1390260" cy="1570476"/>
          </a:xfrm>
          <a:custGeom>
            <a:avLst/>
            <a:gdLst/>
            <a:ahLst/>
            <a:cxnLst/>
            <a:rect r="r" b="b" t="t" l="l"/>
            <a:pathLst>
              <a:path h="1570476" w="1390260">
                <a:moveTo>
                  <a:pt x="0" y="0"/>
                </a:moveTo>
                <a:lnTo>
                  <a:pt x="1390260" y="0"/>
                </a:lnTo>
                <a:lnTo>
                  <a:pt x="1390260" y="1570477"/>
                </a:lnTo>
                <a:lnTo>
                  <a:pt x="0" y="157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52652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285691" y="4394751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Insertar el valor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j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en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i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y desplazar el resto de valores a la derecha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5691" y="3016911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Determinar dos valores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i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,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j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para una de las maquinas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8682" y="1837602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INSERT FORWARD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39722" y="3035961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39722" y="444630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98102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14046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13943" y="8611305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29888" y="8611305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143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0363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24688" y="188522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41182" y="4287647"/>
            <a:ext cx="1142182" cy="11421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51718" y="4325323"/>
            <a:ext cx="6786987" cy="1066830"/>
            <a:chOff x="0" y="0"/>
            <a:chExt cx="1787519" cy="2809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87519" cy="280976"/>
            </a:xfrm>
            <a:custGeom>
              <a:avLst/>
              <a:gdLst/>
              <a:ahLst/>
              <a:cxnLst/>
              <a:rect r="r" b="b" t="t" l="l"/>
              <a:pathLst>
                <a:path h="280976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37629"/>
                  </a:lnTo>
                  <a:cubicBezTo>
                    <a:pt x="1787519" y="249125"/>
                    <a:pt x="1782952" y="260151"/>
                    <a:pt x="1774823" y="268280"/>
                  </a:cubicBezTo>
                  <a:cubicBezTo>
                    <a:pt x="1766694" y="276409"/>
                    <a:pt x="1755669" y="280976"/>
                    <a:pt x="1744173" y="280976"/>
                  </a:cubicBezTo>
                  <a:lnTo>
                    <a:pt x="43347" y="280976"/>
                  </a:lnTo>
                  <a:cubicBezTo>
                    <a:pt x="31850" y="280976"/>
                    <a:pt x="20825" y="276409"/>
                    <a:pt x="12696" y="268280"/>
                  </a:cubicBezTo>
                  <a:cubicBezTo>
                    <a:pt x="4567" y="260151"/>
                    <a:pt x="0" y="249125"/>
                    <a:pt x="0" y="237629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6183365" y="4858738"/>
            <a:ext cx="668353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5041182" y="2877303"/>
            <a:ext cx="1142182" cy="11421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01323" y="2885790"/>
            <a:ext cx="6786987" cy="1125208"/>
            <a:chOff x="0" y="0"/>
            <a:chExt cx="1787519" cy="2963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87519" cy="296351"/>
            </a:xfrm>
            <a:custGeom>
              <a:avLst/>
              <a:gdLst/>
              <a:ahLst/>
              <a:cxnLst/>
              <a:rect r="r" b="b" t="t" l="l"/>
              <a:pathLst>
                <a:path h="296351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53005"/>
                  </a:lnTo>
                  <a:cubicBezTo>
                    <a:pt x="1787519" y="264501"/>
                    <a:pt x="1782952" y="275526"/>
                    <a:pt x="1774823" y="283655"/>
                  </a:cubicBezTo>
                  <a:cubicBezTo>
                    <a:pt x="1766694" y="291784"/>
                    <a:pt x="1755669" y="296351"/>
                    <a:pt x="1744173" y="296351"/>
                  </a:cubicBezTo>
                  <a:lnTo>
                    <a:pt x="43347" y="296351"/>
                  </a:lnTo>
                  <a:cubicBezTo>
                    <a:pt x="31850" y="296351"/>
                    <a:pt x="20825" y="291784"/>
                    <a:pt x="12696" y="283655"/>
                  </a:cubicBezTo>
                  <a:cubicBezTo>
                    <a:pt x="4567" y="275526"/>
                    <a:pt x="0" y="264501"/>
                    <a:pt x="0" y="25300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6183365" y="3448394"/>
            <a:ext cx="717959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3194118" y="5963744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8115212" y="7535369"/>
          <a:ext cx="7315200" cy="1057275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6" id="26"/>
          <p:cNvSpPr/>
          <p:nvPr/>
        </p:nvSpPr>
        <p:spPr>
          <a:xfrm flipH="false" flipV="false" rot="-5400000">
            <a:off x="5429735" y="7245236"/>
            <a:ext cx="1390260" cy="1570476"/>
          </a:xfrm>
          <a:custGeom>
            <a:avLst/>
            <a:gdLst/>
            <a:ahLst/>
            <a:cxnLst/>
            <a:rect r="r" b="b" t="t" l="l"/>
            <a:pathLst>
              <a:path h="1570476" w="1390260">
                <a:moveTo>
                  <a:pt x="0" y="0"/>
                </a:moveTo>
                <a:lnTo>
                  <a:pt x="1390260" y="0"/>
                </a:lnTo>
                <a:lnTo>
                  <a:pt x="1390260" y="1570477"/>
                </a:lnTo>
                <a:lnTo>
                  <a:pt x="0" y="157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52652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285691" y="4394751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Insertar el valor i en j y desplazar el resto de valores a la izquierda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5691" y="3016911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Determinar dos valores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i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, </a:t>
            </a:r>
            <a:r>
              <a:rPr lang="en-US" sz="2600">
                <a:solidFill>
                  <a:srgbClr val="5D381C"/>
                </a:solidFill>
                <a:latin typeface="Poppins Italics"/>
              </a:rPr>
              <a:t>j</a:t>
            </a:r>
            <a:r>
              <a:rPr lang="en-US" sz="2600">
                <a:solidFill>
                  <a:srgbClr val="5D381C"/>
                </a:solidFill>
                <a:latin typeface="Poppins"/>
              </a:rPr>
              <a:t> para una de las maquinas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8682" y="1837602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INSERT BACKWARD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39722" y="3035961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39722" y="444630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98102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14046" y="7015939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13943" y="8658930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j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29888" y="8658930"/>
            <a:ext cx="211723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i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54669" y="3770796"/>
            <a:ext cx="8675601" cy="245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spc="68">
                <a:solidFill>
                  <a:srgbClr val="E18455"/>
                </a:solidFill>
                <a:latin typeface="Poppins Bold"/>
              </a:rPr>
              <a:t>Selección de Soluciones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182" y="452888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373" y="4453783"/>
            <a:ext cx="6786987" cy="1278167"/>
            <a:chOff x="0" y="0"/>
            <a:chExt cx="1787519" cy="3366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36637"/>
            </a:xfrm>
            <a:custGeom>
              <a:avLst/>
              <a:gdLst/>
              <a:ahLst/>
              <a:cxnLst/>
              <a:rect r="r" b="b" t="t" l="l"/>
              <a:pathLst>
                <a:path h="33663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93290"/>
                  </a:lnTo>
                  <a:cubicBezTo>
                    <a:pt x="1787519" y="304786"/>
                    <a:pt x="1782952" y="315811"/>
                    <a:pt x="1774823" y="323941"/>
                  </a:cubicBezTo>
                  <a:cubicBezTo>
                    <a:pt x="1766694" y="332070"/>
                    <a:pt x="1755669" y="336637"/>
                    <a:pt x="1744173" y="336637"/>
                  </a:cubicBezTo>
                  <a:lnTo>
                    <a:pt x="43347" y="336637"/>
                  </a:lnTo>
                  <a:cubicBezTo>
                    <a:pt x="31850" y="336637"/>
                    <a:pt x="20825" y="332070"/>
                    <a:pt x="12696" y="323941"/>
                  </a:cubicBezTo>
                  <a:cubicBezTo>
                    <a:pt x="4567" y="315811"/>
                    <a:pt x="0" y="304786"/>
                    <a:pt x="0" y="29329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183365" y="5092867"/>
            <a:ext cx="677008" cy="7108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82133" y="7477445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901323" y="7477445"/>
            <a:ext cx="6786987" cy="1142182"/>
            <a:chOff x="0" y="0"/>
            <a:chExt cx="1787519" cy="3008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00822"/>
            </a:xfrm>
            <a:custGeom>
              <a:avLst/>
              <a:gdLst/>
              <a:ahLst/>
              <a:cxnLst/>
              <a:rect r="r" b="b" t="t" l="l"/>
              <a:pathLst>
                <a:path h="300822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57475"/>
                  </a:lnTo>
                  <a:cubicBezTo>
                    <a:pt x="1787519" y="268971"/>
                    <a:pt x="1782952" y="279997"/>
                    <a:pt x="1774823" y="288126"/>
                  </a:cubicBezTo>
                  <a:cubicBezTo>
                    <a:pt x="1766694" y="296255"/>
                    <a:pt x="1755669" y="300822"/>
                    <a:pt x="1744173" y="300822"/>
                  </a:cubicBezTo>
                  <a:lnTo>
                    <a:pt x="43347" y="300822"/>
                  </a:lnTo>
                  <a:cubicBezTo>
                    <a:pt x="31850" y="300822"/>
                    <a:pt x="20825" y="296255"/>
                    <a:pt x="12696" y="288126"/>
                  </a:cubicBezTo>
                  <a:cubicBezTo>
                    <a:pt x="4567" y="279997"/>
                    <a:pt x="0" y="268971"/>
                    <a:pt x="0" y="25747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6224315" y="8048536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182" y="3149428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901323" y="3316604"/>
            <a:ext cx="6786987" cy="807829"/>
            <a:chOff x="0" y="0"/>
            <a:chExt cx="1787519" cy="2127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212762"/>
            </a:xfrm>
            <a:custGeom>
              <a:avLst/>
              <a:gdLst/>
              <a:ahLst/>
              <a:cxnLst/>
              <a:rect r="r" b="b" t="t" l="l"/>
              <a:pathLst>
                <a:path h="212762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169415"/>
                  </a:lnTo>
                  <a:cubicBezTo>
                    <a:pt x="1787519" y="180911"/>
                    <a:pt x="1782952" y="191937"/>
                    <a:pt x="1774823" y="200066"/>
                  </a:cubicBezTo>
                  <a:cubicBezTo>
                    <a:pt x="1766694" y="208195"/>
                    <a:pt x="1755669" y="212762"/>
                    <a:pt x="1744173" y="212762"/>
                  </a:cubicBezTo>
                  <a:lnTo>
                    <a:pt x="43347" y="212762"/>
                  </a:lnTo>
                  <a:cubicBezTo>
                    <a:pt x="31850" y="212762"/>
                    <a:pt x="20825" y="208195"/>
                    <a:pt x="12696" y="200066"/>
                  </a:cubicBezTo>
                  <a:cubicBezTo>
                    <a:pt x="4567" y="191937"/>
                    <a:pt x="0" y="180911"/>
                    <a:pt x="0" y="16941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6183365" y="3720519"/>
            <a:ext cx="717959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498" y="460912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si es mejor que la solución actual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76246" y="7591016"/>
            <a:ext cx="6000839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Si no encuentra ningún vecindario mejor para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335296" y="3434453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Crear un vecindario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FIRST IMPROVEMENT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9722" y="330808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39722" y="468754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80672" y="765991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4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5082133" y="6069414"/>
            <a:ext cx="1142182" cy="114218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901323" y="5998402"/>
            <a:ext cx="6786987" cy="1303256"/>
            <a:chOff x="0" y="0"/>
            <a:chExt cx="1787519" cy="34324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87519" cy="343244"/>
            </a:xfrm>
            <a:custGeom>
              <a:avLst/>
              <a:gdLst/>
              <a:ahLst/>
              <a:cxnLst/>
              <a:rect r="r" b="b" t="t" l="l"/>
              <a:pathLst>
                <a:path h="343244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99898"/>
                  </a:lnTo>
                  <a:cubicBezTo>
                    <a:pt x="1787519" y="311394"/>
                    <a:pt x="1782952" y="322419"/>
                    <a:pt x="1774823" y="330548"/>
                  </a:cubicBezTo>
                  <a:cubicBezTo>
                    <a:pt x="1766694" y="338678"/>
                    <a:pt x="1755669" y="343244"/>
                    <a:pt x="1744173" y="343244"/>
                  </a:cubicBezTo>
                  <a:lnTo>
                    <a:pt x="43347" y="343244"/>
                  </a:lnTo>
                  <a:cubicBezTo>
                    <a:pt x="31850" y="343244"/>
                    <a:pt x="20825" y="338678"/>
                    <a:pt x="12696" y="330548"/>
                  </a:cubicBezTo>
                  <a:cubicBezTo>
                    <a:pt x="4567" y="322419"/>
                    <a:pt x="0" y="311394"/>
                    <a:pt x="0" y="299898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7" id="47"/>
          <p:cNvSpPr/>
          <p:nvPr/>
        </p:nvSpPr>
        <p:spPr>
          <a:xfrm>
            <a:off x="6224315" y="6640505"/>
            <a:ext cx="677008" cy="9525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7294448" y="614965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Si es mejor, reemplazar la solución actual, si no seguir buscando.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80672" y="6228072"/>
            <a:ext cx="1945103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  <a:p>
            <a:pPr algn="ctr">
              <a:lnSpc>
                <a:spcPts val="580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303842" y="7689723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04850" y="18726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62856" y="279976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78340" y="6059303"/>
            <a:ext cx="2590425" cy="4227697"/>
          </a:xfrm>
          <a:custGeom>
            <a:avLst/>
            <a:gdLst/>
            <a:ahLst/>
            <a:cxnLst/>
            <a:rect r="r" b="b" t="t" l="l"/>
            <a:pathLst>
              <a:path h="4227697" w="2590425">
                <a:moveTo>
                  <a:pt x="0" y="0"/>
                </a:moveTo>
                <a:lnTo>
                  <a:pt x="2590425" y="0"/>
                </a:lnTo>
                <a:lnTo>
                  <a:pt x="2590425" y="4227697"/>
                </a:lnTo>
                <a:lnTo>
                  <a:pt x="0" y="4227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776310" y="3600450"/>
            <a:ext cx="8509385" cy="4089273"/>
            <a:chOff x="0" y="0"/>
            <a:chExt cx="2241155" cy="1077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41155" cy="1077010"/>
            </a:xfrm>
            <a:custGeom>
              <a:avLst/>
              <a:gdLst/>
              <a:ahLst/>
              <a:cxnLst/>
              <a:rect r="r" b="b" t="t" l="l"/>
              <a:pathLst>
                <a:path h="1077010" w="2241155">
                  <a:moveTo>
                    <a:pt x="46400" y="0"/>
                  </a:moveTo>
                  <a:lnTo>
                    <a:pt x="2194755" y="0"/>
                  </a:lnTo>
                  <a:cubicBezTo>
                    <a:pt x="2207061" y="0"/>
                    <a:pt x="2218863" y="4889"/>
                    <a:pt x="2227565" y="13590"/>
                  </a:cubicBezTo>
                  <a:cubicBezTo>
                    <a:pt x="2236266" y="22292"/>
                    <a:pt x="2241155" y="34094"/>
                    <a:pt x="2241155" y="46400"/>
                  </a:cubicBezTo>
                  <a:lnTo>
                    <a:pt x="2241155" y="1030610"/>
                  </a:lnTo>
                  <a:cubicBezTo>
                    <a:pt x="2241155" y="1042916"/>
                    <a:pt x="2236266" y="1054718"/>
                    <a:pt x="2227565" y="1063420"/>
                  </a:cubicBezTo>
                  <a:cubicBezTo>
                    <a:pt x="2218863" y="1072122"/>
                    <a:pt x="2207061" y="1077010"/>
                    <a:pt x="2194755" y="1077010"/>
                  </a:cubicBezTo>
                  <a:lnTo>
                    <a:pt x="46400" y="1077010"/>
                  </a:lnTo>
                  <a:cubicBezTo>
                    <a:pt x="34094" y="1077010"/>
                    <a:pt x="22292" y="1072122"/>
                    <a:pt x="13590" y="1063420"/>
                  </a:cubicBezTo>
                  <a:cubicBezTo>
                    <a:pt x="4889" y="1054718"/>
                    <a:pt x="0" y="1042916"/>
                    <a:pt x="0" y="1030610"/>
                  </a:cubicBezTo>
                  <a:lnTo>
                    <a:pt x="0" y="46400"/>
                  </a:lnTo>
                  <a:cubicBezTo>
                    <a:pt x="0" y="34094"/>
                    <a:pt x="4889" y="22292"/>
                    <a:pt x="13590" y="13590"/>
                  </a:cubicBezTo>
                  <a:cubicBezTo>
                    <a:pt x="22292" y="4889"/>
                    <a:pt x="34094" y="0"/>
                    <a:pt x="4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085514" y="3641637"/>
            <a:ext cx="7955447" cy="4023445"/>
          </a:xfrm>
          <a:custGeom>
            <a:avLst/>
            <a:gdLst/>
            <a:ahLst/>
            <a:cxnLst/>
            <a:rect r="r" b="b" t="t" l="l"/>
            <a:pathLst>
              <a:path h="4023445" w="7955447">
                <a:moveTo>
                  <a:pt x="0" y="0"/>
                </a:moveTo>
                <a:lnTo>
                  <a:pt x="7955447" y="0"/>
                </a:lnTo>
                <a:lnTo>
                  <a:pt x="7955447" y="4023444"/>
                </a:lnTo>
                <a:lnTo>
                  <a:pt x="0" y="4023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JOB SHOP SCHEDULING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94170" y="3738834"/>
            <a:ext cx="5582140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Minimizar el tiempo de finalización necesario para asignar recursos compartidos (máquinas) a lo largo del tiempo para completar actividades competitivas (trabajos).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808955"/>
            <a:ext cx="15970487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oppins"/>
              </a:rPr>
              <a:t>Definir cómo 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182" y="452888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373" y="4453783"/>
            <a:ext cx="6786987" cy="1278167"/>
            <a:chOff x="0" y="0"/>
            <a:chExt cx="1787519" cy="3366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36637"/>
            </a:xfrm>
            <a:custGeom>
              <a:avLst/>
              <a:gdLst/>
              <a:ahLst/>
              <a:cxnLst/>
              <a:rect r="r" b="b" t="t" l="l"/>
              <a:pathLst>
                <a:path h="33663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93290"/>
                  </a:lnTo>
                  <a:cubicBezTo>
                    <a:pt x="1787519" y="304786"/>
                    <a:pt x="1782952" y="315811"/>
                    <a:pt x="1774823" y="323941"/>
                  </a:cubicBezTo>
                  <a:cubicBezTo>
                    <a:pt x="1766694" y="332070"/>
                    <a:pt x="1755669" y="336637"/>
                    <a:pt x="1744173" y="336637"/>
                  </a:cubicBezTo>
                  <a:lnTo>
                    <a:pt x="43347" y="336637"/>
                  </a:lnTo>
                  <a:cubicBezTo>
                    <a:pt x="31850" y="336637"/>
                    <a:pt x="20825" y="332070"/>
                    <a:pt x="12696" y="323941"/>
                  </a:cubicBezTo>
                  <a:cubicBezTo>
                    <a:pt x="4567" y="315811"/>
                    <a:pt x="0" y="304786"/>
                    <a:pt x="0" y="29329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183365" y="5092867"/>
            <a:ext cx="677008" cy="7108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82133" y="7477445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901323" y="7477445"/>
            <a:ext cx="6786987" cy="1142182"/>
            <a:chOff x="0" y="0"/>
            <a:chExt cx="1787519" cy="3008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00822"/>
            </a:xfrm>
            <a:custGeom>
              <a:avLst/>
              <a:gdLst/>
              <a:ahLst/>
              <a:cxnLst/>
              <a:rect r="r" b="b" t="t" l="l"/>
              <a:pathLst>
                <a:path h="300822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57475"/>
                  </a:lnTo>
                  <a:cubicBezTo>
                    <a:pt x="1787519" y="268971"/>
                    <a:pt x="1782952" y="279997"/>
                    <a:pt x="1774823" y="288126"/>
                  </a:cubicBezTo>
                  <a:cubicBezTo>
                    <a:pt x="1766694" y="296255"/>
                    <a:pt x="1755669" y="300822"/>
                    <a:pt x="1744173" y="300822"/>
                  </a:cubicBezTo>
                  <a:lnTo>
                    <a:pt x="43347" y="300822"/>
                  </a:lnTo>
                  <a:cubicBezTo>
                    <a:pt x="31850" y="300822"/>
                    <a:pt x="20825" y="296255"/>
                    <a:pt x="12696" y="288126"/>
                  </a:cubicBezTo>
                  <a:cubicBezTo>
                    <a:pt x="4567" y="279997"/>
                    <a:pt x="0" y="268971"/>
                    <a:pt x="0" y="25747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6224315" y="8048536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182" y="3149428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901323" y="3316604"/>
            <a:ext cx="6786987" cy="807829"/>
            <a:chOff x="0" y="0"/>
            <a:chExt cx="1787519" cy="2127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212762"/>
            </a:xfrm>
            <a:custGeom>
              <a:avLst/>
              <a:gdLst/>
              <a:ahLst/>
              <a:cxnLst/>
              <a:rect r="r" b="b" t="t" l="l"/>
              <a:pathLst>
                <a:path h="212762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169415"/>
                  </a:lnTo>
                  <a:cubicBezTo>
                    <a:pt x="1787519" y="180911"/>
                    <a:pt x="1782952" y="191937"/>
                    <a:pt x="1774823" y="200066"/>
                  </a:cubicBezTo>
                  <a:cubicBezTo>
                    <a:pt x="1766694" y="208195"/>
                    <a:pt x="1755669" y="212762"/>
                    <a:pt x="1744173" y="212762"/>
                  </a:cubicBezTo>
                  <a:lnTo>
                    <a:pt x="43347" y="212762"/>
                  </a:lnTo>
                  <a:cubicBezTo>
                    <a:pt x="31850" y="212762"/>
                    <a:pt x="20825" y="208195"/>
                    <a:pt x="12696" y="200066"/>
                  </a:cubicBezTo>
                  <a:cubicBezTo>
                    <a:pt x="4567" y="191937"/>
                    <a:pt x="0" y="180911"/>
                    <a:pt x="0" y="169415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6183365" y="3720519"/>
            <a:ext cx="717959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498" y="460912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todos los posibles vecindarios por la mejor solucion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76246" y="7591016"/>
            <a:ext cx="6000839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Si no encuentra ningún vecindario mejor para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335296" y="3434453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Crear un vecindario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BEST IMPROVEMENT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9722" y="330808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39722" y="468754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80672" y="7659916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4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5082133" y="6069414"/>
            <a:ext cx="1142182" cy="114218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901323" y="5998402"/>
            <a:ext cx="6786987" cy="1303256"/>
            <a:chOff x="0" y="0"/>
            <a:chExt cx="1787519" cy="34324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87519" cy="343244"/>
            </a:xfrm>
            <a:custGeom>
              <a:avLst/>
              <a:gdLst/>
              <a:ahLst/>
              <a:cxnLst/>
              <a:rect r="r" b="b" t="t" l="l"/>
              <a:pathLst>
                <a:path h="343244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299898"/>
                  </a:lnTo>
                  <a:cubicBezTo>
                    <a:pt x="1787519" y="311394"/>
                    <a:pt x="1782952" y="322419"/>
                    <a:pt x="1774823" y="330548"/>
                  </a:cubicBezTo>
                  <a:cubicBezTo>
                    <a:pt x="1766694" y="338678"/>
                    <a:pt x="1755669" y="343244"/>
                    <a:pt x="1744173" y="343244"/>
                  </a:cubicBezTo>
                  <a:lnTo>
                    <a:pt x="43347" y="343244"/>
                  </a:lnTo>
                  <a:cubicBezTo>
                    <a:pt x="31850" y="343244"/>
                    <a:pt x="20825" y="338678"/>
                    <a:pt x="12696" y="330548"/>
                  </a:cubicBezTo>
                  <a:cubicBezTo>
                    <a:pt x="4567" y="322419"/>
                    <a:pt x="0" y="311394"/>
                    <a:pt x="0" y="299898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7" id="47"/>
          <p:cNvSpPr/>
          <p:nvPr/>
        </p:nvSpPr>
        <p:spPr>
          <a:xfrm>
            <a:off x="6224315" y="6640505"/>
            <a:ext cx="677008" cy="9525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7294448" y="614965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Reemplazar la solución actual si es mejor la del vecindario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80672" y="6228072"/>
            <a:ext cx="1945103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  <a:p>
            <a:pPr algn="ctr">
              <a:lnSpc>
                <a:spcPts val="5805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COTA INFERIOR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7748" y="5584920"/>
            <a:ext cx="802804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Dada por el Profe</a:t>
            </a:r>
          </a:p>
        </p:txBody>
      </p:sp>
      <p:sp>
        <p:nvSpPr>
          <p:cNvPr name="AutoShape 13" id="13"/>
          <p:cNvSpPr/>
          <p:nvPr/>
        </p:nvSpPr>
        <p:spPr>
          <a:xfrm>
            <a:off x="4853758" y="7659576"/>
            <a:ext cx="9056026" cy="23812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4028716"/>
            <a:chOff x="0" y="0"/>
            <a:chExt cx="2145994" cy="10610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1061061"/>
            </a:xfrm>
            <a:custGeom>
              <a:avLst/>
              <a:gdLst/>
              <a:ahLst/>
              <a:cxnLst/>
              <a:rect r="r" b="b" t="t" l="l"/>
              <a:pathLst>
                <a:path h="1061061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966045"/>
                  </a:lnTo>
                  <a:cubicBezTo>
                    <a:pt x="2145994" y="991245"/>
                    <a:pt x="2135983" y="1015413"/>
                    <a:pt x="2118164" y="1033232"/>
                  </a:cubicBezTo>
                  <a:cubicBezTo>
                    <a:pt x="2100345" y="1051050"/>
                    <a:pt x="2076178" y="1061061"/>
                    <a:pt x="2050978" y="1061061"/>
                  </a:cubicBezTo>
                  <a:lnTo>
                    <a:pt x="95015" y="1061061"/>
                  </a:lnTo>
                  <a:cubicBezTo>
                    <a:pt x="69816" y="1061061"/>
                    <a:pt x="45648" y="1051050"/>
                    <a:pt x="27829" y="1033232"/>
                  </a:cubicBezTo>
                  <a:cubicBezTo>
                    <a:pt x="10011" y="1015413"/>
                    <a:pt x="0" y="991245"/>
                    <a:pt x="0" y="966045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5740" y="4272762"/>
            <a:ext cx="8675601" cy="141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77">
                <a:solidFill>
                  <a:srgbClr val="E18455"/>
                </a:solidFill>
                <a:latin typeface="Poppins Bold"/>
              </a:rPr>
              <a:t>RESULTADOS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128583" y="5687515"/>
            <a:ext cx="5770721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spc="18">
                <a:solidFill>
                  <a:srgbClr val="000000"/>
                </a:solidFill>
                <a:latin typeface="Poppins Bold"/>
              </a:rPr>
              <a:t>Iniciando desde el método constructivo con makespan de 1462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613639"/>
            <a:chOff x="0" y="0"/>
            <a:chExt cx="3959914" cy="2268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68613"/>
            </a:xfrm>
            <a:custGeom>
              <a:avLst/>
              <a:gdLst/>
              <a:ahLst/>
              <a:cxnLst/>
              <a:rect r="r" b="b" t="t" l="l"/>
              <a:pathLst>
                <a:path h="2268613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242352"/>
                  </a:lnTo>
                  <a:cubicBezTo>
                    <a:pt x="3959914" y="2249317"/>
                    <a:pt x="3957147" y="2255996"/>
                    <a:pt x="3952223" y="2260921"/>
                  </a:cubicBezTo>
                  <a:cubicBezTo>
                    <a:pt x="3947298" y="2265846"/>
                    <a:pt x="3940618" y="2268613"/>
                    <a:pt x="3933653" y="2268613"/>
                  </a:cubicBezTo>
                  <a:lnTo>
                    <a:pt x="26261" y="2268613"/>
                  </a:lnTo>
                  <a:cubicBezTo>
                    <a:pt x="11757" y="2268613"/>
                    <a:pt x="0" y="2256855"/>
                    <a:pt x="0" y="2242352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46179" y="1229724"/>
            <a:ext cx="14334814" cy="8028576"/>
            <a:chOff x="0" y="0"/>
            <a:chExt cx="3775424" cy="21145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5424" cy="2114522"/>
            </a:xfrm>
            <a:custGeom>
              <a:avLst/>
              <a:gdLst/>
              <a:ahLst/>
              <a:cxnLst/>
              <a:rect r="r" b="b" t="t" l="l"/>
              <a:pathLst>
                <a:path h="2114522" w="3775424">
                  <a:moveTo>
                    <a:pt x="20523" y="0"/>
                  </a:moveTo>
                  <a:lnTo>
                    <a:pt x="3754901" y="0"/>
                  </a:lnTo>
                  <a:cubicBezTo>
                    <a:pt x="3760344" y="0"/>
                    <a:pt x="3765564" y="2162"/>
                    <a:pt x="3769413" y="6011"/>
                  </a:cubicBezTo>
                  <a:cubicBezTo>
                    <a:pt x="3773262" y="9860"/>
                    <a:pt x="3775424" y="15080"/>
                    <a:pt x="3775424" y="20523"/>
                  </a:cubicBezTo>
                  <a:lnTo>
                    <a:pt x="3775424" y="2093999"/>
                  </a:lnTo>
                  <a:cubicBezTo>
                    <a:pt x="3775424" y="2105334"/>
                    <a:pt x="3766236" y="2114522"/>
                    <a:pt x="3754901" y="2114522"/>
                  </a:cubicBezTo>
                  <a:lnTo>
                    <a:pt x="20523" y="2114522"/>
                  </a:lnTo>
                  <a:cubicBezTo>
                    <a:pt x="9188" y="2114522"/>
                    <a:pt x="0" y="2105334"/>
                    <a:pt x="0" y="2093999"/>
                  </a:cubicBezTo>
                  <a:lnTo>
                    <a:pt x="0" y="20523"/>
                  </a:lnTo>
                  <a:cubicBezTo>
                    <a:pt x="0" y="9188"/>
                    <a:pt x="9188" y="0"/>
                    <a:pt x="205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2258439" y="2595482"/>
          <a:ext cx="13510292" cy="6429375"/>
        </p:xfrm>
        <a:graphic>
          <a:graphicData uri="http://schemas.openxmlformats.org/drawingml/2006/table">
            <a:tbl>
              <a:tblPr/>
              <a:tblGrid>
                <a:gridCol w="3191453"/>
                <a:gridCol w="1885015"/>
                <a:gridCol w="1864469"/>
                <a:gridCol w="1980034"/>
                <a:gridCol w="1903252"/>
                <a:gridCol w="2686069"/>
              </a:tblGrid>
              <a:tr h="1728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First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Promedio a  Cota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Promedio Mejora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67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Swap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1386.0 -  0.399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76.0 - 0.052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2158.0 -  0.765 17.0 - 0.008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2374.0 -0.265 125.0 - 0.05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BF63"/>
                          </a:solidFill>
                          <a:latin typeface="Poppins"/>
                        </a:rPr>
                        <a:t>6141.0 - 0.111 91.0 - 0.015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0.3137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0.03469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Forward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1397.0 - 0.41 65.0 - 0.044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2158.0 - 0.765 17.0 - 0.008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2405.0 -  0.282 94.0 - 0.038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6224.0 - 0.127 8.0 - 0.001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0.3231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0.02784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7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Backward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1386.0 - 0.399 76.0 - 0.05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BF63"/>
                          </a:solidFill>
                          <a:latin typeface="Poppins"/>
                        </a:rPr>
                        <a:t>2052.0 - 0.678 123.0 - 0.057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BF63"/>
                          </a:solidFill>
                          <a:latin typeface="Poppins"/>
                        </a:rPr>
                        <a:t>2365.0 - 0.261 134.0 - 0.054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6166.0 - 0.116 66.0 - 0.011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BF63"/>
                          </a:solidFill>
                          <a:latin typeface="Poppins"/>
                        </a:rPr>
                        <a:t>0.309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BF63"/>
                          </a:solidFill>
                          <a:latin typeface="Poppins"/>
                        </a:rPr>
                        <a:t>0.03757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4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Cota Inferior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1876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5525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04992" y="1299901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MAKESPAN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85604" y="2145970"/>
            <a:ext cx="6456679" cy="4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300" spc="13">
                <a:solidFill>
                  <a:srgbClr val="000000"/>
                </a:solidFill>
                <a:latin typeface="Arimo"/>
              </a:rPr>
              <a:t>MAKESPAN - PORCENTA DE ACERCAMIENTO A LA COTA</a:t>
            </a:r>
          </a:p>
          <a:p>
            <a:pPr algn="ctr">
              <a:lnSpc>
                <a:spcPts val="1677"/>
              </a:lnSpc>
            </a:pPr>
            <a:r>
              <a:rPr lang="en-US" sz="1300" spc="13">
                <a:solidFill>
                  <a:srgbClr val="000000"/>
                </a:solidFill>
                <a:latin typeface="Arimo"/>
              </a:rPr>
              <a:t>MEJORA CON RESPECCTO AL CONSTRUCTIVO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82888" y="2894755"/>
          <a:ext cx="11521307" cy="5448300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3514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Best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747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Swap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3.122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3.604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47.613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1249.083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10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Forward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1.894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3.772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34.676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435.249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10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Backward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2.968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21.964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54.594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1236.971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9590892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TIEMPO (SEG)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945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613639"/>
            <a:chOff x="0" y="0"/>
            <a:chExt cx="3959914" cy="2268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68613"/>
            </a:xfrm>
            <a:custGeom>
              <a:avLst/>
              <a:gdLst/>
              <a:ahLst/>
              <a:cxnLst/>
              <a:rect r="r" b="b" t="t" l="l"/>
              <a:pathLst>
                <a:path h="2268613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242352"/>
                  </a:lnTo>
                  <a:cubicBezTo>
                    <a:pt x="3959914" y="2249317"/>
                    <a:pt x="3957147" y="2255996"/>
                    <a:pt x="3952223" y="2260921"/>
                  </a:cubicBezTo>
                  <a:cubicBezTo>
                    <a:pt x="3947298" y="2265846"/>
                    <a:pt x="3940618" y="2268613"/>
                    <a:pt x="3933653" y="2268613"/>
                  </a:cubicBezTo>
                  <a:lnTo>
                    <a:pt x="26261" y="2268613"/>
                  </a:lnTo>
                  <a:cubicBezTo>
                    <a:pt x="11757" y="2268613"/>
                    <a:pt x="0" y="2256855"/>
                    <a:pt x="0" y="2242352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229724"/>
            <a:ext cx="13799705" cy="8028576"/>
            <a:chOff x="0" y="0"/>
            <a:chExt cx="3634490" cy="21145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2114522"/>
            </a:xfrm>
            <a:custGeom>
              <a:avLst/>
              <a:gdLst/>
              <a:ahLst/>
              <a:cxnLst/>
              <a:rect r="r" b="b" t="t" l="l"/>
              <a:pathLst>
                <a:path h="2114522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2093203"/>
                  </a:lnTo>
                  <a:cubicBezTo>
                    <a:pt x="3634490" y="2104977"/>
                    <a:pt x="3624945" y="2114522"/>
                    <a:pt x="3613171" y="2114522"/>
                  </a:cubicBezTo>
                  <a:lnTo>
                    <a:pt x="21319" y="2114522"/>
                  </a:lnTo>
                  <a:cubicBezTo>
                    <a:pt x="15665" y="2114522"/>
                    <a:pt x="10242" y="2112276"/>
                    <a:pt x="6244" y="2108278"/>
                  </a:cubicBezTo>
                  <a:cubicBezTo>
                    <a:pt x="2246" y="2104280"/>
                    <a:pt x="0" y="2098857"/>
                    <a:pt x="0" y="2093203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2455426" y="2795448"/>
          <a:ext cx="13311538" cy="6111658"/>
        </p:xfrm>
        <a:graphic>
          <a:graphicData uri="http://schemas.openxmlformats.org/drawingml/2006/table">
            <a:tbl>
              <a:tblPr/>
              <a:tblGrid>
                <a:gridCol w="3195072"/>
                <a:gridCol w="1854218"/>
                <a:gridCol w="1899517"/>
                <a:gridCol w="1834075"/>
                <a:gridCol w="1817714"/>
                <a:gridCol w="2710942"/>
              </a:tblGrid>
              <a:tr h="13781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Best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Promedio a  Cota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Promedio Mejora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752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Swap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1386 - 0.399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76 - 0.05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2103 - 0.72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72 -0.03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2405 - 0.282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94 - 0.04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6135.0 - 0.11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 97.0 - 0.02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0.3163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0.03233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52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Forward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1400 - 0.413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62 - 0.042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2154 - 0.761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21 - 0.01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2405 - 0.282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94 - 0.04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6172 - 0.117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60 - 0.01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0.3229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0.02811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52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Backward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1386 - 0.399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76 - 0.05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13CA4F"/>
                          </a:solidFill>
                          <a:latin typeface="Poppins"/>
                        </a:rPr>
                        <a:t>2085 - 0.705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13CA4F"/>
                          </a:solidFill>
                          <a:latin typeface="Poppins"/>
                        </a:rPr>
                        <a:t>90 - 0.041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2405 - 0.282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94 - 0.04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6175 - 0.118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57 - 0.01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0.3155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0.03294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Cota Inferior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1876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5525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04992" y="1299901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MAKESPAN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85604" y="2145970"/>
            <a:ext cx="6456679" cy="4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sz="1300" spc="13">
                <a:solidFill>
                  <a:srgbClr val="000000"/>
                </a:solidFill>
                <a:latin typeface="Arimo"/>
              </a:rPr>
              <a:t>MAKESPAN - PORCENTA DE ACERCAMIENTO A LA COTA</a:t>
            </a:r>
          </a:p>
          <a:p>
            <a:pPr algn="ctr">
              <a:lnSpc>
                <a:spcPts val="1677"/>
              </a:lnSpc>
            </a:pPr>
            <a:r>
              <a:rPr lang="en-US" sz="1300" spc="13">
                <a:solidFill>
                  <a:srgbClr val="000000"/>
                </a:solidFill>
                <a:latin typeface="Arimo"/>
              </a:rPr>
              <a:t>MEJORA CON RESPECCTO AL CONSTRUCTIVO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82888" y="2894755"/>
          <a:ext cx="11521307" cy="5448300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3514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Best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747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Swap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5.134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21.214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39.73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1806.69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10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Forward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4.182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11.0216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56.09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951.71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10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Backward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5.45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22.42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42.73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840.90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9590892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TIEMPO (SEG)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341194"/>
            <a:ext cx="13799705" cy="7518014"/>
            <a:chOff x="0" y="0"/>
            <a:chExt cx="3634490" cy="19800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80053"/>
            </a:xfrm>
            <a:custGeom>
              <a:avLst/>
              <a:gdLst/>
              <a:ahLst/>
              <a:cxnLst/>
              <a:rect r="r" b="b" t="t" l="l"/>
              <a:pathLst>
                <a:path h="1980053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58734"/>
                  </a:lnTo>
                  <a:cubicBezTo>
                    <a:pt x="3634490" y="1964388"/>
                    <a:pt x="3632244" y="1969811"/>
                    <a:pt x="3628246" y="1973809"/>
                  </a:cubicBezTo>
                  <a:cubicBezTo>
                    <a:pt x="3624248" y="1977807"/>
                    <a:pt x="3618826" y="1980053"/>
                    <a:pt x="3613171" y="1980053"/>
                  </a:cubicBezTo>
                  <a:lnTo>
                    <a:pt x="21319" y="1980053"/>
                  </a:lnTo>
                  <a:cubicBezTo>
                    <a:pt x="15665" y="1980053"/>
                    <a:pt x="10242" y="1977807"/>
                    <a:pt x="6244" y="1973809"/>
                  </a:cubicBezTo>
                  <a:cubicBezTo>
                    <a:pt x="2246" y="1969811"/>
                    <a:pt x="0" y="1964388"/>
                    <a:pt x="0" y="1958734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072982" y="154964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389764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2723903" y="2595482"/>
          <a:ext cx="12224593" cy="3286819"/>
        </p:xfrm>
        <a:graphic>
          <a:graphicData uri="http://schemas.openxmlformats.org/drawingml/2006/table">
            <a:tbl>
              <a:tblPr/>
              <a:tblGrid>
                <a:gridCol w="2932354"/>
                <a:gridCol w="2845807"/>
                <a:gridCol w="3415346"/>
                <a:gridCol w="3031086"/>
              </a:tblGrid>
              <a:tr h="11104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Swap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Forward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Insert Backward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088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First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0.3137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0.3231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3F2988"/>
                          </a:solidFill>
                          <a:latin typeface="Poppins"/>
                        </a:rPr>
                        <a:t>0.309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8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18455"/>
                          </a:solidFill>
                          <a:latin typeface="Coiny"/>
                        </a:rPr>
                        <a:t>Best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0.3163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0.3229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0.3155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678734" y="1502022"/>
            <a:ext cx="9590892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TIEMPO (SEG)</a:t>
            </a:r>
          </a:p>
        </p:txBody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530888" y="6363027"/>
          <a:ext cx="8937493" cy="2114550"/>
        </p:xfrm>
        <a:graphic>
          <a:graphicData uri="http://schemas.openxmlformats.org/drawingml/2006/table">
            <a:tbl>
              <a:tblPr/>
              <a:tblGrid>
                <a:gridCol w="1467225"/>
                <a:gridCol w="2571415"/>
                <a:gridCol w="2481752"/>
                <a:gridCol w="24171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Constructivo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Aleatorio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Ruido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0.3615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0.2815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0.2761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6A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279909" y="3938181"/>
            <a:ext cx="3039126" cy="4084122"/>
            <a:chOff x="0" y="0"/>
            <a:chExt cx="3663950" cy="49237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39970" t="0" r="-3997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D381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DISCUSIÓN VECINDARIOS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36117" y="3988077"/>
            <a:ext cx="274539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Insert backward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398672" y="8478451"/>
            <a:ext cx="9056026" cy="23812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169875" y="5443597"/>
            <a:ext cx="267787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Insert Forward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32416" y="7172956"/>
            <a:ext cx="261533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Swap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144000" y="3938181"/>
            <a:ext cx="5260083" cy="1154685"/>
            <a:chOff x="0" y="0"/>
            <a:chExt cx="1385372" cy="3041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5372" cy="304115"/>
            </a:xfrm>
            <a:custGeom>
              <a:avLst/>
              <a:gdLst/>
              <a:ahLst/>
              <a:cxnLst/>
              <a:rect r="r" b="b" t="t" l="l"/>
              <a:pathLst>
                <a:path h="304115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248185"/>
                  </a:lnTo>
                  <a:cubicBezTo>
                    <a:pt x="1385372" y="279074"/>
                    <a:pt x="1360331" y="304115"/>
                    <a:pt x="1329442" y="304115"/>
                  </a:cubicBezTo>
                  <a:lnTo>
                    <a:pt x="55929" y="304115"/>
                  </a:lnTo>
                  <a:cubicBezTo>
                    <a:pt x="25040" y="304115"/>
                    <a:pt x="0" y="279074"/>
                    <a:pt x="0" y="248185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Consistentemente obtenía las mejores soluciones, generalmente menor tiempo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44000" y="5371030"/>
            <a:ext cx="5260083" cy="1307185"/>
            <a:chOff x="0" y="0"/>
            <a:chExt cx="1385372" cy="3442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85372" cy="344279"/>
            </a:xfrm>
            <a:custGeom>
              <a:avLst/>
              <a:gdLst/>
              <a:ahLst/>
              <a:cxnLst/>
              <a:rect r="r" b="b" t="t" l="l"/>
              <a:pathLst>
                <a:path h="344279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288350"/>
                  </a:lnTo>
                  <a:cubicBezTo>
                    <a:pt x="1385372" y="319239"/>
                    <a:pt x="1360331" y="344279"/>
                    <a:pt x="1329442" y="344279"/>
                  </a:cubicBezTo>
                  <a:lnTo>
                    <a:pt x="55929" y="344279"/>
                  </a:lnTo>
                  <a:cubicBezTo>
                    <a:pt x="25040" y="344279"/>
                    <a:pt x="0" y="319239"/>
                    <a:pt x="0" y="288350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Hay veces es bueno, hay veces es malo, cambia mucho su tiempo. El menos ideal para este caso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6828404"/>
            <a:ext cx="5260083" cy="1427975"/>
            <a:chOff x="0" y="0"/>
            <a:chExt cx="1385372" cy="3760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85372" cy="376092"/>
            </a:xfrm>
            <a:custGeom>
              <a:avLst/>
              <a:gdLst/>
              <a:ahLst/>
              <a:cxnLst/>
              <a:rect r="r" b="b" t="t" l="l"/>
              <a:pathLst>
                <a:path h="376092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320163"/>
                  </a:lnTo>
                  <a:cubicBezTo>
                    <a:pt x="1385372" y="351052"/>
                    <a:pt x="1360331" y="376092"/>
                    <a:pt x="1329442" y="376092"/>
                  </a:cubicBezTo>
                  <a:lnTo>
                    <a:pt x="55929" y="376092"/>
                  </a:lnTo>
                  <a:cubicBezTo>
                    <a:pt x="25040" y="376092"/>
                    <a:pt x="0" y="351052"/>
                    <a:pt x="0" y="320163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Le va bien en general,  tiende a tener los menores tiempos, lento moviéndose a través de soluciones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6350" y="889282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390283" y="3969723"/>
            <a:ext cx="3039126" cy="4084122"/>
            <a:chOff x="0" y="0"/>
            <a:chExt cx="3663950" cy="49237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39970" t="0" r="-3997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D381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DISCUSIÓN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3725938"/>
            <a:ext cx="274539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Best Improvement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3203304" y="8325563"/>
            <a:ext cx="842918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635965" y="5248087"/>
            <a:ext cx="302951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First Improvement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50148" y="7267766"/>
            <a:ext cx="261533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Ruido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107941" y="3653370"/>
            <a:ext cx="5672882" cy="1307185"/>
            <a:chOff x="0" y="0"/>
            <a:chExt cx="1494092" cy="34427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94092" cy="344279"/>
            </a:xfrm>
            <a:custGeom>
              <a:avLst/>
              <a:gdLst/>
              <a:ahLst/>
              <a:cxnLst/>
              <a:rect r="r" b="b" t="t" l="l"/>
              <a:pathLst>
                <a:path h="344279" w="1494092">
                  <a:moveTo>
                    <a:pt x="51860" y="0"/>
                  </a:moveTo>
                  <a:lnTo>
                    <a:pt x="1442233" y="0"/>
                  </a:lnTo>
                  <a:cubicBezTo>
                    <a:pt x="1455987" y="0"/>
                    <a:pt x="1469177" y="5464"/>
                    <a:pt x="1478903" y="15189"/>
                  </a:cubicBezTo>
                  <a:cubicBezTo>
                    <a:pt x="1488629" y="24915"/>
                    <a:pt x="1494092" y="38106"/>
                    <a:pt x="1494092" y="51860"/>
                  </a:cubicBezTo>
                  <a:lnTo>
                    <a:pt x="1494092" y="292420"/>
                  </a:lnTo>
                  <a:cubicBezTo>
                    <a:pt x="1494092" y="321061"/>
                    <a:pt x="1470874" y="344279"/>
                    <a:pt x="1442233" y="344279"/>
                  </a:cubicBezTo>
                  <a:lnTo>
                    <a:pt x="51860" y="344279"/>
                  </a:lnTo>
                  <a:cubicBezTo>
                    <a:pt x="23218" y="344279"/>
                    <a:pt x="0" y="321061"/>
                    <a:pt x="0" y="292420"/>
                  </a:cubicBezTo>
                  <a:lnTo>
                    <a:pt x="0" y="51860"/>
                  </a:lnTo>
                  <a:cubicBezTo>
                    <a:pt x="0" y="23218"/>
                    <a:pt x="23218" y="0"/>
                    <a:pt x="518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Itera a través de todas las soluciones escogiendo la mejor, lo cual lo lleva mínimos locales rápidamente (Mayor pendiente)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203304" y="5257453"/>
            <a:ext cx="6277050" cy="1307185"/>
            <a:chOff x="0" y="0"/>
            <a:chExt cx="1653215" cy="3442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53215" cy="344279"/>
            </a:xfrm>
            <a:custGeom>
              <a:avLst/>
              <a:gdLst/>
              <a:ahLst/>
              <a:cxnLst/>
              <a:rect r="r" b="b" t="t" l="l"/>
              <a:pathLst>
                <a:path h="344279" w="1653215">
                  <a:moveTo>
                    <a:pt x="46868" y="0"/>
                  </a:moveTo>
                  <a:lnTo>
                    <a:pt x="1606347" y="0"/>
                  </a:lnTo>
                  <a:cubicBezTo>
                    <a:pt x="1632231" y="0"/>
                    <a:pt x="1653215" y="20984"/>
                    <a:pt x="1653215" y="46868"/>
                  </a:cubicBezTo>
                  <a:lnTo>
                    <a:pt x="1653215" y="297411"/>
                  </a:lnTo>
                  <a:cubicBezTo>
                    <a:pt x="1653215" y="323296"/>
                    <a:pt x="1632231" y="344279"/>
                    <a:pt x="1606347" y="344279"/>
                  </a:cubicBezTo>
                  <a:lnTo>
                    <a:pt x="46868" y="344279"/>
                  </a:lnTo>
                  <a:cubicBezTo>
                    <a:pt x="20984" y="344279"/>
                    <a:pt x="0" y="323296"/>
                    <a:pt x="0" y="297411"/>
                  </a:cubicBezTo>
                  <a:lnTo>
                    <a:pt x="0" y="46868"/>
                  </a:lnTo>
                  <a:cubicBezTo>
                    <a:pt x="0" y="20984"/>
                    <a:pt x="20984" y="0"/>
                    <a:pt x="468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Muy similar a Best Improvement pero en dos de los tres tipos de vecindarios se obtiene mejor resultado con éste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203304" y="6768706"/>
            <a:ext cx="6529124" cy="1427975"/>
            <a:chOff x="0" y="0"/>
            <a:chExt cx="1719605" cy="3760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19605" cy="376092"/>
            </a:xfrm>
            <a:custGeom>
              <a:avLst/>
              <a:gdLst/>
              <a:ahLst/>
              <a:cxnLst/>
              <a:rect r="r" b="b" t="t" l="l"/>
              <a:pathLst>
                <a:path h="376092" w="1719605">
                  <a:moveTo>
                    <a:pt x="45059" y="0"/>
                  </a:moveTo>
                  <a:lnTo>
                    <a:pt x="1674546" y="0"/>
                  </a:lnTo>
                  <a:cubicBezTo>
                    <a:pt x="1699431" y="0"/>
                    <a:pt x="1719605" y="20173"/>
                    <a:pt x="1719605" y="45059"/>
                  </a:cubicBezTo>
                  <a:lnTo>
                    <a:pt x="1719605" y="331034"/>
                  </a:lnTo>
                  <a:cubicBezTo>
                    <a:pt x="1719605" y="355919"/>
                    <a:pt x="1699431" y="376092"/>
                    <a:pt x="1674546" y="376092"/>
                  </a:cubicBezTo>
                  <a:lnTo>
                    <a:pt x="45059" y="376092"/>
                  </a:lnTo>
                  <a:cubicBezTo>
                    <a:pt x="20173" y="376092"/>
                    <a:pt x="0" y="355919"/>
                    <a:pt x="0" y="331034"/>
                  </a:cubicBezTo>
                  <a:lnTo>
                    <a:pt x="0" y="45059"/>
                  </a:lnTo>
                  <a:cubicBezTo>
                    <a:pt x="0" y="20173"/>
                    <a:pt x="20173" y="0"/>
                    <a:pt x="450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Indiscutiblemente y considerablemente, el mejor método. Tanto por tiempo de calculo, como por tiempos obtenido. Increíble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6200" y="4261151"/>
            <a:ext cx="8675601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spc="68">
                <a:solidFill>
                  <a:srgbClr val="E18455"/>
                </a:solidFill>
                <a:latin typeface="Poppins Bold"/>
              </a:rPr>
              <a:t>METODOLOGÍA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6200" y="4372141"/>
            <a:ext cx="8675601" cy="125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E18455"/>
                </a:solidFill>
                <a:latin typeface="Poppins Bold"/>
              </a:rPr>
              <a:t>CONCLUSIONES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CONCLUSIÓN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641926" y="6945951"/>
            <a:ext cx="11004148" cy="1664281"/>
            <a:chOff x="0" y="0"/>
            <a:chExt cx="2898212" cy="4383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98212" cy="438329"/>
            </a:xfrm>
            <a:custGeom>
              <a:avLst/>
              <a:gdLst/>
              <a:ahLst/>
              <a:cxnLst/>
              <a:rect r="r" b="b" t="t" l="l"/>
              <a:pathLst>
                <a:path h="438329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411594"/>
                  </a:lnTo>
                  <a:cubicBezTo>
                    <a:pt x="2898212" y="426360"/>
                    <a:pt x="2886242" y="438329"/>
                    <a:pt x="2871477" y="438329"/>
                  </a:cubicBezTo>
                  <a:lnTo>
                    <a:pt x="26735" y="438329"/>
                  </a:lnTo>
                  <a:cubicBezTo>
                    <a:pt x="11970" y="438329"/>
                    <a:pt x="0" y="426360"/>
                    <a:pt x="0" y="411594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810103" y="3178262"/>
            <a:ext cx="11004148" cy="3554729"/>
            <a:chOff x="0" y="0"/>
            <a:chExt cx="2898212" cy="9362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98212" cy="936225"/>
            </a:xfrm>
            <a:custGeom>
              <a:avLst/>
              <a:gdLst/>
              <a:ahLst/>
              <a:cxnLst/>
              <a:rect r="r" b="b" t="t" l="l"/>
              <a:pathLst>
                <a:path h="936225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909490"/>
                  </a:lnTo>
                  <a:cubicBezTo>
                    <a:pt x="2898212" y="924255"/>
                    <a:pt x="2886242" y="936225"/>
                    <a:pt x="2871477" y="936225"/>
                  </a:cubicBezTo>
                  <a:lnTo>
                    <a:pt x="26735" y="936225"/>
                  </a:lnTo>
                  <a:cubicBezTo>
                    <a:pt x="11970" y="936225"/>
                    <a:pt x="0" y="924255"/>
                    <a:pt x="0" y="909490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035051" y="7117401"/>
            <a:ext cx="1031797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Para la próxima entrega una solución que incluya variabilidad alta podría ser ideal para causar un cambio grande a partir de la solución obtenida por el constructivo.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35051" y="3321772"/>
            <a:ext cx="10317976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 hecho de que los metodos aleatorios y de ruido sigan siendo considerablemente mejores que la busqueda local a partir del constructivo lleva a pensar que el constructivo genera soluciones muy lejanas al minimo global. Por lo que en un futuro explorar metodos que causen gtandes variaciones para explorar soluciones mayormente diferentes pueda llevar a resultados mucho mejores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81212" y="5092867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11136" y="6154164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3210" y="6873651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743125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1581" y="6932555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10007" y="3155633"/>
            <a:ext cx="8867987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000" spc="80">
                <a:solidFill>
                  <a:srgbClr val="E18455"/>
                </a:solidFill>
                <a:latin typeface="Coiny"/>
              </a:rPr>
              <a:t>GRACIAS!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182" y="544202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373" y="5280950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183365" y="601311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41182" y="7163528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60373" y="7002455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6183365" y="773462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182" y="3720519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60373" y="3559445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6183365" y="429161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498" y="552226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los trabajos disponibles para ese momento en la máquina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94346" y="7448552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Elegir el trabajo más corto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53498" y="3800755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Escoger la máquina que mas temprano acabe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CONSTRUCTIVO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9722" y="390299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39722" y="560068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39722" y="734600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26420" y="544202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445610" y="5280950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4768602" y="601311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3626420" y="7163528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445610" y="7002455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4768602" y="773462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3626420" y="3720519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445610" y="3559445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4768602" y="429161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5838735" y="5727047"/>
            <a:ext cx="6082638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Realizar el método constructivo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38735" y="7267577"/>
            <a:ext cx="506470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Repetir 100 veces y elegir la mejor iteración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38735" y="3800755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Aplicarle ruido a los tiempos de procesamiento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RUIDO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224959" y="390299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24959" y="560068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224959" y="734600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5400000">
            <a:off x="11487776" y="5682944"/>
            <a:ext cx="4645576" cy="7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D381C"/>
                </a:solidFill>
                <a:latin typeface="Poppins"/>
              </a:rPr>
              <a:t>alpha = tamaño del ruido aplicado respectivo al trabajo en si)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4148" y="1227198"/>
            <a:ext cx="13799705" cy="7668365"/>
            <a:chOff x="0" y="0"/>
            <a:chExt cx="3634490" cy="20196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2019652"/>
            </a:xfrm>
            <a:custGeom>
              <a:avLst/>
              <a:gdLst/>
              <a:ahLst/>
              <a:cxnLst/>
              <a:rect r="r" b="b" t="t" l="l"/>
              <a:pathLst>
                <a:path h="2019652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98333"/>
                  </a:lnTo>
                  <a:cubicBezTo>
                    <a:pt x="3634490" y="2010107"/>
                    <a:pt x="3624945" y="2019652"/>
                    <a:pt x="3613171" y="2019652"/>
                  </a:cubicBezTo>
                  <a:lnTo>
                    <a:pt x="21319" y="2019652"/>
                  </a:lnTo>
                  <a:cubicBezTo>
                    <a:pt x="15665" y="2019652"/>
                    <a:pt x="10242" y="2017406"/>
                    <a:pt x="6244" y="2013407"/>
                  </a:cubicBezTo>
                  <a:cubicBezTo>
                    <a:pt x="2246" y="2009409"/>
                    <a:pt x="0" y="2003987"/>
                    <a:pt x="0" y="1998333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3082" y="1426415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888" y="148350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642" y="4207958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832" y="4046885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183824" y="4779049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41642" y="5800876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60832" y="5639802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6183824" y="6371967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642" y="2486454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60832" y="2325380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6183824" y="305754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957" y="4288195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los trabajos disponibles para ese momento en la máquina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94805" y="6085899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Elegir un trabajo aleatoriamente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53957" y="2566690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Escoger la máquina que mas temprano acabe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8256" y="1515823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ALEATORIO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40181" y="2668925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40181" y="4366617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40181" y="5983347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5041642" y="7393793"/>
            <a:ext cx="1142182" cy="114218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860832" y="7232719"/>
            <a:ext cx="6786987" cy="1464330"/>
            <a:chOff x="0" y="0"/>
            <a:chExt cx="1787519" cy="38566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7" id="47"/>
          <p:cNvSpPr/>
          <p:nvPr/>
        </p:nvSpPr>
        <p:spPr>
          <a:xfrm>
            <a:off x="6183824" y="7964884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7253957" y="7497842"/>
            <a:ext cx="506470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Repetir 100 veces y elegir la mejor iteración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40181" y="7576264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COTA INFERIOR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7748" y="5584920"/>
            <a:ext cx="802804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El máximo tiempo entre todas las máquinas en realizar todos los trabajos seguidos. </a:t>
            </a:r>
          </a:p>
        </p:txBody>
      </p:sp>
      <p:sp>
        <p:nvSpPr>
          <p:cNvPr name="AutoShape 13" id="13"/>
          <p:cNvSpPr/>
          <p:nvPr/>
        </p:nvSpPr>
        <p:spPr>
          <a:xfrm>
            <a:off x="4853758" y="7659576"/>
            <a:ext cx="9056026" cy="23812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5740" y="4272762"/>
            <a:ext cx="8675601" cy="141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77">
                <a:solidFill>
                  <a:srgbClr val="E18455"/>
                </a:solidFill>
                <a:latin typeface="Poppins Bold"/>
              </a:rPr>
              <a:t>RESULTADOS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92461" y="2872492"/>
          <a:ext cx="11521307" cy="5591175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0256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Constructivo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1462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2499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6232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Ruido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1379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2029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Aleatorio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1377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2523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Cota Inferior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1182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1830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5464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MAKESPAN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DAFup4EmR_I</dc:identifier>
  <dcterms:modified xsi:type="dcterms:W3CDTF">2011-08-01T06:04:30Z</dcterms:modified>
  <cp:revision>1</cp:revision>
  <dc:title>MÉTODOS CONSTRUCTIVOS Y ALEATORIZADOS</dc:title>
</cp:coreProperties>
</file>