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iny" charset="1" panose="02000903060500060000"/>
      <p:regular r:id="rId10"/>
    </p:embeddedFont>
    <p:embeddedFont>
      <p:font typeface="JA Jayagiri Sans" charset="1" panose="000000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29109" y="6853429"/>
            <a:ext cx="7829782" cy="1000125"/>
            <a:chOff x="0" y="0"/>
            <a:chExt cx="2062165" cy="2634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2165" cy="263407"/>
            </a:xfrm>
            <a:custGeom>
              <a:avLst/>
              <a:gdLst/>
              <a:ahLst/>
              <a:cxnLst/>
              <a:rect r="r" b="b" t="t" l="l"/>
              <a:pathLst>
                <a:path h="263407" w="2062165">
                  <a:moveTo>
                    <a:pt x="98878" y="0"/>
                  </a:moveTo>
                  <a:lnTo>
                    <a:pt x="1963287" y="0"/>
                  </a:lnTo>
                  <a:cubicBezTo>
                    <a:pt x="1989511" y="0"/>
                    <a:pt x="2014661" y="10417"/>
                    <a:pt x="2033204" y="28961"/>
                  </a:cubicBezTo>
                  <a:cubicBezTo>
                    <a:pt x="2051747" y="47504"/>
                    <a:pt x="2062165" y="72654"/>
                    <a:pt x="2062165" y="98878"/>
                  </a:cubicBezTo>
                  <a:lnTo>
                    <a:pt x="2062165" y="164530"/>
                  </a:lnTo>
                  <a:cubicBezTo>
                    <a:pt x="2062165" y="219138"/>
                    <a:pt x="2017895" y="263407"/>
                    <a:pt x="1963287" y="263407"/>
                  </a:cubicBezTo>
                  <a:lnTo>
                    <a:pt x="98878" y="263407"/>
                  </a:lnTo>
                  <a:cubicBezTo>
                    <a:pt x="72654" y="263407"/>
                    <a:pt x="47504" y="252990"/>
                    <a:pt x="28961" y="234447"/>
                  </a:cubicBezTo>
                  <a:cubicBezTo>
                    <a:pt x="10417" y="215904"/>
                    <a:pt x="0" y="190754"/>
                    <a:pt x="0" y="164530"/>
                  </a:cubicBezTo>
                  <a:lnTo>
                    <a:pt x="0" y="98878"/>
                  </a:lnTo>
                  <a:cubicBezTo>
                    <a:pt x="0" y="72654"/>
                    <a:pt x="10417" y="47504"/>
                    <a:pt x="28961" y="28961"/>
                  </a:cubicBezTo>
                  <a:cubicBezTo>
                    <a:pt x="47504" y="10417"/>
                    <a:pt x="72654" y="0"/>
                    <a:pt x="988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81212" y="5092867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11136" y="6154164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23210" y="6873651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2743125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1581" y="6932555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31449" y="2939859"/>
            <a:ext cx="9225102" cy="295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9"/>
              </a:lnSpc>
            </a:pPr>
            <a:r>
              <a:rPr lang="en-US" sz="6100" spc="61">
                <a:solidFill>
                  <a:srgbClr val="E18455"/>
                </a:solidFill>
                <a:latin typeface="Coiny"/>
              </a:rPr>
              <a:t>MÉTODOS CONSTRUCTIVOS Y ALEATORIZADOS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61300" y="7039166"/>
            <a:ext cx="696539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Camilo Oberndorfer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392461" y="3108799"/>
          <a:ext cx="11521307" cy="4343400"/>
        </p:xfrm>
        <a:graphic>
          <a:graphicData uri="http://schemas.openxmlformats.org/drawingml/2006/table">
            <a:tbl>
              <a:tblPr/>
              <a:tblGrid>
                <a:gridCol w="2637371"/>
                <a:gridCol w="2279378"/>
                <a:gridCol w="2259913"/>
                <a:gridCol w="2182054"/>
                <a:gridCol w="2162589"/>
              </a:tblGrid>
              <a:tr h="10200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1077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Constructivo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0.0392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0.0932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0.0941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0.2142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77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Ruido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3.896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10.3449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10.4245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22.7109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77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Aleatorio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4.086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9.9175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12.8234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33.325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46912" y="1763075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TIEMPO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98124" y="1463504"/>
            <a:ext cx="13345269" cy="7395703"/>
            <a:chOff x="0" y="0"/>
            <a:chExt cx="3514803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4803" cy="1947840"/>
            </a:xfrm>
            <a:custGeom>
              <a:avLst/>
              <a:gdLst/>
              <a:ahLst/>
              <a:cxnLst/>
              <a:rect r="r" b="b" t="t" l="l"/>
              <a:pathLst>
                <a:path h="1947840" w="3514803">
                  <a:moveTo>
                    <a:pt x="22045" y="0"/>
                  </a:moveTo>
                  <a:lnTo>
                    <a:pt x="3492759" y="0"/>
                  </a:lnTo>
                  <a:cubicBezTo>
                    <a:pt x="3504933" y="0"/>
                    <a:pt x="3514803" y="9870"/>
                    <a:pt x="3514803" y="22045"/>
                  </a:cubicBezTo>
                  <a:lnTo>
                    <a:pt x="3514803" y="1925795"/>
                  </a:lnTo>
                  <a:cubicBezTo>
                    <a:pt x="3514803" y="1937970"/>
                    <a:pt x="3504933" y="1947840"/>
                    <a:pt x="3492759" y="1947840"/>
                  </a:cubicBezTo>
                  <a:lnTo>
                    <a:pt x="22045" y="1947840"/>
                  </a:lnTo>
                  <a:cubicBezTo>
                    <a:pt x="16198" y="1947840"/>
                    <a:pt x="10591" y="1945517"/>
                    <a:pt x="6457" y="1941383"/>
                  </a:cubicBezTo>
                  <a:cubicBezTo>
                    <a:pt x="2323" y="1937249"/>
                    <a:pt x="0" y="1931642"/>
                    <a:pt x="0" y="1925795"/>
                  </a:cubicBezTo>
                  <a:lnTo>
                    <a:pt x="0" y="22045"/>
                  </a:lnTo>
                  <a:cubicBezTo>
                    <a:pt x="0" y="16198"/>
                    <a:pt x="2323" y="10591"/>
                    <a:pt x="6457" y="6457"/>
                  </a:cubicBezTo>
                  <a:cubicBezTo>
                    <a:pt x="10591" y="2323"/>
                    <a:pt x="16198" y="0"/>
                    <a:pt x="220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127396" y="259548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253290" y="3781363"/>
          <a:ext cx="11521307" cy="4752975"/>
        </p:xfrm>
        <a:graphic>
          <a:graphicData uri="http://schemas.openxmlformats.org/drawingml/2006/table">
            <a:tbl>
              <a:tblPr/>
              <a:tblGrid>
                <a:gridCol w="3246809"/>
                <a:gridCol w="2806091"/>
                <a:gridCol w="2782129"/>
                <a:gridCol w="2686278"/>
              </a:tblGrid>
              <a:tr h="14724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                    iteraciones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alpha                        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935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35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5870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35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5860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3419756" y="1840149"/>
            <a:ext cx="11484438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HIPERPARÁMETROS</a:t>
            </a:r>
          </a:p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RUIDO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-5377535" y="4805756"/>
            <a:ext cx="15035299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E18455"/>
                </a:solidFill>
                <a:latin typeface="Poppins"/>
              </a:rPr>
              <a:t>JSSP15.txt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E18455"/>
                </a:solidFill>
                <a:latin typeface="Poppins"/>
              </a:rPr>
              <a:t>cota inferior: 5 464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253290" y="3781363"/>
          <a:ext cx="11521307" cy="3190875"/>
        </p:xfrm>
        <a:graphic>
          <a:graphicData uri="http://schemas.openxmlformats.org/drawingml/2006/table">
            <a:tbl>
              <a:tblPr/>
              <a:tblGrid>
                <a:gridCol w="3246809"/>
                <a:gridCol w="2806091"/>
                <a:gridCol w="2782129"/>
                <a:gridCol w="2686278"/>
              </a:tblGrid>
              <a:tr h="10059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0924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Makespan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24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 20.8700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36.598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69.47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3419756" y="1840149"/>
            <a:ext cx="11484438" cy="146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HIPERPARÁMETROS</a:t>
            </a:r>
          </a:p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ALEATORIO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1805" y="1892143"/>
            <a:ext cx="9344390" cy="1464330"/>
            <a:chOff x="0" y="0"/>
            <a:chExt cx="2461074" cy="3856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1074" cy="385667"/>
            </a:xfrm>
            <a:custGeom>
              <a:avLst/>
              <a:gdLst/>
              <a:ahLst/>
              <a:cxnLst/>
              <a:rect r="r" b="b" t="t" l="l"/>
              <a:pathLst>
                <a:path h="385667" w="2461074">
                  <a:moveTo>
                    <a:pt x="31483" y="0"/>
                  </a:moveTo>
                  <a:lnTo>
                    <a:pt x="2429591" y="0"/>
                  </a:lnTo>
                  <a:cubicBezTo>
                    <a:pt x="2446978" y="0"/>
                    <a:pt x="2461074" y="14096"/>
                    <a:pt x="2461074" y="31483"/>
                  </a:cubicBezTo>
                  <a:lnTo>
                    <a:pt x="2461074" y="354184"/>
                  </a:lnTo>
                  <a:cubicBezTo>
                    <a:pt x="2461074" y="371572"/>
                    <a:pt x="2446978" y="385667"/>
                    <a:pt x="2429591" y="385667"/>
                  </a:cubicBezTo>
                  <a:lnTo>
                    <a:pt x="31483" y="385667"/>
                  </a:lnTo>
                  <a:cubicBezTo>
                    <a:pt x="14096" y="385667"/>
                    <a:pt x="0" y="371572"/>
                    <a:pt x="0" y="354184"/>
                  </a:cubicBezTo>
                  <a:lnTo>
                    <a:pt x="0" y="31483"/>
                  </a:lnTo>
                  <a:cubicBezTo>
                    <a:pt x="0" y="14096"/>
                    <a:pt x="14096" y="0"/>
                    <a:pt x="314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279909" y="3938181"/>
            <a:ext cx="3039126" cy="4084122"/>
            <a:chOff x="0" y="0"/>
            <a:chExt cx="3663950" cy="49237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39970" t="0" r="-3997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5D381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DISCUSIÓN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98609" y="4332417"/>
            <a:ext cx="274539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Constructivo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398672" y="8478451"/>
            <a:ext cx="9056026" cy="23812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136117" y="5696006"/>
            <a:ext cx="267787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Ruido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29879" y="7267766"/>
            <a:ext cx="261533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 Bold"/>
              </a:rPr>
              <a:t>Aleatorio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144000" y="3938181"/>
            <a:ext cx="5260083" cy="1154685"/>
            <a:chOff x="0" y="0"/>
            <a:chExt cx="1385372" cy="3041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85372" cy="304115"/>
            </a:xfrm>
            <a:custGeom>
              <a:avLst/>
              <a:gdLst/>
              <a:ahLst/>
              <a:cxnLst/>
              <a:rect r="r" b="b" t="t" l="l"/>
              <a:pathLst>
                <a:path h="304115" w="1385372">
                  <a:moveTo>
                    <a:pt x="55929" y="0"/>
                  </a:moveTo>
                  <a:lnTo>
                    <a:pt x="1329442" y="0"/>
                  </a:lnTo>
                  <a:cubicBezTo>
                    <a:pt x="1360331" y="0"/>
                    <a:pt x="1385372" y="25040"/>
                    <a:pt x="1385372" y="55929"/>
                  </a:cubicBezTo>
                  <a:lnTo>
                    <a:pt x="1385372" y="248185"/>
                  </a:lnTo>
                  <a:cubicBezTo>
                    <a:pt x="1385372" y="279074"/>
                    <a:pt x="1360331" y="304115"/>
                    <a:pt x="1329442" y="304115"/>
                  </a:cubicBezTo>
                  <a:lnTo>
                    <a:pt x="55929" y="304115"/>
                  </a:lnTo>
                  <a:cubicBezTo>
                    <a:pt x="25040" y="304115"/>
                    <a:pt x="0" y="279074"/>
                    <a:pt x="0" y="248185"/>
                  </a:cubicBezTo>
                  <a:lnTo>
                    <a:pt x="0" y="55929"/>
                  </a:lnTo>
                  <a:cubicBezTo>
                    <a:pt x="0" y="25040"/>
                    <a:pt x="25040" y="0"/>
                    <a:pt x="55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Rapido, entre los tres metodos la peor solucion, pero no por tanto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44000" y="5371030"/>
            <a:ext cx="5260083" cy="1307185"/>
            <a:chOff x="0" y="0"/>
            <a:chExt cx="1385372" cy="3442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85372" cy="344279"/>
            </a:xfrm>
            <a:custGeom>
              <a:avLst/>
              <a:gdLst/>
              <a:ahLst/>
              <a:cxnLst/>
              <a:rect r="r" b="b" t="t" l="l"/>
              <a:pathLst>
                <a:path h="344279" w="1385372">
                  <a:moveTo>
                    <a:pt x="55929" y="0"/>
                  </a:moveTo>
                  <a:lnTo>
                    <a:pt x="1329442" y="0"/>
                  </a:lnTo>
                  <a:cubicBezTo>
                    <a:pt x="1360331" y="0"/>
                    <a:pt x="1385372" y="25040"/>
                    <a:pt x="1385372" y="55929"/>
                  </a:cubicBezTo>
                  <a:lnTo>
                    <a:pt x="1385372" y="288350"/>
                  </a:lnTo>
                  <a:cubicBezTo>
                    <a:pt x="1385372" y="319239"/>
                    <a:pt x="1360331" y="344279"/>
                    <a:pt x="1329442" y="344279"/>
                  </a:cubicBezTo>
                  <a:lnTo>
                    <a:pt x="55929" y="344279"/>
                  </a:lnTo>
                  <a:cubicBezTo>
                    <a:pt x="25040" y="344279"/>
                    <a:pt x="0" y="319239"/>
                    <a:pt x="0" y="288350"/>
                  </a:cubicBezTo>
                  <a:lnTo>
                    <a:pt x="0" y="55929"/>
                  </a:lnTo>
                  <a:cubicBezTo>
                    <a:pt x="0" y="25040"/>
                    <a:pt x="25040" y="0"/>
                    <a:pt x="55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Mejores soluciones en general.  Tiempo linealmente ligado al tiempo del constructivo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44000" y="6828404"/>
            <a:ext cx="5260083" cy="1427975"/>
            <a:chOff x="0" y="0"/>
            <a:chExt cx="1385372" cy="37609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85372" cy="376092"/>
            </a:xfrm>
            <a:custGeom>
              <a:avLst/>
              <a:gdLst/>
              <a:ahLst/>
              <a:cxnLst/>
              <a:rect r="r" b="b" t="t" l="l"/>
              <a:pathLst>
                <a:path h="376092" w="1385372">
                  <a:moveTo>
                    <a:pt x="55929" y="0"/>
                  </a:moveTo>
                  <a:lnTo>
                    <a:pt x="1329442" y="0"/>
                  </a:lnTo>
                  <a:cubicBezTo>
                    <a:pt x="1360331" y="0"/>
                    <a:pt x="1385372" y="25040"/>
                    <a:pt x="1385372" y="55929"/>
                  </a:cubicBezTo>
                  <a:lnTo>
                    <a:pt x="1385372" y="320163"/>
                  </a:lnTo>
                  <a:cubicBezTo>
                    <a:pt x="1385372" y="351052"/>
                    <a:pt x="1360331" y="376092"/>
                    <a:pt x="1329442" y="376092"/>
                  </a:cubicBezTo>
                  <a:lnTo>
                    <a:pt x="55929" y="376092"/>
                  </a:lnTo>
                  <a:cubicBezTo>
                    <a:pt x="25040" y="376092"/>
                    <a:pt x="0" y="351052"/>
                    <a:pt x="0" y="320163"/>
                  </a:cubicBezTo>
                  <a:lnTo>
                    <a:pt x="0" y="55929"/>
                  </a:lnTo>
                  <a:cubicBezTo>
                    <a:pt x="0" y="25040"/>
                    <a:pt x="25040" y="0"/>
                    <a:pt x="55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</a:rPr>
                <a:t>Explora soluciones dificiles de encontrar para el constructivo y el ruido.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6200" y="4372141"/>
            <a:ext cx="8675601" cy="1250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E18455"/>
                </a:solidFill>
                <a:latin typeface="Poppins Bold"/>
              </a:rPr>
              <a:t>CONCLUSIONES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CONCLUSIÓN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641926" y="5224446"/>
            <a:ext cx="11004148" cy="1464330"/>
            <a:chOff x="0" y="0"/>
            <a:chExt cx="2898212" cy="3856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98212" cy="385667"/>
            </a:xfrm>
            <a:custGeom>
              <a:avLst/>
              <a:gdLst/>
              <a:ahLst/>
              <a:cxnLst/>
              <a:rect r="r" b="b" t="t" l="l"/>
              <a:pathLst>
                <a:path h="385667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358932"/>
                  </a:lnTo>
                  <a:cubicBezTo>
                    <a:pt x="2898212" y="373698"/>
                    <a:pt x="2886242" y="385667"/>
                    <a:pt x="2871477" y="385667"/>
                  </a:cubicBezTo>
                  <a:lnTo>
                    <a:pt x="26735" y="385667"/>
                  </a:lnTo>
                  <a:cubicBezTo>
                    <a:pt x="11970" y="385667"/>
                    <a:pt x="0" y="373698"/>
                    <a:pt x="0" y="358932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641926" y="6945951"/>
            <a:ext cx="11004148" cy="1664281"/>
            <a:chOff x="0" y="0"/>
            <a:chExt cx="2898212" cy="4383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98212" cy="438329"/>
            </a:xfrm>
            <a:custGeom>
              <a:avLst/>
              <a:gdLst/>
              <a:ahLst/>
              <a:cxnLst/>
              <a:rect r="r" b="b" t="t" l="l"/>
              <a:pathLst>
                <a:path h="438329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411594"/>
                  </a:lnTo>
                  <a:cubicBezTo>
                    <a:pt x="2898212" y="426360"/>
                    <a:pt x="2886242" y="438329"/>
                    <a:pt x="2871477" y="438329"/>
                  </a:cubicBezTo>
                  <a:lnTo>
                    <a:pt x="26735" y="438329"/>
                  </a:lnTo>
                  <a:cubicBezTo>
                    <a:pt x="11970" y="438329"/>
                    <a:pt x="0" y="426360"/>
                    <a:pt x="0" y="411594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41926" y="3266635"/>
            <a:ext cx="11004148" cy="1700636"/>
            <a:chOff x="0" y="0"/>
            <a:chExt cx="2898212" cy="4479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98212" cy="447904"/>
            </a:xfrm>
            <a:custGeom>
              <a:avLst/>
              <a:gdLst/>
              <a:ahLst/>
              <a:cxnLst/>
              <a:rect r="r" b="b" t="t" l="l"/>
              <a:pathLst>
                <a:path h="447904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421169"/>
                  </a:lnTo>
                  <a:cubicBezTo>
                    <a:pt x="2898212" y="435935"/>
                    <a:pt x="2886242" y="447904"/>
                    <a:pt x="2871477" y="447904"/>
                  </a:cubicBezTo>
                  <a:lnTo>
                    <a:pt x="26735" y="447904"/>
                  </a:lnTo>
                  <a:cubicBezTo>
                    <a:pt x="11970" y="447904"/>
                    <a:pt x="0" y="435935"/>
                    <a:pt x="0" y="421169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035051" y="5465756"/>
            <a:ext cx="10317976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 metodo de ruido es el mejor metodo de los tres, accede consistentemente a las mejores soluciones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35051" y="7117401"/>
            <a:ext cx="1031797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 metodo Aleatorio, aunque explora soluciones diferentes, se atasca facil en malas soluciones y a mayor cantidad de trabajos y maquinas, peores las soluciones obtenidas.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35051" y="3453212"/>
            <a:ext cx="1031797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 constructivo a pesar de ser un buen metodo, la falta de variacion y exploracion de otros caminos hace que no sea el mejor, igual es muy rapido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81212" y="5092867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11136" y="6154164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3210" y="6873651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743125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1581" y="6932555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10007" y="3155633"/>
            <a:ext cx="8867987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000" spc="80">
                <a:solidFill>
                  <a:srgbClr val="E18455"/>
                </a:solidFill>
                <a:latin typeface="Coiny"/>
              </a:rPr>
              <a:t>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303842" y="7689723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804850" y="18726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62856" y="279976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78340" y="6059303"/>
            <a:ext cx="2590425" cy="4227697"/>
          </a:xfrm>
          <a:custGeom>
            <a:avLst/>
            <a:gdLst/>
            <a:ahLst/>
            <a:cxnLst/>
            <a:rect r="r" b="b" t="t" l="l"/>
            <a:pathLst>
              <a:path h="4227697" w="2590425">
                <a:moveTo>
                  <a:pt x="0" y="0"/>
                </a:moveTo>
                <a:lnTo>
                  <a:pt x="2590425" y="0"/>
                </a:lnTo>
                <a:lnTo>
                  <a:pt x="2590425" y="4227697"/>
                </a:lnTo>
                <a:lnTo>
                  <a:pt x="0" y="4227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776310" y="3600450"/>
            <a:ext cx="8509385" cy="4089273"/>
            <a:chOff x="0" y="0"/>
            <a:chExt cx="2241155" cy="1077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41155" cy="1077010"/>
            </a:xfrm>
            <a:custGeom>
              <a:avLst/>
              <a:gdLst/>
              <a:ahLst/>
              <a:cxnLst/>
              <a:rect r="r" b="b" t="t" l="l"/>
              <a:pathLst>
                <a:path h="1077010" w="2241155">
                  <a:moveTo>
                    <a:pt x="46400" y="0"/>
                  </a:moveTo>
                  <a:lnTo>
                    <a:pt x="2194755" y="0"/>
                  </a:lnTo>
                  <a:cubicBezTo>
                    <a:pt x="2207061" y="0"/>
                    <a:pt x="2218863" y="4889"/>
                    <a:pt x="2227565" y="13590"/>
                  </a:cubicBezTo>
                  <a:cubicBezTo>
                    <a:pt x="2236266" y="22292"/>
                    <a:pt x="2241155" y="34094"/>
                    <a:pt x="2241155" y="46400"/>
                  </a:cubicBezTo>
                  <a:lnTo>
                    <a:pt x="2241155" y="1030610"/>
                  </a:lnTo>
                  <a:cubicBezTo>
                    <a:pt x="2241155" y="1042916"/>
                    <a:pt x="2236266" y="1054718"/>
                    <a:pt x="2227565" y="1063420"/>
                  </a:cubicBezTo>
                  <a:cubicBezTo>
                    <a:pt x="2218863" y="1072122"/>
                    <a:pt x="2207061" y="1077010"/>
                    <a:pt x="2194755" y="1077010"/>
                  </a:cubicBezTo>
                  <a:lnTo>
                    <a:pt x="46400" y="1077010"/>
                  </a:lnTo>
                  <a:cubicBezTo>
                    <a:pt x="34094" y="1077010"/>
                    <a:pt x="22292" y="1072122"/>
                    <a:pt x="13590" y="1063420"/>
                  </a:cubicBezTo>
                  <a:cubicBezTo>
                    <a:pt x="4889" y="1054718"/>
                    <a:pt x="0" y="1042916"/>
                    <a:pt x="0" y="1030610"/>
                  </a:cubicBezTo>
                  <a:lnTo>
                    <a:pt x="0" y="46400"/>
                  </a:lnTo>
                  <a:cubicBezTo>
                    <a:pt x="0" y="34094"/>
                    <a:pt x="4889" y="22292"/>
                    <a:pt x="13590" y="13590"/>
                  </a:cubicBezTo>
                  <a:cubicBezTo>
                    <a:pt x="22292" y="4889"/>
                    <a:pt x="34094" y="0"/>
                    <a:pt x="4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085514" y="3641637"/>
            <a:ext cx="7955447" cy="4023445"/>
          </a:xfrm>
          <a:custGeom>
            <a:avLst/>
            <a:gdLst/>
            <a:ahLst/>
            <a:cxnLst/>
            <a:rect r="r" b="b" t="t" l="l"/>
            <a:pathLst>
              <a:path h="4023445" w="7955447">
                <a:moveTo>
                  <a:pt x="0" y="0"/>
                </a:moveTo>
                <a:lnTo>
                  <a:pt x="7955447" y="0"/>
                </a:lnTo>
                <a:lnTo>
                  <a:pt x="7955447" y="4023444"/>
                </a:lnTo>
                <a:lnTo>
                  <a:pt x="0" y="4023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JOB SHOP SCHEDULING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94170" y="3738834"/>
            <a:ext cx="5582140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Minimizar el tiempo de finalización necesario para asignar recursos compartidos (máquinas) a lo largo del tiempo para completar actividades competitivas (trabajos).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808955"/>
            <a:ext cx="15970487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oppins"/>
              </a:rPr>
              <a:t>Definir cómo 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6200" y="4261151"/>
            <a:ext cx="8675601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spc="68">
                <a:solidFill>
                  <a:srgbClr val="E18455"/>
                </a:solidFill>
                <a:latin typeface="Poppins Bold"/>
              </a:rPr>
              <a:t>METODOLOGÍA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2622" y="222622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429" y="228331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041182" y="5442024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60373" y="5280950"/>
            <a:ext cx="6786987" cy="1464330"/>
            <a:chOff x="0" y="0"/>
            <a:chExt cx="1787519" cy="3856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6183365" y="6013115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041182" y="7163528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60373" y="7002455"/>
            <a:ext cx="6786987" cy="1464330"/>
            <a:chOff x="0" y="0"/>
            <a:chExt cx="1787519" cy="3856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6183365" y="773462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041182" y="3720519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860373" y="3559445"/>
            <a:ext cx="6786987" cy="1464330"/>
            <a:chOff x="0" y="0"/>
            <a:chExt cx="1787519" cy="3856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6183365" y="429161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7253498" y="5522260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Revisar los trabajos disponibles para ese momento en la máquina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94346" y="7448552"/>
            <a:ext cx="591904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Elegir el trabajo mas corto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53498" y="3800755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Escoger la máquina que mas temprano acabe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7797" y="2315630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CONSTRUCTIVO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39722" y="390299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39722" y="5600682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39722" y="734600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2622" y="222622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429" y="2283313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26420" y="5442024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445610" y="5280950"/>
            <a:ext cx="6786987" cy="1464330"/>
            <a:chOff x="0" y="0"/>
            <a:chExt cx="1787519" cy="3856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4768602" y="6013115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3626420" y="7163528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445610" y="7002455"/>
            <a:ext cx="6786987" cy="1464330"/>
            <a:chOff x="0" y="0"/>
            <a:chExt cx="1787519" cy="3856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4768602" y="773462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3626420" y="3720519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445610" y="3559445"/>
            <a:ext cx="6786987" cy="1464330"/>
            <a:chOff x="0" y="0"/>
            <a:chExt cx="1787519" cy="3856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4768602" y="4291610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5838735" y="5727047"/>
            <a:ext cx="6082638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Realizar el método constructivo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38735" y="7267577"/>
            <a:ext cx="506470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Repetir 100 veces y elegir la mejor iteración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38735" y="3800755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Aplicarle ruido a los tiempos de procesamiento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7797" y="2315630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RUIDO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224959" y="390299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224959" y="5600682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224959" y="7346000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5400000">
            <a:off x="11487776" y="5682944"/>
            <a:ext cx="4645576" cy="7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D381C"/>
                </a:solidFill>
                <a:latin typeface="Poppins"/>
              </a:rPr>
              <a:t>alpha = tamaño del ruido aplicado respectivo al trabajo en si)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4148" y="1227198"/>
            <a:ext cx="13799705" cy="7668365"/>
            <a:chOff x="0" y="0"/>
            <a:chExt cx="3634490" cy="20196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2019652"/>
            </a:xfrm>
            <a:custGeom>
              <a:avLst/>
              <a:gdLst/>
              <a:ahLst/>
              <a:cxnLst/>
              <a:rect r="r" b="b" t="t" l="l"/>
              <a:pathLst>
                <a:path h="2019652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98333"/>
                  </a:lnTo>
                  <a:cubicBezTo>
                    <a:pt x="3634490" y="2010107"/>
                    <a:pt x="3624945" y="2019652"/>
                    <a:pt x="3613171" y="2019652"/>
                  </a:cubicBezTo>
                  <a:lnTo>
                    <a:pt x="21319" y="2019652"/>
                  </a:lnTo>
                  <a:cubicBezTo>
                    <a:pt x="15665" y="2019652"/>
                    <a:pt x="10242" y="2017406"/>
                    <a:pt x="6244" y="2013407"/>
                  </a:cubicBezTo>
                  <a:cubicBezTo>
                    <a:pt x="2246" y="2009409"/>
                    <a:pt x="0" y="2003987"/>
                    <a:pt x="0" y="1998333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63082" y="1426415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2888" y="1483507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041642" y="4207958"/>
            <a:ext cx="1142182" cy="11421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60832" y="4046885"/>
            <a:ext cx="6786987" cy="1464330"/>
            <a:chOff x="0" y="0"/>
            <a:chExt cx="1787519" cy="3856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6183824" y="4779049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5041642" y="5800876"/>
            <a:ext cx="1142182" cy="114218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60832" y="5639802"/>
            <a:ext cx="6786987" cy="1464330"/>
            <a:chOff x="0" y="0"/>
            <a:chExt cx="1787519" cy="38566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6183824" y="6371967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5041642" y="2486454"/>
            <a:ext cx="1142182" cy="11421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860832" y="2325380"/>
            <a:ext cx="6786987" cy="1464330"/>
            <a:chOff x="0" y="0"/>
            <a:chExt cx="1787519" cy="38566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6183824" y="3057545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7253957" y="4288195"/>
            <a:ext cx="608263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Revisar los trabajos disponibles para ese momento en la máquina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94805" y="6085899"/>
            <a:ext cx="5919041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Elegir un trabajo aleatoriamente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53957" y="2566690"/>
            <a:ext cx="5919041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Escoger la máquina que mas temprano acabe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8256" y="1515823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ALEATORIO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40181" y="2668925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40181" y="4366617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640181" y="5983347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3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5041642" y="7393793"/>
            <a:ext cx="1142182" cy="114218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5D381C"/>
              </a:solidFill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6860832" y="7232719"/>
            <a:ext cx="6786987" cy="1464330"/>
            <a:chOff x="0" y="0"/>
            <a:chExt cx="1787519" cy="38566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87519" cy="385667"/>
            </a:xfrm>
            <a:custGeom>
              <a:avLst/>
              <a:gdLst/>
              <a:ahLst/>
              <a:cxnLst/>
              <a:rect r="r" b="b" t="t" l="l"/>
              <a:pathLst>
                <a:path h="385667" w="1787519">
                  <a:moveTo>
                    <a:pt x="43347" y="0"/>
                  </a:moveTo>
                  <a:lnTo>
                    <a:pt x="1744173" y="0"/>
                  </a:lnTo>
                  <a:cubicBezTo>
                    <a:pt x="1755669" y="0"/>
                    <a:pt x="1766694" y="4567"/>
                    <a:pt x="1774823" y="12696"/>
                  </a:cubicBezTo>
                  <a:cubicBezTo>
                    <a:pt x="1782952" y="20825"/>
                    <a:pt x="1787519" y="31850"/>
                    <a:pt x="1787519" y="43347"/>
                  </a:cubicBezTo>
                  <a:lnTo>
                    <a:pt x="1787519" y="342320"/>
                  </a:lnTo>
                  <a:cubicBezTo>
                    <a:pt x="1787519" y="353817"/>
                    <a:pt x="1782952" y="364842"/>
                    <a:pt x="1774823" y="372971"/>
                  </a:cubicBezTo>
                  <a:cubicBezTo>
                    <a:pt x="1766694" y="381100"/>
                    <a:pt x="1755669" y="385667"/>
                    <a:pt x="1744173" y="385667"/>
                  </a:cubicBezTo>
                  <a:lnTo>
                    <a:pt x="43347" y="385667"/>
                  </a:lnTo>
                  <a:cubicBezTo>
                    <a:pt x="31850" y="385667"/>
                    <a:pt x="20825" y="381100"/>
                    <a:pt x="12696" y="372971"/>
                  </a:cubicBezTo>
                  <a:cubicBezTo>
                    <a:pt x="4567" y="364842"/>
                    <a:pt x="0" y="353817"/>
                    <a:pt x="0" y="342320"/>
                  </a:cubicBezTo>
                  <a:lnTo>
                    <a:pt x="0" y="43347"/>
                  </a:lnTo>
                  <a:cubicBezTo>
                    <a:pt x="0" y="31850"/>
                    <a:pt x="4567" y="20825"/>
                    <a:pt x="12696" y="12696"/>
                  </a:cubicBezTo>
                  <a:cubicBezTo>
                    <a:pt x="20825" y="4567"/>
                    <a:pt x="31850" y="0"/>
                    <a:pt x="433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7" id="47"/>
          <p:cNvSpPr/>
          <p:nvPr/>
        </p:nvSpPr>
        <p:spPr>
          <a:xfrm>
            <a:off x="6183824" y="7964884"/>
            <a:ext cx="677008" cy="0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0">
            <a:off x="7253957" y="7497842"/>
            <a:ext cx="5064702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D381C"/>
                </a:solidFill>
                <a:latin typeface="Poppins"/>
              </a:rPr>
              <a:t>Repetir 100 veces y elegir la mejor iteración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640181" y="7576264"/>
            <a:ext cx="1945103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71805" y="1892143"/>
            <a:ext cx="9344390" cy="1464330"/>
            <a:chOff x="0" y="0"/>
            <a:chExt cx="2461074" cy="3856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1074" cy="385667"/>
            </a:xfrm>
            <a:custGeom>
              <a:avLst/>
              <a:gdLst/>
              <a:ahLst/>
              <a:cxnLst/>
              <a:rect r="r" b="b" t="t" l="l"/>
              <a:pathLst>
                <a:path h="385667" w="2461074">
                  <a:moveTo>
                    <a:pt x="31483" y="0"/>
                  </a:moveTo>
                  <a:lnTo>
                    <a:pt x="2429591" y="0"/>
                  </a:lnTo>
                  <a:cubicBezTo>
                    <a:pt x="2446978" y="0"/>
                    <a:pt x="2461074" y="14096"/>
                    <a:pt x="2461074" y="31483"/>
                  </a:cubicBezTo>
                  <a:lnTo>
                    <a:pt x="2461074" y="354184"/>
                  </a:lnTo>
                  <a:cubicBezTo>
                    <a:pt x="2461074" y="371572"/>
                    <a:pt x="2446978" y="385667"/>
                    <a:pt x="2429591" y="385667"/>
                  </a:cubicBezTo>
                  <a:lnTo>
                    <a:pt x="31483" y="385667"/>
                  </a:lnTo>
                  <a:cubicBezTo>
                    <a:pt x="14096" y="385667"/>
                    <a:pt x="0" y="371572"/>
                    <a:pt x="0" y="354184"/>
                  </a:cubicBezTo>
                  <a:lnTo>
                    <a:pt x="0" y="31483"/>
                  </a:lnTo>
                  <a:cubicBezTo>
                    <a:pt x="0" y="14096"/>
                    <a:pt x="14096" y="0"/>
                    <a:pt x="314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37797" y="2235688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COTA INFERIOR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67748" y="5584920"/>
            <a:ext cx="802804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D381C"/>
                </a:solidFill>
                <a:latin typeface="Poppins"/>
              </a:rPr>
              <a:t>El máximo tiempo entre todas las máquinas en realizar todos los trabajos seguidos. </a:t>
            </a:r>
          </a:p>
        </p:txBody>
      </p:sp>
      <p:sp>
        <p:nvSpPr>
          <p:cNvPr name="AutoShape 13" id="13"/>
          <p:cNvSpPr/>
          <p:nvPr/>
        </p:nvSpPr>
        <p:spPr>
          <a:xfrm>
            <a:off x="4853758" y="7659576"/>
            <a:ext cx="9056026" cy="23812"/>
          </a:xfrm>
          <a:prstGeom prst="line">
            <a:avLst/>
          </a:prstGeom>
          <a:ln cap="flat" w="47625">
            <a:solidFill>
              <a:srgbClr val="5D381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3207531">
            <a:off x="15731899" y="-1930446"/>
            <a:ext cx="2840387" cy="5966081"/>
          </a:xfrm>
          <a:custGeom>
            <a:avLst/>
            <a:gdLst/>
            <a:ahLst/>
            <a:cxnLst/>
            <a:rect r="r" b="b" t="t" l="l"/>
            <a:pathLst>
              <a:path h="5966081" w="2840387">
                <a:moveTo>
                  <a:pt x="0" y="0"/>
                </a:moveTo>
                <a:lnTo>
                  <a:pt x="2840387" y="0"/>
                </a:lnTo>
                <a:lnTo>
                  <a:pt x="2840387" y="5966082"/>
                </a:lnTo>
                <a:lnTo>
                  <a:pt x="0" y="5966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230465">
            <a:off x="-546364" y="7656625"/>
            <a:ext cx="2685882" cy="5641551"/>
          </a:xfrm>
          <a:custGeom>
            <a:avLst/>
            <a:gdLst/>
            <a:ahLst/>
            <a:cxnLst/>
            <a:rect r="r" b="b" t="t" l="l"/>
            <a:pathLst>
              <a:path h="5641551" w="2685882">
                <a:moveTo>
                  <a:pt x="0" y="0"/>
                </a:moveTo>
                <a:lnTo>
                  <a:pt x="2685882" y="0"/>
                </a:lnTo>
                <a:lnTo>
                  <a:pt x="2685882" y="5641551"/>
                </a:lnTo>
                <a:lnTo>
                  <a:pt x="0" y="564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066520" y="424909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8"/>
                </a:lnTo>
                <a:lnTo>
                  <a:pt x="0" y="1061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81299" y="5792132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01603" y="6432492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4"/>
                </a:lnTo>
                <a:lnTo>
                  <a:pt x="0" y="84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05740" y="4272762"/>
            <a:ext cx="8675601" cy="1411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77">
                <a:solidFill>
                  <a:srgbClr val="E18455"/>
                </a:solidFill>
                <a:latin typeface="Poppins Bold"/>
              </a:rPr>
              <a:t>RESULTADOS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81800" y="340721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20" y="0"/>
                </a:lnTo>
                <a:lnTo>
                  <a:pt x="584720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53046" y="901152"/>
            <a:ext cx="2065372" cy="4191715"/>
          </a:xfrm>
          <a:custGeom>
            <a:avLst/>
            <a:gdLst/>
            <a:ahLst/>
            <a:cxnLst/>
            <a:rect r="r" b="b" t="t" l="l"/>
            <a:pathLst>
              <a:path h="4191715" w="2065372">
                <a:moveTo>
                  <a:pt x="0" y="0"/>
                </a:moveTo>
                <a:lnTo>
                  <a:pt x="2065372" y="0"/>
                </a:lnTo>
                <a:lnTo>
                  <a:pt x="2065372" y="4191715"/>
                </a:lnTo>
                <a:lnTo>
                  <a:pt x="0" y="41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9543" y="6363155"/>
            <a:ext cx="1588787" cy="2592976"/>
          </a:xfrm>
          <a:custGeom>
            <a:avLst/>
            <a:gdLst/>
            <a:ahLst/>
            <a:cxnLst/>
            <a:rect r="r" b="b" t="t" l="l"/>
            <a:pathLst>
              <a:path h="2592976" w="1588787">
                <a:moveTo>
                  <a:pt x="0" y="0"/>
                </a:moveTo>
                <a:lnTo>
                  <a:pt x="1588788" y="0"/>
                </a:lnTo>
                <a:lnTo>
                  <a:pt x="1588788" y="2592976"/>
                </a:lnTo>
                <a:lnTo>
                  <a:pt x="0" y="25929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1463504"/>
            <a:ext cx="13799705" cy="7395703"/>
            <a:chOff x="0" y="0"/>
            <a:chExt cx="3634490" cy="1947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947840"/>
            </a:xfrm>
            <a:custGeom>
              <a:avLst/>
              <a:gdLst/>
              <a:ahLst/>
              <a:cxnLst/>
              <a:rect r="r" b="b" t="t" l="l"/>
              <a:pathLst>
                <a:path h="1947840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926521"/>
                  </a:lnTo>
                  <a:cubicBezTo>
                    <a:pt x="3634490" y="1938295"/>
                    <a:pt x="3624945" y="1947840"/>
                    <a:pt x="3613171" y="1947840"/>
                  </a:cubicBezTo>
                  <a:lnTo>
                    <a:pt x="21319" y="1947840"/>
                  </a:lnTo>
                  <a:cubicBezTo>
                    <a:pt x="15665" y="1947840"/>
                    <a:pt x="10242" y="1945594"/>
                    <a:pt x="6244" y="1941595"/>
                  </a:cubicBezTo>
                  <a:cubicBezTo>
                    <a:pt x="2246" y="1937597"/>
                    <a:pt x="0" y="1932175"/>
                    <a:pt x="0" y="1926521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71737" y="1753609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31544" y="1810700"/>
            <a:ext cx="584719" cy="841873"/>
          </a:xfrm>
          <a:custGeom>
            <a:avLst/>
            <a:gdLst/>
            <a:ahLst/>
            <a:cxnLst/>
            <a:rect r="r" b="b" t="t" l="l"/>
            <a:pathLst>
              <a:path h="841873" w="584719">
                <a:moveTo>
                  <a:pt x="0" y="0"/>
                </a:moveTo>
                <a:lnTo>
                  <a:pt x="584719" y="0"/>
                </a:lnTo>
                <a:lnTo>
                  <a:pt x="584719" y="841873"/>
                </a:lnTo>
                <a:lnTo>
                  <a:pt x="0" y="8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392461" y="2872492"/>
          <a:ext cx="11521307" cy="5591175"/>
        </p:xfrm>
        <a:graphic>
          <a:graphicData uri="http://schemas.openxmlformats.org/drawingml/2006/table">
            <a:tbl>
              <a:tblPr/>
              <a:tblGrid>
                <a:gridCol w="2637371"/>
                <a:gridCol w="2279378"/>
                <a:gridCol w="2259913"/>
                <a:gridCol w="2182054"/>
                <a:gridCol w="2162589"/>
              </a:tblGrid>
              <a:tr h="10256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JSSP9.txt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Poppins Bold"/>
                        </a:rPr>
                        <a:t>JSSP15.txt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113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Constructivo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1462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2175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2499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6232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3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Ruido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1379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2029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2383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5972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3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Aleatorio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1377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2523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6169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4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E18455"/>
                          </a:solidFill>
                          <a:latin typeface="Coiny"/>
                        </a:rPr>
                        <a:t>Cota Inferior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977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1182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1830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Poppins"/>
                        </a:rPr>
                        <a:t>5464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6200">
                      <a:solidFill>
                        <a:srgbClr val="E184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4846912" y="1763075"/>
            <a:ext cx="8612406" cy="72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5"/>
              </a:lnSpc>
            </a:pPr>
            <a:r>
              <a:rPr lang="en-US" sz="4500" spc="44">
                <a:solidFill>
                  <a:srgbClr val="E18455"/>
                </a:solidFill>
                <a:latin typeface="Coiny"/>
              </a:rPr>
              <a:t>COMPARACIÓN MAKESPAN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DAFup4EmR_I</dc:identifier>
  <dcterms:modified xsi:type="dcterms:W3CDTF">2011-08-01T06:04:30Z</dcterms:modified>
  <cp:revision>1</cp:revision>
  <dc:title>MÉTODOS CONSTRUCTIVOS Y ALEATORIZADOS</dc:title>
</cp:coreProperties>
</file>