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iny" charset="1" panose="02000903060500060000"/>
      <p:regular r:id="rId10"/>
    </p:embeddedFont>
    <p:embeddedFont>
      <p:font typeface="JA Jayagiri Sans" charset="1" panose="00000000000000000000"/>
      <p:regular r:id="rId11"/>
    </p:embeddedFont>
    <p:embeddedFont>
      <p:font typeface="Poppins" charset="1" panose="00000500000000000000"/>
      <p:regular r:id="rId12"/>
    </p:embeddedFont>
    <p:embeddedFont>
      <p:font typeface="Poppins Bold" charset="1" panose="00000800000000000000"/>
      <p:regular r:id="rId13"/>
    </p:embeddedFont>
    <p:embeddedFont>
      <p:font typeface="Poppins Italics" charset="1" panose="00000500000000000000"/>
      <p:regular r:id="rId14"/>
    </p:embeddedFont>
    <p:embeddedFont>
      <p:font typeface="Poppins Bold Italics" charset="1" panose="00000800000000000000"/>
      <p:regular r:id="rId15"/>
    </p:embeddedFont>
    <p:embeddedFont>
      <p:font typeface="Poppins Thin" charset="1" panose="00000300000000000000"/>
      <p:regular r:id="rId16"/>
    </p:embeddedFont>
    <p:embeddedFont>
      <p:font typeface="Poppins Thin Italics" charset="1" panose="00000300000000000000"/>
      <p:regular r:id="rId17"/>
    </p:embeddedFont>
    <p:embeddedFont>
      <p:font typeface="Poppins Extra-Light" charset="1" panose="00000300000000000000"/>
      <p:regular r:id="rId18"/>
    </p:embeddedFont>
    <p:embeddedFont>
      <p:font typeface="Poppins Extra-Light Italics" charset="1" panose="00000300000000000000"/>
      <p:regular r:id="rId19"/>
    </p:embeddedFont>
    <p:embeddedFont>
      <p:font typeface="Poppins Light" charset="1" panose="00000400000000000000"/>
      <p:regular r:id="rId20"/>
    </p:embeddedFont>
    <p:embeddedFont>
      <p:font typeface="Poppins Light Italics" charset="1" panose="00000400000000000000"/>
      <p:regular r:id="rId21"/>
    </p:embeddedFont>
    <p:embeddedFont>
      <p:font typeface="Poppins Medium" charset="1" panose="00000600000000000000"/>
      <p:regular r:id="rId22"/>
    </p:embeddedFont>
    <p:embeddedFont>
      <p:font typeface="Poppins Medium Italics" charset="1" panose="00000600000000000000"/>
      <p:regular r:id="rId23"/>
    </p:embeddedFont>
    <p:embeddedFont>
      <p:font typeface="Poppins Semi-Bold" charset="1" panose="00000700000000000000"/>
      <p:regular r:id="rId24"/>
    </p:embeddedFont>
    <p:embeddedFont>
      <p:font typeface="Poppins Semi-Bold Italics" charset="1" panose="00000700000000000000"/>
      <p:regular r:id="rId25"/>
    </p:embeddedFont>
    <p:embeddedFont>
      <p:font typeface="Poppins Ultra-Bold" charset="1" panose="00000900000000000000"/>
      <p:regular r:id="rId26"/>
    </p:embeddedFont>
    <p:embeddedFont>
      <p:font typeface="Poppins Ultra-Bold Italics" charset="1" panose="00000900000000000000"/>
      <p:regular r:id="rId27"/>
    </p:embeddedFont>
    <p:embeddedFont>
      <p:font typeface="Poppins Heavy" charset="1" panose="00000A00000000000000"/>
      <p:regular r:id="rId28"/>
    </p:embeddedFont>
    <p:embeddedFont>
      <p:font typeface="Poppins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53" Target="slides/slide24.xml" Type="http://schemas.openxmlformats.org/officeDocument/2006/relationships/slide"/><Relationship Id="rId54" Target="slides/slide25.xml" Type="http://schemas.openxmlformats.org/officeDocument/2006/relationships/slide"/><Relationship Id="rId55" Target="slides/slide26.xml" Type="http://schemas.openxmlformats.org/officeDocument/2006/relationships/slide"/><Relationship Id="rId56" Target="slides/slide27.xml" Type="http://schemas.openxmlformats.org/officeDocument/2006/relationships/slide"/><Relationship Id="rId57" Target="slides/slide28.xml" Type="http://schemas.openxmlformats.org/officeDocument/2006/relationships/slide"/><Relationship Id="rId58" Target="slides/slide29.xml" Type="http://schemas.openxmlformats.org/officeDocument/2006/relationships/slide"/><Relationship Id="rId59" Target="slides/slide30.xml" Type="http://schemas.openxmlformats.org/officeDocument/2006/relationships/slide"/><Relationship Id="rId6" Target="fonts/font6.fntdata" Type="http://schemas.openxmlformats.org/officeDocument/2006/relationships/font"/><Relationship Id="rId60" Target="slides/slide31.xml" Type="http://schemas.openxmlformats.org/officeDocument/2006/relationships/slide"/><Relationship Id="rId61" Target="slides/slide32.xml" Type="http://schemas.openxmlformats.org/officeDocument/2006/relationships/slide"/><Relationship Id="rId62" Target="slides/slide33.xml" Type="http://schemas.openxmlformats.org/officeDocument/2006/relationships/slide"/><Relationship Id="rId63" Target="slides/slide34.xml" Type="http://schemas.openxmlformats.org/officeDocument/2006/relationships/slide"/><Relationship Id="rId64" Target="slides/slide35.xml" Type="http://schemas.openxmlformats.org/officeDocument/2006/relationships/slide"/><Relationship Id="rId65" Target="slides/slide36.xml" Type="http://schemas.openxmlformats.org/officeDocument/2006/relationships/slide"/><Relationship Id="rId66" Target="slides/slide37.xml" Type="http://schemas.openxmlformats.org/officeDocument/2006/relationships/slide"/><Relationship Id="rId67" Target="slides/slide38.xml" Type="http://schemas.openxmlformats.org/officeDocument/2006/relationships/slide"/><Relationship Id="rId68" Target="slides/slide39.xml" Type="http://schemas.openxmlformats.org/officeDocument/2006/relationships/slide"/><Relationship Id="rId69" Target="slides/slide40.xml" Type="http://schemas.openxmlformats.org/officeDocument/2006/relationships/slide"/><Relationship Id="rId7" Target="fonts/font7.fntdata" Type="http://schemas.openxmlformats.org/officeDocument/2006/relationships/font"/><Relationship Id="rId70" Target="slides/slide41.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229109" y="6853429"/>
            <a:ext cx="7829782" cy="1000125"/>
            <a:chOff x="0" y="0"/>
            <a:chExt cx="2062165" cy="263407"/>
          </a:xfrm>
        </p:grpSpPr>
        <p:sp>
          <p:nvSpPr>
            <p:cNvPr name="Freeform 9" id="9"/>
            <p:cNvSpPr/>
            <p:nvPr/>
          </p:nvSpPr>
          <p:spPr>
            <a:xfrm flipH="false" flipV="false" rot="0">
              <a:off x="0" y="0"/>
              <a:ext cx="2062165" cy="263407"/>
            </a:xfrm>
            <a:custGeom>
              <a:avLst/>
              <a:gdLst/>
              <a:ahLst/>
              <a:cxnLst/>
              <a:rect r="r" b="b" t="t" l="l"/>
              <a:pathLst>
                <a:path h="263407" w="2062165">
                  <a:moveTo>
                    <a:pt x="98878" y="0"/>
                  </a:moveTo>
                  <a:lnTo>
                    <a:pt x="1963287" y="0"/>
                  </a:lnTo>
                  <a:cubicBezTo>
                    <a:pt x="1989511" y="0"/>
                    <a:pt x="2014661" y="10417"/>
                    <a:pt x="2033204" y="28961"/>
                  </a:cubicBezTo>
                  <a:cubicBezTo>
                    <a:pt x="2051747" y="47504"/>
                    <a:pt x="2062165" y="72654"/>
                    <a:pt x="2062165" y="98878"/>
                  </a:cubicBezTo>
                  <a:lnTo>
                    <a:pt x="2062165" y="164530"/>
                  </a:lnTo>
                  <a:cubicBezTo>
                    <a:pt x="2062165" y="219138"/>
                    <a:pt x="2017895" y="263407"/>
                    <a:pt x="1963287" y="263407"/>
                  </a:cubicBezTo>
                  <a:lnTo>
                    <a:pt x="98878" y="263407"/>
                  </a:lnTo>
                  <a:cubicBezTo>
                    <a:pt x="72654" y="263407"/>
                    <a:pt x="47504" y="252990"/>
                    <a:pt x="28961" y="234447"/>
                  </a:cubicBezTo>
                  <a:cubicBezTo>
                    <a:pt x="10417" y="215904"/>
                    <a:pt x="0" y="190754"/>
                    <a:pt x="0" y="164530"/>
                  </a:cubicBezTo>
                  <a:lnTo>
                    <a:pt x="0" y="98878"/>
                  </a:lnTo>
                  <a:cubicBezTo>
                    <a:pt x="0" y="72654"/>
                    <a:pt x="10417" y="47504"/>
                    <a:pt x="28961" y="28961"/>
                  </a:cubicBezTo>
                  <a:cubicBezTo>
                    <a:pt x="47504" y="10417"/>
                    <a:pt x="72654" y="0"/>
                    <a:pt x="98878"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062165" cy="32055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181212" y="5092867"/>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011136" y="6154164"/>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423210" y="6873651"/>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7259300" y="2743125"/>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291581" y="6932555"/>
            <a:ext cx="504996" cy="727088"/>
          </a:xfrm>
          <a:custGeom>
            <a:avLst/>
            <a:gdLst/>
            <a:ahLst/>
            <a:cxnLst/>
            <a:rect r="r" b="b" t="t" l="l"/>
            <a:pathLst>
              <a:path h="727088" w="504996">
                <a:moveTo>
                  <a:pt x="0" y="0"/>
                </a:moveTo>
                <a:lnTo>
                  <a:pt x="504996" y="0"/>
                </a:lnTo>
                <a:lnTo>
                  <a:pt x="504996" y="727088"/>
                </a:lnTo>
                <a:lnTo>
                  <a:pt x="0" y="727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4531449" y="2939859"/>
            <a:ext cx="9225102" cy="2959220"/>
          </a:xfrm>
          <a:prstGeom prst="rect">
            <a:avLst/>
          </a:prstGeom>
        </p:spPr>
        <p:txBody>
          <a:bodyPr anchor="t" rtlCol="false" tIns="0" lIns="0" bIns="0" rIns="0">
            <a:spAutoFit/>
          </a:bodyPr>
          <a:lstStyle/>
          <a:p>
            <a:pPr algn="ctr">
              <a:lnSpc>
                <a:spcPts val="7869"/>
              </a:lnSpc>
            </a:pPr>
            <a:r>
              <a:rPr lang="en-US" sz="6100" spc="61">
                <a:solidFill>
                  <a:srgbClr val="E18455"/>
                </a:solidFill>
                <a:latin typeface="Coiny"/>
              </a:rPr>
              <a:t>MÉTODOS CONSTRUCTIVOS Y ALEATORIZADOS</a:t>
            </a:r>
          </a:p>
        </p:txBody>
      </p:sp>
      <p:sp>
        <p:nvSpPr>
          <p:cNvPr name="TextBox 20" id="20"/>
          <p:cNvSpPr txBox="true"/>
          <p:nvPr/>
        </p:nvSpPr>
        <p:spPr>
          <a:xfrm rot="0">
            <a:off x="5661300" y="7039166"/>
            <a:ext cx="6965399" cy="542925"/>
          </a:xfrm>
          <a:prstGeom prst="rect">
            <a:avLst/>
          </a:prstGeom>
        </p:spPr>
        <p:txBody>
          <a:bodyPr anchor="t" rtlCol="false" tIns="0" lIns="0" bIns="0" rIns="0">
            <a:spAutoFit/>
          </a:bodyPr>
          <a:lstStyle/>
          <a:p>
            <a:pPr algn="ctr">
              <a:lnSpc>
                <a:spcPts val="4200"/>
              </a:lnSpc>
              <a:spcBef>
                <a:spcPct val="0"/>
              </a:spcBef>
            </a:pPr>
            <a:r>
              <a:rPr lang="en-US" sz="3000">
                <a:solidFill>
                  <a:srgbClr val="5D381C"/>
                </a:solidFill>
                <a:latin typeface="Poppins"/>
              </a:rPr>
              <a:t>Camilo Oberndorfer</a:t>
            </a:r>
          </a:p>
        </p:txBody>
      </p:sp>
      <p:sp>
        <p:nvSpPr>
          <p:cNvPr name="Freeform 21" id="21"/>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463504"/>
            <a:ext cx="13799705" cy="7395703"/>
            <a:chOff x="0" y="0"/>
            <a:chExt cx="3634490" cy="1947840"/>
          </a:xfrm>
        </p:grpSpPr>
        <p:sp>
          <p:nvSpPr>
            <p:cNvPr name="Freeform 9" id="9"/>
            <p:cNvSpPr/>
            <p:nvPr/>
          </p:nvSpPr>
          <p:spPr>
            <a:xfrm flipH="false" flipV="false" rot="0">
              <a:off x="0" y="0"/>
              <a:ext cx="3634490" cy="1947840"/>
            </a:xfrm>
            <a:custGeom>
              <a:avLst/>
              <a:gdLst/>
              <a:ahLst/>
              <a:cxnLst/>
              <a:rect r="r" b="b" t="t" l="l"/>
              <a:pathLst>
                <a:path h="1947840" w="3634490">
                  <a:moveTo>
                    <a:pt x="21319" y="0"/>
                  </a:moveTo>
                  <a:lnTo>
                    <a:pt x="3613171" y="0"/>
                  </a:lnTo>
                  <a:cubicBezTo>
                    <a:pt x="3618826" y="0"/>
                    <a:pt x="3624248" y="2246"/>
                    <a:pt x="3628246" y="6244"/>
                  </a:cubicBezTo>
                  <a:cubicBezTo>
                    <a:pt x="3632244" y="10242"/>
                    <a:pt x="3634490" y="15665"/>
                    <a:pt x="3634490" y="21319"/>
                  </a:cubicBezTo>
                  <a:lnTo>
                    <a:pt x="3634490" y="1926521"/>
                  </a:lnTo>
                  <a:cubicBezTo>
                    <a:pt x="3634490" y="1938295"/>
                    <a:pt x="3624945" y="1947840"/>
                    <a:pt x="3613171" y="1947840"/>
                  </a:cubicBezTo>
                  <a:lnTo>
                    <a:pt x="21319" y="1947840"/>
                  </a:lnTo>
                  <a:cubicBezTo>
                    <a:pt x="15665" y="1947840"/>
                    <a:pt x="10242" y="1945594"/>
                    <a:pt x="6244" y="1941595"/>
                  </a:cubicBezTo>
                  <a:cubicBezTo>
                    <a:pt x="2246" y="1937597"/>
                    <a:pt x="0" y="1932175"/>
                    <a:pt x="0" y="1926521"/>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0499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3392461" y="3108799"/>
          <a:ext cx="11521307" cy="4343400"/>
        </p:xfrm>
        <a:graphic>
          <a:graphicData uri="http://schemas.openxmlformats.org/drawingml/2006/table">
            <a:tbl>
              <a:tblPr/>
              <a:tblGrid>
                <a:gridCol w="2637371"/>
                <a:gridCol w="2279378"/>
                <a:gridCol w="2259913"/>
                <a:gridCol w="2182054"/>
                <a:gridCol w="2162589"/>
              </a:tblGrid>
              <a:tr h="1020041">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JSSP9.txt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107786">
                <a:tc>
                  <a:txBody>
                    <a:bodyPr anchor="t" rtlCol="false"/>
                    <a:lstStyle/>
                    <a:p>
                      <a:pPr algn="ctr">
                        <a:lnSpc>
                          <a:spcPts val="3079"/>
                        </a:lnSpc>
                        <a:defRPr/>
                      </a:pPr>
                      <a:r>
                        <a:rPr lang="en-US" sz="2199">
                          <a:solidFill>
                            <a:srgbClr val="E18455"/>
                          </a:solidFill>
                          <a:latin typeface="Coiny"/>
                        </a:rPr>
                        <a:t>Constructivo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0.0392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0.0932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0.0941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0.2142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07786">
                <a:tc>
                  <a:txBody>
                    <a:bodyPr anchor="t" rtlCol="false"/>
                    <a:lstStyle/>
                    <a:p>
                      <a:pPr algn="ctr">
                        <a:lnSpc>
                          <a:spcPts val="3079"/>
                        </a:lnSpc>
                        <a:defRPr/>
                      </a:pPr>
                      <a:r>
                        <a:rPr lang="en-US" sz="2199">
                          <a:solidFill>
                            <a:srgbClr val="E18455"/>
                          </a:solidFill>
                          <a:latin typeface="Coiny"/>
                        </a:rPr>
                        <a:t>Ruido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3.896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10.3449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10.4245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22.7109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07786">
                <a:tc>
                  <a:txBody>
                    <a:bodyPr anchor="t" rtlCol="false"/>
                    <a:lstStyle/>
                    <a:p>
                      <a:pPr algn="ctr">
                        <a:lnSpc>
                          <a:spcPts val="3079"/>
                        </a:lnSpc>
                        <a:defRPr/>
                      </a:pPr>
                      <a:r>
                        <a:rPr lang="en-US" sz="2199">
                          <a:solidFill>
                            <a:srgbClr val="E18455"/>
                          </a:solidFill>
                          <a:latin typeface="Coiny"/>
                        </a:rPr>
                        <a:t>Aleatorio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4.086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9.9175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12.8234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33.325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46912" y="1763075"/>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TIEMPO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698124" y="1463504"/>
            <a:ext cx="13345269" cy="7395703"/>
            <a:chOff x="0" y="0"/>
            <a:chExt cx="3514803" cy="1947840"/>
          </a:xfrm>
        </p:grpSpPr>
        <p:sp>
          <p:nvSpPr>
            <p:cNvPr name="Freeform 9" id="9"/>
            <p:cNvSpPr/>
            <p:nvPr/>
          </p:nvSpPr>
          <p:spPr>
            <a:xfrm flipH="false" flipV="false" rot="0">
              <a:off x="0" y="0"/>
              <a:ext cx="3514803" cy="1947840"/>
            </a:xfrm>
            <a:custGeom>
              <a:avLst/>
              <a:gdLst/>
              <a:ahLst/>
              <a:cxnLst/>
              <a:rect r="r" b="b" t="t" l="l"/>
              <a:pathLst>
                <a:path h="1947840" w="3514803">
                  <a:moveTo>
                    <a:pt x="22045" y="0"/>
                  </a:moveTo>
                  <a:lnTo>
                    <a:pt x="3492759" y="0"/>
                  </a:lnTo>
                  <a:cubicBezTo>
                    <a:pt x="3504933" y="0"/>
                    <a:pt x="3514803" y="9870"/>
                    <a:pt x="3514803" y="22045"/>
                  </a:cubicBezTo>
                  <a:lnTo>
                    <a:pt x="3514803" y="1925795"/>
                  </a:lnTo>
                  <a:cubicBezTo>
                    <a:pt x="3514803" y="1937970"/>
                    <a:pt x="3504933" y="1947840"/>
                    <a:pt x="3492759" y="1947840"/>
                  </a:cubicBezTo>
                  <a:lnTo>
                    <a:pt x="22045" y="1947840"/>
                  </a:lnTo>
                  <a:cubicBezTo>
                    <a:pt x="16198" y="1947840"/>
                    <a:pt x="10591" y="1945517"/>
                    <a:pt x="6457" y="1941383"/>
                  </a:cubicBezTo>
                  <a:cubicBezTo>
                    <a:pt x="2323" y="1937249"/>
                    <a:pt x="0" y="1931642"/>
                    <a:pt x="0" y="1925795"/>
                  </a:cubicBezTo>
                  <a:lnTo>
                    <a:pt x="0" y="22045"/>
                  </a:lnTo>
                  <a:cubicBezTo>
                    <a:pt x="0" y="16198"/>
                    <a:pt x="2323" y="10591"/>
                    <a:pt x="6457" y="6457"/>
                  </a:cubicBezTo>
                  <a:cubicBezTo>
                    <a:pt x="10591" y="2323"/>
                    <a:pt x="16198" y="0"/>
                    <a:pt x="2204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514803" cy="200499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127396" y="2595482"/>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3253290" y="3781363"/>
          <a:ext cx="11521307" cy="4752975"/>
        </p:xfrm>
        <a:graphic>
          <a:graphicData uri="http://schemas.openxmlformats.org/drawingml/2006/table">
            <a:tbl>
              <a:tblPr/>
              <a:tblGrid>
                <a:gridCol w="3246809"/>
                <a:gridCol w="2806091"/>
                <a:gridCol w="2782129"/>
                <a:gridCol w="2686278"/>
              </a:tblGrid>
              <a:tr h="1472448">
                <a:tc>
                  <a:txBody>
                    <a:bodyPr anchor="t" rtlCol="false"/>
                    <a:lstStyle/>
                    <a:p>
                      <a:pPr algn="ctr">
                        <a:lnSpc>
                          <a:spcPts val="2100"/>
                        </a:lnSpc>
                        <a:defRPr/>
                      </a:pPr>
                      <a:r>
                        <a:rPr lang="en-US" sz="1500">
                          <a:solidFill>
                            <a:srgbClr val="000000"/>
                          </a:solidFill>
                          <a:latin typeface="Poppins"/>
                        </a:rPr>
                        <a:t>                    iteraciones</a:t>
                      </a:r>
                      <a:endParaRPr lang="en-US" sz="1100"/>
                    </a:p>
                    <a:p>
                      <a:pPr algn="ctr">
                        <a:lnSpc>
                          <a:spcPts val="2100"/>
                        </a:lnSpc>
                      </a:pPr>
                    </a:p>
                    <a:p>
                      <a:pPr algn="ctr">
                        <a:lnSpc>
                          <a:spcPts val="2100"/>
                        </a:lnSpc>
                      </a:pPr>
                      <a:r>
                        <a:rPr lang="en-US" sz="1500">
                          <a:solidFill>
                            <a:srgbClr val="000000"/>
                          </a:solidFill>
                          <a:latin typeface="Poppins"/>
                        </a:rPr>
                        <a:t>alpha                         </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50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100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200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093509">
                <a:tc>
                  <a:txBody>
                    <a:bodyPr anchor="t" rtlCol="false"/>
                    <a:lstStyle/>
                    <a:p>
                      <a:pPr algn="ctr">
                        <a:lnSpc>
                          <a:spcPts val="3079"/>
                        </a:lnSpc>
                        <a:defRPr/>
                      </a:pPr>
                      <a:r>
                        <a:rPr lang="en-US" sz="2199">
                          <a:solidFill>
                            <a:srgbClr val="E18455"/>
                          </a:solidFill>
                          <a:latin typeface="Coiny"/>
                        </a:rPr>
                        <a:t>0.1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6008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5914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5941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093509">
                <a:tc>
                  <a:txBody>
                    <a:bodyPr anchor="t" rtlCol="false"/>
                    <a:lstStyle/>
                    <a:p>
                      <a:pPr algn="ctr">
                        <a:lnSpc>
                          <a:spcPts val="3079"/>
                        </a:lnSpc>
                        <a:defRPr/>
                      </a:pPr>
                      <a:r>
                        <a:rPr lang="en-US" sz="2199">
                          <a:solidFill>
                            <a:srgbClr val="E18455"/>
                          </a:solidFill>
                          <a:latin typeface="Coiny"/>
                        </a:rPr>
                        <a:t>0.3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5962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5922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5870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093509">
                <a:tc>
                  <a:txBody>
                    <a:bodyPr anchor="t" rtlCol="false"/>
                    <a:lstStyle/>
                    <a:p>
                      <a:pPr algn="ctr">
                        <a:lnSpc>
                          <a:spcPts val="3079"/>
                        </a:lnSpc>
                        <a:defRPr/>
                      </a:pPr>
                      <a:r>
                        <a:rPr lang="en-US" sz="2199">
                          <a:solidFill>
                            <a:srgbClr val="E18455"/>
                          </a:solidFill>
                          <a:latin typeface="Coiny"/>
                        </a:rPr>
                        <a:t>0.5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5911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5916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5860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3419756" y="1840149"/>
            <a:ext cx="11484438"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HIPERPARÁMETROS</a:t>
            </a:r>
          </a:p>
          <a:p>
            <a:pPr algn="ctr">
              <a:lnSpc>
                <a:spcPts val="5805"/>
              </a:lnSpc>
            </a:pPr>
            <a:r>
              <a:rPr lang="en-US" sz="4500" spc="44">
                <a:solidFill>
                  <a:srgbClr val="E18455"/>
                </a:solidFill>
                <a:latin typeface="Coiny"/>
              </a:rPr>
              <a:t>RUIDO</a:t>
            </a:r>
          </a:p>
        </p:txBody>
      </p:sp>
      <p:sp>
        <p:nvSpPr>
          <p:cNvPr name="TextBox 15" id="15"/>
          <p:cNvSpPr txBox="true"/>
          <p:nvPr/>
        </p:nvSpPr>
        <p:spPr>
          <a:xfrm rot="-5400000">
            <a:off x="-5377535" y="4805756"/>
            <a:ext cx="15035299" cy="711200"/>
          </a:xfrm>
          <a:prstGeom prst="rect">
            <a:avLst/>
          </a:prstGeom>
        </p:spPr>
        <p:txBody>
          <a:bodyPr anchor="t" rtlCol="false" tIns="0" lIns="0" bIns="0" rIns="0">
            <a:spAutoFit/>
          </a:bodyPr>
          <a:lstStyle/>
          <a:p>
            <a:pPr algn="ctr">
              <a:lnSpc>
                <a:spcPts val="2799"/>
              </a:lnSpc>
              <a:spcBef>
                <a:spcPct val="0"/>
              </a:spcBef>
            </a:pPr>
            <a:r>
              <a:rPr lang="en-US" sz="1999">
                <a:solidFill>
                  <a:srgbClr val="E18455"/>
                </a:solidFill>
                <a:latin typeface="Poppins"/>
              </a:rPr>
              <a:t>JSSP15.txt</a:t>
            </a:r>
          </a:p>
          <a:p>
            <a:pPr algn="ctr">
              <a:lnSpc>
                <a:spcPts val="2799"/>
              </a:lnSpc>
              <a:spcBef>
                <a:spcPct val="0"/>
              </a:spcBef>
            </a:pPr>
            <a:r>
              <a:rPr lang="en-US" sz="1999">
                <a:solidFill>
                  <a:srgbClr val="E18455"/>
                </a:solidFill>
                <a:latin typeface="Poppins"/>
              </a:rPr>
              <a:t>cota inferior: 5 464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463504"/>
            <a:ext cx="13799705" cy="7395703"/>
            <a:chOff x="0" y="0"/>
            <a:chExt cx="3634490" cy="1947840"/>
          </a:xfrm>
        </p:grpSpPr>
        <p:sp>
          <p:nvSpPr>
            <p:cNvPr name="Freeform 9" id="9"/>
            <p:cNvSpPr/>
            <p:nvPr/>
          </p:nvSpPr>
          <p:spPr>
            <a:xfrm flipH="false" flipV="false" rot="0">
              <a:off x="0" y="0"/>
              <a:ext cx="3634490" cy="1947840"/>
            </a:xfrm>
            <a:custGeom>
              <a:avLst/>
              <a:gdLst/>
              <a:ahLst/>
              <a:cxnLst/>
              <a:rect r="r" b="b" t="t" l="l"/>
              <a:pathLst>
                <a:path h="1947840" w="3634490">
                  <a:moveTo>
                    <a:pt x="21319" y="0"/>
                  </a:moveTo>
                  <a:lnTo>
                    <a:pt x="3613171" y="0"/>
                  </a:lnTo>
                  <a:cubicBezTo>
                    <a:pt x="3618826" y="0"/>
                    <a:pt x="3624248" y="2246"/>
                    <a:pt x="3628246" y="6244"/>
                  </a:cubicBezTo>
                  <a:cubicBezTo>
                    <a:pt x="3632244" y="10242"/>
                    <a:pt x="3634490" y="15665"/>
                    <a:pt x="3634490" y="21319"/>
                  </a:cubicBezTo>
                  <a:lnTo>
                    <a:pt x="3634490" y="1926521"/>
                  </a:lnTo>
                  <a:cubicBezTo>
                    <a:pt x="3634490" y="1938295"/>
                    <a:pt x="3624945" y="1947840"/>
                    <a:pt x="3613171" y="1947840"/>
                  </a:cubicBezTo>
                  <a:lnTo>
                    <a:pt x="21319" y="1947840"/>
                  </a:lnTo>
                  <a:cubicBezTo>
                    <a:pt x="15665" y="1947840"/>
                    <a:pt x="10242" y="1945594"/>
                    <a:pt x="6244" y="1941595"/>
                  </a:cubicBezTo>
                  <a:cubicBezTo>
                    <a:pt x="2246" y="1937597"/>
                    <a:pt x="0" y="1932175"/>
                    <a:pt x="0" y="1926521"/>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0499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3253290" y="3781363"/>
          <a:ext cx="11521307" cy="3190875"/>
        </p:xfrm>
        <a:graphic>
          <a:graphicData uri="http://schemas.openxmlformats.org/drawingml/2006/table">
            <a:tbl>
              <a:tblPr/>
              <a:tblGrid>
                <a:gridCol w="3246809"/>
                <a:gridCol w="2806091"/>
                <a:gridCol w="2782129"/>
                <a:gridCol w="2686278"/>
              </a:tblGrid>
              <a:tr h="1005937">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50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100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200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092469">
                <a:tc>
                  <a:txBody>
                    <a:bodyPr anchor="t" rtlCol="false"/>
                    <a:lstStyle/>
                    <a:p>
                      <a:pPr algn="ctr">
                        <a:lnSpc>
                          <a:spcPts val="3079"/>
                        </a:lnSpc>
                        <a:defRPr/>
                      </a:pPr>
                      <a:r>
                        <a:rPr lang="en-US" sz="2199">
                          <a:solidFill>
                            <a:srgbClr val="E18455"/>
                          </a:solidFill>
                          <a:latin typeface="Coiny"/>
                        </a:rPr>
                        <a:t>Makespan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5998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6129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6124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092469">
                <a:tc>
                  <a:txBody>
                    <a:bodyPr anchor="t" rtlCol="false"/>
                    <a:lstStyle/>
                    <a:p>
                      <a:pPr algn="ctr">
                        <a:lnSpc>
                          <a:spcPts val="3079"/>
                        </a:lnSpc>
                        <a:defRPr/>
                      </a:pPr>
                      <a:r>
                        <a:rPr lang="en-US" sz="2199">
                          <a:solidFill>
                            <a:srgbClr val="E18455"/>
                          </a:solidFill>
                          <a:latin typeface="Coiny"/>
                        </a:rPr>
                        <a:t>Time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 20.8700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36.598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69.47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3419756" y="1840149"/>
            <a:ext cx="11484438"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HIPERPARÁMETROS</a:t>
            </a:r>
          </a:p>
          <a:p>
            <a:pPr algn="ctr">
              <a:lnSpc>
                <a:spcPts val="5805"/>
              </a:lnSpc>
            </a:pPr>
            <a:r>
              <a:rPr lang="en-US" sz="4500" spc="44">
                <a:solidFill>
                  <a:srgbClr val="E18455"/>
                </a:solidFill>
                <a:latin typeface="Coiny"/>
              </a:rPr>
              <a:t>ALEATORIO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181212" y="5092867"/>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011136" y="6154164"/>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423210" y="6873651"/>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7259300" y="2743125"/>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291581" y="6932555"/>
            <a:ext cx="504996" cy="727088"/>
          </a:xfrm>
          <a:custGeom>
            <a:avLst/>
            <a:gdLst/>
            <a:ahLst/>
            <a:cxnLst/>
            <a:rect r="r" b="b" t="t" l="l"/>
            <a:pathLst>
              <a:path h="727088" w="504996">
                <a:moveTo>
                  <a:pt x="0" y="0"/>
                </a:moveTo>
                <a:lnTo>
                  <a:pt x="504996" y="0"/>
                </a:lnTo>
                <a:lnTo>
                  <a:pt x="504996" y="727088"/>
                </a:lnTo>
                <a:lnTo>
                  <a:pt x="0" y="727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4684744" y="4645496"/>
            <a:ext cx="9225102" cy="978020"/>
          </a:xfrm>
          <a:prstGeom prst="rect">
            <a:avLst/>
          </a:prstGeom>
        </p:spPr>
        <p:txBody>
          <a:bodyPr anchor="t" rtlCol="false" tIns="0" lIns="0" bIns="0" rIns="0">
            <a:spAutoFit/>
          </a:bodyPr>
          <a:lstStyle/>
          <a:p>
            <a:pPr algn="ctr">
              <a:lnSpc>
                <a:spcPts val="7869"/>
              </a:lnSpc>
            </a:pPr>
            <a:r>
              <a:rPr lang="en-US" sz="6100" spc="61">
                <a:solidFill>
                  <a:srgbClr val="E18455"/>
                </a:solidFill>
                <a:latin typeface="Coiny"/>
              </a:rPr>
              <a:t>BUSQUEDA LOCAL</a:t>
            </a:r>
          </a:p>
        </p:txBody>
      </p:sp>
      <p:sp>
        <p:nvSpPr>
          <p:cNvPr name="Freeform 17" id="17"/>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3371296"/>
            <a:chOff x="0" y="0"/>
            <a:chExt cx="2145994" cy="887913"/>
          </a:xfrm>
        </p:grpSpPr>
        <p:sp>
          <p:nvSpPr>
            <p:cNvPr name="Freeform 9" id="9"/>
            <p:cNvSpPr/>
            <p:nvPr/>
          </p:nvSpPr>
          <p:spPr>
            <a:xfrm flipH="false" flipV="false" rot="0">
              <a:off x="0" y="0"/>
              <a:ext cx="2145994" cy="887913"/>
            </a:xfrm>
            <a:custGeom>
              <a:avLst/>
              <a:gdLst/>
              <a:ahLst/>
              <a:cxnLst/>
              <a:rect r="r" b="b" t="t" l="l"/>
              <a:pathLst>
                <a:path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94506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6200" y="4261151"/>
            <a:ext cx="8675601" cy="1234442"/>
          </a:xfrm>
          <a:prstGeom prst="rect">
            <a:avLst/>
          </a:prstGeom>
        </p:spPr>
        <p:txBody>
          <a:bodyPr anchor="t" rtlCol="false" tIns="0" lIns="0" bIns="0" rIns="0">
            <a:spAutoFit/>
          </a:bodyPr>
          <a:lstStyle/>
          <a:p>
            <a:pPr algn="ctr">
              <a:lnSpc>
                <a:spcPts val="9659"/>
              </a:lnSpc>
              <a:spcBef>
                <a:spcPct val="0"/>
              </a:spcBef>
            </a:pPr>
            <a:r>
              <a:rPr lang="en-US" sz="6899" spc="68">
                <a:solidFill>
                  <a:srgbClr val="E18455"/>
                </a:solidFill>
                <a:latin typeface="Poppins Bold"/>
              </a:rPr>
              <a:t>Vecindarios</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34143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260363" y="1885227"/>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24688" y="1885227"/>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5032527" y="4421512"/>
            <a:ext cx="1142182" cy="11421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851718" y="4578837"/>
            <a:ext cx="6786987" cy="813317"/>
            <a:chOff x="0" y="0"/>
            <a:chExt cx="1787519" cy="214207"/>
          </a:xfrm>
        </p:grpSpPr>
        <p:sp>
          <p:nvSpPr>
            <p:cNvPr name="Freeform 14" id="14"/>
            <p:cNvSpPr/>
            <p:nvPr/>
          </p:nvSpPr>
          <p:spPr>
            <a:xfrm flipH="false" flipV="false" rot="0">
              <a:off x="0" y="0"/>
              <a:ext cx="1787519" cy="214207"/>
            </a:xfrm>
            <a:custGeom>
              <a:avLst/>
              <a:gdLst/>
              <a:ahLst/>
              <a:cxnLst/>
              <a:rect r="r" b="b" t="t" l="l"/>
              <a:pathLst>
                <a:path h="214207" w="1787519">
                  <a:moveTo>
                    <a:pt x="43347" y="0"/>
                  </a:moveTo>
                  <a:lnTo>
                    <a:pt x="1744173" y="0"/>
                  </a:lnTo>
                  <a:cubicBezTo>
                    <a:pt x="1755669" y="0"/>
                    <a:pt x="1766694" y="4567"/>
                    <a:pt x="1774823" y="12696"/>
                  </a:cubicBezTo>
                  <a:cubicBezTo>
                    <a:pt x="1782952" y="20825"/>
                    <a:pt x="1787519" y="31850"/>
                    <a:pt x="1787519" y="43347"/>
                  </a:cubicBezTo>
                  <a:lnTo>
                    <a:pt x="1787519" y="170860"/>
                  </a:lnTo>
                  <a:cubicBezTo>
                    <a:pt x="1787519" y="182356"/>
                    <a:pt x="1782952" y="193382"/>
                    <a:pt x="1774823" y="201511"/>
                  </a:cubicBezTo>
                  <a:cubicBezTo>
                    <a:pt x="1766694" y="209640"/>
                    <a:pt x="1755669" y="214207"/>
                    <a:pt x="1744173" y="214207"/>
                  </a:cubicBezTo>
                  <a:lnTo>
                    <a:pt x="43347" y="214207"/>
                  </a:lnTo>
                  <a:cubicBezTo>
                    <a:pt x="31850" y="214207"/>
                    <a:pt x="20825" y="209640"/>
                    <a:pt x="12696" y="201511"/>
                  </a:cubicBezTo>
                  <a:cubicBezTo>
                    <a:pt x="4567" y="193382"/>
                    <a:pt x="0" y="182356"/>
                    <a:pt x="0" y="17086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5" id="15"/>
            <p:cNvSpPr txBox="true"/>
            <p:nvPr/>
          </p:nvSpPr>
          <p:spPr>
            <a:xfrm>
              <a:off x="0" y="-57150"/>
              <a:ext cx="1787519" cy="271357"/>
            </a:xfrm>
            <a:prstGeom prst="rect">
              <a:avLst/>
            </a:prstGeom>
          </p:spPr>
          <p:txBody>
            <a:bodyPr anchor="ctr" rtlCol="false" tIns="50800" lIns="50800" bIns="50800" rIns="50800"/>
            <a:lstStyle/>
            <a:p>
              <a:pPr algn="ctr">
                <a:lnSpc>
                  <a:spcPts val="2659"/>
                </a:lnSpc>
                <a:spcBef>
                  <a:spcPct val="0"/>
                </a:spcBef>
              </a:pPr>
            </a:p>
          </p:txBody>
        </p:sp>
      </p:grpSp>
      <p:sp>
        <p:nvSpPr>
          <p:cNvPr name="AutoShape 16" id="16"/>
          <p:cNvSpPr/>
          <p:nvPr/>
        </p:nvSpPr>
        <p:spPr>
          <a:xfrm flipV="true">
            <a:off x="6174709" y="4985495"/>
            <a:ext cx="677008" cy="7108"/>
          </a:xfrm>
          <a:prstGeom prst="line">
            <a:avLst/>
          </a:prstGeom>
          <a:ln cap="flat" w="47625">
            <a:solidFill>
              <a:srgbClr val="5D381C"/>
            </a:solidFill>
            <a:prstDash val="solid"/>
            <a:headEnd type="none" len="sm" w="sm"/>
            <a:tailEnd type="none" len="sm" w="sm"/>
          </a:ln>
        </p:spPr>
      </p:sp>
      <p:grpSp>
        <p:nvGrpSpPr>
          <p:cNvPr name="Group 17" id="17"/>
          <p:cNvGrpSpPr/>
          <p:nvPr/>
        </p:nvGrpSpPr>
        <p:grpSpPr>
          <a:xfrm rot="0">
            <a:off x="5041182" y="2877303"/>
            <a:ext cx="1142182" cy="11421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901323" y="2885790"/>
            <a:ext cx="6786987" cy="1125208"/>
            <a:chOff x="0" y="0"/>
            <a:chExt cx="1787519" cy="296351"/>
          </a:xfrm>
        </p:grpSpPr>
        <p:sp>
          <p:nvSpPr>
            <p:cNvPr name="Freeform 21" id="21"/>
            <p:cNvSpPr/>
            <p:nvPr/>
          </p:nvSpPr>
          <p:spPr>
            <a:xfrm flipH="false" flipV="false" rot="0">
              <a:off x="0" y="0"/>
              <a:ext cx="1787519" cy="296351"/>
            </a:xfrm>
            <a:custGeom>
              <a:avLst/>
              <a:gdLst/>
              <a:ahLst/>
              <a:cxnLst/>
              <a:rect r="r" b="b" t="t" l="l"/>
              <a:pathLst>
                <a:path h="296351" w="1787519">
                  <a:moveTo>
                    <a:pt x="43347" y="0"/>
                  </a:moveTo>
                  <a:lnTo>
                    <a:pt x="1744173" y="0"/>
                  </a:lnTo>
                  <a:cubicBezTo>
                    <a:pt x="1755669" y="0"/>
                    <a:pt x="1766694" y="4567"/>
                    <a:pt x="1774823" y="12696"/>
                  </a:cubicBezTo>
                  <a:cubicBezTo>
                    <a:pt x="1782952" y="20825"/>
                    <a:pt x="1787519" y="31850"/>
                    <a:pt x="1787519" y="43347"/>
                  </a:cubicBezTo>
                  <a:lnTo>
                    <a:pt x="1787519" y="253005"/>
                  </a:lnTo>
                  <a:cubicBezTo>
                    <a:pt x="1787519" y="264501"/>
                    <a:pt x="1782952" y="275526"/>
                    <a:pt x="1774823" y="283655"/>
                  </a:cubicBezTo>
                  <a:cubicBezTo>
                    <a:pt x="1766694" y="291784"/>
                    <a:pt x="1755669" y="296351"/>
                    <a:pt x="1744173" y="296351"/>
                  </a:cubicBezTo>
                  <a:lnTo>
                    <a:pt x="43347" y="296351"/>
                  </a:lnTo>
                  <a:cubicBezTo>
                    <a:pt x="31850" y="296351"/>
                    <a:pt x="20825" y="291784"/>
                    <a:pt x="12696" y="283655"/>
                  </a:cubicBezTo>
                  <a:cubicBezTo>
                    <a:pt x="4567" y="275526"/>
                    <a:pt x="0" y="264501"/>
                    <a:pt x="0" y="25300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2" id="22"/>
            <p:cNvSpPr txBox="true"/>
            <p:nvPr/>
          </p:nvSpPr>
          <p:spPr>
            <a:xfrm>
              <a:off x="0" y="-57150"/>
              <a:ext cx="1787519" cy="353501"/>
            </a:xfrm>
            <a:prstGeom prst="rect">
              <a:avLst/>
            </a:prstGeom>
          </p:spPr>
          <p:txBody>
            <a:bodyPr anchor="ctr" rtlCol="false" tIns="50800" lIns="50800" bIns="50800" rIns="50800"/>
            <a:lstStyle/>
            <a:p>
              <a:pPr algn="ctr">
                <a:lnSpc>
                  <a:spcPts val="2659"/>
                </a:lnSpc>
                <a:spcBef>
                  <a:spcPct val="0"/>
                </a:spcBef>
              </a:pPr>
            </a:p>
          </p:txBody>
        </p:sp>
      </p:grpSp>
      <p:sp>
        <p:nvSpPr>
          <p:cNvPr name="AutoShape 23" id="23"/>
          <p:cNvSpPr/>
          <p:nvPr/>
        </p:nvSpPr>
        <p:spPr>
          <a:xfrm flipV="true">
            <a:off x="6183365" y="3448394"/>
            <a:ext cx="717959" cy="0"/>
          </a:xfrm>
          <a:prstGeom prst="line">
            <a:avLst/>
          </a:prstGeom>
          <a:ln cap="flat" w="47625">
            <a:solidFill>
              <a:srgbClr val="5D381C"/>
            </a:solidFill>
            <a:prstDash val="solid"/>
            <a:headEnd type="none" len="sm" w="sm"/>
            <a:tailEnd type="none" len="sm" w="sm"/>
          </a:ln>
        </p:spPr>
      </p:sp>
      <p:graphicFrame>
        <p:nvGraphicFramePr>
          <p:cNvPr name="Table 24" id="24"/>
          <p:cNvGraphicFramePr>
            <a:graphicFrameLocks noGrp="true"/>
          </p:cNvGraphicFramePr>
          <p:nvPr/>
        </p:nvGraphicFramePr>
        <p:xfrm>
          <a:off x="3194118" y="5963744"/>
          <a:ext cx="7315200" cy="1057275"/>
        </p:xfrm>
        <a:graphic>
          <a:graphicData uri="http://schemas.openxmlformats.org/drawingml/2006/table">
            <a:tbl>
              <a:tblPr/>
              <a:tblGrid>
                <a:gridCol w="1828800"/>
                <a:gridCol w="1828800"/>
                <a:gridCol w="1828800"/>
                <a:gridCol w="1828800"/>
              </a:tblGrid>
              <a:tr h="1057275">
                <a:tc>
                  <a:txBody>
                    <a:bodyPr anchor="t" rtlCol="false"/>
                    <a:lstStyle/>
                    <a:p>
                      <a:pPr algn="ctr">
                        <a:lnSpc>
                          <a:spcPts val="2659"/>
                        </a:lnSpc>
                        <a:defRPr/>
                      </a:pPr>
                      <a:r>
                        <a:rPr lang="en-US" sz="1899">
                          <a:solidFill>
                            <a:srgbClr val="000000"/>
                          </a:solidFill>
                          <a:latin typeface="Poppi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25" id="25"/>
          <p:cNvGraphicFramePr>
            <a:graphicFrameLocks noGrp="true"/>
          </p:cNvGraphicFramePr>
          <p:nvPr/>
        </p:nvGraphicFramePr>
        <p:xfrm>
          <a:off x="8115212" y="7535369"/>
          <a:ext cx="7315200" cy="1057275"/>
        </p:xfrm>
        <a:graphic>
          <a:graphicData uri="http://schemas.openxmlformats.org/drawingml/2006/table">
            <a:tbl>
              <a:tblPr/>
              <a:tblGrid>
                <a:gridCol w="1828800"/>
                <a:gridCol w="1828800"/>
                <a:gridCol w="1828800"/>
                <a:gridCol w="1828800"/>
              </a:tblGrid>
              <a:tr h="1057275">
                <a:tc>
                  <a:txBody>
                    <a:bodyPr anchor="t" rtlCol="false"/>
                    <a:lstStyle/>
                    <a:p>
                      <a:pPr algn="ctr">
                        <a:lnSpc>
                          <a:spcPts val="2659"/>
                        </a:lnSpc>
                        <a:defRPr/>
                      </a:pPr>
                      <a:r>
                        <a:rPr lang="en-US" sz="1899">
                          <a:solidFill>
                            <a:srgbClr val="000000"/>
                          </a:solidFill>
                          <a:latin typeface="Poppi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26" id="26"/>
          <p:cNvSpPr/>
          <p:nvPr/>
        </p:nvSpPr>
        <p:spPr>
          <a:xfrm flipH="false" flipV="false" rot="-5400000">
            <a:off x="5429735" y="7245236"/>
            <a:ext cx="1390260" cy="1570476"/>
          </a:xfrm>
          <a:custGeom>
            <a:avLst/>
            <a:gdLst/>
            <a:ahLst/>
            <a:cxnLst/>
            <a:rect r="r" b="b" t="t" l="l"/>
            <a:pathLst>
              <a:path h="1570476" w="1390260">
                <a:moveTo>
                  <a:pt x="0" y="0"/>
                </a:moveTo>
                <a:lnTo>
                  <a:pt x="1390260" y="0"/>
                </a:lnTo>
                <a:lnTo>
                  <a:pt x="1390260" y="1570477"/>
                </a:lnTo>
                <a:lnTo>
                  <a:pt x="0" y="1570477"/>
                </a:lnTo>
                <a:lnTo>
                  <a:pt x="0" y="0"/>
                </a:lnTo>
                <a:close/>
              </a:path>
            </a:pathLst>
          </a:custGeom>
          <a:blipFill>
            <a:blip r:embed="rId4">
              <a:extLst>
                <a:ext uri="{96DAC541-7B7A-43D3-8B79-37D633B846F1}">
                  <asvg:svgBlip xmlns:asvg="http://schemas.microsoft.com/office/drawing/2016/SVG/main" r:embed="rId5"/>
                </a:ext>
              </a:extLst>
            </a:blip>
            <a:stretch>
              <a:fillRect l="0" t="0" r="-52652" b="0"/>
            </a:stretch>
          </a:blipFill>
        </p:spPr>
      </p:sp>
      <p:sp>
        <p:nvSpPr>
          <p:cNvPr name="TextBox 27" id="27"/>
          <p:cNvSpPr txBox="true"/>
          <p:nvPr/>
        </p:nvSpPr>
        <p:spPr>
          <a:xfrm rot="0">
            <a:off x="7285691" y="4723240"/>
            <a:ext cx="6082638"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Cambiar de posición el valor </a:t>
            </a:r>
            <a:r>
              <a:rPr lang="en-US" sz="2600">
                <a:solidFill>
                  <a:srgbClr val="5D381C"/>
                </a:solidFill>
                <a:latin typeface="Poppins Italics"/>
              </a:rPr>
              <a:t>i</a:t>
            </a:r>
            <a:r>
              <a:rPr lang="en-US" sz="2600">
                <a:solidFill>
                  <a:srgbClr val="5D381C"/>
                </a:solidFill>
                <a:latin typeface="Poppins"/>
              </a:rPr>
              <a:t> y </a:t>
            </a:r>
            <a:r>
              <a:rPr lang="en-US" sz="2600">
                <a:solidFill>
                  <a:srgbClr val="5D381C"/>
                </a:solidFill>
                <a:latin typeface="Poppins Italics"/>
              </a:rPr>
              <a:t>j</a:t>
            </a:r>
          </a:p>
        </p:txBody>
      </p:sp>
      <p:sp>
        <p:nvSpPr>
          <p:cNvPr name="TextBox 28" id="28"/>
          <p:cNvSpPr txBox="true"/>
          <p:nvPr/>
        </p:nvSpPr>
        <p:spPr>
          <a:xfrm rot="0">
            <a:off x="7294346" y="3016911"/>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Determinar dos valores </a:t>
            </a:r>
            <a:r>
              <a:rPr lang="en-US" sz="2600">
                <a:solidFill>
                  <a:srgbClr val="5D381C"/>
                </a:solidFill>
                <a:latin typeface="Poppins Italics"/>
              </a:rPr>
              <a:t>i</a:t>
            </a:r>
            <a:r>
              <a:rPr lang="en-US" sz="2600">
                <a:solidFill>
                  <a:srgbClr val="5D381C"/>
                </a:solidFill>
                <a:latin typeface="Poppins"/>
              </a:rPr>
              <a:t>, </a:t>
            </a:r>
            <a:r>
              <a:rPr lang="en-US" sz="2600">
                <a:solidFill>
                  <a:srgbClr val="5D381C"/>
                </a:solidFill>
                <a:latin typeface="Poppins Italics"/>
              </a:rPr>
              <a:t>j</a:t>
            </a:r>
            <a:r>
              <a:rPr lang="en-US" sz="2600">
                <a:solidFill>
                  <a:srgbClr val="5D381C"/>
                </a:solidFill>
                <a:latin typeface="Poppins"/>
              </a:rPr>
              <a:t> para una de las maquinas</a:t>
            </a:r>
          </a:p>
        </p:txBody>
      </p:sp>
      <p:sp>
        <p:nvSpPr>
          <p:cNvPr name="TextBox 29" id="29"/>
          <p:cNvSpPr txBox="true"/>
          <p:nvPr/>
        </p:nvSpPr>
        <p:spPr>
          <a:xfrm rot="0">
            <a:off x="4828682" y="1837602"/>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SWAP</a:t>
            </a:r>
          </a:p>
        </p:txBody>
      </p:sp>
      <p:sp>
        <p:nvSpPr>
          <p:cNvPr name="TextBox 30" id="30"/>
          <p:cNvSpPr txBox="true"/>
          <p:nvPr/>
        </p:nvSpPr>
        <p:spPr>
          <a:xfrm rot="0">
            <a:off x="4639722" y="3035961"/>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1" id="31"/>
          <p:cNvSpPr txBox="true"/>
          <p:nvPr/>
        </p:nvSpPr>
        <p:spPr>
          <a:xfrm rot="0">
            <a:off x="4631067" y="4580171"/>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32" id="32"/>
          <p:cNvSpPr txBox="true"/>
          <p:nvPr/>
        </p:nvSpPr>
        <p:spPr>
          <a:xfrm rot="0">
            <a:off x="3998102" y="7015939"/>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a:t>
            </a:r>
          </a:p>
        </p:txBody>
      </p:sp>
      <p:sp>
        <p:nvSpPr>
          <p:cNvPr name="TextBox 33" id="33"/>
          <p:cNvSpPr txBox="true"/>
          <p:nvPr/>
        </p:nvSpPr>
        <p:spPr>
          <a:xfrm rot="0">
            <a:off x="7514046" y="7015939"/>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j</a:t>
            </a:r>
          </a:p>
        </p:txBody>
      </p:sp>
      <p:sp>
        <p:nvSpPr>
          <p:cNvPr name="TextBox 34" id="34"/>
          <p:cNvSpPr txBox="true"/>
          <p:nvPr/>
        </p:nvSpPr>
        <p:spPr>
          <a:xfrm rot="0">
            <a:off x="9013943" y="8658930"/>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j</a:t>
            </a:r>
          </a:p>
        </p:txBody>
      </p:sp>
      <p:sp>
        <p:nvSpPr>
          <p:cNvPr name="TextBox 35" id="35"/>
          <p:cNvSpPr txBox="true"/>
          <p:nvPr/>
        </p:nvSpPr>
        <p:spPr>
          <a:xfrm rot="0">
            <a:off x="12529888" y="8658930"/>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34143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260363" y="1885227"/>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24688" y="1885227"/>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5041182" y="4287647"/>
            <a:ext cx="1142182" cy="11421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851718" y="4325323"/>
            <a:ext cx="6786987" cy="1066830"/>
            <a:chOff x="0" y="0"/>
            <a:chExt cx="1787519" cy="280976"/>
          </a:xfrm>
        </p:grpSpPr>
        <p:sp>
          <p:nvSpPr>
            <p:cNvPr name="Freeform 14" id="14"/>
            <p:cNvSpPr/>
            <p:nvPr/>
          </p:nvSpPr>
          <p:spPr>
            <a:xfrm flipH="false" flipV="false" rot="0">
              <a:off x="0" y="0"/>
              <a:ext cx="1787519" cy="280976"/>
            </a:xfrm>
            <a:custGeom>
              <a:avLst/>
              <a:gdLst/>
              <a:ahLst/>
              <a:cxnLst/>
              <a:rect r="r" b="b" t="t" l="l"/>
              <a:pathLst>
                <a:path h="280976" w="1787519">
                  <a:moveTo>
                    <a:pt x="43347" y="0"/>
                  </a:moveTo>
                  <a:lnTo>
                    <a:pt x="1744173" y="0"/>
                  </a:lnTo>
                  <a:cubicBezTo>
                    <a:pt x="1755669" y="0"/>
                    <a:pt x="1766694" y="4567"/>
                    <a:pt x="1774823" y="12696"/>
                  </a:cubicBezTo>
                  <a:cubicBezTo>
                    <a:pt x="1782952" y="20825"/>
                    <a:pt x="1787519" y="31850"/>
                    <a:pt x="1787519" y="43347"/>
                  </a:cubicBezTo>
                  <a:lnTo>
                    <a:pt x="1787519" y="237629"/>
                  </a:lnTo>
                  <a:cubicBezTo>
                    <a:pt x="1787519" y="249125"/>
                    <a:pt x="1782952" y="260151"/>
                    <a:pt x="1774823" y="268280"/>
                  </a:cubicBezTo>
                  <a:cubicBezTo>
                    <a:pt x="1766694" y="276409"/>
                    <a:pt x="1755669" y="280976"/>
                    <a:pt x="1744173" y="280976"/>
                  </a:cubicBezTo>
                  <a:lnTo>
                    <a:pt x="43347" y="280976"/>
                  </a:lnTo>
                  <a:cubicBezTo>
                    <a:pt x="31850" y="280976"/>
                    <a:pt x="20825" y="276409"/>
                    <a:pt x="12696" y="268280"/>
                  </a:cubicBezTo>
                  <a:cubicBezTo>
                    <a:pt x="4567" y="260151"/>
                    <a:pt x="0" y="249125"/>
                    <a:pt x="0" y="237629"/>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5" id="15"/>
            <p:cNvSpPr txBox="true"/>
            <p:nvPr/>
          </p:nvSpPr>
          <p:spPr>
            <a:xfrm>
              <a:off x="0" y="-57150"/>
              <a:ext cx="1787519" cy="338126"/>
            </a:xfrm>
            <a:prstGeom prst="rect">
              <a:avLst/>
            </a:prstGeom>
          </p:spPr>
          <p:txBody>
            <a:bodyPr anchor="ctr" rtlCol="false" tIns="50800" lIns="50800" bIns="50800" rIns="50800"/>
            <a:lstStyle/>
            <a:p>
              <a:pPr algn="ctr">
                <a:lnSpc>
                  <a:spcPts val="2659"/>
                </a:lnSpc>
                <a:spcBef>
                  <a:spcPct val="0"/>
                </a:spcBef>
              </a:pPr>
            </a:p>
          </p:txBody>
        </p:sp>
      </p:grpSp>
      <p:sp>
        <p:nvSpPr>
          <p:cNvPr name="AutoShape 16" id="16"/>
          <p:cNvSpPr/>
          <p:nvPr/>
        </p:nvSpPr>
        <p:spPr>
          <a:xfrm>
            <a:off x="6183365" y="4858738"/>
            <a:ext cx="668353" cy="0"/>
          </a:xfrm>
          <a:prstGeom prst="line">
            <a:avLst/>
          </a:prstGeom>
          <a:ln cap="flat" w="47625">
            <a:solidFill>
              <a:srgbClr val="5D381C"/>
            </a:solidFill>
            <a:prstDash val="solid"/>
            <a:headEnd type="none" len="sm" w="sm"/>
            <a:tailEnd type="none" len="sm" w="sm"/>
          </a:ln>
        </p:spPr>
      </p:sp>
      <p:grpSp>
        <p:nvGrpSpPr>
          <p:cNvPr name="Group 17" id="17"/>
          <p:cNvGrpSpPr/>
          <p:nvPr/>
        </p:nvGrpSpPr>
        <p:grpSpPr>
          <a:xfrm rot="0">
            <a:off x="5041182" y="2877303"/>
            <a:ext cx="1142182" cy="11421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901323" y="2885790"/>
            <a:ext cx="6786987" cy="1125208"/>
            <a:chOff x="0" y="0"/>
            <a:chExt cx="1787519" cy="296351"/>
          </a:xfrm>
        </p:grpSpPr>
        <p:sp>
          <p:nvSpPr>
            <p:cNvPr name="Freeform 21" id="21"/>
            <p:cNvSpPr/>
            <p:nvPr/>
          </p:nvSpPr>
          <p:spPr>
            <a:xfrm flipH="false" flipV="false" rot="0">
              <a:off x="0" y="0"/>
              <a:ext cx="1787519" cy="296351"/>
            </a:xfrm>
            <a:custGeom>
              <a:avLst/>
              <a:gdLst/>
              <a:ahLst/>
              <a:cxnLst/>
              <a:rect r="r" b="b" t="t" l="l"/>
              <a:pathLst>
                <a:path h="296351" w="1787519">
                  <a:moveTo>
                    <a:pt x="43347" y="0"/>
                  </a:moveTo>
                  <a:lnTo>
                    <a:pt x="1744173" y="0"/>
                  </a:lnTo>
                  <a:cubicBezTo>
                    <a:pt x="1755669" y="0"/>
                    <a:pt x="1766694" y="4567"/>
                    <a:pt x="1774823" y="12696"/>
                  </a:cubicBezTo>
                  <a:cubicBezTo>
                    <a:pt x="1782952" y="20825"/>
                    <a:pt x="1787519" y="31850"/>
                    <a:pt x="1787519" y="43347"/>
                  </a:cubicBezTo>
                  <a:lnTo>
                    <a:pt x="1787519" y="253005"/>
                  </a:lnTo>
                  <a:cubicBezTo>
                    <a:pt x="1787519" y="264501"/>
                    <a:pt x="1782952" y="275526"/>
                    <a:pt x="1774823" y="283655"/>
                  </a:cubicBezTo>
                  <a:cubicBezTo>
                    <a:pt x="1766694" y="291784"/>
                    <a:pt x="1755669" y="296351"/>
                    <a:pt x="1744173" y="296351"/>
                  </a:cubicBezTo>
                  <a:lnTo>
                    <a:pt x="43347" y="296351"/>
                  </a:lnTo>
                  <a:cubicBezTo>
                    <a:pt x="31850" y="296351"/>
                    <a:pt x="20825" y="291784"/>
                    <a:pt x="12696" y="283655"/>
                  </a:cubicBezTo>
                  <a:cubicBezTo>
                    <a:pt x="4567" y="275526"/>
                    <a:pt x="0" y="264501"/>
                    <a:pt x="0" y="25300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2" id="22"/>
            <p:cNvSpPr txBox="true"/>
            <p:nvPr/>
          </p:nvSpPr>
          <p:spPr>
            <a:xfrm>
              <a:off x="0" y="-57150"/>
              <a:ext cx="1787519" cy="353501"/>
            </a:xfrm>
            <a:prstGeom prst="rect">
              <a:avLst/>
            </a:prstGeom>
          </p:spPr>
          <p:txBody>
            <a:bodyPr anchor="ctr" rtlCol="false" tIns="50800" lIns="50800" bIns="50800" rIns="50800"/>
            <a:lstStyle/>
            <a:p>
              <a:pPr algn="ctr">
                <a:lnSpc>
                  <a:spcPts val="2659"/>
                </a:lnSpc>
                <a:spcBef>
                  <a:spcPct val="0"/>
                </a:spcBef>
              </a:pPr>
            </a:p>
          </p:txBody>
        </p:sp>
      </p:grpSp>
      <p:sp>
        <p:nvSpPr>
          <p:cNvPr name="AutoShape 23" id="23"/>
          <p:cNvSpPr/>
          <p:nvPr/>
        </p:nvSpPr>
        <p:spPr>
          <a:xfrm flipV="true">
            <a:off x="6183365" y="3448394"/>
            <a:ext cx="717959" cy="0"/>
          </a:xfrm>
          <a:prstGeom prst="line">
            <a:avLst/>
          </a:prstGeom>
          <a:ln cap="flat" w="47625">
            <a:solidFill>
              <a:srgbClr val="5D381C"/>
            </a:solidFill>
            <a:prstDash val="solid"/>
            <a:headEnd type="none" len="sm" w="sm"/>
            <a:tailEnd type="none" len="sm" w="sm"/>
          </a:ln>
        </p:spPr>
      </p:sp>
      <p:graphicFrame>
        <p:nvGraphicFramePr>
          <p:cNvPr name="Table 24" id="24"/>
          <p:cNvGraphicFramePr>
            <a:graphicFrameLocks noGrp="true"/>
          </p:cNvGraphicFramePr>
          <p:nvPr/>
        </p:nvGraphicFramePr>
        <p:xfrm>
          <a:off x="3194118" y="5963744"/>
          <a:ext cx="7315200" cy="1057275"/>
        </p:xfrm>
        <a:graphic>
          <a:graphicData uri="http://schemas.openxmlformats.org/drawingml/2006/table">
            <a:tbl>
              <a:tblPr/>
              <a:tblGrid>
                <a:gridCol w="1828800"/>
                <a:gridCol w="1828800"/>
                <a:gridCol w="1828800"/>
                <a:gridCol w="1828800"/>
              </a:tblGrid>
              <a:tr h="1057275">
                <a:tc>
                  <a:txBody>
                    <a:bodyPr anchor="t" rtlCol="false"/>
                    <a:lstStyle/>
                    <a:p>
                      <a:pPr algn="ctr">
                        <a:lnSpc>
                          <a:spcPts val="2659"/>
                        </a:lnSpc>
                        <a:defRPr/>
                      </a:pPr>
                      <a:r>
                        <a:rPr lang="en-US" sz="1899">
                          <a:solidFill>
                            <a:srgbClr val="000000"/>
                          </a:solidFill>
                          <a:latin typeface="Poppi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25" id="25"/>
          <p:cNvGraphicFramePr>
            <a:graphicFrameLocks noGrp="true"/>
          </p:cNvGraphicFramePr>
          <p:nvPr/>
        </p:nvGraphicFramePr>
        <p:xfrm>
          <a:off x="8115212" y="7535369"/>
          <a:ext cx="7315200" cy="1057275"/>
        </p:xfrm>
        <a:graphic>
          <a:graphicData uri="http://schemas.openxmlformats.org/drawingml/2006/table">
            <a:tbl>
              <a:tblPr/>
              <a:tblGrid>
                <a:gridCol w="1828800"/>
                <a:gridCol w="1828800"/>
                <a:gridCol w="1828800"/>
                <a:gridCol w="1828800"/>
              </a:tblGrid>
              <a:tr h="1057275">
                <a:tc>
                  <a:txBody>
                    <a:bodyPr anchor="t" rtlCol="false"/>
                    <a:lstStyle/>
                    <a:p>
                      <a:pPr algn="ctr">
                        <a:lnSpc>
                          <a:spcPts val="2659"/>
                        </a:lnSpc>
                        <a:defRPr/>
                      </a:pPr>
                      <a:r>
                        <a:rPr lang="en-US" sz="1899">
                          <a:solidFill>
                            <a:srgbClr val="000000"/>
                          </a:solidFill>
                          <a:latin typeface="Poppi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26" id="26"/>
          <p:cNvSpPr/>
          <p:nvPr/>
        </p:nvSpPr>
        <p:spPr>
          <a:xfrm flipH="false" flipV="false" rot="-5400000">
            <a:off x="5429735" y="7245236"/>
            <a:ext cx="1390260" cy="1570476"/>
          </a:xfrm>
          <a:custGeom>
            <a:avLst/>
            <a:gdLst/>
            <a:ahLst/>
            <a:cxnLst/>
            <a:rect r="r" b="b" t="t" l="l"/>
            <a:pathLst>
              <a:path h="1570476" w="1390260">
                <a:moveTo>
                  <a:pt x="0" y="0"/>
                </a:moveTo>
                <a:lnTo>
                  <a:pt x="1390260" y="0"/>
                </a:lnTo>
                <a:lnTo>
                  <a:pt x="1390260" y="1570477"/>
                </a:lnTo>
                <a:lnTo>
                  <a:pt x="0" y="1570477"/>
                </a:lnTo>
                <a:lnTo>
                  <a:pt x="0" y="0"/>
                </a:lnTo>
                <a:close/>
              </a:path>
            </a:pathLst>
          </a:custGeom>
          <a:blipFill>
            <a:blip r:embed="rId4">
              <a:extLst>
                <a:ext uri="{96DAC541-7B7A-43D3-8B79-37D633B846F1}">
                  <asvg:svgBlip xmlns:asvg="http://schemas.microsoft.com/office/drawing/2016/SVG/main" r:embed="rId5"/>
                </a:ext>
              </a:extLst>
            </a:blip>
            <a:stretch>
              <a:fillRect l="0" t="0" r="-52652" b="0"/>
            </a:stretch>
          </a:blipFill>
        </p:spPr>
      </p:sp>
      <p:sp>
        <p:nvSpPr>
          <p:cNvPr name="TextBox 27" id="27"/>
          <p:cNvSpPr txBox="true"/>
          <p:nvPr/>
        </p:nvSpPr>
        <p:spPr>
          <a:xfrm rot="0">
            <a:off x="7285691" y="4394751"/>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Insertar el valor </a:t>
            </a:r>
            <a:r>
              <a:rPr lang="en-US" sz="2600">
                <a:solidFill>
                  <a:srgbClr val="5D381C"/>
                </a:solidFill>
                <a:latin typeface="Poppins Italics"/>
              </a:rPr>
              <a:t>j</a:t>
            </a:r>
            <a:r>
              <a:rPr lang="en-US" sz="2600">
                <a:solidFill>
                  <a:srgbClr val="5D381C"/>
                </a:solidFill>
                <a:latin typeface="Poppins"/>
              </a:rPr>
              <a:t> en </a:t>
            </a:r>
            <a:r>
              <a:rPr lang="en-US" sz="2600">
                <a:solidFill>
                  <a:srgbClr val="5D381C"/>
                </a:solidFill>
                <a:latin typeface="Poppins Italics"/>
              </a:rPr>
              <a:t>i</a:t>
            </a:r>
            <a:r>
              <a:rPr lang="en-US" sz="2600">
                <a:solidFill>
                  <a:srgbClr val="5D381C"/>
                </a:solidFill>
                <a:latin typeface="Poppins"/>
              </a:rPr>
              <a:t> y desplazar el resto de valores a la derecha</a:t>
            </a:r>
          </a:p>
        </p:txBody>
      </p:sp>
      <p:sp>
        <p:nvSpPr>
          <p:cNvPr name="TextBox 28" id="28"/>
          <p:cNvSpPr txBox="true"/>
          <p:nvPr/>
        </p:nvSpPr>
        <p:spPr>
          <a:xfrm rot="0">
            <a:off x="7285691" y="3016911"/>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Determinar dos valores </a:t>
            </a:r>
            <a:r>
              <a:rPr lang="en-US" sz="2600">
                <a:solidFill>
                  <a:srgbClr val="5D381C"/>
                </a:solidFill>
                <a:latin typeface="Poppins Italics"/>
              </a:rPr>
              <a:t>i</a:t>
            </a:r>
            <a:r>
              <a:rPr lang="en-US" sz="2600">
                <a:solidFill>
                  <a:srgbClr val="5D381C"/>
                </a:solidFill>
                <a:latin typeface="Poppins"/>
              </a:rPr>
              <a:t>, </a:t>
            </a:r>
            <a:r>
              <a:rPr lang="en-US" sz="2600">
                <a:solidFill>
                  <a:srgbClr val="5D381C"/>
                </a:solidFill>
                <a:latin typeface="Poppins Italics"/>
              </a:rPr>
              <a:t>j</a:t>
            </a:r>
            <a:r>
              <a:rPr lang="en-US" sz="2600">
                <a:solidFill>
                  <a:srgbClr val="5D381C"/>
                </a:solidFill>
                <a:latin typeface="Poppins"/>
              </a:rPr>
              <a:t> para una de las maquinas</a:t>
            </a:r>
          </a:p>
        </p:txBody>
      </p:sp>
      <p:sp>
        <p:nvSpPr>
          <p:cNvPr name="TextBox 29" id="29"/>
          <p:cNvSpPr txBox="true"/>
          <p:nvPr/>
        </p:nvSpPr>
        <p:spPr>
          <a:xfrm rot="0">
            <a:off x="4828682" y="1837602"/>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INSERT FORWARD</a:t>
            </a:r>
          </a:p>
        </p:txBody>
      </p:sp>
      <p:sp>
        <p:nvSpPr>
          <p:cNvPr name="TextBox 30" id="30"/>
          <p:cNvSpPr txBox="true"/>
          <p:nvPr/>
        </p:nvSpPr>
        <p:spPr>
          <a:xfrm rot="0">
            <a:off x="4639722" y="3035961"/>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1" id="31"/>
          <p:cNvSpPr txBox="true"/>
          <p:nvPr/>
        </p:nvSpPr>
        <p:spPr>
          <a:xfrm rot="0">
            <a:off x="4639722" y="444630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32" id="32"/>
          <p:cNvSpPr txBox="true"/>
          <p:nvPr/>
        </p:nvSpPr>
        <p:spPr>
          <a:xfrm rot="0">
            <a:off x="3998102" y="7015939"/>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a:t>
            </a:r>
          </a:p>
        </p:txBody>
      </p:sp>
      <p:sp>
        <p:nvSpPr>
          <p:cNvPr name="TextBox 33" id="33"/>
          <p:cNvSpPr txBox="true"/>
          <p:nvPr/>
        </p:nvSpPr>
        <p:spPr>
          <a:xfrm rot="0">
            <a:off x="7514046" y="7015939"/>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j</a:t>
            </a:r>
          </a:p>
        </p:txBody>
      </p:sp>
      <p:sp>
        <p:nvSpPr>
          <p:cNvPr name="TextBox 34" id="34"/>
          <p:cNvSpPr txBox="true"/>
          <p:nvPr/>
        </p:nvSpPr>
        <p:spPr>
          <a:xfrm rot="0">
            <a:off x="9013943" y="8611305"/>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j</a:t>
            </a:r>
          </a:p>
        </p:txBody>
      </p:sp>
      <p:sp>
        <p:nvSpPr>
          <p:cNvPr name="TextBox 35" id="35"/>
          <p:cNvSpPr txBox="true"/>
          <p:nvPr/>
        </p:nvSpPr>
        <p:spPr>
          <a:xfrm rot="0">
            <a:off x="12529888" y="8611305"/>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34143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260363" y="1885227"/>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24688" y="1885227"/>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5041182" y="4287647"/>
            <a:ext cx="1142182" cy="11421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851718" y="4325323"/>
            <a:ext cx="6786987" cy="1066830"/>
            <a:chOff x="0" y="0"/>
            <a:chExt cx="1787519" cy="280976"/>
          </a:xfrm>
        </p:grpSpPr>
        <p:sp>
          <p:nvSpPr>
            <p:cNvPr name="Freeform 14" id="14"/>
            <p:cNvSpPr/>
            <p:nvPr/>
          </p:nvSpPr>
          <p:spPr>
            <a:xfrm flipH="false" flipV="false" rot="0">
              <a:off x="0" y="0"/>
              <a:ext cx="1787519" cy="280976"/>
            </a:xfrm>
            <a:custGeom>
              <a:avLst/>
              <a:gdLst/>
              <a:ahLst/>
              <a:cxnLst/>
              <a:rect r="r" b="b" t="t" l="l"/>
              <a:pathLst>
                <a:path h="280976" w="1787519">
                  <a:moveTo>
                    <a:pt x="43347" y="0"/>
                  </a:moveTo>
                  <a:lnTo>
                    <a:pt x="1744173" y="0"/>
                  </a:lnTo>
                  <a:cubicBezTo>
                    <a:pt x="1755669" y="0"/>
                    <a:pt x="1766694" y="4567"/>
                    <a:pt x="1774823" y="12696"/>
                  </a:cubicBezTo>
                  <a:cubicBezTo>
                    <a:pt x="1782952" y="20825"/>
                    <a:pt x="1787519" y="31850"/>
                    <a:pt x="1787519" y="43347"/>
                  </a:cubicBezTo>
                  <a:lnTo>
                    <a:pt x="1787519" y="237629"/>
                  </a:lnTo>
                  <a:cubicBezTo>
                    <a:pt x="1787519" y="249125"/>
                    <a:pt x="1782952" y="260151"/>
                    <a:pt x="1774823" y="268280"/>
                  </a:cubicBezTo>
                  <a:cubicBezTo>
                    <a:pt x="1766694" y="276409"/>
                    <a:pt x="1755669" y="280976"/>
                    <a:pt x="1744173" y="280976"/>
                  </a:cubicBezTo>
                  <a:lnTo>
                    <a:pt x="43347" y="280976"/>
                  </a:lnTo>
                  <a:cubicBezTo>
                    <a:pt x="31850" y="280976"/>
                    <a:pt x="20825" y="276409"/>
                    <a:pt x="12696" y="268280"/>
                  </a:cubicBezTo>
                  <a:cubicBezTo>
                    <a:pt x="4567" y="260151"/>
                    <a:pt x="0" y="249125"/>
                    <a:pt x="0" y="237629"/>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5" id="15"/>
            <p:cNvSpPr txBox="true"/>
            <p:nvPr/>
          </p:nvSpPr>
          <p:spPr>
            <a:xfrm>
              <a:off x="0" y="-57150"/>
              <a:ext cx="1787519" cy="338126"/>
            </a:xfrm>
            <a:prstGeom prst="rect">
              <a:avLst/>
            </a:prstGeom>
          </p:spPr>
          <p:txBody>
            <a:bodyPr anchor="ctr" rtlCol="false" tIns="50800" lIns="50800" bIns="50800" rIns="50800"/>
            <a:lstStyle/>
            <a:p>
              <a:pPr algn="ctr">
                <a:lnSpc>
                  <a:spcPts val="2659"/>
                </a:lnSpc>
                <a:spcBef>
                  <a:spcPct val="0"/>
                </a:spcBef>
              </a:pPr>
            </a:p>
          </p:txBody>
        </p:sp>
      </p:grpSp>
      <p:sp>
        <p:nvSpPr>
          <p:cNvPr name="AutoShape 16" id="16"/>
          <p:cNvSpPr/>
          <p:nvPr/>
        </p:nvSpPr>
        <p:spPr>
          <a:xfrm>
            <a:off x="6183365" y="4858738"/>
            <a:ext cx="668353" cy="0"/>
          </a:xfrm>
          <a:prstGeom prst="line">
            <a:avLst/>
          </a:prstGeom>
          <a:ln cap="flat" w="47625">
            <a:solidFill>
              <a:srgbClr val="5D381C"/>
            </a:solidFill>
            <a:prstDash val="solid"/>
            <a:headEnd type="none" len="sm" w="sm"/>
            <a:tailEnd type="none" len="sm" w="sm"/>
          </a:ln>
        </p:spPr>
      </p:sp>
      <p:grpSp>
        <p:nvGrpSpPr>
          <p:cNvPr name="Group 17" id="17"/>
          <p:cNvGrpSpPr/>
          <p:nvPr/>
        </p:nvGrpSpPr>
        <p:grpSpPr>
          <a:xfrm rot="0">
            <a:off x="5041182" y="2877303"/>
            <a:ext cx="1142182" cy="11421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901323" y="2885790"/>
            <a:ext cx="6786987" cy="1125208"/>
            <a:chOff x="0" y="0"/>
            <a:chExt cx="1787519" cy="296351"/>
          </a:xfrm>
        </p:grpSpPr>
        <p:sp>
          <p:nvSpPr>
            <p:cNvPr name="Freeform 21" id="21"/>
            <p:cNvSpPr/>
            <p:nvPr/>
          </p:nvSpPr>
          <p:spPr>
            <a:xfrm flipH="false" flipV="false" rot="0">
              <a:off x="0" y="0"/>
              <a:ext cx="1787519" cy="296351"/>
            </a:xfrm>
            <a:custGeom>
              <a:avLst/>
              <a:gdLst/>
              <a:ahLst/>
              <a:cxnLst/>
              <a:rect r="r" b="b" t="t" l="l"/>
              <a:pathLst>
                <a:path h="296351" w="1787519">
                  <a:moveTo>
                    <a:pt x="43347" y="0"/>
                  </a:moveTo>
                  <a:lnTo>
                    <a:pt x="1744173" y="0"/>
                  </a:lnTo>
                  <a:cubicBezTo>
                    <a:pt x="1755669" y="0"/>
                    <a:pt x="1766694" y="4567"/>
                    <a:pt x="1774823" y="12696"/>
                  </a:cubicBezTo>
                  <a:cubicBezTo>
                    <a:pt x="1782952" y="20825"/>
                    <a:pt x="1787519" y="31850"/>
                    <a:pt x="1787519" y="43347"/>
                  </a:cubicBezTo>
                  <a:lnTo>
                    <a:pt x="1787519" y="253005"/>
                  </a:lnTo>
                  <a:cubicBezTo>
                    <a:pt x="1787519" y="264501"/>
                    <a:pt x="1782952" y="275526"/>
                    <a:pt x="1774823" y="283655"/>
                  </a:cubicBezTo>
                  <a:cubicBezTo>
                    <a:pt x="1766694" y="291784"/>
                    <a:pt x="1755669" y="296351"/>
                    <a:pt x="1744173" y="296351"/>
                  </a:cubicBezTo>
                  <a:lnTo>
                    <a:pt x="43347" y="296351"/>
                  </a:lnTo>
                  <a:cubicBezTo>
                    <a:pt x="31850" y="296351"/>
                    <a:pt x="20825" y="291784"/>
                    <a:pt x="12696" y="283655"/>
                  </a:cubicBezTo>
                  <a:cubicBezTo>
                    <a:pt x="4567" y="275526"/>
                    <a:pt x="0" y="264501"/>
                    <a:pt x="0" y="25300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2" id="22"/>
            <p:cNvSpPr txBox="true"/>
            <p:nvPr/>
          </p:nvSpPr>
          <p:spPr>
            <a:xfrm>
              <a:off x="0" y="-57150"/>
              <a:ext cx="1787519" cy="353501"/>
            </a:xfrm>
            <a:prstGeom prst="rect">
              <a:avLst/>
            </a:prstGeom>
          </p:spPr>
          <p:txBody>
            <a:bodyPr anchor="ctr" rtlCol="false" tIns="50800" lIns="50800" bIns="50800" rIns="50800"/>
            <a:lstStyle/>
            <a:p>
              <a:pPr algn="ctr">
                <a:lnSpc>
                  <a:spcPts val="2659"/>
                </a:lnSpc>
                <a:spcBef>
                  <a:spcPct val="0"/>
                </a:spcBef>
              </a:pPr>
            </a:p>
          </p:txBody>
        </p:sp>
      </p:grpSp>
      <p:sp>
        <p:nvSpPr>
          <p:cNvPr name="AutoShape 23" id="23"/>
          <p:cNvSpPr/>
          <p:nvPr/>
        </p:nvSpPr>
        <p:spPr>
          <a:xfrm flipV="true">
            <a:off x="6183365" y="3448394"/>
            <a:ext cx="717959" cy="0"/>
          </a:xfrm>
          <a:prstGeom prst="line">
            <a:avLst/>
          </a:prstGeom>
          <a:ln cap="flat" w="47625">
            <a:solidFill>
              <a:srgbClr val="5D381C"/>
            </a:solidFill>
            <a:prstDash val="solid"/>
            <a:headEnd type="none" len="sm" w="sm"/>
            <a:tailEnd type="none" len="sm" w="sm"/>
          </a:ln>
        </p:spPr>
      </p:sp>
      <p:graphicFrame>
        <p:nvGraphicFramePr>
          <p:cNvPr name="Table 24" id="24"/>
          <p:cNvGraphicFramePr>
            <a:graphicFrameLocks noGrp="true"/>
          </p:cNvGraphicFramePr>
          <p:nvPr/>
        </p:nvGraphicFramePr>
        <p:xfrm>
          <a:off x="3194118" y="5963744"/>
          <a:ext cx="7315200" cy="1057275"/>
        </p:xfrm>
        <a:graphic>
          <a:graphicData uri="http://schemas.openxmlformats.org/drawingml/2006/table">
            <a:tbl>
              <a:tblPr/>
              <a:tblGrid>
                <a:gridCol w="1828800"/>
                <a:gridCol w="1828800"/>
                <a:gridCol w="1828800"/>
                <a:gridCol w="1828800"/>
              </a:tblGrid>
              <a:tr h="1057275">
                <a:tc>
                  <a:txBody>
                    <a:bodyPr anchor="t" rtlCol="false"/>
                    <a:lstStyle/>
                    <a:p>
                      <a:pPr algn="ctr">
                        <a:lnSpc>
                          <a:spcPts val="2659"/>
                        </a:lnSpc>
                        <a:defRPr/>
                      </a:pPr>
                      <a:r>
                        <a:rPr lang="en-US" sz="1899">
                          <a:solidFill>
                            <a:srgbClr val="000000"/>
                          </a:solidFill>
                          <a:latin typeface="Poppi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25" id="25"/>
          <p:cNvGraphicFramePr>
            <a:graphicFrameLocks noGrp="true"/>
          </p:cNvGraphicFramePr>
          <p:nvPr/>
        </p:nvGraphicFramePr>
        <p:xfrm>
          <a:off x="8115212" y="7535369"/>
          <a:ext cx="7315200" cy="1057275"/>
        </p:xfrm>
        <a:graphic>
          <a:graphicData uri="http://schemas.openxmlformats.org/drawingml/2006/table">
            <a:tbl>
              <a:tblPr/>
              <a:tblGrid>
                <a:gridCol w="1828800"/>
                <a:gridCol w="1828800"/>
                <a:gridCol w="1828800"/>
                <a:gridCol w="1828800"/>
              </a:tblGrid>
              <a:tr h="1057275">
                <a:tc>
                  <a:txBody>
                    <a:bodyPr anchor="t" rtlCol="false"/>
                    <a:lstStyle/>
                    <a:p>
                      <a:pPr algn="ctr">
                        <a:lnSpc>
                          <a:spcPts val="2659"/>
                        </a:lnSpc>
                        <a:defRPr/>
                      </a:pPr>
                      <a:r>
                        <a:rPr lang="en-US" sz="1899">
                          <a:solidFill>
                            <a:srgbClr val="000000"/>
                          </a:solidFill>
                          <a:latin typeface="Poppi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ppi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26" id="26"/>
          <p:cNvSpPr/>
          <p:nvPr/>
        </p:nvSpPr>
        <p:spPr>
          <a:xfrm flipH="false" flipV="false" rot="-5400000">
            <a:off x="5429735" y="7245236"/>
            <a:ext cx="1390260" cy="1570476"/>
          </a:xfrm>
          <a:custGeom>
            <a:avLst/>
            <a:gdLst/>
            <a:ahLst/>
            <a:cxnLst/>
            <a:rect r="r" b="b" t="t" l="l"/>
            <a:pathLst>
              <a:path h="1570476" w="1390260">
                <a:moveTo>
                  <a:pt x="0" y="0"/>
                </a:moveTo>
                <a:lnTo>
                  <a:pt x="1390260" y="0"/>
                </a:lnTo>
                <a:lnTo>
                  <a:pt x="1390260" y="1570477"/>
                </a:lnTo>
                <a:lnTo>
                  <a:pt x="0" y="1570477"/>
                </a:lnTo>
                <a:lnTo>
                  <a:pt x="0" y="0"/>
                </a:lnTo>
                <a:close/>
              </a:path>
            </a:pathLst>
          </a:custGeom>
          <a:blipFill>
            <a:blip r:embed="rId4">
              <a:extLst>
                <a:ext uri="{96DAC541-7B7A-43D3-8B79-37D633B846F1}">
                  <asvg:svgBlip xmlns:asvg="http://schemas.microsoft.com/office/drawing/2016/SVG/main" r:embed="rId5"/>
                </a:ext>
              </a:extLst>
            </a:blip>
            <a:stretch>
              <a:fillRect l="0" t="0" r="-52652" b="0"/>
            </a:stretch>
          </a:blipFill>
        </p:spPr>
      </p:sp>
      <p:sp>
        <p:nvSpPr>
          <p:cNvPr name="TextBox 27" id="27"/>
          <p:cNvSpPr txBox="true"/>
          <p:nvPr/>
        </p:nvSpPr>
        <p:spPr>
          <a:xfrm rot="0">
            <a:off x="7285691" y="4394751"/>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Insertar el valor i en j y desplazar el resto de valores a la izquierda</a:t>
            </a:r>
          </a:p>
        </p:txBody>
      </p:sp>
      <p:sp>
        <p:nvSpPr>
          <p:cNvPr name="TextBox 28" id="28"/>
          <p:cNvSpPr txBox="true"/>
          <p:nvPr/>
        </p:nvSpPr>
        <p:spPr>
          <a:xfrm rot="0">
            <a:off x="7285691" y="3016911"/>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Determinar dos valores </a:t>
            </a:r>
            <a:r>
              <a:rPr lang="en-US" sz="2600">
                <a:solidFill>
                  <a:srgbClr val="5D381C"/>
                </a:solidFill>
                <a:latin typeface="Poppins Italics"/>
              </a:rPr>
              <a:t>i</a:t>
            </a:r>
            <a:r>
              <a:rPr lang="en-US" sz="2600">
                <a:solidFill>
                  <a:srgbClr val="5D381C"/>
                </a:solidFill>
                <a:latin typeface="Poppins"/>
              </a:rPr>
              <a:t>, </a:t>
            </a:r>
            <a:r>
              <a:rPr lang="en-US" sz="2600">
                <a:solidFill>
                  <a:srgbClr val="5D381C"/>
                </a:solidFill>
                <a:latin typeface="Poppins Italics"/>
              </a:rPr>
              <a:t>j</a:t>
            </a:r>
            <a:r>
              <a:rPr lang="en-US" sz="2600">
                <a:solidFill>
                  <a:srgbClr val="5D381C"/>
                </a:solidFill>
                <a:latin typeface="Poppins"/>
              </a:rPr>
              <a:t> para una de las maquinas</a:t>
            </a:r>
          </a:p>
        </p:txBody>
      </p:sp>
      <p:sp>
        <p:nvSpPr>
          <p:cNvPr name="TextBox 29" id="29"/>
          <p:cNvSpPr txBox="true"/>
          <p:nvPr/>
        </p:nvSpPr>
        <p:spPr>
          <a:xfrm rot="0">
            <a:off x="4828682" y="1837602"/>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INSERT BACKWARD</a:t>
            </a:r>
          </a:p>
        </p:txBody>
      </p:sp>
      <p:sp>
        <p:nvSpPr>
          <p:cNvPr name="TextBox 30" id="30"/>
          <p:cNvSpPr txBox="true"/>
          <p:nvPr/>
        </p:nvSpPr>
        <p:spPr>
          <a:xfrm rot="0">
            <a:off x="4639722" y="3035961"/>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1" id="31"/>
          <p:cNvSpPr txBox="true"/>
          <p:nvPr/>
        </p:nvSpPr>
        <p:spPr>
          <a:xfrm rot="0">
            <a:off x="4639722" y="444630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32" id="32"/>
          <p:cNvSpPr txBox="true"/>
          <p:nvPr/>
        </p:nvSpPr>
        <p:spPr>
          <a:xfrm rot="0">
            <a:off x="3998102" y="7015939"/>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a:t>
            </a:r>
          </a:p>
        </p:txBody>
      </p:sp>
      <p:sp>
        <p:nvSpPr>
          <p:cNvPr name="TextBox 33" id="33"/>
          <p:cNvSpPr txBox="true"/>
          <p:nvPr/>
        </p:nvSpPr>
        <p:spPr>
          <a:xfrm rot="0">
            <a:off x="7514046" y="7015939"/>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j</a:t>
            </a:r>
          </a:p>
        </p:txBody>
      </p:sp>
      <p:sp>
        <p:nvSpPr>
          <p:cNvPr name="TextBox 34" id="34"/>
          <p:cNvSpPr txBox="true"/>
          <p:nvPr/>
        </p:nvSpPr>
        <p:spPr>
          <a:xfrm rot="0">
            <a:off x="9013943" y="8658930"/>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j</a:t>
            </a:r>
          </a:p>
        </p:txBody>
      </p:sp>
      <p:sp>
        <p:nvSpPr>
          <p:cNvPr name="TextBox 35" id="35"/>
          <p:cNvSpPr txBox="true"/>
          <p:nvPr/>
        </p:nvSpPr>
        <p:spPr>
          <a:xfrm rot="0">
            <a:off x="12529888" y="8658930"/>
            <a:ext cx="211723"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3371296"/>
            <a:chOff x="0" y="0"/>
            <a:chExt cx="2145994" cy="887913"/>
          </a:xfrm>
        </p:grpSpPr>
        <p:sp>
          <p:nvSpPr>
            <p:cNvPr name="Freeform 9" id="9"/>
            <p:cNvSpPr/>
            <p:nvPr/>
          </p:nvSpPr>
          <p:spPr>
            <a:xfrm flipH="false" flipV="false" rot="0">
              <a:off x="0" y="0"/>
              <a:ext cx="2145994" cy="887913"/>
            </a:xfrm>
            <a:custGeom>
              <a:avLst/>
              <a:gdLst/>
              <a:ahLst/>
              <a:cxnLst/>
              <a:rect r="r" b="b" t="t" l="l"/>
              <a:pathLst>
                <a:path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94506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754669" y="3770796"/>
            <a:ext cx="8675601" cy="2453642"/>
          </a:xfrm>
          <a:prstGeom prst="rect">
            <a:avLst/>
          </a:prstGeom>
        </p:spPr>
        <p:txBody>
          <a:bodyPr anchor="t" rtlCol="false" tIns="0" lIns="0" bIns="0" rIns="0">
            <a:spAutoFit/>
          </a:bodyPr>
          <a:lstStyle/>
          <a:p>
            <a:pPr algn="ctr">
              <a:lnSpc>
                <a:spcPts val="9659"/>
              </a:lnSpc>
              <a:spcBef>
                <a:spcPct val="0"/>
              </a:spcBef>
            </a:pPr>
            <a:r>
              <a:rPr lang="en-US" sz="6899" spc="68">
                <a:solidFill>
                  <a:srgbClr val="E18455"/>
                </a:solidFill>
                <a:latin typeface="Poppins Bold"/>
              </a:rPr>
              <a:t>Selección de Soluciones</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2027004"/>
            <a:ext cx="13799705" cy="6832203"/>
            <a:chOff x="0" y="0"/>
            <a:chExt cx="3634490" cy="1799428"/>
          </a:xfrm>
        </p:grpSpPr>
        <p:sp>
          <p:nvSpPr>
            <p:cNvPr name="Freeform 9" id="9"/>
            <p:cNvSpPr/>
            <p:nvPr/>
          </p:nvSpPr>
          <p:spPr>
            <a:xfrm flipH="false" flipV="false" rot="0">
              <a:off x="0" y="0"/>
              <a:ext cx="3634490" cy="1799428"/>
            </a:xfrm>
            <a:custGeom>
              <a:avLst/>
              <a:gdLst/>
              <a:ahLst/>
              <a:cxnLst/>
              <a:rect r="r" b="b" t="t" l="l"/>
              <a:pathLst>
                <a:path h="1799428" w="3634490">
                  <a:moveTo>
                    <a:pt x="21319" y="0"/>
                  </a:moveTo>
                  <a:lnTo>
                    <a:pt x="3613171" y="0"/>
                  </a:lnTo>
                  <a:cubicBezTo>
                    <a:pt x="3618826" y="0"/>
                    <a:pt x="3624248" y="2246"/>
                    <a:pt x="3628246" y="6244"/>
                  </a:cubicBezTo>
                  <a:cubicBezTo>
                    <a:pt x="3632244" y="10242"/>
                    <a:pt x="3634490" y="15665"/>
                    <a:pt x="3634490" y="21319"/>
                  </a:cubicBezTo>
                  <a:lnTo>
                    <a:pt x="3634490" y="1778109"/>
                  </a:lnTo>
                  <a:cubicBezTo>
                    <a:pt x="3634490" y="1783763"/>
                    <a:pt x="3632244" y="1789186"/>
                    <a:pt x="3628246" y="1793184"/>
                  </a:cubicBezTo>
                  <a:cubicBezTo>
                    <a:pt x="3624248" y="1797182"/>
                    <a:pt x="3618826" y="1799428"/>
                    <a:pt x="3613171" y="1799428"/>
                  </a:cubicBezTo>
                  <a:lnTo>
                    <a:pt x="21319" y="1799428"/>
                  </a:lnTo>
                  <a:cubicBezTo>
                    <a:pt x="15665" y="1799428"/>
                    <a:pt x="10242" y="1797182"/>
                    <a:pt x="6244" y="1793184"/>
                  </a:cubicBezTo>
                  <a:cubicBezTo>
                    <a:pt x="2246" y="1789186"/>
                    <a:pt x="0" y="1783763"/>
                    <a:pt x="0" y="1778109"/>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185657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62622" y="2226222"/>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22429" y="2283313"/>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041182" y="4528884"/>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860373" y="4453783"/>
            <a:ext cx="6786987" cy="1278167"/>
            <a:chOff x="0" y="0"/>
            <a:chExt cx="1787519" cy="336636"/>
          </a:xfrm>
        </p:grpSpPr>
        <p:sp>
          <p:nvSpPr>
            <p:cNvPr name="Freeform 17" id="17"/>
            <p:cNvSpPr/>
            <p:nvPr/>
          </p:nvSpPr>
          <p:spPr>
            <a:xfrm flipH="false" flipV="false" rot="0">
              <a:off x="0" y="0"/>
              <a:ext cx="1787519" cy="336637"/>
            </a:xfrm>
            <a:custGeom>
              <a:avLst/>
              <a:gdLst/>
              <a:ahLst/>
              <a:cxnLst/>
              <a:rect r="r" b="b" t="t" l="l"/>
              <a:pathLst>
                <a:path h="336637" w="1787519">
                  <a:moveTo>
                    <a:pt x="43347" y="0"/>
                  </a:moveTo>
                  <a:lnTo>
                    <a:pt x="1744173" y="0"/>
                  </a:lnTo>
                  <a:cubicBezTo>
                    <a:pt x="1755669" y="0"/>
                    <a:pt x="1766694" y="4567"/>
                    <a:pt x="1774823" y="12696"/>
                  </a:cubicBezTo>
                  <a:cubicBezTo>
                    <a:pt x="1782952" y="20825"/>
                    <a:pt x="1787519" y="31850"/>
                    <a:pt x="1787519" y="43347"/>
                  </a:cubicBezTo>
                  <a:lnTo>
                    <a:pt x="1787519" y="293290"/>
                  </a:lnTo>
                  <a:cubicBezTo>
                    <a:pt x="1787519" y="304786"/>
                    <a:pt x="1782952" y="315811"/>
                    <a:pt x="1774823" y="323941"/>
                  </a:cubicBezTo>
                  <a:cubicBezTo>
                    <a:pt x="1766694" y="332070"/>
                    <a:pt x="1755669" y="336637"/>
                    <a:pt x="1744173" y="336637"/>
                  </a:cubicBezTo>
                  <a:lnTo>
                    <a:pt x="43347" y="336637"/>
                  </a:lnTo>
                  <a:cubicBezTo>
                    <a:pt x="31850" y="336637"/>
                    <a:pt x="20825" y="332070"/>
                    <a:pt x="12696" y="323941"/>
                  </a:cubicBezTo>
                  <a:cubicBezTo>
                    <a:pt x="4567" y="315811"/>
                    <a:pt x="0" y="304786"/>
                    <a:pt x="0" y="29329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393786"/>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flipV="true">
            <a:off x="6183365" y="5092867"/>
            <a:ext cx="677008" cy="7108"/>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5082133" y="7477445"/>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901323" y="7477445"/>
            <a:ext cx="6786987" cy="1142182"/>
            <a:chOff x="0" y="0"/>
            <a:chExt cx="1787519" cy="300822"/>
          </a:xfrm>
        </p:grpSpPr>
        <p:sp>
          <p:nvSpPr>
            <p:cNvPr name="Freeform 24" id="24"/>
            <p:cNvSpPr/>
            <p:nvPr/>
          </p:nvSpPr>
          <p:spPr>
            <a:xfrm flipH="false" flipV="false" rot="0">
              <a:off x="0" y="0"/>
              <a:ext cx="1787519" cy="300822"/>
            </a:xfrm>
            <a:custGeom>
              <a:avLst/>
              <a:gdLst/>
              <a:ahLst/>
              <a:cxnLst/>
              <a:rect r="r" b="b" t="t" l="l"/>
              <a:pathLst>
                <a:path h="300822" w="1787519">
                  <a:moveTo>
                    <a:pt x="43347" y="0"/>
                  </a:moveTo>
                  <a:lnTo>
                    <a:pt x="1744173" y="0"/>
                  </a:lnTo>
                  <a:cubicBezTo>
                    <a:pt x="1755669" y="0"/>
                    <a:pt x="1766694" y="4567"/>
                    <a:pt x="1774823" y="12696"/>
                  </a:cubicBezTo>
                  <a:cubicBezTo>
                    <a:pt x="1782952" y="20825"/>
                    <a:pt x="1787519" y="31850"/>
                    <a:pt x="1787519" y="43347"/>
                  </a:cubicBezTo>
                  <a:lnTo>
                    <a:pt x="1787519" y="257475"/>
                  </a:lnTo>
                  <a:cubicBezTo>
                    <a:pt x="1787519" y="268971"/>
                    <a:pt x="1782952" y="279997"/>
                    <a:pt x="1774823" y="288126"/>
                  </a:cubicBezTo>
                  <a:cubicBezTo>
                    <a:pt x="1766694" y="296255"/>
                    <a:pt x="1755669" y="300822"/>
                    <a:pt x="1744173" y="300822"/>
                  </a:cubicBezTo>
                  <a:lnTo>
                    <a:pt x="43347" y="300822"/>
                  </a:lnTo>
                  <a:cubicBezTo>
                    <a:pt x="31850" y="300822"/>
                    <a:pt x="20825" y="296255"/>
                    <a:pt x="12696" y="288126"/>
                  </a:cubicBezTo>
                  <a:cubicBezTo>
                    <a:pt x="4567" y="279997"/>
                    <a:pt x="0" y="268971"/>
                    <a:pt x="0" y="25747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357972"/>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flipV="true">
            <a:off x="6224315" y="8048536"/>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5041182" y="3149428"/>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901323" y="3316604"/>
            <a:ext cx="6786987" cy="807829"/>
            <a:chOff x="0" y="0"/>
            <a:chExt cx="1787519" cy="212762"/>
          </a:xfrm>
        </p:grpSpPr>
        <p:sp>
          <p:nvSpPr>
            <p:cNvPr name="Freeform 31" id="31"/>
            <p:cNvSpPr/>
            <p:nvPr/>
          </p:nvSpPr>
          <p:spPr>
            <a:xfrm flipH="false" flipV="false" rot="0">
              <a:off x="0" y="0"/>
              <a:ext cx="1787519" cy="212762"/>
            </a:xfrm>
            <a:custGeom>
              <a:avLst/>
              <a:gdLst/>
              <a:ahLst/>
              <a:cxnLst/>
              <a:rect r="r" b="b" t="t" l="l"/>
              <a:pathLst>
                <a:path h="212762" w="1787519">
                  <a:moveTo>
                    <a:pt x="43347" y="0"/>
                  </a:moveTo>
                  <a:lnTo>
                    <a:pt x="1744173" y="0"/>
                  </a:lnTo>
                  <a:cubicBezTo>
                    <a:pt x="1755669" y="0"/>
                    <a:pt x="1766694" y="4567"/>
                    <a:pt x="1774823" y="12696"/>
                  </a:cubicBezTo>
                  <a:cubicBezTo>
                    <a:pt x="1782952" y="20825"/>
                    <a:pt x="1787519" y="31850"/>
                    <a:pt x="1787519" y="43347"/>
                  </a:cubicBezTo>
                  <a:lnTo>
                    <a:pt x="1787519" y="169415"/>
                  </a:lnTo>
                  <a:cubicBezTo>
                    <a:pt x="1787519" y="180911"/>
                    <a:pt x="1782952" y="191937"/>
                    <a:pt x="1774823" y="200066"/>
                  </a:cubicBezTo>
                  <a:cubicBezTo>
                    <a:pt x="1766694" y="208195"/>
                    <a:pt x="1755669" y="212762"/>
                    <a:pt x="1744173" y="212762"/>
                  </a:cubicBezTo>
                  <a:lnTo>
                    <a:pt x="43347" y="212762"/>
                  </a:lnTo>
                  <a:cubicBezTo>
                    <a:pt x="31850" y="212762"/>
                    <a:pt x="20825" y="208195"/>
                    <a:pt x="12696" y="200066"/>
                  </a:cubicBezTo>
                  <a:cubicBezTo>
                    <a:pt x="4567" y="191937"/>
                    <a:pt x="0" y="180911"/>
                    <a:pt x="0" y="16941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269912"/>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a:off x="6183365" y="3720519"/>
            <a:ext cx="717959" cy="0"/>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7253498" y="4609120"/>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Revisar si es mejor que la solución actual</a:t>
            </a:r>
          </a:p>
        </p:txBody>
      </p:sp>
      <p:sp>
        <p:nvSpPr>
          <p:cNvPr name="TextBox 35" id="35"/>
          <p:cNvSpPr txBox="true"/>
          <p:nvPr/>
        </p:nvSpPr>
        <p:spPr>
          <a:xfrm rot="0">
            <a:off x="7376246" y="7591016"/>
            <a:ext cx="6000839"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Si no encuentra ningún vecindario mejor para</a:t>
            </a:r>
          </a:p>
        </p:txBody>
      </p:sp>
      <p:sp>
        <p:nvSpPr>
          <p:cNvPr name="TextBox 36" id="36"/>
          <p:cNvSpPr txBox="true"/>
          <p:nvPr/>
        </p:nvSpPr>
        <p:spPr>
          <a:xfrm rot="0">
            <a:off x="7335296" y="3434453"/>
            <a:ext cx="5919041"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Crear un vecindario</a:t>
            </a:r>
          </a:p>
        </p:txBody>
      </p:sp>
      <p:sp>
        <p:nvSpPr>
          <p:cNvPr name="TextBox 37" id="37"/>
          <p:cNvSpPr txBox="true"/>
          <p:nvPr/>
        </p:nvSpPr>
        <p:spPr>
          <a:xfrm rot="0">
            <a:off x="4837797" y="2315630"/>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FIRST IMPROVEMENT</a:t>
            </a:r>
          </a:p>
        </p:txBody>
      </p:sp>
      <p:sp>
        <p:nvSpPr>
          <p:cNvPr name="TextBox 38" id="38"/>
          <p:cNvSpPr txBox="true"/>
          <p:nvPr/>
        </p:nvSpPr>
        <p:spPr>
          <a:xfrm rot="0">
            <a:off x="4639722" y="330808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4639722" y="4687542"/>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4680672" y="765991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4</a:t>
            </a:r>
          </a:p>
        </p:txBody>
      </p:sp>
      <p:grpSp>
        <p:nvGrpSpPr>
          <p:cNvPr name="Group 41" id="41"/>
          <p:cNvGrpSpPr/>
          <p:nvPr/>
        </p:nvGrpSpPr>
        <p:grpSpPr>
          <a:xfrm rot="0">
            <a:off x="5082133" y="6069414"/>
            <a:ext cx="1142182" cy="114218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43" id="4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6901323" y="5998402"/>
            <a:ext cx="6786987" cy="1303256"/>
            <a:chOff x="0" y="0"/>
            <a:chExt cx="1787519" cy="343244"/>
          </a:xfrm>
        </p:grpSpPr>
        <p:sp>
          <p:nvSpPr>
            <p:cNvPr name="Freeform 45" id="45"/>
            <p:cNvSpPr/>
            <p:nvPr/>
          </p:nvSpPr>
          <p:spPr>
            <a:xfrm flipH="false" flipV="false" rot="0">
              <a:off x="0" y="0"/>
              <a:ext cx="1787519" cy="343244"/>
            </a:xfrm>
            <a:custGeom>
              <a:avLst/>
              <a:gdLst/>
              <a:ahLst/>
              <a:cxnLst/>
              <a:rect r="r" b="b" t="t" l="l"/>
              <a:pathLst>
                <a:path h="343244" w="1787519">
                  <a:moveTo>
                    <a:pt x="43347" y="0"/>
                  </a:moveTo>
                  <a:lnTo>
                    <a:pt x="1744173" y="0"/>
                  </a:lnTo>
                  <a:cubicBezTo>
                    <a:pt x="1755669" y="0"/>
                    <a:pt x="1766694" y="4567"/>
                    <a:pt x="1774823" y="12696"/>
                  </a:cubicBezTo>
                  <a:cubicBezTo>
                    <a:pt x="1782952" y="20825"/>
                    <a:pt x="1787519" y="31850"/>
                    <a:pt x="1787519" y="43347"/>
                  </a:cubicBezTo>
                  <a:lnTo>
                    <a:pt x="1787519" y="299898"/>
                  </a:lnTo>
                  <a:cubicBezTo>
                    <a:pt x="1787519" y="311394"/>
                    <a:pt x="1782952" y="322419"/>
                    <a:pt x="1774823" y="330548"/>
                  </a:cubicBezTo>
                  <a:cubicBezTo>
                    <a:pt x="1766694" y="338678"/>
                    <a:pt x="1755669" y="343244"/>
                    <a:pt x="1744173" y="343244"/>
                  </a:cubicBezTo>
                  <a:lnTo>
                    <a:pt x="43347" y="343244"/>
                  </a:lnTo>
                  <a:cubicBezTo>
                    <a:pt x="31850" y="343244"/>
                    <a:pt x="20825" y="338678"/>
                    <a:pt x="12696" y="330548"/>
                  </a:cubicBezTo>
                  <a:cubicBezTo>
                    <a:pt x="4567" y="322419"/>
                    <a:pt x="0" y="311394"/>
                    <a:pt x="0" y="299898"/>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46" id="46"/>
            <p:cNvSpPr txBox="true"/>
            <p:nvPr/>
          </p:nvSpPr>
          <p:spPr>
            <a:xfrm>
              <a:off x="0" y="-57150"/>
              <a:ext cx="1787519" cy="400394"/>
            </a:xfrm>
            <a:prstGeom prst="rect">
              <a:avLst/>
            </a:prstGeom>
          </p:spPr>
          <p:txBody>
            <a:bodyPr anchor="ctr" rtlCol="false" tIns="50800" lIns="50800" bIns="50800" rIns="50800"/>
            <a:lstStyle/>
            <a:p>
              <a:pPr algn="ctr">
                <a:lnSpc>
                  <a:spcPts val="2659"/>
                </a:lnSpc>
                <a:spcBef>
                  <a:spcPct val="0"/>
                </a:spcBef>
              </a:pPr>
            </a:p>
          </p:txBody>
        </p:sp>
      </p:grpSp>
      <p:sp>
        <p:nvSpPr>
          <p:cNvPr name="AutoShape 47" id="47"/>
          <p:cNvSpPr/>
          <p:nvPr/>
        </p:nvSpPr>
        <p:spPr>
          <a:xfrm>
            <a:off x="6224315" y="6640505"/>
            <a:ext cx="677008" cy="9525"/>
          </a:xfrm>
          <a:prstGeom prst="line">
            <a:avLst/>
          </a:prstGeom>
          <a:ln cap="flat" w="47625">
            <a:solidFill>
              <a:srgbClr val="5D381C"/>
            </a:solidFill>
            <a:prstDash val="solid"/>
            <a:headEnd type="none" len="sm" w="sm"/>
            <a:tailEnd type="none" len="sm" w="sm"/>
          </a:ln>
        </p:spPr>
      </p:sp>
      <p:sp>
        <p:nvSpPr>
          <p:cNvPr name="TextBox 48" id="48"/>
          <p:cNvSpPr txBox="true"/>
          <p:nvPr/>
        </p:nvSpPr>
        <p:spPr>
          <a:xfrm rot="0">
            <a:off x="7294448" y="6149650"/>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Si es mejor, reemplazar la solución actual, si no seguir buscando.</a:t>
            </a:r>
          </a:p>
        </p:txBody>
      </p:sp>
      <p:sp>
        <p:nvSpPr>
          <p:cNvPr name="TextBox 49" id="49"/>
          <p:cNvSpPr txBox="true"/>
          <p:nvPr/>
        </p:nvSpPr>
        <p:spPr>
          <a:xfrm rot="0">
            <a:off x="4680672" y="6228072"/>
            <a:ext cx="1945103"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a:p>
            <a:pPr algn="ctr">
              <a:lnSpc>
                <a:spcPts val="580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21293982" cy="12593612"/>
          </a:xfrm>
        </p:grpSpPr>
        <p:grpSp>
          <p:nvGrpSpPr>
            <p:cNvPr name="Group 3" id="3"/>
            <p:cNvGrpSpPr/>
            <p:nvPr/>
          </p:nvGrpSpPr>
          <p:grpSpPr>
            <a:xfrm rot="0">
              <a:off x="0" y="0"/>
              <a:ext cx="21293982" cy="12593612"/>
              <a:chOff x="0" y="0"/>
              <a:chExt cx="4206219" cy="2487627"/>
            </a:xfrm>
          </p:grpSpPr>
          <p:sp>
            <p:nvSpPr>
              <p:cNvPr name="Freeform 4" id="4"/>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5" id="5"/>
              <p:cNvSpPr txBox="true"/>
              <p:nvPr/>
            </p:nvSpPr>
            <p:spPr>
              <a:xfrm>
                <a:off x="0" y="-47625"/>
                <a:ext cx="4206219" cy="253525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23458" y="649950"/>
              <a:ext cx="20047066" cy="11158691"/>
              <a:chOff x="0" y="0"/>
              <a:chExt cx="3959914" cy="2204186"/>
            </a:xfrm>
          </p:grpSpPr>
          <p:sp>
            <p:nvSpPr>
              <p:cNvPr name="Freeform 7" id="7"/>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8" id="8"/>
              <p:cNvSpPr txBox="true"/>
              <p:nvPr/>
            </p:nvSpPr>
            <p:spPr>
              <a:xfrm>
                <a:off x="0" y="-47625"/>
                <a:ext cx="3959914" cy="2251811"/>
              </a:xfrm>
              <a:prstGeom prst="rect">
                <a:avLst/>
              </a:prstGeom>
            </p:spPr>
            <p:txBody>
              <a:bodyPr anchor="ctr" rtlCol="false" tIns="50800" lIns="50800" bIns="50800" rIns="50800"/>
              <a:lstStyle/>
              <a:p>
                <a:pPr algn="ctr">
                  <a:lnSpc>
                    <a:spcPts val="2659"/>
                  </a:lnSpc>
                </a:pPr>
              </a:p>
            </p:txBody>
          </p:sp>
        </p:grpSp>
      </p:grpSp>
      <p:grpSp>
        <p:nvGrpSpPr>
          <p:cNvPr name="Group 9" id="9"/>
          <p:cNvGrpSpPr/>
          <p:nvPr/>
        </p:nvGrpSpPr>
        <p:grpSpPr>
          <a:xfrm rot="0">
            <a:off x="4817357" y="1892143"/>
            <a:ext cx="8653285" cy="1464330"/>
            <a:chOff x="0" y="0"/>
            <a:chExt cx="2279054" cy="385667"/>
          </a:xfrm>
        </p:grpSpPr>
        <p:sp>
          <p:nvSpPr>
            <p:cNvPr name="Freeform 10" id="10"/>
            <p:cNvSpPr/>
            <p:nvPr/>
          </p:nvSpPr>
          <p:spPr>
            <a:xfrm flipH="false" flipV="false" rot="0">
              <a:off x="0" y="0"/>
              <a:ext cx="2279054" cy="385667"/>
            </a:xfrm>
            <a:custGeom>
              <a:avLst/>
              <a:gdLst/>
              <a:ahLst/>
              <a:cxnLst/>
              <a:rect r="r" b="b" t="t" l="l"/>
              <a:pathLst>
                <a:path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w="47625" cap="rnd">
              <a:solidFill>
                <a:srgbClr val="5D381C"/>
              </a:solidFill>
              <a:prstDash val="solid"/>
              <a:round/>
            </a:ln>
          </p:spPr>
        </p:sp>
        <p:sp>
          <p:nvSpPr>
            <p:cNvPr name="TextBox 11" id="11"/>
            <p:cNvSpPr txBox="true"/>
            <p:nvPr/>
          </p:nvSpPr>
          <p:spPr>
            <a:xfrm>
              <a:off x="0" y="-57150"/>
              <a:ext cx="2279054" cy="442817"/>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303842" y="7689723"/>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3804850" y="18726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162856" y="2799763"/>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8340" y="6059303"/>
            <a:ext cx="2590425" cy="4227697"/>
          </a:xfrm>
          <a:custGeom>
            <a:avLst/>
            <a:gdLst/>
            <a:ahLst/>
            <a:cxnLst/>
            <a:rect r="r" b="b" t="t" l="l"/>
            <a:pathLst>
              <a:path h="4227697" w="2590425">
                <a:moveTo>
                  <a:pt x="0" y="0"/>
                </a:moveTo>
                <a:lnTo>
                  <a:pt x="2590425" y="0"/>
                </a:lnTo>
                <a:lnTo>
                  <a:pt x="2590425" y="4227697"/>
                </a:lnTo>
                <a:lnTo>
                  <a:pt x="0" y="42276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7776310" y="3600450"/>
            <a:ext cx="8509385" cy="4089273"/>
            <a:chOff x="0" y="0"/>
            <a:chExt cx="2241155" cy="1077010"/>
          </a:xfrm>
        </p:grpSpPr>
        <p:sp>
          <p:nvSpPr>
            <p:cNvPr name="Freeform 17" id="17"/>
            <p:cNvSpPr/>
            <p:nvPr/>
          </p:nvSpPr>
          <p:spPr>
            <a:xfrm flipH="false" flipV="false" rot="0">
              <a:off x="0" y="0"/>
              <a:ext cx="2241155" cy="1077010"/>
            </a:xfrm>
            <a:custGeom>
              <a:avLst/>
              <a:gdLst/>
              <a:ahLst/>
              <a:cxnLst/>
              <a:rect r="r" b="b" t="t" l="l"/>
              <a:pathLst>
                <a:path h="1077010" w="2241155">
                  <a:moveTo>
                    <a:pt x="46400" y="0"/>
                  </a:moveTo>
                  <a:lnTo>
                    <a:pt x="2194755" y="0"/>
                  </a:lnTo>
                  <a:cubicBezTo>
                    <a:pt x="2207061" y="0"/>
                    <a:pt x="2218863" y="4889"/>
                    <a:pt x="2227565" y="13590"/>
                  </a:cubicBezTo>
                  <a:cubicBezTo>
                    <a:pt x="2236266" y="22292"/>
                    <a:pt x="2241155" y="34094"/>
                    <a:pt x="2241155" y="46400"/>
                  </a:cubicBezTo>
                  <a:lnTo>
                    <a:pt x="2241155" y="1030610"/>
                  </a:lnTo>
                  <a:cubicBezTo>
                    <a:pt x="2241155" y="1042916"/>
                    <a:pt x="2236266" y="1054718"/>
                    <a:pt x="2227565" y="1063420"/>
                  </a:cubicBezTo>
                  <a:cubicBezTo>
                    <a:pt x="2218863" y="1072122"/>
                    <a:pt x="2207061" y="1077010"/>
                    <a:pt x="2194755" y="1077010"/>
                  </a:cubicBezTo>
                  <a:lnTo>
                    <a:pt x="46400" y="1077010"/>
                  </a:lnTo>
                  <a:cubicBezTo>
                    <a:pt x="34094" y="1077010"/>
                    <a:pt x="22292" y="1072122"/>
                    <a:pt x="13590" y="1063420"/>
                  </a:cubicBezTo>
                  <a:cubicBezTo>
                    <a:pt x="4889" y="1054718"/>
                    <a:pt x="0" y="1042916"/>
                    <a:pt x="0" y="1030610"/>
                  </a:cubicBezTo>
                  <a:lnTo>
                    <a:pt x="0" y="46400"/>
                  </a:lnTo>
                  <a:cubicBezTo>
                    <a:pt x="0" y="34094"/>
                    <a:pt x="4889" y="22292"/>
                    <a:pt x="13590" y="13590"/>
                  </a:cubicBezTo>
                  <a:cubicBezTo>
                    <a:pt x="22292" y="4889"/>
                    <a:pt x="34094" y="0"/>
                    <a:pt x="46400" y="0"/>
                  </a:cubicBezTo>
                  <a:close/>
                </a:path>
              </a:pathLst>
            </a:custGeom>
            <a:solidFill>
              <a:srgbClr val="FFFFFF"/>
            </a:solidFill>
          </p:spPr>
        </p:sp>
        <p:sp>
          <p:nvSpPr>
            <p:cNvPr name="TextBox 18" id="18"/>
            <p:cNvSpPr txBox="true"/>
            <p:nvPr/>
          </p:nvSpPr>
          <p:spPr>
            <a:xfrm>
              <a:off x="0" y="-57150"/>
              <a:ext cx="2241155" cy="113416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8085514" y="3641637"/>
            <a:ext cx="7955447" cy="4023445"/>
          </a:xfrm>
          <a:custGeom>
            <a:avLst/>
            <a:gdLst/>
            <a:ahLst/>
            <a:cxnLst/>
            <a:rect r="r" b="b" t="t" l="l"/>
            <a:pathLst>
              <a:path h="4023445" w="7955447">
                <a:moveTo>
                  <a:pt x="0" y="0"/>
                </a:moveTo>
                <a:lnTo>
                  <a:pt x="7955447" y="0"/>
                </a:lnTo>
                <a:lnTo>
                  <a:pt x="7955447" y="4023444"/>
                </a:lnTo>
                <a:lnTo>
                  <a:pt x="0" y="4023444"/>
                </a:lnTo>
                <a:lnTo>
                  <a:pt x="0" y="0"/>
                </a:lnTo>
                <a:close/>
              </a:path>
            </a:pathLst>
          </a:custGeom>
          <a:blipFill>
            <a:blip r:embed="rId6"/>
            <a:stretch>
              <a:fillRect l="0" t="0" r="0" b="0"/>
            </a:stretch>
          </a:blipFill>
        </p:spPr>
      </p:sp>
      <p:sp>
        <p:nvSpPr>
          <p:cNvPr name="TextBox 20" id="20"/>
          <p:cNvSpPr txBox="true"/>
          <p:nvPr/>
        </p:nvSpPr>
        <p:spPr>
          <a:xfrm rot="0">
            <a:off x="4837797" y="2235688"/>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JOB SHOP SCHEDULING</a:t>
            </a:r>
          </a:p>
        </p:txBody>
      </p:sp>
      <p:sp>
        <p:nvSpPr>
          <p:cNvPr name="TextBox 21" id="21"/>
          <p:cNvSpPr txBox="true"/>
          <p:nvPr/>
        </p:nvSpPr>
        <p:spPr>
          <a:xfrm rot="0">
            <a:off x="2194170" y="3738834"/>
            <a:ext cx="5582140" cy="3743325"/>
          </a:xfrm>
          <a:prstGeom prst="rect">
            <a:avLst/>
          </a:prstGeom>
        </p:spPr>
        <p:txBody>
          <a:bodyPr anchor="t" rtlCol="false" tIns="0" lIns="0" bIns="0" rIns="0">
            <a:spAutoFit/>
          </a:bodyPr>
          <a:lstStyle/>
          <a:p>
            <a:pPr algn="ctr">
              <a:lnSpc>
                <a:spcPts val="4200"/>
              </a:lnSpc>
              <a:spcBef>
                <a:spcPct val="0"/>
              </a:spcBef>
            </a:pPr>
            <a:r>
              <a:rPr lang="en-US" sz="3000">
                <a:solidFill>
                  <a:srgbClr val="5D381C"/>
                </a:solidFill>
                <a:latin typeface="Poppins"/>
              </a:rPr>
              <a:t>Minimizar el tiempo de finalización necesario para asignar recursos compartidos (máquinas) a lo largo del tiempo para completar actividades competitivas (trabajos).</a:t>
            </a:r>
          </a:p>
        </p:txBody>
      </p:sp>
      <p:sp>
        <p:nvSpPr>
          <p:cNvPr name="TextBox 22" id="22"/>
          <p:cNvSpPr txBox="true"/>
          <p:nvPr/>
        </p:nvSpPr>
        <p:spPr>
          <a:xfrm rot="0">
            <a:off x="1028700" y="9808955"/>
            <a:ext cx="15970487" cy="34226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Poppins"/>
              </a:rPr>
              <a:t>Definir cómo 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2027004"/>
            <a:ext cx="13799705" cy="6832203"/>
            <a:chOff x="0" y="0"/>
            <a:chExt cx="3634490" cy="1799428"/>
          </a:xfrm>
        </p:grpSpPr>
        <p:sp>
          <p:nvSpPr>
            <p:cNvPr name="Freeform 9" id="9"/>
            <p:cNvSpPr/>
            <p:nvPr/>
          </p:nvSpPr>
          <p:spPr>
            <a:xfrm flipH="false" flipV="false" rot="0">
              <a:off x="0" y="0"/>
              <a:ext cx="3634490" cy="1799428"/>
            </a:xfrm>
            <a:custGeom>
              <a:avLst/>
              <a:gdLst/>
              <a:ahLst/>
              <a:cxnLst/>
              <a:rect r="r" b="b" t="t" l="l"/>
              <a:pathLst>
                <a:path h="1799428" w="3634490">
                  <a:moveTo>
                    <a:pt x="21319" y="0"/>
                  </a:moveTo>
                  <a:lnTo>
                    <a:pt x="3613171" y="0"/>
                  </a:lnTo>
                  <a:cubicBezTo>
                    <a:pt x="3618826" y="0"/>
                    <a:pt x="3624248" y="2246"/>
                    <a:pt x="3628246" y="6244"/>
                  </a:cubicBezTo>
                  <a:cubicBezTo>
                    <a:pt x="3632244" y="10242"/>
                    <a:pt x="3634490" y="15665"/>
                    <a:pt x="3634490" y="21319"/>
                  </a:cubicBezTo>
                  <a:lnTo>
                    <a:pt x="3634490" y="1778109"/>
                  </a:lnTo>
                  <a:cubicBezTo>
                    <a:pt x="3634490" y="1783763"/>
                    <a:pt x="3632244" y="1789186"/>
                    <a:pt x="3628246" y="1793184"/>
                  </a:cubicBezTo>
                  <a:cubicBezTo>
                    <a:pt x="3624248" y="1797182"/>
                    <a:pt x="3618826" y="1799428"/>
                    <a:pt x="3613171" y="1799428"/>
                  </a:cubicBezTo>
                  <a:lnTo>
                    <a:pt x="21319" y="1799428"/>
                  </a:lnTo>
                  <a:cubicBezTo>
                    <a:pt x="15665" y="1799428"/>
                    <a:pt x="10242" y="1797182"/>
                    <a:pt x="6244" y="1793184"/>
                  </a:cubicBezTo>
                  <a:cubicBezTo>
                    <a:pt x="2246" y="1789186"/>
                    <a:pt x="0" y="1783763"/>
                    <a:pt x="0" y="1778109"/>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185657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62622" y="2226222"/>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22429" y="2283313"/>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041182" y="4528884"/>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860373" y="4453783"/>
            <a:ext cx="6786987" cy="1278167"/>
            <a:chOff x="0" y="0"/>
            <a:chExt cx="1787519" cy="336636"/>
          </a:xfrm>
        </p:grpSpPr>
        <p:sp>
          <p:nvSpPr>
            <p:cNvPr name="Freeform 17" id="17"/>
            <p:cNvSpPr/>
            <p:nvPr/>
          </p:nvSpPr>
          <p:spPr>
            <a:xfrm flipH="false" flipV="false" rot="0">
              <a:off x="0" y="0"/>
              <a:ext cx="1787519" cy="336637"/>
            </a:xfrm>
            <a:custGeom>
              <a:avLst/>
              <a:gdLst/>
              <a:ahLst/>
              <a:cxnLst/>
              <a:rect r="r" b="b" t="t" l="l"/>
              <a:pathLst>
                <a:path h="336637" w="1787519">
                  <a:moveTo>
                    <a:pt x="43347" y="0"/>
                  </a:moveTo>
                  <a:lnTo>
                    <a:pt x="1744173" y="0"/>
                  </a:lnTo>
                  <a:cubicBezTo>
                    <a:pt x="1755669" y="0"/>
                    <a:pt x="1766694" y="4567"/>
                    <a:pt x="1774823" y="12696"/>
                  </a:cubicBezTo>
                  <a:cubicBezTo>
                    <a:pt x="1782952" y="20825"/>
                    <a:pt x="1787519" y="31850"/>
                    <a:pt x="1787519" y="43347"/>
                  </a:cubicBezTo>
                  <a:lnTo>
                    <a:pt x="1787519" y="293290"/>
                  </a:lnTo>
                  <a:cubicBezTo>
                    <a:pt x="1787519" y="304786"/>
                    <a:pt x="1782952" y="315811"/>
                    <a:pt x="1774823" y="323941"/>
                  </a:cubicBezTo>
                  <a:cubicBezTo>
                    <a:pt x="1766694" y="332070"/>
                    <a:pt x="1755669" y="336637"/>
                    <a:pt x="1744173" y="336637"/>
                  </a:cubicBezTo>
                  <a:lnTo>
                    <a:pt x="43347" y="336637"/>
                  </a:lnTo>
                  <a:cubicBezTo>
                    <a:pt x="31850" y="336637"/>
                    <a:pt x="20825" y="332070"/>
                    <a:pt x="12696" y="323941"/>
                  </a:cubicBezTo>
                  <a:cubicBezTo>
                    <a:pt x="4567" y="315811"/>
                    <a:pt x="0" y="304786"/>
                    <a:pt x="0" y="29329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393786"/>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flipV="true">
            <a:off x="6183365" y="5092867"/>
            <a:ext cx="677008" cy="7108"/>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5082133" y="7477445"/>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901323" y="7477445"/>
            <a:ext cx="6786987" cy="1142182"/>
            <a:chOff x="0" y="0"/>
            <a:chExt cx="1787519" cy="300822"/>
          </a:xfrm>
        </p:grpSpPr>
        <p:sp>
          <p:nvSpPr>
            <p:cNvPr name="Freeform 24" id="24"/>
            <p:cNvSpPr/>
            <p:nvPr/>
          </p:nvSpPr>
          <p:spPr>
            <a:xfrm flipH="false" flipV="false" rot="0">
              <a:off x="0" y="0"/>
              <a:ext cx="1787519" cy="300822"/>
            </a:xfrm>
            <a:custGeom>
              <a:avLst/>
              <a:gdLst/>
              <a:ahLst/>
              <a:cxnLst/>
              <a:rect r="r" b="b" t="t" l="l"/>
              <a:pathLst>
                <a:path h="300822" w="1787519">
                  <a:moveTo>
                    <a:pt x="43347" y="0"/>
                  </a:moveTo>
                  <a:lnTo>
                    <a:pt x="1744173" y="0"/>
                  </a:lnTo>
                  <a:cubicBezTo>
                    <a:pt x="1755669" y="0"/>
                    <a:pt x="1766694" y="4567"/>
                    <a:pt x="1774823" y="12696"/>
                  </a:cubicBezTo>
                  <a:cubicBezTo>
                    <a:pt x="1782952" y="20825"/>
                    <a:pt x="1787519" y="31850"/>
                    <a:pt x="1787519" y="43347"/>
                  </a:cubicBezTo>
                  <a:lnTo>
                    <a:pt x="1787519" y="257475"/>
                  </a:lnTo>
                  <a:cubicBezTo>
                    <a:pt x="1787519" y="268971"/>
                    <a:pt x="1782952" y="279997"/>
                    <a:pt x="1774823" y="288126"/>
                  </a:cubicBezTo>
                  <a:cubicBezTo>
                    <a:pt x="1766694" y="296255"/>
                    <a:pt x="1755669" y="300822"/>
                    <a:pt x="1744173" y="300822"/>
                  </a:cubicBezTo>
                  <a:lnTo>
                    <a:pt x="43347" y="300822"/>
                  </a:lnTo>
                  <a:cubicBezTo>
                    <a:pt x="31850" y="300822"/>
                    <a:pt x="20825" y="296255"/>
                    <a:pt x="12696" y="288126"/>
                  </a:cubicBezTo>
                  <a:cubicBezTo>
                    <a:pt x="4567" y="279997"/>
                    <a:pt x="0" y="268971"/>
                    <a:pt x="0" y="25747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357972"/>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flipV="true">
            <a:off x="6224315" y="8048536"/>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5041182" y="3149428"/>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901323" y="3316604"/>
            <a:ext cx="6786987" cy="807829"/>
            <a:chOff x="0" y="0"/>
            <a:chExt cx="1787519" cy="212762"/>
          </a:xfrm>
        </p:grpSpPr>
        <p:sp>
          <p:nvSpPr>
            <p:cNvPr name="Freeform 31" id="31"/>
            <p:cNvSpPr/>
            <p:nvPr/>
          </p:nvSpPr>
          <p:spPr>
            <a:xfrm flipH="false" flipV="false" rot="0">
              <a:off x="0" y="0"/>
              <a:ext cx="1787519" cy="212762"/>
            </a:xfrm>
            <a:custGeom>
              <a:avLst/>
              <a:gdLst/>
              <a:ahLst/>
              <a:cxnLst/>
              <a:rect r="r" b="b" t="t" l="l"/>
              <a:pathLst>
                <a:path h="212762" w="1787519">
                  <a:moveTo>
                    <a:pt x="43347" y="0"/>
                  </a:moveTo>
                  <a:lnTo>
                    <a:pt x="1744173" y="0"/>
                  </a:lnTo>
                  <a:cubicBezTo>
                    <a:pt x="1755669" y="0"/>
                    <a:pt x="1766694" y="4567"/>
                    <a:pt x="1774823" y="12696"/>
                  </a:cubicBezTo>
                  <a:cubicBezTo>
                    <a:pt x="1782952" y="20825"/>
                    <a:pt x="1787519" y="31850"/>
                    <a:pt x="1787519" y="43347"/>
                  </a:cubicBezTo>
                  <a:lnTo>
                    <a:pt x="1787519" y="169415"/>
                  </a:lnTo>
                  <a:cubicBezTo>
                    <a:pt x="1787519" y="180911"/>
                    <a:pt x="1782952" y="191937"/>
                    <a:pt x="1774823" y="200066"/>
                  </a:cubicBezTo>
                  <a:cubicBezTo>
                    <a:pt x="1766694" y="208195"/>
                    <a:pt x="1755669" y="212762"/>
                    <a:pt x="1744173" y="212762"/>
                  </a:cubicBezTo>
                  <a:lnTo>
                    <a:pt x="43347" y="212762"/>
                  </a:lnTo>
                  <a:cubicBezTo>
                    <a:pt x="31850" y="212762"/>
                    <a:pt x="20825" y="208195"/>
                    <a:pt x="12696" y="200066"/>
                  </a:cubicBezTo>
                  <a:cubicBezTo>
                    <a:pt x="4567" y="191937"/>
                    <a:pt x="0" y="180911"/>
                    <a:pt x="0" y="16941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269912"/>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a:off x="6183365" y="3720519"/>
            <a:ext cx="717959" cy="0"/>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7253498" y="4609120"/>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Revisar todos los posibles vecindarios por la mejor solucion</a:t>
            </a:r>
          </a:p>
        </p:txBody>
      </p:sp>
      <p:sp>
        <p:nvSpPr>
          <p:cNvPr name="TextBox 35" id="35"/>
          <p:cNvSpPr txBox="true"/>
          <p:nvPr/>
        </p:nvSpPr>
        <p:spPr>
          <a:xfrm rot="0">
            <a:off x="7376246" y="7591016"/>
            <a:ext cx="6000839"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Si no encuentra ningún vecindario mejor para</a:t>
            </a:r>
          </a:p>
        </p:txBody>
      </p:sp>
      <p:sp>
        <p:nvSpPr>
          <p:cNvPr name="TextBox 36" id="36"/>
          <p:cNvSpPr txBox="true"/>
          <p:nvPr/>
        </p:nvSpPr>
        <p:spPr>
          <a:xfrm rot="0">
            <a:off x="7335296" y="3434453"/>
            <a:ext cx="5919041"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Crear un vecindario</a:t>
            </a:r>
          </a:p>
        </p:txBody>
      </p:sp>
      <p:sp>
        <p:nvSpPr>
          <p:cNvPr name="TextBox 37" id="37"/>
          <p:cNvSpPr txBox="true"/>
          <p:nvPr/>
        </p:nvSpPr>
        <p:spPr>
          <a:xfrm rot="0">
            <a:off x="4837797" y="2315630"/>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BEST IMPROVEMENT</a:t>
            </a:r>
          </a:p>
        </p:txBody>
      </p:sp>
      <p:sp>
        <p:nvSpPr>
          <p:cNvPr name="TextBox 38" id="38"/>
          <p:cNvSpPr txBox="true"/>
          <p:nvPr/>
        </p:nvSpPr>
        <p:spPr>
          <a:xfrm rot="0">
            <a:off x="4639722" y="330808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4639722" y="4687542"/>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4680672" y="765991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4</a:t>
            </a:r>
          </a:p>
        </p:txBody>
      </p:sp>
      <p:grpSp>
        <p:nvGrpSpPr>
          <p:cNvPr name="Group 41" id="41"/>
          <p:cNvGrpSpPr/>
          <p:nvPr/>
        </p:nvGrpSpPr>
        <p:grpSpPr>
          <a:xfrm rot="0">
            <a:off x="5082133" y="6069414"/>
            <a:ext cx="1142182" cy="114218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43" id="4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6901323" y="5998402"/>
            <a:ext cx="6786987" cy="1303256"/>
            <a:chOff x="0" y="0"/>
            <a:chExt cx="1787519" cy="343244"/>
          </a:xfrm>
        </p:grpSpPr>
        <p:sp>
          <p:nvSpPr>
            <p:cNvPr name="Freeform 45" id="45"/>
            <p:cNvSpPr/>
            <p:nvPr/>
          </p:nvSpPr>
          <p:spPr>
            <a:xfrm flipH="false" flipV="false" rot="0">
              <a:off x="0" y="0"/>
              <a:ext cx="1787519" cy="343244"/>
            </a:xfrm>
            <a:custGeom>
              <a:avLst/>
              <a:gdLst/>
              <a:ahLst/>
              <a:cxnLst/>
              <a:rect r="r" b="b" t="t" l="l"/>
              <a:pathLst>
                <a:path h="343244" w="1787519">
                  <a:moveTo>
                    <a:pt x="43347" y="0"/>
                  </a:moveTo>
                  <a:lnTo>
                    <a:pt x="1744173" y="0"/>
                  </a:lnTo>
                  <a:cubicBezTo>
                    <a:pt x="1755669" y="0"/>
                    <a:pt x="1766694" y="4567"/>
                    <a:pt x="1774823" y="12696"/>
                  </a:cubicBezTo>
                  <a:cubicBezTo>
                    <a:pt x="1782952" y="20825"/>
                    <a:pt x="1787519" y="31850"/>
                    <a:pt x="1787519" y="43347"/>
                  </a:cubicBezTo>
                  <a:lnTo>
                    <a:pt x="1787519" y="299898"/>
                  </a:lnTo>
                  <a:cubicBezTo>
                    <a:pt x="1787519" y="311394"/>
                    <a:pt x="1782952" y="322419"/>
                    <a:pt x="1774823" y="330548"/>
                  </a:cubicBezTo>
                  <a:cubicBezTo>
                    <a:pt x="1766694" y="338678"/>
                    <a:pt x="1755669" y="343244"/>
                    <a:pt x="1744173" y="343244"/>
                  </a:cubicBezTo>
                  <a:lnTo>
                    <a:pt x="43347" y="343244"/>
                  </a:lnTo>
                  <a:cubicBezTo>
                    <a:pt x="31850" y="343244"/>
                    <a:pt x="20825" y="338678"/>
                    <a:pt x="12696" y="330548"/>
                  </a:cubicBezTo>
                  <a:cubicBezTo>
                    <a:pt x="4567" y="322419"/>
                    <a:pt x="0" y="311394"/>
                    <a:pt x="0" y="299898"/>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46" id="46"/>
            <p:cNvSpPr txBox="true"/>
            <p:nvPr/>
          </p:nvSpPr>
          <p:spPr>
            <a:xfrm>
              <a:off x="0" y="-57150"/>
              <a:ext cx="1787519" cy="400394"/>
            </a:xfrm>
            <a:prstGeom prst="rect">
              <a:avLst/>
            </a:prstGeom>
          </p:spPr>
          <p:txBody>
            <a:bodyPr anchor="ctr" rtlCol="false" tIns="50800" lIns="50800" bIns="50800" rIns="50800"/>
            <a:lstStyle/>
            <a:p>
              <a:pPr algn="ctr">
                <a:lnSpc>
                  <a:spcPts val="2659"/>
                </a:lnSpc>
                <a:spcBef>
                  <a:spcPct val="0"/>
                </a:spcBef>
              </a:pPr>
            </a:p>
          </p:txBody>
        </p:sp>
      </p:grpSp>
      <p:sp>
        <p:nvSpPr>
          <p:cNvPr name="AutoShape 47" id="47"/>
          <p:cNvSpPr/>
          <p:nvPr/>
        </p:nvSpPr>
        <p:spPr>
          <a:xfrm>
            <a:off x="6224315" y="6640505"/>
            <a:ext cx="677008" cy="9525"/>
          </a:xfrm>
          <a:prstGeom prst="line">
            <a:avLst/>
          </a:prstGeom>
          <a:ln cap="flat" w="47625">
            <a:solidFill>
              <a:srgbClr val="5D381C"/>
            </a:solidFill>
            <a:prstDash val="solid"/>
            <a:headEnd type="none" len="sm" w="sm"/>
            <a:tailEnd type="none" len="sm" w="sm"/>
          </a:ln>
        </p:spPr>
      </p:sp>
      <p:sp>
        <p:nvSpPr>
          <p:cNvPr name="TextBox 48" id="48"/>
          <p:cNvSpPr txBox="true"/>
          <p:nvPr/>
        </p:nvSpPr>
        <p:spPr>
          <a:xfrm rot="0">
            <a:off x="7294448" y="6149650"/>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Reemplazar la solución actual si es mejor la del vecindario</a:t>
            </a:r>
          </a:p>
        </p:txBody>
      </p:sp>
      <p:sp>
        <p:nvSpPr>
          <p:cNvPr name="TextBox 49" id="49"/>
          <p:cNvSpPr txBox="true"/>
          <p:nvPr/>
        </p:nvSpPr>
        <p:spPr>
          <a:xfrm rot="0">
            <a:off x="4680672" y="6228072"/>
            <a:ext cx="1945103"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a:p>
            <a:pPr algn="ctr">
              <a:lnSpc>
                <a:spcPts val="5805"/>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471805" y="1892143"/>
            <a:ext cx="9344390" cy="1464330"/>
            <a:chOff x="0" y="0"/>
            <a:chExt cx="2461074" cy="385667"/>
          </a:xfrm>
        </p:grpSpPr>
        <p:sp>
          <p:nvSpPr>
            <p:cNvPr name="Freeform 9" id="9"/>
            <p:cNvSpPr/>
            <p:nvPr/>
          </p:nvSpPr>
          <p:spPr>
            <a:xfrm flipH="false" flipV="false" rot="0">
              <a:off x="0" y="0"/>
              <a:ext cx="2461074" cy="385667"/>
            </a:xfrm>
            <a:custGeom>
              <a:avLst/>
              <a:gdLst/>
              <a:ahLst/>
              <a:cxnLst/>
              <a:rect r="r" b="b" t="t" l="l"/>
              <a:pathLst>
                <a:path h="385667" w="2461074">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461074" cy="442817"/>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837797" y="2235688"/>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COTA INFERIOR</a:t>
            </a:r>
          </a:p>
        </p:txBody>
      </p:sp>
      <p:sp>
        <p:nvSpPr>
          <p:cNvPr name="TextBox 12" id="12"/>
          <p:cNvSpPr txBox="true"/>
          <p:nvPr/>
        </p:nvSpPr>
        <p:spPr>
          <a:xfrm rot="0">
            <a:off x="5367748" y="5584920"/>
            <a:ext cx="8028046" cy="542925"/>
          </a:xfrm>
          <a:prstGeom prst="rect">
            <a:avLst/>
          </a:prstGeom>
        </p:spPr>
        <p:txBody>
          <a:bodyPr anchor="t" rtlCol="false" tIns="0" lIns="0" bIns="0" rIns="0">
            <a:spAutoFit/>
          </a:bodyPr>
          <a:lstStyle/>
          <a:p>
            <a:pPr algn="ctr">
              <a:lnSpc>
                <a:spcPts val="4200"/>
              </a:lnSpc>
              <a:spcBef>
                <a:spcPct val="0"/>
              </a:spcBef>
            </a:pPr>
            <a:r>
              <a:rPr lang="en-US" sz="3000">
                <a:solidFill>
                  <a:srgbClr val="5D381C"/>
                </a:solidFill>
                <a:latin typeface="Poppins"/>
              </a:rPr>
              <a:t>Dada por el Profe</a:t>
            </a:r>
          </a:p>
        </p:txBody>
      </p:sp>
      <p:sp>
        <p:nvSpPr>
          <p:cNvPr name="AutoShape 13" id="13"/>
          <p:cNvSpPr/>
          <p:nvPr/>
        </p:nvSpPr>
        <p:spPr>
          <a:xfrm>
            <a:off x="4853758" y="7659576"/>
            <a:ext cx="9056026" cy="23812"/>
          </a:xfrm>
          <a:prstGeom prst="line">
            <a:avLst/>
          </a:prstGeom>
          <a:ln cap="flat" w="47625">
            <a:solidFill>
              <a:srgbClr val="5D381C"/>
            </a:solidFill>
            <a:prstDash val="solid"/>
            <a:headEnd type="none" len="sm" w="sm"/>
            <a:tailEnd type="none" len="sm" w="sm"/>
          </a:ln>
        </p:spPr>
      </p:sp>
      <p:sp>
        <p:nvSpPr>
          <p:cNvPr name="Freeform 14" id="14"/>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4028716"/>
            <a:chOff x="0" y="0"/>
            <a:chExt cx="2145994" cy="1061061"/>
          </a:xfrm>
        </p:grpSpPr>
        <p:sp>
          <p:nvSpPr>
            <p:cNvPr name="Freeform 9" id="9"/>
            <p:cNvSpPr/>
            <p:nvPr/>
          </p:nvSpPr>
          <p:spPr>
            <a:xfrm flipH="false" flipV="false" rot="0">
              <a:off x="0" y="0"/>
              <a:ext cx="2145994" cy="1061061"/>
            </a:xfrm>
            <a:custGeom>
              <a:avLst/>
              <a:gdLst/>
              <a:ahLst/>
              <a:cxnLst/>
              <a:rect r="r" b="b" t="t" l="l"/>
              <a:pathLst>
                <a:path h="1061061" w="2145994">
                  <a:moveTo>
                    <a:pt x="95015" y="0"/>
                  </a:moveTo>
                  <a:lnTo>
                    <a:pt x="2050978" y="0"/>
                  </a:lnTo>
                  <a:cubicBezTo>
                    <a:pt x="2076178" y="0"/>
                    <a:pt x="2100345" y="10011"/>
                    <a:pt x="2118164" y="27829"/>
                  </a:cubicBezTo>
                  <a:cubicBezTo>
                    <a:pt x="2135983" y="45648"/>
                    <a:pt x="2145994" y="69816"/>
                    <a:pt x="2145994" y="95015"/>
                  </a:cubicBezTo>
                  <a:lnTo>
                    <a:pt x="2145994" y="966045"/>
                  </a:lnTo>
                  <a:cubicBezTo>
                    <a:pt x="2145994" y="991245"/>
                    <a:pt x="2135983" y="1015413"/>
                    <a:pt x="2118164" y="1033232"/>
                  </a:cubicBezTo>
                  <a:cubicBezTo>
                    <a:pt x="2100345" y="1051050"/>
                    <a:pt x="2076178" y="1061061"/>
                    <a:pt x="2050978" y="1061061"/>
                  </a:cubicBezTo>
                  <a:lnTo>
                    <a:pt x="95015" y="1061061"/>
                  </a:lnTo>
                  <a:cubicBezTo>
                    <a:pt x="69816" y="1061061"/>
                    <a:pt x="45648" y="1051050"/>
                    <a:pt x="27829" y="1033232"/>
                  </a:cubicBezTo>
                  <a:cubicBezTo>
                    <a:pt x="10011" y="1015413"/>
                    <a:pt x="0" y="991245"/>
                    <a:pt x="0" y="966045"/>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1118211"/>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5740" y="4272762"/>
            <a:ext cx="8675601" cy="1411609"/>
          </a:xfrm>
          <a:prstGeom prst="rect">
            <a:avLst/>
          </a:prstGeom>
        </p:spPr>
        <p:txBody>
          <a:bodyPr anchor="t" rtlCol="false" tIns="0" lIns="0" bIns="0" rIns="0">
            <a:spAutoFit/>
          </a:bodyPr>
          <a:lstStyle/>
          <a:p>
            <a:pPr algn="ctr">
              <a:lnSpc>
                <a:spcPts val="10919"/>
              </a:lnSpc>
              <a:spcBef>
                <a:spcPct val="0"/>
              </a:spcBef>
            </a:pPr>
            <a:r>
              <a:rPr lang="en-US" sz="7799" spc="77">
                <a:solidFill>
                  <a:srgbClr val="E18455"/>
                </a:solidFill>
                <a:latin typeface="Poppins Bold"/>
              </a:rPr>
              <a:t>RESULTADOS</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6128583" y="5687515"/>
            <a:ext cx="5770721" cy="675640"/>
          </a:xfrm>
          <a:prstGeom prst="rect">
            <a:avLst/>
          </a:prstGeom>
        </p:spPr>
        <p:txBody>
          <a:bodyPr anchor="t" rtlCol="false" tIns="0" lIns="0" bIns="0" rIns="0">
            <a:spAutoFit/>
          </a:bodyPr>
          <a:lstStyle/>
          <a:p>
            <a:pPr algn="ctr">
              <a:lnSpc>
                <a:spcPts val="2659"/>
              </a:lnSpc>
              <a:spcBef>
                <a:spcPct val="0"/>
              </a:spcBef>
            </a:pPr>
            <a:r>
              <a:rPr lang="en-US" sz="1899" spc="18">
                <a:solidFill>
                  <a:srgbClr val="000000"/>
                </a:solidFill>
                <a:latin typeface="Poppins Bold"/>
              </a:rPr>
              <a:t>Iniciando desde el método constructivo con makespan de 1462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613639"/>
            <a:chOff x="0" y="0"/>
            <a:chExt cx="3959914" cy="2268613"/>
          </a:xfrm>
        </p:grpSpPr>
        <p:sp>
          <p:nvSpPr>
            <p:cNvPr name="Freeform 6" id="6"/>
            <p:cNvSpPr/>
            <p:nvPr/>
          </p:nvSpPr>
          <p:spPr>
            <a:xfrm flipH="false" flipV="false" rot="0">
              <a:off x="0" y="0"/>
              <a:ext cx="3959914" cy="2268613"/>
            </a:xfrm>
            <a:custGeom>
              <a:avLst/>
              <a:gdLst/>
              <a:ahLst/>
              <a:cxnLst/>
              <a:rect r="r" b="b" t="t" l="l"/>
              <a:pathLst>
                <a:path h="2268613" w="3959914">
                  <a:moveTo>
                    <a:pt x="26261" y="0"/>
                  </a:moveTo>
                  <a:lnTo>
                    <a:pt x="3933653" y="0"/>
                  </a:lnTo>
                  <a:cubicBezTo>
                    <a:pt x="3948157" y="0"/>
                    <a:pt x="3959914" y="11757"/>
                    <a:pt x="3959914" y="26261"/>
                  </a:cubicBezTo>
                  <a:lnTo>
                    <a:pt x="3959914" y="2242352"/>
                  </a:lnTo>
                  <a:cubicBezTo>
                    <a:pt x="3959914" y="2249317"/>
                    <a:pt x="3957147" y="2255996"/>
                    <a:pt x="3952223" y="2260921"/>
                  </a:cubicBezTo>
                  <a:cubicBezTo>
                    <a:pt x="3947298" y="2265846"/>
                    <a:pt x="3940618" y="2268613"/>
                    <a:pt x="3933653" y="2268613"/>
                  </a:cubicBezTo>
                  <a:lnTo>
                    <a:pt x="26261" y="2268613"/>
                  </a:lnTo>
                  <a:cubicBezTo>
                    <a:pt x="11757" y="2268613"/>
                    <a:pt x="0" y="2256855"/>
                    <a:pt x="0" y="2242352"/>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32576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46179" y="1229724"/>
            <a:ext cx="14334814" cy="8028576"/>
            <a:chOff x="0" y="0"/>
            <a:chExt cx="3775424" cy="2114522"/>
          </a:xfrm>
        </p:grpSpPr>
        <p:sp>
          <p:nvSpPr>
            <p:cNvPr name="Freeform 9" id="9"/>
            <p:cNvSpPr/>
            <p:nvPr/>
          </p:nvSpPr>
          <p:spPr>
            <a:xfrm flipH="false" flipV="false" rot="0">
              <a:off x="0" y="0"/>
              <a:ext cx="3775424" cy="2114522"/>
            </a:xfrm>
            <a:custGeom>
              <a:avLst/>
              <a:gdLst/>
              <a:ahLst/>
              <a:cxnLst/>
              <a:rect r="r" b="b" t="t" l="l"/>
              <a:pathLst>
                <a:path h="2114522" w="3775424">
                  <a:moveTo>
                    <a:pt x="20523" y="0"/>
                  </a:moveTo>
                  <a:lnTo>
                    <a:pt x="3754901" y="0"/>
                  </a:lnTo>
                  <a:cubicBezTo>
                    <a:pt x="3760344" y="0"/>
                    <a:pt x="3765564" y="2162"/>
                    <a:pt x="3769413" y="6011"/>
                  </a:cubicBezTo>
                  <a:cubicBezTo>
                    <a:pt x="3773262" y="9860"/>
                    <a:pt x="3775424" y="15080"/>
                    <a:pt x="3775424" y="20523"/>
                  </a:cubicBezTo>
                  <a:lnTo>
                    <a:pt x="3775424" y="2093999"/>
                  </a:lnTo>
                  <a:cubicBezTo>
                    <a:pt x="3775424" y="2105334"/>
                    <a:pt x="3766236" y="2114522"/>
                    <a:pt x="3754901" y="2114522"/>
                  </a:cubicBezTo>
                  <a:lnTo>
                    <a:pt x="20523" y="2114522"/>
                  </a:lnTo>
                  <a:cubicBezTo>
                    <a:pt x="9188" y="2114522"/>
                    <a:pt x="0" y="2105334"/>
                    <a:pt x="0" y="2093999"/>
                  </a:cubicBezTo>
                  <a:lnTo>
                    <a:pt x="0" y="20523"/>
                  </a:lnTo>
                  <a:cubicBezTo>
                    <a:pt x="0" y="9188"/>
                    <a:pt x="9188" y="0"/>
                    <a:pt x="20523"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775424" cy="21716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2258439" y="2595482"/>
          <a:ext cx="13510292" cy="6429375"/>
        </p:xfrm>
        <a:graphic>
          <a:graphicData uri="http://schemas.openxmlformats.org/drawingml/2006/table">
            <a:tbl>
              <a:tblPr/>
              <a:tblGrid>
                <a:gridCol w="3191453"/>
                <a:gridCol w="1885015"/>
                <a:gridCol w="1864469"/>
                <a:gridCol w="1980034"/>
                <a:gridCol w="1903252"/>
                <a:gridCol w="2686069"/>
              </a:tblGrid>
              <a:tr h="1728908">
                <a:tc>
                  <a:txBody>
                    <a:bodyPr anchor="t" rtlCol="false"/>
                    <a:lstStyle/>
                    <a:p>
                      <a:pPr algn="ctr">
                        <a:lnSpc>
                          <a:spcPts val="2659"/>
                        </a:lnSpc>
                        <a:defRPr/>
                      </a:pPr>
                      <a:r>
                        <a:rPr lang="en-US" sz="1899">
                          <a:solidFill>
                            <a:srgbClr val="E18455"/>
                          </a:solidFill>
                          <a:latin typeface="Coiny"/>
                        </a:rPr>
                        <a:t>First Improvement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JSSP9.txt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Promedio a  Cota</a:t>
                      </a:r>
                      <a:endParaRPr lang="en-US" sz="1100"/>
                    </a:p>
                    <a:p>
                      <a:pPr algn="ctr">
                        <a:lnSpc>
                          <a:spcPts val="2659"/>
                        </a:lnSpc>
                      </a:pPr>
                      <a:r>
                        <a:rPr lang="en-US" sz="1899">
                          <a:solidFill>
                            <a:srgbClr val="000000"/>
                          </a:solidFill>
                          <a:latin typeface="Poppins Bold"/>
                        </a:rPr>
                        <a:t>Promedio Mejora</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167013">
                <a:tc>
                  <a:txBody>
                    <a:bodyPr anchor="t" rtlCol="false"/>
                    <a:lstStyle/>
                    <a:p>
                      <a:pPr algn="ctr">
                        <a:lnSpc>
                          <a:spcPts val="3079"/>
                        </a:lnSpc>
                        <a:defRPr/>
                      </a:pPr>
                      <a:r>
                        <a:rPr lang="en-US" sz="2199">
                          <a:solidFill>
                            <a:srgbClr val="E18455"/>
                          </a:solidFill>
                          <a:latin typeface="Coiny"/>
                        </a:rPr>
                        <a:t>Swap</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3F2988"/>
                          </a:solidFill>
                          <a:latin typeface="Poppins"/>
                        </a:rPr>
                        <a:t>1386.0 -  0.399</a:t>
                      </a:r>
                      <a:endParaRPr lang="en-US" sz="1100"/>
                    </a:p>
                    <a:p>
                      <a:pPr algn="ctr">
                        <a:lnSpc>
                          <a:spcPts val="2100"/>
                        </a:lnSpc>
                      </a:pPr>
                      <a:r>
                        <a:rPr lang="en-US" sz="1500">
                          <a:solidFill>
                            <a:srgbClr val="3F2988"/>
                          </a:solidFill>
                          <a:latin typeface="Poppins"/>
                        </a:rPr>
                        <a:t>76.0 - 0.052</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2158.0 -  0.765 17.0 - 0.008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2374.0 -0.265 125.0 - 0.05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BF63"/>
                          </a:solidFill>
                          <a:latin typeface="Poppins"/>
                        </a:rPr>
                        <a:t>6141.0 - 0.111 91.0 - 0.015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0.3137</a:t>
                      </a:r>
                      <a:endParaRPr lang="en-US" sz="1100"/>
                    </a:p>
                    <a:p>
                      <a:pPr algn="ctr">
                        <a:lnSpc>
                          <a:spcPts val="2100"/>
                        </a:lnSpc>
                      </a:pPr>
                      <a:r>
                        <a:rPr lang="en-US" sz="1500">
                          <a:solidFill>
                            <a:srgbClr val="000000"/>
                          </a:solidFill>
                          <a:latin typeface="Poppins"/>
                        </a:rPr>
                        <a:t>0.03469</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67013">
                <a:tc>
                  <a:txBody>
                    <a:bodyPr anchor="t" rtlCol="false"/>
                    <a:lstStyle/>
                    <a:p>
                      <a:pPr algn="ctr">
                        <a:lnSpc>
                          <a:spcPts val="3079"/>
                        </a:lnSpc>
                        <a:defRPr/>
                      </a:pPr>
                      <a:r>
                        <a:rPr lang="en-US" sz="2199">
                          <a:solidFill>
                            <a:srgbClr val="E18455"/>
                          </a:solidFill>
                          <a:latin typeface="Coiny"/>
                        </a:rPr>
                        <a:t>Insert Forward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1397.0 - 0.41 65.0 - 0.044 </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2158.0 - 0.765 17.0 - 0.008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2405.0 -  0.282 94.0 - 0.038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6224.0 - 0.127 8.0 - 0.001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0.3231</a:t>
                      </a:r>
                      <a:endParaRPr lang="en-US" sz="1100"/>
                    </a:p>
                    <a:p>
                      <a:pPr algn="ctr">
                        <a:lnSpc>
                          <a:spcPts val="2100"/>
                        </a:lnSpc>
                      </a:pPr>
                      <a:r>
                        <a:rPr lang="en-US" sz="1500">
                          <a:solidFill>
                            <a:srgbClr val="000000"/>
                          </a:solidFill>
                          <a:latin typeface="Poppins"/>
                        </a:rPr>
                        <a:t>0.02784</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67013">
                <a:tc>
                  <a:txBody>
                    <a:bodyPr anchor="t" rtlCol="false"/>
                    <a:lstStyle/>
                    <a:p>
                      <a:pPr algn="ctr">
                        <a:lnSpc>
                          <a:spcPts val="3079"/>
                        </a:lnSpc>
                        <a:defRPr/>
                      </a:pPr>
                      <a:r>
                        <a:rPr lang="en-US" sz="2199">
                          <a:solidFill>
                            <a:srgbClr val="E18455"/>
                          </a:solidFill>
                          <a:latin typeface="Coiny"/>
                        </a:rPr>
                        <a:t>Insert Backward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3F2988"/>
                          </a:solidFill>
                          <a:latin typeface="Poppins"/>
                        </a:rPr>
                        <a:t>1386.0 - 0.399 76.0 - 0.05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BF63"/>
                          </a:solidFill>
                          <a:latin typeface="Poppins"/>
                        </a:rPr>
                        <a:t>2052.0 - 0.678 123.0 - 0.057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BF63"/>
                          </a:solidFill>
                          <a:latin typeface="Poppins"/>
                        </a:rPr>
                        <a:t>2365.0 - 0.261 134.0 - 0.054 </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6166.0 - 0.116 66.0 - 0.011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BF63"/>
                          </a:solidFill>
                          <a:latin typeface="Poppins"/>
                        </a:rPr>
                        <a:t>0.309</a:t>
                      </a:r>
                      <a:endParaRPr lang="en-US" sz="1100"/>
                    </a:p>
                    <a:p>
                      <a:pPr algn="ctr">
                        <a:lnSpc>
                          <a:spcPts val="2100"/>
                        </a:lnSpc>
                      </a:pPr>
                      <a:r>
                        <a:rPr lang="en-US" sz="1500">
                          <a:solidFill>
                            <a:srgbClr val="00BF63"/>
                          </a:solidFill>
                          <a:latin typeface="Poppins"/>
                        </a:rPr>
                        <a:t>0.03757</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99430">
                <a:tc>
                  <a:txBody>
                    <a:bodyPr anchor="t" rtlCol="false"/>
                    <a:lstStyle/>
                    <a:p>
                      <a:pPr algn="ctr">
                        <a:lnSpc>
                          <a:spcPts val="3079"/>
                        </a:lnSpc>
                        <a:defRPr/>
                      </a:pPr>
                      <a:r>
                        <a:rPr lang="en-US" sz="2199">
                          <a:solidFill>
                            <a:srgbClr val="E18455"/>
                          </a:solidFill>
                          <a:latin typeface="Coiny"/>
                        </a:rPr>
                        <a:t>Cota Inferior</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991</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1223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1876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5525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04992" y="1299901"/>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MAKESPAN</a:t>
            </a:r>
          </a:p>
        </p:txBody>
      </p:sp>
      <p:sp>
        <p:nvSpPr>
          <p:cNvPr name="TextBox 15" id="15"/>
          <p:cNvSpPr txBox="true"/>
          <p:nvPr/>
        </p:nvSpPr>
        <p:spPr>
          <a:xfrm rot="0">
            <a:off x="5785604" y="2145970"/>
            <a:ext cx="6456679" cy="432816"/>
          </a:xfrm>
          <a:prstGeom prst="rect">
            <a:avLst/>
          </a:prstGeom>
        </p:spPr>
        <p:txBody>
          <a:bodyPr anchor="t" rtlCol="false" tIns="0" lIns="0" bIns="0" rIns="0">
            <a:spAutoFit/>
          </a:bodyPr>
          <a:lstStyle/>
          <a:p>
            <a:pPr algn="ctr">
              <a:lnSpc>
                <a:spcPts val="1677"/>
              </a:lnSpc>
            </a:pPr>
            <a:r>
              <a:rPr lang="en-US" sz="1300" spc="13">
                <a:solidFill>
                  <a:srgbClr val="000000"/>
                </a:solidFill>
                <a:latin typeface="Arimo"/>
              </a:rPr>
              <a:t>MAKESPAN - PORCENTA DE ACERCAMIENTO A LA COTA</a:t>
            </a:r>
          </a:p>
          <a:p>
            <a:pPr algn="ctr">
              <a:lnSpc>
                <a:spcPts val="1677"/>
              </a:lnSpc>
            </a:pPr>
            <a:r>
              <a:rPr lang="en-US" sz="1300" spc="13">
                <a:solidFill>
                  <a:srgbClr val="000000"/>
                </a:solidFill>
                <a:latin typeface="Arimo"/>
              </a:rPr>
              <a:t>MEJORA CON RESPECCTO AL CONSTRUCTIVO</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463504"/>
            <a:ext cx="13799705" cy="7395703"/>
            <a:chOff x="0" y="0"/>
            <a:chExt cx="3634490" cy="1947840"/>
          </a:xfrm>
        </p:grpSpPr>
        <p:sp>
          <p:nvSpPr>
            <p:cNvPr name="Freeform 9" id="9"/>
            <p:cNvSpPr/>
            <p:nvPr/>
          </p:nvSpPr>
          <p:spPr>
            <a:xfrm flipH="false" flipV="false" rot="0">
              <a:off x="0" y="0"/>
              <a:ext cx="3634490" cy="1947840"/>
            </a:xfrm>
            <a:custGeom>
              <a:avLst/>
              <a:gdLst/>
              <a:ahLst/>
              <a:cxnLst/>
              <a:rect r="r" b="b" t="t" l="l"/>
              <a:pathLst>
                <a:path h="1947840" w="3634490">
                  <a:moveTo>
                    <a:pt x="21319" y="0"/>
                  </a:moveTo>
                  <a:lnTo>
                    <a:pt x="3613171" y="0"/>
                  </a:lnTo>
                  <a:cubicBezTo>
                    <a:pt x="3618826" y="0"/>
                    <a:pt x="3624248" y="2246"/>
                    <a:pt x="3628246" y="6244"/>
                  </a:cubicBezTo>
                  <a:cubicBezTo>
                    <a:pt x="3632244" y="10242"/>
                    <a:pt x="3634490" y="15665"/>
                    <a:pt x="3634490" y="21319"/>
                  </a:cubicBezTo>
                  <a:lnTo>
                    <a:pt x="3634490" y="1926521"/>
                  </a:lnTo>
                  <a:cubicBezTo>
                    <a:pt x="3634490" y="1938295"/>
                    <a:pt x="3624945" y="1947840"/>
                    <a:pt x="3613171" y="1947840"/>
                  </a:cubicBezTo>
                  <a:lnTo>
                    <a:pt x="21319" y="1947840"/>
                  </a:lnTo>
                  <a:cubicBezTo>
                    <a:pt x="15665" y="1947840"/>
                    <a:pt x="10242" y="1945594"/>
                    <a:pt x="6244" y="1941595"/>
                  </a:cubicBezTo>
                  <a:cubicBezTo>
                    <a:pt x="2246" y="1937597"/>
                    <a:pt x="0" y="1932175"/>
                    <a:pt x="0" y="1926521"/>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0499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3382888" y="2894755"/>
          <a:ext cx="11521307" cy="5448300"/>
        </p:xfrm>
        <a:graphic>
          <a:graphicData uri="http://schemas.openxmlformats.org/drawingml/2006/table">
            <a:tbl>
              <a:tblPr/>
              <a:tblGrid>
                <a:gridCol w="2637371"/>
                <a:gridCol w="2279378"/>
                <a:gridCol w="2259913"/>
                <a:gridCol w="2182054"/>
                <a:gridCol w="2162589"/>
              </a:tblGrid>
              <a:tr h="1351434">
                <a:tc>
                  <a:txBody>
                    <a:bodyPr anchor="t" rtlCol="false"/>
                    <a:lstStyle/>
                    <a:p>
                      <a:pPr algn="ctr">
                        <a:lnSpc>
                          <a:spcPts val="2659"/>
                        </a:lnSpc>
                        <a:defRPr/>
                      </a:pPr>
                      <a:r>
                        <a:rPr lang="en-US" sz="1899">
                          <a:solidFill>
                            <a:srgbClr val="E18455"/>
                          </a:solidFill>
                          <a:latin typeface="Coiny"/>
                        </a:rPr>
                        <a:t>Best Improvement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JSSP9.txt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074762">
                <a:tc>
                  <a:txBody>
                    <a:bodyPr anchor="t" rtlCol="false"/>
                    <a:lstStyle/>
                    <a:p>
                      <a:pPr algn="ctr">
                        <a:lnSpc>
                          <a:spcPts val="3079"/>
                        </a:lnSpc>
                        <a:defRPr/>
                      </a:pPr>
                      <a:r>
                        <a:rPr lang="en-US" sz="2199">
                          <a:solidFill>
                            <a:srgbClr val="E18455"/>
                          </a:solidFill>
                          <a:latin typeface="Coiny"/>
                        </a:rPr>
                        <a:t>Swap</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3.122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3.604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47.613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1249.083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511052">
                <a:tc>
                  <a:txBody>
                    <a:bodyPr anchor="t" rtlCol="false"/>
                    <a:lstStyle/>
                    <a:p>
                      <a:pPr algn="ctr">
                        <a:lnSpc>
                          <a:spcPts val="3079"/>
                        </a:lnSpc>
                        <a:defRPr/>
                      </a:pPr>
                      <a:r>
                        <a:rPr lang="en-US" sz="2199">
                          <a:solidFill>
                            <a:srgbClr val="E18455"/>
                          </a:solidFill>
                          <a:latin typeface="Coiny"/>
                        </a:rPr>
                        <a:t>Insert Forward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1.894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3.772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34.676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435.249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511052">
                <a:tc>
                  <a:txBody>
                    <a:bodyPr anchor="t" rtlCol="false"/>
                    <a:lstStyle/>
                    <a:p>
                      <a:pPr algn="ctr">
                        <a:lnSpc>
                          <a:spcPts val="3079"/>
                        </a:lnSpc>
                        <a:defRPr/>
                      </a:pPr>
                      <a:r>
                        <a:rPr lang="en-US" sz="2199">
                          <a:solidFill>
                            <a:srgbClr val="E18455"/>
                          </a:solidFill>
                          <a:latin typeface="Coiny"/>
                        </a:rPr>
                        <a:t>Insert Backward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2.968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21.964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54.594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1236.971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46912" y="1763075"/>
            <a:ext cx="9590892"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TIEMPO (SEG)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829945"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613639"/>
            <a:chOff x="0" y="0"/>
            <a:chExt cx="3959914" cy="2268613"/>
          </a:xfrm>
        </p:grpSpPr>
        <p:sp>
          <p:nvSpPr>
            <p:cNvPr name="Freeform 6" id="6"/>
            <p:cNvSpPr/>
            <p:nvPr/>
          </p:nvSpPr>
          <p:spPr>
            <a:xfrm flipH="false" flipV="false" rot="0">
              <a:off x="0" y="0"/>
              <a:ext cx="3959914" cy="2268613"/>
            </a:xfrm>
            <a:custGeom>
              <a:avLst/>
              <a:gdLst/>
              <a:ahLst/>
              <a:cxnLst/>
              <a:rect r="r" b="b" t="t" l="l"/>
              <a:pathLst>
                <a:path h="2268613" w="3959914">
                  <a:moveTo>
                    <a:pt x="26261" y="0"/>
                  </a:moveTo>
                  <a:lnTo>
                    <a:pt x="3933653" y="0"/>
                  </a:lnTo>
                  <a:cubicBezTo>
                    <a:pt x="3948157" y="0"/>
                    <a:pt x="3959914" y="11757"/>
                    <a:pt x="3959914" y="26261"/>
                  </a:cubicBezTo>
                  <a:lnTo>
                    <a:pt x="3959914" y="2242352"/>
                  </a:lnTo>
                  <a:cubicBezTo>
                    <a:pt x="3959914" y="2249317"/>
                    <a:pt x="3957147" y="2255996"/>
                    <a:pt x="3952223" y="2260921"/>
                  </a:cubicBezTo>
                  <a:cubicBezTo>
                    <a:pt x="3947298" y="2265846"/>
                    <a:pt x="3940618" y="2268613"/>
                    <a:pt x="3933653" y="2268613"/>
                  </a:cubicBezTo>
                  <a:lnTo>
                    <a:pt x="26261" y="2268613"/>
                  </a:lnTo>
                  <a:cubicBezTo>
                    <a:pt x="11757" y="2268613"/>
                    <a:pt x="0" y="2256855"/>
                    <a:pt x="0" y="2242352"/>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32576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229724"/>
            <a:ext cx="13799705" cy="8028576"/>
            <a:chOff x="0" y="0"/>
            <a:chExt cx="3634490" cy="2114522"/>
          </a:xfrm>
        </p:grpSpPr>
        <p:sp>
          <p:nvSpPr>
            <p:cNvPr name="Freeform 9" id="9"/>
            <p:cNvSpPr/>
            <p:nvPr/>
          </p:nvSpPr>
          <p:spPr>
            <a:xfrm flipH="false" flipV="false" rot="0">
              <a:off x="0" y="0"/>
              <a:ext cx="3634490" cy="2114522"/>
            </a:xfrm>
            <a:custGeom>
              <a:avLst/>
              <a:gdLst/>
              <a:ahLst/>
              <a:cxnLst/>
              <a:rect r="r" b="b" t="t" l="l"/>
              <a:pathLst>
                <a:path h="2114522" w="3634490">
                  <a:moveTo>
                    <a:pt x="21319" y="0"/>
                  </a:moveTo>
                  <a:lnTo>
                    <a:pt x="3613171" y="0"/>
                  </a:lnTo>
                  <a:cubicBezTo>
                    <a:pt x="3618826" y="0"/>
                    <a:pt x="3624248" y="2246"/>
                    <a:pt x="3628246" y="6244"/>
                  </a:cubicBezTo>
                  <a:cubicBezTo>
                    <a:pt x="3632244" y="10242"/>
                    <a:pt x="3634490" y="15665"/>
                    <a:pt x="3634490" y="21319"/>
                  </a:cubicBezTo>
                  <a:lnTo>
                    <a:pt x="3634490" y="2093203"/>
                  </a:lnTo>
                  <a:cubicBezTo>
                    <a:pt x="3634490" y="2104977"/>
                    <a:pt x="3624945" y="2114522"/>
                    <a:pt x="3613171" y="2114522"/>
                  </a:cubicBezTo>
                  <a:lnTo>
                    <a:pt x="21319" y="2114522"/>
                  </a:lnTo>
                  <a:cubicBezTo>
                    <a:pt x="15665" y="2114522"/>
                    <a:pt x="10242" y="2112276"/>
                    <a:pt x="6244" y="2108278"/>
                  </a:cubicBezTo>
                  <a:cubicBezTo>
                    <a:pt x="2246" y="2104280"/>
                    <a:pt x="0" y="2098857"/>
                    <a:pt x="0" y="2093203"/>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1716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2455426" y="2795448"/>
          <a:ext cx="13311538" cy="6111658"/>
        </p:xfrm>
        <a:graphic>
          <a:graphicData uri="http://schemas.openxmlformats.org/drawingml/2006/table">
            <a:tbl>
              <a:tblPr/>
              <a:tblGrid>
                <a:gridCol w="3195072"/>
                <a:gridCol w="1854218"/>
                <a:gridCol w="1899517"/>
                <a:gridCol w="1834075"/>
                <a:gridCol w="1817714"/>
                <a:gridCol w="2710942"/>
              </a:tblGrid>
              <a:tr h="1378105">
                <a:tc>
                  <a:txBody>
                    <a:bodyPr anchor="t" rtlCol="false"/>
                    <a:lstStyle/>
                    <a:p>
                      <a:pPr algn="ctr">
                        <a:lnSpc>
                          <a:spcPts val="2659"/>
                        </a:lnSpc>
                        <a:defRPr/>
                      </a:pPr>
                      <a:r>
                        <a:rPr lang="en-US" sz="1899">
                          <a:solidFill>
                            <a:srgbClr val="E18455"/>
                          </a:solidFill>
                          <a:latin typeface="Coiny"/>
                        </a:rPr>
                        <a:t>Best Improvement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JSSP9.txt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Promedio a  Cota</a:t>
                      </a:r>
                      <a:endParaRPr lang="en-US" sz="1100"/>
                    </a:p>
                    <a:p>
                      <a:pPr algn="ctr">
                        <a:lnSpc>
                          <a:spcPts val="2659"/>
                        </a:lnSpc>
                      </a:pPr>
                      <a:r>
                        <a:rPr lang="en-US" sz="1899">
                          <a:solidFill>
                            <a:srgbClr val="000000"/>
                          </a:solidFill>
                          <a:latin typeface="Poppins Bold"/>
                        </a:rPr>
                        <a:t>Promedio Mejora</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175227">
                <a:tc>
                  <a:txBody>
                    <a:bodyPr anchor="t" rtlCol="false"/>
                    <a:lstStyle/>
                    <a:p>
                      <a:pPr algn="ctr">
                        <a:lnSpc>
                          <a:spcPts val="3079"/>
                        </a:lnSpc>
                        <a:defRPr/>
                      </a:pPr>
                      <a:r>
                        <a:rPr lang="en-US" sz="2199">
                          <a:solidFill>
                            <a:srgbClr val="E18455"/>
                          </a:solidFill>
                          <a:latin typeface="Coiny"/>
                        </a:rPr>
                        <a:t>Swap</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3F2988"/>
                          </a:solidFill>
                          <a:latin typeface="Poppins"/>
                        </a:rPr>
                        <a:t>1386 - 0.399</a:t>
                      </a:r>
                      <a:endParaRPr lang="en-US" sz="1100"/>
                    </a:p>
                    <a:p>
                      <a:pPr algn="ctr">
                        <a:lnSpc>
                          <a:spcPts val="2100"/>
                        </a:lnSpc>
                      </a:pPr>
                      <a:r>
                        <a:rPr lang="en-US" sz="1500">
                          <a:solidFill>
                            <a:srgbClr val="3F2988"/>
                          </a:solidFill>
                          <a:latin typeface="Poppins"/>
                        </a:rPr>
                        <a:t>76 - 0.05</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2103 - 0.72</a:t>
                      </a:r>
                      <a:endParaRPr lang="en-US" sz="1100"/>
                    </a:p>
                    <a:p>
                      <a:pPr algn="ctr">
                        <a:lnSpc>
                          <a:spcPts val="2100"/>
                        </a:lnSpc>
                      </a:pPr>
                      <a:r>
                        <a:rPr lang="en-US" sz="1500">
                          <a:solidFill>
                            <a:srgbClr val="000000"/>
                          </a:solidFill>
                          <a:latin typeface="Poppins"/>
                        </a:rPr>
                        <a:t>72 -0.03</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2405 - 0.282</a:t>
                      </a:r>
                      <a:endParaRPr lang="en-US" sz="1100"/>
                    </a:p>
                    <a:p>
                      <a:pPr algn="ctr">
                        <a:lnSpc>
                          <a:spcPts val="2100"/>
                        </a:lnSpc>
                      </a:pPr>
                      <a:r>
                        <a:rPr lang="en-US" sz="1500">
                          <a:solidFill>
                            <a:srgbClr val="3F2988"/>
                          </a:solidFill>
                          <a:latin typeface="Poppins"/>
                        </a:rPr>
                        <a:t>94 - 0.04</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6135.0 - 0.11</a:t>
                      </a:r>
                      <a:endParaRPr lang="en-US" sz="1100"/>
                    </a:p>
                    <a:p>
                      <a:pPr algn="ctr">
                        <a:lnSpc>
                          <a:spcPts val="2100"/>
                        </a:lnSpc>
                      </a:pPr>
                      <a:r>
                        <a:rPr lang="en-US" sz="1500">
                          <a:solidFill>
                            <a:srgbClr val="3F2988"/>
                          </a:solidFill>
                          <a:latin typeface="Poppins"/>
                        </a:rPr>
                        <a:t> 97.0 - 0.02 </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0.3163</a:t>
                      </a:r>
                      <a:endParaRPr lang="en-US" sz="1100"/>
                    </a:p>
                    <a:p>
                      <a:pPr algn="ctr">
                        <a:lnSpc>
                          <a:spcPts val="2100"/>
                        </a:lnSpc>
                      </a:pPr>
                      <a:r>
                        <a:rPr lang="en-US" sz="1500">
                          <a:solidFill>
                            <a:srgbClr val="000000"/>
                          </a:solidFill>
                          <a:latin typeface="Poppins"/>
                        </a:rPr>
                        <a:t>0.03233</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75227">
                <a:tc>
                  <a:txBody>
                    <a:bodyPr anchor="t" rtlCol="false"/>
                    <a:lstStyle/>
                    <a:p>
                      <a:pPr algn="ctr">
                        <a:lnSpc>
                          <a:spcPts val="3079"/>
                        </a:lnSpc>
                        <a:defRPr/>
                      </a:pPr>
                      <a:r>
                        <a:rPr lang="en-US" sz="2199">
                          <a:solidFill>
                            <a:srgbClr val="E18455"/>
                          </a:solidFill>
                          <a:latin typeface="Coiny"/>
                        </a:rPr>
                        <a:t>Insert Forward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1400 - 0.413</a:t>
                      </a:r>
                      <a:endParaRPr lang="en-US" sz="1100"/>
                    </a:p>
                    <a:p>
                      <a:pPr algn="ctr">
                        <a:lnSpc>
                          <a:spcPts val="2100"/>
                        </a:lnSpc>
                      </a:pPr>
                      <a:r>
                        <a:rPr lang="en-US" sz="1500">
                          <a:solidFill>
                            <a:srgbClr val="000000"/>
                          </a:solidFill>
                          <a:latin typeface="Poppins"/>
                        </a:rPr>
                        <a:t>62 - 0.042</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2154 - 0.761</a:t>
                      </a:r>
                      <a:endParaRPr lang="en-US" sz="1100"/>
                    </a:p>
                    <a:p>
                      <a:pPr algn="ctr">
                        <a:lnSpc>
                          <a:spcPts val="2100"/>
                        </a:lnSpc>
                      </a:pPr>
                      <a:r>
                        <a:rPr lang="en-US" sz="1500">
                          <a:solidFill>
                            <a:srgbClr val="000000"/>
                          </a:solidFill>
                          <a:latin typeface="Poppins"/>
                        </a:rPr>
                        <a:t>21 - 0.01</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2405 - 0.282</a:t>
                      </a:r>
                      <a:endParaRPr lang="en-US" sz="1100"/>
                    </a:p>
                    <a:p>
                      <a:pPr algn="ctr">
                        <a:lnSpc>
                          <a:spcPts val="2100"/>
                        </a:lnSpc>
                      </a:pPr>
                      <a:r>
                        <a:rPr lang="en-US" sz="1500">
                          <a:solidFill>
                            <a:srgbClr val="3F2988"/>
                          </a:solidFill>
                          <a:latin typeface="Poppins"/>
                        </a:rPr>
                        <a:t>94 - 0.04</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6172 - 0.117</a:t>
                      </a:r>
                      <a:endParaRPr lang="en-US" sz="1100"/>
                    </a:p>
                    <a:p>
                      <a:pPr algn="ctr">
                        <a:lnSpc>
                          <a:spcPts val="2100"/>
                        </a:lnSpc>
                      </a:pPr>
                      <a:r>
                        <a:rPr lang="en-US" sz="1500">
                          <a:solidFill>
                            <a:srgbClr val="000000"/>
                          </a:solidFill>
                          <a:latin typeface="Poppins"/>
                        </a:rPr>
                        <a:t>60 - 0.01</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0.3229</a:t>
                      </a:r>
                      <a:endParaRPr lang="en-US" sz="1100"/>
                    </a:p>
                    <a:p>
                      <a:pPr algn="ctr">
                        <a:lnSpc>
                          <a:spcPts val="2100"/>
                        </a:lnSpc>
                      </a:pPr>
                      <a:r>
                        <a:rPr lang="en-US" sz="1500">
                          <a:solidFill>
                            <a:srgbClr val="000000"/>
                          </a:solidFill>
                          <a:latin typeface="Poppins"/>
                        </a:rPr>
                        <a:t>0.02811</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75227">
                <a:tc>
                  <a:txBody>
                    <a:bodyPr anchor="t" rtlCol="false"/>
                    <a:lstStyle/>
                    <a:p>
                      <a:pPr algn="ctr">
                        <a:lnSpc>
                          <a:spcPts val="3079"/>
                        </a:lnSpc>
                        <a:defRPr/>
                      </a:pPr>
                      <a:r>
                        <a:rPr lang="en-US" sz="2199">
                          <a:solidFill>
                            <a:srgbClr val="E18455"/>
                          </a:solidFill>
                          <a:latin typeface="Coiny"/>
                        </a:rPr>
                        <a:t>Insert Backward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3F2988"/>
                          </a:solidFill>
                          <a:latin typeface="Poppins"/>
                        </a:rPr>
                        <a:t>1386 - 0.399</a:t>
                      </a:r>
                      <a:endParaRPr lang="en-US" sz="1100"/>
                    </a:p>
                    <a:p>
                      <a:pPr algn="ctr">
                        <a:lnSpc>
                          <a:spcPts val="2100"/>
                        </a:lnSpc>
                      </a:pPr>
                      <a:r>
                        <a:rPr lang="en-US" sz="1500">
                          <a:solidFill>
                            <a:srgbClr val="3F2988"/>
                          </a:solidFill>
                          <a:latin typeface="Poppins"/>
                        </a:rPr>
                        <a:t>76 - 0.05</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13CA4F"/>
                          </a:solidFill>
                          <a:latin typeface="Poppins"/>
                        </a:rPr>
                        <a:t>2085 - 0.705</a:t>
                      </a:r>
                      <a:endParaRPr lang="en-US" sz="1100"/>
                    </a:p>
                    <a:p>
                      <a:pPr algn="ctr">
                        <a:lnSpc>
                          <a:spcPts val="2100"/>
                        </a:lnSpc>
                      </a:pPr>
                      <a:r>
                        <a:rPr lang="en-US" sz="1500">
                          <a:solidFill>
                            <a:srgbClr val="13CA4F"/>
                          </a:solidFill>
                          <a:latin typeface="Poppins"/>
                        </a:rPr>
                        <a:t>90 - 0.041</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2405 - 0.282</a:t>
                      </a:r>
                      <a:endParaRPr lang="en-US" sz="1100"/>
                    </a:p>
                    <a:p>
                      <a:pPr algn="ctr">
                        <a:lnSpc>
                          <a:spcPts val="2100"/>
                        </a:lnSpc>
                      </a:pPr>
                      <a:r>
                        <a:rPr lang="en-US" sz="1500">
                          <a:solidFill>
                            <a:srgbClr val="3F2988"/>
                          </a:solidFill>
                          <a:latin typeface="Poppins"/>
                        </a:rPr>
                        <a:t>94 - 0.04</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6175 - 0.118</a:t>
                      </a:r>
                      <a:endParaRPr lang="en-US" sz="1100"/>
                    </a:p>
                    <a:p>
                      <a:pPr algn="ctr">
                        <a:lnSpc>
                          <a:spcPts val="2100"/>
                        </a:lnSpc>
                      </a:pPr>
                      <a:r>
                        <a:rPr lang="en-US" sz="1500">
                          <a:solidFill>
                            <a:srgbClr val="000000"/>
                          </a:solidFill>
                          <a:latin typeface="Poppins"/>
                        </a:rPr>
                        <a:t>57 - 0.01</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0.3155</a:t>
                      </a:r>
                      <a:endParaRPr lang="en-US" sz="1100"/>
                    </a:p>
                    <a:p>
                      <a:pPr algn="ctr">
                        <a:lnSpc>
                          <a:spcPts val="2100"/>
                        </a:lnSpc>
                      </a:pPr>
                      <a:r>
                        <a:rPr lang="en-US" sz="1500">
                          <a:solidFill>
                            <a:srgbClr val="3F2988"/>
                          </a:solidFill>
                          <a:latin typeface="Poppins"/>
                        </a:rPr>
                        <a:t>0.03294</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207872">
                <a:tc>
                  <a:txBody>
                    <a:bodyPr anchor="t" rtlCol="false"/>
                    <a:lstStyle/>
                    <a:p>
                      <a:pPr algn="ctr">
                        <a:lnSpc>
                          <a:spcPts val="3079"/>
                        </a:lnSpc>
                        <a:defRPr/>
                      </a:pPr>
                      <a:r>
                        <a:rPr lang="en-US" sz="2199">
                          <a:solidFill>
                            <a:srgbClr val="E18455"/>
                          </a:solidFill>
                          <a:latin typeface="Coiny"/>
                        </a:rPr>
                        <a:t>Cota Inferior</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991</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1223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1876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5525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04992" y="1299901"/>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MAKESPAN</a:t>
            </a:r>
          </a:p>
        </p:txBody>
      </p:sp>
      <p:sp>
        <p:nvSpPr>
          <p:cNvPr name="TextBox 15" id="15"/>
          <p:cNvSpPr txBox="true"/>
          <p:nvPr/>
        </p:nvSpPr>
        <p:spPr>
          <a:xfrm rot="0">
            <a:off x="5785604" y="2145970"/>
            <a:ext cx="6456679" cy="432816"/>
          </a:xfrm>
          <a:prstGeom prst="rect">
            <a:avLst/>
          </a:prstGeom>
        </p:spPr>
        <p:txBody>
          <a:bodyPr anchor="t" rtlCol="false" tIns="0" lIns="0" bIns="0" rIns="0">
            <a:spAutoFit/>
          </a:bodyPr>
          <a:lstStyle/>
          <a:p>
            <a:pPr algn="ctr">
              <a:lnSpc>
                <a:spcPts val="1677"/>
              </a:lnSpc>
            </a:pPr>
            <a:r>
              <a:rPr lang="en-US" sz="1300" spc="13">
                <a:solidFill>
                  <a:srgbClr val="000000"/>
                </a:solidFill>
                <a:latin typeface="Arimo"/>
              </a:rPr>
              <a:t>MAKESPAN - PORCENTA DE ACERCAMIENTO A LA COTA</a:t>
            </a:r>
          </a:p>
          <a:p>
            <a:pPr algn="ctr">
              <a:lnSpc>
                <a:spcPts val="1677"/>
              </a:lnSpc>
            </a:pPr>
            <a:r>
              <a:rPr lang="en-US" sz="1300" spc="13">
                <a:solidFill>
                  <a:srgbClr val="000000"/>
                </a:solidFill>
                <a:latin typeface="Arimo"/>
              </a:rPr>
              <a:t>MEJORA CON RESPECCTO AL CONSTRUCTIVO</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463504"/>
            <a:ext cx="13799705" cy="7395703"/>
            <a:chOff x="0" y="0"/>
            <a:chExt cx="3634490" cy="1947840"/>
          </a:xfrm>
        </p:grpSpPr>
        <p:sp>
          <p:nvSpPr>
            <p:cNvPr name="Freeform 9" id="9"/>
            <p:cNvSpPr/>
            <p:nvPr/>
          </p:nvSpPr>
          <p:spPr>
            <a:xfrm flipH="false" flipV="false" rot="0">
              <a:off x="0" y="0"/>
              <a:ext cx="3634490" cy="1947840"/>
            </a:xfrm>
            <a:custGeom>
              <a:avLst/>
              <a:gdLst/>
              <a:ahLst/>
              <a:cxnLst/>
              <a:rect r="r" b="b" t="t" l="l"/>
              <a:pathLst>
                <a:path h="1947840" w="3634490">
                  <a:moveTo>
                    <a:pt x="21319" y="0"/>
                  </a:moveTo>
                  <a:lnTo>
                    <a:pt x="3613171" y="0"/>
                  </a:lnTo>
                  <a:cubicBezTo>
                    <a:pt x="3618826" y="0"/>
                    <a:pt x="3624248" y="2246"/>
                    <a:pt x="3628246" y="6244"/>
                  </a:cubicBezTo>
                  <a:cubicBezTo>
                    <a:pt x="3632244" y="10242"/>
                    <a:pt x="3634490" y="15665"/>
                    <a:pt x="3634490" y="21319"/>
                  </a:cubicBezTo>
                  <a:lnTo>
                    <a:pt x="3634490" y="1926521"/>
                  </a:lnTo>
                  <a:cubicBezTo>
                    <a:pt x="3634490" y="1938295"/>
                    <a:pt x="3624945" y="1947840"/>
                    <a:pt x="3613171" y="1947840"/>
                  </a:cubicBezTo>
                  <a:lnTo>
                    <a:pt x="21319" y="1947840"/>
                  </a:lnTo>
                  <a:cubicBezTo>
                    <a:pt x="15665" y="1947840"/>
                    <a:pt x="10242" y="1945594"/>
                    <a:pt x="6244" y="1941595"/>
                  </a:cubicBezTo>
                  <a:cubicBezTo>
                    <a:pt x="2246" y="1937597"/>
                    <a:pt x="0" y="1932175"/>
                    <a:pt x="0" y="1926521"/>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0499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3382888" y="2894755"/>
          <a:ext cx="11521307" cy="5448300"/>
        </p:xfrm>
        <a:graphic>
          <a:graphicData uri="http://schemas.openxmlformats.org/drawingml/2006/table">
            <a:tbl>
              <a:tblPr/>
              <a:tblGrid>
                <a:gridCol w="2637371"/>
                <a:gridCol w="2279378"/>
                <a:gridCol w="2259913"/>
                <a:gridCol w="2182054"/>
                <a:gridCol w="2162589"/>
              </a:tblGrid>
              <a:tr h="1351434">
                <a:tc>
                  <a:txBody>
                    <a:bodyPr anchor="t" rtlCol="false"/>
                    <a:lstStyle/>
                    <a:p>
                      <a:pPr algn="ctr">
                        <a:lnSpc>
                          <a:spcPts val="2659"/>
                        </a:lnSpc>
                        <a:defRPr/>
                      </a:pPr>
                      <a:r>
                        <a:rPr lang="en-US" sz="1899">
                          <a:solidFill>
                            <a:srgbClr val="E18455"/>
                          </a:solidFill>
                          <a:latin typeface="Coiny"/>
                        </a:rPr>
                        <a:t>Best Improvement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JSSP9.txt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074762">
                <a:tc>
                  <a:txBody>
                    <a:bodyPr anchor="t" rtlCol="false"/>
                    <a:lstStyle/>
                    <a:p>
                      <a:pPr algn="ctr">
                        <a:lnSpc>
                          <a:spcPts val="3079"/>
                        </a:lnSpc>
                        <a:defRPr/>
                      </a:pPr>
                      <a:r>
                        <a:rPr lang="en-US" sz="2199">
                          <a:solidFill>
                            <a:srgbClr val="E18455"/>
                          </a:solidFill>
                          <a:latin typeface="Coiny"/>
                        </a:rPr>
                        <a:t>Swap</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5.134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21.214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39.73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1806.69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511052">
                <a:tc>
                  <a:txBody>
                    <a:bodyPr anchor="t" rtlCol="false"/>
                    <a:lstStyle/>
                    <a:p>
                      <a:pPr algn="ctr">
                        <a:lnSpc>
                          <a:spcPts val="3079"/>
                        </a:lnSpc>
                        <a:defRPr/>
                      </a:pPr>
                      <a:r>
                        <a:rPr lang="en-US" sz="2199">
                          <a:solidFill>
                            <a:srgbClr val="E18455"/>
                          </a:solidFill>
                          <a:latin typeface="Coiny"/>
                        </a:rPr>
                        <a:t>Insert Forward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4.182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11.0216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56.09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951.71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511052">
                <a:tc>
                  <a:txBody>
                    <a:bodyPr anchor="t" rtlCol="false"/>
                    <a:lstStyle/>
                    <a:p>
                      <a:pPr algn="ctr">
                        <a:lnSpc>
                          <a:spcPts val="3079"/>
                        </a:lnSpc>
                        <a:defRPr/>
                      </a:pPr>
                      <a:r>
                        <a:rPr lang="en-US" sz="2199">
                          <a:solidFill>
                            <a:srgbClr val="E18455"/>
                          </a:solidFill>
                          <a:latin typeface="Coiny"/>
                        </a:rPr>
                        <a:t>Insert Backward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5.45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22.42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42.73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840.90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46912" y="1763075"/>
            <a:ext cx="9590892"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TIEMPO (SEG)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341194"/>
            <a:ext cx="13799705" cy="7518014"/>
            <a:chOff x="0" y="0"/>
            <a:chExt cx="3634490" cy="1980053"/>
          </a:xfrm>
        </p:grpSpPr>
        <p:sp>
          <p:nvSpPr>
            <p:cNvPr name="Freeform 9" id="9"/>
            <p:cNvSpPr/>
            <p:nvPr/>
          </p:nvSpPr>
          <p:spPr>
            <a:xfrm flipH="false" flipV="false" rot="0">
              <a:off x="0" y="0"/>
              <a:ext cx="3634490" cy="1980053"/>
            </a:xfrm>
            <a:custGeom>
              <a:avLst/>
              <a:gdLst/>
              <a:ahLst/>
              <a:cxnLst/>
              <a:rect r="r" b="b" t="t" l="l"/>
              <a:pathLst>
                <a:path h="1980053" w="3634490">
                  <a:moveTo>
                    <a:pt x="21319" y="0"/>
                  </a:moveTo>
                  <a:lnTo>
                    <a:pt x="3613171" y="0"/>
                  </a:lnTo>
                  <a:cubicBezTo>
                    <a:pt x="3618826" y="0"/>
                    <a:pt x="3624248" y="2246"/>
                    <a:pt x="3628246" y="6244"/>
                  </a:cubicBezTo>
                  <a:cubicBezTo>
                    <a:pt x="3632244" y="10242"/>
                    <a:pt x="3634490" y="15665"/>
                    <a:pt x="3634490" y="21319"/>
                  </a:cubicBezTo>
                  <a:lnTo>
                    <a:pt x="3634490" y="1958734"/>
                  </a:lnTo>
                  <a:cubicBezTo>
                    <a:pt x="3634490" y="1964388"/>
                    <a:pt x="3632244" y="1969811"/>
                    <a:pt x="3628246" y="1973809"/>
                  </a:cubicBezTo>
                  <a:cubicBezTo>
                    <a:pt x="3624248" y="1977807"/>
                    <a:pt x="3618826" y="1980053"/>
                    <a:pt x="3613171" y="1980053"/>
                  </a:cubicBezTo>
                  <a:lnTo>
                    <a:pt x="21319" y="1980053"/>
                  </a:lnTo>
                  <a:cubicBezTo>
                    <a:pt x="15665" y="1980053"/>
                    <a:pt x="10242" y="1977807"/>
                    <a:pt x="6244" y="1973809"/>
                  </a:cubicBezTo>
                  <a:cubicBezTo>
                    <a:pt x="2246" y="1969811"/>
                    <a:pt x="0" y="1964388"/>
                    <a:pt x="0" y="1958734"/>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3720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072982" y="1549647"/>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389764"/>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2723903" y="2595482"/>
          <a:ext cx="12224593" cy="3286819"/>
        </p:xfrm>
        <a:graphic>
          <a:graphicData uri="http://schemas.openxmlformats.org/drawingml/2006/table">
            <a:tbl>
              <a:tblPr/>
              <a:tblGrid>
                <a:gridCol w="2932354"/>
                <a:gridCol w="2845807"/>
                <a:gridCol w="3415346"/>
                <a:gridCol w="3031086"/>
              </a:tblGrid>
              <a:tr h="1110495">
                <a:tc>
                  <a:txBody>
                    <a:bodyPr anchor="t" rtlCol="false"/>
                    <a:lstStyle/>
                    <a:p>
                      <a:pPr algn="ctr">
                        <a:lnSpc>
                          <a:spcPts val="265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tcPr>
                </a:tc>
                <a:tc>
                  <a:txBody>
                    <a:bodyPr anchor="t" rtlCol="false"/>
                    <a:lstStyle/>
                    <a:p>
                      <a:pPr algn="ctr">
                        <a:lnSpc>
                          <a:spcPts val="3079"/>
                        </a:lnSpc>
                        <a:defRPr/>
                      </a:pPr>
                      <a:r>
                        <a:rPr lang="en-US" sz="2199">
                          <a:solidFill>
                            <a:srgbClr val="E18455"/>
                          </a:solidFill>
                          <a:latin typeface="Coiny"/>
                        </a:rPr>
                        <a:t>Swap</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E18455"/>
                          </a:solidFill>
                          <a:latin typeface="Coiny"/>
                        </a:rPr>
                        <a:t>Insert Forward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E18455"/>
                          </a:solidFill>
                          <a:latin typeface="Coiny"/>
                        </a:rPr>
                        <a:t>Insert Backward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r>
              <a:tr h="1088162">
                <a:tc>
                  <a:txBody>
                    <a:bodyPr anchor="t" rtlCol="false"/>
                    <a:lstStyle/>
                    <a:p>
                      <a:pPr algn="ctr">
                        <a:lnSpc>
                          <a:spcPts val="2659"/>
                        </a:lnSpc>
                        <a:defRPr/>
                      </a:pPr>
                      <a:r>
                        <a:rPr lang="en-US" sz="1899">
                          <a:solidFill>
                            <a:srgbClr val="E18455"/>
                          </a:solidFill>
                          <a:latin typeface="Coiny"/>
                        </a:rPr>
                        <a:t>First Improvement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100"/>
                        </a:lnSpc>
                        <a:defRPr/>
                      </a:pPr>
                      <a:r>
                        <a:rPr lang="en-US" sz="1500">
                          <a:solidFill>
                            <a:srgbClr val="000000"/>
                          </a:solidFill>
                          <a:latin typeface="Poppins"/>
                        </a:rPr>
                        <a:t>0.3137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0.3231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0.309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088162">
                <a:tc>
                  <a:txBody>
                    <a:bodyPr anchor="t" rtlCol="false"/>
                    <a:lstStyle/>
                    <a:p>
                      <a:pPr algn="ctr">
                        <a:lnSpc>
                          <a:spcPts val="2659"/>
                        </a:lnSpc>
                        <a:defRPr/>
                      </a:pPr>
                      <a:r>
                        <a:rPr lang="en-US" sz="1899">
                          <a:solidFill>
                            <a:srgbClr val="E18455"/>
                          </a:solidFill>
                          <a:latin typeface="Coiny"/>
                        </a:rPr>
                        <a:t>Best Improvement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100"/>
                        </a:lnSpc>
                        <a:defRPr/>
                      </a:pPr>
                      <a:r>
                        <a:rPr lang="en-US" sz="1500">
                          <a:solidFill>
                            <a:srgbClr val="000000"/>
                          </a:solidFill>
                          <a:latin typeface="Poppins"/>
                        </a:rPr>
                        <a:t>0.3163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0.3155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678734" y="1502022"/>
            <a:ext cx="9590892"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GAP (SEG)</a:t>
            </a:r>
          </a:p>
        </p:txBody>
      </p:sp>
      <p:graphicFrame>
        <p:nvGraphicFramePr>
          <p:cNvPr name="Table 15" id="15"/>
          <p:cNvGraphicFramePr>
            <a:graphicFrameLocks noGrp="true"/>
          </p:cNvGraphicFramePr>
          <p:nvPr/>
        </p:nvGraphicFramePr>
        <p:xfrm>
          <a:off x="5530888" y="6363027"/>
          <a:ext cx="8937493" cy="2114550"/>
        </p:xfrm>
        <a:graphic>
          <a:graphicData uri="http://schemas.openxmlformats.org/drawingml/2006/table">
            <a:tbl>
              <a:tblPr/>
              <a:tblGrid>
                <a:gridCol w="1467225"/>
                <a:gridCol w="2571415"/>
                <a:gridCol w="2481752"/>
                <a:gridCol w="2417100"/>
              </a:tblGrid>
              <a:tr h="1057275">
                <a:tc>
                  <a:txBody>
                    <a:bodyPr anchor="t" rtlCol="false"/>
                    <a:lstStyle/>
                    <a:p>
                      <a:pPr algn="ctr">
                        <a:lnSpc>
                          <a:spcPts val="265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tcPr>
                </a:tc>
                <a:tc>
                  <a:txBody>
                    <a:bodyPr anchor="t" rtlCol="false"/>
                    <a:lstStyle/>
                    <a:p>
                      <a:pPr algn="ctr">
                        <a:lnSpc>
                          <a:spcPts val="3079"/>
                        </a:lnSpc>
                        <a:defRPr/>
                      </a:pPr>
                      <a:r>
                        <a:rPr lang="en-US" sz="2199">
                          <a:solidFill>
                            <a:srgbClr val="E18455"/>
                          </a:solidFill>
                          <a:latin typeface="Coiny"/>
                        </a:rPr>
                        <a:t>Constructivo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E18455"/>
                          </a:solidFill>
                          <a:latin typeface="Coiny"/>
                        </a:rPr>
                        <a:t>Aleatorio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E18455"/>
                          </a:solidFill>
                          <a:latin typeface="Coiny"/>
                        </a:rPr>
                        <a:t>Ruido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r>
              <a:tr h="1057275">
                <a:tc>
                  <a:txBody>
                    <a:bodyPr anchor="t" rtlCol="false"/>
                    <a:lstStyle/>
                    <a:p>
                      <a:pPr algn="ctr">
                        <a:lnSpc>
                          <a:spcPts val="307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Poppins"/>
                        </a:rPr>
                        <a:t>0.3615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0.2815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0.2761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B4A6A1"/>
                    </a:solidFill>
                  </a:tcPr>
                </a:tc>
              </a:tr>
            </a:tbl>
          </a:graphicData>
        </a:graphic>
      </p:graphicFrame>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181212" y="5092867"/>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011136" y="6154164"/>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423210" y="6873651"/>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7259300" y="2743125"/>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291581" y="6932555"/>
            <a:ext cx="504996" cy="727088"/>
          </a:xfrm>
          <a:custGeom>
            <a:avLst/>
            <a:gdLst/>
            <a:ahLst/>
            <a:cxnLst/>
            <a:rect r="r" b="b" t="t" l="l"/>
            <a:pathLst>
              <a:path h="727088" w="504996">
                <a:moveTo>
                  <a:pt x="0" y="0"/>
                </a:moveTo>
                <a:lnTo>
                  <a:pt x="504996" y="0"/>
                </a:lnTo>
                <a:lnTo>
                  <a:pt x="504996" y="727088"/>
                </a:lnTo>
                <a:lnTo>
                  <a:pt x="0" y="727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4684744" y="4645496"/>
            <a:ext cx="9225102" cy="1968620"/>
          </a:xfrm>
          <a:prstGeom prst="rect">
            <a:avLst/>
          </a:prstGeom>
        </p:spPr>
        <p:txBody>
          <a:bodyPr anchor="t" rtlCol="false" tIns="0" lIns="0" bIns="0" rIns="0">
            <a:spAutoFit/>
          </a:bodyPr>
          <a:lstStyle/>
          <a:p>
            <a:pPr algn="ctr">
              <a:lnSpc>
                <a:spcPts val="7869"/>
              </a:lnSpc>
            </a:pPr>
            <a:r>
              <a:rPr lang="en-US" sz="6100" spc="61">
                <a:solidFill>
                  <a:srgbClr val="E18455"/>
                </a:solidFill>
                <a:latin typeface="Coiny"/>
              </a:rPr>
              <a:t>BÚSQUEDA LOCAL</a:t>
            </a:r>
          </a:p>
          <a:p>
            <a:pPr algn="ctr">
              <a:lnSpc>
                <a:spcPts val="7869"/>
              </a:lnSpc>
            </a:pPr>
            <a:r>
              <a:rPr lang="en-US" sz="6100" spc="61">
                <a:solidFill>
                  <a:srgbClr val="E18455"/>
                </a:solidFill>
                <a:latin typeface="Coiny"/>
              </a:rPr>
              <a:t>INTENSIFICACIÓN</a:t>
            </a:r>
          </a:p>
        </p:txBody>
      </p:sp>
      <p:sp>
        <p:nvSpPr>
          <p:cNvPr name="Freeform 17" id="17"/>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3371296"/>
            <a:chOff x="0" y="0"/>
            <a:chExt cx="2145994" cy="887913"/>
          </a:xfrm>
        </p:grpSpPr>
        <p:sp>
          <p:nvSpPr>
            <p:cNvPr name="Freeform 9" id="9"/>
            <p:cNvSpPr/>
            <p:nvPr/>
          </p:nvSpPr>
          <p:spPr>
            <a:xfrm flipH="false" flipV="false" rot="0">
              <a:off x="0" y="0"/>
              <a:ext cx="2145994" cy="887913"/>
            </a:xfrm>
            <a:custGeom>
              <a:avLst/>
              <a:gdLst/>
              <a:ahLst/>
              <a:cxnLst/>
              <a:rect r="r" b="b" t="t" l="l"/>
              <a:pathLst>
                <a:path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94506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5740" y="4380396"/>
            <a:ext cx="8675601" cy="1234442"/>
          </a:xfrm>
          <a:prstGeom prst="rect">
            <a:avLst/>
          </a:prstGeom>
        </p:spPr>
        <p:txBody>
          <a:bodyPr anchor="t" rtlCol="false" tIns="0" lIns="0" bIns="0" rIns="0">
            <a:spAutoFit/>
          </a:bodyPr>
          <a:lstStyle/>
          <a:p>
            <a:pPr algn="ctr">
              <a:lnSpc>
                <a:spcPts val="9659"/>
              </a:lnSpc>
              <a:spcBef>
                <a:spcPct val="0"/>
              </a:spcBef>
            </a:pPr>
            <a:r>
              <a:rPr lang="en-US" sz="6899" spc="68">
                <a:solidFill>
                  <a:srgbClr val="E18455"/>
                </a:solidFill>
                <a:latin typeface="Poppins Bold"/>
              </a:rPr>
              <a:t>Metodos</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3371296"/>
            <a:chOff x="0" y="0"/>
            <a:chExt cx="2145994" cy="887913"/>
          </a:xfrm>
        </p:grpSpPr>
        <p:sp>
          <p:nvSpPr>
            <p:cNvPr name="Freeform 9" id="9"/>
            <p:cNvSpPr/>
            <p:nvPr/>
          </p:nvSpPr>
          <p:spPr>
            <a:xfrm flipH="false" flipV="false" rot="0">
              <a:off x="0" y="0"/>
              <a:ext cx="2145994" cy="887913"/>
            </a:xfrm>
            <a:custGeom>
              <a:avLst/>
              <a:gdLst/>
              <a:ahLst/>
              <a:cxnLst/>
              <a:rect r="r" b="b" t="t" l="l"/>
              <a:pathLst>
                <a:path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94506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6200" y="4261151"/>
            <a:ext cx="8675601" cy="1234442"/>
          </a:xfrm>
          <a:prstGeom prst="rect">
            <a:avLst/>
          </a:prstGeom>
        </p:spPr>
        <p:txBody>
          <a:bodyPr anchor="t" rtlCol="false" tIns="0" lIns="0" bIns="0" rIns="0">
            <a:spAutoFit/>
          </a:bodyPr>
          <a:lstStyle/>
          <a:p>
            <a:pPr algn="ctr">
              <a:lnSpc>
                <a:spcPts val="9659"/>
              </a:lnSpc>
              <a:spcBef>
                <a:spcPct val="0"/>
              </a:spcBef>
            </a:pPr>
            <a:r>
              <a:rPr lang="en-US" sz="6899" spc="68">
                <a:solidFill>
                  <a:srgbClr val="E18455"/>
                </a:solidFill>
                <a:latin typeface="Poppins Bold"/>
              </a:rPr>
              <a:t>METODOLOGÍA</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2027004"/>
            <a:ext cx="13799705" cy="6832203"/>
            <a:chOff x="0" y="0"/>
            <a:chExt cx="3634490" cy="1799428"/>
          </a:xfrm>
        </p:grpSpPr>
        <p:sp>
          <p:nvSpPr>
            <p:cNvPr name="Freeform 9" id="9"/>
            <p:cNvSpPr/>
            <p:nvPr/>
          </p:nvSpPr>
          <p:spPr>
            <a:xfrm flipH="false" flipV="false" rot="0">
              <a:off x="0" y="0"/>
              <a:ext cx="3634490" cy="1799428"/>
            </a:xfrm>
            <a:custGeom>
              <a:avLst/>
              <a:gdLst/>
              <a:ahLst/>
              <a:cxnLst/>
              <a:rect r="r" b="b" t="t" l="l"/>
              <a:pathLst>
                <a:path h="1799428" w="3634490">
                  <a:moveTo>
                    <a:pt x="21319" y="0"/>
                  </a:moveTo>
                  <a:lnTo>
                    <a:pt x="3613171" y="0"/>
                  </a:lnTo>
                  <a:cubicBezTo>
                    <a:pt x="3618826" y="0"/>
                    <a:pt x="3624248" y="2246"/>
                    <a:pt x="3628246" y="6244"/>
                  </a:cubicBezTo>
                  <a:cubicBezTo>
                    <a:pt x="3632244" y="10242"/>
                    <a:pt x="3634490" y="15665"/>
                    <a:pt x="3634490" y="21319"/>
                  </a:cubicBezTo>
                  <a:lnTo>
                    <a:pt x="3634490" y="1778109"/>
                  </a:lnTo>
                  <a:cubicBezTo>
                    <a:pt x="3634490" y="1783763"/>
                    <a:pt x="3632244" y="1789186"/>
                    <a:pt x="3628246" y="1793184"/>
                  </a:cubicBezTo>
                  <a:cubicBezTo>
                    <a:pt x="3624248" y="1797182"/>
                    <a:pt x="3618826" y="1799428"/>
                    <a:pt x="3613171" y="1799428"/>
                  </a:cubicBezTo>
                  <a:lnTo>
                    <a:pt x="21319" y="1799428"/>
                  </a:lnTo>
                  <a:cubicBezTo>
                    <a:pt x="15665" y="1799428"/>
                    <a:pt x="10242" y="1797182"/>
                    <a:pt x="6244" y="1793184"/>
                  </a:cubicBezTo>
                  <a:cubicBezTo>
                    <a:pt x="2246" y="1789186"/>
                    <a:pt x="0" y="1783763"/>
                    <a:pt x="0" y="1778109"/>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185657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62622" y="2226222"/>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22429" y="2283313"/>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041182" y="4528884"/>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860373" y="4453783"/>
            <a:ext cx="6786987" cy="1278167"/>
            <a:chOff x="0" y="0"/>
            <a:chExt cx="1787519" cy="336636"/>
          </a:xfrm>
        </p:grpSpPr>
        <p:sp>
          <p:nvSpPr>
            <p:cNvPr name="Freeform 17" id="17"/>
            <p:cNvSpPr/>
            <p:nvPr/>
          </p:nvSpPr>
          <p:spPr>
            <a:xfrm flipH="false" flipV="false" rot="0">
              <a:off x="0" y="0"/>
              <a:ext cx="1787519" cy="336637"/>
            </a:xfrm>
            <a:custGeom>
              <a:avLst/>
              <a:gdLst/>
              <a:ahLst/>
              <a:cxnLst/>
              <a:rect r="r" b="b" t="t" l="l"/>
              <a:pathLst>
                <a:path h="336637" w="1787519">
                  <a:moveTo>
                    <a:pt x="43347" y="0"/>
                  </a:moveTo>
                  <a:lnTo>
                    <a:pt x="1744173" y="0"/>
                  </a:lnTo>
                  <a:cubicBezTo>
                    <a:pt x="1755669" y="0"/>
                    <a:pt x="1766694" y="4567"/>
                    <a:pt x="1774823" y="12696"/>
                  </a:cubicBezTo>
                  <a:cubicBezTo>
                    <a:pt x="1782952" y="20825"/>
                    <a:pt x="1787519" y="31850"/>
                    <a:pt x="1787519" y="43347"/>
                  </a:cubicBezTo>
                  <a:lnTo>
                    <a:pt x="1787519" y="293290"/>
                  </a:lnTo>
                  <a:cubicBezTo>
                    <a:pt x="1787519" y="304786"/>
                    <a:pt x="1782952" y="315811"/>
                    <a:pt x="1774823" y="323941"/>
                  </a:cubicBezTo>
                  <a:cubicBezTo>
                    <a:pt x="1766694" y="332070"/>
                    <a:pt x="1755669" y="336637"/>
                    <a:pt x="1744173" y="336637"/>
                  </a:cubicBezTo>
                  <a:lnTo>
                    <a:pt x="43347" y="336637"/>
                  </a:lnTo>
                  <a:cubicBezTo>
                    <a:pt x="31850" y="336637"/>
                    <a:pt x="20825" y="332070"/>
                    <a:pt x="12696" y="323941"/>
                  </a:cubicBezTo>
                  <a:cubicBezTo>
                    <a:pt x="4567" y="315811"/>
                    <a:pt x="0" y="304786"/>
                    <a:pt x="0" y="29329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393786"/>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flipV="true">
            <a:off x="6183365" y="5092867"/>
            <a:ext cx="677008" cy="7108"/>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5082133" y="7477445"/>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901323" y="7477445"/>
            <a:ext cx="6786987" cy="1142182"/>
            <a:chOff x="0" y="0"/>
            <a:chExt cx="1787519" cy="300822"/>
          </a:xfrm>
        </p:grpSpPr>
        <p:sp>
          <p:nvSpPr>
            <p:cNvPr name="Freeform 24" id="24"/>
            <p:cNvSpPr/>
            <p:nvPr/>
          </p:nvSpPr>
          <p:spPr>
            <a:xfrm flipH="false" flipV="false" rot="0">
              <a:off x="0" y="0"/>
              <a:ext cx="1787519" cy="300822"/>
            </a:xfrm>
            <a:custGeom>
              <a:avLst/>
              <a:gdLst/>
              <a:ahLst/>
              <a:cxnLst/>
              <a:rect r="r" b="b" t="t" l="l"/>
              <a:pathLst>
                <a:path h="300822" w="1787519">
                  <a:moveTo>
                    <a:pt x="43347" y="0"/>
                  </a:moveTo>
                  <a:lnTo>
                    <a:pt x="1744173" y="0"/>
                  </a:lnTo>
                  <a:cubicBezTo>
                    <a:pt x="1755669" y="0"/>
                    <a:pt x="1766694" y="4567"/>
                    <a:pt x="1774823" y="12696"/>
                  </a:cubicBezTo>
                  <a:cubicBezTo>
                    <a:pt x="1782952" y="20825"/>
                    <a:pt x="1787519" y="31850"/>
                    <a:pt x="1787519" y="43347"/>
                  </a:cubicBezTo>
                  <a:lnTo>
                    <a:pt x="1787519" y="257475"/>
                  </a:lnTo>
                  <a:cubicBezTo>
                    <a:pt x="1787519" y="268971"/>
                    <a:pt x="1782952" y="279997"/>
                    <a:pt x="1774823" y="288126"/>
                  </a:cubicBezTo>
                  <a:cubicBezTo>
                    <a:pt x="1766694" y="296255"/>
                    <a:pt x="1755669" y="300822"/>
                    <a:pt x="1744173" y="300822"/>
                  </a:cubicBezTo>
                  <a:lnTo>
                    <a:pt x="43347" y="300822"/>
                  </a:lnTo>
                  <a:cubicBezTo>
                    <a:pt x="31850" y="300822"/>
                    <a:pt x="20825" y="296255"/>
                    <a:pt x="12696" y="288126"/>
                  </a:cubicBezTo>
                  <a:cubicBezTo>
                    <a:pt x="4567" y="279997"/>
                    <a:pt x="0" y="268971"/>
                    <a:pt x="0" y="25747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357972"/>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flipV="true">
            <a:off x="6224315" y="8048536"/>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5041182" y="3149428"/>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901323" y="3316604"/>
            <a:ext cx="6786987" cy="807829"/>
            <a:chOff x="0" y="0"/>
            <a:chExt cx="1787519" cy="212762"/>
          </a:xfrm>
        </p:grpSpPr>
        <p:sp>
          <p:nvSpPr>
            <p:cNvPr name="Freeform 31" id="31"/>
            <p:cNvSpPr/>
            <p:nvPr/>
          </p:nvSpPr>
          <p:spPr>
            <a:xfrm flipH="false" flipV="false" rot="0">
              <a:off x="0" y="0"/>
              <a:ext cx="1787519" cy="212762"/>
            </a:xfrm>
            <a:custGeom>
              <a:avLst/>
              <a:gdLst/>
              <a:ahLst/>
              <a:cxnLst/>
              <a:rect r="r" b="b" t="t" l="l"/>
              <a:pathLst>
                <a:path h="212762" w="1787519">
                  <a:moveTo>
                    <a:pt x="43347" y="0"/>
                  </a:moveTo>
                  <a:lnTo>
                    <a:pt x="1744173" y="0"/>
                  </a:lnTo>
                  <a:cubicBezTo>
                    <a:pt x="1755669" y="0"/>
                    <a:pt x="1766694" y="4567"/>
                    <a:pt x="1774823" y="12696"/>
                  </a:cubicBezTo>
                  <a:cubicBezTo>
                    <a:pt x="1782952" y="20825"/>
                    <a:pt x="1787519" y="31850"/>
                    <a:pt x="1787519" y="43347"/>
                  </a:cubicBezTo>
                  <a:lnTo>
                    <a:pt x="1787519" y="169415"/>
                  </a:lnTo>
                  <a:cubicBezTo>
                    <a:pt x="1787519" y="180911"/>
                    <a:pt x="1782952" y="191937"/>
                    <a:pt x="1774823" y="200066"/>
                  </a:cubicBezTo>
                  <a:cubicBezTo>
                    <a:pt x="1766694" y="208195"/>
                    <a:pt x="1755669" y="212762"/>
                    <a:pt x="1744173" y="212762"/>
                  </a:cubicBezTo>
                  <a:lnTo>
                    <a:pt x="43347" y="212762"/>
                  </a:lnTo>
                  <a:cubicBezTo>
                    <a:pt x="31850" y="212762"/>
                    <a:pt x="20825" y="208195"/>
                    <a:pt x="12696" y="200066"/>
                  </a:cubicBezTo>
                  <a:cubicBezTo>
                    <a:pt x="4567" y="191937"/>
                    <a:pt x="0" y="180911"/>
                    <a:pt x="0" y="16941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269912"/>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a:off x="6183365" y="3720519"/>
            <a:ext cx="717959" cy="0"/>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7253498" y="4609120"/>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Revisar si es mejor que la solución actual</a:t>
            </a:r>
          </a:p>
        </p:txBody>
      </p:sp>
      <p:sp>
        <p:nvSpPr>
          <p:cNvPr name="TextBox 35" id="35"/>
          <p:cNvSpPr txBox="true"/>
          <p:nvPr/>
        </p:nvSpPr>
        <p:spPr>
          <a:xfrm rot="0">
            <a:off x="7376246" y="7591016"/>
            <a:ext cx="6000839"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Si no encuentra ningún vecindario mejor para</a:t>
            </a:r>
          </a:p>
        </p:txBody>
      </p:sp>
      <p:sp>
        <p:nvSpPr>
          <p:cNvPr name="TextBox 36" id="36"/>
          <p:cNvSpPr txBox="true"/>
          <p:nvPr/>
        </p:nvSpPr>
        <p:spPr>
          <a:xfrm rot="0">
            <a:off x="7335296" y="3434453"/>
            <a:ext cx="5919041"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Crear un vecindario</a:t>
            </a:r>
          </a:p>
        </p:txBody>
      </p:sp>
      <p:sp>
        <p:nvSpPr>
          <p:cNvPr name="TextBox 37" id="37"/>
          <p:cNvSpPr txBox="true"/>
          <p:nvPr/>
        </p:nvSpPr>
        <p:spPr>
          <a:xfrm rot="0">
            <a:off x="4837797" y="2315630"/>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FIRST IMPROVEMENT</a:t>
            </a:r>
          </a:p>
        </p:txBody>
      </p:sp>
      <p:sp>
        <p:nvSpPr>
          <p:cNvPr name="TextBox 38" id="38"/>
          <p:cNvSpPr txBox="true"/>
          <p:nvPr/>
        </p:nvSpPr>
        <p:spPr>
          <a:xfrm rot="0">
            <a:off x="4639722" y="330808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4639722" y="4687542"/>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4680672" y="765991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4</a:t>
            </a:r>
          </a:p>
        </p:txBody>
      </p:sp>
      <p:grpSp>
        <p:nvGrpSpPr>
          <p:cNvPr name="Group 41" id="41"/>
          <p:cNvGrpSpPr/>
          <p:nvPr/>
        </p:nvGrpSpPr>
        <p:grpSpPr>
          <a:xfrm rot="0">
            <a:off x="5082133" y="6069414"/>
            <a:ext cx="1142182" cy="114218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43" id="4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6901323" y="5998402"/>
            <a:ext cx="6786987" cy="1303256"/>
            <a:chOff x="0" y="0"/>
            <a:chExt cx="1787519" cy="343244"/>
          </a:xfrm>
        </p:grpSpPr>
        <p:sp>
          <p:nvSpPr>
            <p:cNvPr name="Freeform 45" id="45"/>
            <p:cNvSpPr/>
            <p:nvPr/>
          </p:nvSpPr>
          <p:spPr>
            <a:xfrm flipH="false" flipV="false" rot="0">
              <a:off x="0" y="0"/>
              <a:ext cx="1787519" cy="343244"/>
            </a:xfrm>
            <a:custGeom>
              <a:avLst/>
              <a:gdLst/>
              <a:ahLst/>
              <a:cxnLst/>
              <a:rect r="r" b="b" t="t" l="l"/>
              <a:pathLst>
                <a:path h="343244" w="1787519">
                  <a:moveTo>
                    <a:pt x="43347" y="0"/>
                  </a:moveTo>
                  <a:lnTo>
                    <a:pt x="1744173" y="0"/>
                  </a:lnTo>
                  <a:cubicBezTo>
                    <a:pt x="1755669" y="0"/>
                    <a:pt x="1766694" y="4567"/>
                    <a:pt x="1774823" y="12696"/>
                  </a:cubicBezTo>
                  <a:cubicBezTo>
                    <a:pt x="1782952" y="20825"/>
                    <a:pt x="1787519" y="31850"/>
                    <a:pt x="1787519" y="43347"/>
                  </a:cubicBezTo>
                  <a:lnTo>
                    <a:pt x="1787519" y="299898"/>
                  </a:lnTo>
                  <a:cubicBezTo>
                    <a:pt x="1787519" y="311394"/>
                    <a:pt x="1782952" y="322419"/>
                    <a:pt x="1774823" y="330548"/>
                  </a:cubicBezTo>
                  <a:cubicBezTo>
                    <a:pt x="1766694" y="338678"/>
                    <a:pt x="1755669" y="343244"/>
                    <a:pt x="1744173" y="343244"/>
                  </a:cubicBezTo>
                  <a:lnTo>
                    <a:pt x="43347" y="343244"/>
                  </a:lnTo>
                  <a:cubicBezTo>
                    <a:pt x="31850" y="343244"/>
                    <a:pt x="20825" y="338678"/>
                    <a:pt x="12696" y="330548"/>
                  </a:cubicBezTo>
                  <a:cubicBezTo>
                    <a:pt x="4567" y="322419"/>
                    <a:pt x="0" y="311394"/>
                    <a:pt x="0" y="299898"/>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46" id="46"/>
            <p:cNvSpPr txBox="true"/>
            <p:nvPr/>
          </p:nvSpPr>
          <p:spPr>
            <a:xfrm>
              <a:off x="0" y="-57150"/>
              <a:ext cx="1787519" cy="400394"/>
            </a:xfrm>
            <a:prstGeom prst="rect">
              <a:avLst/>
            </a:prstGeom>
          </p:spPr>
          <p:txBody>
            <a:bodyPr anchor="ctr" rtlCol="false" tIns="50800" lIns="50800" bIns="50800" rIns="50800"/>
            <a:lstStyle/>
            <a:p>
              <a:pPr algn="ctr">
                <a:lnSpc>
                  <a:spcPts val="2659"/>
                </a:lnSpc>
                <a:spcBef>
                  <a:spcPct val="0"/>
                </a:spcBef>
              </a:pPr>
            </a:p>
          </p:txBody>
        </p:sp>
      </p:grpSp>
      <p:sp>
        <p:nvSpPr>
          <p:cNvPr name="AutoShape 47" id="47"/>
          <p:cNvSpPr/>
          <p:nvPr/>
        </p:nvSpPr>
        <p:spPr>
          <a:xfrm>
            <a:off x="6224315" y="6640505"/>
            <a:ext cx="677008" cy="9525"/>
          </a:xfrm>
          <a:prstGeom prst="line">
            <a:avLst/>
          </a:prstGeom>
          <a:ln cap="flat" w="47625">
            <a:solidFill>
              <a:srgbClr val="5D381C"/>
            </a:solidFill>
            <a:prstDash val="solid"/>
            <a:headEnd type="none" len="sm" w="sm"/>
            <a:tailEnd type="none" len="sm" w="sm"/>
          </a:ln>
        </p:spPr>
      </p:sp>
      <p:sp>
        <p:nvSpPr>
          <p:cNvPr name="TextBox 48" id="48"/>
          <p:cNvSpPr txBox="true"/>
          <p:nvPr/>
        </p:nvSpPr>
        <p:spPr>
          <a:xfrm rot="0">
            <a:off x="7294448" y="6149650"/>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Si es mejor, reemplazar la solución actual, si no seguir buscando.</a:t>
            </a:r>
          </a:p>
        </p:txBody>
      </p:sp>
      <p:sp>
        <p:nvSpPr>
          <p:cNvPr name="TextBox 49" id="49"/>
          <p:cNvSpPr txBox="true"/>
          <p:nvPr/>
        </p:nvSpPr>
        <p:spPr>
          <a:xfrm rot="0">
            <a:off x="4680672" y="6228072"/>
            <a:ext cx="1945103"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a:p>
            <a:pPr algn="ctr">
              <a:lnSpc>
                <a:spcPts val="5805"/>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461451"/>
            <a:ext cx="13799705" cy="7397756"/>
            <a:chOff x="0" y="0"/>
            <a:chExt cx="3634490" cy="1948380"/>
          </a:xfrm>
        </p:grpSpPr>
        <p:sp>
          <p:nvSpPr>
            <p:cNvPr name="Freeform 9" id="9"/>
            <p:cNvSpPr/>
            <p:nvPr/>
          </p:nvSpPr>
          <p:spPr>
            <a:xfrm flipH="false" flipV="false" rot="0">
              <a:off x="0" y="0"/>
              <a:ext cx="3634490" cy="1948380"/>
            </a:xfrm>
            <a:custGeom>
              <a:avLst/>
              <a:gdLst/>
              <a:ahLst/>
              <a:cxnLst/>
              <a:rect r="r" b="b" t="t" l="l"/>
              <a:pathLst>
                <a:path h="1948380" w="3634490">
                  <a:moveTo>
                    <a:pt x="21319" y="0"/>
                  </a:moveTo>
                  <a:lnTo>
                    <a:pt x="3613171" y="0"/>
                  </a:lnTo>
                  <a:cubicBezTo>
                    <a:pt x="3618826" y="0"/>
                    <a:pt x="3624248" y="2246"/>
                    <a:pt x="3628246" y="6244"/>
                  </a:cubicBezTo>
                  <a:cubicBezTo>
                    <a:pt x="3632244" y="10242"/>
                    <a:pt x="3634490" y="15665"/>
                    <a:pt x="3634490" y="21319"/>
                  </a:cubicBezTo>
                  <a:lnTo>
                    <a:pt x="3634490" y="1927061"/>
                  </a:lnTo>
                  <a:cubicBezTo>
                    <a:pt x="3634490" y="1938836"/>
                    <a:pt x="3624945" y="1948380"/>
                    <a:pt x="3613171" y="1948380"/>
                  </a:cubicBezTo>
                  <a:lnTo>
                    <a:pt x="21319" y="1948380"/>
                  </a:lnTo>
                  <a:cubicBezTo>
                    <a:pt x="15665" y="1948380"/>
                    <a:pt x="10242" y="1946134"/>
                    <a:pt x="6244" y="1942136"/>
                  </a:cubicBezTo>
                  <a:cubicBezTo>
                    <a:pt x="2246" y="1938138"/>
                    <a:pt x="0" y="1932716"/>
                    <a:pt x="0" y="1927061"/>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0553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099066" y="169123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391859" y="1805285"/>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041182" y="4829076"/>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860373" y="4565297"/>
            <a:ext cx="6786987" cy="1669740"/>
            <a:chOff x="0" y="0"/>
            <a:chExt cx="1787519" cy="439767"/>
          </a:xfrm>
        </p:grpSpPr>
        <p:sp>
          <p:nvSpPr>
            <p:cNvPr name="Freeform 17" id="17"/>
            <p:cNvSpPr/>
            <p:nvPr/>
          </p:nvSpPr>
          <p:spPr>
            <a:xfrm flipH="false" flipV="false" rot="0">
              <a:off x="0" y="0"/>
              <a:ext cx="1787519" cy="439767"/>
            </a:xfrm>
            <a:custGeom>
              <a:avLst/>
              <a:gdLst/>
              <a:ahLst/>
              <a:cxnLst/>
              <a:rect r="r" b="b" t="t" l="l"/>
              <a:pathLst>
                <a:path h="439767" w="1787519">
                  <a:moveTo>
                    <a:pt x="43347" y="0"/>
                  </a:moveTo>
                  <a:lnTo>
                    <a:pt x="1744173" y="0"/>
                  </a:lnTo>
                  <a:cubicBezTo>
                    <a:pt x="1755669" y="0"/>
                    <a:pt x="1766694" y="4567"/>
                    <a:pt x="1774823" y="12696"/>
                  </a:cubicBezTo>
                  <a:cubicBezTo>
                    <a:pt x="1782952" y="20825"/>
                    <a:pt x="1787519" y="31850"/>
                    <a:pt x="1787519" y="43347"/>
                  </a:cubicBezTo>
                  <a:lnTo>
                    <a:pt x="1787519" y="396420"/>
                  </a:lnTo>
                  <a:cubicBezTo>
                    <a:pt x="1787519" y="407917"/>
                    <a:pt x="1782952" y="418942"/>
                    <a:pt x="1774823" y="427071"/>
                  </a:cubicBezTo>
                  <a:cubicBezTo>
                    <a:pt x="1766694" y="435200"/>
                    <a:pt x="1755669" y="439767"/>
                    <a:pt x="1744173" y="439767"/>
                  </a:cubicBezTo>
                  <a:lnTo>
                    <a:pt x="43347" y="439767"/>
                  </a:lnTo>
                  <a:cubicBezTo>
                    <a:pt x="31850" y="439767"/>
                    <a:pt x="20825" y="435200"/>
                    <a:pt x="12696" y="427071"/>
                  </a:cubicBezTo>
                  <a:cubicBezTo>
                    <a:pt x="4567" y="418942"/>
                    <a:pt x="0" y="407917"/>
                    <a:pt x="0" y="3964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496917"/>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a:off x="6183365" y="5400167"/>
            <a:ext cx="677008" cy="0"/>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5082133" y="7477445"/>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901323" y="7477445"/>
            <a:ext cx="6786987" cy="1142182"/>
            <a:chOff x="0" y="0"/>
            <a:chExt cx="1787519" cy="300822"/>
          </a:xfrm>
        </p:grpSpPr>
        <p:sp>
          <p:nvSpPr>
            <p:cNvPr name="Freeform 24" id="24"/>
            <p:cNvSpPr/>
            <p:nvPr/>
          </p:nvSpPr>
          <p:spPr>
            <a:xfrm flipH="false" flipV="false" rot="0">
              <a:off x="0" y="0"/>
              <a:ext cx="1787519" cy="300822"/>
            </a:xfrm>
            <a:custGeom>
              <a:avLst/>
              <a:gdLst/>
              <a:ahLst/>
              <a:cxnLst/>
              <a:rect r="r" b="b" t="t" l="l"/>
              <a:pathLst>
                <a:path h="300822" w="1787519">
                  <a:moveTo>
                    <a:pt x="43347" y="0"/>
                  </a:moveTo>
                  <a:lnTo>
                    <a:pt x="1744173" y="0"/>
                  </a:lnTo>
                  <a:cubicBezTo>
                    <a:pt x="1755669" y="0"/>
                    <a:pt x="1766694" y="4567"/>
                    <a:pt x="1774823" y="12696"/>
                  </a:cubicBezTo>
                  <a:cubicBezTo>
                    <a:pt x="1782952" y="20825"/>
                    <a:pt x="1787519" y="31850"/>
                    <a:pt x="1787519" y="43347"/>
                  </a:cubicBezTo>
                  <a:lnTo>
                    <a:pt x="1787519" y="257475"/>
                  </a:lnTo>
                  <a:cubicBezTo>
                    <a:pt x="1787519" y="268971"/>
                    <a:pt x="1782952" y="279997"/>
                    <a:pt x="1774823" y="288126"/>
                  </a:cubicBezTo>
                  <a:cubicBezTo>
                    <a:pt x="1766694" y="296255"/>
                    <a:pt x="1755669" y="300822"/>
                    <a:pt x="1744173" y="300822"/>
                  </a:cubicBezTo>
                  <a:lnTo>
                    <a:pt x="43347" y="300822"/>
                  </a:lnTo>
                  <a:cubicBezTo>
                    <a:pt x="31850" y="300822"/>
                    <a:pt x="20825" y="296255"/>
                    <a:pt x="12696" y="288126"/>
                  </a:cubicBezTo>
                  <a:cubicBezTo>
                    <a:pt x="4567" y="279997"/>
                    <a:pt x="0" y="268971"/>
                    <a:pt x="0" y="25747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357972"/>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flipV="true">
            <a:off x="6224315" y="8048536"/>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5041182" y="3261955"/>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901323" y="3287264"/>
            <a:ext cx="6786987" cy="1087533"/>
            <a:chOff x="0" y="0"/>
            <a:chExt cx="1787519" cy="286428"/>
          </a:xfrm>
        </p:grpSpPr>
        <p:sp>
          <p:nvSpPr>
            <p:cNvPr name="Freeform 31" id="31"/>
            <p:cNvSpPr/>
            <p:nvPr/>
          </p:nvSpPr>
          <p:spPr>
            <a:xfrm flipH="false" flipV="false" rot="0">
              <a:off x="0" y="0"/>
              <a:ext cx="1787519" cy="286428"/>
            </a:xfrm>
            <a:custGeom>
              <a:avLst/>
              <a:gdLst/>
              <a:ahLst/>
              <a:cxnLst/>
              <a:rect r="r" b="b" t="t" l="l"/>
              <a:pathLst>
                <a:path h="286428" w="1787519">
                  <a:moveTo>
                    <a:pt x="43347" y="0"/>
                  </a:moveTo>
                  <a:lnTo>
                    <a:pt x="1744173" y="0"/>
                  </a:lnTo>
                  <a:cubicBezTo>
                    <a:pt x="1755669" y="0"/>
                    <a:pt x="1766694" y="4567"/>
                    <a:pt x="1774823" y="12696"/>
                  </a:cubicBezTo>
                  <a:cubicBezTo>
                    <a:pt x="1782952" y="20825"/>
                    <a:pt x="1787519" y="31850"/>
                    <a:pt x="1787519" y="43347"/>
                  </a:cubicBezTo>
                  <a:lnTo>
                    <a:pt x="1787519" y="243082"/>
                  </a:lnTo>
                  <a:cubicBezTo>
                    <a:pt x="1787519" y="254578"/>
                    <a:pt x="1782952" y="265603"/>
                    <a:pt x="1774823" y="273733"/>
                  </a:cubicBezTo>
                  <a:cubicBezTo>
                    <a:pt x="1766694" y="281862"/>
                    <a:pt x="1755669" y="286428"/>
                    <a:pt x="1744173" y="286428"/>
                  </a:cubicBezTo>
                  <a:lnTo>
                    <a:pt x="43347" y="286428"/>
                  </a:lnTo>
                  <a:cubicBezTo>
                    <a:pt x="31850" y="286428"/>
                    <a:pt x="20825" y="281862"/>
                    <a:pt x="12696" y="273733"/>
                  </a:cubicBezTo>
                  <a:cubicBezTo>
                    <a:pt x="4567" y="265603"/>
                    <a:pt x="0" y="254578"/>
                    <a:pt x="0" y="243082"/>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343578"/>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flipV="true">
            <a:off x="6183365" y="3831030"/>
            <a:ext cx="717959" cy="2016"/>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7294448" y="4680712"/>
            <a:ext cx="6082638" cy="13722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Elegir la mejor opcion de ese vecindario como la mejor opcion en el momento</a:t>
            </a:r>
          </a:p>
        </p:txBody>
      </p:sp>
      <p:sp>
        <p:nvSpPr>
          <p:cNvPr name="TextBox 35" id="35"/>
          <p:cNvSpPr txBox="true"/>
          <p:nvPr/>
        </p:nvSpPr>
        <p:spPr>
          <a:xfrm rot="0">
            <a:off x="7376246" y="7591016"/>
            <a:ext cx="6000839"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Si no mejora con ningún vecindario para</a:t>
            </a:r>
          </a:p>
        </p:txBody>
      </p:sp>
      <p:sp>
        <p:nvSpPr>
          <p:cNvPr name="TextBox 36" id="36"/>
          <p:cNvSpPr txBox="true"/>
          <p:nvPr/>
        </p:nvSpPr>
        <p:spPr>
          <a:xfrm rot="0">
            <a:off x="7335296" y="3342191"/>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Iterar a traves de todas las opciones de un vecindario</a:t>
            </a:r>
          </a:p>
        </p:txBody>
      </p:sp>
      <p:sp>
        <p:nvSpPr>
          <p:cNvPr name="TextBox 37" id="37"/>
          <p:cNvSpPr txBox="true"/>
          <p:nvPr/>
        </p:nvSpPr>
        <p:spPr>
          <a:xfrm rot="0">
            <a:off x="3966540" y="1524463"/>
            <a:ext cx="10553629"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VARIABLE NEIGHBORHOOD DESCENT, BEST IMPROVEMENT</a:t>
            </a:r>
          </a:p>
        </p:txBody>
      </p:sp>
      <p:sp>
        <p:nvSpPr>
          <p:cNvPr name="TextBox 38" id="38"/>
          <p:cNvSpPr txBox="true"/>
          <p:nvPr/>
        </p:nvSpPr>
        <p:spPr>
          <a:xfrm rot="0">
            <a:off x="4639722" y="3420614"/>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4639722" y="4987734"/>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4680672" y="765991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4</a:t>
            </a:r>
          </a:p>
        </p:txBody>
      </p:sp>
      <p:grpSp>
        <p:nvGrpSpPr>
          <p:cNvPr name="Group 41" id="41"/>
          <p:cNvGrpSpPr/>
          <p:nvPr/>
        </p:nvGrpSpPr>
        <p:grpSpPr>
          <a:xfrm rot="0">
            <a:off x="5082133" y="6209728"/>
            <a:ext cx="1142182" cy="114218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43" id="4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6901323" y="6428347"/>
            <a:ext cx="6786987" cy="704946"/>
            <a:chOff x="0" y="0"/>
            <a:chExt cx="1787519" cy="185665"/>
          </a:xfrm>
        </p:grpSpPr>
        <p:sp>
          <p:nvSpPr>
            <p:cNvPr name="Freeform 45" id="45"/>
            <p:cNvSpPr/>
            <p:nvPr/>
          </p:nvSpPr>
          <p:spPr>
            <a:xfrm flipH="false" flipV="false" rot="0">
              <a:off x="0" y="0"/>
              <a:ext cx="1787519" cy="185665"/>
            </a:xfrm>
            <a:custGeom>
              <a:avLst/>
              <a:gdLst/>
              <a:ahLst/>
              <a:cxnLst/>
              <a:rect r="r" b="b" t="t" l="l"/>
              <a:pathLst>
                <a:path h="185665" w="1787519">
                  <a:moveTo>
                    <a:pt x="43347" y="0"/>
                  </a:moveTo>
                  <a:lnTo>
                    <a:pt x="1744173" y="0"/>
                  </a:lnTo>
                  <a:cubicBezTo>
                    <a:pt x="1755669" y="0"/>
                    <a:pt x="1766694" y="4567"/>
                    <a:pt x="1774823" y="12696"/>
                  </a:cubicBezTo>
                  <a:cubicBezTo>
                    <a:pt x="1782952" y="20825"/>
                    <a:pt x="1787519" y="31850"/>
                    <a:pt x="1787519" y="43347"/>
                  </a:cubicBezTo>
                  <a:lnTo>
                    <a:pt x="1787519" y="142318"/>
                  </a:lnTo>
                  <a:cubicBezTo>
                    <a:pt x="1787519" y="153814"/>
                    <a:pt x="1782952" y="164840"/>
                    <a:pt x="1774823" y="172969"/>
                  </a:cubicBezTo>
                  <a:cubicBezTo>
                    <a:pt x="1766694" y="181098"/>
                    <a:pt x="1755669" y="185665"/>
                    <a:pt x="1744173" y="185665"/>
                  </a:cubicBezTo>
                  <a:lnTo>
                    <a:pt x="43347" y="185665"/>
                  </a:lnTo>
                  <a:cubicBezTo>
                    <a:pt x="31850" y="185665"/>
                    <a:pt x="20825" y="181098"/>
                    <a:pt x="12696" y="172969"/>
                  </a:cubicBezTo>
                  <a:cubicBezTo>
                    <a:pt x="4567" y="164840"/>
                    <a:pt x="0" y="153814"/>
                    <a:pt x="0" y="142318"/>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46" id="46"/>
            <p:cNvSpPr txBox="true"/>
            <p:nvPr/>
          </p:nvSpPr>
          <p:spPr>
            <a:xfrm>
              <a:off x="0" y="-57150"/>
              <a:ext cx="1787519" cy="242815"/>
            </a:xfrm>
            <a:prstGeom prst="rect">
              <a:avLst/>
            </a:prstGeom>
          </p:spPr>
          <p:txBody>
            <a:bodyPr anchor="ctr" rtlCol="false" tIns="50800" lIns="50800" bIns="50800" rIns="50800"/>
            <a:lstStyle/>
            <a:p>
              <a:pPr algn="ctr">
                <a:lnSpc>
                  <a:spcPts val="2659"/>
                </a:lnSpc>
                <a:spcBef>
                  <a:spcPct val="0"/>
                </a:spcBef>
              </a:pPr>
            </a:p>
          </p:txBody>
        </p:sp>
      </p:grpSp>
      <p:sp>
        <p:nvSpPr>
          <p:cNvPr name="AutoShape 47" id="47"/>
          <p:cNvSpPr/>
          <p:nvPr/>
        </p:nvSpPr>
        <p:spPr>
          <a:xfrm>
            <a:off x="6224315" y="6780819"/>
            <a:ext cx="677008" cy="0"/>
          </a:xfrm>
          <a:prstGeom prst="line">
            <a:avLst/>
          </a:prstGeom>
          <a:ln cap="flat" w="47625">
            <a:solidFill>
              <a:srgbClr val="5D381C"/>
            </a:solidFill>
            <a:prstDash val="solid"/>
            <a:headEnd type="none" len="sm" w="sm"/>
            <a:tailEnd type="none" len="sm" w="sm"/>
          </a:ln>
        </p:spPr>
      </p:sp>
      <p:sp>
        <p:nvSpPr>
          <p:cNvPr name="TextBox 48" id="48"/>
          <p:cNvSpPr txBox="true"/>
          <p:nvPr/>
        </p:nvSpPr>
        <p:spPr>
          <a:xfrm rot="0">
            <a:off x="7253498" y="6494752"/>
            <a:ext cx="6082638"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Cambiar de vecindario y repetir 1 y 2</a:t>
            </a:r>
          </a:p>
        </p:txBody>
      </p:sp>
      <p:sp>
        <p:nvSpPr>
          <p:cNvPr name="TextBox 49" id="49"/>
          <p:cNvSpPr txBox="true"/>
          <p:nvPr/>
        </p:nvSpPr>
        <p:spPr>
          <a:xfrm rot="0">
            <a:off x="4680672" y="6368387"/>
            <a:ext cx="1945103"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a:p>
            <a:pPr algn="ctr">
              <a:lnSpc>
                <a:spcPts val="5805"/>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461451"/>
            <a:ext cx="13799705" cy="7397756"/>
            <a:chOff x="0" y="0"/>
            <a:chExt cx="3634490" cy="1948380"/>
          </a:xfrm>
        </p:grpSpPr>
        <p:sp>
          <p:nvSpPr>
            <p:cNvPr name="Freeform 9" id="9"/>
            <p:cNvSpPr/>
            <p:nvPr/>
          </p:nvSpPr>
          <p:spPr>
            <a:xfrm flipH="false" flipV="false" rot="0">
              <a:off x="0" y="0"/>
              <a:ext cx="3634490" cy="1948380"/>
            </a:xfrm>
            <a:custGeom>
              <a:avLst/>
              <a:gdLst/>
              <a:ahLst/>
              <a:cxnLst/>
              <a:rect r="r" b="b" t="t" l="l"/>
              <a:pathLst>
                <a:path h="1948380" w="3634490">
                  <a:moveTo>
                    <a:pt x="21319" y="0"/>
                  </a:moveTo>
                  <a:lnTo>
                    <a:pt x="3613171" y="0"/>
                  </a:lnTo>
                  <a:cubicBezTo>
                    <a:pt x="3618826" y="0"/>
                    <a:pt x="3624248" y="2246"/>
                    <a:pt x="3628246" y="6244"/>
                  </a:cubicBezTo>
                  <a:cubicBezTo>
                    <a:pt x="3632244" y="10242"/>
                    <a:pt x="3634490" y="15665"/>
                    <a:pt x="3634490" y="21319"/>
                  </a:cubicBezTo>
                  <a:lnTo>
                    <a:pt x="3634490" y="1927061"/>
                  </a:lnTo>
                  <a:cubicBezTo>
                    <a:pt x="3634490" y="1938836"/>
                    <a:pt x="3624945" y="1948380"/>
                    <a:pt x="3613171" y="1948380"/>
                  </a:cubicBezTo>
                  <a:lnTo>
                    <a:pt x="21319" y="1948380"/>
                  </a:lnTo>
                  <a:cubicBezTo>
                    <a:pt x="15665" y="1948380"/>
                    <a:pt x="10242" y="1946134"/>
                    <a:pt x="6244" y="1942136"/>
                  </a:cubicBezTo>
                  <a:cubicBezTo>
                    <a:pt x="2246" y="1938138"/>
                    <a:pt x="0" y="1932716"/>
                    <a:pt x="0" y="1927061"/>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0553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099066" y="169123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391859" y="1805285"/>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041182" y="4829076"/>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860373" y="4565297"/>
            <a:ext cx="6786987" cy="1669740"/>
            <a:chOff x="0" y="0"/>
            <a:chExt cx="1787519" cy="439767"/>
          </a:xfrm>
        </p:grpSpPr>
        <p:sp>
          <p:nvSpPr>
            <p:cNvPr name="Freeform 17" id="17"/>
            <p:cNvSpPr/>
            <p:nvPr/>
          </p:nvSpPr>
          <p:spPr>
            <a:xfrm flipH="false" flipV="false" rot="0">
              <a:off x="0" y="0"/>
              <a:ext cx="1787519" cy="439767"/>
            </a:xfrm>
            <a:custGeom>
              <a:avLst/>
              <a:gdLst/>
              <a:ahLst/>
              <a:cxnLst/>
              <a:rect r="r" b="b" t="t" l="l"/>
              <a:pathLst>
                <a:path h="439767" w="1787519">
                  <a:moveTo>
                    <a:pt x="43347" y="0"/>
                  </a:moveTo>
                  <a:lnTo>
                    <a:pt x="1744173" y="0"/>
                  </a:lnTo>
                  <a:cubicBezTo>
                    <a:pt x="1755669" y="0"/>
                    <a:pt x="1766694" y="4567"/>
                    <a:pt x="1774823" y="12696"/>
                  </a:cubicBezTo>
                  <a:cubicBezTo>
                    <a:pt x="1782952" y="20825"/>
                    <a:pt x="1787519" y="31850"/>
                    <a:pt x="1787519" y="43347"/>
                  </a:cubicBezTo>
                  <a:lnTo>
                    <a:pt x="1787519" y="396420"/>
                  </a:lnTo>
                  <a:cubicBezTo>
                    <a:pt x="1787519" y="407917"/>
                    <a:pt x="1782952" y="418942"/>
                    <a:pt x="1774823" y="427071"/>
                  </a:cubicBezTo>
                  <a:cubicBezTo>
                    <a:pt x="1766694" y="435200"/>
                    <a:pt x="1755669" y="439767"/>
                    <a:pt x="1744173" y="439767"/>
                  </a:cubicBezTo>
                  <a:lnTo>
                    <a:pt x="43347" y="439767"/>
                  </a:lnTo>
                  <a:cubicBezTo>
                    <a:pt x="31850" y="439767"/>
                    <a:pt x="20825" y="435200"/>
                    <a:pt x="12696" y="427071"/>
                  </a:cubicBezTo>
                  <a:cubicBezTo>
                    <a:pt x="4567" y="418942"/>
                    <a:pt x="0" y="407917"/>
                    <a:pt x="0" y="3964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496917"/>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a:off x="6183365" y="5400167"/>
            <a:ext cx="677008" cy="0"/>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5082133" y="7477445"/>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901323" y="7477445"/>
            <a:ext cx="6786987" cy="1142182"/>
            <a:chOff x="0" y="0"/>
            <a:chExt cx="1787519" cy="300822"/>
          </a:xfrm>
        </p:grpSpPr>
        <p:sp>
          <p:nvSpPr>
            <p:cNvPr name="Freeform 24" id="24"/>
            <p:cNvSpPr/>
            <p:nvPr/>
          </p:nvSpPr>
          <p:spPr>
            <a:xfrm flipH="false" flipV="false" rot="0">
              <a:off x="0" y="0"/>
              <a:ext cx="1787519" cy="300822"/>
            </a:xfrm>
            <a:custGeom>
              <a:avLst/>
              <a:gdLst/>
              <a:ahLst/>
              <a:cxnLst/>
              <a:rect r="r" b="b" t="t" l="l"/>
              <a:pathLst>
                <a:path h="300822" w="1787519">
                  <a:moveTo>
                    <a:pt x="43347" y="0"/>
                  </a:moveTo>
                  <a:lnTo>
                    <a:pt x="1744173" y="0"/>
                  </a:lnTo>
                  <a:cubicBezTo>
                    <a:pt x="1755669" y="0"/>
                    <a:pt x="1766694" y="4567"/>
                    <a:pt x="1774823" y="12696"/>
                  </a:cubicBezTo>
                  <a:cubicBezTo>
                    <a:pt x="1782952" y="20825"/>
                    <a:pt x="1787519" y="31850"/>
                    <a:pt x="1787519" y="43347"/>
                  </a:cubicBezTo>
                  <a:lnTo>
                    <a:pt x="1787519" y="257475"/>
                  </a:lnTo>
                  <a:cubicBezTo>
                    <a:pt x="1787519" y="268971"/>
                    <a:pt x="1782952" y="279997"/>
                    <a:pt x="1774823" y="288126"/>
                  </a:cubicBezTo>
                  <a:cubicBezTo>
                    <a:pt x="1766694" y="296255"/>
                    <a:pt x="1755669" y="300822"/>
                    <a:pt x="1744173" y="300822"/>
                  </a:cubicBezTo>
                  <a:lnTo>
                    <a:pt x="43347" y="300822"/>
                  </a:lnTo>
                  <a:cubicBezTo>
                    <a:pt x="31850" y="300822"/>
                    <a:pt x="20825" y="296255"/>
                    <a:pt x="12696" y="288126"/>
                  </a:cubicBezTo>
                  <a:cubicBezTo>
                    <a:pt x="4567" y="279997"/>
                    <a:pt x="0" y="268971"/>
                    <a:pt x="0" y="257475"/>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357972"/>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flipV="true">
            <a:off x="6224315" y="8048536"/>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5041182" y="3261955"/>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901323" y="3287264"/>
            <a:ext cx="6786987" cy="1087533"/>
            <a:chOff x="0" y="0"/>
            <a:chExt cx="1787519" cy="286428"/>
          </a:xfrm>
        </p:grpSpPr>
        <p:sp>
          <p:nvSpPr>
            <p:cNvPr name="Freeform 31" id="31"/>
            <p:cNvSpPr/>
            <p:nvPr/>
          </p:nvSpPr>
          <p:spPr>
            <a:xfrm flipH="false" flipV="false" rot="0">
              <a:off x="0" y="0"/>
              <a:ext cx="1787519" cy="286428"/>
            </a:xfrm>
            <a:custGeom>
              <a:avLst/>
              <a:gdLst/>
              <a:ahLst/>
              <a:cxnLst/>
              <a:rect r="r" b="b" t="t" l="l"/>
              <a:pathLst>
                <a:path h="286428" w="1787519">
                  <a:moveTo>
                    <a:pt x="43347" y="0"/>
                  </a:moveTo>
                  <a:lnTo>
                    <a:pt x="1744173" y="0"/>
                  </a:lnTo>
                  <a:cubicBezTo>
                    <a:pt x="1755669" y="0"/>
                    <a:pt x="1766694" y="4567"/>
                    <a:pt x="1774823" y="12696"/>
                  </a:cubicBezTo>
                  <a:cubicBezTo>
                    <a:pt x="1782952" y="20825"/>
                    <a:pt x="1787519" y="31850"/>
                    <a:pt x="1787519" y="43347"/>
                  </a:cubicBezTo>
                  <a:lnTo>
                    <a:pt x="1787519" y="243082"/>
                  </a:lnTo>
                  <a:cubicBezTo>
                    <a:pt x="1787519" y="254578"/>
                    <a:pt x="1782952" y="265603"/>
                    <a:pt x="1774823" y="273733"/>
                  </a:cubicBezTo>
                  <a:cubicBezTo>
                    <a:pt x="1766694" y="281862"/>
                    <a:pt x="1755669" y="286428"/>
                    <a:pt x="1744173" y="286428"/>
                  </a:cubicBezTo>
                  <a:lnTo>
                    <a:pt x="43347" y="286428"/>
                  </a:lnTo>
                  <a:cubicBezTo>
                    <a:pt x="31850" y="286428"/>
                    <a:pt x="20825" y="281862"/>
                    <a:pt x="12696" y="273733"/>
                  </a:cubicBezTo>
                  <a:cubicBezTo>
                    <a:pt x="4567" y="265603"/>
                    <a:pt x="0" y="254578"/>
                    <a:pt x="0" y="243082"/>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343578"/>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flipV="true">
            <a:off x="6183365" y="3831030"/>
            <a:ext cx="717959" cy="2016"/>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7294448" y="4680712"/>
            <a:ext cx="6082638" cy="13722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Elegir la mejor opcion de ese vecindario como la mejor opcion en el momento</a:t>
            </a:r>
          </a:p>
        </p:txBody>
      </p:sp>
      <p:sp>
        <p:nvSpPr>
          <p:cNvPr name="TextBox 35" id="35"/>
          <p:cNvSpPr txBox="true"/>
          <p:nvPr/>
        </p:nvSpPr>
        <p:spPr>
          <a:xfrm rot="0">
            <a:off x="7376246" y="7591016"/>
            <a:ext cx="6000839"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Si no mejora con ningún vecindario para</a:t>
            </a:r>
          </a:p>
        </p:txBody>
      </p:sp>
      <p:sp>
        <p:nvSpPr>
          <p:cNvPr name="TextBox 36" id="36"/>
          <p:cNvSpPr txBox="true"/>
          <p:nvPr/>
        </p:nvSpPr>
        <p:spPr>
          <a:xfrm rot="0">
            <a:off x="7335296" y="3342191"/>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Iterar a traves de todas las opciones de un vecindario</a:t>
            </a:r>
          </a:p>
        </p:txBody>
      </p:sp>
      <p:sp>
        <p:nvSpPr>
          <p:cNvPr name="TextBox 37" id="37"/>
          <p:cNvSpPr txBox="true"/>
          <p:nvPr/>
        </p:nvSpPr>
        <p:spPr>
          <a:xfrm rot="0">
            <a:off x="3966540" y="1524463"/>
            <a:ext cx="10553629"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VARIABLE NEIGHBORHOOD DESCENT, BEST IMPROVEMENT</a:t>
            </a:r>
          </a:p>
        </p:txBody>
      </p:sp>
      <p:sp>
        <p:nvSpPr>
          <p:cNvPr name="TextBox 38" id="38"/>
          <p:cNvSpPr txBox="true"/>
          <p:nvPr/>
        </p:nvSpPr>
        <p:spPr>
          <a:xfrm rot="0">
            <a:off x="4639722" y="3420614"/>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4639722" y="4987734"/>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4680672" y="7659916"/>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4</a:t>
            </a:r>
          </a:p>
        </p:txBody>
      </p:sp>
      <p:grpSp>
        <p:nvGrpSpPr>
          <p:cNvPr name="Group 41" id="41"/>
          <p:cNvGrpSpPr/>
          <p:nvPr/>
        </p:nvGrpSpPr>
        <p:grpSpPr>
          <a:xfrm rot="0">
            <a:off x="5082133" y="6209728"/>
            <a:ext cx="1142182" cy="114218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43" id="4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6901323" y="6428347"/>
            <a:ext cx="6786987" cy="704946"/>
            <a:chOff x="0" y="0"/>
            <a:chExt cx="1787519" cy="185665"/>
          </a:xfrm>
        </p:grpSpPr>
        <p:sp>
          <p:nvSpPr>
            <p:cNvPr name="Freeform 45" id="45"/>
            <p:cNvSpPr/>
            <p:nvPr/>
          </p:nvSpPr>
          <p:spPr>
            <a:xfrm flipH="false" flipV="false" rot="0">
              <a:off x="0" y="0"/>
              <a:ext cx="1787519" cy="185665"/>
            </a:xfrm>
            <a:custGeom>
              <a:avLst/>
              <a:gdLst/>
              <a:ahLst/>
              <a:cxnLst/>
              <a:rect r="r" b="b" t="t" l="l"/>
              <a:pathLst>
                <a:path h="185665" w="1787519">
                  <a:moveTo>
                    <a:pt x="43347" y="0"/>
                  </a:moveTo>
                  <a:lnTo>
                    <a:pt x="1744173" y="0"/>
                  </a:lnTo>
                  <a:cubicBezTo>
                    <a:pt x="1755669" y="0"/>
                    <a:pt x="1766694" y="4567"/>
                    <a:pt x="1774823" y="12696"/>
                  </a:cubicBezTo>
                  <a:cubicBezTo>
                    <a:pt x="1782952" y="20825"/>
                    <a:pt x="1787519" y="31850"/>
                    <a:pt x="1787519" y="43347"/>
                  </a:cubicBezTo>
                  <a:lnTo>
                    <a:pt x="1787519" y="142318"/>
                  </a:lnTo>
                  <a:cubicBezTo>
                    <a:pt x="1787519" y="153814"/>
                    <a:pt x="1782952" y="164840"/>
                    <a:pt x="1774823" y="172969"/>
                  </a:cubicBezTo>
                  <a:cubicBezTo>
                    <a:pt x="1766694" y="181098"/>
                    <a:pt x="1755669" y="185665"/>
                    <a:pt x="1744173" y="185665"/>
                  </a:cubicBezTo>
                  <a:lnTo>
                    <a:pt x="43347" y="185665"/>
                  </a:lnTo>
                  <a:cubicBezTo>
                    <a:pt x="31850" y="185665"/>
                    <a:pt x="20825" y="181098"/>
                    <a:pt x="12696" y="172969"/>
                  </a:cubicBezTo>
                  <a:cubicBezTo>
                    <a:pt x="4567" y="164840"/>
                    <a:pt x="0" y="153814"/>
                    <a:pt x="0" y="142318"/>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46" id="46"/>
            <p:cNvSpPr txBox="true"/>
            <p:nvPr/>
          </p:nvSpPr>
          <p:spPr>
            <a:xfrm>
              <a:off x="0" y="-57150"/>
              <a:ext cx="1787519" cy="242815"/>
            </a:xfrm>
            <a:prstGeom prst="rect">
              <a:avLst/>
            </a:prstGeom>
          </p:spPr>
          <p:txBody>
            <a:bodyPr anchor="ctr" rtlCol="false" tIns="50800" lIns="50800" bIns="50800" rIns="50800"/>
            <a:lstStyle/>
            <a:p>
              <a:pPr algn="ctr">
                <a:lnSpc>
                  <a:spcPts val="2659"/>
                </a:lnSpc>
                <a:spcBef>
                  <a:spcPct val="0"/>
                </a:spcBef>
              </a:pPr>
            </a:p>
          </p:txBody>
        </p:sp>
      </p:grpSp>
      <p:sp>
        <p:nvSpPr>
          <p:cNvPr name="AutoShape 47" id="47"/>
          <p:cNvSpPr/>
          <p:nvPr/>
        </p:nvSpPr>
        <p:spPr>
          <a:xfrm>
            <a:off x="6224315" y="6780819"/>
            <a:ext cx="677008" cy="0"/>
          </a:xfrm>
          <a:prstGeom prst="line">
            <a:avLst/>
          </a:prstGeom>
          <a:ln cap="flat" w="47625">
            <a:solidFill>
              <a:srgbClr val="5D381C"/>
            </a:solidFill>
            <a:prstDash val="solid"/>
            <a:headEnd type="none" len="sm" w="sm"/>
            <a:tailEnd type="none" len="sm" w="sm"/>
          </a:ln>
        </p:spPr>
      </p:sp>
      <p:sp>
        <p:nvSpPr>
          <p:cNvPr name="TextBox 48" id="48"/>
          <p:cNvSpPr txBox="true"/>
          <p:nvPr/>
        </p:nvSpPr>
        <p:spPr>
          <a:xfrm rot="0">
            <a:off x="7253498" y="6494752"/>
            <a:ext cx="6082638"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Cambiar de vecindario y repetir 1 y 2</a:t>
            </a:r>
          </a:p>
        </p:txBody>
      </p:sp>
      <p:sp>
        <p:nvSpPr>
          <p:cNvPr name="TextBox 49" id="49"/>
          <p:cNvSpPr txBox="true"/>
          <p:nvPr/>
        </p:nvSpPr>
        <p:spPr>
          <a:xfrm rot="0">
            <a:off x="4680672" y="6368387"/>
            <a:ext cx="1945103"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a:p>
            <a:pPr algn="ctr">
              <a:lnSpc>
                <a:spcPts val="5805"/>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49470"/>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263555"/>
            <a:ext cx="13799705" cy="7718746"/>
            <a:chOff x="0" y="0"/>
            <a:chExt cx="3634490" cy="2032921"/>
          </a:xfrm>
        </p:grpSpPr>
        <p:sp>
          <p:nvSpPr>
            <p:cNvPr name="Freeform 9" id="9"/>
            <p:cNvSpPr/>
            <p:nvPr/>
          </p:nvSpPr>
          <p:spPr>
            <a:xfrm flipH="false" flipV="false" rot="0">
              <a:off x="0" y="0"/>
              <a:ext cx="3634490" cy="2032921"/>
            </a:xfrm>
            <a:custGeom>
              <a:avLst/>
              <a:gdLst/>
              <a:ahLst/>
              <a:cxnLst/>
              <a:rect r="r" b="b" t="t" l="l"/>
              <a:pathLst>
                <a:path h="2032921" w="3634490">
                  <a:moveTo>
                    <a:pt x="21319" y="0"/>
                  </a:moveTo>
                  <a:lnTo>
                    <a:pt x="3613171" y="0"/>
                  </a:lnTo>
                  <a:cubicBezTo>
                    <a:pt x="3618826" y="0"/>
                    <a:pt x="3624248" y="2246"/>
                    <a:pt x="3628246" y="6244"/>
                  </a:cubicBezTo>
                  <a:cubicBezTo>
                    <a:pt x="3632244" y="10242"/>
                    <a:pt x="3634490" y="15665"/>
                    <a:pt x="3634490" y="21319"/>
                  </a:cubicBezTo>
                  <a:lnTo>
                    <a:pt x="3634490" y="2011602"/>
                  </a:lnTo>
                  <a:cubicBezTo>
                    <a:pt x="3634490" y="2017256"/>
                    <a:pt x="3632244" y="2022679"/>
                    <a:pt x="3628246" y="2026677"/>
                  </a:cubicBezTo>
                  <a:cubicBezTo>
                    <a:pt x="3624248" y="2030675"/>
                    <a:pt x="3618826" y="2032921"/>
                    <a:pt x="3613171" y="2032921"/>
                  </a:cubicBezTo>
                  <a:lnTo>
                    <a:pt x="21319" y="2032921"/>
                  </a:lnTo>
                  <a:cubicBezTo>
                    <a:pt x="15665" y="2032921"/>
                    <a:pt x="10242" y="2030675"/>
                    <a:pt x="6244" y="2026677"/>
                  </a:cubicBezTo>
                  <a:cubicBezTo>
                    <a:pt x="2246" y="2022679"/>
                    <a:pt x="0" y="2017256"/>
                    <a:pt x="0" y="2011602"/>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90071"/>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099066" y="169123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391859" y="171956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6556714" y="4557232"/>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8375904" y="4293453"/>
            <a:ext cx="6786987" cy="1669740"/>
            <a:chOff x="0" y="0"/>
            <a:chExt cx="1787519" cy="439767"/>
          </a:xfrm>
        </p:grpSpPr>
        <p:sp>
          <p:nvSpPr>
            <p:cNvPr name="Freeform 17" id="17"/>
            <p:cNvSpPr/>
            <p:nvPr/>
          </p:nvSpPr>
          <p:spPr>
            <a:xfrm flipH="false" flipV="false" rot="0">
              <a:off x="0" y="0"/>
              <a:ext cx="1787519" cy="439767"/>
            </a:xfrm>
            <a:custGeom>
              <a:avLst/>
              <a:gdLst/>
              <a:ahLst/>
              <a:cxnLst/>
              <a:rect r="r" b="b" t="t" l="l"/>
              <a:pathLst>
                <a:path h="439767" w="1787519">
                  <a:moveTo>
                    <a:pt x="43347" y="0"/>
                  </a:moveTo>
                  <a:lnTo>
                    <a:pt x="1744173" y="0"/>
                  </a:lnTo>
                  <a:cubicBezTo>
                    <a:pt x="1755669" y="0"/>
                    <a:pt x="1766694" y="4567"/>
                    <a:pt x="1774823" y="12696"/>
                  </a:cubicBezTo>
                  <a:cubicBezTo>
                    <a:pt x="1782952" y="20825"/>
                    <a:pt x="1787519" y="31850"/>
                    <a:pt x="1787519" y="43347"/>
                  </a:cubicBezTo>
                  <a:lnTo>
                    <a:pt x="1787519" y="396420"/>
                  </a:lnTo>
                  <a:cubicBezTo>
                    <a:pt x="1787519" y="407917"/>
                    <a:pt x="1782952" y="418942"/>
                    <a:pt x="1774823" y="427071"/>
                  </a:cubicBezTo>
                  <a:cubicBezTo>
                    <a:pt x="1766694" y="435200"/>
                    <a:pt x="1755669" y="439767"/>
                    <a:pt x="1744173" y="439767"/>
                  </a:cubicBezTo>
                  <a:lnTo>
                    <a:pt x="43347" y="439767"/>
                  </a:lnTo>
                  <a:cubicBezTo>
                    <a:pt x="31850" y="439767"/>
                    <a:pt x="20825" y="435200"/>
                    <a:pt x="12696" y="427071"/>
                  </a:cubicBezTo>
                  <a:cubicBezTo>
                    <a:pt x="4567" y="418942"/>
                    <a:pt x="0" y="407917"/>
                    <a:pt x="0" y="3964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496917"/>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a:off x="7698896" y="5128323"/>
            <a:ext cx="677008" cy="0"/>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6597664" y="7553980"/>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8416855" y="7372076"/>
            <a:ext cx="6786987" cy="1485806"/>
            <a:chOff x="0" y="0"/>
            <a:chExt cx="1787519" cy="391323"/>
          </a:xfrm>
        </p:grpSpPr>
        <p:sp>
          <p:nvSpPr>
            <p:cNvPr name="Freeform 24" id="24"/>
            <p:cNvSpPr/>
            <p:nvPr/>
          </p:nvSpPr>
          <p:spPr>
            <a:xfrm flipH="false" flipV="false" rot="0">
              <a:off x="0" y="0"/>
              <a:ext cx="1787519" cy="391323"/>
            </a:xfrm>
            <a:custGeom>
              <a:avLst/>
              <a:gdLst/>
              <a:ahLst/>
              <a:cxnLst/>
              <a:rect r="r" b="b" t="t" l="l"/>
              <a:pathLst>
                <a:path h="391323" w="1787519">
                  <a:moveTo>
                    <a:pt x="43347" y="0"/>
                  </a:moveTo>
                  <a:lnTo>
                    <a:pt x="1744173" y="0"/>
                  </a:lnTo>
                  <a:cubicBezTo>
                    <a:pt x="1755669" y="0"/>
                    <a:pt x="1766694" y="4567"/>
                    <a:pt x="1774823" y="12696"/>
                  </a:cubicBezTo>
                  <a:cubicBezTo>
                    <a:pt x="1782952" y="20825"/>
                    <a:pt x="1787519" y="31850"/>
                    <a:pt x="1787519" y="43347"/>
                  </a:cubicBezTo>
                  <a:lnTo>
                    <a:pt x="1787519" y="347977"/>
                  </a:lnTo>
                  <a:cubicBezTo>
                    <a:pt x="1787519" y="359473"/>
                    <a:pt x="1782952" y="370498"/>
                    <a:pt x="1774823" y="378627"/>
                  </a:cubicBezTo>
                  <a:cubicBezTo>
                    <a:pt x="1766694" y="386757"/>
                    <a:pt x="1755669" y="391323"/>
                    <a:pt x="1744173" y="391323"/>
                  </a:cubicBezTo>
                  <a:lnTo>
                    <a:pt x="43347" y="391323"/>
                  </a:lnTo>
                  <a:cubicBezTo>
                    <a:pt x="31850" y="391323"/>
                    <a:pt x="20825" y="386757"/>
                    <a:pt x="12696" y="378627"/>
                  </a:cubicBezTo>
                  <a:cubicBezTo>
                    <a:pt x="4567" y="370498"/>
                    <a:pt x="0" y="359473"/>
                    <a:pt x="0" y="347977"/>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448473"/>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flipV="true">
            <a:off x="7739846" y="8114979"/>
            <a:ext cx="677008" cy="10092"/>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6556714" y="3245651"/>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8416855" y="3430139"/>
            <a:ext cx="6786987" cy="773208"/>
            <a:chOff x="0" y="0"/>
            <a:chExt cx="1787519" cy="203643"/>
          </a:xfrm>
        </p:grpSpPr>
        <p:sp>
          <p:nvSpPr>
            <p:cNvPr name="Freeform 31" id="31"/>
            <p:cNvSpPr/>
            <p:nvPr/>
          </p:nvSpPr>
          <p:spPr>
            <a:xfrm flipH="false" flipV="false" rot="0">
              <a:off x="0" y="0"/>
              <a:ext cx="1787519" cy="203643"/>
            </a:xfrm>
            <a:custGeom>
              <a:avLst/>
              <a:gdLst/>
              <a:ahLst/>
              <a:cxnLst/>
              <a:rect r="r" b="b" t="t" l="l"/>
              <a:pathLst>
                <a:path h="203643" w="1787519">
                  <a:moveTo>
                    <a:pt x="43347" y="0"/>
                  </a:moveTo>
                  <a:lnTo>
                    <a:pt x="1744173" y="0"/>
                  </a:lnTo>
                  <a:cubicBezTo>
                    <a:pt x="1755669" y="0"/>
                    <a:pt x="1766694" y="4567"/>
                    <a:pt x="1774823" y="12696"/>
                  </a:cubicBezTo>
                  <a:cubicBezTo>
                    <a:pt x="1782952" y="20825"/>
                    <a:pt x="1787519" y="31850"/>
                    <a:pt x="1787519" y="43347"/>
                  </a:cubicBezTo>
                  <a:lnTo>
                    <a:pt x="1787519" y="160297"/>
                  </a:lnTo>
                  <a:cubicBezTo>
                    <a:pt x="1787519" y="171793"/>
                    <a:pt x="1782952" y="182818"/>
                    <a:pt x="1774823" y="190947"/>
                  </a:cubicBezTo>
                  <a:cubicBezTo>
                    <a:pt x="1766694" y="199076"/>
                    <a:pt x="1755669" y="203643"/>
                    <a:pt x="1744173" y="203643"/>
                  </a:cubicBezTo>
                  <a:lnTo>
                    <a:pt x="43347" y="203643"/>
                  </a:lnTo>
                  <a:cubicBezTo>
                    <a:pt x="31850" y="203643"/>
                    <a:pt x="20825" y="199076"/>
                    <a:pt x="12696" y="190947"/>
                  </a:cubicBezTo>
                  <a:cubicBezTo>
                    <a:pt x="4567" y="182818"/>
                    <a:pt x="0" y="171793"/>
                    <a:pt x="0" y="160297"/>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260793"/>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a:off x="7698896" y="3816743"/>
            <a:ext cx="717959" cy="0"/>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8809979" y="4408869"/>
            <a:ext cx="6082638" cy="13722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Se realiza Best Improvement con ruido para acepatr la posibilidad de una solucion peor</a:t>
            </a:r>
          </a:p>
        </p:txBody>
      </p:sp>
      <p:sp>
        <p:nvSpPr>
          <p:cNvPr name="TextBox 35" id="35"/>
          <p:cNvSpPr txBox="true"/>
          <p:nvPr/>
        </p:nvSpPr>
        <p:spPr>
          <a:xfrm rot="0">
            <a:off x="8891778" y="7418614"/>
            <a:ext cx="6000839" cy="13722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Al finalizar todas las soluciones, Realiza LNS y al resultado obtenido le realiza best Improvement</a:t>
            </a:r>
          </a:p>
        </p:txBody>
      </p:sp>
      <p:sp>
        <p:nvSpPr>
          <p:cNvPr name="TextBox 36" id="36"/>
          <p:cNvSpPr txBox="true"/>
          <p:nvPr/>
        </p:nvSpPr>
        <p:spPr>
          <a:xfrm rot="0">
            <a:off x="8850828" y="3485066"/>
            <a:ext cx="5919041"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Elige una solucion inicial</a:t>
            </a:r>
          </a:p>
        </p:txBody>
      </p:sp>
      <p:sp>
        <p:nvSpPr>
          <p:cNvPr name="TextBox 37" id="37"/>
          <p:cNvSpPr txBox="true"/>
          <p:nvPr/>
        </p:nvSpPr>
        <p:spPr>
          <a:xfrm rot="0">
            <a:off x="3073173" y="1364575"/>
            <a:ext cx="11929298" cy="1703070"/>
          </a:xfrm>
          <a:prstGeom prst="rect">
            <a:avLst/>
          </a:prstGeom>
        </p:spPr>
        <p:txBody>
          <a:bodyPr anchor="t" rtlCol="false" tIns="0" lIns="0" bIns="0" rIns="0">
            <a:spAutoFit/>
          </a:bodyPr>
          <a:lstStyle/>
          <a:p>
            <a:pPr algn="ctr">
              <a:lnSpc>
                <a:spcPts val="4515"/>
              </a:lnSpc>
            </a:pPr>
            <a:r>
              <a:rPr lang="en-US" sz="3500" spc="35">
                <a:solidFill>
                  <a:srgbClr val="E18455"/>
                </a:solidFill>
                <a:latin typeface="Coiny"/>
              </a:rPr>
              <a:t>LNS, RUIDO EN LA SELECCIÓN DE VECINDARIO, MULTIPLES SOLUCIONES Y BEST IMPROVEMENT</a:t>
            </a:r>
          </a:p>
          <a:p>
            <a:pPr algn="ctr">
              <a:lnSpc>
                <a:spcPts val="4515"/>
              </a:lnSpc>
            </a:pPr>
            <a:r>
              <a:rPr lang="en-US" sz="3500" spc="35">
                <a:solidFill>
                  <a:srgbClr val="E18455"/>
                </a:solidFill>
                <a:latin typeface="Coiny"/>
              </a:rPr>
              <a:t>(MULTI-SEARCH)</a:t>
            </a:r>
          </a:p>
        </p:txBody>
      </p:sp>
      <p:sp>
        <p:nvSpPr>
          <p:cNvPr name="TextBox 38" id="38"/>
          <p:cNvSpPr txBox="true"/>
          <p:nvPr/>
        </p:nvSpPr>
        <p:spPr>
          <a:xfrm rot="0">
            <a:off x="6155253" y="3404310"/>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6155253" y="4715891"/>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6196204" y="7726359"/>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4</a:t>
            </a:r>
          </a:p>
        </p:txBody>
      </p:sp>
      <p:grpSp>
        <p:nvGrpSpPr>
          <p:cNvPr name="Group 41" id="41"/>
          <p:cNvGrpSpPr/>
          <p:nvPr/>
        </p:nvGrpSpPr>
        <p:grpSpPr>
          <a:xfrm rot="0">
            <a:off x="6597664" y="6061365"/>
            <a:ext cx="1142182" cy="114218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43" id="4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8416855" y="6077494"/>
            <a:ext cx="6786987" cy="1112521"/>
            <a:chOff x="0" y="0"/>
            <a:chExt cx="1787519" cy="293010"/>
          </a:xfrm>
        </p:grpSpPr>
        <p:sp>
          <p:nvSpPr>
            <p:cNvPr name="Freeform 45" id="45"/>
            <p:cNvSpPr/>
            <p:nvPr/>
          </p:nvSpPr>
          <p:spPr>
            <a:xfrm flipH="false" flipV="false" rot="0">
              <a:off x="0" y="0"/>
              <a:ext cx="1787519" cy="293010"/>
            </a:xfrm>
            <a:custGeom>
              <a:avLst/>
              <a:gdLst/>
              <a:ahLst/>
              <a:cxnLst/>
              <a:rect r="r" b="b" t="t" l="l"/>
              <a:pathLst>
                <a:path h="293010" w="1787519">
                  <a:moveTo>
                    <a:pt x="43347" y="0"/>
                  </a:moveTo>
                  <a:lnTo>
                    <a:pt x="1744173" y="0"/>
                  </a:lnTo>
                  <a:cubicBezTo>
                    <a:pt x="1755669" y="0"/>
                    <a:pt x="1766694" y="4567"/>
                    <a:pt x="1774823" y="12696"/>
                  </a:cubicBezTo>
                  <a:cubicBezTo>
                    <a:pt x="1782952" y="20825"/>
                    <a:pt x="1787519" y="31850"/>
                    <a:pt x="1787519" y="43347"/>
                  </a:cubicBezTo>
                  <a:lnTo>
                    <a:pt x="1787519" y="249663"/>
                  </a:lnTo>
                  <a:cubicBezTo>
                    <a:pt x="1787519" y="261159"/>
                    <a:pt x="1782952" y="272185"/>
                    <a:pt x="1774823" y="280314"/>
                  </a:cubicBezTo>
                  <a:cubicBezTo>
                    <a:pt x="1766694" y="288443"/>
                    <a:pt x="1755669" y="293010"/>
                    <a:pt x="1744173" y="293010"/>
                  </a:cubicBezTo>
                  <a:lnTo>
                    <a:pt x="43347" y="293010"/>
                  </a:lnTo>
                  <a:cubicBezTo>
                    <a:pt x="31850" y="293010"/>
                    <a:pt x="20825" y="288443"/>
                    <a:pt x="12696" y="280314"/>
                  </a:cubicBezTo>
                  <a:cubicBezTo>
                    <a:pt x="4567" y="272185"/>
                    <a:pt x="0" y="261159"/>
                    <a:pt x="0" y="249663"/>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46" id="46"/>
            <p:cNvSpPr txBox="true"/>
            <p:nvPr/>
          </p:nvSpPr>
          <p:spPr>
            <a:xfrm>
              <a:off x="0" y="-57150"/>
              <a:ext cx="1787519" cy="350160"/>
            </a:xfrm>
            <a:prstGeom prst="rect">
              <a:avLst/>
            </a:prstGeom>
          </p:spPr>
          <p:txBody>
            <a:bodyPr anchor="ctr" rtlCol="false" tIns="50800" lIns="50800" bIns="50800" rIns="50800"/>
            <a:lstStyle/>
            <a:p>
              <a:pPr algn="ctr">
                <a:lnSpc>
                  <a:spcPts val="2659"/>
                </a:lnSpc>
                <a:spcBef>
                  <a:spcPct val="0"/>
                </a:spcBef>
              </a:pPr>
            </a:p>
          </p:txBody>
        </p:sp>
      </p:grpSp>
      <p:sp>
        <p:nvSpPr>
          <p:cNvPr name="AutoShape 47" id="47"/>
          <p:cNvSpPr/>
          <p:nvPr/>
        </p:nvSpPr>
        <p:spPr>
          <a:xfrm>
            <a:off x="7739846" y="6632456"/>
            <a:ext cx="677008" cy="1298"/>
          </a:xfrm>
          <a:prstGeom prst="line">
            <a:avLst/>
          </a:prstGeom>
          <a:ln cap="flat" w="47625">
            <a:solidFill>
              <a:srgbClr val="5D381C"/>
            </a:solidFill>
            <a:prstDash val="solid"/>
            <a:headEnd type="none" len="sm" w="sm"/>
            <a:tailEnd type="none" len="sm" w="sm"/>
          </a:ln>
        </p:spPr>
      </p:sp>
      <p:sp>
        <p:nvSpPr>
          <p:cNvPr name="TextBox 48" id="48"/>
          <p:cNvSpPr txBox="true"/>
          <p:nvPr/>
        </p:nvSpPr>
        <p:spPr>
          <a:xfrm rot="0">
            <a:off x="8728079" y="6143125"/>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Una vez acaba best Improvemnt pasa a la siguiente solucion</a:t>
            </a:r>
          </a:p>
        </p:txBody>
      </p:sp>
      <p:sp>
        <p:nvSpPr>
          <p:cNvPr name="TextBox 49" id="49"/>
          <p:cNvSpPr txBox="true"/>
          <p:nvPr/>
        </p:nvSpPr>
        <p:spPr>
          <a:xfrm rot="0">
            <a:off x="6196204" y="6220023"/>
            <a:ext cx="1945103" cy="1463040"/>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a:p>
            <a:pPr algn="ctr">
              <a:lnSpc>
                <a:spcPts val="5805"/>
              </a:lnSpc>
            </a:pPr>
          </a:p>
        </p:txBody>
      </p:sp>
      <p:sp>
        <p:nvSpPr>
          <p:cNvPr name="AutoShape 50" id="50"/>
          <p:cNvSpPr/>
          <p:nvPr/>
        </p:nvSpPr>
        <p:spPr>
          <a:xfrm>
            <a:off x="6144303" y="3649888"/>
            <a:ext cx="40950" cy="4708653"/>
          </a:xfrm>
          <a:prstGeom prst="line">
            <a:avLst/>
          </a:prstGeom>
          <a:ln cap="flat" w="66675">
            <a:solidFill>
              <a:srgbClr val="5D381C"/>
            </a:solidFill>
            <a:prstDash val="solid"/>
            <a:headEnd type="none" len="sm" w="sm"/>
            <a:tailEnd type="none" len="sm" w="sm"/>
          </a:ln>
        </p:spPr>
      </p:sp>
      <p:sp>
        <p:nvSpPr>
          <p:cNvPr name="TextBox 51" id="51"/>
          <p:cNvSpPr txBox="true"/>
          <p:nvPr/>
        </p:nvSpPr>
        <p:spPr>
          <a:xfrm rot="0">
            <a:off x="2484193" y="4255353"/>
            <a:ext cx="3388649" cy="4134485"/>
          </a:xfrm>
          <a:prstGeom prst="rect">
            <a:avLst/>
          </a:prstGeom>
        </p:spPr>
        <p:txBody>
          <a:bodyPr anchor="t" rtlCol="false" tIns="0" lIns="0" bIns="0" rIns="0">
            <a:spAutoFit/>
          </a:bodyPr>
          <a:lstStyle/>
          <a:p>
            <a:pPr>
              <a:lnSpc>
                <a:spcPts val="3640"/>
              </a:lnSpc>
            </a:pPr>
            <a:r>
              <a:rPr lang="en-US" sz="2600">
                <a:solidFill>
                  <a:srgbClr val="5D381C"/>
                </a:solidFill>
                <a:latin typeface="Poppins Bold"/>
              </a:rPr>
              <a:t>Parámetros:</a:t>
            </a:r>
          </a:p>
          <a:p>
            <a:pPr>
              <a:lnSpc>
                <a:spcPts val="3640"/>
              </a:lnSpc>
            </a:pPr>
          </a:p>
          <a:p>
            <a:pPr marL="561342" indent="-280671" lvl="1">
              <a:lnSpc>
                <a:spcPts val="3640"/>
              </a:lnSpc>
              <a:buFont typeface="Arial"/>
              <a:buChar char="•"/>
            </a:pPr>
            <a:r>
              <a:rPr lang="en-US" sz="2600">
                <a:solidFill>
                  <a:srgbClr val="5D381C"/>
                </a:solidFill>
                <a:latin typeface="Poppins"/>
              </a:rPr>
              <a:t>Destrucción LNS</a:t>
            </a:r>
          </a:p>
          <a:p>
            <a:pPr>
              <a:lnSpc>
                <a:spcPts val="3640"/>
              </a:lnSpc>
            </a:pPr>
            <a:r>
              <a:rPr lang="en-US" sz="2600">
                <a:solidFill>
                  <a:srgbClr val="5D381C"/>
                </a:solidFill>
                <a:latin typeface="Poppins"/>
              </a:rPr>
              <a:t>          0.1</a:t>
            </a:r>
          </a:p>
          <a:p>
            <a:pPr>
              <a:lnSpc>
                <a:spcPts val="3640"/>
              </a:lnSpc>
            </a:pPr>
          </a:p>
          <a:p>
            <a:pPr marL="561342" indent="-280671" lvl="1">
              <a:lnSpc>
                <a:spcPts val="3640"/>
              </a:lnSpc>
              <a:buFont typeface="Arial"/>
              <a:buChar char="•"/>
            </a:pPr>
            <a:r>
              <a:rPr lang="en-US" sz="2600">
                <a:solidFill>
                  <a:srgbClr val="5D381C"/>
                </a:solidFill>
                <a:latin typeface="Poppins"/>
              </a:rPr>
              <a:t>Ruido en la selección de vecindarios</a:t>
            </a:r>
          </a:p>
          <a:p>
            <a:pPr>
              <a:lnSpc>
                <a:spcPts val="3640"/>
              </a:lnSpc>
              <a:spcBef>
                <a:spcPct val="0"/>
              </a:spcBef>
            </a:pPr>
            <a:r>
              <a:rPr lang="en-US" sz="2600">
                <a:solidFill>
                  <a:srgbClr val="5D381C"/>
                </a:solidFill>
                <a:latin typeface="Poppins"/>
              </a:rPr>
              <a:t>          0.01</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4028716"/>
            <a:chOff x="0" y="0"/>
            <a:chExt cx="2145994" cy="1061061"/>
          </a:xfrm>
        </p:grpSpPr>
        <p:sp>
          <p:nvSpPr>
            <p:cNvPr name="Freeform 9" id="9"/>
            <p:cNvSpPr/>
            <p:nvPr/>
          </p:nvSpPr>
          <p:spPr>
            <a:xfrm flipH="false" flipV="false" rot="0">
              <a:off x="0" y="0"/>
              <a:ext cx="2145994" cy="1061061"/>
            </a:xfrm>
            <a:custGeom>
              <a:avLst/>
              <a:gdLst/>
              <a:ahLst/>
              <a:cxnLst/>
              <a:rect r="r" b="b" t="t" l="l"/>
              <a:pathLst>
                <a:path h="1061061" w="2145994">
                  <a:moveTo>
                    <a:pt x="95015" y="0"/>
                  </a:moveTo>
                  <a:lnTo>
                    <a:pt x="2050978" y="0"/>
                  </a:lnTo>
                  <a:cubicBezTo>
                    <a:pt x="2076178" y="0"/>
                    <a:pt x="2100345" y="10011"/>
                    <a:pt x="2118164" y="27829"/>
                  </a:cubicBezTo>
                  <a:cubicBezTo>
                    <a:pt x="2135983" y="45648"/>
                    <a:pt x="2145994" y="69816"/>
                    <a:pt x="2145994" y="95015"/>
                  </a:cubicBezTo>
                  <a:lnTo>
                    <a:pt x="2145994" y="966045"/>
                  </a:lnTo>
                  <a:cubicBezTo>
                    <a:pt x="2145994" y="991245"/>
                    <a:pt x="2135983" y="1015413"/>
                    <a:pt x="2118164" y="1033232"/>
                  </a:cubicBezTo>
                  <a:cubicBezTo>
                    <a:pt x="2100345" y="1051050"/>
                    <a:pt x="2076178" y="1061061"/>
                    <a:pt x="2050978" y="1061061"/>
                  </a:cubicBezTo>
                  <a:lnTo>
                    <a:pt x="95015" y="1061061"/>
                  </a:lnTo>
                  <a:cubicBezTo>
                    <a:pt x="69816" y="1061061"/>
                    <a:pt x="45648" y="1051050"/>
                    <a:pt x="27829" y="1033232"/>
                  </a:cubicBezTo>
                  <a:cubicBezTo>
                    <a:pt x="10011" y="1015413"/>
                    <a:pt x="0" y="991245"/>
                    <a:pt x="0" y="966045"/>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1118211"/>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5740" y="4272762"/>
            <a:ext cx="8675601" cy="1411609"/>
          </a:xfrm>
          <a:prstGeom prst="rect">
            <a:avLst/>
          </a:prstGeom>
        </p:spPr>
        <p:txBody>
          <a:bodyPr anchor="t" rtlCol="false" tIns="0" lIns="0" bIns="0" rIns="0">
            <a:spAutoFit/>
          </a:bodyPr>
          <a:lstStyle/>
          <a:p>
            <a:pPr algn="ctr">
              <a:lnSpc>
                <a:spcPts val="10919"/>
              </a:lnSpc>
              <a:spcBef>
                <a:spcPct val="0"/>
              </a:spcBef>
            </a:pPr>
            <a:r>
              <a:rPr lang="en-US" sz="7799" spc="77">
                <a:solidFill>
                  <a:srgbClr val="E18455"/>
                </a:solidFill>
                <a:latin typeface="Poppins Bold"/>
              </a:rPr>
              <a:t>RESULTADOS</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613639"/>
            <a:chOff x="0" y="0"/>
            <a:chExt cx="3959914" cy="2268613"/>
          </a:xfrm>
        </p:grpSpPr>
        <p:sp>
          <p:nvSpPr>
            <p:cNvPr name="Freeform 6" id="6"/>
            <p:cNvSpPr/>
            <p:nvPr/>
          </p:nvSpPr>
          <p:spPr>
            <a:xfrm flipH="false" flipV="false" rot="0">
              <a:off x="0" y="0"/>
              <a:ext cx="3959914" cy="2268613"/>
            </a:xfrm>
            <a:custGeom>
              <a:avLst/>
              <a:gdLst/>
              <a:ahLst/>
              <a:cxnLst/>
              <a:rect r="r" b="b" t="t" l="l"/>
              <a:pathLst>
                <a:path h="2268613" w="3959914">
                  <a:moveTo>
                    <a:pt x="26261" y="0"/>
                  </a:moveTo>
                  <a:lnTo>
                    <a:pt x="3933653" y="0"/>
                  </a:lnTo>
                  <a:cubicBezTo>
                    <a:pt x="3948157" y="0"/>
                    <a:pt x="3959914" y="11757"/>
                    <a:pt x="3959914" y="26261"/>
                  </a:cubicBezTo>
                  <a:lnTo>
                    <a:pt x="3959914" y="2242352"/>
                  </a:lnTo>
                  <a:cubicBezTo>
                    <a:pt x="3959914" y="2249317"/>
                    <a:pt x="3957147" y="2255996"/>
                    <a:pt x="3952223" y="2260921"/>
                  </a:cubicBezTo>
                  <a:cubicBezTo>
                    <a:pt x="3947298" y="2265846"/>
                    <a:pt x="3940618" y="2268613"/>
                    <a:pt x="3933653" y="2268613"/>
                  </a:cubicBezTo>
                  <a:lnTo>
                    <a:pt x="26261" y="2268613"/>
                  </a:lnTo>
                  <a:cubicBezTo>
                    <a:pt x="11757" y="2268613"/>
                    <a:pt x="0" y="2256855"/>
                    <a:pt x="0" y="2242352"/>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32576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46179" y="1229724"/>
            <a:ext cx="14334814" cy="8028576"/>
            <a:chOff x="0" y="0"/>
            <a:chExt cx="3775424" cy="2114522"/>
          </a:xfrm>
        </p:grpSpPr>
        <p:sp>
          <p:nvSpPr>
            <p:cNvPr name="Freeform 9" id="9"/>
            <p:cNvSpPr/>
            <p:nvPr/>
          </p:nvSpPr>
          <p:spPr>
            <a:xfrm flipH="false" flipV="false" rot="0">
              <a:off x="0" y="0"/>
              <a:ext cx="3775424" cy="2114522"/>
            </a:xfrm>
            <a:custGeom>
              <a:avLst/>
              <a:gdLst/>
              <a:ahLst/>
              <a:cxnLst/>
              <a:rect r="r" b="b" t="t" l="l"/>
              <a:pathLst>
                <a:path h="2114522" w="3775424">
                  <a:moveTo>
                    <a:pt x="20523" y="0"/>
                  </a:moveTo>
                  <a:lnTo>
                    <a:pt x="3754901" y="0"/>
                  </a:lnTo>
                  <a:cubicBezTo>
                    <a:pt x="3760344" y="0"/>
                    <a:pt x="3765564" y="2162"/>
                    <a:pt x="3769413" y="6011"/>
                  </a:cubicBezTo>
                  <a:cubicBezTo>
                    <a:pt x="3773262" y="9860"/>
                    <a:pt x="3775424" y="15080"/>
                    <a:pt x="3775424" y="20523"/>
                  </a:cubicBezTo>
                  <a:lnTo>
                    <a:pt x="3775424" y="2093999"/>
                  </a:lnTo>
                  <a:cubicBezTo>
                    <a:pt x="3775424" y="2105334"/>
                    <a:pt x="3766236" y="2114522"/>
                    <a:pt x="3754901" y="2114522"/>
                  </a:cubicBezTo>
                  <a:lnTo>
                    <a:pt x="20523" y="2114522"/>
                  </a:lnTo>
                  <a:cubicBezTo>
                    <a:pt x="9188" y="2114522"/>
                    <a:pt x="0" y="2105334"/>
                    <a:pt x="0" y="2093999"/>
                  </a:cubicBezTo>
                  <a:lnTo>
                    <a:pt x="0" y="20523"/>
                  </a:lnTo>
                  <a:cubicBezTo>
                    <a:pt x="0" y="9188"/>
                    <a:pt x="9188" y="0"/>
                    <a:pt x="20523"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775424" cy="21716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2258439" y="2977612"/>
          <a:ext cx="13510292" cy="4892458"/>
        </p:xfrm>
        <a:graphic>
          <a:graphicData uri="http://schemas.openxmlformats.org/drawingml/2006/table">
            <a:tbl>
              <a:tblPr/>
              <a:tblGrid>
                <a:gridCol w="3191453"/>
                <a:gridCol w="1885015"/>
                <a:gridCol w="1864469"/>
                <a:gridCol w="1980034"/>
                <a:gridCol w="1903252"/>
                <a:gridCol w="2686069"/>
              </a:tblGrid>
              <a:tr h="1365829">
                <a:tc>
                  <a:txBody>
                    <a:bodyPr anchor="t" rtlCol="false"/>
                    <a:lstStyle/>
                    <a:p>
                      <a:pPr algn="ctr">
                        <a:lnSpc>
                          <a:spcPts val="265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JSSP9.txt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Promedio a  Cota</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164758">
                <a:tc>
                  <a:txBody>
                    <a:bodyPr anchor="t" rtlCol="false"/>
                    <a:lstStyle/>
                    <a:p>
                      <a:pPr algn="ctr">
                        <a:lnSpc>
                          <a:spcPts val="3079"/>
                        </a:lnSpc>
                        <a:defRPr/>
                      </a:pPr>
                      <a:r>
                        <a:rPr lang="en-US" sz="2199">
                          <a:solidFill>
                            <a:srgbClr val="E18455"/>
                          </a:solidFill>
                          <a:latin typeface="Coiny"/>
                        </a:rPr>
                        <a:t>VNS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1419</a:t>
                      </a:r>
                      <a:endParaRPr lang="en-US" sz="1100"/>
                    </a:p>
                    <a:p>
                      <a:pPr algn="ctr">
                        <a:lnSpc>
                          <a:spcPts val="2100"/>
                        </a:lnSpc>
                      </a:pPr>
                      <a:r>
                        <a:rPr lang="en-US" sz="1500">
                          <a:solidFill>
                            <a:srgbClr val="000000"/>
                          </a:solidFill>
                          <a:latin typeface="Poppins"/>
                        </a:rPr>
                        <a:t>0.4319</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2082</a:t>
                      </a:r>
                      <a:endParaRPr lang="en-US" sz="1100"/>
                    </a:p>
                    <a:p>
                      <a:pPr algn="ctr">
                        <a:lnSpc>
                          <a:spcPts val="2100"/>
                        </a:lnSpc>
                      </a:pPr>
                      <a:r>
                        <a:rPr lang="en-US" sz="1500">
                          <a:solidFill>
                            <a:srgbClr val="000000"/>
                          </a:solidFill>
                          <a:latin typeface="Poppins"/>
                        </a:rPr>
                        <a:t>0.7024</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13CA4F"/>
                          </a:solidFill>
                          <a:latin typeface="Poppins"/>
                        </a:rPr>
                        <a:t>2405</a:t>
                      </a:r>
                      <a:endParaRPr lang="en-US" sz="1100"/>
                    </a:p>
                    <a:p>
                      <a:pPr algn="ctr">
                        <a:lnSpc>
                          <a:spcPts val="2100"/>
                        </a:lnSpc>
                      </a:pPr>
                      <a:r>
                        <a:rPr lang="en-US" sz="1500">
                          <a:solidFill>
                            <a:srgbClr val="13CA4F"/>
                          </a:solidFill>
                          <a:latin typeface="Poppins"/>
                        </a:rPr>
                        <a:t>0.282</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6154</a:t>
                      </a:r>
                      <a:endParaRPr lang="en-US" sz="1100"/>
                    </a:p>
                    <a:p>
                      <a:pPr algn="ctr">
                        <a:lnSpc>
                          <a:spcPts val="2100"/>
                        </a:lnSpc>
                      </a:pPr>
                      <a:r>
                        <a:rPr lang="en-US" sz="1500">
                          <a:solidFill>
                            <a:srgbClr val="000000"/>
                          </a:solidFill>
                          <a:latin typeface="Poppins"/>
                        </a:rPr>
                        <a:t>0.1138</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0.3264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64758">
                <a:tc>
                  <a:txBody>
                    <a:bodyPr anchor="t" rtlCol="false"/>
                    <a:lstStyle/>
                    <a:p>
                      <a:pPr algn="ctr">
                        <a:lnSpc>
                          <a:spcPts val="3079"/>
                        </a:lnSpc>
                        <a:defRPr/>
                      </a:pPr>
                      <a:r>
                        <a:rPr lang="en-US" sz="2199">
                          <a:solidFill>
                            <a:srgbClr val="E18455"/>
                          </a:solidFill>
                          <a:latin typeface="Coiny"/>
                        </a:rPr>
                        <a:t>Multi Search</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3F2988"/>
                          </a:solidFill>
                          <a:latin typeface="Poppins"/>
                        </a:rPr>
                        <a:t>1403</a:t>
                      </a:r>
                      <a:endParaRPr lang="en-US" sz="1100"/>
                    </a:p>
                    <a:p>
                      <a:pPr algn="ctr">
                        <a:lnSpc>
                          <a:spcPts val="2100"/>
                        </a:lnSpc>
                      </a:pPr>
                      <a:r>
                        <a:rPr lang="en-US" sz="1500">
                          <a:solidFill>
                            <a:srgbClr val="3F2988"/>
                          </a:solidFill>
                          <a:latin typeface="Poppins"/>
                        </a:rPr>
                        <a:t>0.4157</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2078</a:t>
                      </a:r>
                      <a:endParaRPr lang="en-US" sz="1100"/>
                    </a:p>
                    <a:p>
                      <a:pPr algn="ctr">
                        <a:lnSpc>
                          <a:spcPts val="2100"/>
                        </a:lnSpc>
                      </a:pPr>
                      <a:r>
                        <a:rPr lang="en-US" sz="1500">
                          <a:solidFill>
                            <a:srgbClr val="3F2988"/>
                          </a:solidFill>
                          <a:latin typeface="Poppins"/>
                        </a:rPr>
                        <a:t>0.6991</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13CA4F"/>
                          </a:solidFill>
                          <a:latin typeface="Poppins"/>
                        </a:rPr>
                        <a:t>2405</a:t>
                      </a:r>
                      <a:endParaRPr lang="en-US" sz="1100"/>
                    </a:p>
                    <a:p>
                      <a:pPr algn="ctr">
                        <a:lnSpc>
                          <a:spcPts val="2100"/>
                        </a:lnSpc>
                      </a:pPr>
                      <a:r>
                        <a:rPr lang="en-US" sz="1500">
                          <a:solidFill>
                            <a:srgbClr val="13CA4F"/>
                          </a:solidFill>
                          <a:latin typeface="Poppins"/>
                        </a:rPr>
                        <a:t>0.282</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3F2988"/>
                          </a:solidFill>
                          <a:latin typeface="Poppins"/>
                        </a:rPr>
                        <a:t>6135</a:t>
                      </a:r>
                      <a:endParaRPr lang="en-US" sz="1100"/>
                    </a:p>
                    <a:p>
                      <a:pPr algn="ctr">
                        <a:lnSpc>
                          <a:spcPts val="2100"/>
                        </a:lnSpc>
                      </a:pPr>
                      <a:r>
                        <a:rPr lang="en-US" sz="1500">
                          <a:solidFill>
                            <a:srgbClr val="3F2988"/>
                          </a:solidFill>
                          <a:latin typeface="Poppins"/>
                        </a:rPr>
                        <a:t>0.1104</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BF63"/>
                          </a:solidFill>
                          <a:latin typeface="Poppins"/>
                        </a:rPr>
                        <a:t>0.322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97113">
                <a:tc>
                  <a:txBody>
                    <a:bodyPr anchor="t" rtlCol="false"/>
                    <a:lstStyle/>
                    <a:p>
                      <a:pPr algn="ctr">
                        <a:lnSpc>
                          <a:spcPts val="3079"/>
                        </a:lnSpc>
                        <a:defRPr/>
                      </a:pPr>
                      <a:r>
                        <a:rPr lang="en-US" sz="2199">
                          <a:solidFill>
                            <a:srgbClr val="E18455"/>
                          </a:solidFill>
                          <a:latin typeface="Coiny"/>
                        </a:rPr>
                        <a:t>Cota Inferior</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991</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1223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1876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5525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04992" y="1299901"/>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MAKESPAN</a:t>
            </a:r>
          </a:p>
        </p:txBody>
      </p:sp>
      <p:sp>
        <p:nvSpPr>
          <p:cNvPr name="TextBox 15" id="15"/>
          <p:cNvSpPr txBox="true"/>
          <p:nvPr/>
        </p:nvSpPr>
        <p:spPr>
          <a:xfrm rot="0">
            <a:off x="5785604" y="2145970"/>
            <a:ext cx="6456679" cy="432816"/>
          </a:xfrm>
          <a:prstGeom prst="rect">
            <a:avLst/>
          </a:prstGeom>
        </p:spPr>
        <p:txBody>
          <a:bodyPr anchor="t" rtlCol="false" tIns="0" lIns="0" bIns="0" rIns="0">
            <a:spAutoFit/>
          </a:bodyPr>
          <a:lstStyle/>
          <a:p>
            <a:pPr algn="ctr">
              <a:lnSpc>
                <a:spcPts val="1677"/>
              </a:lnSpc>
            </a:pPr>
            <a:r>
              <a:rPr lang="en-US" sz="1300" spc="13">
                <a:solidFill>
                  <a:srgbClr val="000000"/>
                </a:solidFill>
                <a:latin typeface="Arimo"/>
              </a:rPr>
              <a:t>MAKESPAN </a:t>
            </a:r>
          </a:p>
          <a:p>
            <a:pPr algn="ctr">
              <a:lnSpc>
                <a:spcPts val="1677"/>
              </a:lnSpc>
            </a:pPr>
            <a:r>
              <a:rPr lang="en-US" sz="1300" spc="13">
                <a:solidFill>
                  <a:srgbClr val="000000"/>
                </a:solidFill>
                <a:latin typeface="Arimo"/>
              </a:rPr>
              <a:t>PORCENTA DE ACERCAMIENTO A LA COTA</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613639"/>
            <a:chOff x="0" y="0"/>
            <a:chExt cx="3959914" cy="2268613"/>
          </a:xfrm>
        </p:grpSpPr>
        <p:sp>
          <p:nvSpPr>
            <p:cNvPr name="Freeform 6" id="6"/>
            <p:cNvSpPr/>
            <p:nvPr/>
          </p:nvSpPr>
          <p:spPr>
            <a:xfrm flipH="false" flipV="false" rot="0">
              <a:off x="0" y="0"/>
              <a:ext cx="3959914" cy="2268613"/>
            </a:xfrm>
            <a:custGeom>
              <a:avLst/>
              <a:gdLst/>
              <a:ahLst/>
              <a:cxnLst/>
              <a:rect r="r" b="b" t="t" l="l"/>
              <a:pathLst>
                <a:path h="2268613" w="3959914">
                  <a:moveTo>
                    <a:pt x="26261" y="0"/>
                  </a:moveTo>
                  <a:lnTo>
                    <a:pt x="3933653" y="0"/>
                  </a:lnTo>
                  <a:cubicBezTo>
                    <a:pt x="3948157" y="0"/>
                    <a:pt x="3959914" y="11757"/>
                    <a:pt x="3959914" y="26261"/>
                  </a:cubicBezTo>
                  <a:lnTo>
                    <a:pt x="3959914" y="2242352"/>
                  </a:lnTo>
                  <a:cubicBezTo>
                    <a:pt x="3959914" y="2249317"/>
                    <a:pt x="3957147" y="2255996"/>
                    <a:pt x="3952223" y="2260921"/>
                  </a:cubicBezTo>
                  <a:cubicBezTo>
                    <a:pt x="3947298" y="2265846"/>
                    <a:pt x="3940618" y="2268613"/>
                    <a:pt x="3933653" y="2268613"/>
                  </a:cubicBezTo>
                  <a:lnTo>
                    <a:pt x="26261" y="2268613"/>
                  </a:lnTo>
                  <a:cubicBezTo>
                    <a:pt x="11757" y="2268613"/>
                    <a:pt x="0" y="2256855"/>
                    <a:pt x="0" y="2242352"/>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32576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46179" y="1229724"/>
            <a:ext cx="14334814" cy="8028576"/>
            <a:chOff x="0" y="0"/>
            <a:chExt cx="3775424" cy="2114522"/>
          </a:xfrm>
        </p:grpSpPr>
        <p:sp>
          <p:nvSpPr>
            <p:cNvPr name="Freeform 9" id="9"/>
            <p:cNvSpPr/>
            <p:nvPr/>
          </p:nvSpPr>
          <p:spPr>
            <a:xfrm flipH="false" flipV="false" rot="0">
              <a:off x="0" y="0"/>
              <a:ext cx="3775424" cy="2114522"/>
            </a:xfrm>
            <a:custGeom>
              <a:avLst/>
              <a:gdLst/>
              <a:ahLst/>
              <a:cxnLst/>
              <a:rect r="r" b="b" t="t" l="l"/>
              <a:pathLst>
                <a:path h="2114522" w="3775424">
                  <a:moveTo>
                    <a:pt x="20523" y="0"/>
                  </a:moveTo>
                  <a:lnTo>
                    <a:pt x="3754901" y="0"/>
                  </a:lnTo>
                  <a:cubicBezTo>
                    <a:pt x="3760344" y="0"/>
                    <a:pt x="3765564" y="2162"/>
                    <a:pt x="3769413" y="6011"/>
                  </a:cubicBezTo>
                  <a:cubicBezTo>
                    <a:pt x="3773262" y="9860"/>
                    <a:pt x="3775424" y="15080"/>
                    <a:pt x="3775424" y="20523"/>
                  </a:cubicBezTo>
                  <a:lnTo>
                    <a:pt x="3775424" y="2093999"/>
                  </a:lnTo>
                  <a:cubicBezTo>
                    <a:pt x="3775424" y="2105334"/>
                    <a:pt x="3766236" y="2114522"/>
                    <a:pt x="3754901" y="2114522"/>
                  </a:cubicBezTo>
                  <a:lnTo>
                    <a:pt x="20523" y="2114522"/>
                  </a:lnTo>
                  <a:cubicBezTo>
                    <a:pt x="9188" y="2114522"/>
                    <a:pt x="0" y="2105334"/>
                    <a:pt x="0" y="2093999"/>
                  </a:cubicBezTo>
                  <a:lnTo>
                    <a:pt x="0" y="20523"/>
                  </a:lnTo>
                  <a:cubicBezTo>
                    <a:pt x="0" y="9188"/>
                    <a:pt x="9188" y="0"/>
                    <a:pt x="20523"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775424" cy="21716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3955501" y="2977612"/>
          <a:ext cx="11813231" cy="2749333"/>
        </p:xfrm>
        <a:graphic>
          <a:graphicData uri="http://schemas.openxmlformats.org/drawingml/2006/table">
            <a:tbl>
              <a:tblPr/>
              <a:tblGrid>
                <a:gridCol w="2203849"/>
                <a:gridCol w="2373166"/>
                <a:gridCol w="2347300"/>
                <a:gridCol w="2492792"/>
                <a:gridCol w="2396126"/>
              </a:tblGrid>
              <a:tr h="1296089">
                <a:tc>
                  <a:txBody>
                    <a:bodyPr anchor="t" rtlCol="false"/>
                    <a:lstStyle/>
                    <a:p>
                      <a:pPr algn="ctr">
                        <a:lnSpc>
                          <a:spcPts val="265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0.001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0.01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0.05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453245">
                <a:tc>
                  <a:txBody>
                    <a:bodyPr anchor="t" rtlCol="false"/>
                    <a:lstStyle/>
                    <a:p>
                      <a:pPr algn="ctr">
                        <a:lnSpc>
                          <a:spcPts val="3079"/>
                        </a:lnSpc>
                        <a:defRPr/>
                      </a:pPr>
                      <a:r>
                        <a:rPr lang="en-US" sz="2199">
                          <a:solidFill>
                            <a:srgbClr val="E18455"/>
                          </a:solidFill>
                          <a:latin typeface="Coiny"/>
                        </a:rPr>
                        <a:t>Ruido de aceptacion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0.3223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04992" y="1299901"/>
            <a:ext cx="9239100"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PARAMETROS</a:t>
            </a:r>
          </a:p>
        </p:txBody>
      </p:sp>
      <p:graphicFrame>
        <p:nvGraphicFramePr>
          <p:cNvPr name="Table 15" id="15"/>
          <p:cNvGraphicFramePr>
            <a:graphicFrameLocks noGrp="true"/>
          </p:cNvGraphicFramePr>
          <p:nvPr/>
        </p:nvGraphicFramePr>
        <p:xfrm>
          <a:off x="2637709" y="6050796"/>
          <a:ext cx="11406383" cy="2749333"/>
        </p:xfrm>
        <a:graphic>
          <a:graphicData uri="http://schemas.openxmlformats.org/drawingml/2006/table">
            <a:tbl>
              <a:tblPr/>
              <a:tblGrid>
                <a:gridCol w="2838941"/>
                <a:gridCol w="1985817"/>
                <a:gridCol w="2111581"/>
                <a:gridCol w="2019577"/>
                <a:gridCol w="2450468"/>
              </a:tblGrid>
              <a:tr h="1296089">
                <a:tc>
                  <a:txBody>
                    <a:bodyPr anchor="t" rtlCol="false"/>
                    <a:lstStyle/>
                    <a:p>
                      <a:pPr algn="ctr">
                        <a:lnSpc>
                          <a:spcPts val="265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0.05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0.5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453245">
                <a:tc>
                  <a:txBody>
                    <a:bodyPr anchor="t" rtlCol="false"/>
                    <a:lstStyle/>
                    <a:p>
                      <a:pPr algn="ctr">
                        <a:lnSpc>
                          <a:spcPts val="3079"/>
                        </a:lnSpc>
                        <a:defRPr/>
                      </a:pPr>
                      <a:r>
                        <a:rPr lang="en-US" sz="2199">
                          <a:solidFill>
                            <a:srgbClr val="E18455"/>
                          </a:solidFill>
                          <a:latin typeface="Coiny"/>
                        </a:rPr>
                        <a:t>LNS Porcentaje de Destruccion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0.3224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0.322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98430" y="2630207"/>
            <a:ext cx="9344390" cy="1464330"/>
            <a:chOff x="0" y="0"/>
            <a:chExt cx="2461074" cy="385667"/>
          </a:xfrm>
        </p:grpSpPr>
        <p:sp>
          <p:nvSpPr>
            <p:cNvPr name="Freeform 9" id="9"/>
            <p:cNvSpPr/>
            <p:nvPr/>
          </p:nvSpPr>
          <p:spPr>
            <a:xfrm flipH="false" flipV="false" rot="0">
              <a:off x="0" y="0"/>
              <a:ext cx="2461074" cy="385667"/>
            </a:xfrm>
            <a:custGeom>
              <a:avLst/>
              <a:gdLst/>
              <a:ahLst/>
              <a:cxnLst/>
              <a:rect r="r" b="b" t="t" l="l"/>
              <a:pathLst>
                <a:path h="385667" w="2461074">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461074" cy="44281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a:grpSpLocks noChangeAspect="true"/>
          </p:cNvGrpSpPr>
          <p:nvPr/>
        </p:nvGrpSpPr>
        <p:grpSpPr>
          <a:xfrm rot="0">
            <a:off x="2835475" y="3863495"/>
            <a:ext cx="3039126" cy="4084122"/>
            <a:chOff x="0" y="0"/>
            <a:chExt cx="3663950" cy="4923790"/>
          </a:xfrm>
        </p:grpSpPr>
        <p:sp>
          <p:nvSpPr>
            <p:cNvPr name="Freeform 12" id="12"/>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39970" t="0" r="-39970" b="0"/>
              </a:stretch>
            </a:blipFill>
          </p:spPr>
        </p:sp>
        <p:sp>
          <p:nvSpPr>
            <p:cNvPr name="Freeform 13" id="13"/>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5D381C"/>
            </a:solidFill>
          </p:spPr>
        </p:sp>
      </p:grpSp>
      <p:sp>
        <p:nvSpPr>
          <p:cNvPr name="TextBox 14" id="14"/>
          <p:cNvSpPr txBox="true"/>
          <p:nvPr/>
        </p:nvSpPr>
        <p:spPr>
          <a:xfrm rot="0">
            <a:off x="6764422" y="2973752"/>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DISCUSIÓN VECINDARIOS</a:t>
            </a:r>
          </a:p>
        </p:txBody>
      </p:sp>
      <p:sp>
        <p:nvSpPr>
          <p:cNvPr name="AutoShape 15" id="15"/>
          <p:cNvSpPr/>
          <p:nvPr/>
        </p:nvSpPr>
        <p:spPr>
          <a:xfrm>
            <a:off x="6398672" y="8478451"/>
            <a:ext cx="8372344" cy="84968"/>
          </a:xfrm>
          <a:prstGeom prst="line">
            <a:avLst/>
          </a:prstGeom>
          <a:ln cap="flat" w="47625">
            <a:solidFill>
              <a:srgbClr val="5D381C"/>
            </a:solidFill>
            <a:prstDash val="solid"/>
            <a:headEnd type="none" len="sm" w="sm"/>
            <a:tailEnd type="none" len="sm" w="sm"/>
          </a:ln>
        </p:spPr>
      </p:sp>
      <p:sp>
        <p:nvSpPr>
          <p:cNvPr name="Freeform 16" id="16"/>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8" id="18"/>
          <p:cNvSpPr txBox="true"/>
          <p:nvPr/>
        </p:nvSpPr>
        <p:spPr>
          <a:xfrm rot="0">
            <a:off x="6169875" y="5591231"/>
            <a:ext cx="2677874" cy="542925"/>
          </a:xfrm>
          <a:prstGeom prst="rect">
            <a:avLst/>
          </a:prstGeom>
        </p:spPr>
        <p:txBody>
          <a:bodyPr anchor="t" rtlCol="false" tIns="0" lIns="0" bIns="0" rIns="0">
            <a:spAutoFit/>
          </a:bodyPr>
          <a:lstStyle/>
          <a:p>
            <a:pPr algn="r">
              <a:lnSpc>
                <a:spcPts val="4200"/>
              </a:lnSpc>
              <a:spcBef>
                <a:spcPct val="0"/>
              </a:spcBef>
            </a:pPr>
            <a:r>
              <a:rPr lang="en-US" sz="3000">
                <a:solidFill>
                  <a:srgbClr val="5D381C"/>
                </a:solidFill>
                <a:latin typeface="Poppins Bold"/>
              </a:rPr>
              <a:t>VNS</a:t>
            </a:r>
          </a:p>
        </p:txBody>
      </p:sp>
      <p:sp>
        <p:nvSpPr>
          <p:cNvPr name="TextBox 19" id="19"/>
          <p:cNvSpPr txBox="true"/>
          <p:nvPr/>
        </p:nvSpPr>
        <p:spPr>
          <a:xfrm rot="0">
            <a:off x="6232416" y="7172956"/>
            <a:ext cx="2615334" cy="542925"/>
          </a:xfrm>
          <a:prstGeom prst="rect">
            <a:avLst/>
          </a:prstGeom>
        </p:spPr>
        <p:txBody>
          <a:bodyPr anchor="t" rtlCol="false" tIns="0" lIns="0" bIns="0" rIns="0">
            <a:spAutoFit/>
          </a:bodyPr>
          <a:lstStyle/>
          <a:p>
            <a:pPr algn="r">
              <a:lnSpc>
                <a:spcPts val="4200"/>
              </a:lnSpc>
              <a:spcBef>
                <a:spcPct val="0"/>
              </a:spcBef>
            </a:pPr>
            <a:r>
              <a:rPr lang="en-US" sz="3000">
                <a:solidFill>
                  <a:srgbClr val="5D381C"/>
                </a:solidFill>
                <a:latin typeface="Poppins Bold"/>
              </a:rPr>
              <a:t>Multi Search</a:t>
            </a:r>
          </a:p>
        </p:txBody>
      </p:sp>
      <p:grpSp>
        <p:nvGrpSpPr>
          <p:cNvPr name="Group 20" id="20"/>
          <p:cNvGrpSpPr/>
          <p:nvPr/>
        </p:nvGrpSpPr>
        <p:grpSpPr>
          <a:xfrm rot="0">
            <a:off x="9144000" y="5085276"/>
            <a:ext cx="5627015" cy="1640560"/>
            <a:chOff x="0" y="0"/>
            <a:chExt cx="1482012" cy="432082"/>
          </a:xfrm>
        </p:grpSpPr>
        <p:sp>
          <p:nvSpPr>
            <p:cNvPr name="Freeform 21" id="21"/>
            <p:cNvSpPr/>
            <p:nvPr/>
          </p:nvSpPr>
          <p:spPr>
            <a:xfrm flipH="false" flipV="false" rot="0">
              <a:off x="0" y="0"/>
              <a:ext cx="1482012" cy="432082"/>
            </a:xfrm>
            <a:custGeom>
              <a:avLst/>
              <a:gdLst/>
              <a:ahLst/>
              <a:cxnLst/>
              <a:rect r="r" b="b" t="t" l="l"/>
              <a:pathLst>
                <a:path h="432082" w="1482012">
                  <a:moveTo>
                    <a:pt x="52282" y="0"/>
                  </a:moveTo>
                  <a:lnTo>
                    <a:pt x="1429730" y="0"/>
                  </a:lnTo>
                  <a:cubicBezTo>
                    <a:pt x="1458605" y="0"/>
                    <a:pt x="1482012" y="23408"/>
                    <a:pt x="1482012" y="52282"/>
                  </a:cubicBezTo>
                  <a:lnTo>
                    <a:pt x="1482012" y="379800"/>
                  </a:lnTo>
                  <a:cubicBezTo>
                    <a:pt x="1482012" y="393666"/>
                    <a:pt x="1476504" y="406964"/>
                    <a:pt x="1466699" y="416769"/>
                  </a:cubicBezTo>
                  <a:cubicBezTo>
                    <a:pt x="1456894" y="426573"/>
                    <a:pt x="1443596" y="432082"/>
                    <a:pt x="1429730" y="432082"/>
                  </a:cubicBezTo>
                  <a:lnTo>
                    <a:pt x="52282" y="432082"/>
                  </a:lnTo>
                  <a:cubicBezTo>
                    <a:pt x="38416" y="432082"/>
                    <a:pt x="25118" y="426573"/>
                    <a:pt x="15313" y="416769"/>
                  </a:cubicBezTo>
                  <a:cubicBezTo>
                    <a:pt x="5508" y="406964"/>
                    <a:pt x="0" y="393666"/>
                    <a:pt x="0" y="379800"/>
                  </a:cubicBezTo>
                  <a:lnTo>
                    <a:pt x="0" y="52282"/>
                  </a:lnTo>
                  <a:cubicBezTo>
                    <a:pt x="0" y="38416"/>
                    <a:pt x="5508" y="25118"/>
                    <a:pt x="15313" y="15313"/>
                  </a:cubicBezTo>
                  <a:cubicBezTo>
                    <a:pt x="25118" y="5508"/>
                    <a:pt x="38416" y="0"/>
                    <a:pt x="52282" y="0"/>
                  </a:cubicBezTo>
                  <a:close/>
                </a:path>
              </a:pathLst>
            </a:custGeom>
            <a:solidFill>
              <a:srgbClr val="000000">
                <a:alpha val="0"/>
              </a:srgbClr>
            </a:solidFill>
            <a:ln w="47625" cap="rnd">
              <a:solidFill>
                <a:srgbClr val="5D381C"/>
              </a:solidFill>
              <a:prstDash val="solid"/>
              <a:round/>
            </a:ln>
          </p:spPr>
        </p:sp>
        <p:sp>
          <p:nvSpPr>
            <p:cNvPr name="TextBox 22" id="22"/>
            <p:cNvSpPr txBox="true"/>
            <p:nvPr/>
          </p:nvSpPr>
          <p:spPr>
            <a:xfrm>
              <a:off x="0" y="-57150"/>
              <a:ext cx="1482012" cy="489232"/>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Poppins"/>
                </a:rPr>
                <a:t>En general logra mejorar la solucion, aunque pero no logra compararse con los otros metodos anteriores por la restriccion de tiempo</a:t>
              </a:r>
            </a:p>
          </p:txBody>
        </p:sp>
      </p:grpSp>
      <p:grpSp>
        <p:nvGrpSpPr>
          <p:cNvPr name="Group 23" id="23"/>
          <p:cNvGrpSpPr/>
          <p:nvPr/>
        </p:nvGrpSpPr>
        <p:grpSpPr>
          <a:xfrm rot="0">
            <a:off x="9144000" y="6934697"/>
            <a:ext cx="5627015" cy="1427975"/>
            <a:chOff x="0" y="0"/>
            <a:chExt cx="1482012" cy="376092"/>
          </a:xfrm>
        </p:grpSpPr>
        <p:sp>
          <p:nvSpPr>
            <p:cNvPr name="Freeform 24" id="24"/>
            <p:cNvSpPr/>
            <p:nvPr/>
          </p:nvSpPr>
          <p:spPr>
            <a:xfrm flipH="false" flipV="false" rot="0">
              <a:off x="0" y="0"/>
              <a:ext cx="1482012" cy="376092"/>
            </a:xfrm>
            <a:custGeom>
              <a:avLst/>
              <a:gdLst/>
              <a:ahLst/>
              <a:cxnLst/>
              <a:rect r="r" b="b" t="t" l="l"/>
              <a:pathLst>
                <a:path h="376092" w="1482012">
                  <a:moveTo>
                    <a:pt x="52282" y="0"/>
                  </a:moveTo>
                  <a:lnTo>
                    <a:pt x="1429730" y="0"/>
                  </a:lnTo>
                  <a:cubicBezTo>
                    <a:pt x="1458605" y="0"/>
                    <a:pt x="1482012" y="23408"/>
                    <a:pt x="1482012" y="52282"/>
                  </a:cubicBezTo>
                  <a:lnTo>
                    <a:pt x="1482012" y="323810"/>
                  </a:lnTo>
                  <a:cubicBezTo>
                    <a:pt x="1482012" y="337676"/>
                    <a:pt x="1476504" y="350974"/>
                    <a:pt x="1466699" y="360779"/>
                  </a:cubicBezTo>
                  <a:cubicBezTo>
                    <a:pt x="1456894" y="370584"/>
                    <a:pt x="1443596" y="376092"/>
                    <a:pt x="1429730" y="376092"/>
                  </a:cubicBezTo>
                  <a:lnTo>
                    <a:pt x="52282" y="376092"/>
                  </a:lnTo>
                  <a:cubicBezTo>
                    <a:pt x="38416" y="376092"/>
                    <a:pt x="25118" y="370584"/>
                    <a:pt x="15313" y="360779"/>
                  </a:cubicBezTo>
                  <a:cubicBezTo>
                    <a:pt x="5508" y="350974"/>
                    <a:pt x="0" y="337676"/>
                    <a:pt x="0" y="323810"/>
                  </a:cubicBezTo>
                  <a:lnTo>
                    <a:pt x="0" y="52282"/>
                  </a:lnTo>
                  <a:cubicBezTo>
                    <a:pt x="0" y="38416"/>
                    <a:pt x="5508" y="25118"/>
                    <a:pt x="15313" y="15313"/>
                  </a:cubicBezTo>
                  <a:cubicBezTo>
                    <a:pt x="25118" y="5508"/>
                    <a:pt x="38416" y="0"/>
                    <a:pt x="52282"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482012" cy="433242"/>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Poppins"/>
                </a:rPr>
                <a:t>Es capaz de obtener mejores soluciones mejores que VNS, es aun mas pronunciado el efecto de la restricción de tiempo aca</a:t>
              </a:r>
            </a:p>
          </p:txBody>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26350" y="889282"/>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471805" y="1892143"/>
            <a:ext cx="9344390" cy="1464330"/>
            <a:chOff x="0" y="0"/>
            <a:chExt cx="2461074" cy="385667"/>
          </a:xfrm>
        </p:grpSpPr>
        <p:sp>
          <p:nvSpPr>
            <p:cNvPr name="Freeform 9" id="9"/>
            <p:cNvSpPr/>
            <p:nvPr/>
          </p:nvSpPr>
          <p:spPr>
            <a:xfrm flipH="false" flipV="false" rot="0">
              <a:off x="0" y="0"/>
              <a:ext cx="2461074" cy="385667"/>
            </a:xfrm>
            <a:custGeom>
              <a:avLst/>
              <a:gdLst/>
              <a:ahLst/>
              <a:cxnLst/>
              <a:rect r="r" b="b" t="t" l="l"/>
              <a:pathLst>
                <a:path h="385667" w="2461074">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461074" cy="44281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a:grpSpLocks noChangeAspect="true"/>
          </p:cNvGrpSpPr>
          <p:nvPr/>
        </p:nvGrpSpPr>
        <p:grpSpPr>
          <a:xfrm rot="0">
            <a:off x="12390283" y="3969723"/>
            <a:ext cx="3039126" cy="4084122"/>
            <a:chOff x="0" y="0"/>
            <a:chExt cx="3663950" cy="4923790"/>
          </a:xfrm>
        </p:grpSpPr>
        <p:sp>
          <p:nvSpPr>
            <p:cNvPr name="Freeform 12" id="12"/>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39970" t="0" r="-39970" b="0"/>
              </a:stretch>
            </a:blipFill>
          </p:spPr>
        </p:sp>
        <p:sp>
          <p:nvSpPr>
            <p:cNvPr name="Freeform 13" id="13"/>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5D381C"/>
            </a:solidFill>
          </p:spPr>
        </p:sp>
      </p:grpSp>
      <p:sp>
        <p:nvSpPr>
          <p:cNvPr name="TextBox 14" id="14"/>
          <p:cNvSpPr txBox="true"/>
          <p:nvPr/>
        </p:nvSpPr>
        <p:spPr>
          <a:xfrm rot="0">
            <a:off x="4532093" y="2235688"/>
            <a:ext cx="9223815"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DISCUSIÓN OTROS METODOS</a:t>
            </a:r>
          </a:p>
        </p:txBody>
      </p:sp>
      <p:sp>
        <p:nvSpPr>
          <p:cNvPr name="AutoShape 15" id="15"/>
          <p:cNvSpPr/>
          <p:nvPr/>
        </p:nvSpPr>
        <p:spPr>
          <a:xfrm flipV="true">
            <a:off x="2721536" y="8325563"/>
            <a:ext cx="8429188" cy="0"/>
          </a:xfrm>
          <a:prstGeom prst="line">
            <a:avLst/>
          </a:prstGeom>
          <a:ln cap="flat" w="47625">
            <a:solidFill>
              <a:srgbClr val="5D381C"/>
            </a:solidFill>
            <a:prstDash val="solid"/>
            <a:headEnd type="none" len="sm" w="sm"/>
            <a:tailEnd type="none" len="sm" w="sm"/>
          </a:ln>
        </p:spPr>
      </p:sp>
      <p:sp>
        <p:nvSpPr>
          <p:cNvPr name="Freeform 16" id="16"/>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8" id="18"/>
          <p:cNvSpPr txBox="true"/>
          <p:nvPr/>
        </p:nvSpPr>
        <p:spPr>
          <a:xfrm rot="0">
            <a:off x="9635965" y="4600575"/>
            <a:ext cx="3029518" cy="542925"/>
          </a:xfrm>
          <a:prstGeom prst="rect">
            <a:avLst/>
          </a:prstGeom>
        </p:spPr>
        <p:txBody>
          <a:bodyPr anchor="t" rtlCol="false" tIns="0" lIns="0" bIns="0" rIns="0">
            <a:spAutoFit/>
          </a:bodyPr>
          <a:lstStyle/>
          <a:p>
            <a:pPr algn="just">
              <a:lnSpc>
                <a:spcPts val="4200"/>
              </a:lnSpc>
              <a:spcBef>
                <a:spcPct val="0"/>
              </a:spcBef>
            </a:pPr>
            <a:r>
              <a:rPr lang="en-US" sz="3000">
                <a:solidFill>
                  <a:srgbClr val="5D381C"/>
                </a:solidFill>
                <a:latin typeface="Poppins Bold"/>
              </a:rPr>
              <a:t>Recocido</a:t>
            </a:r>
          </a:p>
        </p:txBody>
      </p:sp>
      <p:sp>
        <p:nvSpPr>
          <p:cNvPr name="TextBox 19" id="19"/>
          <p:cNvSpPr txBox="true"/>
          <p:nvPr/>
        </p:nvSpPr>
        <p:spPr>
          <a:xfrm rot="0">
            <a:off x="9533653" y="6589954"/>
            <a:ext cx="2615334" cy="542925"/>
          </a:xfrm>
          <a:prstGeom prst="rect">
            <a:avLst/>
          </a:prstGeom>
        </p:spPr>
        <p:txBody>
          <a:bodyPr anchor="t" rtlCol="false" tIns="0" lIns="0" bIns="0" rIns="0">
            <a:spAutoFit/>
          </a:bodyPr>
          <a:lstStyle/>
          <a:p>
            <a:pPr algn="just">
              <a:lnSpc>
                <a:spcPts val="4200"/>
              </a:lnSpc>
              <a:spcBef>
                <a:spcPct val="0"/>
              </a:spcBef>
            </a:pPr>
            <a:r>
              <a:rPr lang="en-US" sz="3000">
                <a:solidFill>
                  <a:srgbClr val="5D381C"/>
                </a:solidFill>
                <a:latin typeface="Poppins Bold"/>
              </a:rPr>
              <a:t>RNS</a:t>
            </a:r>
          </a:p>
        </p:txBody>
      </p:sp>
      <p:grpSp>
        <p:nvGrpSpPr>
          <p:cNvPr name="Group 20" id="20"/>
          <p:cNvGrpSpPr/>
          <p:nvPr/>
        </p:nvGrpSpPr>
        <p:grpSpPr>
          <a:xfrm rot="0">
            <a:off x="2828919" y="4213412"/>
            <a:ext cx="6529124" cy="1307185"/>
            <a:chOff x="0" y="0"/>
            <a:chExt cx="1719605" cy="344279"/>
          </a:xfrm>
        </p:grpSpPr>
        <p:sp>
          <p:nvSpPr>
            <p:cNvPr name="Freeform 21" id="21"/>
            <p:cNvSpPr/>
            <p:nvPr/>
          </p:nvSpPr>
          <p:spPr>
            <a:xfrm flipH="false" flipV="false" rot="0">
              <a:off x="0" y="0"/>
              <a:ext cx="1719605" cy="344279"/>
            </a:xfrm>
            <a:custGeom>
              <a:avLst/>
              <a:gdLst/>
              <a:ahLst/>
              <a:cxnLst/>
              <a:rect r="r" b="b" t="t" l="l"/>
              <a:pathLst>
                <a:path h="344279" w="1719605">
                  <a:moveTo>
                    <a:pt x="45059" y="0"/>
                  </a:moveTo>
                  <a:lnTo>
                    <a:pt x="1674546" y="0"/>
                  </a:lnTo>
                  <a:cubicBezTo>
                    <a:pt x="1699431" y="0"/>
                    <a:pt x="1719605" y="20173"/>
                    <a:pt x="1719605" y="45059"/>
                  </a:cubicBezTo>
                  <a:lnTo>
                    <a:pt x="1719605" y="299221"/>
                  </a:lnTo>
                  <a:cubicBezTo>
                    <a:pt x="1719605" y="324106"/>
                    <a:pt x="1699431" y="344279"/>
                    <a:pt x="1674546" y="344279"/>
                  </a:cubicBezTo>
                  <a:lnTo>
                    <a:pt x="45059" y="344279"/>
                  </a:lnTo>
                  <a:cubicBezTo>
                    <a:pt x="20173" y="344279"/>
                    <a:pt x="0" y="324106"/>
                    <a:pt x="0" y="299221"/>
                  </a:cubicBezTo>
                  <a:lnTo>
                    <a:pt x="0" y="45059"/>
                  </a:lnTo>
                  <a:cubicBezTo>
                    <a:pt x="0" y="20173"/>
                    <a:pt x="20173" y="0"/>
                    <a:pt x="45059" y="0"/>
                  </a:cubicBezTo>
                  <a:close/>
                </a:path>
              </a:pathLst>
            </a:custGeom>
            <a:solidFill>
              <a:srgbClr val="000000">
                <a:alpha val="0"/>
              </a:srgbClr>
            </a:solidFill>
            <a:ln w="47625" cap="rnd">
              <a:solidFill>
                <a:srgbClr val="5D381C"/>
              </a:solidFill>
              <a:prstDash val="solid"/>
              <a:round/>
            </a:ln>
          </p:spPr>
        </p:sp>
        <p:sp>
          <p:nvSpPr>
            <p:cNvPr name="TextBox 22" id="22"/>
            <p:cNvSpPr txBox="true"/>
            <p:nvPr/>
          </p:nvSpPr>
          <p:spPr>
            <a:xfrm>
              <a:off x="0" y="-57150"/>
              <a:ext cx="1719605" cy="401429"/>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Poppins"/>
                </a:rPr>
                <a:t>En general tendía a aceptar peores soluciones y por la restricción del tiempo no era capaz de mejorar estas, contenía muchos parámetros</a:t>
              </a:r>
            </a:p>
          </p:txBody>
        </p:sp>
      </p:grpSp>
      <p:grpSp>
        <p:nvGrpSpPr>
          <p:cNvPr name="Group 23" id="23"/>
          <p:cNvGrpSpPr/>
          <p:nvPr/>
        </p:nvGrpSpPr>
        <p:grpSpPr>
          <a:xfrm rot="0">
            <a:off x="2828919" y="6083999"/>
            <a:ext cx="6529124" cy="1640560"/>
            <a:chOff x="0" y="0"/>
            <a:chExt cx="1719605" cy="432082"/>
          </a:xfrm>
        </p:grpSpPr>
        <p:sp>
          <p:nvSpPr>
            <p:cNvPr name="Freeform 24" id="24"/>
            <p:cNvSpPr/>
            <p:nvPr/>
          </p:nvSpPr>
          <p:spPr>
            <a:xfrm flipH="false" flipV="false" rot="0">
              <a:off x="0" y="0"/>
              <a:ext cx="1719605" cy="432082"/>
            </a:xfrm>
            <a:custGeom>
              <a:avLst/>
              <a:gdLst/>
              <a:ahLst/>
              <a:cxnLst/>
              <a:rect r="r" b="b" t="t" l="l"/>
              <a:pathLst>
                <a:path h="432082" w="1719605">
                  <a:moveTo>
                    <a:pt x="45059" y="0"/>
                  </a:moveTo>
                  <a:lnTo>
                    <a:pt x="1674546" y="0"/>
                  </a:lnTo>
                  <a:cubicBezTo>
                    <a:pt x="1699431" y="0"/>
                    <a:pt x="1719605" y="20173"/>
                    <a:pt x="1719605" y="45059"/>
                  </a:cubicBezTo>
                  <a:lnTo>
                    <a:pt x="1719605" y="387023"/>
                  </a:lnTo>
                  <a:cubicBezTo>
                    <a:pt x="1719605" y="411908"/>
                    <a:pt x="1699431" y="432082"/>
                    <a:pt x="1674546" y="432082"/>
                  </a:cubicBezTo>
                  <a:lnTo>
                    <a:pt x="45059" y="432082"/>
                  </a:lnTo>
                  <a:cubicBezTo>
                    <a:pt x="20173" y="432082"/>
                    <a:pt x="0" y="411908"/>
                    <a:pt x="0" y="387023"/>
                  </a:cubicBezTo>
                  <a:lnTo>
                    <a:pt x="0" y="45059"/>
                  </a:lnTo>
                  <a:cubicBezTo>
                    <a:pt x="0" y="20173"/>
                    <a:pt x="20173" y="0"/>
                    <a:pt x="45059"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19605" cy="489232"/>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Poppins"/>
                </a:rPr>
                <a:t>Considerablemente el metodo mas rapido pero que no mostraba los mejores resultados, la cantidad de vecindarios que se revisaban tambien era un parametro duro de estimar</a:t>
              </a:r>
            </a:p>
          </p:txBody>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3371296"/>
            <a:chOff x="0" y="0"/>
            <a:chExt cx="2145994" cy="887913"/>
          </a:xfrm>
        </p:grpSpPr>
        <p:sp>
          <p:nvSpPr>
            <p:cNvPr name="Freeform 9" id="9"/>
            <p:cNvSpPr/>
            <p:nvPr/>
          </p:nvSpPr>
          <p:spPr>
            <a:xfrm flipH="false" flipV="false" rot="0">
              <a:off x="0" y="0"/>
              <a:ext cx="2145994" cy="887913"/>
            </a:xfrm>
            <a:custGeom>
              <a:avLst/>
              <a:gdLst/>
              <a:ahLst/>
              <a:cxnLst/>
              <a:rect r="r" b="b" t="t" l="l"/>
              <a:pathLst>
                <a:path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94506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6200" y="4372141"/>
            <a:ext cx="8675601" cy="1250952"/>
          </a:xfrm>
          <a:prstGeom prst="rect">
            <a:avLst/>
          </a:prstGeom>
        </p:spPr>
        <p:txBody>
          <a:bodyPr anchor="t" rtlCol="false" tIns="0" lIns="0" bIns="0" rIns="0">
            <a:spAutoFit/>
          </a:bodyPr>
          <a:lstStyle/>
          <a:p>
            <a:pPr algn="ctr">
              <a:lnSpc>
                <a:spcPts val="9799"/>
              </a:lnSpc>
              <a:spcBef>
                <a:spcPct val="0"/>
              </a:spcBef>
            </a:pPr>
            <a:r>
              <a:rPr lang="en-US" sz="6999">
                <a:solidFill>
                  <a:srgbClr val="E18455"/>
                </a:solidFill>
                <a:latin typeface="Poppins Bold"/>
              </a:rPr>
              <a:t>CONCLUSIONES</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2027004"/>
            <a:ext cx="13799705" cy="6832203"/>
            <a:chOff x="0" y="0"/>
            <a:chExt cx="3634490" cy="1799428"/>
          </a:xfrm>
        </p:grpSpPr>
        <p:sp>
          <p:nvSpPr>
            <p:cNvPr name="Freeform 9" id="9"/>
            <p:cNvSpPr/>
            <p:nvPr/>
          </p:nvSpPr>
          <p:spPr>
            <a:xfrm flipH="false" flipV="false" rot="0">
              <a:off x="0" y="0"/>
              <a:ext cx="3634490" cy="1799428"/>
            </a:xfrm>
            <a:custGeom>
              <a:avLst/>
              <a:gdLst/>
              <a:ahLst/>
              <a:cxnLst/>
              <a:rect r="r" b="b" t="t" l="l"/>
              <a:pathLst>
                <a:path h="1799428" w="3634490">
                  <a:moveTo>
                    <a:pt x="21319" y="0"/>
                  </a:moveTo>
                  <a:lnTo>
                    <a:pt x="3613171" y="0"/>
                  </a:lnTo>
                  <a:cubicBezTo>
                    <a:pt x="3618826" y="0"/>
                    <a:pt x="3624248" y="2246"/>
                    <a:pt x="3628246" y="6244"/>
                  </a:cubicBezTo>
                  <a:cubicBezTo>
                    <a:pt x="3632244" y="10242"/>
                    <a:pt x="3634490" y="15665"/>
                    <a:pt x="3634490" y="21319"/>
                  </a:cubicBezTo>
                  <a:lnTo>
                    <a:pt x="3634490" y="1778109"/>
                  </a:lnTo>
                  <a:cubicBezTo>
                    <a:pt x="3634490" y="1783763"/>
                    <a:pt x="3632244" y="1789186"/>
                    <a:pt x="3628246" y="1793184"/>
                  </a:cubicBezTo>
                  <a:cubicBezTo>
                    <a:pt x="3624248" y="1797182"/>
                    <a:pt x="3618826" y="1799428"/>
                    <a:pt x="3613171" y="1799428"/>
                  </a:cubicBezTo>
                  <a:lnTo>
                    <a:pt x="21319" y="1799428"/>
                  </a:lnTo>
                  <a:cubicBezTo>
                    <a:pt x="15665" y="1799428"/>
                    <a:pt x="10242" y="1797182"/>
                    <a:pt x="6244" y="1793184"/>
                  </a:cubicBezTo>
                  <a:cubicBezTo>
                    <a:pt x="2246" y="1789186"/>
                    <a:pt x="0" y="1783763"/>
                    <a:pt x="0" y="1778109"/>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185657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62622" y="2226222"/>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22429" y="2283313"/>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041182" y="5442024"/>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860373" y="5280950"/>
            <a:ext cx="6786987" cy="1464330"/>
            <a:chOff x="0" y="0"/>
            <a:chExt cx="1787519" cy="385667"/>
          </a:xfrm>
        </p:grpSpPr>
        <p:sp>
          <p:nvSpPr>
            <p:cNvPr name="Freeform 17" id="17"/>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a:off x="6183365" y="6013115"/>
            <a:ext cx="677008" cy="0"/>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5041182" y="7163528"/>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860373" y="7002455"/>
            <a:ext cx="6786987" cy="1464330"/>
            <a:chOff x="0" y="0"/>
            <a:chExt cx="1787519" cy="385667"/>
          </a:xfrm>
        </p:grpSpPr>
        <p:sp>
          <p:nvSpPr>
            <p:cNvPr name="Freeform 24" id="24"/>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a:off x="6183365" y="7734620"/>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5041182" y="3720519"/>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860373" y="3559445"/>
            <a:ext cx="6786987" cy="1464330"/>
            <a:chOff x="0" y="0"/>
            <a:chExt cx="1787519" cy="385667"/>
          </a:xfrm>
        </p:grpSpPr>
        <p:sp>
          <p:nvSpPr>
            <p:cNvPr name="Freeform 31" id="31"/>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flipV="true">
            <a:off x="6183365" y="4291610"/>
            <a:ext cx="677008" cy="0"/>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7253498" y="5522260"/>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Revisar los trabajos disponibles para ese momento en la máquina</a:t>
            </a:r>
          </a:p>
        </p:txBody>
      </p:sp>
      <p:sp>
        <p:nvSpPr>
          <p:cNvPr name="TextBox 35" id="35"/>
          <p:cNvSpPr txBox="true"/>
          <p:nvPr/>
        </p:nvSpPr>
        <p:spPr>
          <a:xfrm rot="0">
            <a:off x="7294346" y="7448552"/>
            <a:ext cx="5919041"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Elegir el trabajo más corto</a:t>
            </a:r>
          </a:p>
        </p:txBody>
      </p:sp>
      <p:sp>
        <p:nvSpPr>
          <p:cNvPr name="TextBox 36" id="36"/>
          <p:cNvSpPr txBox="true"/>
          <p:nvPr/>
        </p:nvSpPr>
        <p:spPr>
          <a:xfrm rot="0">
            <a:off x="7253498" y="3800755"/>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Escoger la máquina que mas temprano acabe</a:t>
            </a:r>
          </a:p>
        </p:txBody>
      </p:sp>
      <p:sp>
        <p:nvSpPr>
          <p:cNvPr name="TextBox 37" id="37"/>
          <p:cNvSpPr txBox="true"/>
          <p:nvPr/>
        </p:nvSpPr>
        <p:spPr>
          <a:xfrm rot="0">
            <a:off x="4837797" y="2315630"/>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CONSTRUCTIVO</a:t>
            </a:r>
          </a:p>
        </p:txBody>
      </p:sp>
      <p:sp>
        <p:nvSpPr>
          <p:cNvPr name="TextBox 38" id="38"/>
          <p:cNvSpPr txBox="true"/>
          <p:nvPr/>
        </p:nvSpPr>
        <p:spPr>
          <a:xfrm rot="0">
            <a:off x="4639722" y="3902990"/>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4639722" y="5600682"/>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4639722" y="7346000"/>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2027004"/>
            <a:ext cx="13799705" cy="6832203"/>
            <a:chOff x="0" y="0"/>
            <a:chExt cx="3634490" cy="1799428"/>
          </a:xfrm>
        </p:grpSpPr>
        <p:sp>
          <p:nvSpPr>
            <p:cNvPr name="Freeform 9" id="9"/>
            <p:cNvSpPr/>
            <p:nvPr/>
          </p:nvSpPr>
          <p:spPr>
            <a:xfrm flipH="false" flipV="false" rot="0">
              <a:off x="0" y="0"/>
              <a:ext cx="3634490" cy="1799428"/>
            </a:xfrm>
            <a:custGeom>
              <a:avLst/>
              <a:gdLst/>
              <a:ahLst/>
              <a:cxnLst/>
              <a:rect r="r" b="b" t="t" l="l"/>
              <a:pathLst>
                <a:path h="1799428" w="3634490">
                  <a:moveTo>
                    <a:pt x="21319" y="0"/>
                  </a:moveTo>
                  <a:lnTo>
                    <a:pt x="3613171" y="0"/>
                  </a:lnTo>
                  <a:cubicBezTo>
                    <a:pt x="3618826" y="0"/>
                    <a:pt x="3624248" y="2246"/>
                    <a:pt x="3628246" y="6244"/>
                  </a:cubicBezTo>
                  <a:cubicBezTo>
                    <a:pt x="3632244" y="10242"/>
                    <a:pt x="3634490" y="15665"/>
                    <a:pt x="3634490" y="21319"/>
                  </a:cubicBezTo>
                  <a:lnTo>
                    <a:pt x="3634490" y="1778109"/>
                  </a:lnTo>
                  <a:cubicBezTo>
                    <a:pt x="3634490" y="1783763"/>
                    <a:pt x="3632244" y="1789186"/>
                    <a:pt x="3628246" y="1793184"/>
                  </a:cubicBezTo>
                  <a:cubicBezTo>
                    <a:pt x="3624248" y="1797182"/>
                    <a:pt x="3618826" y="1799428"/>
                    <a:pt x="3613171" y="1799428"/>
                  </a:cubicBezTo>
                  <a:lnTo>
                    <a:pt x="21319" y="1799428"/>
                  </a:lnTo>
                  <a:cubicBezTo>
                    <a:pt x="15665" y="1799428"/>
                    <a:pt x="10242" y="1797182"/>
                    <a:pt x="6244" y="1793184"/>
                  </a:cubicBezTo>
                  <a:cubicBezTo>
                    <a:pt x="2246" y="1789186"/>
                    <a:pt x="0" y="1783763"/>
                    <a:pt x="0" y="1778109"/>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185657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4837797" y="2235688"/>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CONCLUSIÓN</a:t>
            </a:r>
          </a:p>
        </p:txBody>
      </p:sp>
      <p:grpSp>
        <p:nvGrpSpPr>
          <p:cNvPr name="Group 13" id="13"/>
          <p:cNvGrpSpPr/>
          <p:nvPr/>
        </p:nvGrpSpPr>
        <p:grpSpPr>
          <a:xfrm rot="0">
            <a:off x="2862195" y="6927253"/>
            <a:ext cx="12318988" cy="1664281"/>
            <a:chOff x="0" y="0"/>
            <a:chExt cx="3244507" cy="438329"/>
          </a:xfrm>
        </p:grpSpPr>
        <p:sp>
          <p:nvSpPr>
            <p:cNvPr name="Freeform 14" id="14"/>
            <p:cNvSpPr/>
            <p:nvPr/>
          </p:nvSpPr>
          <p:spPr>
            <a:xfrm flipH="false" flipV="false" rot="0">
              <a:off x="0" y="0"/>
              <a:ext cx="3244507" cy="438329"/>
            </a:xfrm>
            <a:custGeom>
              <a:avLst/>
              <a:gdLst/>
              <a:ahLst/>
              <a:cxnLst/>
              <a:rect r="r" b="b" t="t" l="l"/>
              <a:pathLst>
                <a:path h="438329" w="3244507">
                  <a:moveTo>
                    <a:pt x="23881" y="0"/>
                  </a:moveTo>
                  <a:lnTo>
                    <a:pt x="3220626" y="0"/>
                  </a:lnTo>
                  <a:cubicBezTo>
                    <a:pt x="3233815" y="0"/>
                    <a:pt x="3244507" y="10692"/>
                    <a:pt x="3244507" y="23881"/>
                  </a:cubicBezTo>
                  <a:lnTo>
                    <a:pt x="3244507" y="414448"/>
                  </a:lnTo>
                  <a:cubicBezTo>
                    <a:pt x="3244507" y="427637"/>
                    <a:pt x="3233815" y="438329"/>
                    <a:pt x="3220626" y="438329"/>
                  </a:cubicBezTo>
                  <a:lnTo>
                    <a:pt x="23881" y="438329"/>
                  </a:lnTo>
                  <a:cubicBezTo>
                    <a:pt x="10692" y="438329"/>
                    <a:pt x="0" y="427637"/>
                    <a:pt x="0" y="414448"/>
                  </a:cubicBezTo>
                  <a:lnTo>
                    <a:pt x="0" y="23881"/>
                  </a:lnTo>
                  <a:cubicBezTo>
                    <a:pt x="0" y="10692"/>
                    <a:pt x="10692" y="0"/>
                    <a:pt x="23881" y="0"/>
                  </a:cubicBezTo>
                  <a:close/>
                </a:path>
              </a:pathLst>
            </a:custGeom>
            <a:solidFill>
              <a:srgbClr val="000000">
                <a:alpha val="0"/>
              </a:srgbClr>
            </a:solidFill>
            <a:ln w="47625" cap="rnd">
              <a:solidFill>
                <a:srgbClr val="5D381C"/>
              </a:solidFill>
              <a:prstDash val="solid"/>
              <a:round/>
            </a:ln>
          </p:spPr>
        </p:sp>
        <p:sp>
          <p:nvSpPr>
            <p:cNvPr name="TextBox 15" id="15"/>
            <p:cNvSpPr txBox="true"/>
            <p:nvPr/>
          </p:nvSpPr>
          <p:spPr>
            <a:xfrm>
              <a:off x="0" y="-57150"/>
              <a:ext cx="3244507" cy="495479"/>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2862195" y="3178262"/>
            <a:ext cx="12318988" cy="3539440"/>
            <a:chOff x="0" y="0"/>
            <a:chExt cx="3244507" cy="932198"/>
          </a:xfrm>
        </p:grpSpPr>
        <p:sp>
          <p:nvSpPr>
            <p:cNvPr name="Freeform 17" id="17"/>
            <p:cNvSpPr/>
            <p:nvPr/>
          </p:nvSpPr>
          <p:spPr>
            <a:xfrm flipH="false" flipV="false" rot="0">
              <a:off x="0" y="0"/>
              <a:ext cx="3244507" cy="932198"/>
            </a:xfrm>
            <a:custGeom>
              <a:avLst/>
              <a:gdLst/>
              <a:ahLst/>
              <a:cxnLst/>
              <a:rect r="r" b="b" t="t" l="l"/>
              <a:pathLst>
                <a:path h="932198" w="3244507">
                  <a:moveTo>
                    <a:pt x="23881" y="0"/>
                  </a:moveTo>
                  <a:lnTo>
                    <a:pt x="3220626" y="0"/>
                  </a:lnTo>
                  <a:cubicBezTo>
                    <a:pt x="3233815" y="0"/>
                    <a:pt x="3244507" y="10692"/>
                    <a:pt x="3244507" y="23881"/>
                  </a:cubicBezTo>
                  <a:lnTo>
                    <a:pt x="3244507" y="908317"/>
                  </a:lnTo>
                  <a:cubicBezTo>
                    <a:pt x="3244507" y="921506"/>
                    <a:pt x="3233815" y="932198"/>
                    <a:pt x="3220626" y="932198"/>
                  </a:cubicBezTo>
                  <a:lnTo>
                    <a:pt x="23881" y="932198"/>
                  </a:lnTo>
                  <a:cubicBezTo>
                    <a:pt x="10692" y="932198"/>
                    <a:pt x="0" y="921506"/>
                    <a:pt x="0" y="908317"/>
                  </a:cubicBezTo>
                  <a:lnTo>
                    <a:pt x="0" y="23881"/>
                  </a:lnTo>
                  <a:cubicBezTo>
                    <a:pt x="0" y="10692"/>
                    <a:pt x="10692" y="0"/>
                    <a:pt x="23881"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3244507" cy="989348"/>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3352820" y="7070128"/>
            <a:ext cx="11581441" cy="13722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Los métodos realizados para la intensificación de la búsqueda local todos se encontraron con un mismo problema, el tiempo máximo no permitía mucha exploración, es necesario optimizar los métodos</a:t>
            </a:r>
          </a:p>
        </p:txBody>
      </p:sp>
      <p:sp>
        <p:nvSpPr>
          <p:cNvPr name="TextBox 20" id="20"/>
          <p:cNvSpPr txBox="true"/>
          <p:nvPr/>
        </p:nvSpPr>
        <p:spPr>
          <a:xfrm rot="0">
            <a:off x="3025987" y="3321772"/>
            <a:ext cx="11800994" cy="3201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El hecho de que los métodos aleatorios y de ruido sigan siendo considerablemente mejores que la búsqueda local a partir del constructivo lleva a pensar que el constructivo genera soluciones muy lejanas al mínimo global. Por lo que en un futuro explorar métodos que causen grandes variaciones mas eficientemente para explorar soluciones mayormente diferentes pueda llevar a resultados mucho mejores</a:t>
            </a:r>
          </a:p>
        </p:txBody>
      </p:sp>
      <p:sp>
        <p:nvSpPr>
          <p:cNvPr name="Freeform 21" id="21"/>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181212" y="5092867"/>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011136" y="6154164"/>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423210" y="6873651"/>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7259300" y="2743125"/>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291581" y="6932555"/>
            <a:ext cx="504996" cy="727088"/>
          </a:xfrm>
          <a:custGeom>
            <a:avLst/>
            <a:gdLst/>
            <a:ahLst/>
            <a:cxnLst/>
            <a:rect r="r" b="b" t="t" l="l"/>
            <a:pathLst>
              <a:path h="727088" w="504996">
                <a:moveTo>
                  <a:pt x="0" y="0"/>
                </a:moveTo>
                <a:lnTo>
                  <a:pt x="504996" y="0"/>
                </a:lnTo>
                <a:lnTo>
                  <a:pt x="504996" y="727088"/>
                </a:lnTo>
                <a:lnTo>
                  <a:pt x="0" y="727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4710007" y="3155633"/>
            <a:ext cx="8867987" cy="1289685"/>
          </a:xfrm>
          <a:prstGeom prst="rect">
            <a:avLst/>
          </a:prstGeom>
        </p:spPr>
        <p:txBody>
          <a:bodyPr anchor="t" rtlCol="false" tIns="0" lIns="0" bIns="0" rIns="0">
            <a:spAutoFit/>
          </a:bodyPr>
          <a:lstStyle/>
          <a:p>
            <a:pPr algn="ctr">
              <a:lnSpc>
                <a:spcPts val="10320"/>
              </a:lnSpc>
            </a:pPr>
            <a:r>
              <a:rPr lang="en-US" sz="8000" spc="80">
                <a:solidFill>
                  <a:srgbClr val="E18455"/>
                </a:solidFill>
                <a:latin typeface="Coiny"/>
              </a:rPr>
              <a:t>GRACIAS!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2027004"/>
            <a:ext cx="13799705" cy="6832203"/>
            <a:chOff x="0" y="0"/>
            <a:chExt cx="3634490" cy="1799428"/>
          </a:xfrm>
        </p:grpSpPr>
        <p:sp>
          <p:nvSpPr>
            <p:cNvPr name="Freeform 9" id="9"/>
            <p:cNvSpPr/>
            <p:nvPr/>
          </p:nvSpPr>
          <p:spPr>
            <a:xfrm flipH="false" flipV="false" rot="0">
              <a:off x="0" y="0"/>
              <a:ext cx="3634490" cy="1799428"/>
            </a:xfrm>
            <a:custGeom>
              <a:avLst/>
              <a:gdLst/>
              <a:ahLst/>
              <a:cxnLst/>
              <a:rect r="r" b="b" t="t" l="l"/>
              <a:pathLst>
                <a:path h="1799428" w="3634490">
                  <a:moveTo>
                    <a:pt x="21319" y="0"/>
                  </a:moveTo>
                  <a:lnTo>
                    <a:pt x="3613171" y="0"/>
                  </a:lnTo>
                  <a:cubicBezTo>
                    <a:pt x="3618826" y="0"/>
                    <a:pt x="3624248" y="2246"/>
                    <a:pt x="3628246" y="6244"/>
                  </a:cubicBezTo>
                  <a:cubicBezTo>
                    <a:pt x="3632244" y="10242"/>
                    <a:pt x="3634490" y="15665"/>
                    <a:pt x="3634490" y="21319"/>
                  </a:cubicBezTo>
                  <a:lnTo>
                    <a:pt x="3634490" y="1778109"/>
                  </a:lnTo>
                  <a:cubicBezTo>
                    <a:pt x="3634490" y="1783763"/>
                    <a:pt x="3632244" y="1789186"/>
                    <a:pt x="3628246" y="1793184"/>
                  </a:cubicBezTo>
                  <a:cubicBezTo>
                    <a:pt x="3624248" y="1797182"/>
                    <a:pt x="3618826" y="1799428"/>
                    <a:pt x="3613171" y="1799428"/>
                  </a:cubicBezTo>
                  <a:lnTo>
                    <a:pt x="21319" y="1799428"/>
                  </a:lnTo>
                  <a:cubicBezTo>
                    <a:pt x="15665" y="1799428"/>
                    <a:pt x="10242" y="1797182"/>
                    <a:pt x="6244" y="1793184"/>
                  </a:cubicBezTo>
                  <a:cubicBezTo>
                    <a:pt x="2246" y="1789186"/>
                    <a:pt x="0" y="1783763"/>
                    <a:pt x="0" y="1778109"/>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185657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62622" y="2226222"/>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22429" y="2283313"/>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3626420" y="5442024"/>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445610" y="5280950"/>
            <a:ext cx="6786987" cy="1464330"/>
            <a:chOff x="0" y="0"/>
            <a:chExt cx="1787519" cy="385667"/>
          </a:xfrm>
        </p:grpSpPr>
        <p:sp>
          <p:nvSpPr>
            <p:cNvPr name="Freeform 17" id="17"/>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a:off x="4768602" y="6013115"/>
            <a:ext cx="677008" cy="0"/>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3626420" y="7163528"/>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5445610" y="7002455"/>
            <a:ext cx="6786987" cy="1464330"/>
            <a:chOff x="0" y="0"/>
            <a:chExt cx="1787519" cy="385667"/>
          </a:xfrm>
        </p:grpSpPr>
        <p:sp>
          <p:nvSpPr>
            <p:cNvPr name="Freeform 24" id="24"/>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a:off x="4768602" y="7734620"/>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3626420" y="3720519"/>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5445610" y="3559445"/>
            <a:ext cx="6786987" cy="1464330"/>
            <a:chOff x="0" y="0"/>
            <a:chExt cx="1787519" cy="385667"/>
          </a:xfrm>
        </p:grpSpPr>
        <p:sp>
          <p:nvSpPr>
            <p:cNvPr name="Freeform 31" id="31"/>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flipV="true">
            <a:off x="4768602" y="4291610"/>
            <a:ext cx="677008" cy="0"/>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5838735" y="5727047"/>
            <a:ext cx="6082638"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Realizar el método constructivo</a:t>
            </a:r>
          </a:p>
        </p:txBody>
      </p:sp>
      <p:sp>
        <p:nvSpPr>
          <p:cNvPr name="TextBox 35" id="35"/>
          <p:cNvSpPr txBox="true"/>
          <p:nvPr/>
        </p:nvSpPr>
        <p:spPr>
          <a:xfrm rot="0">
            <a:off x="5838735" y="7267577"/>
            <a:ext cx="5064702"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Repetir 100 veces y elegir la mejor iteración</a:t>
            </a:r>
          </a:p>
        </p:txBody>
      </p:sp>
      <p:sp>
        <p:nvSpPr>
          <p:cNvPr name="TextBox 36" id="36"/>
          <p:cNvSpPr txBox="true"/>
          <p:nvPr/>
        </p:nvSpPr>
        <p:spPr>
          <a:xfrm rot="0">
            <a:off x="5838735" y="3800755"/>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Aplicarle ruido a los tiempos de procesamiento</a:t>
            </a:r>
          </a:p>
        </p:txBody>
      </p:sp>
      <p:sp>
        <p:nvSpPr>
          <p:cNvPr name="TextBox 37" id="37"/>
          <p:cNvSpPr txBox="true"/>
          <p:nvPr/>
        </p:nvSpPr>
        <p:spPr>
          <a:xfrm rot="0">
            <a:off x="4837797" y="2315630"/>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RUIDO</a:t>
            </a:r>
          </a:p>
        </p:txBody>
      </p:sp>
      <p:sp>
        <p:nvSpPr>
          <p:cNvPr name="TextBox 38" id="38"/>
          <p:cNvSpPr txBox="true"/>
          <p:nvPr/>
        </p:nvSpPr>
        <p:spPr>
          <a:xfrm rot="0">
            <a:off x="3224959" y="3902990"/>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3224959" y="5600682"/>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3224959" y="7346000"/>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p:txBody>
      </p:sp>
      <p:sp>
        <p:nvSpPr>
          <p:cNvPr name="TextBox 41" id="41"/>
          <p:cNvSpPr txBox="true"/>
          <p:nvPr/>
        </p:nvSpPr>
        <p:spPr>
          <a:xfrm rot="5400000">
            <a:off x="11487776" y="5682944"/>
            <a:ext cx="4645576" cy="720724"/>
          </a:xfrm>
          <a:prstGeom prst="rect">
            <a:avLst/>
          </a:prstGeom>
        </p:spPr>
        <p:txBody>
          <a:bodyPr anchor="t" rtlCol="false" tIns="0" lIns="0" bIns="0" rIns="0">
            <a:spAutoFit/>
          </a:bodyPr>
          <a:lstStyle/>
          <a:p>
            <a:pPr>
              <a:lnSpc>
                <a:spcPts val="2800"/>
              </a:lnSpc>
              <a:spcBef>
                <a:spcPct val="0"/>
              </a:spcBef>
            </a:pPr>
            <a:r>
              <a:rPr lang="en-US" sz="2000">
                <a:solidFill>
                  <a:srgbClr val="5D381C"/>
                </a:solidFill>
                <a:latin typeface="Poppins"/>
              </a:rPr>
              <a:t>alpha = tamaño del ruido aplicado respectivo al trabajo en 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4148" y="1227198"/>
            <a:ext cx="13799705" cy="7668365"/>
            <a:chOff x="0" y="0"/>
            <a:chExt cx="3634490" cy="2019652"/>
          </a:xfrm>
        </p:grpSpPr>
        <p:sp>
          <p:nvSpPr>
            <p:cNvPr name="Freeform 9" id="9"/>
            <p:cNvSpPr/>
            <p:nvPr/>
          </p:nvSpPr>
          <p:spPr>
            <a:xfrm flipH="false" flipV="false" rot="0">
              <a:off x="0" y="0"/>
              <a:ext cx="3634490" cy="2019652"/>
            </a:xfrm>
            <a:custGeom>
              <a:avLst/>
              <a:gdLst/>
              <a:ahLst/>
              <a:cxnLst/>
              <a:rect r="r" b="b" t="t" l="l"/>
              <a:pathLst>
                <a:path h="2019652" w="3634490">
                  <a:moveTo>
                    <a:pt x="21319" y="0"/>
                  </a:moveTo>
                  <a:lnTo>
                    <a:pt x="3613171" y="0"/>
                  </a:lnTo>
                  <a:cubicBezTo>
                    <a:pt x="3618826" y="0"/>
                    <a:pt x="3624248" y="2246"/>
                    <a:pt x="3628246" y="6244"/>
                  </a:cubicBezTo>
                  <a:cubicBezTo>
                    <a:pt x="3632244" y="10242"/>
                    <a:pt x="3634490" y="15665"/>
                    <a:pt x="3634490" y="21319"/>
                  </a:cubicBezTo>
                  <a:lnTo>
                    <a:pt x="3634490" y="1998333"/>
                  </a:lnTo>
                  <a:cubicBezTo>
                    <a:pt x="3634490" y="2010107"/>
                    <a:pt x="3624945" y="2019652"/>
                    <a:pt x="3613171" y="2019652"/>
                  </a:cubicBezTo>
                  <a:lnTo>
                    <a:pt x="21319" y="2019652"/>
                  </a:lnTo>
                  <a:cubicBezTo>
                    <a:pt x="15665" y="2019652"/>
                    <a:pt x="10242" y="2017406"/>
                    <a:pt x="6244" y="2013407"/>
                  </a:cubicBezTo>
                  <a:cubicBezTo>
                    <a:pt x="2246" y="2009409"/>
                    <a:pt x="0" y="2003987"/>
                    <a:pt x="0" y="1998333"/>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7680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63082" y="1426415"/>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22888" y="1483507"/>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041642" y="4207958"/>
            <a:ext cx="1142182" cy="11421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860832" y="4046885"/>
            <a:ext cx="6786987" cy="1464330"/>
            <a:chOff x="0" y="0"/>
            <a:chExt cx="1787519" cy="385667"/>
          </a:xfrm>
        </p:grpSpPr>
        <p:sp>
          <p:nvSpPr>
            <p:cNvPr name="Freeform 17" id="17"/>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18" id="18"/>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19" id="19"/>
          <p:cNvSpPr/>
          <p:nvPr/>
        </p:nvSpPr>
        <p:spPr>
          <a:xfrm flipV="true">
            <a:off x="6183824" y="4779049"/>
            <a:ext cx="677008" cy="0"/>
          </a:xfrm>
          <a:prstGeom prst="line">
            <a:avLst/>
          </a:prstGeom>
          <a:ln cap="flat" w="47625">
            <a:solidFill>
              <a:srgbClr val="5D381C"/>
            </a:solidFill>
            <a:prstDash val="solid"/>
            <a:headEnd type="none" len="sm" w="sm"/>
            <a:tailEnd type="none" len="sm" w="sm"/>
          </a:ln>
        </p:spPr>
      </p:sp>
      <p:grpSp>
        <p:nvGrpSpPr>
          <p:cNvPr name="Group 20" id="20"/>
          <p:cNvGrpSpPr/>
          <p:nvPr/>
        </p:nvGrpSpPr>
        <p:grpSpPr>
          <a:xfrm rot="0">
            <a:off x="5041642" y="5800876"/>
            <a:ext cx="1142182" cy="1142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860832" y="5639802"/>
            <a:ext cx="6786987" cy="1464330"/>
            <a:chOff x="0" y="0"/>
            <a:chExt cx="1787519" cy="385667"/>
          </a:xfrm>
        </p:grpSpPr>
        <p:sp>
          <p:nvSpPr>
            <p:cNvPr name="Freeform 24" id="24"/>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25" id="25"/>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26" id="26"/>
          <p:cNvSpPr/>
          <p:nvPr/>
        </p:nvSpPr>
        <p:spPr>
          <a:xfrm>
            <a:off x="6183824" y="6371967"/>
            <a:ext cx="677008" cy="0"/>
          </a:xfrm>
          <a:prstGeom prst="line">
            <a:avLst/>
          </a:prstGeom>
          <a:ln cap="flat" w="47625">
            <a:solidFill>
              <a:srgbClr val="5D381C"/>
            </a:solidFill>
            <a:prstDash val="solid"/>
            <a:headEnd type="none" len="sm" w="sm"/>
            <a:tailEnd type="none" len="sm" w="sm"/>
          </a:ln>
        </p:spPr>
      </p:sp>
      <p:grpSp>
        <p:nvGrpSpPr>
          <p:cNvPr name="Group 27" id="27"/>
          <p:cNvGrpSpPr/>
          <p:nvPr/>
        </p:nvGrpSpPr>
        <p:grpSpPr>
          <a:xfrm rot="0">
            <a:off x="5041642" y="2486454"/>
            <a:ext cx="1142182" cy="114218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860832" y="2325380"/>
            <a:ext cx="6786987" cy="1464330"/>
            <a:chOff x="0" y="0"/>
            <a:chExt cx="1787519" cy="385667"/>
          </a:xfrm>
        </p:grpSpPr>
        <p:sp>
          <p:nvSpPr>
            <p:cNvPr name="Freeform 31" id="31"/>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32" id="32"/>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33" id="33"/>
          <p:cNvSpPr/>
          <p:nvPr/>
        </p:nvSpPr>
        <p:spPr>
          <a:xfrm flipV="true">
            <a:off x="6183824" y="3057545"/>
            <a:ext cx="677008" cy="0"/>
          </a:xfrm>
          <a:prstGeom prst="line">
            <a:avLst/>
          </a:prstGeom>
          <a:ln cap="flat" w="47625">
            <a:solidFill>
              <a:srgbClr val="5D381C"/>
            </a:solidFill>
            <a:prstDash val="solid"/>
            <a:headEnd type="none" len="sm" w="sm"/>
            <a:tailEnd type="none" len="sm" w="sm"/>
          </a:ln>
        </p:spPr>
      </p:sp>
      <p:sp>
        <p:nvSpPr>
          <p:cNvPr name="TextBox 34" id="34"/>
          <p:cNvSpPr txBox="true"/>
          <p:nvPr/>
        </p:nvSpPr>
        <p:spPr>
          <a:xfrm rot="0">
            <a:off x="7253957" y="4288195"/>
            <a:ext cx="6082638"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Revisar los trabajos disponibles para ese momento en la máquina</a:t>
            </a:r>
          </a:p>
        </p:txBody>
      </p:sp>
      <p:sp>
        <p:nvSpPr>
          <p:cNvPr name="TextBox 35" id="35"/>
          <p:cNvSpPr txBox="true"/>
          <p:nvPr/>
        </p:nvSpPr>
        <p:spPr>
          <a:xfrm rot="0">
            <a:off x="7294805" y="6085899"/>
            <a:ext cx="5919041" cy="4578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Elegir un trabajo aleatoriamente</a:t>
            </a:r>
          </a:p>
        </p:txBody>
      </p:sp>
      <p:sp>
        <p:nvSpPr>
          <p:cNvPr name="TextBox 36" id="36"/>
          <p:cNvSpPr txBox="true"/>
          <p:nvPr/>
        </p:nvSpPr>
        <p:spPr>
          <a:xfrm rot="0">
            <a:off x="7253957" y="2566690"/>
            <a:ext cx="5919041"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Escoger la máquina que mas temprano acabe</a:t>
            </a:r>
          </a:p>
        </p:txBody>
      </p:sp>
      <p:sp>
        <p:nvSpPr>
          <p:cNvPr name="TextBox 37" id="37"/>
          <p:cNvSpPr txBox="true"/>
          <p:nvPr/>
        </p:nvSpPr>
        <p:spPr>
          <a:xfrm rot="0">
            <a:off x="4838256" y="1515823"/>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ALEATORIO</a:t>
            </a:r>
          </a:p>
        </p:txBody>
      </p:sp>
      <p:sp>
        <p:nvSpPr>
          <p:cNvPr name="TextBox 38" id="38"/>
          <p:cNvSpPr txBox="true"/>
          <p:nvPr/>
        </p:nvSpPr>
        <p:spPr>
          <a:xfrm rot="0">
            <a:off x="4640181" y="2668925"/>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1</a:t>
            </a:r>
          </a:p>
        </p:txBody>
      </p:sp>
      <p:sp>
        <p:nvSpPr>
          <p:cNvPr name="TextBox 39" id="39"/>
          <p:cNvSpPr txBox="true"/>
          <p:nvPr/>
        </p:nvSpPr>
        <p:spPr>
          <a:xfrm rot="0">
            <a:off x="4640181" y="4366617"/>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2</a:t>
            </a:r>
          </a:p>
        </p:txBody>
      </p:sp>
      <p:sp>
        <p:nvSpPr>
          <p:cNvPr name="TextBox 40" id="40"/>
          <p:cNvSpPr txBox="true"/>
          <p:nvPr/>
        </p:nvSpPr>
        <p:spPr>
          <a:xfrm rot="0">
            <a:off x="4640181" y="5983347"/>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3</a:t>
            </a:r>
          </a:p>
        </p:txBody>
      </p:sp>
      <p:grpSp>
        <p:nvGrpSpPr>
          <p:cNvPr name="Group 41" id="41"/>
          <p:cNvGrpSpPr/>
          <p:nvPr/>
        </p:nvGrpSpPr>
        <p:grpSpPr>
          <a:xfrm rot="0">
            <a:off x="5041642" y="7393793"/>
            <a:ext cx="1142182" cy="114218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name="TextBox 43" id="4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6860832" y="7232719"/>
            <a:ext cx="6786987" cy="1464330"/>
            <a:chOff x="0" y="0"/>
            <a:chExt cx="1787519" cy="385667"/>
          </a:xfrm>
        </p:grpSpPr>
        <p:sp>
          <p:nvSpPr>
            <p:cNvPr name="Freeform 45" id="45"/>
            <p:cNvSpPr/>
            <p:nvPr/>
          </p:nvSpPr>
          <p:spPr>
            <a:xfrm flipH="false" flipV="false" rot="0">
              <a:off x="0" y="0"/>
              <a:ext cx="1787519" cy="385667"/>
            </a:xfrm>
            <a:custGeom>
              <a:avLst/>
              <a:gdLst/>
              <a:ahLst/>
              <a:cxnLst/>
              <a:rect r="r" b="b" t="t" l="l"/>
              <a:pathLst>
                <a:path h="385667" w="1787519">
                  <a:moveTo>
                    <a:pt x="43347" y="0"/>
                  </a:moveTo>
                  <a:lnTo>
                    <a:pt x="1744173" y="0"/>
                  </a:lnTo>
                  <a:cubicBezTo>
                    <a:pt x="1755669" y="0"/>
                    <a:pt x="1766694" y="4567"/>
                    <a:pt x="1774823" y="12696"/>
                  </a:cubicBezTo>
                  <a:cubicBezTo>
                    <a:pt x="1782952" y="20825"/>
                    <a:pt x="1787519" y="31850"/>
                    <a:pt x="1787519" y="43347"/>
                  </a:cubicBezTo>
                  <a:lnTo>
                    <a:pt x="1787519" y="342320"/>
                  </a:lnTo>
                  <a:cubicBezTo>
                    <a:pt x="1787519" y="353817"/>
                    <a:pt x="1782952" y="364842"/>
                    <a:pt x="1774823" y="372971"/>
                  </a:cubicBezTo>
                  <a:cubicBezTo>
                    <a:pt x="1766694" y="381100"/>
                    <a:pt x="1755669" y="385667"/>
                    <a:pt x="1744173" y="385667"/>
                  </a:cubicBezTo>
                  <a:lnTo>
                    <a:pt x="43347" y="385667"/>
                  </a:lnTo>
                  <a:cubicBezTo>
                    <a:pt x="31850" y="385667"/>
                    <a:pt x="20825" y="381100"/>
                    <a:pt x="12696" y="372971"/>
                  </a:cubicBezTo>
                  <a:cubicBezTo>
                    <a:pt x="4567" y="364842"/>
                    <a:pt x="0" y="353817"/>
                    <a:pt x="0" y="342320"/>
                  </a:cubicBezTo>
                  <a:lnTo>
                    <a:pt x="0" y="43347"/>
                  </a:lnTo>
                  <a:cubicBezTo>
                    <a:pt x="0" y="31850"/>
                    <a:pt x="4567" y="20825"/>
                    <a:pt x="12696" y="12696"/>
                  </a:cubicBezTo>
                  <a:cubicBezTo>
                    <a:pt x="20825" y="4567"/>
                    <a:pt x="31850" y="0"/>
                    <a:pt x="43347" y="0"/>
                  </a:cubicBezTo>
                  <a:close/>
                </a:path>
              </a:pathLst>
            </a:custGeom>
            <a:solidFill>
              <a:srgbClr val="000000">
                <a:alpha val="0"/>
              </a:srgbClr>
            </a:solidFill>
            <a:ln w="47625" cap="rnd">
              <a:solidFill>
                <a:srgbClr val="5D381C"/>
              </a:solidFill>
              <a:prstDash val="solid"/>
              <a:round/>
            </a:ln>
          </p:spPr>
        </p:sp>
        <p:sp>
          <p:nvSpPr>
            <p:cNvPr name="TextBox 46" id="46"/>
            <p:cNvSpPr txBox="true"/>
            <p:nvPr/>
          </p:nvSpPr>
          <p:spPr>
            <a:xfrm>
              <a:off x="0" y="-57150"/>
              <a:ext cx="1787519" cy="442817"/>
            </a:xfrm>
            <a:prstGeom prst="rect">
              <a:avLst/>
            </a:prstGeom>
          </p:spPr>
          <p:txBody>
            <a:bodyPr anchor="ctr" rtlCol="false" tIns="50800" lIns="50800" bIns="50800" rIns="50800"/>
            <a:lstStyle/>
            <a:p>
              <a:pPr algn="ctr">
                <a:lnSpc>
                  <a:spcPts val="2659"/>
                </a:lnSpc>
                <a:spcBef>
                  <a:spcPct val="0"/>
                </a:spcBef>
              </a:pPr>
            </a:p>
          </p:txBody>
        </p:sp>
      </p:grpSp>
      <p:sp>
        <p:nvSpPr>
          <p:cNvPr name="AutoShape 47" id="47"/>
          <p:cNvSpPr/>
          <p:nvPr/>
        </p:nvSpPr>
        <p:spPr>
          <a:xfrm>
            <a:off x="6183824" y="7964884"/>
            <a:ext cx="677008" cy="0"/>
          </a:xfrm>
          <a:prstGeom prst="line">
            <a:avLst/>
          </a:prstGeom>
          <a:ln cap="flat" w="47625">
            <a:solidFill>
              <a:srgbClr val="5D381C"/>
            </a:solidFill>
            <a:prstDash val="solid"/>
            <a:headEnd type="none" len="sm" w="sm"/>
            <a:tailEnd type="none" len="sm" w="sm"/>
          </a:ln>
        </p:spPr>
      </p:sp>
      <p:sp>
        <p:nvSpPr>
          <p:cNvPr name="TextBox 48" id="48"/>
          <p:cNvSpPr txBox="true"/>
          <p:nvPr/>
        </p:nvSpPr>
        <p:spPr>
          <a:xfrm rot="0">
            <a:off x="7253957" y="7497842"/>
            <a:ext cx="5064702" cy="915035"/>
          </a:xfrm>
          <a:prstGeom prst="rect">
            <a:avLst/>
          </a:prstGeom>
        </p:spPr>
        <p:txBody>
          <a:bodyPr anchor="t" rtlCol="false" tIns="0" lIns="0" bIns="0" rIns="0">
            <a:spAutoFit/>
          </a:bodyPr>
          <a:lstStyle/>
          <a:p>
            <a:pPr>
              <a:lnSpc>
                <a:spcPts val="3640"/>
              </a:lnSpc>
              <a:spcBef>
                <a:spcPct val="0"/>
              </a:spcBef>
            </a:pPr>
            <a:r>
              <a:rPr lang="en-US" sz="2600">
                <a:solidFill>
                  <a:srgbClr val="5D381C"/>
                </a:solidFill>
                <a:latin typeface="Poppins"/>
              </a:rPr>
              <a:t>Repetir 100 veces y elegir la mejor iteración</a:t>
            </a:r>
          </a:p>
        </p:txBody>
      </p:sp>
      <p:sp>
        <p:nvSpPr>
          <p:cNvPr name="TextBox 49" id="49"/>
          <p:cNvSpPr txBox="true"/>
          <p:nvPr/>
        </p:nvSpPr>
        <p:spPr>
          <a:xfrm rot="0">
            <a:off x="4640181" y="7576264"/>
            <a:ext cx="1945103"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471805" y="1892143"/>
            <a:ext cx="9344390" cy="1464330"/>
            <a:chOff x="0" y="0"/>
            <a:chExt cx="2461074" cy="385667"/>
          </a:xfrm>
        </p:grpSpPr>
        <p:sp>
          <p:nvSpPr>
            <p:cNvPr name="Freeform 9" id="9"/>
            <p:cNvSpPr/>
            <p:nvPr/>
          </p:nvSpPr>
          <p:spPr>
            <a:xfrm flipH="false" flipV="false" rot="0">
              <a:off x="0" y="0"/>
              <a:ext cx="2461074" cy="385667"/>
            </a:xfrm>
            <a:custGeom>
              <a:avLst/>
              <a:gdLst/>
              <a:ahLst/>
              <a:cxnLst/>
              <a:rect r="r" b="b" t="t" l="l"/>
              <a:pathLst>
                <a:path h="385667" w="2461074">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461074" cy="442817"/>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837797" y="2235688"/>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COTA INFERIOR</a:t>
            </a:r>
          </a:p>
        </p:txBody>
      </p:sp>
      <p:sp>
        <p:nvSpPr>
          <p:cNvPr name="TextBox 12" id="12"/>
          <p:cNvSpPr txBox="true"/>
          <p:nvPr/>
        </p:nvSpPr>
        <p:spPr>
          <a:xfrm rot="0">
            <a:off x="5367748" y="5584920"/>
            <a:ext cx="8028046" cy="1609725"/>
          </a:xfrm>
          <a:prstGeom prst="rect">
            <a:avLst/>
          </a:prstGeom>
        </p:spPr>
        <p:txBody>
          <a:bodyPr anchor="t" rtlCol="false" tIns="0" lIns="0" bIns="0" rIns="0">
            <a:spAutoFit/>
          </a:bodyPr>
          <a:lstStyle/>
          <a:p>
            <a:pPr algn="ctr">
              <a:lnSpc>
                <a:spcPts val="4200"/>
              </a:lnSpc>
              <a:spcBef>
                <a:spcPct val="0"/>
              </a:spcBef>
            </a:pPr>
            <a:r>
              <a:rPr lang="en-US" sz="3000">
                <a:solidFill>
                  <a:srgbClr val="5D381C"/>
                </a:solidFill>
                <a:latin typeface="Poppins"/>
              </a:rPr>
              <a:t>El máximo tiempo entre todas las máquinas en realizar todos los trabajos seguidos. </a:t>
            </a:r>
          </a:p>
        </p:txBody>
      </p:sp>
      <p:sp>
        <p:nvSpPr>
          <p:cNvPr name="AutoShape 13" id="13"/>
          <p:cNvSpPr/>
          <p:nvPr/>
        </p:nvSpPr>
        <p:spPr>
          <a:xfrm>
            <a:off x="4853758" y="7659576"/>
            <a:ext cx="9056026" cy="23812"/>
          </a:xfrm>
          <a:prstGeom prst="line">
            <a:avLst/>
          </a:prstGeom>
          <a:ln cap="flat" w="47625">
            <a:solidFill>
              <a:srgbClr val="5D381C"/>
            </a:solidFill>
            <a:prstDash val="solid"/>
            <a:headEnd type="none" len="sm" w="sm"/>
            <a:tailEnd type="none" len="sm" w="sm"/>
          </a:ln>
        </p:spPr>
      </p:sp>
      <p:sp>
        <p:nvSpPr>
          <p:cNvPr name="Freeform 14" id="14"/>
          <p:cNvSpPr/>
          <p:nvPr/>
        </p:nvSpPr>
        <p:spPr>
          <a:xfrm flipH="false" flipV="false" rot="3207531">
            <a:off x="15731899" y="-1930446"/>
            <a:ext cx="2840387" cy="5966081"/>
          </a:xfrm>
          <a:custGeom>
            <a:avLst/>
            <a:gdLst/>
            <a:ahLst/>
            <a:cxnLst/>
            <a:rect r="r" b="b" t="t" l="l"/>
            <a:pathLst>
              <a:path h="5966081" w="2840387">
                <a:moveTo>
                  <a:pt x="0" y="0"/>
                </a:moveTo>
                <a:lnTo>
                  <a:pt x="2840387" y="0"/>
                </a:lnTo>
                <a:lnTo>
                  <a:pt x="2840387" y="5966082"/>
                </a:lnTo>
                <a:lnTo>
                  <a:pt x="0" y="5966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9230465">
            <a:off x="-546364" y="7656625"/>
            <a:ext cx="2685882" cy="5641551"/>
          </a:xfrm>
          <a:custGeom>
            <a:avLst/>
            <a:gdLst/>
            <a:ahLst/>
            <a:cxnLst/>
            <a:rect r="r" b="b" t="t" l="l"/>
            <a:pathLst>
              <a:path h="5641551" w="2685882">
                <a:moveTo>
                  <a:pt x="0" y="0"/>
                </a:moveTo>
                <a:lnTo>
                  <a:pt x="2685882" y="0"/>
                </a:lnTo>
                <a:lnTo>
                  <a:pt x="2685882" y="5641551"/>
                </a:lnTo>
                <a:lnTo>
                  <a:pt x="0" y="5641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69506" y="3407219"/>
            <a:ext cx="8148069" cy="3371296"/>
            <a:chOff x="0" y="0"/>
            <a:chExt cx="2145994" cy="887913"/>
          </a:xfrm>
        </p:grpSpPr>
        <p:sp>
          <p:nvSpPr>
            <p:cNvPr name="Freeform 9" id="9"/>
            <p:cNvSpPr/>
            <p:nvPr/>
          </p:nvSpPr>
          <p:spPr>
            <a:xfrm flipH="false" flipV="false" rot="0">
              <a:off x="0" y="0"/>
              <a:ext cx="2145994" cy="887913"/>
            </a:xfrm>
            <a:custGeom>
              <a:avLst/>
              <a:gdLst/>
              <a:ahLst/>
              <a:cxnLst/>
              <a:rect r="r" b="b" t="t" l="l"/>
              <a:pathLst>
                <a:path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2145994" cy="94506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4066520" y="4249092"/>
            <a:ext cx="737119" cy="1061297"/>
          </a:xfrm>
          <a:custGeom>
            <a:avLst/>
            <a:gdLst/>
            <a:ahLst/>
            <a:cxnLst/>
            <a:rect r="r" b="b" t="t" l="l"/>
            <a:pathLst>
              <a:path h="1061297" w="737119">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81299" y="5792132"/>
            <a:ext cx="737119" cy="1061297"/>
          </a:xfrm>
          <a:custGeom>
            <a:avLst/>
            <a:gdLst/>
            <a:ahLst/>
            <a:cxnLst/>
            <a:rect r="r" b="b" t="t" l="l"/>
            <a:pathLst>
              <a:path h="1061297" w="737119">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301603" y="6432492"/>
            <a:ext cx="584719" cy="841873"/>
          </a:xfrm>
          <a:custGeom>
            <a:avLst/>
            <a:gdLst/>
            <a:ahLst/>
            <a:cxnLst/>
            <a:rect r="r" b="b" t="t" l="l"/>
            <a:pathLst>
              <a:path h="841873" w="584719">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5740" y="4272762"/>
            <a:ext cx="8675601" cy="1411609"/>
          </a:xfrm>
          <a:prstGeom prst="rect">
            <a:avLst/>
          </a:prstGeom>
        </p:spPr>
        <p:txBody>
          <a:bodyPr anchor="t" rtlCol="false" tIns="0" lIns="0" bIns="0" rIns="0">
            <a:spAutoFit/>
          </a:bodyPr>
          <a:lstStyle/>
          <a:p>
            <a:pPr algn="ctr">
              <a:lnSpc>
                <a:spcPts val="10919"/>
              </a:lnSpc>
              <a:spcBef>
                <a:spcPct val="0"/>
              </a:spcBef>
            </a:pPr>
            <a:r>
              <a:rPr lang="en-US" sz="7799" spc="77">
                <a:solidFill>
                  <a:srgbClr val="E18455"/>
                </a:solidFill>
                <a:latin typeface="Poppins Bold"/>
              </a:rPr>
              <a:t>RESULTADOS</a:t>
            </a:r>
          </a:p>
        </p:txBody>
      </p:sp>
      <p:sp>
        <p:nvSpPr>
          <p:cNvPr name="Freeform 15" id="15"/>
          <p:cNvSpPr/>
          <p:nvPr/>
        </p:nvSpPr>
        <p:spPr>
          <a:xfrm flipH="false" flipV="false" rot="0">
            <a:off x="13481800" y="3407219"/>
            <a:ext cx="584719" cy="841873"/>
          </a:xfrm>
          <a:custGeom>
            <a:avLst/>
            <a:gdLst/>
            <a:ahLst/>
            <a:cxnLst/>
            <a:rect r="r" b="b" t="t" l="l"/>
            <a:pathLst>
              <a:path h="841873" w="584719">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053046" y="901152"/>
            <a:ext cx="2065372" cy="4191715"/>
          </a:xfrm>
          <a:custGeom>
            <a:avLst/>
            <a:gdLst/>
            <a:ahLst/>
            <a:cxnLst/>
            <a:rect r="r" b="b" t="t" l="l"/>
            <a:pathLst>
              <a:path h="4191715" w="2065372">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329543" y="6363155"/>
            <a:ext cx="1588787" cy="2592976"/>
          </a:xfrm>
          <a:custGeom>
            <a:avLst/>
            <a:gdLst/>
            <a:ahLst/>
            <a:cxnLst/>
            <a:rect r="r" b="b" t="t" l="l"/>
            <a:pathLst>
              <a:path h="2592976" w="1588787">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4A6A1"/>
        </a:solidFill>
      </p:bgPr>
    </p:bg>
    <p:spTree>
      <p:nvGrpSpPr>
        <p:cNvPr id="1" name=""/>
        <p:cNvGrpSpPr/>
        <p:nvPr/>
      </p:nvGrpSpPr>
      <p:grpSpPr>
        <a:xfrm>
          <a:off x="0" y="0"/>
          <a:ext cx="0" cy="0"/>
          <a:chOff x="0" y="0"/>
          <a:chExt cx="0" cy="0"/>
        </a:xfrm>
      </p:grpSpPr>
      <p:grpSp>
        <p:nvGrpSpPr>
          <p:cNvPr name="Group 2" id="2"/>
          <p:cNvGrpSpPr/>
          <p:nvPr/>
        </p:nvGrpSpPr>
        <p:grpSpPr>
          <a:xfrm rot="0">
            <a:off x="1028700" y="420895"/>
            <a:ext cx="15970487" cy="9445209"/>
            <a:chOff x="0" y="0"/>
            <a:chExt cx="4206219" cy="2487627"/>
          </a:xfrm>
        </p:grpSpPr>
        <p:sp>
          <p:nvSpPr>
            <p:cNvPr name="Freeform 3" id="3"/>
            <p:cNvSpPr/>
            <p:nvPr/>
          </p:nvSpPr>
          <p:spPr>
            <a:xfrm flipH="false" flipV="false" rot="0">
              <a:off x="0" y="0"/>
              <a:ext cx="4206219" cy="2487627"/>
            </a:xfrm>
            <a:custGeom>
              <a:avLst/>
              <a:gdLst/>
              <a:ahLst/>
              <a:cxnLst/>
              <a:rect r="r" b="b" t="t" l="l"/>
              <a:pathLst>
                <a:path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name="TextBox 4" id="4"/>
            <p:cNvSpPr txBox="true"/>
            <p:nvPr/>
          </p:nvSpPr>
          <p:spPr>
            <a:xfrm>
              <a:off x="0" y="-57150"/>
              <a:ext cx="4206219" cy="25447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294" y="908358"/>
            <a:ext cx="15035299" cy="8369018"/>
            <a:chOff x="0" y="0"/>
            <a:chExt cx="3959914" cy="2204186"/>
          </a:xfrm>
        </p:grpSpPr>
        <p:sp>
          <p:nvSpPr>
            <p:cNvPr name="Freeform 6" id="6"/>
            <p:cNvSpPr/>
            <p:nvPr/>
          </p:nvSpPr>
          <p:spPr>
            <a:xfrm flipH="false" flipV="false" rot="0">
              <a:off x="0" y="0"/>
              <a:ext cx="3959914" cy="2204186"/>
            </a:xfrm>
            <a:custGeom>
              <a:avLst/>
              <a:gdLst/>
              <a:ahLst/>
              <a:cxnLst/>
              <a:rect r="r" b="b" t="t" l="l"/>
              <a:pathLst>
                <a:path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name="TextBox 7" id="7"/>
            <p:cNvSpPr txBox="true"/>
            <p:nvPr/>
          </p:nvSpPr>
          <p:spPr>
            <a:xfrm>
              <a:off x="0" y="-57150"/>
              <a:ext cx="3959914" cy="226133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43689" y="1463504"/>
            <a:ext cx="13799705" cy="7395703"/>
            <a:chOff x="0" y="0"/>
            <a:chExt cx="3634490" cy="1947840"/>
          </a:xfrm>
        </p:grpSpPr>
        <p:sp>
          <p:nvSpPr>
            <p:cNvPr name="Freeform 9" id="9"/>
            <p:cNvSpPr/>
            <p:nvPr/>
          </p:nvSpPr>
          <p:spPr>
            <a:xfrm flipH="false" flipV="false" rot="0">
              <a:off x="0" y="0"/>
              <a:ext cx="3634490" cy="1947840"/>
            </a:xfrm>
            <a:custGeom>
              <a:avLst/>
              <a:gdLst/>
              <a:ahLst/>
              <a:cxnLst/>
              <a:rect r="r" b="b" t="t" l="l"/>
              <a:pathLst>
                <a:path h="1947840" w="3634490">
                  <a:moveTo>
                    <a:pt x="21319" y="0"/>
                  </a:moveTo>
                  <a:lnTo>
                    <a:pt x="3613171" y="0"/>
                  </a:lnTo>
                  <a:cubicBezTo>
                    <a:pt x="3618826" y="0"/>
                    <a:pt x="3624248" y="2246"/>
                    <a:pt x="3628246" y="6244"/>
                  </a:cubicBezTo>
                  <a:cubicBezTo>
                    <a:pt x="3632244" y="10242"/>
                    <a:pt x="3634490" y="15665"/>
                    <a:pt x="3634490" y="21319"/>
                  </a:cubicBezTo>
                  <a:lnTo>
                    <a:pt x="3634490" y="1926521"/>
                  </a:lnTo>
                  <a:cubicBezTo>
                    <a:pt x="3634490" y="1938295"/>
                    <a:pt x="3624945" y="1947840"/>
                    <a:pt x="3613171" y="1947840"/>
                  </a:cubicBezTo>
                  <a:lnTo>
                    <a:pt x="21319" y="1947840"/>
                  </a:lnTo>
                  <a:cubicBezTo>
                    <a:pt x="15665" y="1947840"/>
                    <a:pt x="10242" y="1945594"/>
                    <a:pt x="6244" y="1941595"/>
                  </a:cubicBezTo>
                  <a:cubicBezTo>
                    <a:pt x="2246" y="1937597"/>
                    <a:pt x="0" y="1932175"/>
                    <a:pt x="0" y="1926521"/>
                  </a:cubicBezTo>
                  <a:lnTo>
                    <a:pt x="0" y="21319"/>
                  </a:lnTo>
                  <a:cubicBezTo>
                    <a:pt x="0" y="15665"/>
                    <a:pt x="2246" y="10242"/>
                    <a:pt x="6244" y="6244"/>
                  </a:cubicBezTo>
                  <a:cubicBezTo>
                    <a:pt x="10242" y="2246"/>
                    <a:pt x="15665" y="0"/>
                    <a:pt x="21319" y="0"/>
                  </a:cubicBezTo>
                  <a:close/>
                </a:path>
              </a:pathLst>
            </a:custGeom>
            <a:solidFill>
              <a:srgbClr val="000000">
                <a:alpha val="0"/>
              </a:srgbClr>
            </a:solidFill>
            <a:ln w="47625" cap="rnd">
              <a:solidFill>
                <a:srgbClr val="5D381C"/>
              </a:solidFill>
              <a:prstDash val="solid"/>
              <a:round/>
            </a:ln>
          </p:spPr>
        </p:sp>
        <p:sp>
          <p:nvSpPr>
            <p:cNvPr name="TextBox 10" id="10"/>
            <p:cNvSpPr txBox="true"/>
            <p:nvPr/>
          </p:nvSpPr>
          <p:spPr>
            <a:xfrm>
              <a:off x="0" y="-57150"/>
              <a:ext cx="3634490" cy="200499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271737" y="1753609"/>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31544" y="1810700"/>
            <a:ext cx="584719" cy="841873"/>
          </a:xfrm>
          <a:custGeom>
            <a:avLst/>
            <a:gdLst/>
            <a:ahLst/>
            <a:cxnLst/>
            <a:rect r="r" b="b" t="t" l="l"/>
            <a:pathLst>
              <a:path h="841873" w="584719">
                <a:moveTo>
                  <a:pt x="0" y="0"/>
                </a:moveTo>
                <a:lnTo>
                  <a:pt x="584719" y="0"/>
                </a:lnTo>
                <a:lnTo>
                  <a:pt x="584719"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3392461" y="2872492"/>
          <a:ext cx="11521307" cy="5591175"/>
        </p:xfrm>
        <a:graphic>
          <a:graphicData uri="http://schemas.openxmlformats.org/drawingml/2006/table">
            <a:tbl>
              <a:tblPr/>
              <a:tblGrid>
                <a:gridCol w="2637371"/>
                <a:gridCol w="2279378"/>
                <a:gridCol w="2259913"/>
                <a:gridCol w="2182054"/>
                <a:gridCol w="2162589"/>
              </a:tblGrid>
              <a:tr h="1025600">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JSSP9.txt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a:solidFill>
                            <a:srgbClr val="000000"/>
                          </a:solidFill>
                          <a:latin typeface="Poppins Bold"/>
                        </a:rPr>
                        <a:t>JSSP15.txt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113824">
                <a:tc>
                  <a:txBody>
                    <a:bodyPr anchor="t" rtlCol="false"/>
                    <a:lstStyle/>
                    <a:p>
                      <a:pPr algn="ctr">
                        <a:lnSpc>
                          <a:spcPts val="3079"/>
                        </a:lnSpc>
                        <a:defRPr/>
                      </a:pPr>
                      <a:r>
                        <a:rPr lang="en-US" sz="2199">
                          <a:solidFill>
                            <a:srgbClr val="E18455"/>
                          </a:solidFill>
                          <a:latin typeface="Coiny"/>
                        </a:rPr>
                        <a:t>Constructivo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1462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2175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2499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6232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13824">
                <a:tc>
                  <a:txBody>
                    <a:bodyPr anchor="t" rtlCol="false"/>
                    <a:lstStyle/>
                    <a:p>
                      <a:pPr algn="ctr">
                        <a:lnSpc>
                          <a:spcPts val="3079"/>
                        </a:lnSpc>
                        <a:defRPr/>
                      </a:pPr>
                      <a:r>
                        <a:rPr lang="en-US" sz="2199">
                          <a:solidFill>
                            <a:srgbClr val="E18455"/>
                          </a:solidFill>
                          <a:latin typeface="Coiny"/>
                        </a:rPr>
                        <a:t>Ruido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1379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2029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2383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5972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113824">
                <a:tc>
                  <a:txBody>
                    <a:bodyPr anchor="t" rtlCol="false"/>
                    <a:lstStyle/>
                    <a:p>
                      <a:pPr algn="ctr">
                        <a:lnSpc>
                          <a:spcPts val="3079"/>
                        </a:lnSpc>
                        <a:defRPr/>
                      </a:pPr>
                      <a:r>
                        <a:rPr lang="en-US" sz="2199">
                          <a:solidFill>
                            <a:srgbClr val="E18455"/>
                          </a:solidFill>
                          <a:latin typeface="Coiny"/>
                        </a:rPr>
                        <a:t>Aleatorio</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1377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2011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2523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6169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r h="1224103">
                <a:tc>
                  <a:txBody>
                    <a:bodyPr anchor="t" rtlCol="false"/>
                    <a:lstStyle/>
                    <a:p>
                      <a:pPr algn="ctr">
                        <a:lnSpc>
                          <a:spcPts val="3079"/>
                        </a:lnSpc>
                        <a:defRPr/>
                      </a:pPr>
                      <a:r>
                        <a:rPr lang="en-US" sz="2199">
                          <a:solidFill>
                            <a:srgbClr val="E18455"/>
                          </a:solidFill>
                          <a:latin typeface="Coiny"/>
                        </a:rPr>
                        <a:t>Cota Inferior</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r>
                        <a:rPr lang="en-US" sz="1500">
                          <a:solidFill>
                            <a:srgbClr val="000000"/>
                          </a:solidFill>
                          <a:latin typeface="Poppins"/>
                        </a:rPr>
                        <a:t>977</a:t>
                      </a:r>
                      <a:endParaRPr lang="en-US" sz="1100"/>
                    </a:p>
                  </a:txBody>
                  <a:tcPr marL="190500" marR="190500" marT="190500" marB="190500" anchor="ctr">
                    <a:lnL cmpd="sng" algn="ctr" cap="flat" w="19050">
                      <a:solidFill>
                        <a:srgbClr val="FFD699"/>
                      </a:solidFill>
                      <a:prstDash val="solid"/>
                      <a:round/>
                      <a:headEnd type="none" w="med" len="med"/>
                      <a:tailEnd type="none" w="med" len="med"/>
                    </a:lnL>
                    <a:lnR cmpd="sng" algn="ctr" cap="flat" w="1905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1905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1182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1830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c>
                  <a:txBody>
                    <a:bodyPr anchor="t" rtlCol="false"/>
                    <a:lstStyle/>
                    <a:p>
                      <a:pPr algn="ctr">
                        <a:lnSpc>
                          <a:spcPts val="2100"/>
                        </a:lnSpc>
                        <a:defRPr/>
                      </a:pPr>
                      <a:r>
                        <a:rPr lang="en-US" sz="1500">
                          <a:solidFill>
                            <a:srgbClr val="000000"/>
                          </a:solidFill>
                          <a:latin typeface="Poppins"/>
                        </a:rPr>
                        <a:t>5464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76200">
                      <a:solidFill>
                        <a:srgbClr val="E18455"/>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FFF"/>
                    </a:solidFill>
                  </a:tcPr>
                </a:tc>
              </a:tr>
            </a:tbl>
          </a:graphicData>
        </a:graphic>
      </p:graphicFrame>
      <p:sp>
        <p:nvSpPr>
          <p:cNvPr name="TextBox 14" id="14"/>
          <p:cNvSpPr txBox="true"/>
          <p:nvPr/>
        </p:nvSpPr>
        <p:spPr>
          <a:xfrm rot="0">
            <a:off x="4846912" y="1763075"/>
            <a:ext cx="8612406" cy="729615"/>
          </a:xfrm>
          <a:prstGeom prst="rect">
            <a:avLst/>
          </a:prstGeom>
        </p:spPr>
        <p:txBody>
          <a:bodyPr anchor="t" rtlCol="false" tIns="0" lIns="0" bIns="0" rIns="0">
            <a:spAutoFit/>
          </a:bodyPr>
          <a:lstStyle/>
          <a:p>
            <a:pPr algn="ctr">
              <a:lnSpc>
                <a:spcPts val="5805"/>
              </a:lnSpc>
            </a:pPr>
            <a:r>
              <a:rPr lang="en-US" sz="4500" spc="44">
                <a:solidFill>
                  <a:srgbClr val="E18455"/>
                </a:solidFill>
                <a:latin typeface="Coiny"/>
              </a:rPr>
              <a:t>COMPARACIÓN MAKESPAN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DAFup4EmR_I</dc:identifier>
  <dcterms:modified xsi:type="dcterms:W3CDTF">2011-08-01T06:04:30Z</dcterms:modified>
  <cp:revision>1</cp:revision>
  <dc:title>MÉTODOS CONSTRUCTIVOS Y ALEATORIZADOS</dc:title>
</cp:coreProperties>
</file>