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3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C3969-E6FB-47EA-835C-8F29FB168162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DB27C-E6E2-4B14-A875-A583E75BF2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668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DB27C-E6E2-4B14-A875-A583E75BF2F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634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7105-241C-466B-BD42-A41825F520C1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8464-B561-4599-BEC6-00717A593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5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7105-241C-466B-BD42-A41825F520C1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8464-B561-4599-BEC6-00717A593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89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7105-241C-466B-BD42-A41825F520C1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8464-B561-4599-BEC6-00717A593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24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7105-241C-466B-BD42-A41825F520C1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8464-B561-4599-BEC6-00717A593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18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7105-241C-466B-BD42-A41825F520C1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8464-B561-4599-BEC6-00717A593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64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7105-241C-466B-BD42-A41825F520C1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8464-B561-4599-BEC6-00717A593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57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7105-241C-466B-BD42-A41825F520C1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8464-B561-4599-BEC6-00717A593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77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7105-241C-466B-BD42-A41825F520C1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8464-B561-4599-BEC6-00717A593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8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7105-241C-466B-BD42-A41825F520C1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8464-B561-4599-BEC6-00717A593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17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7105-241C-466B-BD42-A41825F520C1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8464-B561-4599-BEC6-00717A593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67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17105-241C-466B-BD42-A41825F520C1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8464-B561-4599-BEC6-00717A593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97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17105-241C-466B-BD42-A41825F520C1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E8464-B561-4599-BEC6-00717A593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82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812419"/>
              </p:ext>
            </p:extLst>
          </p:nvPr>
        </p:nvGraphicFramePr>
        <p:xfrm>
          <a:off x="518473" y="2309566"/>
          <a:ext cx="8168325" cy="2256328"/>
        </p:xfrm>
        <a:graphic>
          <a:graphicData uri="http://schemas.openxmlformats.org/drawingml/2006/table">
            <a:tbl>
              <a:tblPr/>
              <a:tblGrid>
                <a:gridCol w="58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6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6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67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67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67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6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67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67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67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11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270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757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6221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1627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18534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400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spc="0" baseline="0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spc="0" baseline="0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spc="0" baseline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Variation in amino acid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Variation in glycosylation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341"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spc="0" baseline="0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spc="0" baseline="0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Epitope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>
                          <a:solidFill>
                            <a:srgbClr val="0000FF"/>
                          </a:solidFill>
                          <a:effectLst/>
                          <a:latin typeface="Arial Unicode MS"/>
                        </a:rPr>
                        <a:t>A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>
                          <a:solidFill>
                            <a:srgbClr val="FF0000"/>
                          </a:solidFill>
                          <a:effectLst/>
                          <a:latin typeface="Arial Unicode MS"/>
                        </a:rPr>
                        <a:t>B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>
                          <a:solidFill>
                            <a:srgbClr val="FF9900"/>
                          </a:solidFill>
                          <a:effectLst/>
                          <a:latin typeface="Arial Unicode MS"/>
                        </a:rPr>
                        <a:t>D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>
                          <a:solidFill>
                            <a:srgbClr val="9900CC"/>
                          </a:solidFill>
                          <a:effectLst/>
                          <a:latin typeface="Arial Unicode MS"/>
                        </a:rPr>
                        <a:t>E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>
                          <a:solidFill>
                            <a:srgbClr val="00CC00"/>
                          </a:solidFill>
                          <a:effectLst/>
                          <a:latin typeface="Arial Unicode MS"/>
                        </a:rPr>
                        <a:t>Non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>
                          <a:solidFill>
                            <a:srgbClr val="0000FF"/>
                          </a:solidFill>
                          <a:effectLst/>
                          <a:latin typeface="Arial Unicode MS"/>
                        </a:rPr>
                        <a:t>A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>
                          <a:solidFill>
                            <a:srgbClr val="FF0000"/>
                          </a:solidFill>
                          <a:effectLst/>
                          <a:latin typeface="Arial Unicode MS"/>
                        </a:rPr>
                        <a:t>B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Clade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Ref. virus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Residue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 dirty="0">
                          <a:solidFill>
                            <a:srgbClr val="0000FF"/>
                          </a:solidFill>
                          <a:effectLst/>
                          <a:latin typeface="Arial Unicode MS"/>
                        </a:rPr>
                        <a:t>128</a:t>
                      </a:r>
                      <a:r>
                        <a:rPr lang="en-US" altLang="ko-KR" sz="1100" b="1" i="0" u="none" strike="noStrike" spc="0" baseline="0" dirty="0">
                          <a:solidFill>
                            <a:srgbClr val="0000FF"/>
                          </a:solidFill>
                          <a:effectLst/>
                          <a:latin typeface="Arial Unicode MS"/>
                        </a:rPr>
                        <a:t>*</a:t>
                      </a:r>
                      <a:endParaRPr lang="en-US" altLang="ko-KR" sz="1000" b="1" i="0" u="none" strike="noStrike" spc="0" baseline="0" dirty="0">
                        <a:solidFill>
                          <a:srgbClr val="0000FF"/>
                        </a:solidFill>
                        <a:effectLst/>
                        <a:latin typeface="Arial Unicode MS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 dirty="0">
                          <a:solidFill>
                            <a:srgbClr val="0000FF"/>
                          </a:solidFill>
                          <a:effectLst/>
                          <a:latin typeface="Arial Unicode MS"/>
                        </a:rPr>
                        <a:t>131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FF"/>
                          </a:solidFill>
                          <a:effectLst/>
                          <a:latin typeface="Arial Unicode MS"/>
                        </a:rPr>
                        <a:t>135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FF"/>
                          </a:solidFill>
                          <a:effectLst/>
                          <a:latin typeface="Arial Unicode MS"/>
                        </a:rPr>
                        <a:t>138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FF"/>
                          </a:solidFill>
                          <a:effectLst/>
                          <a:latin typeface="Arial Unicode MS"/>
                        </a:rPr>
                        <a:t>142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FF"/>
                          </a:solidFill>
                          <a:effectLst/>
                          <a:latin typeface="Arial Unicode MS"/>
                        </a:rPr>
                        <a:t>144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FF0000"/>
                          </a:solidFill>
                          <a:effectLst/>
                          <a:latin typeface="Arial Unicode MS"/>
                        </a:rPr>
                        <a:t>159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FF0000"/>
                          </a:solidFill>
                          <a:effectLst/>
                          <a:latin typeface="Arial Unicode MS"/>
                        </a:rPr>
                        <a:t>160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FF9900"/>
                          </a:solidFill>
                          <a:effectLst/>
                          <a:latin typeface="Arial Unicode MS"/>
                        </a:rPr>
                        <a:t>121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9900CC"/>
                          </a:solidFill>
                          <a:effectLst/>
                          <a:latin typeface="Arial Unicode MS"/>
                        </a:rPr>
                        <a:t>261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CC00"/>
                          </a:solidFill>
                          <a:effectLst/>
                          <a:latin typeface="Arial Unicode MS"/>
                        </a:rPr>
                        <a:t>171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FF"/>
                          </a:solidFill>
                          <a:effectLst/>
                          <a:latin typeface="Arial Unicode MS"/>
                        </a:rPr>
                        <a:t>126-128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FF"/>
                          </a:solidFill>
                          <a:effectLst/>
                          <a:latin typeface="Arial Unicode MS"/>
                        </a:rPr>
                        <a:t>133-135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FF"/>
                          </a:solidFill>
                          <a:effectLst/>
                          <a:latin typeface="Arial Unicode MS"/>
                        </a:rPr>
                        <a:t>144-146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FF0000"/>
                          </a:solidFill>
                          <a:effectLst/>
                          <a:latin typeface="Arial Unicode MS"/>
                        </a:rPr>
                        <a:t>158-160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spc="0" baseline="0" dirty="0">
                          <a:solidFill>
                            <a:srgbClr val="CD9600"/>
                          </a:solidFill>
                          <a:effectLst/>
                          <a:latin typeface="Arial Unicode MS"/>
                        </a:rPr>
                        <a:t>3C.2A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spc="0" baseline="0" dirty="0">
                          <a:solidFill>
                            <a:srgbClr val="CD9600"/>
                          </a:solidFill>
                          <a:effectLst/>
                          <a:latin typeface="Arial Unicode MS"/>
                        </a:rPr>
                        <a:t>3C.2A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spc="0" baseline="0">
                        <a:solidFill>
                          <a:srgbClr val="CD9600"/>
                        </a:solidFill>
                        <a:effectLst/>
                        <a:latin typeface="Arial Unicode MS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T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T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T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A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R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Y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T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N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R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N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+</a:t>
                      </a:r>
                      <a:endParaRPr lang="ko-KR" altLang="en-US" sz="1000" b="0" i="0" u="none" strike="noStrike" spc="0" baseline="0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+</a:t>
                      </a:r>
                      <a:r>
                        <a:rPr lang="ko-KR" altLang="en-US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  <a:endParaRPr lang="ko-KR" altLang="en-US" sz="1000" b="0" i="0" u="none" strike="noStrike" spc="0" baseline="0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+</a:t>
                      </a:r>
                      <a:endParaRPr lang="ko-KR" altLang="en-US" sz="1000" b="0" i="0" u="none" strike="noStrike" spc="0" baseline="0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341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spc="0" baseline="0" dirty="0">
                          <a:solidFill>
                            <a:srgbClr val="00BFC4"/>
                          </a:solidFill>
                          <a:effectLst/>
                          <a:latin typeface="Arial Unicode MS"/>
                        </a:rPr>
                        <a:t>3C.2A1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spc="0" baseline="0" dirty="0">
                          <a:solidFill>
                            <a:srgbClr val="7CAE00"/>
                          </a:solidFill>
                          <a:effectLst/>
                          <a:latin typeface="Arial Unicode MS"/>
                        </a:rPr>
                        <a:t>3C.2A1-1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spc="0" baseline="0">
                          <a:solidFill>
                            <a:srgbClr val="7CAE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K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+</a:t>
                      </a:r>
                      <a:r>
                        <a:rPr lang="ko-KR" altLang="en-US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+</a:t>
                      </a:r>
                      <a:r>
                        <a:rPr lang="ko-KR" altLang="en-US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  <a:r>
                        <a:rPr lang="ko-KR" altLang="en-US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+</a:t>
                      </a:r>
                      <a:endParaRPr lang="ko-KR" altLang="en-US" sz="1000" b="0" i="0" u="none" strike="noStrike" spc="0" baseline="0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3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spc="0" baseline="0" dirty="0">
                          <a:solidFill>
                            <a:srgbClr val="00C267"/>
                          </a:solidFill>
                          <a:effectLst/>
                          <a:latin typeface="Arial Unicode MS"/>
                        </a:rPr>
                        <a:t>3C.2A1-2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spc="0" baseline="0">
                        <a:solidFill>
                          <a:srgbClr val="00C267"/>
                        </a:solidFill>
                        <a:effectLst/>
                        <a:latin typeface="Arial Unicode MS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K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K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+</a:t>
                      </a:r>
                      <a:r>
                        <a:rPr lang="ko-KR" altLang="en-US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+</a:t>
                      </a:r>
                      <a:r>
                        <a:rPr lang="ko-KR" altLang="en-US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  <a:endParaRPr lang="ko-KR" altLang="en-US" sz="1000" b="0" i="0" u="none" strike="noStrike" spc="0" baseline="0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+</a:t>
                      </a:r>
                      <a:r>
                        <a:rPr lang="ko-KR" altLang="en-US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3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spc="0" baseline="0" dirty="0">
                          <a:solidFill>
                            <a:srgbClr val="00BFC4"/>
                          </a:solidFill>
                          <a:effectLst/>
                          <a:latin typeface="Arial Unicode MS"/>
                        </a:rPr>
                        <a:t>3C.2A1-3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spc="0" baseline="0">
                        <a:solidFill>
                          <a:srgbClr val="00BFC4"/>
                        </a:solidFill>
                        <a:effectLst/>
                        <a:latin typeface="Arial Unicode MS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K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K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K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+</a:t>
                      </a:r>
                      <a:r>
                        <a:rPr lang="ko-KR" altLang="en-US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  <a:endParaRPr lang="ko-KR" altLang="en-US" sz="1000" b="0" i="0" u="none" strike="noStrike" spc="0" baseline="0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  <a:endParaRPr lang="ko-KR" altLang="en-US" sz="1000" b="0" i="0" u="none" strike="noStrike" spc="0" baseline="0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+</a:t>
                      </a:r>
                      <a:r>
                        <a:rPr lang="ko-KR" altLang="en-US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341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spc="0" baseline="0" dirty="0">
                          <a:solidFill>
                            <a:srgbClr val="C77CFF"/>
                          </a:solidFill>
                          <a:effectLst/>
                          <a:latin typeface="Arial Unicode MS"/>
                        </a:rPr>
                        <a:t>3C.2A2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spc="0" baseline="0" dirty="0">
                          <a:solidFill>
                            <a:srgbClr val="00A9FF"/>
                          </a:solidFill>
                          <a:effectLst/>
                          <a:latin typeface="Arial Unicode MS"/>
                        </a:rPr>
                        <a:t>3C.2A2-1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spc="0" baseline="0">
                          <a:solidFill>
                            <a:srgbClr val="00A9FF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K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K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+</a:t>
                      </a:r>
                      <a:r>
                        <a:rPr lang="ko-KR" altLang="en-US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+</a:t>
                      </a:r>
                      <a:r>
                        <a:rPr lang="ko-KR" altLang="en-US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  <a:r>
                        <a:rPr lang="ko-KR" altLang="en-US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+</a:t>
                      </a:r>
                      <a:r>
                        <a:rPr lang="ko-KR" altLang="en-US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3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spc="0" baseline="0" dirty="0">
                          <a:solidFill>
                            <a:srgbClr val="C77CFF"/>
                          </a:solidFill>
                          <a:effectLst/>
                          <a:latin typeface="Arial Unicode MS"/>
                        </a:rPr>
                        <a:t>3C.2A2-2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spc="0" baseline="0">
                          <a:solidFill>
                            <a:srgbClr val="C77CFF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K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K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Q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+</a:t>
                      </a:r>
                      <a:r>
                        <a:rPr lang="ko-KR" altLang="en-US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+</a:t>
                      </a:r>
                      <a:r>
                        <a:rPr lang="ko-KR" altLang="en-US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  <a:r>
                        <a:rPr lang="ko-KR" altLang="en-US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+</a:t>
                      </a:r>
                      <a:r>
                        <a:rPr lang="ko-KR" altLang="en-US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3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spc="0" baseline="0" dirty="0">
                          <a:solidFill>
                            <a:srgbClr val="FF61CC"/>
                          </a:solidFill>
                          <a:effectLst/>
                          <a:latin typeface="Arial Unicode MS"/>
                        </a:rPr>
                        <a:t>3C.2A3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spc="0" baseline="0" dirty="0">
                          <a:solidFill>
                            <a:srgbClr val="FF61CC"/>
                          </a:solidFill>
                          <a:effectLst/>
                          <a:latin typeface="Arial Unicode MS"/>
                        </a:rPr>
                        <a:t>3C.2A3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spc="0" baseline="0">
                          <a:solidFill>
                            <a:srgbClr val="FF61CC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K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K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+</a:t>
                      </a:r>
                      <a:r>
                        <a:rPr lang="ko-KR" altLang="en-US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+</a:t>
                      </a:r>
                      <a:r>
                        <a:rPr lang="ko-KR" altLang="en-US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  <a:r>
                        <a:rPr lang="ko-KR" altLang="en-US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+</a:t>
                      </a:r>
                      <a:r>
                        <a:rPr lang="ko-KR" altLang="en-US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3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spc="0" baseline="0" dirty="0">
                          <a:solidFill>
                            <a:srgbClr val="F8766D"/>
                          </a:solidFill>
                          <a:effectLst/>
                          <a:latin typeface="Arial Unicode MS"/>
                        </a:rPr>
                        <a:t>3C.3A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spc="0" baseline="0" dirty="0">
                          <a:solidFill>
                            <a:srgbClr val="F8766D"/>
                          </a:solidFill>
                          <a:effectLst/>
                          <a:latin typeface="Arial Unicode MS"/>
                        </a:rPr>
                        <a:t>3C.3A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spc="0" baseline="0">
                          <a:solidFill>
                            <a:srgbClr val="F8766D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A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G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N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K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.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  <a:endParaRPr lang="ko-KR" altLang="en-US" sz="1000" b="0" i="0" u="none" strike="noStrike" spc="0" baseline="0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+</a:t>
                      </a:r>
                      <a:r>
                        <a:rPr lang="ko-KR" altLang="en-US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  <a:r>
                        <a:rPr lang="en-US" altLang="ko-KR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+</a:t>
                      </a:r>
                      <a:endParaRPr lang="ko-KR" altLang="en-US" sz="1000" b="0" i="0" u="none" strike="noStrike" spc="0" baseline="0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  <a:r>
                        <a:rPr lang="ko-KR" altLang="en-US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42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CED4F56-96B5-4AAA-A043-A3FF020EE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004729"/>
              </p:ext>
            </p:extLst>
          </p:nvPr>
        </p:nvGraphicFramePr>
        <p:xfrm>
          <a:off x="872035" y="2276872"/>
          <a:ext cx="7444383" cy="1089608"/>
        </p:xfrm>
        <a:graphic>
          <a:graphicData uri="http://schemas.openxmlformats.org/drawingml/2006/table">
            <a:tbl>
              <a:tblPr/>
              <a:tblGrid>
                <a:gridCol w="603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327">
                  <a:extLst>
                    <a:ext uri="{9D8B030D-6E8A-4147-A177-3AD203B41FA5}">
                      <a16:colId xmlns:a16="http://schemas.microsoft.com/office/drawing/2014/main" val="2570539468"/>
                    </a:ext>
                  </a:extLst>
                </a:gridCol>
                <a:gridCol w="445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51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5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51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51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51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51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22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022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880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spc="0" baseline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202"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 spc="0" baseline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n-US" sz="1000" b="1" i="0" u="none" strike="noStrike" spc="0" baseline="0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 dirty="0">
                          <a:solidFill>
                            <a:schemeClr val="tx1"/>
                          </a:solidFill>
                          <a:effectLst/>
                          <a:latin typeface="Arial Unicode MS"/>
                        </a:rPr>
                        <a:t>Variation in amino acid in NA head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1" i="0" u="none" strike="noStrike" spc="0" baseline="0" dirty="0">
                        <a:solidFill>
                          <a:srgbClr val="0000FF"/>
                        </a:solidFill>
                        <a:effectLst/>
                        <a:latin typeface="Arial Unicode MS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1" i="0" u="none" strike="noStrike" spc="0" baseline="0" dirty="0">
                        <a:solidFill>
                          <a:srgbClr val="0000FF"/>
                        </a:solidFill>
                        <a:effectLst/>
                        <a:latin typeface="Arial Unicode MS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1" i="0" u="none" strike="noStrike" spc="0" baseline="0" dirty="0">
                        <a:solidFill>
                          <a:srgbClr val="0000FF"/>
                        </a:solidFill>
                        <a:effectLst/>
                        <a:latin typeface="Arial Unicode MS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1" i="0" u="none" strike="noStrike" spc="0" baseline="0" dirty="0">
                        <a:solidFill>
                          <a:srgbClr val="0000FF"/>
                        </a:solidFill>
                        <a:effectLst/>
                        <a:latin typeface="Arial Unicode MS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1" i="0" u="none" strike="noStrike" spc="0" baseline="0" dirty="0">
                        <a:solidFill>
                          <a:srgbClr val="0000FF"/>
                        </a:solidFill>
                        <a:effectLst/>
                        <a:latin typeface="Arial Unicode MS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1" i="0" u="none" strike="noStrike" spc="0" baseline="0" dirty="0">
                        <a:solidFill>
                          <a:srgbClr val="0000FF"/>
                        </a:solidFill>
                        <a:effectLst/>
                        <a:latin typeface="Arial Unicode MS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 dirty="0">
                          <a:solidFill>
                            <a:schemeClr val="tx1"/>
                          </a:solidFill>
                          <a:effectLst/>
                          <a:latin typeface="Arial Unicode MS"/>
                        </a:rPr>
                        <a:t>Variation in glycosylation in NA head</a:t>
                      </a:r>
                    </a:p>
                  </a:txBody>
                  <a:tcPr marL="72000" marR="72000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1" i="0" u="none" strike="noStrike" spc="0" baseline="0" dirty="0">
                        <a:solidFill>
                          <a:srgbClr val="0000FF"/>
                        </a:solidFill>
                        <a:effectLst/>
                        <a:latin typeface="Arial Unicode MS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875199"/>
                  </a:ext>
                </a:extLst>
              </a:tr>
              <a:tr h="1962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Clade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Ref. virus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  Residue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 dirty="0">
                          <a:solidFill>
                            <a:schemeClr val="tx1"/>
                          </a:solidFill>
                          <a:effectLst/>
                          <a:latin typeface="Arial Unicode MS"/>
                        </a:rPr>
                        <a:t>176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 dirty="0">
                          <a:solidFill>
                            <a:schemeClr val="tx1"/>
                          </a:solidFill>
                          <a:effectLst/>
                          <a:latin typeface="Arial Unicode MS"/>
                        </a:rPr>
                        <a:t>245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 dirty="0">
                          <a:solidFill>
                            <a:schemeClr val="tx1"/>
                          </a:solidFill>
                          <a:effectLst/>
                          <a:latin typeface="Arial Unicode MS"/>
                        </a:rPr>
                        <a:t>247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 dirty="0">
                          <a:solidFill>
                            <a:schemeClr val="tx1"/>
                          </a:solidFill>
                          <a:effectLst/>
                          <a:latin typeface="Arial Unicode MS"/>
                        </a:rPr>
                        <a:t>329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 dirty="0">
                          <a:solidFill>
                            <a:schemeClr val="tx1"/>
                          </a:solidFill>
                          <a:effectLst/>
                          <a:latin typeface="Arial Unicode MS"/>
                        </a:rPr>
                        <a:t>334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 dirty="0">
                          <a:solidFill>
                            <a:schemeClr val="tx1"/>
                          </a:solidFill>
                          <a:effectLst/>
                          <a:latin typeface="Arial Unicode MS"/>
                        </a:rPr>
                        <a:t>339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 dirty="0">
                          <a:solidFill>
                            <a:schemeClr val="tx1"/>
                          </a:solidFill>
                          <a:effectLst/>
                          <a:latin typeface="Arial Unicode MS"/>
                        </a:rPr>
                        <a:t>386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 dirty="0">
                          <a:solidFill>
                            <a:schemeClr val="tx1"/>
                          </a:solidFill>
                          <a:effectLst/>
                          <a:latin typeface="Arial Unicode MS"/>
                        </a:rPr>
                        <a:t>245-247</a:t>
                      </a:r>
                    </a:p>
                  </a:txBody>
                  <a:tcPr marL="72000" marR="72000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 dirty="0">
                          <a:solidFill>
                            <a:schemeClr val="tx1"/>
                          </a:solidFill>
                          <a:effectLst/>
                          <a:latin typeface="Arial Unicode MS"/>
                        </a:rPr>
                        <a:t>329-331</a:t>
                      </a:r>
                    </a:p>
                  </a:txBody>
                  <a:tcPr marL="72000" marR="72000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2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spc="0" baseline="0" dirty="0">
                          <a:solidFill>
                            <a:srgbClr val="CD9600"/>
                          </a:solidFill>
                          <a:effectLst/>
                          <a:latin typeface="Arial Unicode MS"/>
                        </a:rPr>
                        <a:t>3C.2A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spc="0" baseline="0" dirty="0">
                          <a:solidFill>
                            <a:srgbClr val="CD9600"/>
                          </a:solidFill>
                          <a:effectLst/>
                          <a:latin typeface="Arial Unicode MS"/>
                        </a:rPr>
                        <a:t>3C.2A (NA)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 spc="0" baseline="0" dirty="0">
                        <a:solidFill>
                          <a:srgbClr val="CD9600"/>
                        </a:solidFill>
                        <a:effectLst/>
                        <a:latin typeface="Arial Unicode MS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I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N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D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P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  <a:endParaRPr lang="ko-KR" altLang="en-US" sz="1000" b="0" i="0" u="none" strike="noStrike" spc="0" baseline="0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2000" marR="72000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+</a:t>
                      </a:r>
                      <a:r>
                        <a:rPr lang="ko-KR" altLang="en-US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72000" marR="72000" marT="817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20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i="0" u="none" strike="noStrike" spc="0" baseline="0" dirty="0">
                          <a:solidFill>
                            <a:srgbClr val="C77CFF"/>
                          </a:solidFill>
                          <a:effectLst/>
                          <a:latin typeface="Arial Unicode MS"/>
                        </a:rPr>
                        <a:t>3C.2A2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i="0" u="none" strike="noStrike" spc="0" baseline="0" dirty="0">
                          <a:solidFill>
                            <a:srgbClr val="C77CFF"/>
                          </a:solidFill>
                          <a:effectLst/>
                          <a:latin typeface="Arial Unicode MS"/>
                        </a:rPr>
                        <a:t>3C.2A2-2 (NA)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1" i="0" u="none" strike="noStrike" spc="0" baseline="0" dirty="0">
                        <a:solidFill>
                          <a:srgbClr val="C77CFF"/>
                        </a:solidFill>
                        <a:effectLst/>
                        <a:latin typeface="Arial Unicode MS"/>
                      </a:endParaRP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M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N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T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R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N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</a:t>
                      </a:r>
                    </a:p>
                  </a:txBody>
                  <a:tcPr marL="8175" marR="8175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+</a:t>
                      </a:r>
                      <a:r>
                        <a:rPr lang="ko-KR" altLang="en-US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72000" marR="72000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-</a:t>
                      </a:r>
                      <a:r>
                        <a:rPr lang="ko-KR" altLang="en-US" sz="1000" b="0" i="0" u="none" strike="noStrike" spc="0" baseline="0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　</a:t>
                      </a:r>
                    </a:p>
                  </a:txBody>
                  <a:tcPr marL="72000" marR="72000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57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295</Words>
  <Application>Microsoft Office PowerPoint</Application>
  <PresentationFormat>화면 슬라이드 쇼(4:3)</PresentationFormat>
  <Paragraphs>232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kc</dc:creator>
  <cp:lastModifiedBy>PC</cp:lastModifiedBy>
  <cp:revision>19</cp:revision>
  <dcterms:created xsi:type="dcterms:W3CDTF">2020-01-28T21:57:28Z</dcterms:created>
  <dcterms:modified xsi:type="dcterms:W3CDTF">2023-10-22T04:21:40Z</dcterms:modified>
</cp:coreProperties>
</file>