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3" r:id="rId4"/>
    <p:sldId id="280" r:id="rId5"/>
    <p:sldId id="281" r:id="rId6"/>
    <p:sldId id="266" r:id="rId7"/>
    <p:sldId id="282" r:id="rId8"/>
    <p:sldId id="268" r:id="rId9"/>
    <p:sldId id="283" r:id="rId10"/>
    <p:sldId id="269" r:id="rId11"/>
    <p:sldId id="270" r:id="rId12"/>
    <p:sldId id="273" r:id="rId13"/>
    <p:sldId id="274" r:id="rId14"/>
    <p:sldId id="275" r:id="rId15"/>
    <p:sldId id="27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8OW9PcpccX+SD7XeOegevdXZw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4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96f21467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f96f21467f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1f96f21467f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73d08a5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73d08a5ce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https://brunch.co.kr/@minwoo/25</a:t>
            </a:r>
            <a:endParaRPr/>
          </a:p>
        </p:txBody>
      </p:sp>
      <p:sp>
        <p:nvSpPr>
          <p:cNvPr id="69" name="Google Shape;69;g2173d08a5ce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73d08a5c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73d08a5ce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173d08a5ce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78dc560a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78dc560ad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178dc560ad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78dc560a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78dc560ad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178dc560ad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78dc560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78dc560ad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178dc560ad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78dc560a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78dc560ad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178dc560ad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f96f21467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f96f21467f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MSE</a:t>
            </a:r>
            <a:r>
              <a:rPr lang="ko-KR" altLang="en-US" dirty="0"/>
              <a:t>를 사용한 </a:t>
            </a:r>
            <a:r>
              <a:rPr lang="ko-KR" altLang="en-US" dirty="0" err="1"/>
              <a:t>경사하강법은</a:t>
            </a:r>
            <a:r>
              <a:rPr lang="ko-KR" altLang="en-US" dirty="0"/>
              <a:t> 내가 설명한 </a:t>
            </a:r>
            <a:r>
              <a:rPr lang="en-US" altLang="ko-KR" dirty="0"/>
              <a:t>MSE 2</a:t>
            </a:r>
            <a:r>
              <a:rPr lang="ko-KR" altLang="en-US" dirty="0"/>
              <a:t>차 방정식의 기울기를 구하는 방법으로 </a:t>
            </a:r>
            <a:r>
              <a:rPr lang="ko-KR" altLang="en-US" dirty="0" err="1"/>
              <a:t>경사하강법을</a:t>
            </a:r>
            <a:r>
              <a:rPr lang="ko-KR" altLang="en-US" dirty="0"/>
              <a:t> 적용했는데</a:t>
            </a:r>
            <a:r>
              <a:rPr lang="en-US" altLang="ko-KR" dirty="0"/>
              <a:t>, </a:t>
            </a:r>
            <a:r>
              <a:rPr lang="ko-KR" altLang="en-US" dirty="0" err="1"/>
              <a:t>카테고리컬</a:t>
            </a:r>
            <a:r>
              <a:rPr lang="ko-KR" altLang="en-US" dirty="0"/>
              <a:t> </a:t>
            </a:r>
            <a:r>
              <a:rPr lang="ko-KR" altLang="en-US" dirty="0" err="1"/>
              <a:t>크로스엔트로피는</a:t>
            </a:r>
            <a:r>
              <a:rPr lang="ko-KR" altLang="en-US" dirty="0"/>
              <a:t> </a:t>
            </a:r>
            <a:r>
              <a:rPr lang="ko-KR" altLang="en-US" dirty="0" err="1"/>
              <a:t>로스함수가</a:t>
            </a:r>
            <a:r>
              <a:rPr lang="ko-KR" altLang="en-US" dirty="0"/>
              <a:t> </a:t>
            </a:r>
            <a:r>
              <a:rPr lang="ko-KR" altLang="en-US" dirty="0" err="1"/>
              <a:t>확룔식으로</a:t>
            </a:r>
            <a:r>
              <a:rPr lang="ko-KR" altLang="en-US" dirty="0"/>
              <a:t> 구성되었으므로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경사강하법을 적용할 때</a:t>
            </a:r>
            <a:r>
              <a:rPr lang="en-US" altLang="ko-KR" dirty="0"/>
              <a:t>, </a:t>
            </a:r>
            <a:r>
              <a:rPr lang="ko-KR" altLang="en-US" dirty="0"/>
              <a:t>확률적 경사강하법을 적용한 것이다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endParaRPr dirty="0"/>
          </a:p>
        </p:txBody>
      </p:sp>
      <p:sp>
        <p:nvSpPr>
          <p:cNvPr id="280" name="Google Shape;280;g1f96f21467f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96f21467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f96f21467f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https://velog.io/@yuns_u/%EC%86%90%EC%8B%A4%ED%95%A8%EC%88%98-%EA%B0%84%EB%9E%B5-%EC%A0%95%EB%A6%AC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g1f96f21467f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5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JD-edu/deep_learning_cla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1524000" y="868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딥러닝 </a:t>
            </a:r>
            <a:r>
              <a:rPr lang="en-US" altLang="ko-KR" dirty="0"/>
              <a:t>MNIST</a:t>
            </a:r>
            <a:r>
              <a:rPr lang="ko-KR" altLang="en-US" dirty="0"/>
              <a:t> 데이터 셋 </a:t>
            </a:r>
            <a:br>
              <a:rPr lang="en-US" altLang="ko-KR" dirty="0"/>
            </a:br>
            <a:r>
              <a:rPr lang="ko-KR" altLang="en-US" dirty="0"/>
              <a:t>추론 </a:t>
            </a:r>
            <a:r>
              <a:rPr lang="en-US" altLang="ko-KR" dirty="0"/>
              <a:t>(feed forward)</a:t>
            </a:r>
            <a:endParaRPr b="1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 dirty="0"/>
              <a:t>202</a:t>
            </a:r>
            <a:r>
              <a:rPr lang="en-US" altLang="ko-KR" sz="2000" dirty="0"/>
              <a:t>3</a:t>
            </a:r>
            <a:r>
              <a:rPr lang="ko-KR" sz="2000" dirty="0"/>
              <a:t>. </a:t>
            </a:r>
            <a:r>
              <a:rPr lang="en-US" altLang="ko-KR" sz="2000" dirty="0"/>
              <a:t>4</a:t>
            </a:r>
            <a:r>
              <a:rPr lang="ko-KR" sz="2000" dirty="0"/>
              <a:t>.  .</a:t>
            </a:r>
            <a:endParaRPr sz="2000" dirty="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910" y="4688868"/>
            <a:ext cx="2646180" cy="104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78dc560ad_0_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커스텀 숫자 </a:t>
            </a:r>
            <a:r>
              <a:rPr lang="ko-KR" dirty="0" err="1"/>
              <a:t>flattening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198" name="Google Shape;198;g2178dc560ad_0_121"/>
          <p:cNvSpPr txBox="1">
            <a:spLocks noGrp="1"/>
          </p:cNvSpPr>
          <p:nvPr>
            <p:ph type="body" idx="1"/>
          </p:nvPr>
        </p:nvSpPr>
        <p:spPr>
          <a:xfrm>
            <a:off x="838200" y="1852750"/>
            <a:ext cx="6019800" cy="40295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dirty="0"/>
              <a:t>이미지를 신경망에 입력하기 위해서는 </a:t>
            </a:r>
            <a:r>
              <a:rPr lang="ko-KR" dirty="0" err="1"/>
              <a:t>flattening이라는</a:t>
            </a:r>
            <a:r>
              <a:rPr lang="ko-KR" dirty="0"/>
              <a:t> 변환을 </a:t>
            </a:r>
            <a:r>
              <a:rPr lang="ko-KR" dirty="0" err="1"/>
              <a:t>해야한다</a:t>
            </a:r>
            <a:r>
              <a:rPr lang="ko-KR" dirty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cv2.reshape() </a:t>
            </a:r>
            <a:r>
              <a:rPr lang="ko-KR" altLang="en-US" dirty="0"/>
              <a:t>명령을 사용한다</a:t>
            </a:r>
            <a:r>
              <a:rPr lang="en-US" altLang="ko-KR" dirty="0"/>
              <a:t>.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 err="1"/>
              <a:t>flattening</a:t>
            </a:r>
            <a:r>
              <a:rPr lang="ko-KR" dirty="0"/>
              <a:t> 이전에는 28 </a:t>
            </a:r>
            <a:r>
              <a:rPr lang="ko-KR" dirty="0" err="1"/>
              <a:t>x</a:t>
            </a:r>
            <a:r>
              <a:rPr lang="ko-KR" dirty="0"/>
              <a:t> 28 </a:t>
            </a:r>
            <a:r>
              <a:rPr lang="ko-KR" dirty="0" err="1"/>
              <a:t>x</a:t>
            </a:r>
            <a:r>
              <a:rPr lang="ko-KR" dirty="0"/>
              <a:t> 1의 배열 인데  </a:t>
            </a:r>
            <a:r>
              <a:rPr lang="ko-KR" dirty="0" err="1"/>
              <a:t>flattening을</a:t>
            </a:r>
            <a:r>
              <a:rPr lang="ko-KR" dirty="0"/>
              <a:t> 거치면 7</a:t>
            </a:r>
            <a:r>
              <a:rPr lang="en-US" altLang="ko-KR" dirty="0"/>
              <a:t>8</a:t>
            </a:r>
            <a:r>
              <a:rPr lang="ko-KR" dirty="0"/>
              <a:t>4 </a:t>
            </a:r>
            <a:r>
              <a:rPr lang="ko-KR" dirty="0" err="1"/>
              <a:t>x</a:t>
            </a:r>
            <a:r>
              <a:rPr lang="ko-KR" dirty="0"/>
              <a:t> 1의 형태가 된다.   </a:t>
            </a:r>
            <a:endParaRPr dirty="0"/>
          </a:p>
        </p:txBody>
      </p:sp>
      <p:sp>
        <p:nvSpPr>
          <p:cNvPr id="199" name="Google Shape;199;g2178dc560ad_0_121"/>
          <p:cNvSpPr/>
          <p:nvPr/>
        </p:nvSpPr>
        <p:spPr>
          <a:xfrm>
            <a:off x="7108425" y="2619900"/>
            <a:ext cx="1637400" cy="20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178dc560ad_0_121"/>
          <p:cNvSpPr/>
          <p:nvPr/>
        </p:nvSpPr>
        <p:spPr>
          <a:xfrm>
            <a:off x="7695923" y="3045029"/>
            <a:ext cx="589150" cy="1159075"/>
          </a:xfrm>
          <a:custGeom>
            <a:avLst/>
            <a:gdLst/>
            <a:ahLst/>
            <a:cxnLst/>
            <a:rect l="l" t="t" r="r" b="b"/>
            <a:pathLst>
              <a:path w="23566" h="46363" extrusionOk="0">
                <a:moveTo>
                  <a:pt x="21193" y="2645"/>
                </a:moveTo>
                <a:cubicBezTo>
                  <a:pt x="15156" y="2645"/>
                  <a:pt x="6432" y="-2766"/>
                  <a:pt x="3085" y="2259"/>
                </a:cubicBezTo>
                <a:cubicBezTo>
                  <a:pt x="1563" y="4544"/>
                  <a:pt x="2084" y="7658"/>
                  <a:pt x="1544" y="10350"/>
                </a:cubicBezTo>
                <a:cubicBezTo>
                  <a:pt x="1133" y="12400"/>
                  <a:pt x="-771" y="14775"/>
                  <a:pt x="388" y="16515"/>
                </a:cubicBezTo>
                <a:cubicBezTo>
                  <a:pt x="1600" y="18335"/>
                  <a:pt x="4780" y="16541"/>
                  <a:pt x="6937" y="16900"/>
                </a:cubicBezTo>
                <a:cubicBezTo>
                  <a:pt x="9983" y="17407"/>
                  <a:pt x="13037" y="18216"/>
                  <a:pt x="15799" y="19597"/>
                </a:cubicBezTo>
                <a:cubicBezTo>
                  <a:pt x="22051" y="22723"/>
                  <a:pt x="24489" y="32392"/>
                  <a:pt x="23119" y="39246"/>
                </a:cubicBezTo>
                <a:cubicBezTo>
                  <a:pt x="21861" y="45540"/>
                  <a:pt x="11238" y="47352"/>
                  <a:pt x="5011" y="45796"/>
                </a:cubicBezTo>
                <a:cubicBezTo>
                  <a:pt x="2504" y="45170"/>
                  <a:pt x="1544" y="41445"/>
                  <a:pt x="1544" y="38861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Google Shape;201;g2178dc560ad_0_121"/>
          <p:cNvSpPr txBox="1"/>
          <p:nvPr/>
        </p:nvSpPr>
        <p:spPr>
          <a:xfrm>
            <a:off x="1245775" y="4834148"/>
            <a:ext cx="7686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latin typeface="Malgun Gothic"/>
                <a:ea typeface="Malgun Gothic"/>
                <a:cs typeface="Malgun Gothic"/>
                <a:sym typeface="Malgun Gothic"/>
              </a:rPr>
              <a:t>print(image.shape)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latin typeface="Malgun Gothic"/>
                <a:ea typeface="Malgun Gothic"/>
                <a:cs typeface="Malgun Gothic"/>
                <a:sym typeface="Malgun Gothic"/>
              </a:rPr>
              <a:t>image = np.reshape(image, (784, 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latin typeface="Malgun Gothic"/>
                <a:ea typeface="Malgun Gothic"/>
                <a:cs typeface="Malgun Gothic"/>
                <a:sym typeface="Malgun Gothic"/>
              </a:rPr>
              <a:t>print(image.shape)</a:t>
            </a:r>
            <a:endParaRPr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2" name="Google Shape;202;g2178dc560ad_0_121"/>
          <p:cNvCxnSpPr/>
          <p:nvPr/>
        </p:nvCxnSpPr>
        <p:spPr>
          <a:xfrm>
            <a:off x="7123725" y="2401825"/>
            <a:ext cx="158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3" name="Google Shape;203;g2178dc560ad_0_121"/>
          <p:cNvCxnSpPr/>
          <p:nvPr/>
        </p:nvCxnSpPr>
        <p:spPr>
          <a:xfrm>
            <a:off x="8983875" y="2616475"/>
            <a:ext cx="0" cy="202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4" name="Google Shape;204;g2178dc560ad_0_121"/>
          <p:cNvSpPr txBox="1"/>
          <p:nvPr/>
        </p:nvSpPr>
        <p:spPr>
          <a:xfrm>
            <a:off x="7767625" y="2003225"/>
            <a:ext cx="4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28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178dc560ad_0_121"/>
          <p:cNvSpPr txBox="1"/>
          <p:nvPr/>
        </p:nvSpPr>
        <p:spPr>
          <a:xfrm>
            <a:off x="9054500" y="3331000"/>
            <a:ext cx="4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28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178dc560ad_0_121"/>
          <p:cNvSpPr/>
          <p:nvPr/>
        </p:nvSpPr>
        <p:spPr>
          <a:xfrm>
            <a:off x="9658425" y="3301250"/>
            <a:ext cx="541800" cy="43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178dc560ad_0_121"/>
          <p:cNvSpPr/>
          <p:nvPr/>
        </p:nvSpPr>
        <p:spPr>
          <a:xfrm>
            <a:off x="10649825" y="1481975"/>
            <a:ext cx="296400" cy="464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g2178dc560ad_0_121"/>
          <p:cNvCxnSpPr/>
          <p:nvPr/>
        </p:nvCxnSpPr>
        <p:spPr>
          <a:xfrm>
            <a:off x="11119975" y="1492200"/>
            <a:ext cx="0" cy="46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9" name="Google Shape;209;g2178dc560ad_0_121"/>
          <p:cNvSpPr txBox="1"/>
          <p:nvPr/>
        </p:nvSpPr>
        <p:spPr>
          <a:xfrm>
            <a:off x="11188100" y="3483400"/>
            <a:ext cx="65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" name="Google Shape;210;g2178dc560ad_0_121"/>
          <p:cNvCxnSpPr/>
          <p:nvPr/>
        </p:nvCxnSpPr>
        <p:spPr>
          <a:xfrm rot="10800000" flipH="1">
            <a:off x="10609050" y="1395450"/>
            <a:ext cx="3327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1" name="Google Shape;211;g2178dc560ad_0_121"/>
          <p:cNvSpPr txBox="1"/>
          <p:nvPr/>
        </p:nvSpPr>
        <p:spPr>
          <a:xfrm>
            <a:off x="10573575" y="1050875"/>
            <a:ext cx="4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78dc560ad_0_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커스텀 숫자 </a:t>
            </a:r>
            <a:r>
              <a:rPr lang="ko-KR" dirty="0"/>
              <a:t>입력 데이터 </a:t>
            </a:r>
            <a:r>
              <a:rPr lang="ko-KR" dirty="0" err="1"/>
              <a:t>normalizing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218" name="Google Shape;218;g2178dc560ad_0_129"/>
          <p:cNvSpPr txBox="1">
            <a:spLocks noGrp="1"/>
          </p:cNvSpPr>
          <p:nvPr>
            <p:ph type="body" idx="1"/>
          </p:nvPr>
        </p:nvSpPr>
        <p:spPr>
          <a:xfrm>
            <a:off x="838200" y="1614850"/>
            <a:ext cx="5988000" cy="21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MNIST 이미지 데이터는 0 ~ 255 값을 가진다.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신경망 트레이닝 효율성을 위해서 0~1 사이 값으로 normalizing을 한다 </a:t>
            </a:r>
            <a:endParaRPr/>
          </a:p>
        </p:txBody>
      </p:sp>
      <p:sp>
        <p:nvSpPr>
          <p:cNvPr id="219" name="Google Shape;219;g2178dc560ad_0_129"/>
          <p:cNvSpPr txBox="1"/>
          <p:nvPr/>
        </p:nvSpPr>
        <p:spPr>
          <a:xfrm>
            <a:off x="6826050" y="1778388"/>
            <a:ext cx="5136564" cy="144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b="1" dirty="0">
                <a:latin typeface="Malgun Gothic"/>
                <a:ea typeface="Malgun Gothic"/>
                <a:cs typeface="Malgun Gothic"/>
                <a:sym typeface="Malgun Gothic"/>
              </a:rPr>
              <a:t>print(image)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b="1" dirty="0">
                <a:latin typeface="Malgun Gothic"/>
                <a:ea typeface="Malgun Gothic"/>
                <a:cs typeface="Malgun Gothic"/>
                <a:sym typeface="Malgun Gothic"/>
              </a:rPr>
              <a:t>image = image.astype('float')/255.0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 b="1" dirty="0">
                <a:latin typeface="Malgun Gothic"/>
                <a:ea typeface="Malgun Gothic"/>
                <a:cs typeface="Malgun Gothic"/>
                <a:sym typeface="Malgun Gothic"/>
              </a:rPr>
              <a:t>print(image)</a:t>
            </a:r>
            <a:endParaRPr sz="2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2178dc560ad_0_129"/>
          <p:cNvSpPr txBox="1"/>
          <p:nvPr/>
        </p:nvSpPr>
        <p:spPr>
          <a:xfrm>
            <a:off x="838199" y="3182650"/>
            <a:ext cx="9842369" cy="17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150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normalizing</a:t>
            </a: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[  0   0   0   0   0   0   0   0   0   0   0   0   0   0   0   0   0   0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0   0   0   0   0   0   0   0   3  18  18  18 126 136 175  26 166 255</a:t>
            </a:r>
            <a:endParaRPr sz="1500" b="1" dirty="0"/>
          </a:p>
        </p:txBody>
      </p:sp>
      <p:sp>
        <p:nvSpPr>
          <p:cNvPr id="221" name="Google Shape;221;g2178dc560ad_0_129"/>
          <p:cNvSpPr txBox="1"/>
          <p:nvPr/>
        </p:nvSpPr>
        <p:spPr>
          <a:xfrm>
            <a:off x="838200" y="4960450"/>
            <a:ext cx="77880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150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normalizing</a:t>
            </a: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[0.         0.         0.         0.         0.         0.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0.         0.         0.         0.         0.         0.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0.         0.         0.         0.         0.         0.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0.         0.         0.         0.         0.         0.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0.         0.         0.01176471 0.07058824 0.07058824 0.07058824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0.49411765 0.53333336 0.6862745  0.10196079 0.6509804  1.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0.96862745 0.49803922 0.         0.         0.         0.</a:t>
            </a:r>
            <a:endParaRPr sz="15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96f21467f_0_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신경망 모델 생성 </a:t>
            </a:r>
            <a:endParaRPr/>
          </a:p>
        </p:txBody>
      </p:sp>
      <p:sp>
        <p:nvSpPr>
          <p:cNvPr id="283" name="Google Shape;283;g1f96f21467f_0_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손실 함수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신경망 모델이 훈련 데이터에 대해 얼마나 잘 예측할 수 있는지 측정하는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여기서는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categorical cross entropy.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옵티마이저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옵티마이저는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손실을 최소화하기 위해 학습 중에 모델의 매개변수를 업데이트하는 방법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여기서는 확률적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경사하강법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(SGD)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측정항목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측정항목은 </a:t>
            </a:r>
            <a:r>
              <a:rPr lang="ko-KR" altLang="en-US" b="0" dirty="0">
                <a:solidFill>
                  <a:srgbClr val="374151"/>
                </a:solidFill>
                <a:latin typeface="Söhne"/>
              </a:rPr>
              <a:t>트레이닝 중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모델의 성능을 평가하는 척도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여기서는 정확도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accuracy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사용됨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1A789-B8F7-E1F7-D84D-7837C2432915}"/>
              </a:ext>
            </a:extLst>
          </p:cNvPr>
          <p:cNvSpPr txBox="1"/>
          <p:nvPr/>
        </p:nvSpPr>
        <p:spPr>
          <a:xfrm>
            <a:off x="955008" y="4680409"/>
            <a:ext cx="10281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model.compile</a:t>
            </a:r>
            <a:r>
              <a:rPr lang="en-US" altLang="ko-KR" sz="2800" dirty="0"/>
              <a:t>(loss="</a:t>
            </a:r>
            <a:r>
              <a:rPr lang="en-US" altLang="ko-KR" sz="2800" dirty="0" err="1"/>
              <a:t>categorical_crossentropy</a:t>
            </a:r>
            <a:r>
              <a:rPr lang="en-US" altLang="ko-KR" sz="2800" dirty="0"/>
              <a:t>", optimizer=</a:t>
            </a:r>
            <a:r>
              <a:rPr lang="en-US" altLang="ko-KR" sz="2800" dirty="0" err="1"/>
              <a:t>sgd</a:t>
            </a:r>
            <a:r>
              <a:rPr lang="en-US" altLang="ko-KR" sz="2800" dirty="0"/>
              <a:t>,</a:t>
            </a:r>
          </a:p>
          <a:p>
            <a:r>
              <a:rPr lang="en-US" altLang="ko-KR" sz="2800" dirty="0"/>
              <a:t>	metrics=["accuracy"])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96f21467f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신경망 트레이닝 진행 </a:t>
            </a:r>
            <a:endParaRPr/>
          </a:p>
        </p:txBody>
      </p:sp>
      <p:sp>
        <p:nvSpPr>
          <p:cNvPr id="290" name="Google Shape;290;g1f96f21467f_0_85"/>
          <p:cNvSpPr txBox="1">
            <a:spLocks noGrp="1"/>
          </p:cNvSpPr>
          <p:nvPr>
            <p:ph type="body" idx="1"/>
          </p:nvPr>
        </p:nvSpPr>
        <p:spPr>
          <a:xfrm>
            <a:off x="838200" y="1693649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US" dirty="0" err="1"/>
              <a:t>Model.fit</a:t>
            </a:r>
            <a:r>
              <a:rPr lang="en-US" dirty="0"/>
              <a:t>() </a:t>
            </a:r>
            <a:r>
              <a:rPr lang="ko-KR" altLang="en-US" dirty="0"/>
              <a:t>함수로 트레이닝 진행 </a:t>
            </a:r>
            <a:endParaRPr lang="en-US" altLang="ko-KR" dirty="0"/>
          </a:p>
          <a:p>
            <a:pPr indent="-457200"/>
            <a:r>
              <a:rPr lang="en-US" dirty="0" err="1"/>
              <a:t>trainX</a:t>
            </a:r>
            <a:r>
              <a:rPr lang="en-US" dirty="0"/>
              <a:t>: </a:t>
            </a:r>
            <a:r>
              <a:rPr lang="ko-KR" altLang="en-US" dirty="0"/>
              <a:t>트레이닝용 입력 데이터</a:t>
            </a:r>
            <a:endParaRPr lang="en-US" altLang="ko-KR" dirty="0"/>
          </a:p>
          <a:p>
            <a:pPr indent="-457200"/>
            <a:r>
              <a:rPr lang="en-US" altLang="ko-KR" dirty="0" err="1"/>
              <a:t>trainY</a:t>
            </a:r>
            <a:r>
              <a:rPr lang="en-US" altLang="ko-KR" dirty="0"/>
              <a:t>:</a:t>
            </a:r>
            <a:r>
              <a:rPr lang="ko-KR" altLang="en-US" dirty="0"/>
              <a:t> 트레이닝용 출력 데이터 </a:t>
            </a:r>
            <a:endParaRPr lang="en-US" altLang="ko-KR" dirty="0"/>
          </a:p>
          <a:p>
            <a:pPr indent="-457200"/>
            <a:r>
              <a:rPr lang="en-US" dirty="0" err="1"/>
              <a:t>testX</a:t>
            </a:r>
            <a:r>
              <a:rPr lang="en-US" dirty="0"/>
              <a:t>:</a:t>
            </a:r>
            <a:r>
              <a:rPr lang="ko-KR" altLang="en-US" dirty="0"/>
              <a:t> 검증용 입력 데이터 </a:t>
            </a:r>
            <a:endParaRPr lang="en-US" altLang="ko-KR" dirty="0"/>
          </a:p>
          <a:p>
            <a:pPr indent="-457200"/>
            <a:r>
              <a:rPr lang="en-US" dirty="0" err="1"/>
              <a:t>testY</a:t>
            </a:r>
            <a:r>
              <a:rPr lang="en-US" dirty="0"/>
              <a:t>: </a:t>
            </a:r>
            <a:r>
              <a:rPr lang="ko-KR" altLang="en-US" dirty="0"/>
              <a:t>검증용 출력 데이터 </a:t>
            </a:r>
            <a:endParaRPr lang="en-US" altLang="ko-KR" dirty="0"/>
          </a:p>
          <a:p>
            <a:pPr indent="-457200"/>
            <a:r>
              <a:rPr lang="en-US" dirty="0"/>
              <a:t>Epochs: </a:t>
            </a:r>
            <a:r>
              <a:rPr lang="ko-KR" altLang="en-US" dirty="0"/>
              <a:t>역전파법을 적용하여 전체 계수를 업데이트 하는 것이 </a:t>
            </a:r>
            <a:r>
              <a:rPr lang="en-US" altLang="ko-KR" dirty="0"/>
              <a:t>1 epoch</a:t>
            </a:r>
          </a:p>
          <a:p>
            <a:pPr indent="-457200"/>
            <a:r>
              <a:rPr lang="en-US" dirty="0" err="1"/>
              <a:t>Batch_size</a:t>
            </a:r>
            <a:r>
              <a:rPr lang="en-US" dirty="0"/>
              <a:t>: </a:t>
            </a:r>
            <a:r>
              <a:rPr lang="ko-KR" altLang="en-US" dirty="0"/>
              <a:t>한번 역전파를 할 때 한번에 입력하는 입력 데이터 숫자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D0486-2577-DFEB-15EA-50B68678D1A5}"/>
              </a:ext>
            </a:extLst>
          </p:cNvPr>
          <p:cNvSpPr txBox="1"/>
          <p:nvPr/>
        </p:nvSpPr>
        <p:spPr>
          <a:xfrm>
            <a:off x="348792" y="4955032"/>
            <a:ext cx="11679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b="1" dirty="0">
              <a:solidFill>
                <a:srgbClr val="0070C0"/>
              </a:solidFill>
            </a:endParaRPr>
          </a:p>
          <a:p>
            <a:r>
              <a:rPr lang="en-US" altLang="ko-KR" sz="1800" b="1" dirty="0">
                <a:solidFill>
                  <a:srgbClr val="0070C0"/>
                </a:solidFill>
              </a:rPr>
              <a:t>H = </a:t>
            </a:r>
            <a:r>
              <a:rPr lang="en-US" altLang="ko-KR" sz="1800" b="1" dirty="0" err="1">
                <a:solidFill>
                  <a:srgbClr val="0070C0"/>
                </a:solidFill>
              </a:rPr>
              <a:t>model.fit</a:t>
            </a:r>
            <a:r>
              <a:rPr lang="en-US" altLang="ko-KR" sz="1800" b="1" dirty="0">
                <a:solidFill>
                  <a:srgbClr val="0070C0"/>
                </a:solidFill>
              </a:rPr>
              <a:t>(</a:t>
            </a:r>
            <a:r>
              <a:rPr lang="en-US" altLang="ko-KR" sz="1800" b="1" dirty="0" err="1">
                <a:solidFill>
                  <a:srgbClr val="0070C0"/>
                </a:solidFill>
              </a:rPr>
              <a:t>trainX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en-US" altLang="ko-KR" sz="1800" b="1" dirty="0" err="1">
                <a:solidFill>
                  <a:srgbClr val="0070C0"/>
                </a:solidFill>
              </a:rPr>
              <a:t>trainY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en-US" altLang="ko-KR" sz="1800" b="1" dirty="0" err="1">
                <a:solidFill>
                  <a:srgbClr val="0070C0"/>
                </a:solidFill>
              </a:rPr>
              <a:t>validation_data</a:t>
            </a:r>
            <a:r>
              <a:rPr lang="en-US" altLang="ko-KR" sz="1800" b="1" dirty="0">
                <a:solidFill>
                  <a:srgbClr val="0070C0"/>
                </a:solidFill>
              </a:rPr>
              <a:t>=(</a:t>
            </a:r>
            <a:r>
              <a:rPr lang="en-US" altLang="ko-KR" sz="1800" b="1" dirty="0" err="1">
                <a:solidFill>
                  <a:srgbClr val="0070C0"/>
                </a:solidFill>
              </a:rPr>
              <a:t>testX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en-US" altLang="ko-KR" sz="1800" b="1" dirty="0" err="1">
                <a:solidFill>
                  <a:srgbClr val="0070C0"/>
                </a:solidFill>
              </a:rPr>
              <a:t>testY</a:t>
            </a:r>
            <a:r>
              <a:rPr lang="en-US" altLang="ko-KR" sz="1800" b="1" dirty="0">
                <a:solidFill>
                  <a:srgbClr val="0070C0"/>
                </a:solidFill>
              </a:rPr>
              <a:t>), epochs=100, </a:t>
            </a:r>
            <a:r>
              <a:rPr lang="en-US" altLang="ko-KR" sz="1800" b="1" dirty="0" err="1">
                <a:solidFill>
                  <a:srgbClr val="0070C0"/>
                </a:solidFill>
              </a:rPr>
              <a:t>batch_size</a:t>
            </a:r>
            <a:r>
              <a:rPr lang="en-US" altLang="ko-KR" sz="1800" b="1" dirty="0">
                <a:solidFill>
                  <a:srgbClr val="0070C0"/>
                </a:solidFill>
              </a:rPr>
              <a:t>=128)</a:t>
            </a:r>
          </a:p>
          <a:p>
            <a:r>
              <a:rPr lang="en-US" altLang="ko-KR" sz="1800" b="1" dirty="0">
                <a:solidFill>
                  <a:srgbClr val="0070C0"/>
                </a:solidFill>
              </a:rPr>
              <a:t>Epoch 1/100</a:t>
            </a:r>
          </a:p>
          <a:p>
            <a:r>
              <a:rPr lang="en-US" altLang="ko-KR" sz="1800" b="1" dirty="0">
                <a:solidFill>
                  <a:srgbClr val="0070C0"/>
                </a:solidFill>
              </a:rPr>
              <a:t>469/469 [==============================] - 4s 7ms/step - loss: 2.2685 - accuracy: 0.2161 - </a:t>
            </a:r>
            <a:r>
              <a:rPr lang="en-US" altLang="ko-KR" sz="1800" b="1" dirty="0" err="1">
                <a:solidFill>
                  <a:srgbClr val="0070C0"/>
                </a:solidFill>
              </a:rPr>
              <a:t>val_loss</a:t>
            </a:r>
            <a:r>
              <a:rPr lang="en-US" altLang="ko-KR" sz="1800" b="1" dirty="0">
                <a:solidFill>
                  <a:srgbClr val="0070C0"/>
                </a:solidFill>
              </a:rPr>
              <a:t>: 2.2282 - </a:t>
            </a:r>
            <a:r>
              <a:rPr lang="en-US" altLang="ko-KR" sz="1800" b="1" dirty="0" err="1">
                <a:solidFill>
                  <a:srgbClr val="0070C0"/>
                </a:solidFill>
              </a:rPr>
              <a:t>val_accuracy</a:t>
            </a:r>
            <a:r>
              <a:rPr lang="en-US" altLang="ko-KR" sz="1800" b="1" dirty="0">
                <a:solidFill>
                  <a:srgbClr val="0070C0"/>
                </a:solidFill>
              </a:rPr>
              <a:t>: 0.3660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D820C4-20B3-9D6A-2AFE-712CD49E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243" y="717114"/>
            <a:ext cx="1493649" cy="34064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96f21467f_0_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트레이닝 결과 확인 </a:t>
            </a:r>
            <a:endParaRPr/>
          </a:p>
        </p:txBody>
      </p:sp>
      <p:sp>
        <p:nvSpPr>
          <p:cNvPr id="297" name="Google Shape;297;g1f96f21467f_0_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/>
            <a:r>
              <a:rPr lang="ko-KR" altLang="en-US" dirty="0"/>
              <a:t>트레이닝을 </a:t>
            </a:r>
            <a:r>
              <a:rPr lang="en-US" altLang="ko-KR" dirty="0"/>
              <a:t>100 epochs </a:t>
            </a:r>
            <a:r>
              <a:rPr lang="ko-KR" altLang="en-US" dirty="0"/>
              <a:t>정도 진행 한 후</a:t>
            </a:r>
            <a:r>
              <a:rPr lang="en-US" altLang="ko-KR" dirty="0"/>
              <a:t>, </a:t>
            </a:r>
            <a:r>
              <a:rPr lang="ko-KR" altLang="en-US" dirty="0"/>
              <a:t>결과값을 확인한다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3AEFFD-9079-6863-2D27-46D6E14AA97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59777" y="1187776"/>
            <a:ext cx="5872899" cy="5165889"/>
          </a:xfrm>
        </p:spPr>
        <p:txBody>
          <a:bodyPr>
            <a:normAutofit fontScale="92500" lnSpcReduction="20000"/>
          </a:bodyPr>
          <a:lstStyle/>
          <a:p>
            <a:pPr marL="76200" indent="0">
              <a:buNone/>
            </a:pPr>
            <a:r>
              <a:rPr lang="en-US" altLang="ko-KR" sz="1400" dirty="0"/>
              <a:t>[INFO] evaluating network...</a:t>
            </a:r>
          </a:p>
          <a:p>
            <a:pPr marL="76200" indent="0">
              <a:buNone/>
            </a:pPr>
            <a:r>
              <a:rPr lang="en-US" altLang="ko-KR" sz="1400" dirty="0"/>
              <a:t>79/79 [==============================] - 0s 3ms/step</a:t>
            </a:r>
          </a:p>
          <a:p>
            <a:pPr marL="76200" indent="0">
              <a:buNone/>
            </a:pPr>
            <a:r>
              <a:rPr lang="en-US" altLang="ko-KR" sz="1400" dirty="0"/>
              <a:t>              precision    recall  f1-score   support</a:t>
            </a:r>
          </a:p>
          <a:p>
            <a:pPr marL="76200" indent="0">
              <a:buNone/>
            </a:pPr>
            <a:endParaRPr lang="en-US" altLang="ko-KR" sz="1400" dirty="0"/>
          </a:p>
          <a:p>
            <a:pPr marL="76200" indent="0">
              <a:buNone/>
            </a:pPr>
            <a:r>
              <a:rPr lang="en-US" altLang="ko-KR" sz="1400" dirty="0"/>
              <a:t>           0       0.94      0.98      0.96       980</a:t>
            </a:r>
          </a:p>
          <a:p>
            <a:pPr marL="76200" indent="0">
              <a:buNone/>
            </a:pPr>
            <a:r>
              <a:rPr lang="en-US" altLang="ko-KR" sz="1400" dirty="0"/>
              <a:t>           1       0.97      0.97      0.97      1135</a:t>
            </a:r>
          </a:p>
          <a:p>
            <a:pPr marL="76200" indent="0">
              <a:buNone/>
            </a:pPr>
            <a:r>
              <a:rPr lang="en-US" altLang="ko-KR" sz="1400" dirty="0"/>
              <a:t>           2       0.92      0.90      0.91      1032</a:t>
            </a:r>
          </a:p>
          <a:p>
            <a:pPr marL="76200" indent="0">
              <a:buNone/>
            </a:pPr>
            <a:r>
              <a:rPr lang="en-US" altLang="ko-KR" sz="1400" dirty="0"/>
              <a:t>           3       0.91      0.91      0.91      1010</a:t>
            </a:r>
          </a:p>
          <a:p>
            <a:pPr marL="76200" indent="0">
              <a:buNone/>
            </a:pPr>
            <a:r>
              <a:rPr lang="en-US" altLang="ko-KR" sz="1400" dirty="0"/>
              <a:t>           4       0.93      0.93      0.93       982</a:t>
            </a:r>
          </a:p>
          <a:p>
            <a:pPr marL="76200" indent="0">
              <a:buNone/>
            </a:pPr>
            <a:r>
              <a:rPr lang="en-US" altLang="ko-KR" sz="1400" dirty="0"/>
              <a:t>           5       0.90      0.86      0.88       892</a:t>
            </a:r>
          </a:p>
          <a:p>
            <a:pPr marL="76200" indent="0">
              <a:buNone/>
            </a:pPr>
            <a:r>
              <a:rPr lang="en-US" altLang="ko-KR" sz="1400" dirty="0"/>
              <a:t>           6       1028</a:t>
            </a:r>
          </a:p>
          <a:p>
            <a:pPr marL="76200" indent="0">
              <a:buNone/>
            </a:pPr>
            <a:r>
              <a:rPr lang="en-US" altLang="ko-KR" sz="1400" dirty="0"/>
              <a:t>           8       0.88      0.90 0.93      0.94      0.94       958</a:t>
            </a:r>
          </a:p>
          <a:p>
            <a:pPr marL="76200" indent="0">
              <a:buNone/>
            </a:pPr>
            <a:r>
              <a:rPr lang="en-US" altLang="ko-KR" sz="1400" dirty="0"/>
              <a:t>           7       0.93      0.92      0.92      0.89       974</a:t>
            </a:r>
          </a:p>
          <a:p>
            <a:pPr marL="76200" indent="0">
              <a:buNone/>
            </a:pPr>
            <a:r>
              <a:rPr lang="en-US" altLang="ko-KR" sz="1400" dirty="0"/>
              <a:t>           9       0.90      0.91      0.90      1009</a:t>
            </a:r>
          </a:p>
          <a:p>
            <a:pPr marL="76200" indent="0">
              <a:buNone/>
            </a:pPr>
            <a:endParaRPr lang="en-US" altLang="ko-KR" sz="1400" dirty="0"/>
          </a:p>
          <a:p>
            <a:pPr marL="76200" indent="0">
              <a:buNone/>
            </a:pPr>
            <a:r>
              <a:rPr lang="en-US" altLang="ko-KR" sz="1400" dirty="0"/>
              <a:t>    accuracy                           0.92     10000</a:t>
            </a:r>
          </a:p>
          <a:p>
            <a:pPr marL="76200" indent="0">
              <a:buNone/>
            </a:pPr>
            <a:r>
              <a:rPr lang="en-US" altLang="ko-KR" sz="1400" dirty="0"/>
              <a:t>   macro avg       0.92      0.92      0.92     10000</a:t>
            </a:r>
          </a:p>
          <a:p>
            <a:pPr marL="76200" indent="0">
              <a:buNone/>
            </a:pPr>
            <a:r>
              <a:rPr lang="en-US" altLang="ko-KR" sz="1400" dirty="0"/>
              <a:t>weighted avg       0.92      0.92      0.92     10000</a:t>
            </a:r>
          </a:p>
          <a:p>
            <a:pPr marL="76200" indent="0">
              <a:buNone/>
            </a:pP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EFDA4-427E-79B4-7812-9DEACE2EE16A}"/>
              </a:ext>
            </a:extLst>
          </p:cNvPr>
          <p:cNvSpPr txBox="1"/>
          <p:nvPr/>
        </p:nvSpPr>
        <p:spPr>
          <a:xfrm>
            <a:off x="559324" y="3325305"/>
            <a:ext cx="56003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</a:rPr>
              <a:t>print("[INFO] evaluating network...")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predictions = model.predict(testX, batch_size=128)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print(classification_report(testY.argmax(axis=1),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	predictions.argmax(axis=1),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	target_names=[str(x) for x in lb.classes_]))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2A536-3410-2ACF-0A79-306E1DD2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커스텀 데이터</a:t>
            </a:r>
            <a:r>
              <a:rPr lang="ko-KR" altLang="en-US" dirty="0"/>
              <a:t>를 추론 파일에 넣기 </a:t>
            </a:r>
            <a:r>
              <a:rPr lang="ko-KR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8B5966-4946-18B2-2F32-C04BD6F7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693816" cy="4351338"/>
          </a:xfrm>
        </p:spPr>
        <p:txBody>
          <a:bodyPr/>
          <a:lstStyle/>
          <a:p>
            <a:r>
              <a:rPr lang="ko-KR" altLang="en-US" dirty="0"/>
              <a:t>준비가 다 되면 커스텀 숫자 데이터를 추론 파일에 넣고 계산을 수행한다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이것이 </a:t>
            </a:r>
            <a:r>
              <a:rPr lang="en-US" altLang="ko-KR" dirty="0"/>
              <a:t>feed-forward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0D47A-0931-95BA-2CFA-C83056717197}"/>
              </a:ext>
            </a:extLst>
          </p:cNvPr>
          <p:cNvSpPr txBox="1"/>
          <p:nvPr/>
        </p:nvSpPr>
        <p:spPr>
          <a:xfrm>
            <a:off x="932860" y="3742441"/>
            <a:ext cx="6504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 = </a:t>
            </a:r>
            <a:r>
              <a:rPr lang="en-US" altLang="ko-KR" sz="2800" dirty="0" err="1"/>
              <a:t>np.asarray</a:t>
            </a:r>
            <a:r>
              <a:rPr lang="en-US" altLang="ko-KR" sz="2800" dirty="0"/>
              <a:t>([image])</a:t>
            </a:r>
          </a:p>
          <a:p>
            <a:r>
              <a:rPr lang="en-US" altLang="ko-KR" sz="2800" dirty="0"/>
              <a:t>predictions = model(X, training=False)</a:t>
            </a:r>
          </a:p>
          <a:p>
            <a:r>
              <a:rPr lang="en-US" altLang="ko-KR" sz="2800" dirty="0"/>
              <a:t>print(predictions)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0EE9C-1130-5113-F437-804C683E8ABA}"/>
              </a:ext>
            </a:extLst>
          </p:cNvPr>
          <p:cNvSpPr txBox="1"/>
          <p:nvPr/>
        </p:nvSpPr>
        <p:spPr>
          <a:xfrm>
            <a:off x="921346" y="5345966"/>
            <a:ext cx="10349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tf.Tensor(</a:t>
            </a:r>
          </a:p>
          <a:p>
            <a:r>
              <a:rPr lang="en-US" altLang="ko-KR" sz="1600"/>
              <a:t>[[2.1816892e-04 3.6214681e-07 7.4842788e-04 4.1906853e-04 9.1532815e-01</a:t>
            </a:r>
          </a:p>
          <a:p>
            <a:r>
              <a:rPr lang="en-US" altLang="ko-KR" sz="1600"/>
              <a:t>  5.7617010e-04 1.5353052e-03 9.3399035e-04 1.6235892e-03 7.8616917e-02]], shape=(1, 10), dtype=float32)</a:t>
            </a:r>
            <a:endParaRPr lang="ko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11C2418-0D4C-A7D0-4F7C-57AFFE1A5B87}"/>
              </a:ext>
            </a:extLst>
          </p:cNvPr>
          <p:cNvSpPr/>
          <p:nvPr/>
        </p:nvSpPr>
        <p:spPr>
          <a:xfrm>
            <a:off x="6655324" y="5514680"/>
            <a:ext cx="1725105" cy="433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A1F9E7-7F0D-6733-51E7-8FF964398A4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517877" y="4543720"/>
            <a:ext cx="1343319" cy="9709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869EFA-910A-4878-67C7-761E6C059053}"/>
              </a:ext>
            </a:extLst>
          </p:cNvPr>
          <p:cNvSpPr txBox="1"/>
          <p:nvPr/>
        </p:nvSpPr>
        <p:spPr>
          <a:xfrm>
            <a:off x="8648308" y="1690688"/>
            <a:ext cx="28846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4</a:t>
            </a:r>
            <a:r>
              <a:rPr lang="ko-KR" altLang="en-US" sz="2800" b="1" dirty="0"/>
              <a:t>번째 숫자가 제일 크다 </a:t>
            </a:r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= 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/>
              <a:t>입력된 숫자는 </a:t>
            </a:r>
            <a:r>
              <a:rPr lang="en-US" altLang="ko-KR" sz="2800" b="1" dirty="0"/>
              <a:t>4</a:t>
            </a:r>
            <a:r>
              <a:rPr lang="ko-KR" altLang="en-US" sz="2800" b="1" dirty="0"/>
              <a:t>릴 가능성이 제일 높다</a:t>
            </a:r>
            <a:r>
              <a:rPr lang="en-US" altLang="ko-KR" sz="2800" b="1" dirty="0"/>
              <a:t>.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81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73d08a5ce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MNIST 데이터셋 </a:t>
            </a:r>
            <a:endParaRPr/>
          </a:p>
        </p:txBody>
      </p:sp>
      <p:sp>
        <p:nvSpPr>
          <p:cNvPr id="72" name="Google Shape;72;g2173d08a5ce_0_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889800" cy="370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NIST(National Institute of Standards and Technology, 미국국립표준기술연구소)에서 제작한 </a:t>
            </a:r>
            <a:r>
              <a:rPr lang="ko-KR">
                <a:solidFill>
                  <a:srgbClr val="0000FF"/>
                </a:solidFill>
              </a:rPr>
              <a:t>손글씨 숫자 이미지 데이터</a:t>
            </a:r>
            <a:r>
              <a:rPr lang="ko-KR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0~255 사이의 정수값을 가진 이미지 데이터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구글 텐서플로 라이브러리로 불러올 경우 28 x 28 픽셀 사이즈를 가짐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60000만개의 데이터 (5만개는 트레이닝, 1만개는 검증용)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간단한 신경망에서도 비교적 정확하게 작동하여, 신경망 검증에 많이 사용함 </a:t>
            </a:r>
            <a:endParaRPr/>
          </a:p>
        </p:txBody>
      </p:sp>
      <p:pic>
        <p:nvPicPr>
          <p:cNvPr id="73" name="Google Shape;73;g2173d08a5c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2692900"/>
            <a:ext cx="3924200" cy="23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2173d08a5ce_0_8"/>
          <p:cNvSpPr txBox="1"/>
          <p:nvPr/>
        </p:nvSpPr>
        <p:spPr>
          <a:xfrm>
            <a:off x="1040500" y="5340825"/>
            <a:ext cx="77583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-KR" sz="17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tensorflow.keras.datasets </a:t>
            </a:r>
            <a:r>
              <a:rPr lang="ko-KR" sz="17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-KR" sz="17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mnist</a:t>
            </a:r>
            <a:endParaRPr sz="17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((trainX, trainY), (testX, testY)) = mnist.load_data()</a:t>
            </a:r>
            <a:endParaRPr sz="21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73d08a5ce_0_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텐서플로를</a:t>
            </a:r>
            <a:r>
              <a:rPr lang="ko-KR" dirty="0"/>
              <a:t> 사용한 MNIST </a:t>
            </a:r>
            <a:r>
              <a:rPr lang="ko-KR" altLang="en-US" dirty="0"/>
              <a:t>추론 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119" name="Google Shape;119;g2173d08a5ce_0_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100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dirty="0" err="1"/>
              <a:t>텐서플로</a:t>
            </a:r>
            <a:r>
              <a:rPr lang="ko-KR" dirty="0"/>
              <a:t> 라이브러리를 </a:t>
            </a:r>
            <a:r>
              <a:rPr lang="ko-KR" altLang="en-US" dirty="0"/>
              <a:t>트레이닝한 </a:t>
            </a:r>
            <a:r>
              <a:rPr lang="ko-KR" dirty="0"/>
              <a:t> MNIST </a:t>
            </a:r>
            <a:r>
              <a:rPr lang="ko-KR" altLang="en-US" dirty="0"/>
              <a:t>추론파일로 커스텀 데이터 예측하기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/>
              <a:t>진행 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MNIS</a:t>
            </a:r>
            <a:r>
              <a:rPr lang="en-US" altLang="ko-KR" dirty="0"/>
              <a:t>T </a:t>
            </a:r>
            <a:r>
              <a:rPr lang="ko-KR" altLang="en-US" dirty="0"/>
              <a:t>추론파일 업로드 </a:t>
            </a:r>
            <a:r>
              <a:rPr lang="ko-KR" dirty="0"/>
              <a:t> 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커스텀 숫자 데이터 업로드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 err="1"/>
              <a:t>OpenCV를</a:t>
            </a:r>
            <a:r>
              <a:rPr lang="ko-KR" dirty="0"/>
              <a:t> 이용하여</a:t>
            </a:r>
            <a:r>
              <a:rPr lang="en-US" altLang="ko-KR" dirty="0"/>
              <a:t> </a:t>
            </a:r>
            <a:r>
              <a:rPr lang="ko-KR" altLang="en-US" dirty="0"/>
              <a:t>커스텀 숫자</a:t>
            </a:r>
            <a:r>
              <a:rPr lang="ko-KR" dirty="0"/>
              <a:t> 확인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입력 데이터 </a:t>
            </a:r>
            <a:r>
              <a:rPr lang="ko-KR" dirty="0" err="1"/>
              <a:t>flattening</a:t>
            </a:r>
            <a:r>
              <a:rPr lang="ko-KR" dirty="0"/>
              <a:t> 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dirty="0"/>
              <a:t>입력 데이터 </a:t>
            </a:r>
            <a:r>
              <a:rPr lang="ko-KR" dirty="0" err="1"/>
              <a:t>normalizing</a:t>
            </a:r>
            <a:r>
              <a:rPr lang="ko-KR" dirty="0"/>
              <a:t> 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추론하기 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altLang="en-US" dirty="0"/>
              <a:t>결과보기 </a:t>
            </a:r>
            <a:r>
              <a:rPr lang="ko-KR" dirty="0"/>
              <a:t> </a:t>
            </a:r>
            <a:endParaRPr dirty="0"/>
          </a:p>
        </p:txBody>
      </p:sp>
      <p:pic>
        <p:nvPicPr>
          <p:cNvPr id="120" name="Google Shape;120;g2173d08a5ce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2692900"/>
            <a:ext cx="3924200" cy="23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F2C6D-00FF-1F40-0FAA-279B0CB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사용하는 코드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A6437-1FE2-AA5E-B416-1AC6C2FFD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http://github.com/JD-edu/deep_learning_class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 err="1"/>
              <a:t>mnist_inference.ipynb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en-US" altLang="ko-KR" dirty="0" err="1"/>
              <a:t>Deep_learing_class</a:t>
            </a:r>
            <a:r>
              <a:rPr lang="en-US" altLang="ko-KR" dirty="0"/>
              <a:t> </a:t>
            </a:r>
            <a:r>
              <a:rPr lang="ko-KR" altLang="en-US" dirty="0"/>
              <a:t>전체를 다운받아 사용하기 </a:t>
            </a:r>
          </a:p>
        </p:txBody>
      </p:sp>
    </p:spTree>
    <p:extLst>
      <p:ext uri="{BB962C8B-B14F-4D97-AF65-F5344CB8AC3E}">
        <p14:creationId xmlns:p14="http://schemas.microsoft.com/office/powerpoint/2010/main" val="73577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AE685-87CF-EA49-0777-3FB5CE2F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</a:t>
            </a:r>
            <a:r>
              <a:rPr lang="en-US" altLang="ko-KR" dirty="0"/>
              <a:t>(inference)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C3E5D-C483-70F2-F4C0-94B82BC2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57247" cy="4351338"/>
          </a:xfrm>
        </p:spPr>
        <p:txBody>
          <a:bodyPr/>
          <a:lstStyle/>
          <a:p>
            <a:r>
              <a:rPr lang="ko-KR" altLang="en-US" dirty="0"/>
              <a:t>이미 트레이닝 된 신경망 계수를 </a:t>
            </a:r>
            <a:r>
              <a:rPr lang="en-US" altLang="ko-KR" dirty="0"/>
              <a:t>H5 </a:t>
            </a:r>
            <a:r>
              <a:rPr lang="ko-KR" altLang="en-US" dirty="0"/>
              <a:t>파일로 다운받기</a:t>
            </a:r>
            <a:endParaRPr lang="en-US" altLang="ko-KR" dirty="0"/>
          </a:p>
          <a:p>
            <a:r>
              <a:rPr lang="en-US" altLang="ko-KR" dirty="0"/>
              <a:t>mnist.h5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추론파일에 사용자의 커스텀 숫자 데이터를 입력해서 결과를 예측하기 </a:t>
            </a:r>
            <a:endParaRPr lang="en-US" altLang="ko-KR" dirty="0"/>
          </a:p>
          <a:p>
            <a:r>
              <a:rPr lang="ko-KR" altLang="en-US" dirty="0"/>
              <a:t>일반적 사용자는 트레이닝보다 추론을 많이 사용 </a:t>
            </a:r>
          </a:p>
        </p:txBody>
      </p:sp>
      <p:pic>
        <p:nvPicPr>
          <p:cNvPr id="4" name="Google Shape;191;g2178dc560ad_0_97">
            <a:extLst>
              <a:ext uri="{FF2B5EF4-FFF2-40B4-BE49-F238E27FC236}">
                <a16:creationId xmlns:a16="http://schemas.microsoft.com/office/drawing/2014/main" id="{AED85975-E415-854B-59C5-8B72BEA3E7D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53381" y="318842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사각형: 잘린 위쪽 모서리 4">
            <a:extLst>
              <a:ext uri="{FF2B5EF4-FFF2-40B4-BE49-F238E27FC236}">
                <a16:creationId xmlns:a16="http://schemas.microsoft.com/office/drawing/2014/main" id="{BABABA48-C0BE-BC37-6483-2D6B085C3FA7}"/>
              </a:ext>
            </a:extLst>
          </p:cNvPr>
          <p:cNvSpPr/>
          <p:nvPr/>
        </p:nvSpPr>
        <p:spPr>
          <a:xfrm rot="5400000">
            <a:off x="7258636" y="3231037"/>
            <a:ext cx="2290714" cy="86726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35FA10C-AB3F-DA52-D15D-0A43A414682B}"/>
              </a:ext>
            </a:extLst>
          </p:cNvPr>
          <p:cNvSpPr/>
          <p:nvPr/>
        </p:nvSpPr>
        <p:spPr>
          <a:xfrm>
            <a:off x="7362332" y="3429000"/>
            <a:ext cx="348792" cy="35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CAA70-37EF-CE7A-ECEF-A27305AAF9C4}"/>
              </a:ext>
            </a:extLst>
          </p:cNvPr>
          <p:cNvSpPr txBox="1"/>
          <p:nvPr/>
        </p:nvSpPr>
        <p:spPr>
          <a:xfrm>
            <a:off x="7536728" y="5106673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mnist.h5</a:t>
            </a:r>
            <a:endParaRPr lang="ko-KR" altLang="en-US" sz="3600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89DF7F9-140F-9258-FEDE-CDC2D37D06DC}"/>
              </a:ext>
            </a:extLst>
          </p:cNvPr>
          <p:cNvSpPr/>
          <p:nvPr/>
        </p:nvSpPr>
        <p:spPr>
          <a:xfrm>
            <a:off x="9343727" y="3489096"/>
            <a:ext cx="348792" cy="35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CFCA8-ACB6-FBFB-7FCA-4D6CBEF3F191}"/>
              </a:ext>
            </a:extLst>
          </p:cNvPr>
          <p:cNvSpPr txBox="1"/>
          <p:nvPr/>
        </p:nvSpPr>
        <p:spPr>
          <a:xfrm>
            <a:off x="9783246" y="3272316"/>
            <a:ext cx="2486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[ 0 0 0 0 0 1 0 0 0 0]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67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78dc560ad_0_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MNIST </a:t>
            </a:r>
            <a:r>
              <a:rPr lang="ko-KR" altLang="en-US" dirty="0"/>
              <a:t>추론파일 로드 </a:t>
            </a:r>
            <a:endParaRPr dirty="0"/>
          </a:p>
        </p:txBody>
      </p:sp>
      <p:sp>
        <p:nvSpPr>
          <p:cNvPr id="150" name="Google Shape;150;g2178dc560ad_0_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17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H5 </a:t>
            </a:r>
            <a:r>
              <a:rPr lang="ko-KR" altLang="en-US" dirty="0"/>
              <a:t>파일형식으로 이전에 트레이닝 과정에서 만들어진 추론파일을 프로그램으로 </a:t>
            </a:r>
            <a:r>
              <a:rPr lang="ko-KR" altLang="en-US" dirty="0" err="1"/>
              <a:t>로드한다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52" name="Google Shape;152;g2178dc560ad_0_9"/>
          <p:cNvSpPr txBox="1"/>
          <p:nvPr/>
        </p:nvSpPr>
        <p:spPr>
          <a:xfrm>
            <a:off x="8100525" y="5731050"/>
            <a:ext cx="41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C69227-E198-4C93-F3EA-B822FF92C820}"/>
              </a:ext>
            </a:extLst>
          </p:cNvPr>
          <p:cNvSpPr txBox="1"/>
          <p:nvPr/>
        </p:nvSpPr>
        <p:spPr>
          <a:xfrm>
            <a:off x="1385740" y="3733014"/>
            <a:ext cx="839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2800" b="1" dirty="0"/>
              <a:t>model = load_model("mnist.h5", compile=False)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2E79-F3CB-2875-8D09-0B9E2DCB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숫자 데이터의 로딩 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1307B89-DD40-E535-D0DC-5DE30030E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4286"/>
            <a:ext cx="10515600" cy="4351338"/>
          </a:xfrm>
        </p:spPr>
        <p:txBody>
          <a:bodyPr/>
          <a:lstStyle/>
          <a:p>
            <a:r>
              <a:rPr lang="ko-KR" altLang="en-US" dirty="0"/>
              <a:t>커스텀</a:t>
            </a:r>
            <a:r>
              <a:rPr lang="en-US" altLang="ko-KR" dirty="0"/>
              <a:t> </a:t>
            </a:r>
            <a:r>
              <a:rPr lang="ko-KR" altLang="en-US" dirty="0"/>
              <a:t>숫자와 추론파일 </a:t>
            </a:r>
            <a:r>
              <a:rPr lang="en-US" altLang="ko-KR" dirty="0"/>
              <a:t>‘mnist.h5’</a:t>
            </a:r>
            <a:r>
              <a:rPr lang="ko-KR" altLang="en-US" dirty="0"/>
              <a:t>를 아래 그림처럼 </a:t>
            </a:r>
            <a:r>
              <a:rPr lang="en-US" altLang="ko-KR" dirty="0" err="1"/>
              <a:t>colab</a:t>
            </a:r>
            <a:r>
              <a:rPr lang="ko-KR" altLang="en-US" dirty="0"/>
              <a:t>의 </a:t>
            </a:r>
            <a:r>
              <a:rPr lang="ko-KR" altLang="en-US" dirty="0" err="1"/>
              <a:t>파일탭에서</a:t>
            </a:r>
            <a:r>
              <a:rPr lang="ko-KR" altLang="en-US" dirty="0"/>
              <a:t> 업로드 함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DB7D4-8AD5-E43D-C58A-DEC03450A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1947"/>
            <a:ext cx="8634483" cy="40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7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78dc560ad_0_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OpenCV를</a:t>
            </a:r>
            <a:r>
              <a:rPr lang="ko-KR" dirty="0"/>
              <a:t> 이용한</a:t>
            </a:r>
            <a:r>
              <a:rPr lang="en-US" altLang="ko-KR" dirty="0"/>
              <a:t> </a:t>
            </a:r>
            <a:r>
              <a:rPr lang="ko-KR" altLang="en-US" dirty="0"/>
              <a:t>커스텀 </a:t>
            </a:r>
            <a:r>
              <a:rPr lang="ko-KR" dirty="0"/>
              <a:t>데이터 확인 </a:t>
            </a:r>
            <a:endParaRPr dirty="0"/>
          </a:p>
        </p:txBody>
      </p:sp>
      <p:sp>
        <p:nvSpPr>
          <p:cNvPr id="176" name="Google Shape;176;g2178dc560ad_0_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272000" cy="287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OpenCV</a:t>
            </a:r>
            <a:r>
              <a:rPr lang="ko-KR" altLang="en-US" dirty="0"/>
              <a:t>의 </a:t>
            </a:r>
            <a:r>
              <a:rPr lang="en-US" altLang="ko-KR" dirty="0" err="1"/>
              <a:t>imread</a:t>
            </a:r>
            <a:r>
              <a:rPr lang="en-US" altLang="ko-KR" dirty="0"/>
              <a:t>()</a:t>
            </a:r>
            <a:r>
              <a:rPr lang="ko-KR" altLang="en-US" dirty="0"/>
              <a:t> 명령을 통해서 이미지를 가져온다</a:t>
            </a:r>
            <a:r>
              <a:rPr lang="en-US" altLang="ko-KR" dirty="0"/>
              <a:t>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altLang="en-US" dirty="0"/>
              <a:t>다음에는 이것을 </a:t>
            </a:r>
            <a:r>
              <a:rPr lang="ko-KR" altLang="en-US" dirty="0" err="1"/>
              <a:t>비주얼하게</a:t>
            </a:r>
            <a:r>
              <a:rPr lang="ko-KR" altLang="en-US" dirty="0"/>
              <a:t> 확인하다</a:t>
            </a:r>
            <a:r>
              <a:rPr lang="en-US" altLang="ko-KR" dirty="0"/>
              <a:t>.</a:t>
            </a:r>
          </a:p>
          <a:p>
            <a:pPr lvl="1" indent="-381000">
              <a:spcBef>
                <a:spcPts val="1000"/>
              </a:spcBef>
              <a:buSzPts val="2400"/>
            </a:pPr>
            <a:r>
              <a:rPr lang="en-US" altLang="ko-KR" dirty="0"/>
              <a:t>Cv2_imshow()</a:t>
            </a:r>
            <a:r>
              <a:rPr lang="ko-KR" altLang="en-US" dirty="0"/>
              <a:t> 명령을 사용한다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83" name="Google Shape;183;g2178dc560ad_0_97"/>
          <p:cNvSpPr txBox="1"/>
          <p:nvPr/>
        </p:nvSpPr>
        <p:spPr>
          <a:xfrm>
            <a:off x="8175650" y="2064325"/>
            <a:ext cx="90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….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2178dc560ad_0_97"/>
          <p:cNvSpPr txBox="1"/>
          <p:nvPr/>
        </p:nvSpPr>
        <p:spPr>
          <a:xfrm>
            <a:off x="1379779" y="3966696"/>
            <a:ext cx="5837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image = cv2.imread('4.png’)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cv2_imshow(image)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cv2.waitKey(0)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Malgun Gothic"/>
                <a:ea typeface="Malgun Gothic"/>
                <a:cs typeface="Malgun Gothic"/>
                <a:sym typeface="Malgun Gothic"/>
              </a:rPr>
              <a:t>cv2.destroyAllWindows()</a:t>
            </a:r>
            <a:endParaRPr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30C6CE-8EB2-44BE-EE0D-DBF29832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458" y="2628479"/>
            <a:ext cx="3261643" cy="32464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B704B-039B-50DE-49E5-92E4AAB1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숫자 리사이징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094B7-BE39-05C4-F8A6-5013BCB9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674963" cy="235987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우리가 업로드한 이미지는 </a:t>
            </a:r>
            <a:r>
              <a:rPr lang="en-US" altLang="ko-KR" dirty="0"/>
              <a:t>MNIST </a:t>
            </a:r>
            <a:r>
              <a:rPr lang="ko-KR" altLang="en-US" dirty="0"/>
              <a:t>이미지 </a:t>
            </a:r>
            <a:r>
              <a:rPr lang="en-US" altLang="ko-KR" dirty="0"/>
              <a:t>28x28 </a:t>
            </a:r>
            <a:r>
              <a:rPr lang="ko-KR" altLang="en-US" dirty="0"/>
              <a:t>보다 크므로 리사이징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Cv2.resize() </a:t>
            </a:r>
            <a:r>
              <a:rPr lang="ko-KR" altLang="en-US" dirty="0"/>
              <a:t>명령을 사용해서 리사이징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컬러를 그레이 이미지로 변경해야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Cv2.cvtColor()</a:t>
            </a:r>
            <a:r>
              <a:rPr lang="ko-KR" altLang="en-US" dirty="0"/>
              <a:t> 함수를 사용한다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</a:p>
        </p:txBody>
      </p:sp>
      <p:sp>
        <p:nvSpPr>
          <p:cNvPr id="4" name="Google Shape;190;g2178dc560ad_0_97">
            <a:extLst>
              <a:ext uri="{FF2B5EF4-FFF2-40B4-BE49-F238E27FC236}">
                <a16:creationId xmlns:a16="http://schemas.microsoft.com/office/drawing/2014/main" id="{81FB853B-2ED2-36F5-06DA-9E8C45069B1B}"/>
              </a:ext>
            </a:extLst>
          </p:cNvPr>
          <p:cNvSpPr txBox="1"/>
          <p:nvPr/>
        </p:nvSpPr>
        <p:spPr>
          <a:xfrm>
            <a:off x="1040413" y="4504024"/>
            <a:ext cx="6674963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Malgun Gothic"/>
                <a:ea typeface="Malgun Gothic"/>
                <a:cs typeface="Malgun Gothic"/>
                <a:sym typeface="Malgun Gothic"/>
              </a:rPr>
              <a:t>image = cv2.resize(image, (28,28))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Malgun Gothic"/>
                <a:ea typeface="Malgun Gothic"/>
                <a:cs typeface="Malgun Gothic"/>
                <a:sym typeface="Malgun Gothic"/>
              </a:rPr>
              <a:t>image = cv2.cvtColor(image, cv2.COLOR_BGR2GRAY)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Malgun Gothic"/>
                <a:ea typeface="Malgun Gothic"/>
                <a:cs typeface="Malgun Gothic"/>
                <a:sym typeface="Malgun Gothic"/>
              </a:rPr>
              <a:t>print(image.shape)</a:t>
            </a:r>
            <a:endParaRPr sz="28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491EFB-E843-A181-4340-77D484D7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944" y="1382362"/>
            <a:ext cx="3261643" cy="3246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CF2E91-0FA6-30C7-6FF2-ADED7DBB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335" y="5399198"/>
            <a:ext cx="464860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1292</Words>
  <Application>Microsoft Office PowerPoint</Application>
  <PresentationFormat>와이드스크린</PresentationFormat>
  <Paragraphs>160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Söhne</vt:lpstr>
      <vt:lpstr>Malgun Gothic</vt:lpstr>
      <vt:lpstr>Arial</vt:lpstr>
      <vt:lpstr>Courier New</vt:lpstr>
      <vt:lpstr>Office 테마</vt:lpstr>
      <vt:lpstr>딥러닝 MNIST 데이터 셋  추론 (feed forward)</vt:lpstr>
      <vt:lpstr>MNIST 데이터셋 </vt:lpstr>
      <vt:lpstr>텐서플로를 사용한 MNIST 추론  </vt:lpstr>
      <vt:lpstr>사용하는 코드 </vt:lpstr>
      <vt:lpstr>추론(inference)란? </vt:lpstr>
      <vt:lpstr>MNIST 추론파일 로드 </vt:lpstr>
      <vt:lpstr>커스텀 숫자 데이터의 로딩 </vt:lpstr>
      <vt:lpstr>OpenCV를 이용한 커스텀 데이터 확인 </vt:lpstr>
      <vt:lpstr>커스텀 숫자 리사이징 </vt:lpstr>
      <vt:lpstr>커스텀 숫자 flattening </vt:lpstr>
      <vt:lpstr>커스텀 숫자 입력 데이터 normalizing </vt:lpstr>
      <vt:lpstr>신경망 모델 생성 </vt:lpstr>
      <vt:lpstr>신경망 트레이닝 진행 </vt:lpstr>
      <vt:lpstr>트레이닝 결과 확인 </vt:lpstr>
      <vt:lpstr>커스텀 데이터를 추론 파일에 넣기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텐서플로 라이브러리 </dc:title>
  <dc:creator>정 준용</dc:creator>
  <cp:lastModifiedBy>정 준용</cp:lastModifiedBy>
  <cp:revision>2</cp:revision>
  <dcterms:created xsi:type="dcterms:W3CDTF">2022-07-12T14:59:20Z</dcterms:created>
  <dcterms:modified xsi:type="dcterms:W3CDTF">2023-04-06T04:35:02Z</dcterms:modified>
</cp:coreProperties>
</file>