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6" r:id="rId23"/>
    <p:sldId id="279" r:id="rId24"/>
    <p:sldId id="277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8OW9PcpccX+SD7XeOegevdXZw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e-net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ImageNet" TargetMode="External"/><Relationship Id="rId4" Type="http://schemas.openxmlformats.org/officeDocument/2006/relationships/hyperlink" Target="https://www.letr.ai/blog/story-20211001-1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78dc560ad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178dc560a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78dc560a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78dc560ad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178dc560ad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78dc560a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78dc560ad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178dc560ad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78dc560a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78dc560ad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178dc560ad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78dc560a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78dc560ad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178dc560ad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78dc560a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78dc560ad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178dc560ad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96f214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96f21467f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f96f21467f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f96f2146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f96f21467f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f96f21467f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f96f21467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f96f21467f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MSE</a:t>
            </a:r>
            <a:r>
              <a:rPr lang="ko-KR" altLang="en-US" dirty="0"/>
              <a:t>를 사용한 </a:t>
            </a:r>
            <a:r>
              <a:rPr lang="ko-KR" altLang="en-US" dirty="0" err="1"/>
              <a:t>경사하강법은</a:t>
            </a:r>
            <a:r>
              <a:rPr lang="ko-KR" altLang="en-US" dirty="0"/>
              <a:t> 내가 설명한 </a:t>
            </a:r>
            <a:r>
              <a:rPr lang="en-US" altLang="ko-KR" dirty="0"/>
              <a:t>MSE 2</a:t>
            </a:r>
            <a:r>
              <a:rPr lang="ko-KR" altLang="en-US" dirty="0"/>
              <a:t>차 방정식의 기울기를 구하는 방법으로 </a:t>
            </a:r>
            <a:r>
              <a:rPr lang="ko-KR" altLang="en-US" dirty="0" err="1"/>
              <a:t>경사하강법을</a:t>
            </a:r>
            <a:r>
              <a:rPr lang="ko-KR" altLang="en-US" dirty="0"/>
              <a:t> 적용했는데</a:t>
            </a:r>
            <a:r>
              <a:rPr lang="en-US" altLang="ko-KR" dirty="0"/>
              <a:t>, </a:t>
            </a:r>
            <a:r>
              <a:rPr lang="ko-KR" altLang="en-US" dirty="0" err="1"/>
              <a:t>카테고리컬</a:t>
            </a:r>
            <a:r>
              <a:rPr lang="ko-KR" altLang="en-US" dirty="0"/>
              <a:t> </a:t>
            </a:r>
            <a:r>
              <a:rPr lang="ko-KR" altLang="en-US" dirty="0" err="1"/>
              <a:t>크로스엔트로피는</a:t>
            </a:r>
            <a:r>
              <a:rPr lang="ko-KR" altLang="en-US" dirty="0"/>
              <a:t> </a:t>
            </a:r>
            <a:r>
              <a:rPr lang="ko-KR" altLang="en-US" dirty="0" err="1"/>
              <a:t>로스함수가</a:t>
            </a:r>
            <a:r>
              <a:rPr lang="ko-KR" altLang="en-US" dirty="0"/>
              <a:t> </a:t>
            </a:r>
            <a:r>
              <a:rPr lang="ko-KR" altLang="en-US" dirty="0" err="1"/>
              <a:t>확룔식으로</a:t>
            </a:r>
            <a:r>
              <a:rPr lang="ko-KR" altLang="en-US" dirty="0"/>
              <a:t> 구성되었으므로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경사강하법을 적용할 때</a:t>
            </a:r>
            <a:r>
              <a:rPr lang="en-US" altLang="ko-KR" dirty="0"/>
              <a:t>, </a:t>
            </a:r>
            <a:r>
              <a:rPr lang="ko-KR" altLang="en-US" dirty="0"/>
              <a:t>확률적 경사강하법을 적용한 것이다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dirty="0"/>
          </a:p>
        </p:txBody>
      </p:sp>
      <p:sp>
        <p:nvSpPr>
          <p:cNvPr id="280" name="Google Shape;280;g1f96f21467f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96f21467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f96f21467f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https://velog.io/@yuns_u/%EC%86%90%EC%8B%A4%ED%95%A8%EC%88%98-%EA%B0%84%EB%9E%B5-%EC%A0%95%EB%A6%AC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g1f96f21467f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73d08a5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73d08a5ce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2173d08a5ce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96f21467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96f21467f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1f96f21467f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96f21467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96f21467f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1f96f21467f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96f21467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96f21467f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f96f21467f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73d08a5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73d08a5ce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https://brunch.co.kr/@minwoo/25</a:t>
            </a:r>
            <a:endParaRPr/>
          </a:p>
        </p:txBody>
      </p:sp>
      <p:sp>
        <p:nvSpPr>
          <p:cNvPr id="69" name="Google Shape;69;g2173d08a5ce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3d08a5c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3d08a5c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https://www.cs.toronto.edu/~kriz/cifar.html</a:t>
            </a:r>
            <a:endParaRPr/>
          </a:p>
        </p:txBody>
      </p:sp>
      <p:sp>
        <p:nvSpPr>
          <p:cNvPr id="78" name="Google Shape;78;g2173d08a5ce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73d08a5c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73d08a5ce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3"/>
              </a:rPr>
              <a:t>https://www.image-net.org/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4"/>
              </a:rPr>
              <a:t>https://www.letr.ai/blog/story-20211001-1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5"/>
              </a:rPr>
              <a:t>https://en.wikipedia.org/wiki/ImageNet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173d08a5ce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https://excelsior-cjh.tistory.com/148</a:t>
            </a: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73d08a5c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73d08a5ce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73d08a5ce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73d08a5c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73d08a5ce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173d08a5ce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78dc560ad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178dc560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5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44" name="Google Shape;44;p7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colaborator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colab.research.googl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.com/colaborato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1524000" y="868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딥러닝 텐서플로 라이브러리 </a:t>
            </a:r>
            <a:endParaRPr b="1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2022. 12.  .</a:t>
            </a:r>
            <a:endParaRPr sz="20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910" y="4688868"/>
            <a:ext cx="2646180" cy="104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78dc560ad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예제 파일을 사용하는 방법 </a:t>
            </a:r>
            <a:endParaRPr/>
          </a:p>
        </p:txBody>
      </p:sp>
      <p:sp>
        <p:nvSpPr>
          <p:cNvPr id="132" name="Google Shape;132;g2178dc560ad_0_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341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아래 URL에 접속 </a:t>
            </a:r>
            <a:br>
              <a:rPr lang="ko-KR" b="0" i="0" u="sng">
                <a:solidFill>
                  <a:srgbClr val="1A0DAB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ko-KR" b="0" i="0" u="sng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endParaRPr b="0" i="0" u="sng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33" name="Google Shape;133;g2178dc560ad_0_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2875531"/>
            <a:ext cx="5059017" cy="346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178dc560ad_0_23"/>
          <p:cNvSpPr/>
          <p:nvPr/>
        </p:nvSpPr>
        <p:spPr>
          <a:xfrm>
            <a:off x="3935896" y="2753732"/>
            <a:ext cx="1033800" cy="553500"/>
          </a:xfrm>
          <a:prstGeom prst="ellipse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2178dc560ad_0_23"/>
          <p:cNvSpPr txBox="1"/>
          <p:nvPr/>
        </p:nvSpPr>
        <p:spPr>
          <a:xfrm>
            <a:off x="5897217" y="2415835"/>
            <a:ext cx="143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Github선택 </a:t>
            </a:r>
            <a:endParaRPr/>
          </a:p>
        </p:txBody>
      </p:sp>
      <p:cxnSp>
        <p:nvCxnSpPr>
          <p:cNvPr id="136" name="Google Shape;136;g2178dc560ad_0_23"/>
          <p:cNvCxnSpPr>
            <a:stCxn id="135" idx="1"/>
          </p:cNvCxnSpPr>
          <p:nvPr/>
        </p:nvCxnSpPr>
        <p:spPr>
          <a:xfrm flipH="1">
            <a:off x="4938117" y="2600485"/>
            <a:ext cx="959100" cy="276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g2178dc560ad_0_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94785" y="2892100"/>
            <a:ext cx="5059014" cy="345639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178dc560ad_0_23"/>
          <p:cNvSpPr/>
          <p:nvPr/>
        </p:nvSpPr>
        <p:spPr>
          <a:xfrm>
            <a:off x="6294785" y="3419818"/>
            <a:ext cx="1217100" cy="553500"/>
          </a:xfrm>
          <a:prstGeom prst="ellipse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" name="Google Shape;139;g2178dc560ad_0_23"/>
          <p:cNvCxnSpPr/>
          <p:nvPr/>
        </p:nvCxnSpPr>
        <p:spPr>
          <a:xfrm flipH="1">
            <a:off x="7387748" y="2753637"/>
            <a:ext cx="1094100" cy="728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g2178dc560ad_0_23"/>
          <p:cNvSpPr txBox="1"/>
          <p:nvPr/>
        </p:nvSpPr>
        <p:spPr>
          <a:xfrm>
            <a:off x="7807352" y="2384305"/>
            <a:ext cx="437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JD-edu/deep_learning_class 선택후 엔터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2178dc560ad_0_23"/>
          <p:cNvSpPr/>
          <p:nvPr/>
        </p:nvSpPr>
        <p:spPr>
          <a:xfrm>
            <a:off x="6468206" y="4330688"/>
            <a:ext cx="1217100" cy="553500"/>
          </a:xfrm>
          <a:prstGeom prst="ellipse">
            <a:avLst/>
          </a:prstGeom>
          <a:noFill/>
          <a:ln w="2857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2" name="Google Shape;142;g2178dc560ad_0_23"/>
          <p:cNvCxnSpPr/>
          <p:nvPr/>
        </p:nvCxnSpPr>
        <p:spPr>
          <a:xfrm rot="10800000">
            <a:off x="7704941" y="4620166"/>
            <a:ext cx="871500" cy="729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g2178dc560ad_0_23"/>
          <p:cNvSpPr txBox="1"/>
          <p:nvPr/>
        </p:nvSpPr>
        <p:spPr>
          <a:xfrm>
            <a:off x="7685407" y="5370076"/>
            <a:ext cx="327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mnist_tensorflow.ipynb 선택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78dc560ad_0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MNIST 데이터 다운로드 및 분리  </a:t>
            </a:r>
            <a:endParaRPr/>
          </a:p>
        </p:txBody>
      </p:sp>
      <p:sp>
        <p:nvSpPr>
          <p:cNvPr id="150" name="Google Shape;150;g2178dc560ad_0_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217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mnist.load_data() 명령을 통해서 MNIST 데이터를 다운로드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데이터는 구글에서 제공함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trainX: 트레이닝용 손글자 이미지의 배열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testX: 검증용 손글자 이미지의 배열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trainY: trainX 이미지에 해당하는 숫자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testY: testX 이미지에 해당하는 숫자</a:t>
            </a:r>
            <a:endParaRPr/>
          </a:p>
        </p:txBody>
      </p:sp>
      <p:sp>
        <p:nvSpPr>
          <p:cNvPr id="151" name="Google Shape;151;g2178dc560ad_0_9"/>
          <p:cNvSpPr txBox="1"/>
          <p:nvPr/>
        </p:nvSpPr>
        <p:spPr>
          <a:xfrm>
            <a:off x="1290700" y="4382575"/>
            <a:ext cx="9227400" cy="22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((trainX, trainY), (testX, testY)) = mnist.load_data()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(trainX.shape)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(testX.shape)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(trainY[</a:t>
            </a:r>
            <a:r>
              <a:rPr lang="ko-KR" sz="16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(testY[</a:t>
            </a:r>
            <a:r>
              <a:rPr lang="ko-KR" sz="16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2178dc560ad_0_9"/>
          <p:cNvSpPr txBox="1"/>
          <p:nvPr/>
        </p:nvSpPr>
        <p:spPr>
          <a:xfrm>
            <a:off x="8100525" y="5731050"/>
            <a:ext cx="41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78dc560ad_0_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트레이닝 데이터와 검증용 데이터 </a:t>
            </a:r>
            <a:endParaRPr/>
          </a:p>
        </p:txBody>
      </p:sp>
      <p:sp>
        <p:nvSpPr>
          <p:cNvPr id="159" name="Google Shape;159;g2178dc560ad_0_82"/>
          <p:cNvSpPr/>
          <p:nvPr/>
        </p:nvSpPr>
        <p:spPr>
          <a:xfrm>
            <a:off x="1492975" y="2379100"/>
            <a:ext cx="1358100" cy="287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MNIST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입력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데이터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 </a:t>
            </a:r>
            <a:endParaRPr sz="1800"/>
          </a:p>
        </p:txBody>
      </p:sp>
      <p:sp>
        <p:nvSpPr>
          <p:cNvPr id="160" name="Google Shape;160;g2178dc560ad_0_82"/>
          <p:cNvSpPr/>
          <p:nvPr/>
        </p:nvSpPr>
        <p:spPr>
          <a:xfrm>
            <a:off x="5555975" y="1760950"/>
            <a:ext cx="1196100" cy="109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검증용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입력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데이터</a:t>
            </a:r>
            <a:endParaRPr sz="1800"/>
          </a:p>
        </p:txBody>
      </p:sp>
      <p:sp>
        <p:nvSpPr>
          <p:cNvPr id="161" name="Google Shape;161;g2178dc560ad_0_82"/>
          <p:cNvSpPr/>
          <p:nvPr/>
        </p:nvSpPr>
        <p:spPr>
          <a:xfrm>
            <a:off x="2936075" y="2379100"/>
            <a:ext cx="984300" cy="287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MNIST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결과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데이터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 </a:t>
            </a:r>
            <a:endParaRPr sz="1800"/>
          </a:p>
        </p:txBody>
      </p:sp>
      <p:sp>
        <p:nvSpPr>
          <p:cNvPr id="162" name="Google Shape;162;g2178dc560ad_0_82"/>
          <p:cNvSpPr txBox="1"/>
          <p:nvPr/>
        </p:nvSpPr>
        <p:spPr>
          <a:xfrm>
            <a:off x="2321325" y="1760950"/>
            <a:ext cx="130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ko-KR" sz="2000" dirty="0">
                <a:latin typeface="Malgun Gothic"/>
                <a:ea typeface="Malgun Gothic"/>
                <a:cs typeface="Malgun Gothic"/>
                <a:sym typeface="Malgun Gothic"/>
              </a:rPr>
              <a:t>0000개 </a:t>
            </a:r>
            <a:endParaRPr sz="2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2178dc560ad_0_82"/>
          <p:cNvSpPr/>
          <p:nvPr/>
        </p:nvSpPr>
        <p:spPr>
          <a:xfrm>
            <a:off x="6867625" y="1760950"/>
            <a:ext cx="942300" cy="109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검증용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출력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데이터</a:t>
            </a:r>
            <a:endParaRPr sz="1800"/>
          </a:p>
        </p:txBody>
      </p:sp>
      <p:sp>
        <p:nvSpPr>
          <p:cNvPr id="164" name="Google Shape;164;g2178dc560ad_0_82"/>
          <p:cNvSpPr txBox="1"/>
          <p:nvPr/>
        </p:nvSpPr>
        <p:spPr>
          <a:xfrm>
            <a:off x="6133900" y="1268350"/>
            <a:ext cx="130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10000개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2178dc560ad_0_82"/>
          <p:cNvSpPr/>
          <p:nvPr/>
        </p:nvSpPr>
        <p:spPr>
          <a:xfrm>
            <a:off x="5555975" y="3818350"/>
            <a:ext cx="1196100" cy="176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트레이닝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입력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데이터</a:t>
            </a:r>
            <a:endParaRPr sz="1800"/>
          </a:p>
        </p:txBody>
      </p:sp>
      <p:sp>
        <p:nvSpPr>
          <p:cNvPr id="166" name="Google Shape;166;g2178dc560ad_0_82"/>
          <p:cNvSpPr/>
          <p:nvPr/>
        </p:nvSpPr>
        <p:spPr>
          <a:xfrm>
            <a:off x="6867625" y="3818350"/>
            <a:ext cx="942300" cy="176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트레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이닝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출력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데이터</a:t>
            </a:r>
            <a:endParaRPr sz="1800"/>
          </a:p>
        </p:txBody>
      </p:sp>
      <p:sp>
        <p:nvSpPr>
          <p:cNvPr id="167" name="Google Shape;167;g2178dc560ad_0_82"/>
          <p:cNvSpPr txBox="1"/>
          <p:nvPr/>
        </p:nvSpPr>
        <p:spPr>
          <a:xfrm>
            <a:off x="6133900" y="3325750"/>
            <a:ext cx="130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60000개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2178dc560ad_0_82"/>
          <p:cNvSpPr/>
          <p:nvPr/>
        </p:nvSpPr>
        <p:spPr>
          <a:xfrm>
            <a:off x="4406075" y="2544550"/>
            <a:ext cx="664200" cy="30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178dc560ad_0_82"/>
          <p:cNvSpPr/>
          <p:nvPr/>
        </p:nvSpPr>
        <p:spPr>
          <a:xfrm>
            <a:off x="4406075" y="3995325"/>
            <a:ext cx="664200" cy="306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78dc560ad_0_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OpenCV를 이용한 MNIST 데이터 확인 </a:t>
            </a:r>
            <a:endParaRPr/>
          </a:p>
        </p:txBody>
      </p:sp>
      <p:sp>
        <p:nvSpPr>
          <p:cNvPr id="176" name="Google Shape;176;g2178dc560ad_0_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272000" cy="287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PC의 카메라 영상을 처리하기 위해서 OpenCV 라이브러리를 사용한다.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trainX에 있는 손글자 숫자 이미지 중 첫번째 이미지를 읽어서 디스플레이 한다.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또한 비교를 위해 trainX 첫번째 이미지와 매칭 되는 trainY 이미지를 프린트 한다.  </a:t>
            </a:r>
            <a:endParaRPr/>
          </a:p>
        </p:txBody>
      </p:sp>
      <p:sp>
        <p:nvSpPr>
          <p:cNvPr id="177" name="Google Shape;177;g2178dc560ad_0_97"/>
          <p:cNvSpPr/>
          <p:nvPr/>
        </p:nvSpPr>
        <p:spPr>
          <a:xfrm>
            <a:off x="8291250" y="2533225"/>
            <a:ext cx="953700" cy="112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178dc560ad_0_97"/>
          <p:cNvSpPr/>
          <p:nvPr/>
        </p:nvSpPr>
        <p:spPr>
          <a:xfrm>
            <a:off x="8672567" y="2812550"/>
            <a:ext cx="225475" cy="563425"/>
          </a:xfrm>
          <a:custGeom>
            <a:avLst/>
            <a:gdLst/>
            <a:ahLst/>
            <a:cxnLst/>
            <a:rect l="l" t="t" r="r" b="b"/>
            <a:pathLst>
              <a:path w="9019" h="22537" extrusionOk="0">
                <a:moveTo>
                  <a:pt x="9019" y="0"/>
                </a:moveTo>
                <a:cubicBezTo>
                  <a:pt x="3617" y="5402"/>
                  <a:pt x="-3885" y="17722"/>
                  <a:pt x="2470" y="21961"/>
                </a:cubicBezTo>
                <a:cubicBezTo>
                  <a:pt x="4000" y="22981"/>
                  <a:pt x="7359" y="22573"/>
                  <a:pt x="7864" y="20805"/>
                </a:cubicBezTo>
                <a:cubicBezTo>
                  <a:pt x="8814" y="17480"/>
                  <a:pt x="5928" y="11944"/>
                  <a:pt x="2470" y="1194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g2178dc560ad_0_97"/>
          <p:cNvSpPr/>
          <p:nvPr/>
        </p:nvSpPr>
        <p:spPr>
          <a:xfrm>
            <a:off x="8443650" y="2685625"/>
            <a:ext cx="953700" cy="112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178dc560ad_0_97"/>
          <p:cNvSpPr/>
          <p:nvPr/>
        </p:nvSpPr>
        <p:spPr>
          <a:xfrm>
            <a:off x="8596050" y="2838025"/>
            <a:ext cx="953700" cy="112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178dc560ad_0_97"/>
          <p:cNvSpPr/>
          <p:nvPr/>
        </p:nvSpPr>
        <p:spPr>
          <a:xfrm>
            <a:off x="8748450" y="2990425"/>
            <a:ext cx="953700" cy="112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178dc560ad_0_97"/>
          <p:cNvSpPr/>
          <p:nvPr/>
        </p:nvSpPr>
        <p:spPr>
          <a:xfrm>
            <a:off x="8900850" y="3142825"/>
            <a:ext cx="953700" cy="112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2178dc560ad_0_97"/>
          <p:cNvSpPr txBox="1"/>
          <p:nvPr/>
        </p:nvSpPr>
        <p:spPr>
          <a:xfrm>
            <a:off x="8175650" y="2064325"/>
            <a:ext cx="90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….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2178dc560ad_0_97"/>
          <p:cNvSpPr/>
          <p:nvPr/>
        </p:nvSpPr>
        <p:spPr>
          <a:xfrm>
            <a:off x="9957575" y="3563850"/>
            <a:ext cx="318000" cy="24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178dc560ad_0_97"/>
          <p:cNvSpPr txBox="1"/>
          <p:nvPr/>
        </p:nvSpPr>
        <p:spPr>
          <a:xfrm>
            <a:off x="10378600" y="3457500"/>
            <a:ext cx="137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trainX[0]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2178dc560ad_0_97"/>
          <p:cNvSpPr/>
          <p:nvPr/>
        </p:nvSpPr>
        <p:spPr>
          <a:xfrm>
            <a:off x="9156167" y="3433764"/>
            <a:ext cx="446950" cy="640025"/>
          </a:xfrm>
          <a:custGeom>
            <a:avLst/>
            <a:gdLst/>
            <a:ahLst/>
            <a:cxnLst/>
            <a:rect l="l" t="t" r="r" b="b"/>
            <a:pathLst>
              <a:path w="17878" h="25601" extrusionOk="0">
                <a:moveTo>
                  <a:pt x="17878" y="194"/>
                </a:moveTo>
                <a:cubicBezTo>
                  <a:pt x="13895" y="194"/>
                  <a:pt x="9798" y="-388"/>
                  <a:pt x="5934" y="580"/>
                </a:cubicBezTo>
                <a:cubicBezTo>
                  <a:pt x="4688" y="892"/>
                  <a:pt x="2853" y="-447"/>
                  <a:pt x="2082" y="580"/>
                </a:cubicBezTo>
                <a:cubicBezTo>
                  <a:pt x="149" y="3157"/>
                  <a:pt x="-967" y="7934"/>
                  <a:pt x="1311" y="10212"/>
                </a:cubicBezTo>
                <a:cubicBezTo>
                  <a:pt x="3317" y="12218"/>
                  <a:pt x="8086" y="8712"/>
                  <a:pt x="9787" y="10982"/>
                </a:cubicBezTo>
                <a:cubicBezTo>
                  <a:pt x="12540" y="14654"/>
                  <a:pt x="16077" y="19977"/>
                  <a:pt x="14025" y="24082"/>
                </a:cubicBezTo>
                <a:cubicBezTo>
                  <a:pt x="12242" y="27648"/>
                  <a:pt x="5285" y="23820"/>
                  <a:pt x="2467" y="20999"/>
                </a:cubicBez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Google Shape;187;g2178dc560ad_0_97"/>
          <p:cNvSpPr txBox="1"/>
          <p:nvPr/>
        </p:nvSpPr>
        <p:spPr>
          <a:xfrm>
            <a:off x="9244950" y="4613750"/>
            <a:ext cx="551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2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178dc560ad_0_97"/>
          <p:cNvSpPr/>
          <p:nvPr/>
        </p:nvSpPr>
        <p:spPr>
          <a:xfrm>
            <a:off x="9957575" y="4783050"/>
            <a:ext cx="318000" cy="24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178dc560ad_0_97"/>
          <p:cNvSpPr txBox="1"/>
          <p:nvPr/>
        </p:nvSpPr>
        <p:spPr>
          <a:xfrm>
            <a:off x="10378600" y="4676700"/>
            <a:ext cx="137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trainY[0]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2178dc560ad_0_97"/>
          <p:cNvSpPr txBox="1"/>
          <p:nvPr/>
        </p:nvSpPr>
        <p:spPr>
          <a:xfrm>
            <a:off x="1319575" y="4344050"/>
            <a:ext cx="5837100" cy="22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img = cv2.resize(trainX[</a:t>
            </a:r>
            <a:r>
              <a:rPr lang="ko-KR" sz="16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(</a:t>
            </a:r>
            <a:r>
              <a:rPr lang="ko-KR" sz="16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-KR" sz="16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cv2_imshow(img)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cv2.waitKey(</a:t>
            </a:r>
            <a:r>
              <a:rPr lang="ko-KR" sz="16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(trainY[</a:t>
            </a:r>
            <a:r>
              <a:rPr lang="ko-KR" sz="16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1" name="Google Shape;191;g2178dc560ad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6650" y="533190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78dc560ad_0_1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trainX 및 testX 데이터 flattening </a:t>
            </a:r>
            <a:endParaRPr/>
          </a:p>
        </p:txBody>
      </p:sp>
      <p:sp>
        <p:nvSpPr>
          <p:cNvPr id="198" name="Google Shape;198;g2178dc560ad_0_121"/>
          <p:cNvSpPr txBox="1">
            <a:spLocks noGrp="1"/>
          </p:cNvSpPr>
          <p:nvPr>
            <p:ph type="body" idx="1"/>
          </p:nvPr>
        </p:nvSpPr>
        <p:spPr>
          <a:xfrm>
            <a:off x="838200" y="1852750"/>
            <a:ext cx="6019800" cy="320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이미지를 신경망에 입력하기 위해서는 </a:t>
            </a:r>
            <a:r>
              <a:rPr lang="ko-KR" dirty="0" err="1"/>
              <a:t>flattening이라는</a:t>
            </a:r>
            <a:r>
              <a:rPr lang="ko-KR" dirty="0"/>
              <a:t> 변환을 </a:t>
            </a:r>
            <a:r>
              <a:rPr lang="ko-KR" dirty="0" err="1"/>
              <a:t>해야한다</a:t>
            </a:r>
            <a:r>
              <a:rPr lang="ko-KR" dirty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보통 이미지는 </a:t>
            </a:r>
            <a:r>
              <a:rPr lang="ko-KR" dirty="0" err="1"/>
              <a:t>numpy라는</a:t>
            </a:r>
            <a:r>
              <a:rPr lang="ko-KR" dirty="0"/>
              <a:t> 라이브러리를 이용해서 배열형태로 저장된다.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 dirty="0"/>
              <a:t>MNIST 개별 이미지 데이터는 </a:t>
            </a:r>
            <a:r>
              <a:rPr lang="ko-KR" dirty="0" err="1"/>
              <a:t>flattening</a:t>
            </a:r>
            <a:r>
              <a:rPr lang="ko-KR" dirty="0"/>
              <a:t> 이전에는 28 </a:t>
            </a:r>
            <a:r>
              <a:rPr lang="ko-KR" dirty="0" err="1"/>
              <a:t>x</a:t>
            </a:r>
            <a:r>
              <a:rPr lang="ko-KR" dirty="0"/>
              <a:t> 28 </a:t>
            </a:r>
            <a:r>
              <a:rPr lang="ko-KR" dirty="0" err="1"/>
              <a:t>x</a:t>
            </a:r>
            <a:r>
              <a:rPr lang="ko-KR" dirty="0"/>
              <a:t> 1의 배열 인데  </a:t>
            </a:r>
            <a:r>
              <a:rPr lang="ko-KR" dirty="0" err="1"/>
              <a:t>flattening을</a:t>
            </a:r>
            <a:r>
              <a:rPr lang="ko-KR" dirty="0"/>
              <a:t> 거치면 7</a:t>
            </a:r>
            <a:r>
              <a:rPr lang="en-US" altLang="ko-KR" dirty="0"/>
              <a:t>8</a:t>
            </a:r>
            <a:r>
              <a:rPr lang="ko-KR" dirty="0"/>
              <a:t>4 </a:t>
            </a:r>
            <a:r>
              <a:rPr lang="ko-KR" dirty="0" err="1"/>
              <a:t>x</a:t>
            </a:r>
            <a:r>
              <a:rPr lang="ko-KR" dirty="0"/>
              <a:t> 1의 형태가 된다.   </a:t>
            </a:r>
            <a:endParaRPr dirty="0"/>
          </a:p>
        </p:txBody>
      </p:sp>
      <p:sp>
        <p:nvSpPr>
          <p:cNvPr id="199" name="Google Shape;199;g2178dc560ad_0_121"/>
          <p:cNvSpPr/>
          <p:nvPr/>
        </p:nvSpPr>
        <p:spPr>
          <a:xfrm>
            <a:off x="7108425" y="2619900"/>
            <a:ext cx="1637400" cy="206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178dc560ad_0_121"/>
          <p:cNvSpPr/>
          <p:nvPr/>
        </p:nvSpPr>
        <p:spPr>
          <a:xfrm>
            <a:off x="7695923" y="3045029"/>
            <a:ext cx="589150" cy="1159075"/>
          </a:xfrm>
          <a:custGeom>
            <a:avLst/>
            <a:gdLst/>
            <a:ahLst/>
            <a:cxnLst/>
            <a:rect l="l" t="t" r="r" b="b"/>
            <a:pathLst>
              <a:path w="23566" h="46363" extrusionOk="0">
                <a:moveTo>
                  <a:pt x="21193" y="2645"/>
                </a:moveTo>
                <a:cubicBezTo>
                  <a:pt x="15156" y="2645"/>
                  <a:pt x="6432" y="-2766"/>
                  <a:pt x="3085" y="2259"/>
                </a:cubicBezTo>
                <a:cubicBezTo>
                  <a:pt x="1563" y="4544"/>
                  <a:pt x="2084" y="7658"/>
                  <a:pt x="1544" y="10350"/>
                </a:cubicBezTo>
                <a:cubicBezTo>
                  <a:pt x="1133" y="12400"/>
                  <a:pt x="-771" y="14775"/>
                  <a:pt x="388" y="16515"/>
                </a:cubicBezTo>
                <a:cubicBezTo>
                  <a:pt x="1600" y="18335"/>
                  <a:pt x="4780" y="16541"/>
                  <a:pt x="6937" y="16900"/>
                </a:cubicBezTo>
                <a:cubicBezTo>
                  <a:pt x="9983" y="17407"/>
                  <a:pt x="13037" y="18216"/>
                  <a:pt x="15799" y="19597"/>
                </a:cubicBezTo>
                <a:cubicBezTo>
                  <a:pt x="22051" y="22723"/>
                  <a:pt x="24489" y="32392"/>
                  <a:pt x="23119" y="39246"/>
                </a:cubicBezTo>
                <a:cubicBezTo>
                  <a:pt x="21861" y="45540"/>
                  <a:pt x="11238" y="47352"/>
                  <a:pt x="5011" y="45796"/>
                </a:cubicBezTo>
                <a:cubicBezTo>
                  <a:pt x="2504" y="45170"/>
                  <a:pt x="1544" y="41445"/>
                  <a:pt x="1544" y="3886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Google Shape;201;g2178dc560ad_0_121"/>
          <p:cNvSpPr txBox="1"/>
          <p:nvPr/>
        </p:nvSpPr>
        <p:spPr>
          <a:xfrm>
            <a:off x="1267350" y="5140950"/>
            <a:ext cx="7686000" cy="1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trainX = trainX.reshape((trainX.shape[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testX = testX.reshape((testX.shape[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(trainX.shape)</a:t>
            </a:r>
            <a:endParaRPr sz="14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(testX.shape)</a:t>
            </a:r>
            <a:endParaRPr sz="14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2" name="Google Shape;202;g2178dc560ad_0_121"/>
          <p:cNvCxnSpPr/>
          <p:nvPr/>
        </p:nvCxnSpPr>
        <p:spPr>
          <a:xfrm>
            <a:off x="7123725" y="2401825"/>
            <a:ext cx="158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3" name="Google Shape;203;g2178dc560ad_0_121"/>
          <p:cNvCxnSpPr/>
          <p:nvPr/>
        </p:nvCxnSpPr>
        <p:spPr>
          <a:xfrm>
            <a:off x="8983875" y="2616475"/>
            <a:ext cx="0" cy="202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4" name="Google Shape;204;g2178dc560ad_0_121"/>
          <p:cNvSpPr txBox="1"/>
          <p:nvPr/>
        </p:nvSpPr>
        <p:spPr>
          <a:xfrm>
            <a:off x="7767625" y="2003225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28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178dc560ad_0_121"/>
          <p:cNvSpPr txBox="1"/>
          <p:nvPr/>
        </p:nvSpPr>
        <p:spPr>
          <a:xfrm>
            <a:off x="9054500" y="3331000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28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178dc560ad_0_121"/>
          <p:cNvSpPr/>
          <p:nvPr/>
        </p:nvSpPr>
        <p:spPr>
          <a:xfrm>
            <a:off x="9658425" y="3301250"/>
            <a:ext cx="541800" cy="43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178dc560ad_0_121"/>
          <p:cNvSpPr/>
          <p:nvPr/>
        </p:nvSpPr>
        <p:spPr>
          <a:xfrm>
            <a:off x="10649825" y="1481975"/>
            <a:ext cx="296400" cy="464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g2178dc560ad_0_121"/>
          <p:cNvCxnSpPr/>
          <p:nvPr/>
        </p:nvCxnSpPr>
        <p:spPr>
          <a:xfrm>
            <a:off x="11119975" y="1492200"/>
            <a:ext cx="0" cy="46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9" name="Google Shape;209;g2178dc560ad_0_121"/>
          <p:cNvSpPr txBox="1"/>
          <p:nvPr/>
        </p:nvSpPr>
        <p:spPr>
          <a:xfrm>
            <a:off x="11188100" y="3483400"/>
            <a:ext cx="65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en-US" alt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sz="1600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" name="Google Shape;210;g2178dc560ad_0_121"/>
          <p:cNvCxnSpPr/>
          <p:nvPr/>
        </p:nvCxnSpPr>
        <p:spPr>
          <a:xfrm rot="10800000" flipH="1">
            <a:off x="10609050" y="1395450"/>
            <a:ext cx="3327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1" name="Google Shape;211;g2178dc560ad_0_121"/>
          <p:cNvSpPr txBox="1"/>
          <p:nvPr/>
        </p:nvSpPr>
        <p:spPr>
          <a:xfrm>
            <a:off x="10573575" y="1050875"/>
            <a:ext cx="43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78dc560ad_0_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trainX</a:t>
            </a:r>
            <a:r>
              <a:rPr lang="ko-KR" dirty="0"/>
              <a:t> 및 </a:t>
            </a:r>
            <a:r>
              <a:rPr lang="ko-KR" dirty="0" err="1"/>
              <a:t>te</a:t>
            </a:r>
            <a:r>
              <a:rPr lang="en-US" altLang="ko-KR" dirty="0"/>
              <a:t>s</a:t>
            </a:r>
            <a:r>
              <a:rPr lang="ko-KR" dirty="0" err="1"/>
              <a:t>tX</a:t>
            </a:r>
            <a:r>
              <a:rPr lang="ko-KR" dirty="0"/>
              <a:t> 입력 데이터 </a:t>
            </a:r>
            <a:r>
              <a:rPr lang="ko-KR" dirty="0" err="1"/>
              <a:t>normalizing</a:t>
            </a:r>
            <a:r>
              <a:rPr lang="ko-KR" dirty="0"/>
              <a:t> </a:t>
            </a:r>
            <a:endParaRPr dirty="0"/>
          </a:p>
        </p:txBody>
      </p:sp>
      <p:sp>
        <p:nvSpPr>
          <p:cNvPr id="218" name="Google Shape;218;g2178dc560ad_0_129"/>
          <p:cNvSpPr txBox="1">
            <a:spLocks noGrp="1"/>
          </p:cNvSpPr>
          <p:nvPr>
            <p:ph type="body" idx="1"/>
          </p:nvPr>
        </p:nvSpPr>
        <p:spPr>
          <a:xfrm>
            <a:off x="838200" y="1614850"/>
            <a:ext cx="5988000" cy="216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MNIST 이미지 데이터는 0 ~ 255 값을 가진다.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신경망 트레이닝 효율성을 위해서 0~1 사이 값으로 normalizing을 한다 </a:t>
            </a:r>
            <a:endParaRPr/>
          </a:p>
        </p:txBody>
      </p:sp>
      <p:sp>
        <p:nvSpPr>
          <p:cNvPr id="219" name="Google Shape;219;g2178dc560ad_0_129"/>
          <p:cNvSpPr txBox="1"/>
          <p:nvPr/>
        </p:nvSpPr>
        <p:spPr>
          <a:xfrm>
            <a:off x="6826050" y="1778388"/>
            <a:ext cx="50910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45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"Before normalizing: "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trainX[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4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trainX = trainX.astype(</a:t>
            </a:r>
            <a:r>
              <a:rPr lang="ko-KR" sz="145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"float32"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255.0</a:t>
            </a:r>
            <a:endParaRPr sz="1450" b="1">
              <a:solidFill>
                <a:srgbClr val="09815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testX = testX.astype(</a:t>
            </a:r>
            <a:r>
              <a:rPr lang="ko-KR" sz="145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"float32"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/ 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255.0</a:t>
            </a:r>
            <a:endParaRPr sz="1450" b="1">
              <a:solidFill>
                <a:srgbClr val="09815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45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"After normalizing: "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trainX[</a:t>
            </a:r>
            <a:r>
              <a:rPr lang="ko-KR" sz="14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-KR" sz="14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2178dc560ad_0_129"/>
          <p:cNvSpPr txBox="1"/>
          <p:nvPr/>
        </p:nvSpPr>
        <p:spPr>
          <a:xfrm>
            <a:off x="838200" y="3182650"/>
            <a:ext cx="9198300" cy="17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Before normalizing:  [  0   0   0   0   0   0   0   0   0   0   0   0   0   0   0   0   0   0</a:t>
            </a:r>
            <a:endParaRPr sz="1150" b="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0   0   0   0   0   0   0   0   0   0   0   0   0   0   0   0   0   0</a:t>
            </a:r>
            <a:endParaRPr sz="1150" b="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0   0   0   0   0   0   0   0   3  18  18  18 126 136 175  26 166 255</a:t>
            </a:r>
            <a:endParaRPr sz="1500" b="1"/>
          </a:p>
        </p:txBody>
      </p:sp>
      <p:sp>
        <p:nvSpPr>
          <p:cNvPr id="221" name="Google Shape;221;g2178dc560ad_0_129"/>
          <p:cNvSpPr txBox="1"/>
          <p:nvPr/>
        </p:nvSpPr>
        <p:spPr>
          <a:xfrm>
            <a:off x="838200" y="4960450"/>
            <a:ext cx="77880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sz="1150" b="1" dirty="0" err="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normalizing</a:t>
            </a: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[0.         0.         0.         0.         0.         0.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0.         0.         0.         0.         0.         0.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0.         0.         0.         0.         0.         0.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0.         0.         0.         0.         0.         0.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0.         0.         0.01176471 0.07058824 0.07058824 0.07058824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0.49411765 0.53333336 0.6862745  0.10196079 0.6509804  1.</a:t>
            </a:r>
            <a:endParaRPr sz="1150" b="1" dirty="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50" b="1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0.96862745 0.49803922 0.         0.         0.         0.</a:t>
            </a:r>
            <a:endParaRPr sz="15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96f21467f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결과값 데이터 trainY, testY의 바이너리징 </a:t>
            </a:r>
            <a:endParaRPr/>
          </a:p>
        </p:txBody>
      </p:sp>
      <p:sp>
        <p:nvSpPr>
          <p:cNvPr id="228" name="Google Shape;228;g1f96f21467f_0_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65200" cy="256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MNIST 데이터의 신경망 결과 데이터는 0 ~ 9까지의 숫자이다.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텐서플로에서 결과데이터가 숫자일 경우, 결과값을 binarizing을 한다.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Binarizing은 숫자값을 이진 벡터화 하는 것이다. </a:t>
            </a:r>
            <a:endParaRPr/>
          </a:p>
        </p:txBody>
      </p:sp>
      <p:sp>
        <p:nvSpPr>
          <p:cNvPr id="229" name="Google Shape;229;g1f96f21467f_0_23"/>
          <p:cNvSpPr txBox="1"/>
          <p:nvPr/>
        </p:nvSpPr>
        <p:spPr>
          <a:xfrm>
            <a:off x="643925" y="4537925"/>
            <a:ext cx="65922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35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"Before label binarizing (trainY[0]): "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trainY[</a:t>
            </a:r>
            <a:r>
              <a:rPr lang="ko-KR" sz="13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lb = LabelBinarizer()</a:t>
            </a:r>
            <a:endParaRPr sz="13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trainY = lb.fit_transform(trainY)</a:t>
            </a:r>
            <a:endParaRPr sz="13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testY = lb.transform(testY)</a:t>
            </a:r>
            <a:endParaRPr sz="13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 b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-KR" sz="135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"Before label binarizing (trainY[0]): "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trainY[</a:t>
            </a:r>
            <a:r>
              <a:rPr lang="ko-KR" sz="13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1f96f21467f_0_23"/>
          <p:cNvSpPr txBox="1"/>
          <p:nvPr/>
        </p:nvSpPr>
        <p:spPr>
          <a:xfrm>
            <a:off x="7512100" y="2504025"/>
            <a:ext cx="419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b="1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3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1f96f21467f_0_23"/>
          <p:cNvSpPr/>
          <p:nvPr/>
        </p:nvSpPr>
        <p:spPr>
          <a:xfrm>
            <a:off x="8002700" y="2655825"/>
            <a:ext cx="500700" cy="23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f96f21467f_0_23"/>
          <p:cNvSpPr txBox="1"/>
          <p:nvPr/>
        </p:nvSpPr>
        <p:spPr>
          <a:xfrm>
            <a:off x="8656825" y="2504025"/>
            <a:ext cx="3107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b="1">
                <a:latin typeface="Malgun Gothic"/>
                <a:ea typeface="Malgun Gothic"/>
                <a:cs typeface="Malgun Gothic"/>
                <a:sym typeface="Malgun Gothic"/>
              </a:rPr>
              <a:t>[ 0 0 1 0 0 0 0 0 0 ]</a:t>
            </a:r>
            <a:endParaRPr sz="23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1f96f21467f_0_23"/>
          <p:cNvSpPr txBox="1"/>
          <p:nvPr/>
        </p:nvSpPr>
        <p:spPr>
          <a:xfrm>
            <a:off x="7512100" y="3037425"/>
            <a:ext cx="419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b="1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3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1f96f21467f_0_23"/>
          <p:cNvSpPr/>
          <p:nvPr/>
        </p:nvSpPr>
        <p:spPr>
          <a:xfrm>
            <a:off x="8002700" y="3189225"/>
            <a:ext cx="500700" cy="23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f96f21467f_0_23"/>
          <p:cNvSpPr txBox="1"/>
          <p:nvPr/>
        </p:nvSpPr>
        <p:spPr>
          <a:xfrm>
            <a:off x="8656825" y="3037425"/>
            <a:ext cx="3107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b="1" dirty="0">
                <a:latin typeface="Malgun Gothic"/>
                <a:ea typeface="Malgun Gothic"/>
                <a:cs typeface="Malgun Gothic"/>
                <a:sym typeface="Malgun Gothic"/>
              </a:rPr>
              <a:t>[ 0 0 0 </a:t>
            </a:r>
            <a:r>
              <a:rPr lang="en-US" altLang="ko-KR" sz="2300" b="1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2300" b="1" dirty="0">
                <a:latin typeface="Malgun Gothic"/>
                <a:ea typeface="Malgun Gothic"/>
                <a:cs typeface="Malgun Gothic"/>
                <a:sym typeface="Malgun Gothic"/>
              </a:rPr>
              <a:t> 0 0 0 0 0 ]</a:t>
            </a:r>
            <a:endParaRPr sz="23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96f21467f_0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신경망 만들기 </a:t>
            </a:r>
            <a:endParaRPr/>
          </a:p>
        </p:txBody>
      </p:sp>
      <p:sp>
        <p:nvSpPr>
          <p:cNvPr id="242" name="Google Shape;242;g1f96f21467f_0_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123500" cy="2691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텐서플로(케라스)의 명령인 Sequential()을 이용해서 다층 신경망을 만든다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Dense 레이어는 일반 신경망을 의미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모든 신경망은 activation  함수를 가진다.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입력레이어 입력값은 784, 출력 256, Sigmoid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히든레이어 입력값은 256, 출력 128, Sigmoid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출력레이어 입력값은 128, 출력 10, softmax</a:t>
            </a:r>
            <a:endParaRPr/>
          </a:p>
        </p:txBody>
      </p:sp>
      <p:sp>
        <p:nvSpPr>
          <p:cNvPr id="243" name="Google Shape;243;g1f96f21467f_0_37"/>
          <p:cNvSpPr txBox="1"/>
          <p:nvPr/>
        </p:nvSpPr>
        <p:spPr>
          <a:xfrm>
            <a:off x="1001600" y="4609475"/>
            <a:ext cx="7859700" cy="1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sgd = SGD(</a:t>
            </a:r>
            <a:r>
              <a:rPr lang="ko-KR" sz="13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 = Sequential()</a:t>
            </a:r>
            <a:endParaRPr sz="13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ko-KR" sz="13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input_shape=(</a:t>
            </a:r>
            <a:r>
              <a:rPr lang="ko-KR" sz="13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784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,), activation=</a:t>
            </a:r>
            <a:r>
              <a:rPr lang="ko-KR" sz="135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"sigmoid"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ko-KR" sz="13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-KR" sz="135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"sigmoid"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model.add(Dense(</a:t>
            </a:r>
            <a:r>
              <a:rPr lang="ko-KR" sz="1350" b="1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ko-KR" sz="135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"softmax"</a:t>
            </a:r>
            <a:r>
              <a:rPr lang="ko-KR" sz="13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g1f96f21467f_0_37"/>
          <p:cNvSpPr/>
          <p:nvPr/>
        </p:nvSpPr>
        <p:spPr>
          <a:xfrm>
            <a:off x="8687475" y="2146325"/>
            <a:ext cx="316800" cy="32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f96f21467f_0_37"/>
          <p:cNvSpPr/>
          <p:nvPr/>
        </p:nvSpPr>
        <p:spPr>
          <a:xfrm>
            <a:off x="8687475" y="2705900"/>
            <a:ext cx="316800" cy="32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1f96f21467f_0_37"/>
          <p:cNvSpPr/>
          <p:nvPr/>
        </p:nvSpPr>
        <p:spPr>
          <a:xfrm>
            <a:off x="8687475" y="3265500"/>
            <a:ext cx="316800" cy="32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f96f21467f_0_37"/>
          <p:cNvSpPr/>
          <p:nvPr/>
        </p:nvSpPr>
        <p:spPr>
          <a:xfrm>
            <a:off x="8687475" y="4609475"/>
            <a:ext cx="316800" cy="32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f96f21467f_0_37"/>
          <p:cNvSpPr/>
          <p:nvPr/>
        </p:nvSpPr>
        <p:spPr>
          <a:xfrm>
            <a:off x="9601875" y="2527325"/>
            <a:ext cx="316800" cy="32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1f96f21467f_0_37"/>
          <p:cNvSpPr/>
          <p:nvPr/>
        </p:nvSpPr>
        <p:spPr>
          <a:xfrm>
            <a:off x="9601875" y="3086900"/>
            <a:ext cx="316800" cy="32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f96f21467f_0_37"/>
          <p:cNvSpPr/>
          <p:nvPr/>
        </p:nvSpPr>
        <p:spPr>
          <a:xfrm>
            <a:off x="9601875" y="4228475"/>
            <a:ext cx="316800" cy="32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" name="Google Shape;251;g1f96f21467f_0_37"/>
          <p:cNvCxnSpPr>
            <a:stCxn id="244" idx="6"/>
            <a:endCxn id="248" idx="2"/>
          </p:cNvCxnSpPr>
          <p:nvPr/>
        </p:nvCxnSpPr>
        <p:spPr>
          <a:xfrm>
            <a:off x="9004275" y="2309825"/>
            <a:ext cx="5976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g1f96f21467f_0_37"/>
          <p:cNvCxnSpPr>
            <a:stCxn id="245" idx="6"/>
            <a:endCxn id="248" idx="2"/>
          </p:cNvCxnSpPr>
          <p:nvPr/>
        </p:nvCxnSpPr>
        <p:spPr>
          <a:xfrm rot="10800000" flipH="1">
            <a:off x="9004275" y="2690900"/>
            <a:ext cx="597600" cy="1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g1f96f21467f_0_37"/>
          <p:cNvCxnSpPr>
            <a:stCxn id="246" idx="6"/>
            <a:endCxn id="248" idx="2"/>
          </p:cNvCxnSpPr>
          <p:nvPr/>
        </p:nvCxnSpPr>
        <p:spPr>
          <a:xfrm rot="10800000" flipH="1">
            <a:off x="9004275" y="2690700"/>
            <a:ext cx="597600" cy="7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g1f96f21467f_0_37"/>
          <p:cNvCxnSpPr>
            <a:stCxn id="244" idx="6"/>
            <a:endCxn id="249" idx="2"/>
          </p:cNvCxnSpPr>
          <p:nvPr/>
        </p:nvCxnSpPr>
        <p:spPr>
          <a:xfrm>
            <a:off x="9004275" y="2309825"/>
            <a:ext cx="597600" cy="94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g1f96f21467f_0_37"/>
          <p:cNvCxnSpPr>
            <a:stCxn id="245" idx="6"/>
            <a:endCxn id="249" idx="2"/>
          </p:cNvCxnSpPr>
          <p:nvPr/>
        </p:nvCxnSpPr>
        <p:spPr>
          <a:xfrm>
            <a:off x="9004275" y="2869400"/>
            <a:ext cx="5976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g1f96f21467f_0_37"/>
          <p:cNvCxnSpPr>
            <a:stCxn id="246" idx="6"/>
            <a:endCxn id="249" idx="2"/>
          </p:cNvCxnSpPr>
          <p:nvPr/>
        </p:nvCxnSpPr>
        <p:spPr>
          <a:xfrm rot="10800000" flipH="1">
            <a:off x="9004275" y="3250500"/>
            <a:ext cx="597600" cy="1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g1f96f21467f_0_37"/>
          <p:cNvCxnSpPr>
            <a:stCxn id="244" idx="6"/>
            <a:endCxn id="250" idx="2"/>
          </p:cNvCxnSpPr>
          <p:nvPr/>
        </p:nvCxnSpPr>
        <p:spPr>
          <a:xfrm>
            <a:off x="9004275" y="2309825"/>
            <a:ext cx="597600" cy="208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g1f96f21467f_0_37"/>
          <p:cNvCxnSpPr>
            <a:stCxn id="247" idx="6"/>
            <a:endCxn id="248" idx="2"/>
          </p:cNvCxnSpPr>
          <p:nvPr/>
        </p:nvCxnSpPr>
        <p:spPr>
          <a:xfrm rot="10800000" flipH="1">
            <a:off x="9004275" y="2690675"/>
            <a:ext cx="597600" cy="208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g1f96f21467f_0_37"/>
          <p:cNvCxnSpPr>
            <a:stCxn id="247" idx="6"/>
            <a:endCxn id="249" idx="2"/>
          </p:cNvCxnSpPr>
          <p:nvPr/>
        </p:nvCxnSpPr>
        <p:spPr>
          <a:xfrm rot="10800000" flipH="1">
            <a:off x="9004275" y="3250475"/>
            <a:ext cx="597600" cy="15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g1f96f21467f_0_37"/>
          <p:cNvCxnSpPr>
            <a:stCxn id="247" idx="6"/>
            <a:endCxn id="250" idx="2"/>
          </p:cNvCxnSpPr>
          <p:nvPr/>
        </p:nvCxnSpPr>
        <p:spPr>
          <a:xfrm rot="10800000" flipH="1">
            <a:off x="9004275" y="4391975"/>
            <a:ext cx="5976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g1f96f21467f_0_37"/>
          <p:cNvCxnSpPr>
            <a:stCxn id="246" idx="6"/>
            <a:endCxn id="250" idx="2"/>
          </p:cNvCxnSpPr>
          <p:nvPr/>
        </p:nvCxnSpPr>
        <p:spPr>
          <a:xfrm>
            <a:off x="9004275" y="3429000"/>
            <a:ext cx="597600" cy="9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g1f96f21467f_0_37"/>
          <p:cNvCxnSpPr>
            <a:stCxn id="245" idx="6"/>
            <a:endCxn id="250" idx="2"/>
          </p:cNvCxnSpPr>
          <p:nvPr/>
        </p:nvCxnSpPr>
        <p:spPr>
          <a:xfrm>
            <a:off x="9004275" y="2869400"/>
            <a:ext cx="597600" cy="15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g1f96f21467f_0_37"/>
          <p:cNvSpPr txBox="1"/>
          <p:nvPr/>
        </p:nvSpPr>
        <p:spPr>
          <a:xfrm>
            <a:off x="8406375" y="1515650"/>
            <a:ext cx="87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레이어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1f96f21467f_0_37"/>
          <p:cNvSpPr txBox="1"/>
          <p:nvPr/>
        </p:nvSpPr>
        <p:spPr>
          <a:xfrm>
            <a:off x="9258063" y="1882950"/>
            <a:ext cx="87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히든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레이어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1f96f21467f_0_37"/>
          <p:cNvSpPr/>
          <p:nvPr/>
        </p:nvSpPr>
        <p:spPr>
          <a:xfrm>
            <a:off x="10326600" y="2896388"/>
            <a:ext cx="316800" cy="32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f96f21467f_0_37"/>
          <p:cNvSpPr/>
          <p:nvPr/>
        </p:nvSpPr>
        <p:spPr>
          <a:xfrm>
            <a:off x="10326600" y="3746988"/>
            <a:ext cx="316800" cy="327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g1f96f21467f_0_37"/>
          <p:cNvCxnSpPr>
            <a:stCxn id="248" idx="6"/>
            <a:endCxn id="265" idx="2"/>
          </p:cNvCxnSpPr>
          <p:nvPr/>
        </p:nvCxnSpPr>
        <p:spPr>
          <a:xfrm>
            <a:off x="9918675" y="2690825"/>
            <a:ext cx="408000" cy="36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g1f96f21467f_0_37"/>
          <p:cNvCxnSpPr>
            <a:stCxn id="249" idx="6"/>
            <a:endCxn id="265" idx="2"/>
          </p:cNvCxnSpPr>
          <p:nvPr/>
        </p:nvCxnSpPr>
        <p:spPr>
          <a:xfrm rot="10800000" flipH="1">
            <a:off x="9918675" y="3059900"/>
            <a:ext cx="408000" cy="19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g1f96f21467f_0_37"/>
          <p:cNvCxnSpPr>
            <a:stCxn id="250" idx="6"/>
            <a:endCxn id="265" idx="2"/>
          </p:cNvCxnSpPr>
          <p:nvPr/>
        </p:nvCxnSpPr>
        <p:spPr>
          <a:xfrm rot="10800000" flipH="1">
            <a:off x="9918675" y="3059975"/>
            <a:ext cx="408000" cy="13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g1f96f21467f_0_37"/>
          <p:cNvCxnSpPr>
            <a:stCxn id="248" idx="6"/>
            <a:endCxn id="266" idx="2"/>
          </p:cNvCxnSpPr>
          <p:nvPr/>
        </p:nvCxnSpPr>
        <p:spPr>
          <a:xfrm>
            <a:off x="9918675" y="2690825"/>
            <a:ext cx="408000" cy="12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g1f96f21467f_0_37"/>
          <p:cNvCxnSpPr>
            <a:stCxn id="249" idx="6"/>
            <a:endCxn id="266" idx="2"/>
          </p:cNvCxnSpPr>
          <p:nvPr/>
        </p:nvCxnSpPr>
        <p:spPr>
          <a:xfrm>
            <a:off x="9918675" y="3250400"/>
            <a:ext cx="408000" cy="6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g1f96f21467f_0_37"/>
          <p:cNvCxnSpPr>
            <a:stCxn id="250" idx="6"/>
            <a:endCxn id="266" idx="2"/>
          </p:cNvCxnSpPr>
          <p:nvPr/>
        </p:nvCxnSpPr>
        <p:spPr>
          <a:xfrm rot="10800000" flipH="1">
            <a:off x="9918675" y="3910475"/>
            <a:ext cx="408000" cy="4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g1f96f21467f_0_37"/>
          <p:cNvSpPr txBox="1"/>
          <p:nvPr/>
        </p:nvSpPr>
        <p:spPr>
          <a:xfrm>
            <a:off x="10326675" y="3198150"/>
            <a:ext cx="53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1f96f21467f_0_37"/>
          <p:cNvSpPr txBox="1"/>
          <p:nvPr/>
        </p:nvSpPr>
        <p:spPr>
          <a:xfrm>
            <a:off x="9564675" y="3502950"/>
            <a:ext cx="53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1f96f21467f_0_37"/>
          <p:cNvSpPr txBox="1"/>
          <p:nvPr/>
        </p:nvSpPr>
        <p:spPr>
          <a:xfrm>
            <a:off x="8726475" y="3807750"/>
            <a:ext cx="53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1f96f21467f_0_37"/>
          <p:cNvSpPr txBox="1"/>
          <p:nvPr/>
        </p:nvSpPr>
        <p:spPr>
          <a:xfrm>
            <a:off x="10055475" y="2300488"/>
            <a:ext cx="87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레이어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158C1-C7A3-711E-952A-691F7DD7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러닝 </a:t>
            </a:r>
            <a:r>
              <a:rPr lang="ko-KR" altLang="en-US" dirty="0" err="1"/>
              <a:t>레이트</a:t>
            </a:r>
            <a:r>
              <a:rPr lang="en-US" altLang="ko-KR" dirty="0"/>
              <a:t>(Learning</a:t>
            </a:r>
            <a:r>
              <a:rPr lang="ko-KR" altLang="en-US" dirty="0"/>
              <a:t> </a:t>
            </a:r>
            <a:r>
              <a:rPr lang="en-US" altLang="ko-KR" dirty="0"/>
              <a:t>Rate)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5382A-7147-EED7-5B0C-DD3B9D623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191161" cy="1454903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MSE</a:t>
            </a:r>
            <a:r>
              <a:rPr lang="ko-KR" altLang="en-US" dirty="0"/>
              <a:t>를 에러함수로 사용할 때</a:t>
            </a:r>
            <a:r>
              <a:rPr lang="en-US" altLang="ko-KR" dirty="0"/>
              <a:t>, </a:t>
            </a:r>
            <a:r>
              <a:rPr lang="ko-KR" altLang="en-US" dirty="0"/>
              <a:t>에러를 최소화 하는 계수를 찾기 위해서는 여러 번의 계수 업데이트 과정을 거친다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계수 업데이트 속도를 정하는 것이 러닝 </a:t>
            </a:r>
            <a:r>
              <a:rPr lang="ko-KR" altLang="en-US" dirty="0" err="1"/>
              <a:t>레이트</a:t>
            </a:r>
            <a:r>
              <a:rPr lang="ko-KR" altLang="en-US" dirty="0"/>
              <a:t> 이며 </a:t>
            </a:r>
            <a:r>
              <a:rPr lang="en-US" altLang="ko-KR" dirty="0"/>
              <a:t>0~1</a:t>
            </a:r>
            <a:r>
              <a:rPr lang="ko-KR" altLang="en-US" dirty="0"/>
              <a:t>사이 값이다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31CFB6-7B21-9A66-10A3-DE64C5D1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480" y="3109895"/>
            <a:ext cx="8722297" cy="338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85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96f21467f_0_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신경망 모델 생성 </a:t>
            </a:r>
            <a:endParaRPr/>
          </a:p>
        </p:txBody>
      </p:sp>
      <p:sp>
        <p:nvSpPr>
          <p:cNvPr id="283" name="Google Shape;283;g1f96f21467f_0_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손실 함수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신경망 모델이 훈련 데이터에 대해 얼마나 잘 예측할 수 있는지 측정하는 함수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여기서는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categorical cross entropy.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옵티마이저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옵티마이저는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손실을 최소화하기 위해 학습 중에 모델의 매개변수를 업데이트하는 방법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여기서는 확률적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경사하강법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(SGD)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측정항목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측정항목은 </a:t>
            </a:r>
            <a:r>
              <a:rPr lang="ko-KR" altLang="en-US" b="0" dirty="0">
                <a:solidFill>
                  <a:srgbClr val="374151"/>
                </a:solidFill>
                <a:latin typeface="Söhne"/>
              </a:rPr>
              <a:t>트레이닝 중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모델의 성능을 평가하는 척도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여기서는 정확도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accuracy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 사용됨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1A789-B8F7-E1F7-D84D-7837C2432915}"/>
              </a:ext>
            </a:extLst>
          </p:cNvPr>
          <p:cNvSpPr txBox="1"/>
          <p:nvPr/>
        </p:nvSpPr>
        <p:spPr>
          <a:xfrm>
            <a:off x="955008" y="4680409"/>
            <a:ext cx="10281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model.compile</a:t>
            </a:r>
            <a:r>
              <a:rPr lang="en-US" altLang="ko-KR" sz="2800" dirty="0"/>
              <a:t>(loss="</a:t>
            </a:r>
            <a:r>
              <a:rPr lang="en-US" altLang="ko-KR" sz="2800" dirty="0" err="1"/>
              <a:t>categorical_crossentropy</a:t>
            </a:r>
            <a:r>
              <a:rPr lang="en-US" altLang="ko-KR" sz="2800" dirty="0"/>
              <a:t>", optimizer=</a:t>
            </a:r>
            <a:r>
              <a:rPr lang="en-US" altLang="ko-KR" sz="2800" dirty="0" err="1"/>
              <a:t>sgd</a:t>
            </a:r>
            <a:r>
              <a:rPr lang="en-US" altLang="ko-KR" sz="2800" dirty="0"/>
              <a:t>,</a:t>
            </a:r>
          </a:p>
          <a:p>
            <a:r>
              <a:rPr lang="en-US" altLang="ko-KR" sz="2800" dirty="0"/>
              <a:t>	metrics=["accuracy"])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73d08a5ce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교육을 위한 딥러닝 데이터셋 </a:t>
            </a:r>
            <a:endParaRPr/>
          </a:p>
        </p:txBody>
      </p:sp>
      <p:sp>
        <p:nvSpPr>
          <p:cNvPr id="65" name="Google Shape;65;g2173d08a5ce_0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4650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딥러닝 신경망을 트레이닝하기 위해서는 데이터를 전처리 해야함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데이터의 습득이 딥러닝 전과정에서 가장 시간이 소요되는 지루한 작업임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딥러닝 교육을 위해서 여러 대학, 정부기관, 기업들이 이미 전처리가 된 데이터 뭉치를 온라인에서 제공하고 있으며 이러한 것을 ‘데이터셋’ 이라고 함 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대표적인 데이터셋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MNIST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CIFAR10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ImageNet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96f21467f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신경망 트레이닝 진행 </a:t>
            </a:r>
            <a:endParaRPr/>
          </a:p>
        </p:txBody>
      </p:sp>
      <p:sp>
        <p:nvSpPr>
          <p:cNvPr id="290" name="Google Shape;290;g1f96f21467f_0_85"/>
          <p:cNvSpPr txBox="1">
            <a:spLocks noGrp="1"/>
          </p:cNvSpPr>
          <p:nvPr>
            <p:ph type="body" idx="1"/>
          </p:nvPr>
        </p:nvSpPr>
        <p:spPr>
          <a:xfrm>
            <a:off x="838200" y="1693649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 dirty="0" err="1"/>
              <a:t>Model.fit</a:t>
            </a:r>
            <a:r>
              <a:rPr lang="en-US" dirty="0"/>
              <a:t>() </a:t>
            </a:r>
            <a:r>
              <a:rPr lang="ko-KR" altLang="en-US" dirty="0"/>
              <a:t>함수로 트레이닝 진행 </a:t>
            </a:r>
            <a:endParaRPr lang="en-US" altLang="ko-KR" dirty="0"/>
          </a:p>
          <a:p>
            <a:pPr indent="-457200"/>
            <a:r>
              <a:rPr lang="en-US" dirty="0" err="1"/>
              <a:t>trainX</a:t>
            </a:r>
            <a:r>
              <a:rPr lang="en-US" dirty="0"/>
              <a:t>: </a:t>
            </a:r>
            <a:r>
              <a:rPr lang="ko-KR" altLang="en-US" dirty="0"/>
              <a:t>트레이닝용 입력 데이터</a:t>
            </a:r>
            <a:endParaRPr lang="en-US" altLang="ko-KR" dirty="0"/>
          </a:p>
          <a:p>
            <a:pPr indent="-457200"/>
            <a:r>
              <a:rPr lang="en-US" altLang="ko-KR" dirty="0" err="1"/>
              <a:t>trainY</a:t>
            </a:r>
            <a:r>
              <a:rPr lang="en-US" altLang="ko-KR" dirty="0"/>
              <a:t>:</a:t>
            </a:r>
            <a:r>
              <a:rPr lang="ko-KR" altLang="en-US" dirty="0"/>
              <a:t> 트레이닝용 출력 데이터 </a:t>
            </a:r>
            <a:endParaRPr lang="en-US" altLang="ko-KR" dirty="0"/>
          </a:p>
          <a:p>
            <a:pPr indent="-457200"/>
            <a:r>
              <a:rPr lang="en-US" dirty="0" err="1"/>
              <a:t>testX</a:t>
            </a:r>
            <a:r>
              <a:rPr lang="en-US" dirty="0"/>
              <a:t>:</a:t>
            </a:r>
            <a:r>
              <a:rPr lang="ko-KR" altLang="en-US" dirty="0"/>
              <a:t> 검증용 입력 데이터 </a:t>
            </a:r>
            <a:endParaRPr lang="en-US" altLang="ko-KR" dirty="0"/>
          </a:p>
          <a:p>
            <a:pPr indent="-457200"/>
            <a:r>
              <a:rPr lang="en-US" dirty="0" err="1"/>
              <a:t>testY</a:t>
            </a:r>
            <a:r>
              <a:rPr lang="en-US" dirty="0"/>
              <a:t>: </a:t>
            </a:r>
            <a:r>
              <a:rPr lang="ko-KR" altLang="en-US" dirty="0"/>
              <a:t>검증용 출력 데이터 </a:t>
            </a:r>
            <a:endParaRPr lang="en-US" altLang="ko-KR" dirty="0"/>
          </a:p>
          <a:p>
            <a:pPr indent="-457200"/>
            <a:r>
              <a:rPr lang="en-US" dirty="0"/>
              <a:t>Epochs: </a:t>
            </a:r>
            <a:r>
              <a:rPr lang="ko-KR" altLang="en-US" dirty="0"/>
              <a:t>역전파법을 적용하여 전체 계수를 업데이트 하는 것이 </a:t>
            </a:r>
            <a:r>
              <a:rPr lang="en-US" altLang="ko-KR" dirty="0"/>
              <a:t>1 epoch</a:t>
            </a:r>
          </a:p>
          <a:p>
            <a:pPr indent="-457200"/>
            <a:r>
              <a:rPr lang="en-US" dirty="0" err="1"/>
              <a:t>Batch_size</a:t>
            </a:r>
            <a:r>
              <a:rPr lang="en-US" dirty="0"/>
              <a:t>: </a:t>
            </a:r>
            <a:r>
              <a:rPr lang="ko-KR" altLang="en-US" dirty="0"/>
              <a:t>한번 역전파를 할 때 한번에 입력하는 입력 데이터 숫자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D0486-2577-DFEB-15EA-50B68678D1A5}"/>
              </a:ext>
            </a:extLst>
          </p:cNvPr>
          <p:cNvSpPr txBox="1"/>
          <p:nvPr/>
        </p:nvSpPr>
        <p:spPr>
          <a:xfrm>
            <a:off x="348792" y="4955032"/>
            <a:ext cx="11679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800" b="1" dirty="0">
              <a:solidFill>
                <a:srgbClr val="0070C0"/>
              </a:solidFill>
            </a:endParaRPr>
          </a:p>
          <a:p>
            <a:r>
              <a:rPr lang="en-US" altLang="ko-KR" sz="1800" b="1" dirty="0">
                <a:solidFill>
                  <a:srgbClr val="0070C0"/>
                </a:solidFill>
              </a:rPr>
              <a:t>H = </a:t>
            </a:r>
            <a:r>
              <a:rPr lang="en-US" altLang="ko-KR" sz="1800" b="1" dirty="0" err="1">
                <a:solidFill>
                  <a:srgbClr val="0070C0"/>
                </a:solidFill>
              </a:rPr>
              <a:t>model.fit</a:t>
            </a:r>
            <a:r>
              <a:rPr lang="en-US" altLang="ko-KR" sz="1800" b="1" dirty="0">
                <a:solidFill>
                  <a:srgbClr val="0070C0"/>
                </a:solidFill>
              </a:rPr>
              <a:t>(</a:t>
            </a:r>
            <a:r>
              <a:rPr lang="en-US" altLang="ko-KR" sz="1800" b="1" dirty="0" err="1">
                <a:solidFill>
                  <a:srgbClr val="0070C0"/>
                </a:solidFill>
              </a:rPr>
              <a:t>trainX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en-US" altLang="ko-KR" sz="1800" b="1" dirty="0" err="1">
                <a:solidFill>
                  <a:srgbClr val="0070C0"/>
                </a:solidFill>
              </a:rPr>
              <a:t>trainY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en-US" altLang="ko-KR" sz="1800" b="1" dirty="0" err="1">
                <a:solidFill>
                  <a:srgbClr val="0070C0"/>
                </a:solidFill>
              </a:rPr>
              <a:t>validation_data</a:t>
            </a:r>
            <a:r>
              <a:rPr lang="en-US" altLang="ko-KR" sz="1800" b="1" dirty="0">
                <a:solidFill>
                  <a:srgbClr val="0070C0"/>
                </a:solidFill>
              </a:rPr>
              <a:t>=(</a:t>
            </a:r>
            <a:r>
              <a:rPr lang="en-US" altLang="ko-KR" sz="1800" b="1" dirty="0" err="1">
                <a:solidFill>
                  <a:srgbClr val="0070C0"/>
                </a:solidFill>
              </a:rPr>
              <a:t>testX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en-US" altLang="ko-KR" sz="1800" b="1" dirty="0" err="1">
                <a:solidFill>
                  <a:srgbClr val="0070C0"/>
                </a:solidFill>
              </a:rPr>
              <a:t>testY</a:t>
            </a:r>
            <a:r>
              <a:rPr lang="en-US" altLang="ko-KR" sz="1800" b="1" dirty="0">
                <a:solidFill>
                  <a:srgbClr val="0070C0"/>
                </a:solidFill>
              </a:rPr>
              <a:t>), epochs=100, </a:t>
            </a:r>
            <a:r>
              <a:rPr lang="en-US" altLang="ko-KR" sz="1800" b="1" dirty="0" err="1">
                <a:solidFill>
                  <a:srgbClr val="0070C0"/>
                </a:solidFill>
              </a:rPr>
              <a:t>batch_size</a:t>
            </a:r>
            <a:r>
              <a:rPr lang="en-US" altLang="ko-KR" sz="1800" b="1" dirty="0">
                <a:solidFill>
                  <a:srgbClr val="0070C0"/>
                </a:solidFill>
              </a:rPr>
              <a:t>=128)</a:t>
            </a:r>
          </a:p>
          <a:p>
            <a:r>
              <a:rPr lang="en-US" altLang="ko-KR" sz="1800" b="1" dirty="0">
                <a:solidFill>
                  <a:srgbClr val="0070C0"/>
                </a:solidFill>
              </a:rPr>
              <a:t>Epoch 1/100</a:t>
            </a:r>
          </a:p>
          <a:p>
            <a:r>
              <a:rPr lang="en-US" altLang="ko-KR" sz="1800" b="1" dirty="0">
                <a:solidFill>
                  <a:srgbClr val="0070C0"/>
                </a:solidFill>
              </a:rPr>
              <a:t>469/469 [==============================] - 4s 7ms/step - loss: 2.2685 - accuracy: 0.2161 - </a:t>
            </a:r>
            <a:r>
              <a:rPr lang="en-US" altLang="ko-KR" sz="1800" b="1" dirty="0" err="1">
                <a:solidFill>
                  <a:srgbClr val="0070C0"/>
                </a:solidFill>
              </a:rPr>
              <a:t>val_loss</a:t>
            </a:r>
            <a:r>
              <a:rPr lang="en-US" altLang="ko-KR" sz="1800" b="1" dirty="0">
                <a:solidFill>
                  <a:srgbClr val="0070C0"/>
                </a:solidFill>
              </a:rPr>
              <a:t>: 2.2282 - </a:t>
            </a:r>
            <a:r>
              <a:rPr lang="en-US" altLang="ko-KR" sz="1800" b="1" dirty="0" err="1">
                <a:solidFill>
                  <a:srgbClr val="0070C0"/>
                </a:solidFill>
              </a:rPr>
              <a:t>val_accuracy</a:t>
            </a:r>
            <a:r>
              <a:rPr lang="en-US" altLang="ko-KR" sz="1800" b="1" dirty="0">
                <a:solidFill>
                  <a:srgbClr val="0070C0"/>
                </a:solidFill>
              </a:rPr>
              <a:t>: 0.3660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D820C4-20B3-9D6A-2AFE-712CD49E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243" y="717114"/>
            <a:ext cx="1493649" cy="34064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96f21467f_0_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트레이닝 결과 확인 </a:t>
            </a:r>
            <a:endParaRPr/>
          </a:p>
        </p:txBody>
      </p:sp>
      <p:sp>
        <p:nvSpPr>
          <p:cNvPr id="297" name="Google Shape;297;g1f96f21467f_0_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/>
            <a:r>
              <a:rPr lang="ko-KR" altLang="en-US" dirty="0"/>
              <a:t>트레이닝을 </a:t>
            </a:r>
            <a:r>
              <a:rPr lang="en-US" altLang="ko-KR" dirty="0"/>
              <a:t>100 epochs </a:t>
            </a:r>
            <a:r>
              <a:rPr lang="ko-KR" altLang="en-US" dirty="0"/>
              <a:t>정도 진행 한 후</a:t>
            </a:r>
            <a:r>
              <a:rPr lang="en-US" altLang="ko-KR" dirty="0"/>
              <a:t>, </a:t>
            </a:r>
            <a:r>
              <a:rPr lang="ko-KR" altLang="en-US" dirty="0"/>
              <a:t>결과값을 확인한다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3AEFFD-9079-6863-2D27-46D6E14AA97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59777" y="1187776"/>
            <a:ext cx="5872899" cy="5165889"/>
          </a:xfrm>
        </p:spPr>
        <p:txBody>
          <a:bodyPr>
            <a:normAutofit fontScale="92500" lnSpcReduction="20000"/>
          </a:bodyPr>
          <a:lstStyle/>
          <a:p>
            <a:pPr marL="76200" indent="0">
              <a:buNone/>
            </a:pPr>
            <a:r>
              <a:rPr lang="en-US" altLang="ko-KR" sz="1400" dirty="0"/>
              <a:t>[INFO] evaluating network...</a:t>
            </a:r>
          </a:p>
          <a:p>
            <a:pPr marL="76200" indent="0">
              <a:buNone/>
            </a:pPr>
            <a:r>
              <a:rPr lang="en-US" altLang="ko-KR" sz="1400" dirty="0"/>
              <a:t>79/79 [==============================] - 0s 3ms/step</a:t>
            </a:r>
          </a:p>
          <a:p>
            <a:pPr marL="76200" indent="0">
              <a:buNone/>
            </a:pPr>
            <a:r>
              <a:rPr lang="en-US" altLang="ko-KR" sz="1400" dirty="0"/>
              <a:t>              precision    recall  f1-score   support</a:t>
            </a:r>
          </a:p>
          <a:p>
            <a:pPr marL="76200" indent="0">
              <a:buNone/>
            </a:pPr>
            <a:endParaRPr lang="en-US" altLang="ko-KR" sz="1400" dirty="0"/>
          </a:p>
          <a:p>
            <a:pPr marL="76200" indent="0">
              <a:buNone/>
            </a:pPr>
            <a:r>
              <a:rPr lang="en-US" altLang="ko-KR" sz="1400" dirty="0"/>
              <a:t>           0       0.94      0.98      0.96       980</a:t>
            </a:r>
          </a:p>
          <a:p>
            <a:pPr marL="76200" indent="0">
              <a:buNone/>
            </a:pPr>
            <a:r>
              <a:rPr lang="en-US" altLang="ko-KR" sz="1400" dirty="0"/>
              <a:t>           1       0.97      0.97      0.97      1135</a:t>
            </a:r>
          </a:p>
          <a:p>
            <a:pPr marL="76200" indent="0">
              <a:buNone/>
            </a:pPr>
            <a:r>
              <a:rPr lang="en-US" altLang="ko-KR" sz="1400" dirty="0"/>
              <a:t>           2       0.92      0.90      0.91      1032</a:t>
            </a:r>
          </a:p>
          <a:p>
            <a:pPr marL="76200" indent="0">
              <a:buNone/>
            </a:pPr>
            <a:r>
              <a:rPr lang="en-US" altLang="ko-KR" sz="1400" dirty="0"/>
              <a:t>           3       0.91      0.91      0.91      1010</a:t>
            </a:r>
          </a:p>
          <a:p>
            <a:pPr marL="76200" indent="0">
              <a:buNone/>
            </a:pPr>
            <a:r>
              <a:rPr lang="en-US" altLang="ko-KR" sz="1400" dirty="0"/>
              <a:t>           4       0.93      0.93      0.93       982</a:t>
            </a:r>
          </a:p>
          <a:p>
            <a:pPr marL="76200" indent="0">
              <a:buNone/>
            </a:pPr>
            <a:r>
              <a:rPr lang="en-US" altLang="ko-KR" sz="1400" dirty="0"/>
              <a:t>           5       0.90      0.86      0.88       892</a:t>
            </a:r>
          </a:p>
          <a:p>
            <a:pPr marL="76200" indent="0">
              <a:buNone/>
            </a:pPr>
            <a:r>
              <a:rPr lang="en-US" altLang="ko-KR" sz="1400" dirty="0"/>
              <a:t>           6       1028</a:t>
            </a:r>
          </a:p>
          <a:p>
            <a:pPr marL="76200" indent="0">
              <a:buNone/>
            </a:pPr>
            <a:r>
              <a:rPr lang="en-US" altLang="ko-KR" sz="1400" dirty="0"/>
              <a:t>           8       0.88      0.90 0.93      0.94      0.94       958</a:t>
            </a:r>
          </a:p>
          <a:p>
            <a:pPr marL="76200" indent="0">
              <a:buNone/>
            </a:pPr>
            <a:r>
              <a:rPr lang="en-US" altLang="ko-KR" sz="1400" dirty="0"/>
              <a:t>           7       0.93      0.92      0.92      0.89       974</a:t>
            </a:r>
          </a:p>
          <a:p>
            <a:pPr marL="76200" indent="0">
              <a:buNone/>
            </a:pPr>
            <a:r>
              <a:rPr lang="en-US" altLang="ko-KR" sz="1400" dirty="0"/>
              <a:t>           9       0.90      0.91      0.90      1009</a:t>
            </a:r>
          </a:p>
          <a:p>
            <a:pPr marL="76200" indent="0">
              <a:buNone/>
            </a:pPr>
            <a:endParaRPr lang="en-US" altLang="ko-KR" sz="1400" dirty="0"/>
          </a:p>
          <a:p>
            <a:pPr marL="76200" indent="0">
              <a:buNone/>
            </a:pPr>
            <a:r>
              <a:rPr lang="en-US" altLang="ko-KR" sz="1400" dirty="0"/>
              <a:t>    accuracy                           0.92     10000</a:t>
            </a:r>
          </a:p>
          <a:p>
            <a:pPr marL="76200" indent="0">
              <a:buNone/>
            </a:pPr>
            <a:r>
              <a:rPr lang="en-US" altLang="ko-KR" sz="1400" dirty="0"/>
              <a:t>   macro avg       0.92      0.92      0.92     10000</a:t>
            </a:r>
          </a:p>
          <a:p>
            <a:pPr marL="76200" indent="0">
              <a:buNone/>
            </a:pPr>
            <a:r>
              <a:rPr lang="en-US" altLang="ko-KR" sz="1400" dirty="0"/>
              <a:t>weighted avg       0.92      0.92      0.92     10000</a:t>
            </a:r>
          </a:p>
          <a:p>
            <a:pPr marL="76200" indent="0">
              <a:buNone/>
            </a:pP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EFDA4-427E-79B4-7812-9DEACE2EE16A}"/>
              </a:ext>
            </a:extLst>
          </p:cNvPr>
          <p:cNvSpPr txBox="1"/>
          <p:nvPr/>
        </p:nvSpPr>
        <p:spPr>
          <a:xfrm>
            <a:off x="559324" y="3325305"/>
            <a:ext cx="56003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0070C0"/>
                </a:solidFill>
              </a:rPr>
              <a:t>print("[INFO] evaluating network...")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predictions = model.predict(testX, batch_size=128)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print(classification_report(testY.argmax(axis=1),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	predictions.argmax(axis=1),</a:t>
            </a:r>
          </a:p>
          <a:p>
            <a:r>
              <a:rPr lang="en-US" altLang="ko-KR" sz="2000">
                <a:solidFill>
                  <a:srgbClr val="0070C0"/>
                </a:solidFill>
              </a:rPr>
              <a:t>	target_names=[str(x) for x in lb.classes_]))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96f21467f_0_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커스텀 데이터 로딩 및 예측하기 </a:t>
            </a:r>
            <a:endParaRPr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088E772-F74A-F912-ABE6-2159A2EA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957767" cy="4351338"/>
          </a:xfrm>
        </p:spPr>
        <p:txBody>
          <a:bodyPr/>
          <a:lstStyle/>
          <a:p>
            <a:r>
              <a:rPr lang="ko-KR" altLang="en-US" dirty="0"/>
              <a:t>그림판을 이용해서 숫자를 하나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아래의 코드를 이용해서 주피터노트북 파일 저장소에 업로드한다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숫자를 </a:t>
            </a:r>
            <a:r>
              <a:rPr lang="en-US" altLang="ko-KR" dirty="0"/>
              <a:t>OpenCV</a:t>
            </a:r>
            <a:r>
              <a:rPr lang="ko-KR" altLang="en-US" dirty="0"/>
              <a:t>로 프로그램에 </a:t>
            </a:r>
            <a:r>
              <a:rPr lang="ko-KR" altLang="en-US" dirty="0" err="1"/>
              <a:t>로딩한다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2820B5-9306-B390-F388-AD104461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679" y="1825625"/>
            <a:ext cx="2610076" cy="3421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52B3E-F3FC-E74C-E74B-8BEBB5A96B14}"/>
              </a:ext>
            </a:extLst>
          </p:cNvPr>
          <p:cNvSpPr txBox="1"/>
          <p:nvPr/>
        </p:nvSpPr>
        <p:spPr>
          <a:xfrm>
            <a:off x="838200" y="4431694"/>
            <a:ext cx="3290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 err="1">
                <a:solidFill>
                  <a:srgbClr val="0070C0"/>
                </a:solidFill>
              </a:rPr>
              <a:t>img</a:t>
            </a:r>
            <a:r>
              <a:rPr lang="en-US" altLang="ko-KR" sz="2000" dirty="0">
                <a:solidFill>
                  <a:srgbClr val="0070C0"/>
                </a:solidFill>
              </a:rPr>
              <a:t> = cv2.imread('2_1.png')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cv2_imshow(</a:t>
            </a:r>
            <a:r>
              <a:rPr lang="en-US" altLang="ko-KR" sz="2000" dirty="0" err="1">
                <a:solidFill>
                  <a:srgbClr val="0070C0"/>
                </a:solidFill>
              </a:rPr>
              <a:t>img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cv2.waitKey(0)</a:t>
            </a:r>
          </a:p>
          <a:p>
            <a:r>
              <a:rPr lang="en-US" altLang="ko-KR" sz="2000" dirty="0">
                <a:solidFill>
                  <a:srgbClr val="0070C0"/>
                </a:solidFill>
              </a:rPr>
              <a:t>cv2.destroyAllWindows()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2A536-3410-2ACF-0A79-306E1DD2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커스텀 데이터 로딩 및 예측하기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8B5966-4946-18B2-2F32-C04BD6F76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04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96f21467f_0_1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신경망 성능 그래프 그려보기 </a:t>
            </a:r>
            <a:endParaRPr/>
          </a:p>
        </p:txBody>
      </p:sp>
      <p:sp>
        <p:nvSpPr>
          <p:cNvPr id="311" name="Google Shape;311;g1f96f21467f_0_10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656868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/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matplotlib</a:t>
            </a:r>
            <a:r>
              <a:rPr lang="ko-KR" altLang="en-US" dirty="0"/>
              <a:t>를 이용해서 트레이닝 결과값을 </a:t>
            </a:r>
            <a:r>
              <a:rPr lang="ko-KR" altLang="en-US" dirty="0" err="1"/>
              <a:t>플로딩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en-US" dirty="0"/>
          </a:p>
          <a:p>
            <a:pPr marL="342900" indent="-342900"/>
            <a:r>
              <a:rPr lang="en-US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loss:</a:t>
            </a:r>
            <a:r>
              <a:rPr lang="ko-KR" altLang="en-US" dirty="0"/>
              <a:t> 학습한 후 </a:t>
            </a:r>
            <a:r>
              <a:rPr lang="ko-KR" altLang="en-US" dirty="0" err="1"/>
              <a:t>로스함수의</a:t>
            </a:r>
            <a:r>
              <a:rPr lang="ko-KR" altLang="en-US" dirty="0"/>
              <a:t> 값</a:t>
            </a:r>
            <a:r>
              <a:rPr lang="en-US" altLang="ko-KR" dirty="0"/>
              <a:t>, </a:t>
            </a:r>
            <a:r>
              <a:rPr lang="ko-KR" altLang="en-US" dirty="0"/>
              <a:t>즉 입력과 결과의 오차 </a:t>
            </a:r>
            <a:endParaRPr lang="en-US" altLang="ko-KR" dirty="0"/>
          </a:p>
          <a:p>
            <a:pPr marL="342900" indent="-342900"/>
            <a:r>
              <a:rPr lang="en-US" dirty="0"/>
              <a:t>Validation loss: </a:t>
            </a:r>
            <a:r>
              <a:rPr lang="ko-KR" altLang="en-US" dirty="0"/>
              <a:t>검증 과정에서 </a:t>
            </a:r>
            <a:r>
              <a:rPr lang="ko-KR" altLang="en-US" dirty="0" err="1"/>
              <a:t>로스함스의</a:t>
            </a:r>
            <a:r>
              <a:rPr lang="ko-KR" altLang="en-US" dirty="0"/>
              <a:t> 값</a:t>
            </a:r>
            <a:endParaRPr lang="en-US" dirty="0"/>
          </a:p>
          <a:p>
            <a:pPr marL="342900" indent="-342900"/>
            <a:r>
              <a:rPr lang="en-US" dirty="0"/>
              <a:t>Train accuracy: </a:t>
            </a:r>
            <a:r>
              <a:rPr lang="ko-KR" altLang="en-US" dirty="0"/>
              <a:t>학습한 후 신경망의 정확도</a:t>
            </a:r>
            <a:endParaRPr lang="en-US" dirty="0"/>
          </a:p>
          <a:p>
            <a:pPr marL="342900" indent="-342900"/>
            <a:r>
              <a:rPr lang="en-US" dirty="0"/>
              <a:t>Validation </a:t>
            </a:r>
            <a:r>
              <a:rPr lang="en-US" dirty="0" err="1"/>
              <a:t>accruacy</a:t>
            </a:r>
            <a:r>
              <a:rPr lang="en-US" dirty="0"/>
              <a:t>: </a:t>
            </a:r>
            <a:r>
              <a:rPr lang="ko-KR" altLang="en-US" dirty="0"/>
              <a:t>검증 과정에서 신경망의 정확도  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E5541C-AFD5-6BB8-F0BA-6176D517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68" y="2010482"/>
            <a:ext cx="5686970" cy="412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73d08a5ce_0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MNIST 데이터셋 </a:t>
            </a:r>
            <a:endParaRPr/>
          </a:p>
        </p:txBody>
      </p:sp>
      <p:sp>
        <p:nvSpPr>
          <p:cNvPr id="72" name="Google Shape;72;g2173d08a5ce_0_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889800" cy="370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NIST(National Institute of Standards and Technology, 미국국립표준기술연구소)에서 제작한 </a:t>
            </a:r>
            <a:r>
              <a:rPr lang="ko-KR">
                <a:solidFill>
                  <a:srgbClr val="0000FF"/>
                </a:solidFill>
              </a:rPr>
              <a:t>손글씨 숫자 이미지 데이터</a:t>
            </a:r>
            <a:r>
              <a:rPr lang="ko-KR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0~255 사이의 정수값을 가진 이미지 데이터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구글 텐서플로 라이브러리로 불러올 경우 28 x 28 픽셀 사이즈를 가짐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60000만개의 데이터 (5만개는 트레이닝, 1만개는 검증용)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간단한 신경망에서도 비교적 정확하게 작동하여, 신경망 검증에 많이 사용함 </a:t>
            </a:r>
            <a:endParaRPr/>
          </a:p>
        </p:txBody>
      </p:sp>
      <p:pic>
        <p:nvPicPr>
          <p:cNvPr id="73" name="Google Shape;73;g2173d08a5c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2692900"/>
            <a:ext cx="3924200" cy="23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2173d08a5ce_0_8"/>
          <p:cNvSpPr txBox="1"/>
          <p:nvPr/>
        </p:nvSpPr>
        <p:spPr>
          <a:xfrm>
            <a:off x="1040500" y="5340825"/>
            <a:ext cx="77583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-KR" sz="17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tensorflow.keras.datasets </a:t>
            </a:r>
            <a:r>
              <a:rPr lang="ko-KR" sz="17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-KR" sz="17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mnist</a:t>
            </a:r>
            <a:endParaRPr sz="17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((trainX, trainY), (testX, testY)) = mnist.load_data()</a:t>
            </a:r>
            <a:endParaRPr sz="2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73d08a5ce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CIFAR10 데이터셋 </a:t>
            </a:r>
            <a:endParaRPr/>
          </a:p>
        </p:txBody>
      </p:sp>
      <p:sp>
        <p:nvSpPr>
          <p:cNvPr id="81" name="Google Shape;81;g2173d08a5ce_0_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393900" cy="295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캐나다 토론토 대학교에서 제작한 데이터셋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제프리 힌턴에 데이터셋 제작에 참여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다음과 같이 구성되어 있음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32 x 32 x 3의 컬러이미지 데이터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총 60000개의 이미지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50000개의 트레이닝용 이미지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10000개의 검증용 이미지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데이터 종류별로 6000개의 이미지</a:t>
            </a:r>
            <a:endParaRPr/>
          </a:p>
        </p:txBody>
      </p:sp>
      <p:pic>
        <p:nvPicPr>
          <p:cNvPr id="82" name="Google Shape;82;g2173d08a5c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100" y="1615538"/>
            <a:ext cx="448627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173d08a5ce_0_19"/>
          <p:cNvSpPr txBox="1"/>
          <p:nvPr/>
        </p:nvSpPr>
        <p:spPr>
          <a:xfrm>
            <a:off x="403250" y="5239675"/>
            <a:ext cx="77583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-KR" sz="17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tensorflow.keras.datasets </a:t>
            </a:r>
            <a:r>
              <a:rPr lang="ko-KR" sz="17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-KR" sz="17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cifar10</a:t>
            </a:r>
            <a:endParaRPr sz="17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((trainX, trainY), (testX, testY)) = cifar10.load_data()</a:t>
            </a:r>
            <a:endParaRPr sz="21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73d08a5ce_0_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조금 복잡한 데이터셋: ImageNet 데이터셋</a:t>
            </a:r>
            <a:endParaRPr/>
          </a:p>
        </p:txBody>
      </p:sp>
      <p:sp>
        <p:nvSpPr>
          <p:cNvPr id="90" name="Google Shape;90;g2173d08a5ce_0_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586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인공지능 오브젝트 디텍션 경진대회인 ILSVRC(ImageNet Large Scale Visual Recognition Challenge)에서 사용되는 데이터셋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14백만개의 이미지, 2만개의 카테고리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1개 카테고리당 수백개의 이미지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스탠포드대학교 페이페이 리, 크리스티안 페르바움,  프린스턴대학교 징 등 등이 참여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2012년 제프리힌턴이 딥러닝 기법으로 ILSVRC에서 우승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  </a:t>
            </a:r>
            <a:endParaRPr/>
          </a:p>
        </p:txBody>
      </p:sp>
      <p:pic>
        <p:nvPicPr>
          <p:cNvPr id="91" name="Google Shape;91;g2173d08a5ce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475" y="4112925"/>
            <a:ext cx="4514725" cy="190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173d08a5ce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4475" y="2159224"/>
            <a:ext cx="4514724" cy="18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173d08a5ce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221" y="5151221"/>
            <a:ext cx="3896851" cy="17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텐서플로 (Tensorflow) ?  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8694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구글이 개발한 open source 머신러닝 라이브러리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C++로 개발되었으며 python, javascript 등 다양한 코딩언어로 사용이 가능함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신경망 구성, 역전파, 순전파, 추론파일 생성 등 딥러닝 신경망 관련 기능을 함수만 불러서 사용 가능  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925" y="860613"/>
            <a:ext cx="4179600" cy="2347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7600" y="3437094"/>
            <a:ext cx="4179600" cy="18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529750" y="4401825"/>
            <a:ext cx="67038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tensorflow.keras.datasets </a:t>
            </a: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mnist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tensorflow.keras.models </a:t>
            </a: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Sequential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tensorflow.keras.layers </a:t>
            </a: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Dense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tensorflow.keras.optimizers </a:t>
            </a: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SGD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73d08a5ce_0_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Keras 라이브러리 </a:t>
            </a:r>
            <a:endParaRPr/>
          </a:p>
        </p:txBody>
      </p:sp>
      <p:sp>
        <p:nvSpPr>
          <p:cNvPr id="109" name="Google Shape;109;g2173d08a5ce_0_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482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딥러닝을 위한 인터페이스 라이브러리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텐서플로를 좀 더 편리하게 사용할 수 있도록 도와주는 소프트웨어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텐서플로에 포함되어 배포가 된다.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중요기능: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유명 교육용 데이터셋 다운로드 기능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신경망 구조 만들기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신경망 레이어 만들기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옵티마이저 증 유틸리티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g2173d08a5ce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700" y="1843225"/>
            <a:ext cx="39719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173d08a5ce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0300" y="3600850"/>
            <a:ext cx="4060500" cy="18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173d08a5ce_0_42"/>
          <p:cNvSpPr txBox="1"/>
          <p:nvPr/>
        </p:nvSpPr>
        <p:spPr>
          <a:xfrm>
            <a:off x="500850" y="4738950"/>
            <a:ext cx="67038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tensorflow.keras.datasets </a:t>
            </a: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mnist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tensorflow.keras.models </a:t>
            </a: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Sequential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tensorflow.keras.layers </a:t>
            </a: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Dense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tensorflow.keras.optimizers </a:t>
            </a:r>
            <a:r>
              <a:rPr lang="ko-KR" sz="1650" b="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-KR" sz="165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SGD</a:t>
            </a:r>
            <a:endParaRPr sz="165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73d08a5ce_0_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텐서플로를 사용한 MNIST 데이터셋 인식 </a:t>
            </a:r>
            <a:endParaRPr/>
          </a:p>
        </p:txBody>
      </p:sp>
      <p:sp>
        <p:nvSpPr>
          <p:cNvPr id="119" name="Google Shape;119;g2173d08a5ce_0_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100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텐서플로 라이브러리를 이용한 MNIST 데이터셋 트레이닝 및 인식하기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진행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MNIST 데이터셋 다운로드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트레이닝 데이터 검증용 데이터 분리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OpenCV를 이용하여 MNIST 데이터셋 확인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입력 데이터 flattening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입력 데이터 normalizing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결과 데이터 label binarizing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신경망 만들기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트레이닝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예측하기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커스텀 데이터 예측하기 </a:t>
            </a:r>
            <a:endParaRPr/>
          </a:p>
        </p:txBody>
      </p:sp>
      <p:pic>
        <p:nvPicPr>
          <p:cNvPr id="120" name="Google Shape;120;g2173d08a5ce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2692900"/>
            <a:ext cx="3924200" cy="23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78dc560ad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ko-KR"/>
              <a:t>실습: 단일노드 신경망  feed-forward실습   </a:t>
            </a:r>
            <a:endParaRPr/>
          </a:p>
        </p:txBody>
      </p:sp>
      <p:sp>
        <p:nvSpPr>
          <p:cNvPr id="126" name="Google Shape;126;g2178dc560ad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파이썬으로 단일노드 퍼셉트론을 구현하고, back-propagation을 실습함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크롬에서 본인 google ID로 로그인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아래 URL에 접속 </a:t>
            </a:r>
            <a:br>
              <a:rPr lang="ko-KR" b="0" i="0" u="sng">
                <a:solidFill>
                  <a:srgbClr val="1A0DAB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ko-KR" b="0" i="0" u="sng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endParaRPr b="0" i="0" u="sng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2037</Words>
  <Application>Microsoft Office PowerPoint</Application>
  <PresentationFormat>와이드스크린</PresentationFormat>
  <Paragraphs>289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Söhne</vt:lpstr>
      <vt:lpstr>Malgun Gothic</vt:lpstr>
      <vt:lpstr>Arial</vt:lpstr>
      <vt:lpstr>Arial</vt:lpstr>
      <vt:lpstr>Courier New</vt:lpstr>
      <vt:lpstr>Office 테마</vt:lpstr>
      <vt:lpstr>딥러닝 텐서플로 라이브러리 </vt:lpstr>
      <vt:lpstr>교육을 위한 딥러닝 데이터셋 </vt:lpstr>
      <vt:lpstr>MNIST 데이터셋 </vt:lpstr>
      <vt:lpstr>CIFAR10 데이터셋 </vt:lpstr>
      <vt:lpstr>조금 복잡한 데이터셋: ImageNet 데이터셋</vt:lpstr>
      <vt:lpstr>텐서플로 (Tensorflow) ?  </vt:lpstr>
      <vt:lpstr>Keras 라이브러리 </vt:lpstr>
      <vt:lpstr>텐서플로를 사용한 MNIST 데이터셋 인식 </vt:lpstr>
      <vt:lpstr>실습: 단일노드 신경망  feed-forward실습   </vt:lpstr>
      <vt:lpstr>예제 파일을 사용하는 방법 </vt:lpstr>
      <vt:lpstr>MNIST 데이터 다운로드 및 분리  </vt:lpstr>
      <vt:lpstr>트레이닝 데이터와 검증용 데이터 </vt:lpstr>
      <vt:lpstr>OpenCV를 이용한 MNIST 데이터 확인 </vt:lpstr>
      <vt:lpstr>trainX 및 testX 데이터 flattening </vt:lpstr>
      <vt:lpstr>trainX 및 testX 입력 데이터 normalizing </vt:lpstr>
      <vt:lpstr>결과값 데이터 trainY, testY의 바이너리징 </vt:lpstr>
      <vt:lpstr>신경망 만들기 </vt:lpstr>
      <vt:lpstr>러닝 레이트(Learning Rate)</vt:lpstr>
      <vt:lpstr>신경망 모델 생성 </vt:lpstr>
      <vt:lpstr>신경망 트레이닝 진행 </vt:lpstr>
      <vt:lpstr>트레이닝 결과 확인 </vt:lpstr>
      <vt:lpstr>커스텀 데이터 로딩 및 예측하기 </vt:lpstr>
      <vt:lpstr>커스텀 데이터 로딩 및 예측하기 </vt:lpstr>
      <vt:lpstr>신경망 성능 그래프 그려보기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텐서플로 라이브러리 </dc:title>
  <dc:creator>정 준용</dc:creator>
  <cp:lastModifiedBy>정 준용</cp:lastModifiedBy>
  <cp:revision>1</cp:revision>
  <dcterms:created xsi:type="dcterms:W3CDTF">2022-07-12T14:59:20Z</dcterms:created>
  <dcterms:modified xsi:type="dcterms:W3CDTF">2023-03-23T01:47:09Z</dcterms:modified>
</cp:coreProperties>
</file>